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4" r:id="rId3"/>
    <p:sldId id="275" r:id="rId4"/>
    <p:sldId id="257" r:id="rId5"/>
    <p:sldId id="258" r:id="rId6"/>
    <p:sldId id="259" r:id="rId7"/>
    <p:sldId id="261" r:id="rId8"/>
    <p:sldId id="262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6" r:id="rId17"/>
    <p:sldId id="277" r:id="rId18"/>
    <p:sldId id="260" r:id="rId19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87714" autoAdjust="0"/>
  </p:normalViewPr>
  <p:slideViewPr>
    <p:cSldViewPr snapToGrid="0" snapToObjects="1">
      <p:cViewPr varScale="1">
        <p:scale>
          <a:sx n="128" d="100"/>
          <a:sy n="128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1D132C80-0397-493B-83F8-C5DAFBEC4F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26BE51-3C89-4501-9847-E9397FA645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fld id="{317F2F01-E1E2-C74E-8238-2AE599E8436C}" type="datetimeFigureOut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C4B849-9C6F-406D-9495-7DFCB60836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1B23B5-F3BE-4E0B-82E4-0E02F5BE20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D909AF-592B-A841-BEBA-3634CB29FAB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7FDE4C4F-435C-42E2-90A0-BEC6B1D71A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ABBD9B-573A-491A-9DF1-0FE715B552B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fld id="{7FBB2077-734E-8344-BD58-D7FABF8D7B0B}" type="datetimeFigureOut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6E789BEB-8742-46A5-866F-74A569AD6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900A20A9-7D0C-4023-801D-038D85FC9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B1DE76-1DCB-44F3-81B3-182772586F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247F30-43BF-4437-978A-49A64D6E93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13CE9F-73FF-1B4F-8594-49263B0C0A7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’image des diapositives 1">
            <a:extLst>
              <a:ext uri="{FF2B5EF4-FFF2-40B4-BE49-F238E27FC236}">
                <a16:creationId xmlns:a16="http://schemas.microsoft.com/office/drawing/2014/main" id="{C283A403-73B9-F517-E875-A5ADAA4D73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commentaires 2">
            <a:extLst>
              <a:ext uri="{FF2B5EF4-FFF2-40B4-BE49-F238E27FC236}">
                <a16:creationId xmlns:a16="http://schemas.microsoft.com/office/drawing/2014/main" id="{C5414D40-9855-1613-0454-7728225A77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31EC83A1-3639-90C3-8DE4-4651246716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6F89DC2-AA74-3E47-9E9A-7D543E434F8B}" type="slidenum">
              <a:rPr lang="fr-FR" altLang="fr-FR"/>
              <a:pPr/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’image des diapositives 1">
            <a:extLst>
              <a:ext uri="{FF2B5EF4-FFF2-40B4-BE49-F238E27FC236}">
                <a16:creationId xmlns:a16="http://schemas.microsoft.com/office/drawing/2014/main" id="{B33120FC-E1E3-02ED-E05D-F52E799CD4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ce réservé des commentaires 2">
            <a:extLst>
              <a:ext uri="{FF2B5EF4-FFF2-40B4-BE49-F238E27FC236}">
                <a16:creationId xmlns:a16="http://schemas.microsoft.com/office/drawing/2014/main" id="{7B1AD43B-ADCF-85CC-F3EF-F414822221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2292" name="Espace réservé du numéro de diapositive 3">
            <a:extLst>
              <a:ext uri="{FF2B5EF4-FFF2-40B4-BE49-F238E27FC236}">
                <a16:creationId xmlns:a16="http://schemas.microsoft.com/office/drawing/2014/main" id="{DD746412-41B2-D4B6-A55B-55E247DA09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249461C-91DA-3144-87A6-0949D443BE27}" type="slidenum">
              <a:rPr lang="fr-FR" altLang="fr-FR"/>
              <a:pPr/>
              <a:t>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’image des diapositives 1">
            <a:extLst>
              <a:ext uri="{FF2B5EF4-FFF2-40B4-BE49-F238E27FC236}">
                <a16:creationId xmlns:a16="http://schemas.microsoft.com/office/drawing/2014/main" id="{9DE2E552-D488-CA72-D373-38684ECE45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9901CEDE-35B0-8825-072E-97BD68483C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D670D4DE-FB79-3A92-AF5A-58516FE60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F2986F3-164B-5747-8023-88EF36A14B67}" type="slidenum">
              <a:rPr lang="fr-FR" altLang="fr-FR"/>
              <a:pPr/>
              <a:t>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’image des diapositives 1">
            <a:extLst>
              <a:ext uri="{FF2B5EF4-FFF2-40B4-BE49-F238E27FC236}">
                <a16:creationId xmlns:a16="http://schemas.microsoft.com/office/drawing/2014/main" id="{A8080B00-7942-3B81-3927-75EF41A744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>
            <a:extLst>
              <a:ext uri="{FF2B5EF4-FFF2-40B4-BE49-F238E27FC236}">
                <a16:creationId xmlns:a16="http://schemas.microsoft.com/office/drawing/2014/main" id="{E6C414BA-89C4-0766-4491-2D8F14F654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altLang="fr-FR"/>
          </a:p>
        </p:txBody>
      </p:sp>
      <p:sp>
        <p:nvSpPr>
          <p:cNvPr id="17412" name="Espace réservé du numéro de diapositive 3">
            <a:extLst>
              <a:ext uri="{FF2B5EF4-FFF2-40B4-BE49-F238E27FC236}">
                <a16:creationId xmlns:a16="http://schemas.microsoft.com/office/drawing/2014/main" id="{6F8F6F2F-D2B1-571E-C630-476419EDF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99100C8-F7D7-6A40-ACDB-FB39E96C37A2}" type="slidenum">
              <a:rPr lang="fr-FR" altLang="fr-FR"/>
              <a:pPr/>
              <a:t>7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’image des diapositives 1">
            <a:extLst>
              <a:ext uri="{FF2B5EF4-FFF2-40B4-BE49-F238E27FC236}">
                <a16:creationId xmlns:a16="http://schemas.microsoft.com/office/drawing/2014/main" id="{07383E49-586C-FA91-7390-89FC2551CA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>
            <a:extLst>
              <a:ext uri="{FF2B5EF4-FFF2-40B4-BE49-F238E27FC236}">
                <a16:creationId xmlns:a16="http://schemas.microsoft.com/office/drawing/2014/main" id="{63A6EFD6-8F6F-BDE1-AE8C-9188EBFD45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9460" name="Espace réservé du numéro de diapositive 3">
            <a:extLst>
              <a:ext uri="{FF2B5EF4-FFF2-40B4-BE49-F238E27FC236}">
                <a16:creationId xmlns:a16="http://schemas.microsoft.com/office/drawing/2014/main" id="{81A47C03-C4CD-2AAC-90D6-DE2C08B367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2600CB3-AA0C-6741-8BA5-203A3289D35C}" type="slidenum">
              <a:rPr lang="fr-FR" altLang="fr-FR"/>
              <a:pPr/>
              <a:t>8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’image des diapositives 1">
            <a:extLst>
              <a:ext uri="{FF2B5EF4-FFF2-40B4-BE49-F238E27FC236}">
                <a16:creationId xmlns:a16="http://schemas.microsoft.com/office/drawing/2014/main" id="{A2692908-F0A8-70EA-3660-507AD88F61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>
            <a:extLst>
              <a:ext uri="{FF2B5EF4-FFF2-40B4-BE49-F238E27FC236}">
                <a16:creationId xmlns:a16="http://schemas.microsoft.com/office/drawing/2014/main" id="{7F234202-16F7-5566-230B-1528D70EF6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1508" name="Espace réservé du numéro de diapositive 3">
            <a:extLst>
              <a:ext uri="{FF2B5EF4-FFF2-40B4-BE49-F238E27FC236}">
                <a16:creationId xmlns:a16="http://schemas.microsoft.com/office/drawing/2014/main" id="{20600A86-522D-0071-3595-50887EDAB4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EC1CB10-33EC-4447-9DFB-ADD36766A55B}" type="slidenum">
              <a:rPr lang="fr-FR" altLang="fr-FR"/>
              <a:pPr/>
              <a:t>9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’image des diapositives 1">
            <a:extLst>
              <a:ext uri="{FF2B5EF4-FFF2-40B4-BE49-F238E27FC236}">
                <a16:creationId xmlns:a16="http://schemas.microsoft.com/office/drawing/2014/main" id="{05192B6D-75D8-25BF-E61F-40386B47E9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ce réservé des commentaires 2">
            <a:extLst>
              <a:ext uri="{FF2B5EF4-FFF2-40B4-BE49-F238E27FC236}">
                <a16:creationId xmlns:a16="http://schemas.microsoft.com/office/drawing/2014/main" id="{B595AF67-2085-F68C-69E5-DC36736672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5604" name="Espace réservé du numéro de diapositive 3">
            <a:extLst>
              <a:ext uri="{FF2B5EF4-FFF2-40B4-BE49-F238E27FC236}">
                <a16:creationId xmlns:a16="http://schemas.microsoft.com/office/drawing/2014/main" id="{5C33CE4D-143F-4A5A-5EE7-B0ABDE437E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DC891E3-3FCF-4E48-969A-CA850587BBC6}" type="slidenum">
              <a:rPr lang="fr-FR" altLang="fr-FR"/>
              <a:pPr/>
              <a:t>12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’image des diapositives 1">
            <a:extLst>
              <a:ext uri="{FF2B5EF4-FFF2-40B4-BE49-F238E27FC236}">
                <a16:creationId xmlns:a16="http://schemas.microsoft.com/office/drawing/2014/main" id="{C79E19A4-B8B6-5CD3-1E6F-5CC7AA531E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Espace réservé des commentaires 2">
            <a:extLst>
              <a:ext uri="{FF2B5EF4-FFF2-40B4-BE49-F238E27FC236}">
                <a16:creationId xmlns:a16="http://schemas.microsoft.com/office/drawing/2014/main" id="{A81CD90A-E942-1A67-6FC2-79D4372873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8676" name="Espace réservé du numéro de diapositive 3">
            <a:extLst>
              <a:ext uri="{FF2B5EF4-FFF2-40B4-BE49-F238E27FC236}">
                <a16:creationId xmlns:a16="http://schemas.microsoft.com/office/drawing/2014/main" id="{505F648F-4ACE-96B8-E940-3C9E9DFDC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1812514-2D7A-5E4A-A99C-CD1717358844}" type="slidenum">
              <a:rPr lang="fr-FR" altLang="fr-FR"/>
              <a:pPr/>
              <a:t>14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065C9A81-0842-0F2D-324C-A1AC385CB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599DD9D9-C8EE-4D7C-8A86-A111BF64F3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EC330B56-E1E4-8FD5-A5F7-E8F4B8024F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4E2F24-2501-CD46-8E53-39C1C838A06A}" type="slidenum">
              <a:rPr lang="fr-FR" altLang="fr-FR"/>
              <a:pPr/>
              <a:t>15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FD57E-F5B9-82F9-A7B5-D7B1D4CB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81BA4-799F-634D-BB76-411226527561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15953-ECBF-2138-F8E7-4111D5CC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B2C0-0489-C7E9-A111-95615F80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E57BF-8CE6-1949-B2B6-CE44CD695DC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9578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274320" rIns="274320" bIns="274320" rtlCol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1255C6-A542-284B-0294-8975F9EF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D8D36-2A73-E34A-A61D-94CDD9E92333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08BDDD-9A40-585C-1B5A-BEF205C3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F09658-13E5-B893-502E-2EA460E3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31C5-DE94-D848-9D30-18843F3EDB9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845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4E49B-C2C9-B6FE-E879-E43150AE3F9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07B6C-225A-BE41-AE54-91FB99AB3A24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30C27-F9C4-ABC9-DA69-36D9AD18B5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5330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6BA9C-4F50-A4C8-12A7-DF4577C126A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69A85-0EE2-C244-A2D7-EA780D2459AB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DED66-47D5-CB46-16CB-39631BCD2AA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4145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64C3-9657-5B10-694C-30723C51FBF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F26D8-91BD-E94E-87DB-4407C82F2EBB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62F0F-856B-87CC-9A08-30C2E179720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283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DA3CF-16A5-1679-62D4-3575CAA2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555AE-8332-5E4F-944E-DD8B74D300A5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03B51-1962-694F-B1C2-332A64017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48C8D-ECC5-4576-53C2-F71EEDDE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95FD3-4BC8-2541-B6D5-3AAA0A1C9ED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3111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3015A-E9C8-0748-D0BE-C2795F4B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7CFA4-8ED6-A244-9B3D-1CA150670E84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32840-4B73-AD8A-B24F-1532C80DA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48AC8-F03A-4A2F-18BF-0A86763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32682-3EC8-0747-955A-95F363E76C3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0734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DF12F-9892-FED2-58F7-668F71C7A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364E-9A75-9844-AAE4-4092FC6314D2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339F1-5C47-E010-4D4E-826856848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A0126-313A-3528-A086-ECA393A3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37CC8-EBEE-A643-BB9F-6CAF0D55C59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7628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707FE-6E66-69C7-DB0E-FFABC334979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03F2B-4F6B-7C46-883A-4C058C5A8F27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4266E-B7A2-0E7C-98B1-18AF903496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815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rtlCol="0" anchor="b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ctr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D7816-0541-93B2-CB81-DD5D80F03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B245-AC98-C14C-98AE-EBD8475B9FC3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9FF57-F21E-5A54-7BF9-1C6E3FDE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FF621-13F1-E609-2B4C-408D5A2C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245EA-A11A-1B43-B511-48AA8DA876E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7692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76A22-83AD-59DF-A239-9C5D3397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EB3C-45E7-6549-AB39-CB887A8C7C56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E5DBDC-89A8-779D-D7D4-1956F00A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EE4C29-1CDA-BBA1-8001-E254514D5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308BE-90A3-7545-A8DF-59956D398C9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1599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96E57C22-6836-050B-6D34-6B21E80819C1}"/>
              </a:ext>
            </a:extLst>
          </p:cNvPr>
          <p:cNvCxnSpPr/>
          <p:nvPr/>
        </p:nvCxnSpPr>
        <p:spPr>
          <a:xfrm>
            <a:off x="1211263" y="2905125"/>
            <a:ext cx="338455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0ADD485E-3AD1-15A2-E6B7-E633C43204E2}"/>
              </a:ext>
            </a:extLst>
          </p:cNvPr>
          <p:cNvCxnSpPr/>
          <p:nvPr/>
        </p:nvCxnSpPr>
        <p:spPr>
          <a:xfrm>
            <a:off x="5238750" y="2905125"/>
            <a:ext cx="3382963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317692B9-C5EC-E03C-C8A2-D47E7841FAB2}"/>
              </a:ext>
            </a:extLst>
          </p:cNvPr>
          <p:cNvCxnSpPr/>
          <p:nvPr/>
        </p:nvCxnSpPr>
        <p:spPr>
          <a:xfrm>
            <a:off x="1211263" y="2905125"/>
            <a:ext cx="338455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3">
            <a:extLst>
              <a:ext uri="{FF2B5EF4-FFF2-40B4-BE49-F238E27FC236}">
                <a16:creationId xmlns:a16="http://schemas.microsoft.com/office/drawing/2014/main" id="{2DECEDC1-356F-9B28-E6CE-86F3FF8CFEE8}"/>
              </a:ext>
            </a:extLst>
          </p:cNvPr>
          <p:cNvCxnSpPr/>
          <p:nvPr/>
        </p:nvCxnSpPr>
        <p:spPr>
          <a:xfrm>
            <a:off x="5238750" y="2905125"/>
            <a:ext cx="3382963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4">
            <a:extLst>
              <a:ext uri="{FF2B5EF4-FFF2-40B4-BE49-F238E27FC236}">
                <a16:creationId xmlns:a16="http://schemas.microsoft.com/office/drawing/2014/main" id="{844766EA-D303-E7A3-DE0B-C949A5411EC8}"/>
              </a:ext>
            </a:extLst>
          </p:cNvPr>
          <p:cNvCxnSpPr/>
          <p:nvPr/>
        </p:nvCxnSpPr>
        <p:spPr>
          <a:xfrm>
            <a:off x="1211263" y="2905125"/>
            <a:ext cx="338455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5">
            <a:extLst>
              <a:ext uri="{FF2B5EF4-FFF2-40B4-BE49-F238E27FC236}">
                <a16:creationId xmlns:a16="http://schemas.microsoft.com/office/drawing/2014/main" id="{4700002D-62E5-8902-DF35-EC901FE4627A}"/>
              </a:ext>
            </a:extLst>
          </p:cNvPr>
          <p:cNvCxnSpPr/>
          <p:nvPr/>
        </p:nvCxnSpPr>
        <p:spPr>
          <a:xfrm>
            <a:off x="5238750" y="2905125"/>
            <a:ext cx="3382963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A27612D5-0A68-3329-6B2E-6EC1EF308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46E86-96BB-5E40-9218-09F2C01424B2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2A1BF4E3-1A79-C8D6-7C8E-64129657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96B15C83-DEA2-8354-9396-450E5F9B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AB30-4431-9A48-A297-A5F4665CC3F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293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F1E2E98-2EAD-DF7D-D705-96960596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5E00D-9D63-8548-B625-D717FDF6E688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651F44B-A07B-0A9E-2C62-C35093C86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DB9715-F682-6292-3D72-3165315B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B2D4A-45C1-0947-9101-3818CEDCF27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2609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A3862CA-7BD0-3DF6-B8E6-9F782FB01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2C736-3F4D-7E4F-BE63-F8AF8EDD6F63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1DAAF7-E887-7D68-79F3-C95B51C23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76C583-57A4-07CA-82BB-BB048E80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711D5-4349-3944-972C-8BA977746F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667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274320" rIns="274320" bIns="2743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ED0E50-C487-2C58-CC0A-53996F01B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4592-A3A3-984F-A61A-D351CEAC5955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98713B-8CF6-7932-F14C-554563964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35C735-2115-4F1E-8E7B-535459AE7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16648-7980-FD47-A298-76849FE0150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402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70C5775-0F43-321C-269F-896A1C806D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1123950"/>
            <a:ext cx="8913813" cy="9144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88720" tIns="45720" rIns="2743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32B1EF-BB62-0CE1-DA80-17B25DD890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FEC15-937A-4CE5-8A05-7192A475C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595959"/>
                </a:solidFill>
                <a:latin typeface="Century Gothic" pitchFamily="-101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fld id="{CE0CC5CD-02B1-5445-85B0-9F22F7A969DC}" type="datetime1">
              <a:rPr lang="fr-FR" altLang="fr-FR"/>
              <a:pPr>
                <a:defRPr/>
              </a:pPr>
              <a:t>08/10/2024</a:t>
            </a:fld>
            <a:endParaRPr lang="fr-FR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5FFFE-342C-4372-8C18-48E61972C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595959"/>
                </a:solidFill>
                <a:latin typeface="Century Gothic" pitchFamily="-101" charset="0"/>
                <a:ea typeface="ＭＳ Ｐゴシック" pitchFamily="-101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83A82-59B7-4FA3-8738-694CF075E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595959"/>
                </a:solidFill>
                <a:latin typeface="Century Gothic" panose="020B0502020202020204" pitchFamily="34" charset="0"/>
              </a:defRPr>
            </a:lvl1pPr>
          </a:lstStyle>
          <a:p>
            <a:fld id="{3FCBF386-669F-304E-8118-51C3922398FA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620B2E-4733-4B4B-B538-128B1396E472}"/>
              </a:ext>
            </a:extLst>
          </p:cNvPr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9pPr>
          </a:lstStyle>
          <a:p>
            <a:pPr algn="ctr" eaLnBrk="1" hangingPunct="1">
              <a:defRPr/>
            </a:pPr>
            <a:endParaRPr lang="fr-FR" altLang="fr-FR">
              <a:solidFill>
                <a:srgbClr val="FFFFFF"/>
              </a:solidFill>
              <a:latin typeface="Century Gothic" pitchFamily="-101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1C9BCD-4A2D-426B-A248-8C185E2E5884}"/>
              </a:ext>
            </a:extLst>
          </p:cNvPr>
          <p:cNvSpPr/>
          <p:nvPr/>
        </p:nvSpPr>
        <p:spPr>
          <a:xfrm>
            <a:off x="914400" y="6675438"/>
            <a:ext cx="7999413" cy="18256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1" charset="-128"/>
              </a:defRPr>
            </a:lvl9pPr>
          </a:lstStyle>
          <a:p>
            <a:pPr algn="ctr" eaLnBrk="1" hangingPunct="1">
              <a:defRPr/>
            </a:pPr>
            <a:endParaRPr lang="fr-FR" altLang="fr-FR">
              <a:solidFill>
                <a:srgbClr val="FFFFFF"/>
              </a:solidFill>
              <a:latin typeface="Century Gothic" pitchFamily="-10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  <p:sldLayoutId id="2147484477" r:id="rId2"/>
    <p:sldLayoutId id="2147484486" r:id="rId3"/>
    <p:sldLayoutId id="2147484478" r:id="rId4"/>
    <p:sldLayoutId id="2147484479" r:id="rId5"/>
    <p:sldLayoutId id="2147484487" r:id="rId6"/>
    <p:sldLayoutId id="2147484480" r:id="rId7"/>
    <p:sldLayoutId id="2147484481" r:id="rId8"/>
    <p:sldLayoutId id="2147484482" r:id="rId9"/>
    <p:sldLayoutId id="2147484483" r:id="rId10"/>
    <p:sldLayoutId id="2147484488" r:id="rId11"/>
    <p:sldLayoutId id="2147484489" r:id="rId12"/>
    <p:sldLayoutId id="2147484490" r:id="rId13"/>
    <p:sldLayoutId id="2147484484" r:id="rId14"/>
    <p:sldLayoutId id="214748448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ＭＳ Ｐゴシック" pitchFamily="-102" charset="-128"/>
          <a:cs typeface="ＭＳ Ｐゴシック" pitchFamily="-10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itchFamily="-102" charset="0"/>
          <a:ea typeface="ＭＳ Ｐゴシック" pitchFamily="-102" charset="-128"/>
          <a:cs typeface="ＭＳ Ｐゴシック" pitchFamily="-102" charset="-128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Font typeface="Wingdings 2" pitchFamily="2" charset="2"/>
        <a:buChar char=""/>
        <a:defRPr sz="2000" kern="1200">
          <a:solidFill>
            <a:srgbClr val="595959"/>
          </a:solidFill>
          <a:latin typeface="+mn-lt"/>
          <a:ea typeface="ＭＳ Ｐゴシック" pitchFamily="-102" charset="-128"/>
          <a:cs typeface="ＭＳ Ｐゴシック" pitchFamily="-102" charset="-128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itchFamily="2" charset="2"/>
        <a:buChar char=""/>
        <a:defRPr kern="1200">
          <a:solidFill>
            <a:srgbClr val="595959"/>
          </a:solidFill>
          <a:latin typeface="+mn-lt"/>
          <a:ea typeface="ＭＳ Ｐゴシック" pitchFamily="-102" charset="-128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itchFamily="2" charset="2"/>
        <a:buChar char=""/>
        <a:defRPr kern="1200">
          <a:solidFill>
            <a:srgbClr val="595959"/>
          </a:solidFill>
          <a:latin typeface="+mn-lt"/>
          <a:ea typeface="ＭＳ Ｐゴシック" pitchFamily="-102" charset="-128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itchFamily="2" charset="2"/>
        <a:buChar char=""/>
        <a:defRPr kern="1200">
          <a:solidFill>
            <a:srgbClr val="595959"/>
          </a:solidFill>
          <a:latin typeface="+mn-lt"/>
          <a:ea typeface="ＭＳ Ｐゴシック" pitchFamily="-102" charset="-128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itchFamily="2" charset="2"/>
        <a:buChar char=""/>
        <a:defRPr kern="1200">
          <a:solidFill>
            <a:srgbClr val="595959"/>
          </a:solidFill>
          <a:latin typeface="+mn-lt"/>
          <a:ea typeface="ＭＳ Ｐゴシック" pitchFamily="-10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reerice.com" TargetMode="External"/><Relationship Id="rId2" Type="http://schemas.openxmlformats.org/officeDocument/2006/relationships/hyperlink" Target="http://www.lyricstraining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ivox.org/" TargetMode="External"/><Relationship Id="rId2" Type="http://schemas.openxmlformats.org/officeDocument/2006/relationships/hyperlink" Target="https://esl-bits.eu/hom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aperplanes.fr/" TargetMode="External"/><Relationship Id="rId4" Type="http://schemas.openxmlformats.org/officeDocument/2006/relationships/hyperlink" Target="http://americanenglish.state.gov/ebooks/?utm_source=IIPSocialMediaFeed&amp;utm_medium=SMPosts&amp;utm_content=eBooksPromo&amp;utm_campaign=AEebook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etup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andem.net/fr" TargetMode="External"/><Relationship Id="rId5" Type="http://schemas.openxmlformats.org/officeDocument/2006/relationships/hyperlink" Target="http://polyglotclub.com/france" TargetMode="External"/><Relationship Id="rId4" Type="http://schemas.openxmlformats.org/officeDocument/2006/relationships/hyperlink" Target="http://www.franglish.eu/e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worldservice/learningenglish/grammar/pron/" TargetMode="External"/><Relationship Id="rId2" Type="http://schemas.openxmlformats.org/officeDocument/2006/relationships/hyperlink" Target="http://pronunciationtip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yadayadaenglish.com" TargetMode="External"/><Relationship Id="rId4" Type="http://schemas.openxmlformats.org/officeDocument/2006/relationships/hyperlink" Target="http://www.acapela-group.com/?lang=f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ss.cedefop.europa.eu/en/hom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onster.co.uk/career-advice/article/cv-tips" TargetMode="External"/><Relationship Id="rId4" Type="http://schemas.openxmlformats.org/officeDocument/2006/relationships/hyperlink" Target="https://www.indeed.com/career-advice/resumes-cover-letter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reakingnewsenglish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learningenglish/english/features/the-english-we-speak" TargetMode="External"/><Relationship Id="rId5" Type="http://schemas.openxmlformats.org/officeDocument/2006/relationships/hyperlink" Target="https://www.greatbigstory.com/" TargetMode="External"/><Relationship Id="rId4" Type="http://schemas.openxmlformats.org/officeDocument/2006/relationships/hyperlink" Target="http://www.phrasebank.manchester.ac.uk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club.com/esl-exams/ets-toeic-practice.htm" TargetMode="External"/><Relationship Id="rId2" Type="http://schemas.openxmlformats.org/officeDocument/2006/relationships/hyperlink" Target="http://www.test3000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tsglobal.org/fr/fr/blog/news/super-prepa-for-the-toeic-test" TargetMode="External"/><Relationship Id="rId5" Type="http://schemas.openxmlformats.org/officeDocument/2006/relationships/hyperlink" Target="http://webetab.ac-bordeaux.fr/t3_0400007r/index.php?id=19173" TargetMode="External"/><Relationship Id="rId4" Type="http://schemas.openxmlformats.org/officeDocument/2006/relationships/hyperlink" Target="http://www.examenglish.com/TOEIC/index.php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quizlet.com/fr/872824051/science-vocabulary-flash-cards/?i=t8mt7&amp;x=1jqt" TargetMode="External"/><Relationship Id="rId2" Type="http://schemas.openxmlformats.org/officeDocument/2006/relationships/hyperlink" Target="https://quizlet.com/fr/870124891/toeic-professional-vocabulary-flash-cards/?i=t8mt7&amp;x=1jq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tevemould" TargetMode="External"/><Relationship Id="rId2" Type="http://schemas.openxmlformats.org/officeDocument/2006/relationships/hyperlink" Target="https://www.youtube.com/@primalspa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reecodecamp.org/" TargetMode="External"/><Relationship Id="rId4" Type="http://schemas.openxmlformats.org/officeDocument/2006/relationships/hyperlink" Target="https://www.youtube.com/c/3blue1brow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englishteens.britishcouncil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learningenglish/english/basic-grammar" TargetMode="External"/><Relationship Id="rId7" Type="http://schemas.openxmlformats.org/officeDocument/2006/relationships/hyperlink" Target="https://www.englishpage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etter-english.com" TargetMode="External"/><Relationship Id="rId5" Type="http://schemas.openxmlformats.org/officeDocument/2006/relationships/hyperlink" Target="http://e-anglais.com" TargetMode="External"/><Relationship Id="rId4" Type="http://schemas.openxmlformats.org/officeDocument/2006/relationships/hyperlink" Target="http://www.anglaisfacile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learningenglish/english/features/6-minute-english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earnenglish.britishcouncil.org/en/magazine" TargetMode="External"/><Relationship Id="rId5" Type="http://schemas.openxmlformats.org/officeDocument/2006/relationships/hyperlink" Target="http://learningenglish.voanews.com/media/all/learning-english-tv/latest.html?z=3613" TargetMode="External"/><Relationship Id="rId4" Type="http://schemas.openxmlformats.org/officeDocument/2006/relationships/hyperlink" Target="http://www.real-english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riam-webster.com/" TargetMode="External"/><Relationship Id="rId2" Type="http://schemas.openxmlformats.org/officeDocument/2006/relationships/hyperlink" Target="http://www.wordreference.com/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nguee.fr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ingenglish.voanews.com/z/3613" TargetMode="External"/><Relationship Id="rId3" Type="http://schemas.openxmlformats.org/officeDocument/2006/relationships/hyperlink" Target="https://www.bbc.co.uk/learningenglish/english/course/newsreview-2022" TargetMode="External"/><Relationship Id="rId7" Type="http://schemas.openxmlformats.org/officeDocument/2006/relationships/hyperlink" Target="http://en.rfi.f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glishwaves.fr/" TargetMode="External"/><Relationship Id="rId5" Type="http://schemas.openxmlformats.org/officeDocument/2006/relationships/hyperlink" Target="https://edition.cnn.com/cnn10" TargetMode="External"/><Relationship Id="rId4" Type="http://schemas.openxmlformats.org/officeDocument/2006/relationships/hyperlink" Target="http://www.euronews.com/news/bulleti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estopenglish.com/weekly-topical-news-lessons/227.more?navcode=20010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local.f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dx.org/" TargetMode="External"/><Relationship Id="rId5" Type="http://schemas.openxmlformats.org/officeDocument/2006/relationships/hyperlink" Target="https://www.coursera.org/" TargetMode="External"/><Relationship Id="rId4" Type="http://schemas.openxmlformats.org/officeDocument/2006/relationships/hyperlink" Target="https://ed.ted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>
            <a:extLst>
              <a:ext uri="{FF2B5EF4-FFF2-40B4-BE49-F238E27FC236}">
                <a16:creationId xmlns:a16="http://schemas.microsoft.com/office/drawing/2014/main" id="{CF984F33-1975-6A8E-5804-0F228A943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57413"/>
            <a:ext cx="8915400" cy="877887"/>
          </a:xfrm>
        </p:spPr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Ready for good resolutions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AE7966-1DE6-4445-8254-7D50F84E5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035300"/>
            <a:ext cx="8001000" cy="3822700"/>
          </a:xfrm>
        </p:spPr>
        <p:txBody>
          <a:bodyPr/>
          <a:lstStyle/>
          <a:p>
            <a:pPr>
              <a:buFont typeface="Wingdings 2" pitchFamily="-101" charset="2"/>
              <a:buNone/>
              <a:defRPr/>
            </a:pPr>
            <a:r>
              <a:rPr lang="fr-FR" altLang="fr-FR" dirty="0">
                <a:solidFill>
                  <a:srgbClr val="595959"/>
                </a:solidFill>
                <a:ea typeface="ＭＳ Ｐゴシック" pitchFamily="-101" charset="-128"/>
              </a:rPr>
              <a:t>Lydia Merle </a:t>
            </a:r>
          </a:p>
          <a:p>
            <a:pPr>
              <a:buFont typeface="Wingdings 2" pitchFamily="-101" charset="2"/>
              <a:buNone/>
              <a:defRPr/>
            </a:pPr>
            <a:endParaRPr lang="fr-FR" altLang="fr-FR" dirty="0">
              <a:solidFill>
                <a:srgbClr val="595959"/>
              </a:solidFill>
              <a:ea typeface="ＭＳ Ｐゴシック" pitchFamily="-101" charset="-128"/>
            </a:endParaRPr>
          </a:p>
          <a:p>
            <a:pPr>
              <a:buFont typeface="Wingdings 2" pitchFamily="-101" charset="2"/>
              <a:buNone/>
              <a:defRPr/>
            </a:pPr>
            <a:endParaRPr lang="fr-FR" altLang="fr-FR" dirty="0">
              <a:solidFill>
                <a:srgbClr val="595959"/>
              </a:solidFill>
              <a:ea typeface="ＭＳ Ｐゴシック" pitchFamily="-101" charset="-128"/>
            </a:endParaRPr>
          </a:p>
          <a:p>
            <a:pPr>
              <a:buFont typeface="Wingdings 2" pitchFamily="-101" charset="2"/>
              <a:buNone/>
              <a:defRPr/>
            </a:pPr>
            <a:r>
              <a:rPr lang="fr-FR" altLang="fr-FR" dirty="0">
                <a:solidFill>
                  <a:srgbClr val="595959"/>
                </a:solidFill>
                <a:ea typeface="ＭＳ Ｐゴシック" pitchFamily="-101" charset="-128"/>
              </a:rPr>
              <a:t>-</a:t>
            </a:r>
            <a:r>
              <a:rPr lang="fr-FR" altLang="fr-FR" dirty="0" err="1">
                <a:solidFill>
                  <a:srgbClr val="595959"/>
                </a:solidFill>
                <a:ea typeface="ＭＳ Ｐゴシック" pitchFamily="-101" charset="-128"/>
              </a:rPr>
              <a:t>Websites</a:t>
            </a:r>
            <a:endParaRPr lang="fr-FR" altLang="fr-FR" dirty="0">
              <a:solidFill>
                <a:srgbClr val="595959"/>
              </a:solidFill>
              <a:ea typeface="ＭＳ Ｐゴシック" pitchFamily="-101" charset="-128"/>
            </a:endParaRPr>
          </a:p>
          <a:p>
            <a:pPr>
              <a:buFont typeface="Wingdings 2" pitchFamily="-101" charset="2"/>
              <a:buNone/>
              <a:defRPr/>
            </a:pPr>
            <a:r>
              <a:rPr lang="fr-FR" altLang="fr-FR" dirty="0">
                <a:solidFill>
                  <a:srgbClr val="595959"/>
                </a:solidFill>
                <a:ea typeface="ＭＳ Ｐゴシック" pitchFamily="-101" charset="-128"/>
              </a:rPr>
              <a:t>-Smart phone applications: </a:t>
            </a:r>
            <a:r>
              <a:rPr lang="fr-FR" altLang="fr-FR" b="1" i="1" dirty="0">
                <a:solidFill>
                  <a:srgbClr val="595959"/>
                </a:solidFill>
                <a:ea typeface="ＭＳ Ｐゴシック" pitchFamily="-101" charset="-128"/>
              </a:rPr>
              <a:t>APP</a:t>
            </a:r>
          </a:p>
          <a:p>
            <a:pPr>
              <a:buFont typeface="Wingdings 2" pitchFamily="-101" charset="2"/>
              <a:buNone/>
              <a:defRPr/>
            </a:pPr>
            <a:endParaRPr lang="fr-FR" altLang="fr-FR" b="1" i="1" dirty="0">
              <a:solidFill>
                <a:srgbClr val="595959"/>
              </a:solidFill>
              <a:ea typeface="ＭＳ Ｐゴシック" pitchFamily="-101" charset="-128"/>
            </a:endParaRPr>
          </a:p>
          <a:p>
            <a:pPr>
              <a:buFont typeface="Wingdings 2" pitchFamily="-101" charset="2"/>
              <a:buNone/>
              <a:defRPr/>
            </a:pPr>
            <a:endParaRPr lang="fr-FR" altLang="fr-FR" b="1" i="1" dirty="0">
              <a:solidFill>
                <a:srgbClr val="595959"/>
              </a:solidFill>
              <a:ea typeface="ＭＳ Ｐゴシック" pitchFamily="-101" charset="-128"/>
            </a:endParaRPr>
          </a:p>
          <a:p>
            <a:pPr algn="r">
              <a:buFont typeface="Wingdings 2" pitchFamily="-101" charset="2"/>
              <a:buNone/>
              <a:defRPr/>
            </a:pPr>
            <a:endParaRPr lang="fr-FR" altLang="fr-FR" sz="900" b="1" i="1" dirty="0">
              <a:solidFill>
                <a:srgbClr val="595959"/>
              </a:solidFill>
              <a:ea typeface="ＭＳ Ｐゴシック" pitchFamily="-101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>
            <a:extLst>
              <a:ext uri="{FF2B5EF4-FFF2-40B4-BE49-F238E27FC236}">
                <a16:creationId xmlns:a16="http://schemas.microsoft.com/office/drawing/2014/main" id="{00D0983F-49BB-E821-F4A5-18DFE9716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Learn and play</a:t>
            </a:r>
          </a:p>
        </p:txBody>
      </p:sp>
      <p:sp>
        <p:nvSpPr>
          <p:cNvPr id="22531" name="Espace réservé du contenu 2">
            <a:extLst>
              <a:ext uri="{FF2B5EF4-FFF2-40B4-BE49-F238E27FC236}">
                <a16:creationId xmlns:a16="http://schemas.microsoft.com/office/drawing/2014/main" id="{06FA8068-2E4D-C924-5075-1ADAF2BAD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3563938"/>
            <a:ext cx="7610475" cy="2701925"/>
          </a:xfrm>
        </p:spPr>
        <p:txBody>
          <a:bodyPr/>
          <a:lstStyle/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2"/>
              </a:rPr>
              <a:t>http://www.lyricstraining.com/</a:t>
            </a:r>
            <a:r>
              <a:rPr lang="fr-FR" altLang="fr-FR">
                <a:ea typeface="ＭＳ Ｐゴシック" panose="020B0600070205080204" pitchFamily="34" charset="-128"/>
              </a:rPr>
              <a:t>  (3-level game with the lyrics of famous songs)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3"/>
              </a:rPr>
              <a:t>http://freerice.com</a:t>
            </a:r>
            <a:r>
              <a:rPr lang="fr-FR" altLang="fr-FR">
                <a:ea typeface="ＭＳ Ｐゴシック" panose="020B0600070205080204" pitchFamily="34" charset="-128"/>
              </a:rPr>
              <a:t> (vocabulary questions)</a:t>
            </a:r>
          </a:p>
          <a:p>
            <a:pPr eaLnBrk="1" hangingPunct="1"/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>
            <a:extLst>
              <a:ext uri="{FF2B5EF4-FFF2-40B4-BE49-F238E27FC236}">
                <a16:creationId xmlns:a16="http://schemas.microsoft.com/office/drawing/2014/main" id="{B2F9FDE8-0574-E145-462D-8C84B632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200">
                <a:ea typeface="ＭＳ Ｐゴシック" panose="020B0600070205080204" pitchFamily="34" charset="-128"/>
              </a:rPr>
              <a:t>If you want to read in English</a:t>
            </a:r>
          </a:p>
        </p:txBody>
      </p:sp>
      <p:sp>
        <p:nvSpPr>
          <p:cNvPr id="23555" name="Espace réservé du contenu 2">
            <a:extLst>
              <a:ext uri="{FF2B5EF4-FFF2-40B4-BE49-F238E27FC236}">
                <a16:creationId xmlns:a16="http://schemas.microsoft.com/office/drawing/2014/main" id="{D3EFF16D-9078-885A-9BE8-8F3496CFD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altLang="fr-FR" u="sng" dirty="0">
                <a:ea typeface="ＭＳ Ｐゴシック" panose="020B0600070205080204" pitchFamily="34" charset="-128"/>
                <a:hlinkClick r:id="rId2"/>
              </a:rPr>
              <a:t>https://esl-bits.eu/home.</a:t>
            </a:r>
            <a:r>
              <a:rPr lang="fr-FR" altLang="fr-FR" dirty="0">
                <a:ea typeface="ＭＳ Ｐゴシック" panose="020B0600070205080204" pitchFamily="34" charset="-128"/>
                <a:hlinkClick r:id="rId2"/>
              </a:rPr>
              <a:t>html</a:t>
            </a:r>
            <a:r>
              <a:rPr lang="fr-FR" altLang="fr-FR" dirty="0">
                <a:ea typeface="ＭＳ Ｐゴシック" panose="020B0600070205080204" pitchFamily="34" charset="-128"/>
              </a:rPr>
              <a:t> (short stories and </a:t>
            </a:r>
            <a:r>
              <a:rPr lang="fr-FR" altLang="fr-FR" dirty="0" err="1">
                <a:ea typeface="ＭＳ Ｐゴシック" panose="020B0600070205080204" pitchFamily="34" charset="-128"/>
              </a:rPr>
              <a:t>others</a:t>
            </a:r>
            <a:r>
              <a:rPr lang="fr-FR" altLang="fr-FR" dirty="0">
                <a:ea typeface="ＭＳ Ｐゴシック" panose="020B0600070205080204" pitchFamily="34" charset="-128"/>
              </a:rPr>
              <a:t> </a:t>
            </a:r>
            <a:r>
              <a:rPr lang="fr-FR" altLang="fr-FR" dirty="0" err="1">
                <a:ea typeface="ＭＳ Ｐゴシック" panose="020B0600070205080204" pitchFamily="34" charset="-128"/>
              </a:rPr>
              <a:t>with</a:t>
            </a:r>
            <a:r>
              <a:rPr lang="fr-FR" altLang="fr-FR" dirty="0">
                <a:ea typeface="ＭＳ Ｐゴシック" panose="020B0600070205080204" pitchFamily="34" charset="-128"/>
              </a:rPr>
              <a:t> </a:t>
            </a:r>
            <a:r>
              <a:rPr lang="fr-FR" altLang="fr-FR" dirty="0" err="1">
                <a:ea typeface="ＭＳ Ｐゴシック" panose="020B0600070205080204" pitchFamily="34" charset="-128"/>
              </a:rPr>
              <a:t>choice</a:t>
            </a:r>
            <a:r>
              <a:rPr lang="fr-FR" altLang="fr-FR" dirty="0">
                <a:ea typeface="ＭＳ Ｐゴシック" panose="020B0600070205080204" pitchFamily="34" charset="-128"/>
              </a:rPr>
              <a:t> of speed for the audio)</a:t>
            </a:r>
            <a:endParaRPr lang="fr-FR" altLang="fr-FR" dirty="0">
              <a:ea typeface="ＭＳ Ｐゴシック" panose="020B0600070205080204" pitchFamily="34" charset="-128"/>
              <a:hlinkClick r:id="rId3"/>
            </a:endParaRPr>
          </a:p>
          <a:p>
            <a:pPr eaLnBrk="1" hangingPunct="1"/>
            <a:r>
              <a:rPr lang="fr-FR" altLang="fr-FR" u="sng" dirty="0">
                <a:ea typeface="ＭＳ Ｐゴシック" panose="020B0600070205080204" pitchFamily="34" charset="-128"/>
                <a:hlinkClick r:id="rId3"/>
              </a:rPr>
              <a:t>https://librivox.org</a:t>
            </a:r>
            <a:r>
              <a:rPr lang="fr-FR" altLang="fr-FR" dirty="0">
                <a:ea typeface="ＭＳ Ｐゴシック" panose="020B0600070205080204" pitchFamily="34" charset="-128"/>
              </a:rPr>
              <a:t> (audio Free public </a:t>
            </a:r>
            <a:r>
              <a:rPr lang="fr-FR" altLang="fr-FR" dirty="0" err="1">
                <a:ea typeface="ＭＳ Ｐゴシック" panose="020B0600070205080204" pitchFamily="34" charset="-128"/>
              </a:rPr>
              <a:t>domain</a:t>
            </a:r>
            <a:r>
              <a:rPr lang="fr-FR" altLang="fr-FR" dirty="0">
                <a:ea typeface="ＭＳ Ｐゴシック" panose="020B0600070205080204" pitchFamily="34" charset="-128"/>
              </a:rPr>
              <a:t> audio-books)  </a:t>
            </a:r>
            <a:endParaRPr lang="fr-FR" altLang="fr-FR" u="sng" dirty="0">
              <a:ea typeface="ＭＳ Ｐゴシック" panose="020B0600070205080204" pitchFamily="34" charset="-128"/>
              <a:hlinkClick r:id="rId4"/>
            </a:endParaRPr>
          </a:p>
          <a:p>
            <a:pPr eaLnBrk="1" hangingPunct="1"/>
            <a:r>
              <a:rPr lang="fr-FR" altLang="fr-FR" u="sng" dirty="0">
                <a:ea typeface="ＭＳ Ｐゴシック" panose="020B0600070205080204" pitchFamily="34" charset="-128"/>
                <a:hlinkClick r:id="rId4"/>
              </a:rPr>
              <a:t>http://americanenglish.state.gov/ebooks/?utm_source=IIPSocialMediaFeed&amp;utm_medium=SMPosts&amp;utm_content=eBooksPromo&amp;utm_campaign=AEebooks</a:t>
            </a:r>
            <a:r>
              <a:rPr lang="fr-FR" altLang="fr-FR" dirty="0">
                <a:ea typeface="ＭＳ Ｐゴシック" panose="020B0600070205080204" pitchFamily="34" charset="-128"/>
              </a:rPr>
              <a:t> (e-books to </a:t>
            </a:r>
            <a:r>
              <a:rPr lang="fr-FR" altLang="fr-FR" dirty="0" err="1">
                <a:ea typeface="ＭＳ Ｐゴシック" panose="020B0600070205080204" pitchFamily="34" charset="-128"/>
              </a:rPr>
              <a:t>listen</a:t>
            </a:r>
            <a:r>
              <a:rPr lang="fr-FR" altLang="fr-FR" dirty="0">
                <a:ea typeface="ＭＳ Ｐゴシック" panose="020B0600070205080204" pitchFamily="34" charset="-128"/>
              </a:rPr>
              <a:t> to) </a:t>
            </a:r>
          </a:p>
          <a:p>
            <a:pPr eaLnBrk="1" hangingPunct="1"/>
            <a:r>
              <a:rPr lang="fr-FR" altLang="fr-FR" dirty="0" err="1">
                <a:ea typeface="ＭＳ Ｐゴシック" panose="020B0600070205080204" pitchFamily="34" charset="-128"/>
              </a:rPr>
              <a:t>Paperplanes</a:t>
            </a:r>
            <a:r>
              <a:rPr lang="fr-FR" altLang="fr-FR" dirty="0">
                <a:ea typeface="ＭＳ Ｐゴシック" panose="020B0600070205080204" pitchFamily="34" charset="-128"/>
              </a:rPr>
              <a:t> books: </a:t>
            </a:r>
            <a:r>
              <a:rPr lang="fr-FR" altLang="fr-FR" dirty="0">
                <a:ea typeface="ＭＳ Ｐゴシック" panose="020B0600070205080204" pitchFamily="34" charset="-128"/>
                <a:hlinkClick r:id="rId5"/>
              </a:rPr>
              <a:t>http://www.paperplanes.fr</a:t>
            </a:r>
            <a:endParaRPr lang="fr-FR" altLang="fr-FR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/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/>
            <a:endParaRPr lang="fr-FR" altLang="fr-FR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>
            <a:extLst>
              <a:ext uri="{FF2B5EF4-FFF2-40B4-BE49-F238E27FC236}">
                <a16:creationId xmlns:a16="http://schemas.microsoft.com/office/drawing/2014/main" id="{F4295201-922F-6A9D-54C2-2CAB4460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Where can you speak English?</a:t>
            </a:r>
          </a:p>
        </p:txBody>
      </p:sp>
      <p:sp>
        <p:nvSpPr>
          <p:cNvPr id="24579" name="Espace réservé du contenu 2">
            <a:extLst>
              <a:ext uri="{FF2B5EF4-FFF2-40B4-BE49-F238E27FC236}">
                <a16:creationId xmlns:a16="http://schemas.microsoft.com/office/drawing/2014/main" id="{A4AA315D-29A2-D27C-C371-687525F8D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2" charset="2"/>
              <a:buNone/>
            </a:pPr>
            <a:r>
              <a:rPr lang="fr-FR" altLang="fr-FR" sz="1600" b="1">
                <a:ea typeface="ＭＳ Ｐゴシック" panose="020B0600070205080204" pitchFamily="34" charset="-128"/>
              </a:rPr>
              <a:t>Meet English-speaking people in Paris!</a:t>
            </a:r>
            <a:endParaRPr lang="fr-FR" altLang="fr-FR" sz="1600" b="1" u="sng">
              <a:ea typeface="ＭＳ Ｐゴシック" panose="020B0600070205080204" pitchFamily="34" charset="-128"/>
              <a:hlinkClick r:id="rId3"/>
            </a:endParaRPr>
          </a:p>
          <a:p>
            <a:pPr eaLnBrk="1" hangingPunct="1"/>
            <a:r>
              <a:rPr lang="fr-FR" altLang="fr-FR" sz="1600" u="sng">
                <a:ea typeface="ＭＳ Ｐゴシック" panose="020B0600070205080204" pitchFamily="34" charset="-128"/>
                <a:hlinkClick r:id="rId4"/>
              </a:rPr>
              <a:t>http://www.franglish.eu/en</a:t>
            </a:r>
            <a:r>
              <a:rPr lang="fr-FR" altLang="fr-FR" sz="1600">
                <a:ea typeface="ＭＳ Ｐゴシック" panose="020B0600070205080204" pitchFamily="34" charset="-128"/>
              </a:rPr>
              <a:t>	</a:t>
            </a:r>
          </a:p>
          <a:p>
            <a:pPr eaLnBrk="1" hangingPunct="1"/>
            <a:r>
              <a:rPr lang="fr-FR" altLang="fr-FR" sz="1600">
                <a:ea typeface="ＭＳ Ｐゴシック" panose="020B0600070205080204" pitchFamily="34" charset="-128"/>
                <a:hlinkClick r:id="rId5"/>
              </a:rPr>
              <a:t>http://polyglotclub.com/france</a:t>
            </a:r>
            <a:endParaRPr lang="fr-FR" altLang="fr-FR" sz="1600"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 sz="1600" u="sng">
                <a:ea typeface="ＭＳ Ｐゴシック" panose="020B0600070205080204" pitchFamily="34" charset="-128"/>
                <a:hlinkClick r:id="rId3"/>
              </a:rPr>
              <a:t>http://www.meetup.com/</a:t>
            </a:r>
            <a:r>
              <a:rPr lang="fr-FR" altLang="fr-FR" sz="1600">
                <a:ea typeface="ＭＳ Ｐゴシック" panose="020B0600070205080204" pitchFamily="34" charset="-128"/>
              </a:rPr>
              <a:t>	</a:t>
            </a:r>
            <a:r>
              <a:rPr lang="fr-FR" altLang="fr-FR" sz="1600" b="1" i="1">
                <a:ea typeface="ＭＳ Ｐゴシック" panose="020B0600070205080204" pitchFamily="34" charset="-128"/>
              </a:rPr>
              <a:t>APP </a:t>
            </a:r>
            <a:r>
              <a:rPr lang="fr-FR" altLang="fr-FR" sz="1600" i="1">
                <a:ea typeface="ＭＳ Ｐゴシック" panose="020B0600070205080204" pitchFamily="34" charset="-128"/>
              </a:rPr>
              <a:t>Meetup</a:t>
            </a:r>
            <a:endParaRPr lang="fr-FR" altLang="fr-FR" sz="160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>
              <a:buFont typeface="Wingdings 2" pitchFamily="2" charset="2"/>
              <a:buNone/>
            </a:pPr>
            <a:r>
              <a:rPr lang="fr-FR" altLang="fr-FR" sz="1600" b="1">
                <a:ea typeface="ＭＳ Ｐゴシック" panose="020B0600070205080204" pitchFamily="34" charset="-128"/>
              </a:rPr>
              <a:t>Chat with Tandem: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altLang="fr-FR" sz="1600">
                <a:ea typeface="ＭＳ Ｐゴシック" panose="020B0600070205080204" pitchFamily="34" charset="-128"/>
                <a:hlinkClick r:id="rId6"/>
              </a:rPr>
              <a:t>https://www.tandem.net/fr</a:t>
            </a:r>
            <a:endParaRPr lang="fr-FR" altLang="fr-FR" sz="160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>
            <a:extLst>
              <a:ext uri="{FF2B5EF4-FFF2-40B4-BE49-F238E27FC236}">
                <a16:creationId xmlns:a16="http://schemas.microsoft.com/office/drawing/2014/main" id="{186B6314-3B6F-F7EE-5C57-470CFA09F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For your speaking skills</a:t>
            </a:r>
          </a:p>
        </p:txBody>
      </p:sp>
      <p:sp>
        <p:nvSpPr>
          <p:cNvPr id="26627" name="Espace réservé du contenu 2">
            <a:extLst>
              <a:ext uri="{FF2B5EF4-FFF2-40B4-BE49-F238E27FC236}">
                <a16:creationId xmlns:a16="http://schemas.microsoft.com/office/drawing/2014/main" id="{9E041DD3-B93B-EC46-21CF-12B4AF16F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2" charset="2"/>
              <a:buNone/>
            </a:pPr>
            <a:r>
              <a:rPr lang="fr-FR" altLang="fr-FR">
                <a:ea typeface="ＭＳ Ｐゴシック" panose="020B0600070205080204" pitchFamily="34" charset="-128"/>
              </a:rPr>
              <a:t>Pronunciation:</a:t>
            </a:r>
          </a:p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2"/>
              </a:rPr>
              <a:t>http://pronunciationtips.com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3"/>
              </a:rPr>
              <a:t>http://www.bbc.co.uk/worldservice/learningenglish/grammar/pron/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4"/>
              </a:rPr>
              <a:t>http://www.acapela-group.com/?lang=fr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>
              <a:buFont typeface="Wingdings 2" pitchFamily="2" charset="2"/>
              <a:buNone/>
            </a:pPr>
            <a:r>
              <a:rPr lang="fr-FR" altLang="fr-FR">
                <a:ea typeface="ＭＳ Ｐゴシック" panose="020B0600070205080204" pitchFamily="34" charset="-128"/>
              </a:rPr>
              <a:t>Useful expressions: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5"/>
              </a:rPr>
              <a:t>http://yadayadaenglish.com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/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>
            <a:extLst>
              <a:ext uri="{FF2B5EF4-FFF2-40B4-BE49-F238E27FC236}">
                <a16:creationId xmlns:a16="http://schemas.microsoft.com/office/drawing/2014/main" id="{D3345332-A8B9-E915-D2A3-7A1806168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YOUR CV IN ENGLISH	</a:t>
            </a:r>
          </a:p>
        </p:txBody>
      </p:sp>
      <p:sp>
        <p:nvSpPr>
          <p:cNvPr id="37890" name="Espace réservé du contenu 2">
            <a:extLst>
              <a:ext uri="{FF2B5EF4-FFF2-40B4-BE49-F238E27FC236}">
                <a16:creationId xmlns:a16="http://schemas.microsoft.com/office/drawing/2014/main" id="{A33DC206-E4BC-44CB-BA66-37DF431C7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2038350"/>
            <a:ext cx="7610475" cy="4227513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Char char=""/>
              <a:defRPr/>
            </a:pPr>
            <a:r>
              <a:rPr lang="fr-FR" altLang="fr-FR" u="sng" dirty="0">
                <a:ea typeface="ＭＳ Ｐゴシック" panose="020B0600070205080204" pitchFamily="34" charset="-128"/>
                <a:hlinkClick r:id="rId3"/>
              </a:rPr>
              <a:t>http://europass.cedefop.europa.eu/en/home</a:t>
            </a:r>
            <a:r>
              <a:rPr lang="fr-FR" altLang="fr-FR" dirty="0">
                <a:ea typeface="ＭＳ Ｐゴシック" panose="020B0600070205080204" pitchFamily="34" charset="-128"/>
              </a:rPr>
              <a:t> 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fr-FR" altLang="fr-FR" dirty="0">
                <a:ea typeface="ＭＳ Ｐゴシック" panose="020B0600070205080204" pitchFamily="34" charset="-128"/>
              </a:rPr>
              <a:t>(EU format)</a:t>
            </a:r>
          </a:p>
          <a:p>
            <a:pPr eaLnBrk="1" hangingPunct="1">
              <a:buFont typeface="Wingdings 2" panose="05020102010507070707" pitchFamily="18" charset="2"/>
              <a:buChar char=""/>
              <a:defRPr/>
            </a:pPr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Char char=""/>
              <a:defRPr/>
            </a:pPr>
            <a:r>
              <a:rPr lang="fr-FR" altLang="fr-FR" dirty="0">
                <a:ea typeface="ＭＳ Ｐゴシック" panose="020B0600070205080204" pitchFamily="34" charset="-128"/>
                <a:hlinkClick r:id="rId4"/>
              </a:rPr>
              <a:t>https://www.indeed.com/career-advice/resumes-cover-letters</a:t>
            </a:r>
            <a:r>
              <a:rPr lang="fr-FR" altLang="fr-FR" dirty="0">
                <a:ea typeface="ＭＳ Ｐゴシック" panose="020B0600070205080204" pitchFamily="34" charset="-128"/>
              </a:rPr>
              <a:t> (</a:t>
            </a:r>
            <a:r>
              <a:rPr lang="fr-FR" altLang="fr-FR" dirty="0" err="1">
                <a:ea typeface="ＭＳ Ｐゴシック" panose="020B0600070205080204" pitchFamily="34" charset="-128"/>
              </a:rPr>
              <a:t>some</a:t>
            </a:r>
            <a:r>
              <a:rPr lang="fr-FR" altLang="fr-FR" dirty="0">
                <a:ea typeface="ＭＳ Ｐゴシック" panose="020B0600070205080204" pitchFamily="34" charset="-128"/>
              </a:rPr>
              <a:t> </a:t>
            </a:r>
            <a:r>
              <a:rPr lang="fr-FR" altLang="fr-FR" dirty="0" err="1">
                <a:ea typeface="ＭＳ Ｐゴシック" panose="020B0600070205080204" pitchFamily="34" charset="-128"/>
              </a:rPr>
              <a:t>tips</a:t>
            </a:r>
            <a:r>
              <a:rPr lang="fr-FR" altLang="fr-FR" dirty="0">
                <a:ea typeface="ＭＳ Ｐゴシック" panose="020B0600070205080204" pitchFamily="34" charset="-128"/>
              </a:rPr>
              <a:t>)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Char char=""/>
              <a:defRPr/>
            </a:pPr>
            <a:r>
              <a:rPr lang="fr-FR" altLang="fr-FR" dirty="0">
                <a:ea typeface="ＭＳ Ｐゴシック" panose="020B0600070205080204" pitchFamily="34" charset="-128"/>
              </a:rPr>
              <a:t>Monster </a:t>
            </a:r>
            <a:r>
              <a:rPr lang="fr-FR" altLang="fr-FR" dirty="0" err="1">
                <a:ea typeface="ＭＳ Ｐゴシック" panose="020B0600070205080204" pitchFamily="34" charset="-128"/>
              </a:rPr>
              <a:t>video</a:t>
            </a:r>
            <a:r>
              <a:rPr lang="fr-FR" altLang="fr-FR" dirty="0">
                <a:ea typeface="ＭＳ Ｐゴシック" panose="020B0600070205080204" pitchFamily="34" charset="-128"/>
              </a:rPr>
              <a:t>: </a:t>
            </a:r>
            <a:r>
              <a:rPr lang="en-US" altLang="fr-FR" u="sng" dirty="0">
                <a:ea typeface="ＭＳ Ｐゴシック" panose="020B0600070205080204" pitchFamily="34" charset="-128"/>
                <a:hlinkClick r:id="rId5"/>
              </a:rPr>
              <a:t>https://www.monster.co.uk/career-advice/article/cv-tips</a:t>
            </a:r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 2" panose="05020102010507070707" pitchFamily="18" charset="2"/>
              <a:buChar char=""/>
              <a:defRPr/>
            </a:pPr>
            <a:endParaRPr lang="fr-FR" altLang="fr-FR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>
            <a:extLst>
              <a:ext uri="{FF2B5EF4-FFF2-40B4-BE49-F238E27FC236}">
                <a16:creationId xmlns:a16="http://schemas.microsoft.com/office/drawing/2014/main" id="{ED31ABAA-56AA-F5FF-BAFA-41EA05E1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panose="020B0600070205080204" pitchFamily="34" charset="-128"/>
              </a:rPr>
              <a:t>4 other websites you might like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E8A9BD-EF5D-45D7-B253-3415ED80D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2038350"/>
            <a:ext cx="7610475" cy="4227513"/>
          </a:xfrm>
        </p:spPr>
        <p:txBody>
          <a:bodyPr/>
          <a:lstStyle/>
          <a:p>
            <a:pPr>
              <a:lnSpc>
                <a:spcPct val="150000"/>
              </a:lnSpc>
              <a:buFont typeface="Wingdings" charset="2"/>
              <a:buChar char="q"/>
              <a:defRPr/>
            </a:pPr>
            <a:r>
              <a:rPr lang="fr-FR" dirty="0" err="1"/>
              <a:t>Breaking</a:t>
            </a:r>
            <a:r>
              <a:rPr lang="fr-FR" dirty="0"/>
              <a:t> News English: </a:t>
            </a:r>
            <a:r>
              <a:rPr lang="fr-FR" dirty="0">
                <a:hlinkClick r:id="rId3"/>
              </a:rPr>
              <a:t>https://breakingnewsenglish.com</a:t>
            </a:r>
            <a:endParaRPr lang="fr-FR" dirty="0"/>
          </a:p>
          <a:p>
            <a:pPr>
              <a:lnSpc>
                <a:spcPct val="150000"/>
              </a:lnSpc>
              <a:buFont typeface="Wingdings" charset="2"/>
              <a:buChar char="q"/>
              <a:defRPr/>
            </a:pPr>
            <a:r>
              <a:rPr lang="fr-FR" dirty="0"/>
              <a:t>For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writing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: </a:t>
            </a:r>
            <a:r>
              <a:rPr lang="fr-FR" dirty="0">
                <a:hlinkClick r:id="rId4"/>
              </a:rPr>
              <a:t>http://www.phrasebank.manchester.ac.uk</a:t>
            </a:r>
            <a:endParaRPr lang="fr-F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fr-FR" dirty="0"/>
              <a:t>Great </a:t>
            </a:r>
            <a:r>
              <a:rPr lang="fr-FR" dirty="0" err="1"/>
              <a:t>Big</a:t>
            </a:r>
            <a:r>
              <a:rPr lang="fr-FR" dirty="0"/>
              <a:t> Story: </a:t>
            </a:r>
            <a:r>
              <a:rPr lang="fr-FR" dirty="0">
                <a:hlinkClick r:id="rId5"/>
              </a:rPr>
              <a:t>https://www.greatbigstory.com</a:t>
            </a:r>
            <a:endParaRPr lang="fr-FR" dirty="0"/>
          </a:p>
          <a:p>
            <a:pPr>
              <a:lnSpc>
                <a:spcPct val="150000"/>
              </a:lnSpc>
              <a:buFont typeface="Wingdings" charset="2"/>
              <a:buChar char="q"/>
              <a:defRPr/>
            </a:pPr>
            <a:r>
              <a:rPr lang="fr-FR" dirty="0"/>
              <a:t>For </a:t>
            </a:r>
            <a:r>
              <a:rPr lang="fr-FR" dirty="0" err="1"/>
              <a:t>idiomatic</a:t>
            </a:r>
            <a:r>
              <a:rPr lang="fr-FR" dirty="0"/>
              <a:t> expressions : The English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speak</a:t>
            </a:r>
            <a:r>
              <a:rPr lang="fr-FR" dirty="0"/>
              <a:t> (BBC):</a:t>
            </a:r>
          </a:p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fr-FR" u="sng" dirty="0">
                <a:hlinkClick r:id="rId6"/>
              </a:rPr>
              <a:t>http://www.bbc.co.uk/learningenglish/english/features/the-english-we-speak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DD5EF8-4C39-4C7E-D953-440FDF7BE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TOEIC PREPARATION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C686FA-ACA3-89CB-4DF0-3E6E0C30B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486" y="2188059"/>
            <a:ext cx="7610475" cy="3670300"/>
          </a:xfrm>
        </p:spPr>
        <p:txBody>
          <a:bodyPr/>
          <a:lstStyle/>
          <a:p>
            <a:pPr fontAlgn="base">
              <a:lnSpc>
                <a:spcPct val="115000"/>
              </a:lnSpc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 WEBSITES :</a:t>
            </a:r>
            <a:br>
              <a:rPr lang="en-US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en-US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http://www.test3000.net</a:t>
            </a:r>
            <a:br>
              <a:rPr lang="en-US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http://www.englishclub.com/esl-exams/ets-toeic-practice.htm</a:t>
            </a:r>
            <a:br>
              <a:rPr lang="en-US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http://www.examenglish.com/TOEIC/index.php</a:t>
            </a:r>
            <a:br>
              <a:rPr lang="en-US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http://webetab.ac-bordeaux.fr/t3_0400007r/index.php?id=19173</a:t>
            </a:r>
            <a:r>
              <a:rPr lang="en-US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 </a:t>
            </a:r>
            <a:r>
              <a:rPr lang="fr-FR" sz="1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 :</a:t>
            </a:r>
            <a:endParaRPr lang="fr-FR" sz="1800" b="1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Aft>
                <a:spcPts val="800"/>
              </a:spcAft>
            </a:pPr>
            <a:r>
              <a:rPr lang="fr-FR" sz="1800" u="sng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https://www.etsglobal.org/fr/fr/blog/news/super-prepa-for-the-toeic-test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4426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7EAE07-734D-E073-156B-CDB45821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VOCABULARY LISTS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F9C40-CBE8-A5E0-1A02-252D204B7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For professional English TOEIC: </a:t>
            </a:r>
            <a:r>
              <a:rPr lang="en-US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https://quizlet.com/fr/870124891/toeic-professional-vocabulary-flash-cards/?i=t8mt7&amp;x=1jqt</a:t>
            </a:r>
            <a:endParaRPr lang="fr-F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 sz="1800">
              <a:solidFill>
                <a:srgbClr val="0000FF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For </a:t>
            </a:r>
            <a:r>
              <a:rPr lang="en-US" sz="18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Science English: </a:t>
            </a:r>
            <a:r>
              <a:rPr lang="en-US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https://quizlet.com/fr/872824051/science-vocabulary-flash-cards/?i=t8mt7&amp;x=1jqt</a:t>
            </a:r>
            <a:endParaRPr lang="fr-F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3034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>
            <a:extLst>
              <a:ext uri="{FF2B5EF4-FFF2-40B4-BE49-F238E27FC236}">
                <a16:creationId xmlns:a16="http://schemas.microsoft.com/office/drawing/2014/main" id="{4BA9EB43-20B3-C272-381F-1C10640F8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THANK YOU FOR YOUR ATTENTION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8CACD2-8610-8C73-802E-9B9460E1C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631D7-1851-A059-D4E3-E5996544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VIDEOS ABOUT SCIENCE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9126A4-7E55-3187-B2FC-A8ED5387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https://www.youtube.com/@primalspace</a:t>
            </a:r>
            <a:endParaRPr lang="fr-FR" dirty="0"/>
          </a:p>
          <a:p>
            <a:r>
              <a:rPr lang="fr-FR" dirty="0">
                <a:hlinkClick r:id="rId3"/>
              </a:rPr>
              <a:t>https://www.youtube.com/stevemould</a:t>
            </a:r>
            <a:endParaRPr lang="fr-FR" dirty="0"/>
          </a:p>
          <a:p>
            <a:r>
              <a:rPr lang="fr-FR" dirty="0">
                <a:hlinkClick r:id="rId4"/>
              </a:rPr>
              <a:t>https://www.youtube.com/c/3blue1brown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>
                <a:hlinkClick r:id="rId5"/>
              </a:rPr>
              <a:t>https://www.freecodecamp.org/</a:t>
            </a:r>
            <a:r>
              <a:rPr lang="fr-FR" dirty="0"/>
              <a:t> (</a:t>
            </a:r>
            <a:r>
              <a:rPr lang="fr-FR" dirty="0" err="1"/>
              <a:t>learn</a:t>
            </a:r>
            <a:r>
              <a:rPr lang="fr-FR" dirty="0"/>
              <a:t> to code)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657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454DDA-2594-3984-FB0C-210C0D49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PRACTICE the 4 </a:t>
            </a:r>
            <a:r>
              <a:rPr lang="fr-FR"/>
              <a:t>skills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EA80E6-889F-A4F4-EAC1-A1A7B9850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https://learnenglishteens.britishcouncil.org/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7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>
            <a:extLst>
              <a:ext uri="{FF2B5EF4-FFF2-40B4-BE49-F238E27FC236}">
                <a16:creationId xmlns:a16="http://schemas.microsoft.com/office/drawing/2014/main" id="{84880B16-496D-6552-A1B2-3937798E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200">
                <a:ea typeface="ＭＳ Ｐゴシック" panose="020B0600070205080204" pitchFamily="34" charset="-128"/>
              </a:rPr>
              <a:t> GRAMMAR</a:t>
            </a:r>
          </a:p>
        </p:txBody>
      </p:sp>
      <p:sp>
        <p:nvSpPr>
          <p:cNvPr id="11267" name="Espace réservé du contenu 2">
            <a:extLst>
              <a:ext uri="{FF2B5EF4-FFF2-40B4-BE49-F238E27FC236}">
                <a16:creationId xmlns:a16="http://schemas.microsoft.com/office/drawing/2014/main" id="{87644422-C235-E749-9C15-3EB33F2FA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13" y="2595563"/>
            <a:ext cx="8523287" cy="3670300"/>
          </a:xfrm>
        </p:spPr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3"/>
              </a:rPr>
              <a:t>https://www.bbc.co.uk/learningenglish/english/basic-grammar</a:t>
            </a:r>
            <a:r>
              <a:rPr lang="fr-FR" altLang="fr-FR">
                <a:ea typeface="ＭＳ Ｐゴシック" panose="020B0600070205080204" pitchFamily="34" charset="-128"/>
              </a:rPr>
              <a:t> (6min </a:t>
            </a:r>
            <a:r>
              <a:rPr lang="fr-FR" altLang="fr-FR" b="1">
                <a:ea typeface="ＭＳ Ｐゴシック" panose="020B0600070205080204" pitchFamily="34" charset="-128"/>
              </a:rPr>
              <a:t>audio </a:t>
            </a:r>
            <a:r>
              <a:rPr lang="fr-FR" altLang="fr-FR">
                <a:ea typeface="ＭＳ Ｐゴシック" panose="020B0600070205080204" pitchFamily="34" charset="-128"/>
              </a:rPr>
              <a:t>with examples + quiz) 30 audios with 2 levels and a Gameshow (31 sessions)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4"/>
              </a:rPr>
              <a:t>http://www.anglaisfacile.com</a:t>
            </a:r>
            <a:r>
              <a:rPr lang="fr-FR" altLang="fr-FR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5"/>
              </a:rPr>
              <a:t>http://e-anglais.com</a:t>
            </a:r>
            <a:r>
              <a:rPr lang="fr-FR" altLang="fr-FR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6"/>
              </a:rPr>
              <a:t>http://www.better-english.com</a:t>
            </a:r>
            <a:r>
              <a:rPr lang="fr-FR" altLang="fr-FR">
                <a:ea typeface="ＭＳ Ｐゴシック" panose="020B0600070205080204" pitchFamily="34" charset="-128"/>
              </a:rPr>
              <a:t> (click on grammar lessons) </a:t>
            </a:r>
          </a:p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7"/>
              </a:rPr>
              <a:t>https://www.englishpage.com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/>
            <a:endParaRPr lang="fr-FR" altLang="fr-FR">
              <a:ea typeface="ＭＳ Ｐゴシック" panose="020B0600070205080204" pitchFamily="34" charset="-128"/>
            </a:endParaRPr>
          </a:p>
          <a:p>
            <a:pPr eaLnBrk="1" hangingPunct="1"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>
            <a:extLst>
              <a:ext uri="{FF2B5EF4-FFF2-40B4-BE49-F238E27FC236}">
                <a16:creationId xmlns:a16="http://schemas.microsoft.com/office/drawing/2014/main" id="{2A8B8D7B-2C18-03F6-6CEF-45DB1AFB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FOR YOUR LISTENING SKILLS</a:t>
            </a:r>
          </a:p>
        </p:txBody>
      </p:sp>
      <p:sp>
        <p:nvSpPr>
          <p:cNvPr id="13315" name="Espace réservé du contenu 2">
            <a:extLst>
              <a:ext uri="{FF2B5EF4-FFF2-40B4-BE49-F238E27FC236}">
                <a16:creationId xmlns:a16="http://schemas.microsoft.com/office/drawing/2014/main" id="{89B33E8F-802C-78C5-BB10-92D60B444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LISTEN AND READ AT THE SAME TIME</a:t>
            </a:r>
          </a:p>
          <a:p>
            <a:pPr eaLnBrk="1" hangingPunct="1"/>
            <a:endParaRPr lang="fr-FR" altLang="fr-FR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fr-FR" altLang="fr-FR">
                <a:ea typeface="ＭＳ Ｐゴシック" panose="020B0600070205080204" pitchFamily="34" charset="-128"/>
                <a:hlinkClick r:id="rId3"/>
              </a:rPr>
              <a:t>http://www.bbc.co.uk/learningenglish/english/features/6-minute-english </a:t>
            </a:r>
            <a:r>
              <a:rPr lang="fr-FR" altLang="fr-FR">
                <a:ea typeface="ＭＳ Ｐゴシック" panose="020B0600070205080204" pitchFamily="34" charset="-128"/>
              </a:rPr>
              <a:t>	</a:t>
            </a:r>
            <a:r>
              <a:rPr lang="fr-FR" altLang="fr-FR" b="1" i="1">
                <a:ea typeface="ＭＳ Ｐゴシック" panose="020B0600070205080204" pitchFamily="34" charset="-128"/>
              </a:rPr>
              <a:t>APP</a:t>
            </a:r>
            <a:r>
              <a:rPr lang="fr-FR" altLang="fr-FR" i="1">
                <a:ea typeface="ＭＳ Ｐゴシック" panose="020B0600070205080204" pitchFamily="34" charset="-128"/>
              </a:rPr>
              <a:t> bbc learning English + Podcast</a:t>
            </a:r>
          </a:p>
          <a:p>
            <a:pPr lvl="1" eaLnBrk="1" hangingPunct="1"/>
            <a:r>
              <a:rPr lang="fr-FR" altLang="fr-FR" u="sng">
                <a:ea typeface="ＭＳ Ｐゴシック" panose="020B0600070205080204" pitchFamily="34" charset="-128"/>
                <a:hlinkClick r:id="rId4"/>
              </a:rPr>
              <a:t>http://www.real-english.com/</a:t>
            </a:r>
            <a:r>
              <a:rPr lang="fr-FR" altLang="fr-FR">
                <a:ea typeface="ＭＳ Ｐゴシック" panose="020B0600070205080204" pitchFamily="34" charset="-128"/>
              </a:rPr>
              <a:t>		</a:t>
            </a:r>
            <a:endParaRPr lang="fr-FR" altLang="fr-FR" sz="22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fr-FR" altLang="fr-FR" u="sng">
                <a:ea typeface="ＭＳ Ｐゴシック" panose="020B0600070205080204" pitchFamily="34" charset="-128"/>
                <a:hlinkClick r:id="rId5"/>
              </a:rPr>
              <a:t>http://learningenglish.voanews.com/media/all/learning-english-tv/latest.html?z=3613</a:t>
            </a:r>
            <a:r>
              <a:rPr lang="fr-FR" altLang="fr-FR">
                <a:ea typeface="ＭＳ Ｐゴシック" panose="020B0600070205080204" pitchFamily="34" charset="-128"/>
              </a:rPr>
              <a:t>	</a:t>
            </a:r>
            <a:r>
              <a:rPr lang="fr-FR" altLang="fr-FR" b="1" i="1">
                <a:ea typeface="ＭＳ Ｐゴシック" panose="020B0600070205080204" pitchFamily="34" charset="-128"/>
              </a:rPr>
              <a:t> APP </a:t>
            </a:r>
            <a:r>
              <a:rPr lang="fr-FR" altLang="fr-FR" i="1">
                <a:ea typeface="ＭＳ Ｐゴシック" panose="020B0600070205080204" pitchFamily="34" charset="-128"/>
              </a:rPr>
              <a:t>VOA</a:t>
            </a:r>
            <a:endParaRPr lang="fr-FR" altLang="fr-FR" u="sng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fr-FR" altLang="fr-FR" u="sng">
                <a:ea typeface="ＭＳ Ｐゴシック" panose="020B0600070205080204" pitchFamily="34" charset="-128"/>
                <a:hlinkClick r:id="rId6"/>
              </a:rPr>
              <a:t>http://learnenglish.britishcouncil.org/en/magazine</a:t>
            </a:r>
            <a:r>
              <a:rPr lang="fr-FR" altLang="fr-FR">
                <a:ea typeface="ＭＳ Ｐゴシック" panose="020B0600070205080204" pitchFamily="34" charset="-128"/>
              </a:rPr>
              <a:t>	</a:t>
            </a:r>
            <a:r>
              <a:rPr lang="fr-FR" altLang="fr-FR" b="1" i="1">
                <a:ea typeface="ＭＳ Ｐゴシック" panose="020B0600070205080204" pitchFamily="34" charset="-128"/>
              </a:rPr>
              <a:t> 		APP </a:t>
            </a:r>
            <a:r>
              <a:rPr lang="fr-FR" altLang="fr-FR" i="1">
                <a:ea typeface="ＭＳ Ｐゴシック" panose="020B0600070205080204" pitchFamily="34" charset="-128"/>
              </a:rPr>
              <a:t>British Council (glossary+++)</a:t>
            </a: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>
            <a:extLst>
              <a:ext uri="{FF2B5EF4-FFF2-40B4-BE49-F238E27FC236}">
                <a16:creationId xmlns:a16="http://schemas.microsoft.com/office/drawing/2014/main" id="{02287A5C-1B4A-4CE8-C137-3585AC50E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YOU NEED A DICTIONARY</a:t>
            </a:r>
          </a:p>
        </p:txBody>
      </p:sp>
      <p:sp>
        <p:nvSpPr>
          <p:cNvPr id="15363" name="Espace réservé du contenu 2">
            <a:extLst>
              <a:ext uri="{FF2B5EF4-FFF2-40B4-BE49-F238E27FC236}">
                <a16:creationId xmlns:a16="http://schemas.microsoft.com/office/drawing/2014/main" id="{2051AD91-BEAD-E96A-5B95-ED3C9A9C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r>
              <a:rPr lang="fr-FR" altLang="fr-FR">
                <a:ea typeface="ＭＳ Ｐゴシック" panose="020B0600070205080204" pitchFamily="34" charset="-128"/>
              </a:rPr>
              <a:t>Bilingual dictionary (English/French - French/English)</a:t>
            </a:r>
            <a:endParaRPr lang="fr-FR" altLang="fr-FR" u="sng">
              <a:solidFill>
                <a:srgbClr val="000000"/>
              </a:solidFill>
              <a:ea typeface="ＭＳ Ｐゴシック" panose="020B0600070205080204" pitchFamily="34" charset="-128"/>
              <a:hlinkClick r:id="rId2"/>
            </a:endParaRPr>
          </a:p>
          <a:p>
            <a:pPr marL="342900" lvl="1" indent="-342900" eaLnBrk="1" hangingPunct="1">
              <a:lnSpc>
                <a:spcPct val="90000"/>
              </a:lnSpc>
            </a:pPr>
            <a:r>
              <a:rPr lang="fr-FR" altLang="fr-FR">
                <a:ea typeface="ＭＳ Ｐゴシック" panose="020B0600070205080204" pitchFamily="34" charset="-128"/>
                <a:hlinkClick r:id="rId2"/>
              </a:rPr>
              <a:t>http://www.wordreference.com/fr/</a:t>
            </a:r>
            <a:r>
              <a:rPr lang="fr-FR" altLang="fr-FR">
                <a:ea typeface="ＭＳ Ｐゴシック" panose="020B0600070205080204" pitchFamily="34" charset="-128"/>
              </a:rPr>
              <a:t>	</a:t>
            </a:r>
            <a:r>
              <a:rPr lang="fr-FR" altLang="fr-FR" b="1" i="1">
                <a:ea typeface="ＭＳ Ｐゴシック" panose="020B0600070205080204" pitchFamily="34" charset="-128"/>
              </a:rPr>
              <a:t> APP </a:t>
            </a:r>
            <a:r>
              <a:rPr lang="fr-FR" altLang="fr-FR" i="1">
                <a:ea typeface="ＭＳ Ｐゴシック" panose="020B0600070205080204" pitchFamily="34" charset="-128"/>
              </a:rPr>
              <a:t>Wordreference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r>
              <a:rPr lang="fr-FR" altLang="fr-FR">
                <a:ea typeface="ＭＳ Ｐゴシック" panose="020B0600070205080204" pitchFamily="34" charset="-128"/>
              </a:rPr>
              <a:t>Unilingual dictionary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r>
              <a:rPr lang="fr-FR" altLang="fr-FR" u="sng">
                <a:ea typeface="ＭＳ Ｐゴシック" panose="020B0600070205080204" pitchFamily="34" charset="-128"/>
                <a:hlinkClick r:id="rId3"/>
              </a:rPr>
              <a:t>http://www.merriam-webster.com/</a:t>
            </a:r>
            <a:r>
              <a:rPr lang="fr-FR" altLang="fr-FR">
                <a:ea typeface="ＭＳ Ｐゴシック" panose="020B0600070205080204" pitchFamily="34" charset="-128"/>
              </a:rPr>
              <a:t>	</a:t>
            </a:r>
            <a:r>
              <a:rPr lang="fr-FR" altLang="fr-FR" b="1" i="1">
                <a:ea typeface="ＭＳ Ｐゴシック" panose="020B0600070205080204" pitchFamily="34" charset="-128"/>
              </a:rPr>
              <a:t> APP </a:t>
            </a:r>
            <a:r>
              <a:rPr lang="fr-FR" altLang="fr-FR" i="1">
                <a:ea typeface="ＭＳ Ｐゴシック" panose="020B0600070205080204" pitchFamily="34" charset="-128"/>
              </a:rPr>
              <a:t>Merriam Webster</a:t>
            </a:r>
            <a:endParaRPr lang="fr-FR" altLang="fr-FR">
              <a:ea typeface="ＭＳ Ｐゴシック" panose="020B0600070205080204" pitchFamily="34" charset="-128"/>
            </a:endParaRPr>
          </a:p>
          <a:p>
            <a:pPr marL="692150" lvl="2" indent="-342900" eaLnBrk="1" hangingPunct="1">
              <a:lnSpc>
                <a:spcPct val="90000"/>
              </a:lnSpc>
              <a:spcBef>
                <a:spcPts val="2000"/>
              </a:spcBef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r>
              <a:rPr lang="fr-FR" altLang="fr-FR">
                <a:ea typeface="ＭＳ Ｐゴシック" panose="020B0600070205080204" pitchFamily="34" charset="-128"/>
              </a:rPr>
              <a:t>For specific expressions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r>
              <a:rPr lang="fr-FR" altLang="fr-FR" u="sng">
                <a:ea typeface="ＭＳ Ｐゴシック" panose="020B0600070205080204" pitchFamily="34" charset="-128"/>
                <a:hlinkClick r:id="rId4"/>
              </a:rPr>
              <a:t>http://www.linguee.fr/</a:t>
            </a:r>
            <a:r>
              <a:rPr lang="fr-FR" altLang="fr-FR">
                <a:ea typeface="ＭＳ Ｐゴシック" panose="020B0600070205080204" pitchFamily="34" charset="-128"/>
              </a:rPr>
              <a:t>(translated expressions in context)</a:t>
            </a:r>
          </a:p>
          <a:p>
            <a:pPr marL="692150" lvl="2" indent="-342900" eaLnBrk="1" hangingPunct="1">
              <a:lnSpc>
                <a:spcPct val="90000"/>
              </a:lnSpc>
              <a:spcBef>
                <a:spcPts val="2000"/>
              </a:spcBef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2000"/>
              </a:spcBef>
              <a:buClr>
                <a:schemeClr val="accent1"/>
              </a:buClr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692150" lvl="2" indent="-342900" eaLnBrk="1" hangingPunct="1">
              <a:lnSpc>
                <a:spcPct val="90000"/>
              </a:lnSpc>
              <a:spcBef>
                <a:spcPts val="2000"/>
              </a:spcBef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buFont typeface="Wingdings 2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>
            <a:extLst>
              <a:ext uri="{FF2B5EF4-FFF2-40B4-BE49-F238E27FC236}">
                <a16:creationId xmlns:a16="http://schemas.microsoft.com/office/drawing/2014/main" id="{ABF7C5F6-7555-8468-3FCC-2F22CE2A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Let’s watch or listen to the news</a:t>
            </a:r>
          </a:p>
        </p:txBody>
      </p:sp>
      <p:sp>
        <p:nvSpPr>
          <p:cNvPr id="16387" name="Espace réservé du contenu 2">
            <a:extLst>
              <a:ext uri="{FF2B5EF4-FFF2-40B4-BE49-F238E27FC236}">
                <a16:creationId xmlns:a16="http://schemas.microsoft.com/office/drawing/2014/main" id="{1B706A5D-66DB-C69B-4034-38BA947A0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2347913"/>
            <a:ext cx="7610475" cy="3979862"/>
          </a:xfrm>
        </p:spPr>
        <p:txBody>
          <a:bodyPr/>
          <a:lstStyle/>
          <a:p>
            <a:pPr eaLnBrk="1" hangingPunct="1"/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  <a:hlinkClick r:id="rId3"/>
              </a:rPr>
              <a:t>https://www.bbc.co.uk/learningenglish/english/course/newsreview-2022</a:t>
            </a:r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</a:rPr>
              <a:t> (news review)</a:t>
            </a:r>
            <a:endParaRPr lang="fr-FR" altLang="fr-FR" u="sng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  <a:hlinkClick r:id="rId4"/>
              </a:rPr>
              <a:t>Euronews bulletin in English </a:t>
            </a:r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</a:rPr>
              <a:t>(10 </a:t>
            </a:r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</a:rPr>
              <a:t>min) </a:t>
            </a:r>
            <a:r>
              <a:rPr lang="fr-FR" altLang="fr-FR" b="1" i="1">
                <a:ea typeface="ＭＳ Ｐゴシック" panose="020B0600070205080204" pitchFamily="34" charset="-128"/>
              </a:rPr>
              <a:t>APP </a:t>
            </a:r>
            <a:r>
              <a:rPr lang="fr-FR" altLang="fr-FR" i="1">
                <a:ea typeface="ＭＳ Ｐゴシック" panose="020B0600070205080204" pitchFamily="34" charset="-128"/>
              </a:rPr>
              <a:t>Euronews.radio +Podcast</a:t>
            </a:r>
            <a:endParaRPr lang="fr-FR" altLang="fr-FR" u="sng">
              <a:solidFill>
                <a:schemeClr val="tx1"/>
              </a:solidFill>
              <a:ea typeface="ＭＳ Ｐゴシック" panose="020B0600070205080204" pitchFamily="34" charset="-128"/>
              <a:hlinkClick r:id="rId5"/>
            </a:endParaRPr>
          </a:p>
          <a:p>
            <a:pPr eaLnBrk="1" hangingPunct="1"/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  <a:hlinkClick r:id="rId5"/>
              </a:rPr>
              <a:t>CNN-10 (</a:t>
            </a:r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</a:rPr>
              <a:t>10 min)</a:t>
            </a:r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</a:rPr>
              <a:t>	</a:t>
            </a:r>
            <a:r>
              <a:rPr lang="fr-FR" altLang="fr-FR" b="1">
                <a:solidFill>
                  <a:schemeClr val="tx1"/>
                </a:solidFill>
                <a:ea typeface="ＭＳ Ｐゴシック" panose="020B0600070205080204" pitchFamily="34" charset="-128"/>
              </a:rPr>
              <a:t>Podcasts</a:t>
            </a:r>
            <a:endParaRPr lang="fr-FR" altLang="fr-FR" b="1" u="sng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 u="sng">
                <a:solidFill>
                  <a:schemeClr val="tx1"/>
                </a:solidFill>
                <a:ea typeface="ＭＳ Ｐゴシック" panose="020B0600070205080204" pitchFamily="34" charset="-128"/>
                <a:hlinkClick r:id="rId6"/>
              </a:rPr>
              <a:t>EnglishWaves (the French radio station that speaks English)</a:t>
            </a:r>
            <a:endParaRPr lang="fr-FR" altLang="fr-FR" u="sng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  <a:hlinkClick r:id="rId7"/>
              </a:rPr>
              <a:t>RFI Bulletin in English </a:t>
            </a:r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</a:rPr>
              <a:t>(3 min) </a:t>
            </a:r>
            <a:r>
              <a:rPr lang="fr-FR" altLang="fr-FR" b="1" i="1">
                <a:ea typeface="ＭＳ Ｐゴシック" panose="020B0600070205080204" pitchFamily="34" charset="-128"/>
              </a:rPr>
              <a:t>APP </a:t>
            </a:r>
            <a:r>
              <a:rPr lang="fr-FR" altLang="fr-FR" i="1">
                <a:ea typeface="ＭＳ Ｐゴシック" panose="020B0600070205080204" pitchFamily="34" charset="-128"/>
              </a:rPr>
              <a:t>RFI pure radio + Podcast</a:t>
            </a:r>
          </a:p>
          <a:p>
            <a:pPr eaLnBrk="1" hangingPunct="1"/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  <a:hlinkClick r:id="rId8"/>
              </a:rPr>
              <a:t>VOA 60s Learning English</a:t>
            </a:r>
            <a:r>
              <a:rPr lang="fr-FR" altLang="fr-FR">
                <a:solidFill>
                  <a:schemeClr val="tx1"/>
                </a:solidFill>
                <a:ea typeface="ＭＳ Ｐゴシック" panose="020B0600070205080204" pitchFamily="34" charset="-128"/>
              </a:rPr>
              <a:t> (1 min)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>
            <a:extLst>
              <a:ext uri="{FF2B5EF4-FFF2-40B4-BE49-F238E27FC236}">
                <a16:creationId xmlns:a16="http://schemas.microsoft.com/office/drawing/2014/main" id="{A1C8323B-4F0E-34C2-F1E0-BCA8B852C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Let’s read about the news</a:t>
            </a:r>
          </a:p>
        </p:txBody>
      </p:sp>
      <p:sp>
        <p:nvSpPr>
          <p:cNvPr id="18435" name="Espace réservé du contenu 2">
            <a:extLst>
              <a:ext uri="{FF2B5EF4-FFF2-40B4-BE49-F238E27FC236}">
                <a16:creationId xmlns:a16="http://schemas.microsoft.com/office/drawing/2014/main" id="{C19F5A26-F3C5-C041-960E-C500B4A20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3487738"/>
            <a:ext cx="7610475" cy="2778125"/>
          </a:xfrm>
        </p:spPr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  <a:hlinkClick r:id="rId3"/>
              </a:rPr>
              <a:t>https://www.onestopenglish.com/weekly-topical-news-lessons/227.more?navcode=200101</a:t>
            </a:r>
            <a:r>
              <a:rPr lang="fr-FR" altLang="fr-FR">
                <a:ea typeface="ＭＳ Ｐゴシック" panose="020B0600070205080204" pitchFamily="34" charset="-128"/>
              </a:rPr>
              <a:t> (articles + exercices)</a:t>
            </a:r>
          </a:p>
          <a:p>
            <a:pPr eaLnBrk="1" hangingPunct="1"/>
            <a:r>
              <a:rPr lang="fr-FR" altLang="fr-FR" u="sng">
                <a:ea typeface="ＭＳ Ｐゴシック" panose="020B0600070205080204" pitchFamily="34" charset="-128"/>
                <a:hlinkClick r:id="rId4"/>
              </a:rPr>
              <a:t>http://www.thelocal.fr/</a:t>
            </a:r>
            <a:r>
              <a:rPr lang="fr-FR" altLang="fr-FR" u="sng">
                <a:ea typeface="ＭＳ Ｐゴシック" panose="020B0600070205080204" pitchFamily="34" charset="-128"/>
              </a:rPr>
              <a:t> (France’s news in English)</a:t>
            </a:r>
            <a:r>
              <a:rPr lang="fr-FR" altLang="fr-FR">
                <a:ea typeface="ＭＳ Ｐゴシック" panose="020B0600070205080204" pitchFamily="34" charset="-128"/>
              </a:rPr>
              <a:t>			</a:t>
            </a:r>
            <a:r>
              <a:rPr lang="fr-FR" altLang="fr-FR" b="1" i="1">
                <a:ea typeface="ＭＳ Ｐゴシック" panose="020B0600070205080204" pitchFamily="34" charset="-128"/>
              </a:rPr>
              <a:t>APP </a:t>
            </a:r>
            <a:r>
              <a:rPr lang="fr-FR" altLang="fr-FR" i="1">
                <a:ea typeface="ＭＳ Ｐゴシック" panose="020B0600070205080204" pitchFamily="34" charset="-128"/>
              </a:rPr>
              <a:t>The Local</a:t>
            </a:r>
            <a:r>
              <a:rPr lang="fr-FR" altLang="fr-FR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>
            <a:extLst>
              <a:ext uri="{FF2B5EF4-FFF2-40B4-BE49-F238E27FC236}">
                <a16:creationId xmlns:a16="http://schemas.microsoft.com/office/drawing/2014/main" id="{8CF41FE2-2174-3D41-A31D-0463A5F2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3200">
                <a:ea typeface="ＭＳ Ｐゴシック" panose="020B0600070205080204" pitchFamily="34" charset="-128"/>
              </a:rPr>
              <a:t>Practise English and learn new things</a:t>
            </a:r>
          </a:p>
        </p:txBody>
      </p:sp>
      <p:sp>
        <p:nvSpPr>
          <p:cNvPr id="28674" name="Espace réservé du contenu 2">
            <a:extLst>
              <a:ext uri="{FF2B5EF4-FFF2-40B4-BE49-F238E27FC236}">
                <a16:creationId xmlns:a16="http://schemas.microsoft.com/office/drawing/2014/main" id="{CEC9FC05-52B4-4522-9EC3-06DAFB19B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2262188"/>
            <a:ext cx="7610475" cy="4003675"/>
          </a:xfrm>
        </p:spPr>
        <p:txBody>
          <a:bodyPr/>
          <a:lstStyle/>
          <a:p>
            <a:pPr marL="0" indent="0" eaLnBrk="1" hangingPunct="1">
              <a:buFont typeface="Wingdings 2" charset="2"/>
              <a:buNone/>
              <a:defRPr/>
            </a:pPr>
            <a:r>
              <a:rPr lang="fr-FR" altLang="fr-FR" b="1" dirty="0">
                <a:ea typeface="ＭＳ Ｐゴシック" charset="-128"/>
              </a:rPr>
              <a:t>&gt;</a:t>
            </a:r>
            <a:r>
              <a:rPr lang="fr-FR" altLang="fr-FR" b="1" dirty="0" err="1">
                <a:ea typeface="ＭＳ Ｐゴシック" charset="-128"/>
              </a:rPr>
              <a:t>With</a:t>
            </a:r>
            <a:r>
              <a:rPr lang="fr-FR" altLang="fr-FR" b="1" dirty="0">
                <a:ea typeface="ＭＳ Ｐゴシック" charset="-128"/>
              </a:rPr>
              <a:t> Ted </a:t>
            </a:r>
            <a:r>
              <a:rPr lang="fr-FR" altLang="fr-FR" b="1" dirty="0" err="1">
                <a:ea typeface="ＭＳ Ｐゴシック" charset="-128"/>
              </a:rPr>
              <a:t>Talks</a:t>
            </a:r>
            <a:r>
              <a:rPr lang="fr-FR" altLang="fr-FR" b="1" dirty="0">
                <a:ea typeface="ＭＳ Ｐゴシック" charset="-128"/>
              </a:rPr>
              <a:t> and Ted Ed</a:t>
            </a:r>
            <a:endParaRPr lang="fr-FR" altLang="fr-FR" u="sng" dirty="0">
              <a:solidFill>
                <a:schemeClr val="tx1"/>
              </a:solidFill>
              <a:ea typeface="ＭＳ Ｐゴシック" charset="-128"/>
              <a:hlinkClick r:id="rId3"/>
            </a:endParaRPr>
          </a:p>
          <a:p>
            <a:pPr eaLnBrk="1" hangingPunct="1">
              <a:buFont typeface="Wingdings 2" charset="2"/>
              <a:buChar char=""/>
              <a:defRPr/>
            </a:pPr>
            <a:r>
              <a:rPr lang="fr-FR" altLang="fr-FR" u="sng" dirty="0">
                <a:ea typeface="ＭＳ Ｐゴシック" charset="-128"/>
                <a:hlinkClick r:id="rId3"/>
              </a:rPr>
              <a:t>http://www.ted.com/talks</a:t>
            </a:r>
            <a:r>
              <a:rPr lang="fr-FR" altLang="fr-FR" dirty="0">
                <a:ea typeface="ＭＳ Ｐゴシック" charset="-128"/>
              </a:rPr>
              <a:t> (</a:t>
            </a:r>
            <a:r>
              <a:rPr lang="fr-FR" altLang="fr-FR" dirty="0" err="1">
                <a:ea typeface="ＭＳ Ｐゴシック" charset="-128"/>
              </a:rPr>
              <a:t>interesting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dirty="0" err="1">
                <a:ea typeface="ＭＳ Ｐゴシック" charset="-128"/>
              </a:rPr>
              <a:t>talks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dirty="0" err="1">
                <a:ea typeface="ＭＳ Ｐゴシック" charset="-128"/>
              </a:rPr>
              <a:t>with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dirty="0" err="1">
                <a:ea typeface="ＭＳ Ｐゴシック" charset="-128"/>
              </a:rPr>
              <a:t>subtitles</a:t>
            </a:r>
            <a:r>
              <a:rPr lang="fr-FR" altLang="fr-FR" dirty="0">
                <a:ea typeface="ＭＳ Ｐゴシック" charset="-128"/>
              </a:rPr>
              <a:t> in English)	</a:t>
            </a:r>
            <a:r>
              <a:rPr lang="fr-FR" altLang="fr-FR" b="1" i="1" dirty="0">
                <a:ea typeface="ＭＳ Ｐゴシック" charset="-128"/>
              </a:rPr>
              <a:t>APP </a:t>
            </a:r>
            <a:r>
              <a:rPr lang="fr-FR" altLang="fr-FR" i="1" dirty="0">
                <a:ea typeface="ＭＳ Ｐゴシック" charset="-128"/>
              </a:rPr>
              <a:t>Ted </a:t>
            </a:r>
            <a:r>
              <a:rPr lang="fr-FR" altLang="fr-FR" i="1" dirty="0" err="1">
                <a:ea typeface="ＭＳ Ｐゴシック" charset="-128"/>
              </a:rPr>
              <a:t>Conference</a:t>
            </a:r>
            <a:r>
              <a:rPr lang="fr-FR" altLang="fr-FR" i="1" dirty="0">
                <a:ea typeface="ＭＳ Ｐゴシック" charset="-128"/>
              </a:rPr>
              <a:t> + Podcasts</a:t>
            </a:r>
          </a:p>
          <a:p>
            <a:pPr eaLnBrk="1" hangingPunct="1">
              <a:buFont typeface="Wingdings 2" charset="2"/>
              <a:buChar char=""/>
              <a:defRPr/>
            </a:pPr>
            <a:r>
              <a:rPr lang="fr-FR" altLang="fr-FR" dirty="0">
                <a:ea typeface="ＭＳ Ｐゴシック" charset="-128"/>
                <a:hlinkClick r:id="rId4"/>
              </a:rPr>
              <a:t>https://ed.ted.com/</a:t>
            </a:r>
            <a:r>
              <a:rPr lang="fr-FR" altLang="fr-FR" dirty="0">
                <a:ea typeface="ＭＳ Ｐゴシック" charset="-128"/>
              </a:rPr>
              <a:t>(short </a:t>
            </a:r>
            <a:r>
              <a:rPr lang="fr-FR" altLang="fr-FR" dirty="0" err="1">
                <a:ea typeface="ＭＳ Ｐゴシック" charset="-128"/>
              </a:rPr>
              <a:t>education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dirty="0" err="1">
                <a:ea typeface="ＭＳ Ｐゴシック" charset="-128"/>
              </a:rPr>
              <a:t>videos</a:t>
            </a:r>
            <a:r>
              <a:rPr lang="fr-FR" altLang="fr-FR" dirty="0">
                <a:ea typeface="ＭＳ Ｐゴシック" charset="-128"/>
              </a:rPr>
              <a:t>)</a:t>
            </a:r>
          </a:p>
          <a:p>
            <a:pPr eaLnBrk="1" hangingPunct="1">
              <a:buFont typeface="Wingdings 2" charset="2"/>
              <a:buChar char=""/>
              <a:defRPr/>
            </a:pPr>
            <a:endParaRPr lang="fr-FR" altLang="fr-FR" dirty="0">
              <a:ea typeface="ＭＳ Ｐゴシック" charset="-128"/>
            </a:endParaRPr>
          </a:p>
          <a:p>
            <a:pPr marL="0" indent="0" eaLnBrk="1" hangingPunct="1">
              <a:buFont typeface="Wingdings 2" charset="2"/>
              <a:buNone/>
              <a:defRPr/>
            </a:pPr>
            <a:r>
              <a:rPr lang="fr-FR" altLang="fr-FR" b="1" dirty="0">
                <a:ea typeface="ＭＳ Ｐゴシック" charset="-128"/>
              </a:rPr>
              <a:t>&gt;</a:t>
            </a:r>
            <a:r>
              <a:rPr lang="fr-FR" altLang="fr-FR" b="1" dirty="0" err="1">
                <a:ea typeface="ＭＳ Ｐゴシック" charset="-128"/>
              </a:rPr>
              <a:t>With</a:t>
            </a:r>
            <a:r>
              <a:rPr lang="fr-FR" altLang="fr-FR" b="1" dirty="0">
                <a:ea typeface="ＭＳ Ｐゴシック" charset="-128"/>
              </a:rPr>
              <a:t> a MOOC (Massive Open Online Course):</a:t>
            </a:r>
          </a:p>
          <a:p>
            <a:pPr eaLnBrk="1" hangingPunct="1">
              <a:buFont typeface="Wingdings 2" charset="2"/>
              <a:buChar char=""/>
              <a:defRPr/>
            </a:pPr>
            <a:r>
              <a:rPr lang="fr-FR" altLang="fr-FR" dirty="0">
                <a:ea typeface="ＭＳ Ｐゴシック" charset="-128"/>
                <a:hlinkClick r:id="rId5"/>
              </a:rPr>
              <a:t>https://www.coursera.org</a:t>
            </a:r>
            <a:r>
              <a:rPr lang="fr-FR" altLang="fr-FR" dirty="0">
                <a:ea typeface="ＭＳ Ｐゴシック" charset="-128"/>
              </a:rPr>
              <a:t>	</a:t>
            </a:r>
            <a:r>
              <a:rPr lang="fr-FR" altLang="fr-FR" b="1" i="1" dirty="0">
                <a:ea typeface="ＭＳ Ｐゴシック" charset="-128"/>
              </a:rPr>
              <a:t>APP </a:t>
            </a:r>
            <a:r>
              <a:rPr lang="fr-FR" altLang="fr-FR" i="1" dirty="0">
                <a:ea typeface="ＭＳ Ｐゴシック" charset="-128"/>
              </a:rPr>
              <a:t>Coursera</a:t>
            </a:r>
          </a:p>
          <a:p>
            <a:pPr eaLnBrk="1" hangingPunct="1">
              <a:buFont typeface="Wingdings 2" charset="2"/>
              <a:buChar char=""/>
              <a:defRPr/>
            </a:pPr>
            <a:r>
              <a:rPr lang="fr-FR" altLang="fr-FR" dirty="0">
                <a:ea typeface="ＭＳ Ｐゴシック" charset="-128"/>
                <a:hlinkClick r:id="rId6"/>
              </a:rPr>
              <a:t>https://www.edx.org</a:t>
            </a:r>
            <a:endParaRPr lang="fr-FR" altLang="fr-FR" dirty="0">
              <a:ea typeface="ＭＳ Ｐゴシック" charset="-128"/>
            </a:endParaRPr>
          </a:p>
          <a:p>
            <a:pPr eaLnBrk="1" hangingPunct="1">
              <a:buFont typeface="Wingdings 2" charset="2"/>
              <a:buChar char=""/>
              <a:defRPr/>
            </a:pPr>
            <a:endParaRPr lang="fr-FR" altLang="fr-FR" i="1" dirty="0">
              <a:ea typeface="ＭＳ Ｐゴシック" charset="-128"/>
            </a:endParaRPr>
          </a:p>
          <a:p>
            <a:pPr eaLnBrk="1" hangingPunct="1">
              <a:buFont typeface="Wingdings 2" charset="2"/>
              <a:buChar char=""/>
              <a:defRPr/>
            </a:pPr>
            <a:endParaRPr lang="fr-FR" altLang="fr-FR" dirty="0">
              <a:ea typeface="ＭＳ Ｐゴシック" charset="-128"/>
            </a:endParaRPr>
          </a:p>
          <a:p>
            <a:pPr eaLnBrk="1" hangingPunct="1">
              <a:buFont typeface="Wingdings 2" charset="2"/>
              <a:buChar char=""/>
              <a:defRPr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spective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spective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393</TotalTime>
  <Words>984</Words>
  <Application>Microsoft Macintosh PowerPoint</Application>
  <PresentationFormat>Affichage à l'écran (4:3)</PresentationFormat>
  <Paragraphs>118</Paragraphs>
  <Slides>18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7" baseType="lpstr">
      <vt:lpstr>ＭＳ Ｐゴシック</vt:lpstr>
      <vt:lpstr>Aptos</vt:lpstr>
      <vt:lpstr>Arial</vt:lpstr>
      <vt:lpstr>Calibri</vt:lpstr>
      <vt:lpstr>Century Gothic</vt:lpstr>
      <vt:lpstr>Verdana</vt:lpstr>
      <vt:lpstr>Wingdings</vt:lpstr>
      <vt:lpstr>Wingdings 2</vt:lpstr>
      <vt:lpstr>Perspective</vt:lpstr>
      <vt:lpstr>Ready for good resolutions</vt:lpstr>
      <vt:lpstr>VIDEOS ABOUT SCIENCE</vt:lpstr>
      <vt:lpstr>PRACTICE the 4 skills</vt:lpstr>
      <vt:lpstr> GRAMMAR</vt:lpstr>
      <vt:lpstr>FOR YOUR LISTENING SKILLS</vt:lpstr>
      <vt:lpstr>YOU NEED A DICTIONARY</vt:lpstr>
      <vt:lpstr>Let’s watch or listen to the news</vt:lpstr>
      <vt:lpstr>Let’s read about the news</vt:lpstr>
      <vt:lpstr>Practise English and learn new things</vt:lpstr>
      <vt:lpstr>Learn and play</vt:lpstr>
      <vt:lpstr>If you want to read in English</vt:lpstr>
      <vt:lpstr>Where can you speak English?</vt:lpstr>
      <vt:lpstr>For your speaking skills</vt:lpstr>
      <vt:lpstr>YOUR CV IN ENGLISH </vt:lpstr>
      <vt:lpstr>4 other websites you might like</vt:lpstr>
      <vt:lpstr>TOEIC PREPARATION</vt:lpstr>
      <vt:lpstr>2 VOCABULARY LISTS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 for good resolutions</dc:title>
  <dc:creator>Utilisateur de Microsoft Office</dc:creator>
  <cp:lastModifiedBy>lydia merle</cp:lastModifiedBy>
  <cp:revision>58</cp:revision>
  <dcterms:created xsi:type="dcterms:W3CDTF">2016-05-20T13:42:12Z</dcterms:created>
  <dcterms:modified xsi:type="dcterms:W3CDTF">2024-10-08T15:54:46Z</dcterms:modified>
</cp:coreProperties>
</file>