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C7B7"/>
    <a:srgbClr val="E04E13"/>
    <a:srgbClr val="D7E2DC"/>
    <a:srgbClr val="DBE3DF"/>
    <a:srgbClr val="9BBA28"/>
    <a:srgbClr val="4AB5C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7" autoAdjust="0"/>
    <p:restoredTop sz="94660"/>
  </p:normalViewPr>
  <p:slideViewPr>
    <p:cSldViewPr snapToGrid="0">
      <p:cViewPr varScale="1">
        <p:scale>
          <a:sx n="48" d="100"/>
          <a:sy n="48" d="100"/>
        </p:scale>
        <p:origin x="2348" y="36"/>
      </p:cViewPr>
      <p:guideLst/>
    </p:cSldViewPr>
  </p:slideViewPr>
  <p:notesTextViewPr>
    <p:cViewPr>
      <p:scale>
        <a:sx n="1" d="1"/>
        <a:sy n="1" d="1"/>
      </p:scale>
      <p:origin x="0" y="0"/>
    </p:cViewPr>
  </p:notesTextViewPr>
  <p:notesViewPr>
    <p:cSldViewPr snapToGrid="0">
      <p:cViewPr varScale="1">
        <p:scale>
          <a:sx n="52" d="100"/>
          <a:sy n="52" d="100"/>
        </p:scale>
        <p:origin x="268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FE21B6-D496-4A1E-B4A6-3398A9AA72ED}" type="datetimeFigureOut">
              <a:rPr lang="fr-FR" smtClean="0"/>
              <a:t>08/03/2021</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0E8CE4-F7B6-4E1A-910D-F057992A8154}" type="slidenum">
              <a:rPr lang="fr-FR" smtClean="0"/>
              <a:t>‹N°›</a:t>
            </a:fld>
            <a:endParaRPr lang="fr-FR"/>
          </a:p>
        </p:txBody>
      </p:sp>
    </p:spTree>
    <p:extLst>
      <p:ext uri="{BB962C8B-B14F-4D97-AF65-F5344CB8AC3E}">
        <p14:creationId xmlns:p14="http://schemas.microsoft.com/office/powerpoint/2010/main" val="201021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197907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03468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43643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873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17870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4090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566FE0-0408-4DF8-8660-3B93BA33825F}"/>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EDDC7A37-1908-47BC-A500-55F3D0861FF1}"/>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8" name="Rectangle 7">
            <a:extLst>
              <a:ext uri="{FF2B5EF4-FFF2-40B4-BE49-F238E27FC236}">
                <a16:creationId xmlns:a16="http://schemas.microsoft.com/office/drawing/2014/main" id="{606B585B-1E35-4BE1-9123-611355E7A972}"/>
              </a:ext>
            </a:extLst>
          </p:cNvPr>
          <p:cNvSpPr/>
          <p:nvPr userDrawn="1"/>
        </p:nvSpPr>
        <p:spPr>
          <a:xfrm>
            <a:off x="0" y="803082"/>
            <a:ext cx="6858000" cy="397565"/>
          </a:xfrm>
          <a:prstGeom prst="rect">
            <a:avLst/>
          </a:prstGeom>
          <a:solidFill>
            <a:srgbClr val="E04E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itre 1">
            <a:extLst>
              <a:ext uri="{FF2B5EF4-FFF2-40B4-BE49-F238E27FC236}">
                <a16:creationId xmlns:a16="http://schemas.microsoft.com/office/drawing/2014/main" id="{BA2E7065-AA30-4F56-95B8-19C4C6BCA8C7}"/>
              </a:ext>
            </a:extLst>
          </p:cNvPr>
          <p:cNvSpPr>
            <a:spLocks noGrp="1"/>
          </p:cNvSpPr>
          <p:nvPr>
            <p:ph type="title"/>
          </p:nvPr>
        </p:nvSpPr>
        <p:spPr>
          <a:xfrm>
            <a:off x="206734" y="871192"/>
            <a:ext cx="6636853" cy="341632"/>
          </a:xfrm>
          <a:noFill/>
        </p:spPr>
        <p:txBody>
          <a:bodyPr wrap="square" rtlCol="0">
            <a:spAutoFit/>
          </a:bodyPr>
          <a:lstStyle>
            <a:lvl1pPr>
              <a:defRPr lang="fr-FR" sz="1800" cap="all">
                <a:solidFill>
                  <a:schemeClr val="bg1"/>
                </a:solidFill>
                <a:latin typeface="Helvetica Neue" panose="020B0604020202020204" pitchFamily="34" charset="0"/>
                <a:ea typeface="Helvetica Neue" panose="020B0604020202020204" pitchFamily="34" charset="0"/>
                <a:cs typeface="+mn-cs"/>
              </a:defRPr>
            </a:lvl1pPr>
          </a:lstStyle>
          <a:p>
            <a:pPr marL="0" lvl="0" algn="r" defTabSz="457200"/>
            <a:r>
              <a:rPr lang="fr-FR" dirty="0"/>
              <a:t>Modifiez le style du titre</a:t>
            </a:r>
          </a:p>
        </p:txBody>
      </p:sp>
      <p:pic>
        <p:nvPicPr>
          <p:cNvPr id="9" name="Image 8">
            <a:extLst>
              <a:ext uri="{FF2B5EF4-FFF2-40B4-BE49-F238E27FC236}">
                <a16:creationId xmlns:a16="http://schemas.microsoft.com/office/drawing/2014/main" id="{FE929258-D817-4C7E-A5DF-0497141971D5}"/>
              </a:ext>
            </a:extLst>
          </p:cNvPr>
          <p:cNvPicPr>
            <a:picLocks noChangeAspect="1"/>
          </p:cNvPicPr>
          <p:nvPr userDrawn="1"/>
        </p:nvPicPr>
        <p:blipFill rotWithShape="1">
          <a:blip r:embed="rId2"/>
          <a:srcRect t="9053" b="6984"/>
          <a:stretch/>
        </p:blipFill>
        <p:spPr>
          <a:xfrm>
            <a:off x="111757" y="-1419"/>
            <a:ext cx="951058" cy="803082"/>
          </a:xfrm>
          <a:prstGeom prst="rect">
            <a:avLst/>
          </a:prstGeom>
        </p:spPr>
      </p:pic>
      <p:sp>
        <p:nvSpPr>
          <p:cNvPr id="14" name="Rectangle 13">
            <a:extLst>
              <a:ext uri="{FF2B5EF4-FFF2-40B4-BE49-F238E27FC236}">
                <a16:creationId xmlns:a16="http://schemas.microsoft.com/office/drawing/2014/main" id="{0A32D8ED-12E4-43B5-BE3C-6341F31FF352}"/>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 coins arrondis 20">
            <a:extLst>
              <a:ext uri="{FF2B5EF4-FFF2-40B4-BE49-F238E27FC236}">
                <a16:creationId xmlns:a16="http://schemas.microsoft.com/office/drawing/2014/main" id="{6889969D-C053-4399-8C1D-DB1F76289A7F}"/>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pic>
        <p:nvPicPr>
          <p:cNvPr id="23" name="Image 22">
            <a:extLst>
              <a:ext uri="{FF2B5EF4-FFF2-40B4-BE49-F238E27FC236}">
                <a16:creationId xmlns:a16="http://schemas.microsoft.com/office/drawing/2014/main" id="{0ED31820-DE6A-BA43-A584-0BD2C8A8555F}"/>
              </a:ext>
            </a:extLst>
          </p:cNvPr>
          <p:cNvPicPr>
            <a:picLocks noChangeAspect="1"/>
          </p:cNvPicPr>
          <p:nvPr userDrawn="1"/>
        </p:nvPicPr>
        <p:blipFill>
          <a:blip r:embed="rId3"/>
          <a:stretch>
            <a:fillRect/>
          </a:stretch>
        </p:blipFill>
        <p:spPr>
          <a:xfrm>
            <a:off x="236885" y="49631"/>
            <a:ext cx="700802" cy="649337"/>
          </a:xfrm>
          <a:prstGeom prst="rect">
            <a:avLst/>
          </a:prstGeom>
        </p:spPr>
      </p:pic>
      <p:sp>
        <p:nvSpPr>
          <p:cNvPr id="24" name="Flèche : pentagone 24">
            <a:extLst>
              <a:ext uri="{FF2B5EF4-FFF2-40B4-BE49-F238E27FC236}">
                <a16:creationId xmlns:a16="http://schemas.microsoft.com/office/drawing/2014/main" id="{4CC67396-ADDB-6E44-BA74-B79E3B1EE62D}"/>
              </a:ext>
            </a:extLst>
          </p:cNvPr>
          <p:cNvSpPr/>
          <p:nvPr userDrawn="1"/>
        </p:nvSpPr>
        <p:spPr>
          <a:xfrm>
            <a:off x="0" y="9106989"/>
            <a:ext cx="732118" cy="580305"/>
          </a:xfrm>
          <a:prstGeom prst="homePlate">
            <a:avLst>
              <a:gd name="adj" fmla="val 31723"/>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01C02C77-1FFC-B648-BB47-C59C88C11210}"/>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Dispensation des médicaments &amp; des autres produits autorisés</a:t>
            </a:r>
          </a:p>
        </p:txBody>
      </p:sp>
      <p:sp>
        <p:nvSpPr>
          <p:cNvPr id="26" name="Rectangle 25">
            <a:extLst>
              <a:ext uri="{FF2B5EF4-FFF2-40B4-BE49-F238E27FC236}">
                <a16:creationId xmlns:a16="http://schemas.microsoft.com/office/drawing/2014/main" id="{4752AC39-0241-EE44-B7CB-692119ACDD2D}"/>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smtClean="0">
                <a:solidFill>
                  <a:schemeClr val="bg1"/>
                </a:solidFill>
                <a:latin typeface="Helvetica Light" panose="020B0403020202020204" pitchFamily="34" charset="0"/>
              </a:rPr>
              <a:t>Version 3.1 – Mars 2021</a:t>
            </a:r>
            <a:endParaRPr lang="fr-FR" sz="900" dirty="0">
              <a:solidFill>
                <a:schemeClr val="bg1"/>
              </a:solidFill>
            </a:endParaRPr>
          </a:p>
        </p:txBody>
      </p:sp>
      <p:pic>
        <p:nvPicPr>
          <p:cNvPr id="27" name="Image 26">
            <a:extLst>
              <a:ext uri="{FF2B5EF4-FFF2-40B4-BE49-F238E27FC236}">
                <a16:creationId xmlns:a16="http://schemas.microsoft.com/office/drawing/2014/main" id="{D71715F2-1D59-2542-A656-E6A19CD241FF}"/>
              </a:ext>
            </a:extLst>
          </p:cNvPr>
          <p:cNvPicPr>
            <a:picLocks noChangeAspect="1"/>
          </p:cNvPicPr>
          <p:nvPr userDrawn="1"/>
        </p:nvPicPr>
        <p:blipFill>
          <a:blip r:embed="rId4"/>
          <a:stretch>
            <a:fillRect/>
          </a:stretch>
        </p:blipFill>
        <p:spPr>
          <a:xfrm>
            <a:off x="51711" y="9102767"/>
            <a:ext cx="573892" cy="573892"/>
          </a:xfrm>
          <a:prstGeom prst="rect">
            <a:avLst/>
          </a:prstGeom>
        </p:spPr>
      </p:pic>
    </p:spTree>
    <p:extLst>
      <p:ext uri="{BB962C8B-B14F-4D97-AF65-F5344CB8AC3E}">
        <p14:creationId xmlns:p14="http://schemas.microsoft.com/office/powerpoint/2010/main" val="39021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5" name="ZoneTexte 24">
            <a:extLst>
              <a:ext uri="{FF2B5EF4-FFF2-40B4-BE49-F238E27FC236}">
                <a16:creationId xmlns:a16="http://schemas.microsoft.com/office/drawing/2014/main" id="{BBB8D533-1234-482D-A0C0-D70C5021E9A3}"/>
              </a:ext>
            </a:extLst>
          </p:cNvPr>
          <p:cNvSpPr txBox="1"/>
          <p:nvPr userDrawn="1"/>
        </p:nvSpPr>
        <p:spPr>
          <a:xfrm>
            <a:off x="199790" y="1281917"/>
            <a:ext cx="4084644" cy="523220"/>
          </a:xfrm>
          <a:prstGeom prst="rect">
            <a:avLst/>
          </a:prstGeom>
          <a:noFill/>
        </p:spPr>
        <p:txBody>
          <a:bodyPr wrap="none" rtlCol="0">
            <a:spAutoFit/>
          </a:bodyPr>
          <a:lstStyle/>
          <a:p>
            <a:r>
              <a:rPr lang="fr-FR" sz="2800" dirty="0">
                <a:solidFill>
                  <a:srgbClr val="E04E13"/>
                </a:solidFill>
                <a:latin typeface="Helvetica Neue" panose="020B0604020202020204" pitchFamily="34" charset="0"/>
                <a:ea typeface="Helvetica Neue" panose="020B0604020202020204" pitchFamily="34" charset="0"/>
              </a:rPr>
              <a:t>La procédure : principes</a:t>
            </a:r>
          </a:p>
        </p:txBody>
      </p:sp>
      <p:cxnSp>
        <p:nvCxnSpPr>
          <p:cNvPr id="26" name="Connecteur droit 25">
            <a:extLst>
              <a:ext uri="{FF2B5EF4-FFF2-40B4-BE49-F238E27FC236}">
                <a16:creationId xmlns:a16="http://schemas.microsoft.com/office/drawing/2014/main" id="{2DF368A9-1466-4D75-A702-9D21E756D8DD}"/>
              </a:ext>
            </a:extLst>
          </p:cNvPr>
          <p:cNvCxnSpPr>
            <a:cxnSpLocks/>
          </p:cNvCxnSpPr>
          <p:nvPr userDrawn="1"/>
        </p:nvCxnSpPr>
        <p:spPr>
          <a:xfrm>
            <a:off x="199790" y="1761396"/>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B9CD6CCD-1B59-40D5-B245-DED706BAF93B}"/>
              </a:ext>
            </a:extLst>
          </p:cNvPr>
          <p:cNvSpPr txBox="1"/>
          <p:nvPr userDrawn="1"/>
        </p:nvSpPr>
        <p:spPr>
          <a:xfrm>
            <a:off x="217205" y="1809686"/>
            <a:ext cx="6391336" cy="1107996"/>
          </a:xfrm>
          <a:prstGeom prst="rect">
            <a:avLst/>
          </a:prstGeom>
          <a:noFill/>
        </p:spPr>
        <p:txBody>
          <a:bodyPr wrap="square" rtlCol="0">
            <a:spAutoFit/>
          </a:bodyPr>
          <a:lstStyle/>
          <a:p>
            <a:r>
              <a:rPr lang="fr-FR" sz="1100" dirty="0">
                <a:solidFill>
                  <a:schemeClr val="tx1">
                    <a:lumMod val="85000"/>
                    <a:lumOff val="15000"/>
                  </a:schemeClr>
                </a:solidFill>
              </a:rPr>
              <a:t>Une procédure décrit les points clefs d’une activité officinale afin d’organiser efficacement son déroulement et d’éviter d’éventuels oublis. Elle permet de fiabiliser et d’harmoniser les pratiques au sein de l’équipe. Pour être utile elle doit toujours être présentée et discutée avec l’ensemble des collaborateurs concernés. Elle est généralement conservée au sein d’un classeur qualité (ou dans le cloud documentaire de l’officine) mais elle peut aussi être affichée dans le back office. Sous forme de logigramme (schéma) elle suit une codification présentée dans la légende ci-dessous. </a:t>
            </a:r>
          </a:p>
        </p:txBody>
      </p:sp>
      <p:sp>
        <p:nvSpPr>
          <p:cNvPr id="28" name="ZoneTexte 27">
            <a:extLst>
              <a:ext uri="{FF2B5EF4-FFF2-40B4-BE49-F238E27FC236}">
                <a16:creationId xmlns:a16="http://schemas.microsoft.com/office/drawing/2014/main" id="{A668DEB4-0822-4DEB-9902-A5F58612ADD9}"/>
              </a:ext>
            </a:extLst>
          </p:cNvPr>
          <p:cNvSpPr txBox="1"/>
          <p:nvPr userDrawn="1"/>
        </p:nvSpPr>
        <p:spPr>
          <a:xfrm>
            <a:off x="208252" y="4208430"/>
            <a:ext cx="2249270" cy="523220"/>
          </a:xfrm>
          <a:prstGeom prst="rect">
            <a:avLst/>
          </a:prstGeom>
          <a:noFill/>
        </p:spPr>
        <p:txBody>
          <a:bodyPr wrap="none" rtlCol="0">
            <a:spAutoFit/>
          </a:bodyPr>
          <a:lstStyle/>
          <a:p>
            <a:r>
              <a:rPr lang="fr-FR" sz="2800" dirty="0">
                <a:solidFill>
                  <a:srgbClr val="E04E13"/>
                </a:solidFill>
                <a:latin typeface="Helvetica Neue" panose="020B0604020202020204" pitchFamily="34" charset="0"/>
                <a:ea typeface="Helvetica Neue" panose="020B0604020202020204" pitchFamily="34" charset="0"/>
              </a:rPr>
              <a:t>Abréviations</a:t>
            </a:r>
          </a:p>
        </p:txBody>
      </p:sp>
      <p:cxnSp>
        <p:nvCxnSpPr>
          <p:cNvPr id="29" name="Connecteur droit 28">
            <a:extLst>
              <a:ext uri="{FF2B5EF4-FFF2-40B4-BE49-F238E27FC236}">
                <a16:creationId xmlns:a16="http://schemas.microsoft.com/office/drawing/2014/main" id="{FBC4D900-1915-4E4E-9343-34EFDBA578B5}"/>
              </a:ext>
            </a:extLst>
          </p:cNvPr>
          <p:cNvCxnSpPr>
            <a:cxnSpLocks/>
          </p:cNvCxnSpPr>
          <p:nvPr userDrawn="1"/>
        </p:nvCxnSpPr>
        <p:spPr>
          <a:xfrm>
            <a:off x="199790" y="4731650"/>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0" name="ZoneTexte 39">
            <a:extLst>
              <a:ext uri="{FF2B5EF4-FFF2-40B4-BE49-F238E27FC236}">
                <a16:creationId xmlns:a16="http://schemas.microsoft.com/office/drawing/2014/main" id="{145455DC-1F31-4526-917F-E34384701CE7}"/>
              </a:ext>
            </a:extLst>
          </p:cNvPr>
          <p:cNvSpPr txBox="1"/>
          <p:nvPr userDrawn="1"/>
        </p:nvSpPr>
        <p:spPr>
          <a:xfrm>
            <a:off x="199790" y="5156905"/>
            <a:ext cx="5827173" cy="523220"/>
          </a:xfrm>
          <a:prstGeom prst="rect">
            <a:avLst/>
          </a:prstGeom>
          <a:noFill/>
        </p:spPr>
        <p:txBody>
          <a:bodyPr wrap="none" rtlCol="0">
            <a:spAutoFit/>
          </a:bodyPr>
          <a:lstStyle/>
          <a:p>
            <a:r>
              <a:rPr lang="fr-FR" sz="2800" dirty="0">
                <a:solidFill>
                  <a:srgbClr val="E04E13"/>
                </a:solidFill>
                <a:latin typeface="Helvetica Neue" panose="020B0604020202020204" pitchFamily="34" charset="0"/>
                <a:ea typeface="Helvetica Neue" panose="020B0604020202020204" pitchFamily="34" charset="0"/>
              </a:rPr>
              <a:t>Commentaires pour un bon usage</a:t>
            </a:r>
          </a:p>
        </p:txBody>
      </p:sp>
      <p:cxnSp>
        <p:nvCxnSpPr>
          <p:cNvPr id="41" name="Connecteur droit 40">
            <a:extLst>
              <a:ext uri="{FF2B5EF4-FFF2-40B4-BE49-F238E27FC236}">
                <a16:creationId xmlns:a16="http://schemas.microsoft.com/office/drawing/2014/main" id="{13F910A8-8297-498D-96E3-2E1D7231AEFC}"/>
              </a:ext>
            </a:extLst>
          </p:cNvPr>
          <p:cNvCxnSpPr>
            <a:cxnSpLocks/>
          </p:cNvCxnSpPr>
          <p:nvPr userDrawn="1"/>
        </p:nvCxnSpPr>
        <p:spPr>
          <a:xfrm>
            <a:off x="224937" y="5680125"/>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Espace réservé du texte 3">
            <a:extLst>
              <a:ext uri="{FF2B5EF4-FFF2-40B4-BE49-F238E27FC236}">
                <a16:creationId xmlns:a16="http://schemas.microsoft.com/office/drawing/2014/main" id="{9F99BB77-974D-44A4-946F-EDC3CC4C9B9A}"/>
              </a:ext>
            </a:extLst>
          </p:cNvPr>
          <p:cNvSpPr>
            <a:spLocks noGrp="1"/>
          </p:cNvSpPr>
          <p:nvPr>
            <p:ph type="body" sz="quarter" idx="10"/>
          </p:nvPr>
        </p:nvSpPr>
        <p:spPr>
          <a:xfrm>
            <a:off x="224937" y="4821937"/>
            <a:ext cx="6391336" cy="244682"/>
          </a:xfrm>
          <a:noFill/>
        </p:spPr>
        <p:txBody>
          <a:bodyPr wrap="square" rtlCol="0">
            <a:spAutoFit/>
          </a:bodyPr>
          <a:lstStyle>
            <a:lvl1pPr>
              <a:defRPr lang="fr-FR" smtClean="0">
                <a:solidFill>
                  <a:schemeClr val="tx1">
                    <a:lumMod val="85000"/>
                    <a:lumOff val="15000"/>
                  </a:schemeClr>
                </a:solidFill>
              </a:defRPr>
            </a:lvl1pPr>
            <a:lvl2pPr>
              <a:defRPr lang="fr-FR" smtClean="0">
                <a:solidFill>
                  <a:schemeClr val="tx1"/>
                </a:solidFill>
              </a:defRPr>
            </a:lvl2pPr>
            <a:lvl3pPr>
              <a:defRPr lang="fr-FR" sz="1800" smtClean="0">
                <a:solidFill>
                  <a:schemeClr val="tx1"/>
                </a:solidFill>
              </a:defRPr>
            </a:lvl3pPr>
            <a:lvl4pPr>
              <a:defRPr lang="fr-FR" sz="1800" smtClean="0">
                <a:solidFill>
                  <a:schemeClr val="tx1"/>
                </a:solidFill>
              </a:defRPr>
            </a:lvl4pPr>
            <a:lvl5pPr>
              <a:defRPr lang="fr-FR" sz="1800">
                <a:solidFill>
                  <a:schemeClr val="tx1"/>
                </a:solidFill>
              </a:defRPr>
            </a:lvl5pPr>
          </a:lstStyle>
          <a:p>
            <a:pPr lvl="0" defTabSz="457200"/>
            <a:r>
              <a:rPr lang="fr-FR" dirty="0"/>
              <a:t>Cliquez pour modifier les styles du texte du masque</a:t>
            </a:r>
          </a:p>
        </p:txBody>
      </p:sp>
      <p:sp>
        <p:nvSpPr>
          <p:cNvPr id="43" name="Espace réservé du texte 3">
            <a:extLst>
              <a:ext uri="{FF2B5EF4-FFF2-40B4-BE49-F238E27FC236}">
                <a16:creationId xmlns:a16="http://schemas.microsoft.com/office/drawing/2014/main" id="{99D817E0-179E-4C5D-819F-663C1CA974FA}"/>
              </a:ext>
            </a:extLst>
          </p:cNvPr>
          <p:cNvSpPr>
            <a:spLocks noGrp="1"/>
          </p:cNvSpPr>
          <p:nvPr>
            <p:ph type="body" sz="quarter" idx="11"/>
          </p:nvPr>
        </p:nvSpPr>
        <p:spPr>
          <a:xfrm>
            <a:off x="192057" y="5879401"/>
            <a:ext cx="6391336" cy="2682839"/>
          </a:xfrm>
          <a:noFill/>
        </p:spPr>
        <p:txBody>
          <a:bodyPr wrap="square" rtlCol="0">
            <a:noAutofit/>
          </a:bodyPr>
          <a:lstStyle>
            <a:lvl1pPr>
              <a:defRPr lang="fr-FR" smtClean="0">
                <a:solidFill>
                  <a:schemeClr val="tx1">
                    <a:lumMod val="85000"/>
                    <a:lumOff val="15000"/>
                  </a:schemeClr>
                </a:solidFill>
              </a:defRPr>
            </a:lvl1pPr>
            <a:lvl2pPr>
              <a:defRPr lang="fr-FR" smtClean="0">
                <a:solidFill>
                  <a:schemeClr val="tx1"/>
                </a:solidFill>
              </a:defRPr>
            </a:lvl2pPr>
            <a:lvl3pPr>
              <a:defRPr lang="fr-FR" sz="1800" smtClean="0">
                <a:solidFill>
                  <a:schemeClr val="tx1"/>
                </a:solidFill>
              </a:defRPr>
            </a:lvl3pPr>
            <a:lvl4pPr>
              <a:defRPr lang="fr-FR" sz="1800" smtClean="0">
                <a:solidFill>
                  <a:schemeClr val="tx1"/>
                </a:solidFill>
              </a:defRPr>
            </a:lvl4pPr>
            <a:lvl5pPr>
              <a:defRPr lang="fr-FR" sz="1800">
                <a:solidFill>
                  <a:schemeClr val="tx1"/>
                </a:solidFill>
              </a:defRPr>
            </a:lvl5pPr>
          </a:lstStyle>
          <a:p>
            <a:pPr lvl="0" defTabSz="457200"/>
            <a:r>
              <a:rPr lang="fr-FR" dirty="0"/>
              <a:t>Cliquez pour modifier les styles du texte du masque</a:t>
            </a:r>
          </a:p>
        </p:txBody>
      </p:sp>
      <p:sp>
        <p:nvSpPr>
          <p:cNvPr id="47" name="Rectangle 46">
            <a:extLst>
              <a:ext uri="{FF2B5EF4-FFF2-40B4-BE49-F238E27FC236}">
                <a16:creationId xmlns:a16="http://schemas.microsoft.com/office/drawing/2014/main" id="{E6074DD3-2EE2-4977-A08D-20E531FB59A6}"/>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 coins arrondis 49">
            <a:extLst>
              <a:ext uri="{FF2B5EF4-FFF2-40B4-BE49-F238E27FC236}">
                <a16:creationId xmlns:a16="http://schemas.microsoft.com/office/drawing/2014/main" id="{B591BE37-43D4-4F00-AEA1-07F10CA1EB92}"/>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sp>
        <p:nvSpPr>
          <p:cNvPr id="57" name="Rectangle 56">
            <a:extLst>
              <a:ext uri="{FF2B5EF4-FFF2-40B4-BE49-F238E27FC236}">
                <a16:creationId xmlns:a16="http://schemas.microsoft.com/office/drawing/2014/main" id="{FEF50549-9D7A-4789-A499-0A70431F83C9}"/>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a:extLst>
              <a:ext uri="{FF2B5EF4-FFF2-40B4-BE49-F238E27FC236}">
                <a16:creationId xmlns:a16="http://schemas.microsoft.com/office/drawing/2014/main" id="{5C231EB3-D239-42A7-AAE7-148BD95171E2}"/>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59" name="Rectangle 58">
            <a:extLst>
              <a:ext uri="{FF2B5EF4-FFF2-40B4-BE49-F238E27FC236}">
                <a16:creationId xmlns:a16="http://schemas.microsoft.com/office/drawing/2014/main" id="{63CB4A4D-CA2E-40DF-BDCF-60CF288FA13B}"/>
              </a:ext>
            </a:extLst>
          </p:cNvPr>
          <p:cNvSpPr/>
          <p:nvPr userDrawn="1"/>
        </p:nvSpPr>
        <p:spPr>
          <a:xfrm>
            <a:off x="0" y="803082"/>
            <a:ext cx="6858000" cy="397565"/>
          </a:xfrm>
          <a:prstGeom prst="rect">
            <a:avLst/>
          </a:prstGeom>
          <a:solidFill>
            <a:srgbClr val="E04E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Titre 1">
            <a:extLst>
              <a:ext uri="{FF2B5EF4-FFF2-40B4-BE49-F238E27FC236}">
                <a16:creationId xmlns:a16="http://schemas.microsoft.com/office/drawing/2014/main" id="{4D439ED6-7EC5-4891-9849-C2F7B37CB59E}"/>
              </a:ext>
            </a:extLst>
          </p:cNvPr>
          <p:cNvSpPr>
            <a:spLocks noGrp="1"/>
          </p:cNvSpPr>
          <p:nvPr userDrawn="1">
            <p:ph type="title"/>
          </p:nvPr>
        </p:nvSpPr>
        <p:spPr>
          <a:xfrm>
            <a:off x="206734" y="871192"/>
            <a:ext cx="6636853" cy="341632"/>
          </a:xfrm>
          <a:noFill/>
        </p:spPr>
        <p:txBody>
          <a:bodyPr wrap="square" rtlCol="0">
            <a:spAutoFit/>
          </a:bodyPr>
          <a:lstStyle>
            <a:lvl1pPr>
              <a:defRPr lang="fr-FR" sz="1800" cap="all">
                <a:solidFill>
                  <a:schemeClr val="bg1"/>
                </a:solidFill>
                <a:latin typeface="Helvetica Neue" panose="020B0604020202020204" pitchFamily="34" charset="0"/>
                <a:ea typeface="Helvetica Neue" panose="020B0604020202020204" pitchFamily="34" charset="0"/>
                <a:cs typeface="+mn-cs"/>
              </a:defRPr>
            </a:lvl1pPr>
          </a:lstStyle>
          <a:p>
            <a:pPr marL="0" lvl="0" algn="r" defTabSz="457200"/>
            <a:r>
              <a:rPr lang="fr-FR" dirty="0"/>
              <a:t>Modifiez le style du titre</a:t>
            </a:r>
          </a:p>
        </p:txBody>
      </p:sp>
      <p:pic>
        <p:nvPicPr>
          <p:cNvPr id="61" name="Image 60">
            <a:extLst>
              <a:ext uri="{FF2B5EF4-FFF2-40B4-BE49-F238E27FC236}">
                <a16:creationId xmlns:a16="http://schemas.microsoft.com/office/drawing/2014/main" id="{EF7C2457-3AE9-4473-8CA9-00210E07D126}"/>
              </a:ext>
            </a:extLst>
          </p:cNvPr>
          <p:cNvPicPr>
            <a:picLocks noChangeAspect="1"/>
          </p:cNvPicPr>
          <p:nvPr userDrawn="1"/>
        </p:nvPicPr>
        <p:blipFill rotWithShape="1">
          <a:blip r:embed="rId2"/>
          <a:srcRect t="9053" b="6984"/>
          <a:stretch/>
        </p:blipFill>
        <p:spPr>
          <a:xfrm>
            <a:off x="111757" y="-1419"/>
            <a:ext cx="951058" cy="803082"/>
          </a:xfrm>
          <a:prstGeom prst="rect">
            <a:avLst/>
          </a:prstGeom>
        </p:spPr>
      </p:pic>
      <p:sp>
        <p:nvSpPr>
          <p:cNvPr id="5" name="Espace réservé du texte 4">
            <a:extLst>
              <a:ext uri="{FF2B5EF4-FFF2-40B4-BE49-F238E27FC236}">
                <a16:creationId xmlns:a16="http://schemas.microsoft.com/office/drawing/2014/main" id="{1DD031C1-C7DA-474B-856B-786E3A801EAF}"/>
              </a:ext>
            </a:extLst>
          </p:cNvPr>
          <p:cNvSpPr>
            <a:spLocks noGrp="1"/>
          </p:cNvSpPr>
          <p:nvPr userDrawn="1">
            <p:ph type="body" sz="quarter" idx="12" hasCustomPrompt="1"/>
          </p:nvPr>
        </p:nvSpPr>
        <p:spPr>
          <a:xfrm>
            <a:off x="206734" y="8715856"/>
            <a:ext cx="6443675" cy="414938"/>
          </a:xfrm>
          <a:solidFill>
            <a:srgbClr val="EFC7B7"/>
          </a:solidFill>
        </p:spPr>
        <p:txBody>
          <a:bodyPr/>
          <a:lstStyle>
            <a:lvl1pPr>
              <a:defRPr/>
            </a:lvl1pPr>
            <a:lvl2pPr marL="342900" indent="0">
              <a:buNone/>
              <a:defRPr/>
            </a:lvl2pPr>
          </a:lstStyle>
          <a:p>
            <a:pPr lvl="0"/>
            <a:r>
              <a:rPr lang="fr-FR" dirty="0"/>
              <a:t>Commentaires &amp; Références : texte</a:t>
            </a:r>
          </a:p>
          <a:p>
            <a:pPr lvl="1"/>
            <a:endParaRPr lang="fr-FR" dirty="0"/>
          </a:p>
        </p:txBody>
      </p:sp>
      <p:sp>
        <p:nvSpPr>
          <p:cNvPr id="77" name="ZoneTexte 34">
            <a:extLst>
              <a:ext uri="{FF2B5EF4-FFF2-40B4-BE49-F238E27FC236}">
                <a16:creationId xmlns:a16="http://schemas.microsoft.com/office/drawing/2014/main" id="{3D7F3B63-F949-4A20-B918-E21E18C5F4BC}"/>
              </a:ext>
            </a:extLst>
          </p:cNvPr>
          <p:cNvSpPr txBox="1"/>
          <p:nvPr userDrawn="1"/>
        </p:nvSpPr>
        <p:spPr>
          <a:xfrm>
            <a:off x="216230" y="2917682"/>
            <a:ext cx="1632178" cy="52322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800" dirty="0">
                <a:solidFill>
                  <a:srgbClr val="E04E13"/>
                </a:solidFill>
                <a:latin typeface="Helvetica Neue" panose="020B0604020202020204" pitchFamily="34" charset="0"/>
                <a:ea typeface="Helvetica Neue" panose="020B0604020202020204" pitchFamily="34" charset="0"/>
              </a:rPr>
              <a:t>Légende</a:t>
            </a:r>
          </a:p>
        </p:txBody>
      </p:sp>
      <p:cxnSp>
        <p:nvCxnSpPr>
          <p:cNvPr id="78" name="Connecteur droit 77">
            <a:extLst>
              <a:ext uri="{FF2B5EF4-FFF2-40B4-BE49-F238E27FC236}">
                <a16:creationId xmlns:a16="http://schemas.microsoft.com/office/drawing/2014/main" id="{ADB8805E-2DE0-4C6F-8B80-47BEFCA7BD33}"/>
              </a:ext>
            </a:extLst>
          </p:cNvPr>
          <p:cNvCxnSpPr>
            <a:cxnSpLocks/>
          </p:cNvCxnSpPr>
          <p:nvPr userDrawn="1"/>
        </p:nvCxnSpPr>
        <p:spPr>
          <a:xfrm>
            <a:off x="216230" y="3397161"/>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79" name="Text Box 122">
            <a:extLst>
              <a:ext uri="{FF2B5EF4-FFF2-40B4-BE49-F238E27FC236}">
                <a16:creationId xmlns:a16="http://schemas.microsoft.com/office/drawing/2014/main" id="{222CDCB9-856A-4B44-BCF7-4C5E7EDA5103}"/>
              </a:ext>
            </a:extLst>
          </p:cNvPr>
          <p:cNvSpPr txBox="1">
            <a:spLocks noChangeArrowheads="1"/>
          </p:cNvSpPr>
          <p:nvPr userDrawn="1"/>
        </p:nvSpPr>
        <p:spPr bwMode="auto">
          <a:xfrm>
            <a:off x="284392" y="3524993"/>
            <a:ext cx="1196550" cy="555989"/>
          </a:xfrm>
          <a:prstGeom prst="roundRect">
            <a:avLst>
              <a:gd name="adj" fmla="val 0"/>
            </a:avLst>
          </a:prstGeom>
          <a:solidFill>
            <a:srgbClr val="D7E2DC">
              <a:alpha val="69804"/>
            </a:srgbClr>
          </a:solidFill>
          <a:ln w="28575" algn="ctr">
            <a:noFill/>
            <a:miter lim="800000"/>
            <a:headEnd/>
            <a:tailEnd/>
          </a:ln>
        </p:spPr>
        <p:txBody>
          <a:bodyPr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1100" b="1" dirty="0">
                <a:solidFill>
                  <a:schemeClr val="tx1">
                    <a:lumMod val="85000"/>
                    <a:lumOff val="15000"/>
                  </a:schemeClr>
                </a:solidFill>
                <a:latin typeface="+mj-lt"/>
              </a:rPr>
              <a:t>Action à Réaliser</a:t>
            </a:r>
          </a:p>
        </p:txBody>
      </p:sp>
      <p:sp>
        <p:nvSpPr>
          <p:cNvPr id="80" name="AutoShape 126">
            <a:extLst>
              <a:ext uri="{FF2B5EF4-FFF2-40B4-BE49-F238E27FC236}">
                <a16:creationId xmlns:a16="http://schemas.microsoft.com/office/drawing/2014/main" id="{D07A69D2-3D63-4F67-9F20-D1F0480E9A7C}"/>
              </a:ext>
            </a:extLst>
          </p:cNvPr>
          <p:cNvSpPr>
            <a:spLocks noChangeArrowheads="1"/>
          </p:cNvSpPr>
          <p:nvPr userDrawn="1"/>
        </p:nvSpPr>
        <p:spPr bwMode="auto">
          <a:xfrm>
            <a:off x="1547130" y="3524992"/>
            <a:ext cx="1196550" cy="555989"/>
          </a:xfrm>
          <a:prstGeom prst="roundRect">
            <a:avLst>
              <a:gd name="adj" fmla="val 0"/>
            </a:avLst>
          </a:prstGeom>
          <a:solidFill>
            <a:srgbClr val="9BBA28"/>
          </a:solidFill>
          <a:ln w="28575" algn="ctr">
            <a:noFill/>
            <a:miter lim="800000"/>
            <a:headEnd/>
            <a:tailEnd/>
          </a:ln>
        </p:spPr>
        <p:txBody>
          <a:bodyPr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1100" b="1" dirty="0">
                <a:solidFill>
                  <a:schemeClr val="bg1"/>
                </a:solidFill>
                <a:latin typeface="Helvetica Light" panose="020B0403020202020204" pitchFamily="34" charset="0"/>
                <a:cs typeface="Calibri" pitchFamily="34" charset="0"/>
              </a:rPr>
              <a:t>Point de Vigilance</a:t>
            </a:r>
          </a:p>
        </p:txBody>
      </p:sp>
      <p:sp>
        <p:nvSpPr>
          <p:cNvPr id="81" name="Text Box 122">
            <a:extLst>
              <a:ext uri="{FF2B5EF4-FFF2-40B4-BE49-F238E27FC236}">
                <a16:creationId xmlns:a16="http://schemas.microsoft.com/office/drawing/2014/main" id="{CC32A2E2-CC07-4467-AC25-7A4F4CCBAFC6}"/>
              </a:ext>
            </a:extLst>
          </p:cNvPr>
          <p:cNvSpPr txBox="1">
            <a:spLocks noChangeArrowheads="1"/>
          </p:cNvSpPr>
          <p:nvPr userDrawn="1"/>
        </p:nvSpPr>
        <p:spPr bwMode="auto">
          <a:xfrm>
            <a:off x="2809868" y="3524992"/>
            <a:ext cx="1188596" cy="555981"/>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1100" b="1" dirty="0">
                <a:solidFill>
                  <a:schemeClr val="tx1">
                    <a:lumMod val="85000"/>
                    <a:lumOff val="15000"/>
                  </a:schemeClr>
                </a:solidFill>
                <a:latin typeface="+mj-lt"/>
              </a:rPr>
              <a:t>Procédé Non Détaillé</a:t>
            </a:r>
          </a:p>
        </p:txBody>
      </p:sp>
      <p:cxnSp>
        <p:nvCxnSpPr>
          <p:cNvPr id="82" name="Connecteur droit avec flèche 81">
            <a:extLst>
              <a:ext uri="{FF2B5EF4-FFF2-40B4-BE49-F238E27FC236}">
                <a16:creationId xmlns:a16="http://schemas.microsoft.com/office/drawing/2014/main" id="{DC625EAC-F451-4756-8E9E-5586BAAD522F}"/>
              </a:ext>
            </a:extLst>
          </p:cNvPr>
          <p:cNvCxnSpPr>
            <a:cxnSpLocks/>
          </p:cNvCxnSpPr>
          <p:nvPr userDrawn="1"/>
        </p:nvCxnSpPr>
        <p:spPr>
          <a:xfrm flipV="1">
            <a:off x="5500249" y="3622788"/>
            <a:ext cx="812886" cy="687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3" name="ZoneTexte 51">
            <a:extLst>
              <a:ext uri="{FF2B5EF4-FFF2-40B4-BE49-F238E27FC236}">
                <a16:creationId xmlns:a16="http://schemas.microsoft.com/office/drawing/2014/main" id="{231F16FE-49C5-4C8E-A737-072CCDA50C0A}"/>
              </a:ext>
            </a:extLst>
          </p:cNvPr>
          <p:cNvSpPr txBox="1"/>
          <p:nvPr userDrawn="1"/>
        </p:nvSpPr>
        <p:spPr>
          <a:xfrm>
            <a:off x="5312394" y="3711655"/>
            <a:ext cx="1188596" cy="43088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1100" i="1" dirty="0"/>
              <a:t>Chronologie de la Procédure</a:t>
            </a:r>
          </a:p>
        </p:txBody>
      </p:sp>
      <p:sp>
        <p:nvSpPr>
          <p:cNvPr id="84" name="Rectangle 83">
            <a:extLst>
              <a:ext uri="{FF2B5EF4-FFF2-40B4-BE49-F238E27FC236}">
                <a16:creationId xmlns:a16="http://schemas.microsoft.com/office/drawing/2014/main" id="{5ED9E382-1B9A-467D-BB7A-4BC29DA768CF}"/>
              </a:ext>
            </a:extLst>
          </p:cNvPr>
          <p:cNvSpPr/>
          <p:nvPr userDrawn="1"/>
        </p:nvSpPr>
        <p:spPr>
          <a:xfrm>
            <a:off x="4064652" y="3513120"/>
            <a:ext cx="1185656" cy="60016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a:r>
              <a:rPr lang="fr-FR" sz="1100" b="1" u="sng" dirty="0">
                <a:solidFill>
                  <a:srgbClr val="2C6672"/>
                </a:solidFill>
                <a:latin typeface="Helvetica Light" panose="020B0403020202020204" pitchFamily="34" charset="0"/>
              </a:rPr>
              <a:t>Enregistrement (traçabilité) à effectuer</a:t>
            </a:r>
          </a:p>
        </p:txBody>
      </p:sp>
      <p:pic>
        <p:nvPicPr>
          <p:cNvPr id="31" name="Image 30">
            <a:extLst>
              <a:ext uri="{FF2B5EF4-FFF2-40B4-BE49-F238E27FC236}">
                <a16:creationId xmlns:a16="http://schemas.microsoft.com/office/drawing/2014/main" id="{C4EA920E-676E-4141-ABAB-D6A432182AF9}"/>
              </a:ext>
            </a:extLst>
          </p:cNvPr>
          <p:cNvPicPr>
            <a:picLocks noChangeAspect="1"/>
          </p:cNvPicPr>
          <p:nvPr userDrawn="1"/>
        </p:nvPicPr>
        <p:blipFill>
          <a:blip r:embed="rId3"/>
          <a:stretch>
            <a:fillRect/>
          </a:stretch>
        </p:blipFill>
        <p:spPr>
          <a:xfrm>
            <a:off x="236885" y="49631"/>
            <a:ext cx="700802" cy="649337"/>
          </a:xfrm>
          <a:prstGeom prst="rect">
            <a:avLst/>
          </a:prstGeom>
        </p:spPr>
      </p:pic>
      <p:sp>
        <p:nvSpPr>
          <p:cNvPr id="32" name="Flèche : pentagone 24">
            <a:extLst>
              <a:ext uri="{FF2B5EF4-FFF2-40B4-BE49-F238E27FC236}">
                <a16:creationId xmlns:a16="http://schemas.microsoft.com/office/drawing/2014/main" id="{756C7A0A-6B91-B945-ADE3-B26291EBF5A6}"/>
              </a:ext>
            </a:extLst>
          </p:cNvPr>
          <p:cNvSpPr/>
          <p:nvPr userDrawn="1"/>
        </p:nvSpPr>
        <p:spPr>
          <a:xfrm>
            <a:off x="0" y="9106989"/>
            <a:ext cx="732118" cy="580305"/>
          </a:xfrm>
          <a:prstGeom prst="homePlate">
            <a:avLst>
              <a:gd name="adj" fmla="val 31723"/>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20398C82-B44E-ED4D-A46E-3DA82672F4B4}"/>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Dispensation des médicaments &amp; des autres produits autorisés</a:t>
            </a:r>
          </a:p>
        </p:txBody>
      </p:sp>
      <p:sp>
        <p:nvSpPr>
          <p:cNvPr id="34" name="Rectangle 33">
            <a:extLst>
              <a:ext uri="{FF2B5EF4-FFF2-40B4-BE49-F238E27FC236}">
                <a16:creationId xmlns:a16="http://schemas.microsoft.com/office/drawing/2014/main" id="{2A2E896F-F262-B745-A393-F4F2C9E4EEAC}"/>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a:solidFill>
                  <a:schemeClr val="bg1"/>
                </a:solidFill>
                <a:latin typeface="Helvetica Light" panose="020B0403020202020204" pitchFamily="34" charset="0"/>
              </a:rPr>
              <a:t>Version </a:t>
            </a:r>
            <a:r>
              <a:rPr lang="fr-FR" sz="900" dirty="0" smtClean="0">
                <a:solidFill>
                  <a:schemeClr val="bg1"/>
                </a:solidFill>
                <a:latin typeface="Helvetica Light" panose="020B0403020202020204" pitchFamily="34" charset="0"/>
              </a:rPr>
              <a:t>3.1 </a:t>
            </a:r>
            <a:r>
              <a:rPr lang="fr-FR" sz="900" dirty="0">
                <a:solidFill>
                  <a:schemeClr val="bg1"/>
                </a:solidFill>
                <a:latin typeface="Helvetica Light" panose="020B0403020202020204" pitchFamily="34" charset="0"/>
              </a:rPr>
              <a:t>– </a:t>
            </a:r>
            <a:r>
              <a:rPr lang="fr-FR" sz="900" dirty="0" smtClean="0">
                <a:solidFill>
                  <a:schemeClr val="bg1"/>
                </a:solidFill>
                <a:latin typeface="Helvetica Light" panose="020B0403020202020204" pitchFamily="34" charset="0"/>
              </a:rPr>
              <a:t>Mars 2021</a:t>
            </a:r>
            <a:endParaRPr lang="fr-FR" sz="900" dirty="0">
              <a:solidFill>
                <a:schemeClr val="bg1"/>
              </a:solidFill>
            </a:endParaRPr>
          </a:p>
        </p:txBody>
      </p:sp>
      <p:pic>
        <p:nvPicPr>
          <p:cNvPr id="35" name="Image 34">
            <a:extLst>
              <a:ext uri="{FF2B5EF4-FFF2-40B4-BE49-F238E27FC236}">
                <a16:creationId xmlns:a16="http://schemas.microsoft.com/office/drawing/2014/main" id="{75E3FE9E-C8FB-B44C-8F55-729733D2E3AD}"/>
              </a:ext>
            </a:extLst>
          </p:cNvPr>
          <p:cNvPicPr>
            <a:picLocks noChangeAspect="1"/>
          </p:cNvPicPr>
          <p:nvPr userDrawn="1"/>
        </p:nvPicPr>
        <p:blipFill>
          <a:blip r:embed="rId4"/>
          <a:stretch>
            <a:fillRect/>
          </a:stretch>
        </p:blipFill>
        <p:spPr>
          <a:xfrm>
            <a:off x="51711" y="9102767"/>
            <a:ext cx="573892" cy="573892"/>
          </a:xfrm>
          <a:prstGeom prst="rect">
            <a:avLst/>
          </a:prstGeom>
        </p:spPr>
      </p:pic>
    </p:spTree>
    <p:extLst>
      <p:ext uri="{BB962C8B-B14F-4D97-AF65-F5344CB8AC3E}">
        <p14:creationId xmlns:p14="http://schemas.microsoft.com/office/powerpoint/2010/main" val="1095643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FAF59C5-48D9-475B-9CF6-C1EC75048466}" type="datetimeFigureOut">
              <a:rPr lang="fr-FR" smtClean="0"/>
              <a:t>08/03/2021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54854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FAF59C5-48D9-475B-9CF6-C1EC75048466}" type="datetimeFigureOut">
              <a:rPr lang="fr-FR" smtClean="0"/>
              <a:t>08/03/2021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454038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FAF59C5-48D9-475B-9CF6-C1EC75048466}" type="datetimeFigureOut">
              <a:rPr lang="fr-FR" smtClean="0"/>
              <a:t>08/03/2021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69028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FAF59C5-48D9-475B-9CF6-C1EC75048466}" type="datetimeFigureOut">
              <a:rPr lang="fr-FR" smtClean="0"/>
              <a:t>08/03/2021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62527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F59C5-48D9-475B-9CF6-C1EC75048466}" type="datetimeFigureOut">
              <a:rPr lang="fr-FR" smtClean="0"/>
              <a:t>08/03/2021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94674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lumMod val="85000"/>
                    <a:lumOff val="15000"/>
                  </a:schemeClr>
                </a:solidFill>
              </a:defRPr>
            </a:lvl1pPr>
          </a:lstStyle>
          <a:p>
            <a:fld id="{AFAF59C5-48D9-475B-9CF6-C1EC75048466}" type="datetimeFigureOut">
              <a:rPr lang="fr-FR" smtClean="0"/>
              <a:pPr/>
              <a:t>08/03/2021</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lumMod val="85000"/>
                    <a:lumOff val="1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lumMod val="85000"/>
                    <a:lumOff val="15000"/>
                  </a:schemeClr>
                </a:solidFill>
              </a:defRPr>
            </a:lvl1pPr>
          </a:lstStyle>
          <a:p>
            <a:fld id="{23F7F5F1-9E8F-4C52-9517-C7265C1B6F6E}" type="slidenum">
              <a:rPr lang="fr-FR" smtClean="0"/>
              <a:pPr/>
              <a:t>‹N°›</a:t>
            </a:fld>
            <a:endParaRPr lang="fr-FR"/>
          </a:p>
        </p:txBody>
      </p:sp>
    </p:spTree>
    <p:extLst>
      <p:ext uri="{BB962C8B-B14F-4D97-AF65-F5344CB8AC3E}">
        <p14:creationId xmlns:p14="http://schemas.microsoft.com/office/powerpoint/2010/main" val="2593351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685800" rtl="0" eaLnBrk="1" latinLnBrk="0" hangingPunct="1">
        <a:lnSpc>
          <a:spcPct val="90000"/>
        </a:lnSpc>
        <a:spcBef>
          <a:spcPct val="0"/>
        </a:spcBef>
        <a:buNone/>
        <a:defRPr sz="3300" kern="1200">
          <a:solidFill>
            <a:schemeClr val="tx1">
              <a:lumMod val="85000"/>
              <a:lumOff val="15000"/>
            </a:schemeClr>
          </a:solidFill>
          <a:latin typeface="Helvetica Neue" panose="020B0604020202020204" pitchFamily="34" charset="0"/>
          <a:ea typeface="Helvetica Neue" panose="020B0604020202020204" pitchFamily="34" charset="0"/>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solidarites-sante.gouv.fr/IMG/pdf/dgs-urgent_2021-25_lutte_contre_la_falsification_des_medicaments.pdf" TargetMode="External"/><Relationship Id="rId2" Type="http://schemas.openxmlformats.org/officeDocument/2006/relationships/hyperlink" Target="http://eye.diffusion.dgs-urgent.sante.gouv.fr/c?p=wATNAgHDxBAU6FLQwOv9SO7QtP8p0IvQlnrQlSfEENC80IIXVOpGR9DU0Ksh0M440Ip40IQmuGh0dHA6Ly93d3cuZnJhbmNlLW12by5mcrg1ZTI3MGYyYzExY2U2MjJkZjE0NzM4OWHEEETrd-1E0KBGNtCAD9Cf0KowSdDEf8C2dTBXVWJkODNRYXF4NzFwbE1Hc2d2UdkmZXllLmRpZmZ1c2lvbi5kZ3MtdXJnZW50LnNhbnRlLmdvdXYuZnLEFFJ20NzQmX_QutCT0JFi5h3QxtDf0MHu5C_QudCX0LI"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22">
            <a:extLst>
              <a:ext uri="{FF2B5EF4-FFF2-40B4-BE49-F238E27FC236}">
                <a16:creationId xmlns:a16="http://schemas.microsoft.com/office/drawing/2014/main" id="{76977679-44AC-4D7E-9407-0D947A1D3538}"/>
              </a:ext>
            </a:extLst>
          </p:cNvPr>
          <p:cNvSpPr txBox="1">
            <a:spLocks noChangeArrowheads="1"/>
          </p:cNvSpPr>
          <p:nvPr/>
        </p:nvSpPr>
        <p:spPr bwMode="auto">
          <a:xfrm>
            <a:off x="624808" y="2386855"/>
            <a:ext cx="5937919" cy="603339"/>
          </a:xfrm>
          <a:prstGeom prst="roundRect">
            <a:avLst>
              <a:gd name="adj" fmla="val 0"/>
            </a:avLst>
          </a:prstGeom>
          <a:solidFill>
            <a:schemeClr val="accent1">
              <a:lumMod val="20000"/>
              <a:lumOff val="80000"/>
              <a:alpha val="69804"/>
            </a:schemeClr>
          </a:solidFill>
          <a:ln w="952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2. Identification et analyse des symptômes </a:t>
            </a:r>
          </a:p>
          <a:p>
            <a:r>
              <a:rPr lang="fr-FR" sz="1050" b="0" dirty="0">
                <a:solidFill>
                  <a:schemeClr val="tx1">
                    <a:lumMod val="85000"/>
                    <a:lumOff val="15000"/>
                  </a:schemeClr>
                </a:solidFill>
                <a:latin typeface="+mj-lt"/>
              </a:rPr>
              <a:t>Définir la localisation, l’intensité, etc.</a:t>
            </a:r>
          </a:p>
          <a:p>
            <a:r>
              <a:rPr lang="fr-FR" sz="1050" b="0" dirty="0">
                <a:solidFill>
                  <a:schemeClr val="tx1">
                    <a:lumMod val="85000"/>
                    <a:lumOff val="15000"/>
                  </a:schemeClr>
                </a:solidFill>
                <a:latin typeface="+mj-lt"/>
              </a:rPr>
              <a:t>Valider l’indication thérapeutique dans le cas d’une demande d’un produit précis </a:t>
            </a:r>
          </a:p>
        </p:txBody>
      </p:sp>
      <p:sp>
        <p:nvSpPr>
          <p:cNvPr id="160" name="Titre 159">
            <a:extLst>
              <a:ext uri="{FF2B5EF4-FFF2-40B4-BE49-F238E27FC236}">
                <a16:creationId xmlns:a16="http://schemas.microsoft.com/office/drawing/2014/main" id="{005D72E8-3BE6-4F3B-AFC3-57C7D4421495}"/>
              </a:ext>
            </a:extLst>
          </p:cNvPr>
          <p:cNvSpPr>
            <a:spLocks noGrp="1"/>
          </p:cNvSpPr>
          <p:nvPr>
            <p:ph type="title"/>
          </p:nvPr>
        </p:nvSpPr>
        <p:spPr>
          <a:xfrm>
            <a:off x="221147" y="892522"/>
            <a:ext cx="6636853" cy="244682"/>
          </a:xfrm>
        </p:spPr>
        <p:txBody>
          <a:bodyPr/>
          <a:lstStyle/>
          <a:p>
            <a:pPr algn="r"/>
            <a:r>
              <a:rPr lang="fr-FR" sz="1100" dirty="0"/>
              <a:t>P02. Dispensation d’un Médicament </a:t>
            </a:r>
            <a:r>
              <a:rPr lang="fr-FR" sz="1100" u="sng" dirty="0"/>
              <a:t>Sans</a:t>
            </a:r>
            <a:r>
              <a:rPr lang="fr-FR" sz="1100" dirty="0"/>
              <a:t> Ordonnance ou d’un produit de santé</a:t>
            </a:r>
          </a:p>
        </p:txBody>
      </p:sp>
      <p:sp>
        <p:nvSpPr>
          <p:cNvPr id="3" name="Rectangle 2">
            <a:extLst>
              <a:ext uri="{FF2B5EF4-FFF2-40B4-BE49-F238E27FC236}">
                <a16:creationId xmlns:a16="http://schemas.microsoft.com/office/drawing/2014/main" id="{094688C1-E369-4FB9-89BA-2612387DE2C6}"/>
              </a:ext>
            </a:extLst>
          </p:cNvPr>
          <p:cNvSpPr/>
          <p:nvPr/>
        </p:nvSpPr>
        <p:spPr>
          <a:xfrm rot="16200000">
            <a:off x="-1796375" y="3570091"/>
            <a:ext cx="4084088" cy="491336"/>
          </a:xfrm>
          <a:prstGeom prst="rect">
            <a:avLst/>
          </a:prstGeom>
          <a:solidFill>
            <a:srgbClr val="EFC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latin typeface="Helvetica Neue" panose="020B0604020202020204" pitchFamily="34" charset="0"/>
                <a:ea typeface="Helvetica Neue" panose="020B0604020202020204" pitchFamily="34" charset="0"/>
              </a:rPr>
              <a:t>ANALYSE DE LA DEMANDE</a:t>
            </a:r>
          </a:p>
        </p:txBody>
      </p:sp>
      <p:sp>
        <p:nvSpPr>
          <p:cNvPr id="36" name="Rectangle 35">
            <a:extLst>
              <a:ext uri="{FF2B5EF4-FFF2-40B4-BE49-F238E27FC236}">
                <a16:creationId xmlns:a16="http://schemas.microsoft.com/office/drawing/2014/main" id="{131A62A9-105A-4077-BDBF-217E10B1921D}"/>
              </a:ext>
            </a:extLst>
          </p:cNvPr>
          <p:cNvSpPr/>
          <p:nvPr/>
        </p:nvSpPr>
        <p:spPr>
          <a:xfrm rot="16200000">
            <a:off x="-1096262" y="7364302"/>
            <a:ext cx="2683866" cy="491338"/>
          </a:xfrm>
          <a:prstGeom prst="rect">
            <a:avLst/>
          </a:prstGeom>
          <a:solidFill>
            <a:srgbClr val="EFC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Helvetica Neue" panose="020B0604020202020204" pitchFamily="34" charset="0"/>
                <a:ea typeface="Helvetica Neue" panose="020B0604020202020204" pitchFamily="34" charset="0"/>
              </a:rPr>
              <a:t>DELIVRANCE &amp; CONSEILS</a:t>
            </a:r>
          </a:p>
        </p:txBody>
      </p:sp>
      <p:sp>
        <p:nvSpPr>
          <p:cNvPr id="43" name="Text Box 122">
            <a:extLst>
              <a:ext uri="{FF2B5EF4-FFF2-40B4-BE49-F238E27FC236}">
                <a16:creationId xmlns:a16="http://schemas.microsoft.com/office/drawing/2014/main" id="{621DC956-60DC-4612-A9F0-05F6E844C96E}"/>
              </a:ext>
            </a:extLst>
          </p:cNvPr>
          <p:cNvSpPr txBox="1">
            <a:spLocks noChangeArrowheads="1"/>
          </p:cNvSpPr>
          <p:nvPr/>
        </p:nvSpPr>
        <p:spPr bwMode="auto">
          <a:xfrm>
            <a:off x="624808" y="1761588"/>
            <a:ext cx="5937918" cy="452696"/>
          </a:xfrm>
          <a:prstGeom prst="roundRect">
            <a:avLst>
              <a:gd name="adj" fmla="val 0"/>
            </a:avLst>
          </a:prstGeom>
          <a:solidFill>
            <a:schemeClr val="accent1">
              <a:lumMod val="20000"/>
              <a:lumOff val="80000"/>
              <a:alpha val="69804"/>
            </a:schemeClr>
          </a:solidFill>
          <a:ln w="952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1. Identification du Patient </a:t>
            </a:r>
          </a:p>
          <a:p>
            <a:r>
              <a:rPr lang="fr-FR" sz="1050" b="0" dirty="0">
                <a:solidFill>
                  <a:schemeClr val="tx1">
                    <a:lumMod val="85000"/>
                    <a:lumOff val="15000"/>
                  </a:schemeClr>
                </a:solidFill>
                <a:latin typeface="Helvetica Light" panose="020B0403020202020204" pitchFamily="34" charset="0"/>
              </a:rPr>
              <a:t>(dans le cas d’un mandataire, ajustement du niveau de confidentialité)</a:t>
            </a:r>
            <a:endParaRPr lang="fr-FR" sz="900" b="0" dirty="0">
              <a:solidFill>
                <a:schemeClr val="tx1">
                  <a:lumMod val="85000"/>
                  <a:lumOff val="15000"/>
                </a:schemeClr>
              </a:solidFill>
              <a:latin typeface="Helvetica Light" panose="020B0403020202020204" pitchFamily="34" charset="0"/>
            </a:endParaRPr>
          </a:p>
        </p:txBody>
      </p:sp>
      <p:sp>
        <p:nvSpPr>
          <p:cNvPr id="48" name="Oval 138">
            <a:extLst>
              <a:ext uri="{FF2B5EF4-FFF2-40B4-BE49-F238E27FC236}">
                <a16:creationId xmlns:a16="http://schemas.microsoft.com/office/drawing/2014/main" id="{D8ED7A18-B654-4CDB-B686-0DE857C24A52}"/>
              </a:ext>
            </a:extLst>
          </p:cNvPr>
          <p:cNvSpPr>
            <a:spLocks noChangeArrowheads="1"/>
          </p:cNvSpPr>
          <p:nvPr/>
        </p:nvSpPr>
        <p:spPr bwMode="auto">
          <a:xfrm>
            <a:off x="4264477" y="1263563"/>
            <a:ext cx="2298249" cy="377452"/>
          </a:xfrm>
          <a:prstGeom prst="rect">
            <a:avLst/>
          </a:prstGeom>
          <a:solidFill>
            <a:schemeClr val="bg1">
              <a:lumMod val="95000"/>
            </a:schemeClr>
          </a:solidFill>
          <a:ln w="28575" algn="ctr">
            <a:noFill/>
            <a:round/>
            <a:headEnd/>
            <a:tailEnd/>
          </a:ln>
        </p:spPr>
        <p:txBody>
          <a:bodyPr anchor="ctr"/>
          <a:lstStyle/>
          <a:p>
            <a:pPr algn="ctr"/>
            <a:r>
              <a:rPr lang="fr-FR" sz="1050" b="1" dirty="0">
                <a:solidFill>
                  <a:srgbClr val="000000"/>
                </a:solidFill>
                <a:latin typeface="+mj-lt"/>
                <a:ea typeface="Helvetica Neue" panose="020B0604020202020204" pitchFamily="34" charset="0"/>
                <a:cs typeface="Calibri" pitchFamily="34" charset="0"/>
              </a:rPr>
              <a:t>Demande de Médicament</a:t>
            </a:r>
          </a:p>
        </p:txBody>
      </p:sp>
      <p:sp>
        <p:nvSpPr>
          <p:cNvPr id="50" name="Oval 138">
            <a:extLst>
              <a:ext uri="{FF2B5EF4-FFF2-40B4-BE49-F238E27FC236}">
                <a16:creationId xmlns:a16="http://schemas.microsoft.com/office/drawing/2014/main" id="{B753BD2C-0AB3-4B6D-9366-FB3B11ADC9B3}"/>
              </a:ext>
            </a:extLst>
          </p:cNvPr>
          <p:cNvSpPr>
            <a:spLocks noChangeArrowheads="1"/>
          </p:cNvSpPr>
          <p:nvPr/>
        </p:nvSpPr>
        <p:spPr bwMode="auto">
          <a:xfrm>
            <a:off x="624808" y="1263563"/>
            <a:ext cx="2298249" cy="377452"/>
          </a:xfrm>
          <a:prstGeom prst="rect">
            <a:avLst/>
          </a:prstGeom>
          <a:solidFill>
            <a:schemeClr val="bg1">
              <a:lumMod val="95000"/>
            </a:schemeClr>
          </a:solidFill>
          <a:ln w="28575" algn="ctr">
            <a:noFill/>
            <a:round/>
            <a:headEnd/>
            <a:tailEnd/>
          </a:ln>
        </p:spPr>
        <p:txBody>
          <a:bodyPr anchor="ctr"/>
          <a:lstStyle/>
          <a:p>
            <a:pPr algn="ctr"/>
            <a:r>
              <a:rPr lang="fr-FR" sz="1050" b="1" dirty="0">
                <a:solidFill>
                  <a:srgbClr val="000000"/>
                </a:solidFill>
                <a:latin typeface="+mj-lt"/>
                <a:ea typeface="Helvetica Neue" panose="020B0604020202020204" pitchFamily="34" charset="0"/>
                <a:cs typeface="Calibri" pitchFamily="34" charset="0"/>
              </a:rPr>
              <a:t>Demande de Conseil</a:t>
            </a:r>
          </a:p>
        </p:txBody>
      </p:sp>
      <p:cxnSp>
        <p:nvCxnSpPr>
          <p:cNvPr id="9" name="Connecteur : en angle 8">
            <a:extLst>
              <a:ext uri="{FF2B5EF4-FFF2-40B4-BE49-F238E27FC236}">
                <a16:creationId xmlns:a16="http://schemas.microsoft.com/office/drawing/2014/main" id="{800A0224-D5A0-4EEB-A8EE-EC48C10B5E93}"/>
              </a:ext>
            </a:extLst>
          </p:cNvPr>
          <p:cNvCxnSpPr>
            <a:stCxn id="50" idx="3"/>
            <a:endCxn id="43" idx="0"/>
          </p:cNvCxnSpPr>
          <p:nvPr/>
        </p:nvCxnSpPr>
        <p:spPr>
          <a:xfrm>
            <a:off x="2923057" y="1452289"/>
            <a:ext cx="670710" cy="309299"/>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17E6C41C-8EE9-468B-8091-53EC61A13C9D}"/>
              </a:ext>
            </a:extLst>
          </p:cNvPr>
          <p:cNvCxnSpPr>
            <a:cxnSpLocks/>
            <a:stCxn id="48" idx="1"/>
            <a:endCxn id="43" idx="0"/>
          </p:cNvCxnSpPr>
          <p:nvPr/>
        </p:nvCxnSpPr>
        <p:spPr>
          <a:xfrm rot="10800000" flipV="1">
            <a:off x="3593767" y="1452288"/>
            <a:ext cx="670710" cy="309299"/>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 Box 122">
            <a:extLst>
              <a:ext uri="{FF2B5EF4-FFF2-40B4-BE49-F238E27FC236}">
                <a16:creationId xmlns:a16="http://schemas.microsoft.com/office/drawing/2014/main" id="{5AAE6F3C-719C-4972-ABAF-93F64284A570}"/>
              </a:ext>
            </a:extLst>
          </p:cNvPr>
          <p:cNvSpPr txBox="1">
            <a:spLocks noChangeArrowheads="1"/>
          </p:cNvSpPr>
          <p:nvPr/>
        </p:nvSpPr>
        <p:spPr bwMode="auto">
          <a:xfrm>
            <a:off x="627356" y="3160936"/>
            <a:ext cx="1039525" cy="810187"/>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Orientation : Prise en charge par les urgences</a:t>
            </a:r>
            <a:endParaRPr lang="fr-FR" sz="900" b="0" dirty="0">
              <a:solidFill>
                <a:schemeClr val="tx1">
                  <a:lumMod val="85000"/>
                  <a:lumOff val="15000"/>
                </a:schemeClr>
              </a:solidFill>
              <a:latin typeface="Helvetica Light" panose="020B0403020202020204" pitchFamily="34" charset="0"/>
            </a:endParaRPr>
          </a:p>
        </p:txBody>
      </p:sp>
      <p:cxnSp>
        <p:nvCxnSpPr>
          <p:cNvPr id="62" name="Connecteur droit avec flèche 61">
            <a:extLst>
              <a:ext uri="{FF2B5EF4-FFF2-40B4-BE49-F238E27FC236}">
                <a16:creationId xmlns:a16="http://schemas.microsoft.com/office/drawing/2014/main" id="{002CA02B-593F-4F89-851B-0F8E62499C6D}"/>
              </a:ext>
            </a:extLst>
          </p:cNvPr>
          <p:cNvCxnSpPr>
            <a:cxnSpLocks/>
            <a:stCxn id="43" idx="2"/>
            <a:endCxn id="14" idx="0"/>
          </p:cNvCxnSpPr>
          <p:nvPr/>
        </p:nvCxnSpPr>
        <p:spPr>
          <a:xfrm>
            <a:off x="3593767" y="2214284"/>
            <a:ext cx="1" cy="172571"/>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0" name="Connecteur droit avec flèche 79">
            <a:extLst>
              <a:ext uri="{FF2B5EF4-FFF2-40B4-BE49-F238E27FC236}">
                <a16:creationId xmlns:a16="http://schemas.microsoft.com/office/drawing/2014/main" id="{F2BAB2F9-63F0-4FB3-8CF4-0582D41E7392}"/>
              </a:ext>
            </a:extLst>
          </p:cNvPr>
          <p:cNvCxnSpPr>
            <a:cxnSpLocks/>
            <a:stCxn id="126" idx="1"/>
            <a:endCxn id="61" idx="3"/>
          </p:cNvCxnSpPr>
          <p:nvPr/>
        </p:nvCxnSpPr>
        <p:spPr>
          <a:xfrm flipH="1" flipV="1">
            <a:off x="1666881" y="3566030"/>
            <a:ext cx="830701" cy="316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Text Box 122">
            <a:extLst>
              <a:ext uri="{FF2B5EF4-FFF2-40B4-BE49-F238E27FC236}">
                <a16:creationId xmlns:a16="http://schemas.microsoft.com/office/drawing/2014/main" id="{00D819F7-0CCC-4210-8BD3-E31E61DA8E20}"/>
              </a:ext>
            </a:extLst>
          </p:cNvPr>
          <p:cNvSpPr txBox="1">
            <a:spLocks noChangeArrowheads="1"/>
          </p:cNvSpPr>
          <p:nvPr/>
        </p:nvSpPr>
        <p:spPr bwMode="auto">
          <a:xfrm>
            <a:off x="5520487" y="3168644"/>
            <a:ext cx="1039525" cy="801102"/>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Orientation : Consultation Médicale</a:t>
            </a:r>
            <a:endParaRPr lang="fr-FR" sz="900" b="0" dirty="0">
              <a:solidFill>
                <a:schemeClr val="tx1">
                  <a:lumMod val="85000"/>
                  <a:lumOff val="15000"/>
                </a:schemeClr>
              </a:solidFill>
              <a:latin typeface="Helvetica Light" panose="020B0403020202020204" pitchFamily="34" charset="0"/>
            </a:endParaRPr>
          </a:p>
        </p:txBody>
      </p:sp>
      <p:cxnSp>
        <p:nvCxnSpPr>
          <p:cNvPr id="112" name="Connecteur droit avec flèche 111">
            <a:extLst>
              <a:ext uri="{FF2B5EF4-FFF2-40B4-BE49-F238E27FC236}">
                <a16:creationId xmlns:a16="http://schemas.microsoft.com/office/drawing/2014/main" id="{179B5BE2-6BDE-4B15-BCB3-228A0498031A}"/>
              </a:ext>
            </a:extLst>
          </p:cNvPr>
          <p:cNvCxnSpPr>
            <a:cxnSpLocks/>
            <a:stCxn id="126" idx="3"/>
            <a:endCxn id="94" idx="1"/>
          </p:cNvCxnSpPr>
          <p:nvPr/>
        </p:nvCxnSpPr>
        <p:spPr>
          <a:xfrm>
            <a:off x="4691826" y="3569195"/>
            <a:ext cx="82866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2497582" y="3168644"/>
            <a:ext cx="2194244" cy="801102"/>
          </a:xfrm>
          <a:prstGeom prst="roundRect">
            <a:avLst>
              <a:gd name="adj" fmla="val 0"/>
            </a:avLst>
          </a:prstGeom>
          <a:solidFill>
            <a:srgbClr val="9BBA28"/>
          </a:solidFill>
          <a:ln w="28575" algn="ctr">
            <a:noFill/>
            <a:miter lim="800000"/>
            <a:headEnd/>
            <a:tailEnd/>
          </a:ln>
        </p:spPr>
        <p:txBody>
          <a:bodyPr anchor="ctr"/>
          <a:lstStyle/>
          <a:p>
            <a:pPr lvl="0" algn="ctr"/>
            <a:r>
              <a:rPr lang="fr-FR" sz="1050" b="1" dirty="0">
                <a:solidFill>
                  <a:prstClr val="white"/>
                </a:solidFill>
                <a:latin typeface="Helvetica Light" panose="020B0403020202020204" pitchFamily="34" charset="0"/>
                <a:cs typeface="Calibri" pitchFamily="34" charset="0"/>
              </a:rPr>
              <a:t>3. Prise en charge possible à l’officine</a:t>
            </a:r>
          </a:p>
        </p:txBody>
      </p:sp>
      <p:sp>
        <p:nvSpPr>
          <p:cNvPr id="128" name="Rectangle à coins arrondis 25">
            <a:extLst>
              <a:ext uri="{FF2B5EF4-FFF2-40B4-BE49-F238E27FC236}">
                <a16:creationId xmlns:a16="http://schemas.microsoft.com/office/drawing/2014/main" id="{7C478174-B30B-42C1-BE48-7C8BD8FB8C8D}"/>
              </a:ext>
            </a:extLst>
          </p:cNvPr>
          <p:cNvSpPr/>
          <p:nvPr/>
        </p:nvSpPr>
        <p:spPr>
          <a:xfrm>
            <a:off x="651823" y="4779944"/>
            <a:ext cx="1833211" cy="106947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t"/>
          <a:lstStyle/>
          <a:p>
            <a:pPr algn="ctr">
              <a:defRPr/>
            </a:pPr>
            <a:r>
              <a:rPr lang="fr-FR" sz="1050" b="1" dirty="0">
                <a:solidFill>
                  <a:srgbClr val="000000"/>
                </a:solidFill>
                <a:latin typeface="+mj-lt"/>
                <a:cs typeface="Calibri" pitchFamily="34" charset="0"/>
              </a:rPr>
              <a:t>5. Identification des risques (automédication)</a:t>
            </a:r>
          </a:p>
          <a:p>
            <a:pPr algn="ctr">
              <a:defRPr/>
            </a:pPr>
            <a:r>
              <a:rPr lang="fr-FR" sz="1050" dirty="0">
                <a:solidFill>
                  <a:srgbClr val="000000"/>
                </a:solidFill>
                <a:latin typeface="+mj-lt"/>
                <a:cs typeface="Calibri" pitchFamily="34" charset="0"/>
              </a:rPr>
              <a:t>Prévention des risques d’interactions</a:t>
            </a:r>
          </a:p>
        </p:txBody>
      </p:sp>
      <p:sp>
        <p:nvSpPr>
          <p:cNvPr id="129" name="Rectangle à coins arrondis 25">
            <a:extLst>
              <a:ext uri="{FF2B5EF4-FFF2-40B4-BE49-F238E27FC236}">
                <a16:creationId xmlns:a16="http://schemas.microsoft.com/office/drawing/2014/main" id="{470E88EF-C058-47A1-8061-E73590D90424}"/>
              </a:ext>
            </a:extLst>
          </p:cNvPr>
          <p:cNvSpPr/>
          <p:nvPr/>
        </p:nvSpPr>
        <p:spPr>
          <a:xfrm>
            <a:off x="2671624" y="4779944"/>
            <a:ext cx="1833211" cy="106947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t"/>
          <a:lstStyle/>
          <a:p>
            <a:pPr algn="ctr">
              <a:defRPr/>
            </a:pPr>
            <a:r>
              <a:rPr lang="fr-FR" sz="1050" b="1" dirty="0">
                <a:solidFill>
                  <a:srgbClr val="000000"/>
                </a:solidFill>
                <a:latin typeface="+mj-lt"/>
                <a:cs typeface="Calibri" pitchFamily="34" charset="0"/>
              </a:rPr>
              <a:t>6. Identification des risques (traitements en cours)</a:t>
            </a:r>
          </a:p>
          <a:p>
            <a:pPr algn="ctr">
              <a:defRPr/>
            </a:pPr>
            <a:r>
              <a:rPr lang="fr-FR" sz="1050" dirty="0">
                <a:solidFill>
                  <a:srgbClr val="000000"/>
                </a:solidFill>
                <a:latin typeface="+mj-lt"/>
                <a:cs typeface="Calibri" pitchFamily="34" charset="0"/>
              </a:rPr>
              <a:t>Prévention des risques iatrogéniques</a:t>
            </a:r>
          </a:p>
        </p:txBody>
      </p:sp>
      <p:cxnSp>
        <p:nvCxnSpPr>
          <p:cNvPr id="130" name="AutoShape 94">
            <a:extLst>
              <a:ext uri="{FF2B5EF4-FFF2-40B4-BE49-F238E27FC236}">
                <a16:creationId xmlns:a16="http://schemas.microsoft.com/office/drawing/2014/main" id="{610886B5-D7A3-4302-A0A6-A0C2B0814F58}"/>
              </a:ext>
            </a:extLst>
          </p:cNvPr>
          <p:cNvCxnSpPr>
            <a:cxnSpLocks noChangeShapeType="1"/>
            <a:stCxn id="126" idx="2"/>
            <a:endCxn id="137" idx="0"/>
          </p:cNvCxnSpPr>
          <p:nvPr/>
        </p:nvCxnSpPr>
        <p:spPr bwMode="auto">
          <a:xfrm rot="16200000" flipH="1">
            <a:off x="3462075" y="4102375"/>
            <a:ext cx="266708" cy="1450"/>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133" name="Rectangle à coins arrondis 25">
            <a:extLst>
              <a:ext uri="{FF2B5EF4-FFF2-40B4-BE49-F238E27FC236}">
                <a16:creationId xmlns:a16="http://schemas.microsoft.com/office/drawing/2014/main" id="{3F76A357-0765-4FEA-9ABB-8F18F3A5993F}"/>
              </a:ext>
            </a:extLst>
          </p:cNvPr>
          <p:cNvSpPr/>
          <p:nvPr/>
        </p:nvSpPr>
        <p:spPr>
          <a:xfrm>
            <a:off x="4707276" y="4788331"/>
            <a:ext cx="1833211" cy="1069472"/>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t"/>
          <a:lstStyle/>
          <a:p>
            <a:pPr algn="ctr">
              <a:defRPr/>
            </a:pPr>
            <a:r>
              <a:rPr lang="fr-FR" sz="1050" b="1" dirty="0">
                <a:solidFill>
                  <a:srgbClr val="000000"/>
                </a:solidFill>
                <a:latin typeface="+mj-lt"/>
                <a:cs typeface="Calibri" pitchFamily="34" charset="0"/>
              </a:rPr>
              <a:t>7. Identification des risques (état physiopathologie)</a:t>
            </a:r>
          </a:p>
          <a:p>
            <a:pPr algn="ctr">
              <a:defRPr/>
            </a:pPr>
            <a:r>
              <a:rPr lang="fr-FR" sz="1050" dirty="0">
                <a:solidFill>
                  <a:srgbClr val="000000"/>
                </a:solidFill>
                <a:latin typeface="+mj-lt"/>
                <a:cs typeface="Calibri" pitchFamily="34" charset="0"/>
              </a:rPr>
              <a:t>Prévention des contre-indications &amp; des allergies</a:t>
            </a:r>
          </a:p>
        </p:txBody>
      </p:sp>
      <p:sp>
        <p:nvSpPr>
          <p:cNvPr id="137" name="Rectangle à coins arrondis 25">
            <a:extLst>
              <a:ext uri="{FF2B5EF4-FFF2-40B4-BE49-F238E27FC236}">
                <a16:creationId xmlns:a16="http://schemas.microsoft.com/office/drawing/2014/main" id="{31E554C6-2E9E-4538-9C86-2B49D1D0CB0B}"/>
              </a:ext>
            </a:extLst>
          </p:cNvPr>
          <p:cNvSpPr/>
          <p:nvPr/>
        </p:nvSpPr>
        <p:spPr>
          <a:xfrm>
            <a:off x="651821" y="4236454"/>
            <a:ext cx="5888665" cy="258481"/>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p>
            <a:pPr algn="ctr">
              <a:defRPr/>
            </a:pPr>
            <a:r>
              <a:rPr lang="fr-FR" sz="1050" b="1" dirty="0">
                <a:solidFill>
                  <a:srgbClr val="000000"/>
                </a:solidFill>
                <a:latin typeface="+mj-lt"/>
                <a:cs typeface="Calibri" pitchFamily="34" charset="0"/>
              </a:rPr>
              <a:t>4. Consultation de l’Historique &amp; du DP </a:t>
            </a:r>
            <a:r>
              <a:rPr lang="fr-FR" sz="1050" dirty="0">
                <a:solidFill>
                  <a:srgbClr val="000000"/>
                </a:solidFill>
                <a:latin typeface="+mj-lt"/>
                <a:cs typeface="Calibri" pitchFamily="34" charset="0"/>
              </a:rPr>
              <a:t>(</a:t>
            </a:r>
            <a:r>
              <a:rPr lang="fr-FR" sz="1050" u="sng" dirty="0">
                <a:solidFill>
                  <a:srgbClr val="000000"/>
                </a:solidFill>
                <a:latin typeface="+mj-lt"/>
                <a:cs typeface="Calibri" pitchFamily="34" charset="0"/>
              </a:rPr>
              <a:t>demande de la carte vitale</a:t>
            </a:r>
            <a:r>
              <a:rPr lang="fr-FR" sz="1050" dirty="0">
                <a:solidFill>
                  <a:srgbClr val="000000"/>
                </a:solidFill>
                <a:latin typeface="+mj-lt"/>
                <a:cs typeface="Calibri" pitchFamily="34" charset="0"/>
              </a:rPr>
              <a:t>)</a:t>
            </a:r>
          </a:p>
        </p:txBody>
      </p:sp>
      <p:cxnSp>
        <p:nvCxnSpPr>
          <p:cNvPr id="152" name="AutoShape 94">
            <a:extLst>
              <a:ext uri="{FF2B5EF4-FFF2-40B4-BE49-F238E27FC236}">
                <a16:creationId xmlns:a16="http://schemas.microsoft.com/office/drawing/2014/main" id="{8F174604-6222-4D2F-A004-0834F7B78A1A}"/>
              </a:ext>
            </a:extLst>
          </p:cNvPr>
          <p:cNvCxnSpPr>
            <a:cxnSpLocks noChangeShapeType="1"/>
            <a:stCxn id="137" idx="2"/>
          </p:cNvCxnSpPr>
          <p:nvPr/>
        </p:nvCxnSpPr>
        <p:spPr bwMode="auto">
          <a:xfrm rot="5400000">
            <a:off x="3462388" y="4620777"/>
            <a:ext cx="259609" cy="7924"/>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55" name="AutoShape 94">
            <a:extLst>
              <a:ext uri="{FF2B5EF4-FFF2-40B4-BE49-F238E27FC236}">
                <a16:creationId xmlns:a16="http://schemas.microsoft.com/office/drawing/2014/main" id="{77856486-5AE4-43A5-940B-6CADB2DC8780}"/>
              </a:ext>
            </a:extLst>
          </p:cNvPr>
          <p:cNvCxnSpPr>
            <a:cxnSpLocks noChangeShapeType="1"/>
            <a:stCxn id="137" idx="2"/>
          </p:cNvCxnSpPr>
          <p:nvPr/>
        </p:nvCxnSpPr>
        <p:spPr bwMode="auto">
          <a:xfrm rot="16200000" flipH="1">
            <a:off x="4476020" y="3615069"/>
            <a:ext cx="267996" cy="2027728"/>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58" name="AutoShape 94">
            <a:extLst>
              <a:ext uri="{FF2B5EF4-FFF2-40B4-BE49-F238E27FC236}">
                <a16:creationId xmlns:a16="http://schemas.microsoft.com/office/drawing/2014/main" id="{EEE6CA6B-634D-4F0C-BE5D-5CD3CF1C9A91}"/>
              </a:ext>
            </a:extLst>
          </p:cNvPr>
          <p:cNvCxnSpPr>
            <a:cxnSpLocks noChangeShapeType="1"/>
            <a:stCxn id="137" idx="2"/>
          </p:cNvCxnSpPr>
          <p:nvPr/>
        </p:nvCxnSpPr>
        <p:spPr bwMode="auto">
          <a:xfrm rot="5400000">
            <a:off x="2452488" y="3610877"/>
            <a:ext cx="259609" cy="2027725"/>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180" name="Text Box 122">
            <a:extLst>
              <a:ext uri="{FF2B5EF4-FFF2-40B4-BE49-F238E27FC236}">
                <a16:creationId xmlns:a16="http://schemas.microsoft.com/office/drawing/2014/main" id="{2A4EB784-3DB8-4C96-B403-830CE7FC588D}"/>
              </a:ext>
            </a:extLst>
          </p:cNvPr>
          <p:cNvSpPr txBox="1">
            <a:spLocks noChangeArrowheads="1"/>
          </p:cNvSpPr>
          <p:nvPr/>
        </p:nvSpPr>
        <p:spPr bwMode="auto">
          <a:xfrm>
            <a:off x="651822" y="6268039"/>
            <a:ext cx="5888665" cy="459620"/>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8. Préconisation d’un Traitement</a:t>
            </a:r>
          </a:p>
          <a:p>
            <a:r>
              <a:rPr lang="fr-FR" sz="1050" b="0" u="sng" dirty="0">
                <a:solidFill>
                  <a:schemeClr val="tx1">
                    <a:lumMod val="85000"/>
                    <a:lumOff val="15000"/>
                  </a:schemeClr>
                </a:solidFill>
                <a:latin typeface="Helvetica Light" panose="020B0403020202020204" pitchFamily="34" charset="0"/>
              </a:rPr>
              <a:t>adapté</a:t>
            </a:r>
            <a:r>
              <a:rPr lang="fr-FR" sz="1050" b="0" dirty="0">
                <a:solidFill>
                  <a:schemeClr val="tx1">
                    <a:lumMod val="85000"/>
                    <a:lumOff val="15000"/>
                  </a:schemeClr>
                </a:solidFill>
                <a:latin typeface="Helvetica Light" panose="020B0403020202020204" pitchFamily="34" charset="0"/>
              </a:rPr>
              <a:t> aux symptômes &amp; </a:t>
            </a:r>
            <a:r>
              <a:rPr lang="fr-FR" sz="1050" b="0" u="sng" dirty="0">
                <a:solidFill>
                  <a:schemeClr val="tx1">
                    <a:lumMod val="85000"/>
                    <a:lumOff val="15000"/>
                  </a:schemeClr>
                </a:solidFill>
                <a:latin typeface="Helvetica Light" panose="020B0403020202020204" pitchFamily="34" charset="0"/>
              </a:rPr>
              <a:t>compatible</a:t>
            </a:r>
            <a:r>
              <a:rPr lang="fr-FR" sz="1050" b="0" dirty="0">
                <a:solidFill>
                  <a:schemeClr val="tx1">
                    <a:lumMod val="85000"/>
                    <a:lumOff val="15000"/>
                  </a:schemeClr>
                </a:solidFill>
                <a:latin typeface="Helvetica Light" panose="020B0403020202020204" pitchFamily="34" charset="0"/>
              </a:rPr>
              <a:t> avec les risques identifiés</a:t>
            </a:r>
          </a:p>
        </p:txBody>
      </p:sp>
      <p:sp>
        <p:nvSpPr>
          <p:cNvPr id="181" name="Text Box 122">
            <a:extLst>
              <a:ext uri="{FF2B5EF4-FFF2-40B4-BE49-F238E27FC236}">
                <a16:creationId xmlns:a16="http://schemas.microsoft.com/office/drawing/2014/main" id="{F638B569-36AA-4ED5-BD7E-B1FD86F1407F}"/>
              </a:ext>
            </a:extLst>
          </p:cNvPr>
          <p:cNvSpPr txBox="1">
            <a:spLocks noChangeArrowheads="1"/>
          </p:cNvSpPr>
          <p:nvPr/>
        </p:nvSpPr>
        <p:spPr bwMode="auto">
          <a:xfrm>
            <a:off x="673650" y="6982495"/>
            <a:ext cx="3099989" cy="1920205"/>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9. Délivrance</a:t>
            </a:r>
          </a:p>
          <a:p>
            <a:r>
              <a:rPr lang="fr-FR" sz="1050" b="0" dirty="0">
                <a:solidFill>
                  <a:schemeClr val="tx1">
                    <a:lumMod val="85000"/>
                    <a:lumOff val="15000"/>
                  </a:schemeClr>
                </a:solidFill>
                <a:latin typeface="Helvetica Light" panose="020B0403020202020204" pitchFamily="34" charset="0"/>
              </a:rPr>
              <a:t>- Indication des produits </a:t>
            </a:r>
          </a:p>
          <a:p>
            <a:r>
              <a:rPr lang="fr-FR" sz="1050" b="0" dirty="0">
                <a:solidFill>
                  <a:schemeClr val="tx1">
                    <a:lumMod val="85000"/>
                    <a:lumOff val="15000"/>
                  </a:schemeClr>
                </a:solidFill>
                <a:latin typeface="Helvetica Light" panose="020B0403020202020204" pitchFamily="34" charset="0"/>
              </a:rPr>
              <a:t>- Modalités (mode d’administration posologie, durée, et moment de prise)</a:t>
            </a:r>
          </a:p>
          <a:p>
            <a:pPr marL="171450" indent="-171450">
              <a:buFontTx/>
              <a:buChar char="-"/>
            </a:pPr>
            <a:r>
              <a:rPr lang="fr-FR" sz="1050" b="0" dirty="0">
                <a:solidFill>
                  <a:schemeClr val="tx1">
                    <a:lumMod val="85000"/>
                    <a:lumOff val="15000"/>
                  </a:schemeClr>
                </a:solidFill>
                <a:latin typeface="Helvetica Light" panose="020B0403020202020204" pitchFamily="34" charset="0"/>
              </a:rPr>
              <a:t>Précautions d’emploi &amp; effets secondaires</a:t>
            </a:r>
          </a:p>
          <a:p>
            <a:pPr marL="171450" indent="-171450">
              <a:buFontTx/>
              <a:buChar char="-"/>
            </a:pPr>
            <a:r>
              <a:rPr lang="fr-FR" sz="1050" b="0" dirty="0">
                <a:solidFill>
                  <a:schemeClr val="tx1">
                    <a:lumMod val="85000"/>
                    <a:lumOff val="15000"/>
                  </a:schemeClr>
                </a:solidFill>
                <a:latin typeface="Helvetica Light" panose="020B0403020202020204" pitchFamily="34" charset="0"/>
              </a:rPr>
              <a:t>Rappel des </a:t>
            </a:r>
            <a:r>
              <a:rPr lang="fr-FR" sz="1050" b="0" dirty="0" smtClean="0">
                <a:solidFill>
                  <a:schemeClr val="tx1">
                    <a:lumMod val="85000"/>
                    <a:lumOff val="15000"/>
                  </a:schemeClr>
                </a:solidFill>
                <a:latin typeface="Helvetica Light" panose="020B0403020202020204" pitchFamily="34" charset="0"/>
              </a:rPr>
              <a:t>contre-indications</a:t>
            </a:r>
            <a:endParaRPr lang="fr-FR" sz="1050" b="0" dirty="0">
              <a:solidFill>
                <a:schemeClr val="tx1">
                  <a:lumMod val="85000"/>
                  <a:lumOff val="15000"/>
                </a:schemeClr>
              </a:solidFill>
              <a:latin typeface="Helvetica Light" panose="020B0403020202020204" pitchFamily="34" charset="0"/>
            </a:endParaRPr>
          </a:p>
          <a:p>
            <a:pPr algn="l"/>
            <a:r>
              <a:rPr lang="fr-FR" sz="1050" b="0" dirty="0">
                <a:solidFill>
                  <a:schemeClr val="tx1">
                    <a:lumMod val="85000"/>
                    <a:lumOff val="15000"/>
                  </a:schemeClr>
                </a:solidFill>
                <a:latin typeface="Helvetica Light" panose="020B0403020202020204" pitchFamily="34" charset="0"/>
              </a:rPr>
              <a:t>-  vérification des dispositifs de sécurité : authentification de l’identifiant unique (lecture du code type « </a:t>
            </a:r>
            <a:r>
              <a:rPr lang="fr-FR" sz="1050" b="0" dirty="0" err="1">
                <a:solidFill>
                  <a:schemeClr val="tx1">
                    <a:lumMod val="85000"/>
                    <a:lumOff val="15000"/>
                  </a:schemeClr>
                </a:solidFill>
                <a:latin typeface="Helvetica Light" panose="020B0403020202020204" pitchFamily="34" charset="0"/>
              </a:rPr>
              <a:t>datamatrix</a:t>
            </a:r>
            <a:r>
              <a:rPr lang="fr-FR" sz="1050" b="0" dirty="0">
                <a:solidFill>
                  <a:schemeClr val="tx1">
                    <a:lumMod val="85000"/>
                    <a:lumOff val="15000"/>
                  </a:schemeClr>
                </a:solidFill>
                <a:latin typeface="Helvetica Light" panose="020B0403020202020204" pitchFamily="34" charset="0"/>
              </a:rPr>
              <a:t> » puis connexion au système national de répertoire France MVS), et désactivation de l’identifiant unique*</a:t>
            </a:r>
          </a:p>
        </p:txBody>
      </p:sp>
      <p:sp>
        <p:nvSpPr>
          <p:cNvPr id="182" name="Text Box 122">
            <a:extLst>
              <a:ext uri="{FF2B5EF4-FFF2-40B4-BE49-F238E27FC236}">
                <a16:creationId xmlns:a16="http://schemas.microsoft.com/office/drawing/2014/main" id="{B77C0038-B5F7-4F96-AF35-2EC87EA41704}"/>
              </a:ext>
            </a:extLst>
          </p:cNvPr>
          <p:cNvSpPr txBox="1">
            <a:spLocks noChangeArrowheads="1"/>
          </p:cNvSpPr>
          <p:nvPr/>
        </p:nvSpPr>
        <p:spPr bwMode="auto">
          <a:xfrm>
            <a:off x="3949700" y="6960616"/>
            <a:ext cx="2590788" cy="1551035"/>
          </a:xfrm>
          <a:prstGeom prst="roundRect">
            <a:avLst>
              <a:gd name="adj" fmla="val 0"/>
            </a:avLst>
          </a:prstGeom>
          <a:solidFill>
            <a:schemeClr val="accent1">
              <a:lumMod val="20000"/>
              <a:lumOff val="80000"/>
              <a:alpha val="69804"/>
            </a:schemeClr>
          </a:solidFill>
          <a:ln w="28575" algn="ctr">
            <a:noFill/>
            <a:miter lim="800000"/>
            <a:headEnd/>
            <a:tailEnd/>
          </a:ln>
        </p:spPr>
        <p:txBody>
          <a:bodyPr numCol="1"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sz="1050" dirty="0">
                <a:solidFill>
                  <a:schemeClr val="tx1">
                    <a:lumMod val="85000"/>
                    <a:lumOff val="15000"/>
                  </a:schemeClr>
                </a:solidFill>
                <a:latin typeface="Helvetica Light" panose="020B0403020202020204" pitchFamily="34" charset="0"/>
              </a:rPr>
              <a:t>10. Conseils</a:t>
            </a:r>
          </a:p>
          <a:p>
            <a:pPr marL="171450" indent="-171450">
              <a:buFontTx/>
              <a:buChar char="-"/>
            </a:pPr>
            <a:r>
              <a:rPr lang="fr-FR" sz="1050" b="0" dirty="0">
                <a:solidFill>
                  <a:schemeClr val="tx1">
                    <a:lumMod val="85000"/>
                    <a:lumOff val="15000"/>
                  </a:schemeClr>
                </a:solidFill>
                <a:latin typeface="Helvetica Light" panose="020B0403020202020204" pitchFamily="34" charset="0"/>
              </a:rPr>
              <a:t>Mesures hygiéno-diététiques adaptées aux symptômes ou au traitement</a:t>
            </a:r>
          </a:p>
          <a:p>
            <a:pPr marL="171450" indent="-171450">
              <a:buFontTx/>
              <a:buChar char="-"/>
            </a:pPr>
            <a:r>
              <a:rPr lang="fr-FR" sz="1050" b="0" dirty="0">
                <a:solidFill>
                  <a:schemeClr val="tx1">
                    <a:lumMod val="85000"/>
                    <a:lumOff val="15000"/>
                  </a:schemeClr>
                </a:solidFill>
                <a:latin typeface="Helvetica Light" panose="020B0403020202020204" pitchFamily="34" charset="0"/>
              </a:rPr>
              <a:t>Conseils pour une bonne observance </a:t>
            </a:r>
          </a:p>
          <a:p>
            <a:pPr marL="171450" indent="-171450">
              <a:buFontTx/>
              <a:buChar char="-"/>
            </a:pPr>
            <a:r>
              <a:rPr lang="fr-FR" sz="1050" b="0" dirty="0">
                <a:solidFill>
                  <a:schemeClr val="tx1">
                    <a:lumMod val="85000"/>
                    <a:lumOff val="15000"/>
                  </a:schemeClr>
                </a:solidFill>
                <a:latin typeface="Helvetica Light" panose="020B0403020202020204" pitchFamily="34" charset="0"/>
              </a:rPr>
              <a:t>Mise en garde en cas d’</a:t>
            </a:r>
            <a:r>
              <a:rPr lang="fr-FR" sz="1050" b="0" dirty="0" err="1">
                <a:solidFill>
                  <a:schemeClr val="tx1">
                    <a:lumMod val="85000"/>
                    <a:lumOff val="15000"/>
                  </a:schemeClr>
                </a:solidFill>
                <a:latin typeface="Helvetica Light" panose="020B0403020202020204" pitchFamily="34" charset="0"/>
              </a:rPr>
              <a:t>auto-médication</a:t>
            </a:r>
            <a:r>
              <a:rPr lang="fr-FR" sz="1050" b="0" dirty="0">
                <a:solidFill>
                  <a:schemeClr val="tx1">
                    <a:lumMod val="85000"/>
                    <a:lumOff val="15000"/>
                  </a:schemeClr>
                </a:solidFill>
                <a:latin typeface="Helvetica Light" panose="020B0403020202020204" pitchFamily="34" charset="0"/>
              </a:rPr>
              <a:t> (redondances ou contre-indications)</a:t>
            </a:r>
          </a:p>
          <a:p>
            <a:r>
              <a:rPr lang="fr-FR" sz="1050" b="0" dirty="0">
                <a:solidFill>
                  <a:schemeClr val="tx1">
                    <a:lumMod val="85000"/>
                    <a:lumOff val="15000"/>
                  </a:schemeClr>
                </a:solidFill>
                <a:latin typeface="Helvetica Light" panose="020B0403020202020204" pitchFamily="34" charset="0"/>
              </a:rPr>
              <a:t>- Orientation vers le médecin (si nécessaire)</a:t>
            </a:r>
          </a:p>
        </p:txBody>
      </p:sp>
      <p:cxnSp>
        <p:nvCxnSpPr>
          <p:cNvPr id="186" name="AutoShape 94">
            <a:extLst>
              <a:ext uri="{FF2B5EF4-FFF2-40B4-BE49-F238E27FC236}">
                <a16:creationId xmlns:a16="http://schemas.microsoft.com/office/drawing/2014/main" id="{D343459E-6C63-4945-A0AD-43F4898EA7BB}"/>
              </a:ext>
            </a:extLst>
          </p:cNvPr>
          <p:cNvCxnSpPr>
            <a:cxnSpLocks noChangeShapeType="1"/>
            <a:stCxn id="180" idx="2"/>
            <a:endCxn id="181" idx="0"/>
          </p:cNvCxnSpPr>
          <p:nvPr/>
        </p:nvCxnSpPr>
        <p:spPr bwMode="auto">
          <a:xfrm rot="5400000">
            <a:off x="2782482" y="6168822"/>
            <a:ext cx="254836" cy="1372510"/>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89" name="Connecteur droit avec flèche 188">
            <a:extLst>
              <a:ext uri="{FF2B5EF4-FFF2-40B4-BE49-F238E27FC236}">
                <a16:creationId xmlns:a16="http://schemas.microsoft.com/office/drawing/2014/main" id="{63B2E295-0271-4A5D-AB92-DD42661CED8C}"/>
              </a:ext>
            </a:extLst>
          </p:cNvPr>
          <p:cNvCxnSpPr>
            <a:cxnSpLocks/>
            <a:endCxn id="182" idx="1"/>
          </p:cNvCxnSpPr>
          <p:nvPr/>
        </p:nvCxnSpPr>
        <p:spPr>
          <a:xfrm>
            <a:off x="3756638" y="7706616"/>
            <a:ext cx="193062" cy="29518"/>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2" name="AutoShape 94">
            <a:extLst>
              <a:ext uri="{FF2B5EF4-FFF2-40B4-BE49-F238E27FC236}">
                <a16:creationId xmlns:a16="http://schemas.microsoft.com/office/drawing/2014/main" id="{38B15462-E215-4B7D-A4F8-0A803D4F21F5}"/>
              </a:ext>
            </a:extLst>
          </p:cNvPr>
          <p:cNvCxnSpPr>
            <a:cxnSpLocks noChangeShapeType="1"/>
            <a:stCxn id="133" idx="2"/>
            <a:endCxn id="180" idx="0"/>
          </p:cNvCxnSpPr>
          <p:nvPr/>
        </p:nvCxnSpPr>
        <p:spPr bwMode="auto">
          <a:xfrm rot="5400000">
            <a:off x="4404901" y="5049058"/>
            <a:ext cx="410236" cy="2027727"/>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95" name="AutoShape 94">
            <a:extLst>
              <a:ext uri="{FF2B5EF4-FFF2-40B4-BE49-F238E27FC236}">
                <a16:creationId xmlns:a16="http://schemas.microsoft.com/office/drawing/2014/main" id="{BE773F9D-0C33-4F54-948E-D87319BAE29D}"/>
              </a:ext>
            </a:extLst>
          </p:cNvPr>
          <p:cNvCxnSpPr>
            <a:cxnSpLocks noChangeShapeType="1"/>
            <a:stCxn id="129" idx="2"/>
            <a:endCxn id="180" idx="0"/>
          </p:cNvCxnSpPr>
          <p:nvPr/>
        </p:nvCxnSpPr>
        <p:spPr bwMode="auto">
          <a:xfrm rot="16200000" flipH="1">
            <a:off x="3382881" y="6054764"/>
            <a:ext cx="418623" cy="7925"/>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198" name="AutoShape 94">
            <a:extLst>
              <a:ext uri="{FF2B5EF4-FFF2-40B4-BE49-F238E27FC236}">
                <a16:creationId xmlns:a16="http://schemas.microsoft.com/office/drawing/2014/main" id="{69E927E0-3A28-412B-BAFC-3FAA6BDAD51E}"/>
              </a:ext>
            </a:extLst>
          </p:cNvPr>
          <p:cNvCxnSpPr>
            <a:cxnSpLocks noChangeShapeType="1"/>
            <a:stCxn id="128" idx="2"/>
            <a:endCxn id="180" idx="0"/>
          </p:cNvCxnSpPr>
          <p:nvPr/>
        </p:nvCxnSpPr>
        <p:spPr bwMode="auto">
          <a:xfrm rot="16200000" flipH="1">
            <a:off x="2372981" y="5044864"/>
            <a:ext cx="418623" cy="2027726"/>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203" name="Text Box 122">
            <a:extLst>
              <a:ext uri="{FF2B5EF4-FFF2-40B4-BE49-F238E27FC236}">
                <a16:creationId xmlns:a16="http://schemas.microsoft.com/office/drawing/2014/main" id="{A0488271-71A7-4511-B82A-F838C90C63E9}"/>
              </a:ext>
            </a:extLst>
          </p:cNvPr>
          <p:cNvSpPr txBox="1">
            <a:spLocks noChangeArrowheads="1"/>
          </p:cNvSpPr>
          <p:nvPr/>
        </p:nvSpPr>
        <p:spPr bwMode="auto">
          <a:xfrm>
            <a:off x="3939938" y="8656037"/>
            <a:ext cx="2610312" cy="570060"/>
          </a:xfrm>
          <a:prstGeom prst="roundRect">
            <a:avLst>
              <a:gd name="adj" fmla="val 0"/>
            </a:avLst>
          </a:prstGeom>
          <a:solidFill>
            <a:schemeClr val="accent2">
              <a:lumMod val="40000"/>
              <a:lumOff val="60000"/>
              <a:alpha val="69804"/>
            </a:schemeClr>
          </a:solidFill>
          <a:ln w="28575" algn="ctr">
            <a:noFill/>
            <a:miter lim="800000"/>
            <a:headEnd/>
            <a:tailEnd/>
          </a:ln>
        </p:spPr>
        <p:txBody>
          <a:bodyPr numCol="1" anchor="t"/>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lgn="l"/>
            <a:r>
              <a:rPr lang="fr-FR" dirty="0" smtClean="0">
                <a:solidFill>
                  <a:schemeClr val="tx1">
                    <a:lumMod val="85000"/>
                    <a:lumOff val="15000"/>
                  </a:schemeClr>
                </a:solidFill>
                <a:latin typeface="Helvetica Light" panose="020B0403020202020204" pitchFamily="34" charset="0"/>
              </a:rPr>
              <a:t>Enregistrements: </a:t>
            </a:r>
            <a:r>
              <a:rPr lang="fr-FR" u="sng" dirty="0" smtClean="0">
                <a:solidFill>
                  <a:schemeClr val="accent2"/>
                </a:solidFill>
                <a:latin typeface="Helvetica Light" panose="020B0403020202020204" pitchFamily="34" charset="0"/>
              </a:rPr>
              <a:t>Historique </a:t>
            </a:r>
            <a:r>
              <a:rPr lang="fr-FR" u="sng" dirty="0">
                <a:solidFill>
                  <a:schemeClr val="accent2"/>
                </a:solidFill>
                <a:latin typeface="Helvetica Light" panose="020B0403020202020204" pitchFamily="34" charset="0"/>
              </a:rPr>
              <a:t>patient &amp; DP (création / MAJ</a:t>
            </a:r>
            <a:r>
              <a:rPr lang="fr-FR" u="sng" dirty="0" smtClean="0">
                <a:solidFill>
                  <a:schemeClr val="accent2"/>
                </a:solidFill>
                <a:latin typeface="Helvetica Light" panose="020B0403020202020204" pitchFamily="34" charset="0"/>
              </a:rPr>
              <a:t>)</a:t>
            </a:r>
            <a:endParaRPr lang="fr-FR" u="sng" dirty="0">
              <a:solidFill>
                <a:schemeClr val="accent2"/>
              </a:solidFill>
              <a:latin typeface="Helvetica Light" panose="020B0403020202020204" pitchFamily="34" charset="0"/>
            </a:endParaRPr>
          </a:p>
        </p:txBody>
      </p:sp>
      <p:sp>
        <p:nvSpPr>
          <p:cNvPr id="215" name="Rectangle : coins arrondis 214">
            <a:extLst>
              <a:ext uri="{FF2B5EF4-FFF2-40B4-BE49-F238E27FC236}">
                <a16:creationId xmlns:a16="http://schemas.microsoft.com/office/drawing/2014/main" id="{DC7C2D80-EE88-4509-84F2-391059E3EA1D}"/>
              </a:ext>
            </a:extLst>
          </p:cNvPr>
          <p:cNvSpPr/>
          <p:nvPr/>
        </p:nvSpPr>
        <p:spPr>
          <a:xfrm>
            <a:off x="5645612" y="1700217"/>
            <a:ext cx="914400" cy="247650"/>
          </a:xfrm>
          <a:prstGeom prst="roundRect">
            <a:avLst>
              <a:gd name="adj" fmla="val 5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b="1" dirty="0">
                <a:solidFill>
                  <a:schemeClr val="tx1"/>
                </a:solidFill>
              </a:rPr>
              <a:t>Pour qui ?</a:t>
            </a:r>
          </a:p>
        </p:txBody>
      </p:sp>
      <p:sp>
        <p:nvSpPr>
          <p:cNvPr id="216" name="Rectangle : coins arrondis 215">
            <a:extLst>
              <a:ext uri="{FF2B5EF4-FFF2-40B4-BE49-F238E27FC236}">
                <a16:creationId xmlns:a16="http://schemas.microsoft.com/office/drawing/2014/main" id="{FD4E9DF0-043E-4E92-ACEF-6F1B641424A9}"/>
              </a:ext>
            </a:extLst>
          </p:cNvPr>
          <p:cNvSpPr/>
          <p:nvPr/>
        </p:nvSpPr>
        <p:spPr>
          <a:xfrm>
            <a:off x="5645612" y="2344951"/>
            <a:ext cx="914400" cy="247650"/>
          </a:xfrm>
          <a:prstGeom prst="roundRect">
            <a:avLst>
              <a:gd name="adj" fmla="val 5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b="1" dirty="0">
                <a:solidFill>
                  <a:schemeClr val="tx1"/>
                </a:solidFill>
              </a:rPr>
              <a:t>Pour quoi…</a:t>
            </a:r>
          </a:p>
        </p:txBody>
      </p:sp>
      <p:sp>
        <p:nvSpPr>
          <p:cNvPr id="217" name="Rectangle : coins arrondis 216">
            <a:extLst>
              <a:ext uri="{FF2B5EF4-FFF2-40B4-BE49-F238E27FC236}">
                <a16:creationId xmlns:a16="http://schemas.microsoft.com/office/drawing/2014/main" id="{7CF0EDC6-CCD7-4381-B01A-BB0FF363F36A}"/>
              </a:ext>
            </a:extLst>
          </p:cNvPr>
          <p:cNvSpPr/>
          <p:nvPr/>
        </p:nvSpPr>
        <p:spPr>
          <a:xfrm>
            <a:off x="700030" y="5688877"/>
            <a:ext cx="1764000" cy="252000"/>
          </a:xfrm>
          <a:prstGeom prst="roundRect">
            <a:avLst>
              <a:gd name="adj" fmla="val 5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00" b="1" dirty="0">
                <a:solidFill>
                  <a:schemeClr val="tx1"/>
                </a:solidFill>
              </a:rPr>
              <a:t>Qu’avez-vous déjà pris ?</a:t>
            </a:r>
          </a:p>
        </p:txBody>
      </p:sp>
      <p:sp>
        <p:nvSpPr>
          <p:cNvPr id="218" name="Rectangle : coins arrondis 217">
            <a:extLst>
              <a:ext uri="{FF2B5EF4-FFF2-40B4-BE49-F238E27FC236}">
                <a16:creationId xmlns:a16="http://schemas.microsoft.com/office/drawing/2014/main" id="{22B6703E-A85C-4345-A097-EBF51A9DD4E8}"/>
              </a:ext>
            </a:extLst>
          </p:cNvPr>
          <p:cNvSpPr/>
          <p:nvPr/>
        </p:nvSpPr>
        <p:spPr>
          <a:xfrm>
            <a:off x="2702841" y="5688877"/>
            <a:ext cx="1764000" cy="252000"/>
          </a:xfrm>
          <a:prstGeom prst="roundRect">
            <a:avLst>
              <a:gd name="adj" fmla="val 5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00" b="1" dirty="0">
                <a:solidFill>
                  <a:schemeClr val="tx1"/>
                </a:solidFill>
              </a:rPr>
              <a:t>Avez-vous des traitements en cours ?</a:t>
            </a:r>
          </a:p>
        </p:txBody>
      </p:sp>
      <p:sp>
        <p:nvSpPr>
          <p:cNvPr id="219" name="Rectangle : coins arrondis 218">
            <a:extLst>
              <a:ext uri="{FF2B5EF4-FFF2-40B4-BE49-F238E27FC236}">
                <a16:creationId xmlns:a16="http://schemas.microsoft.com/office/drawing/2014/main" id="{1B718707-69F0-4B1B-AD06-7289E202E678}"/>
              </a:ext>
            </a:extLst>
          </p:cNvPr>
          <p:cNvSpPr/>
          <p:nvPr/>
        </p:nvSpPr>
        <p:spPr>
          <a:xfrm>
            <a:off x="4754265" y="5708234"/>
            <a:ext cx="1764000" cy="252000"/>
          </a:xfrm>
          <a:prstGeom prst="roundRect">
            <a:avLst>
              <a:gd name="adj" fmla="val 5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00" b="1" dirty="0">
                <a:solidFill>
                  <a:schemeClr val="tx1"/>
                </a:solidFill>
              </a:rPr>
              <a:t>Avez-vous des allergies / des contre-indications ?</a:t>
            </a:r>
          </a:p>
        </p:txBody>
      </p:sp>
      <p:sp>
        <p:nvSpPr>
          <p:cNvPr id="2" name="ZoneTexte 1">
            <a:extLst>
              <a:ext uri="{FF2B5EF4-FFF2-40B4-BE49-F238E27FC236}">
                <a16:creationId xmlns:a16="http://schemas.microsoft.com/office/drawing/2014/main" id="{EBE5FF7A-DEF4-394E-A711-2F4482565C99}"/>
              </a:ext>
            </a:extLst>
          </p:cNvPr>
          <p:cNvSpPr txBox="1"/>
          <p:nvPr/>
        </p:nvSpPr>
        <p:spPr>
          <a:xfrm>
            <a:off x="1877519" y="3353944"/>
            <a:ext cx="373820" cy="215444"/>
          </a:xfrm>
          <a:prstGeom prst="rect">
            <a:avLst/>
          </a:prstGeom>
          <a:noFill/>
        </p:spPr>
        <p:txBody>
          <a:bodyPr wrap="none" rtlCol="0">
            <a:spAutoFit/>
          </a:bodyPr>
          <a:lstStyle/>
          <a:p>
            <a:pPr algn="ctr"/>
            <a:r>
              <a:rPr lang="fr-FR" sz="800" dirty="0"/>
              <a:t>Non</a:t>
            </a:r>
          </a:p>
        </p:txBody>
      </p:sp>
      <p:cxnSp>
        <p:nvCxnSpPr>
          <p:cNvPr id="52" name="Connecteur droit avec flèche 51">
            <a:extLst>
              <a:ext uri="{FF2B5EF4-FFF2-40B4-BE49-F238E27FC236}">
                <a16:creationId xmlns:a16="http://schemas.microsoft.com/office/drawing/2014/main" id="{DD4D756B-3056-8D4A-915E-193863393D70}"/>
              </a:ext>
            </a:extLst>
          </p:cNvPr>
          <p:cNvCxnSpPr>
            <a:cxnSpLocks/>
            <a:stCxn id="14" idx="2"/>
            <a:endCxn id="126" idx="0"/>
          </p:cNvCxnSpPr>
          <p:nvPr/>
        </p:nvCxnSpPr>
        <p:spPr>
          <a:xfrm>
            <a:off x="3593768" y="2990194"/>
            <a:ext cx="936" cy="17845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ZoneTexte 58">
            <a:extLst>
              <a:ext uri="{FF2B5EF4-FFF2-40B4-BE49-F238E27FC236}">
                <a16:creationId xmlns:a16="http://schemas.microsoft.com/office/drawing/2014/main" id="{D8CF04C7-C47F-0E4B-8EF2-1E7A7265940A}"/>
              </a:ext>
            </a:extLst>
          </p:cNvPr>
          <p:cNvSpPr txBox="1"/>
          <p:nvPr/>
        </p:nvSpPr>
        <p:spPr>
          <a:xfrm>
            <a:off x="4881411" y="3354312"/>
            <a:ext cx="373820" cy="215444"/>
          </a:xfrm>
          <a:prstGeom prst="rect">
            <a:avLst/>
          </a:prstGeom>
          <a:noFill/>
        </p:spPr>
        <p:txBody>
          <a:bodyPr wrap="none" rtlCol="0">
            <a:spAutoFit/>
          </a:bodyPr>
          <a:lstStyle/>
          <a:p>
            <a:pPr algn="ctr"/>
            <a:r>
              <a:rPr lang="fr-FR" sz="800" dirty="0"/>
              <a:t>Non</a:t>
            </a:r>
          </a:p>
        </p:txBody>
      </p:sp>
      <p:cxnSp>
        <p:nvCxnSpPr>
          <p:cNvPr id="90" name="AutoShape 94">
            <a:extLst>
              <a:ext uri="{FF2B5EF4-FFF2-40B4-BE49-F238E27FC236}">
                <a16:creationId xmlns:a16="http://schemas.microsoft.com/office/drawing/2014/main" id="{2550A2AA-699F-DE49-BAB2-45C6850E712E}"/>
              </a:ext>
            </a:extLst>
          </p:cNvPr>
          <p:cNvCxnSpPr>
            <a:cxnSpLocks noChangeShapeType="1"/>
            <a:stCxn id="182" idx="3"/>
            <a:endCxn id="94" idx="3"/>
          </p:cNvCxnSpPr>
          <p:nvPr/>
        </p:nvCxnSpPr>
        <p:spPr bwMode="auto">
          <a:xfrm flipV="1">
            <a:off x="6540488" y="3569195"/>
            <a:ext cx="19524" cy="4166939"/>
          </a:xfrm>
          <a:prstGeom prst="bentConnector3">
            <a:avLst>
              <a:gd name="adj1" fmla="val 1270867"/>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93" name="ZoneTexte 92">
            <a:extLst>
              <a:ext uri="{FF2B5EF4-FFF2-40B4-BE49-F238E27FC236}">
                <a16:creationId xmlns:a16="http://schemas.microsoft.com/office/drawing/2014/main" id="{BD6BCC4E-5D35-9040-A6B8-BDDFDAD49204}"/>
              </a:ext>
            </a:extLst>
          </p:cNvPr>
          <p:cNvSpPr txBox="1"/>
          <p:nvPr/>
        </p:nvSpPr>
        <p:spPr>
          <a:xfrm>
            <a:off x="3756638" y="3973504"/>
            <a:ext cx="344966" cy="215444"/>
          </a:xfrm>
          <a:prstGeom prst="rect">
            <a:avLst/>
          </a:prstGeom>
          <a:noFill/>
        </p:spPr>
        <p:txBody>
          <a:bodyPr wrap="none" rtlCol="0">
            <a:spAutoFit/>
          </a:bodyPr>
          <a:lstStyle/>
          <a:p>
            <a:pPr algn="ctr"/>
            <a:r>
              <a:rPr lang="fr-FR" sz="800" dirty="0"/>
              <a:t>Oui</a:t>
            </a:r>
          </a:p>
        </p:txBody>
      </p:sp>
      <p:cxnSp>
        <p:nvCxnSpPr>
          <p:cNvPr id="72" name="Connecteur droit avec flèche 71"/>
          <p:cNvCxnSpPr>
            <a:stCxn id="182" idx="2"/>
            <a:endCxn id="203" idx="0"/>
          </p:cNvCxnSpPr>
          <p:nvPr/>
        </p:nvCxnSpPr>
        <p:spPr>
          <a:xfrm>
            <a:off x="5245094" y="8511651"/>
            <a:ext cx="0" cy="1443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84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Espace réservé du texte 28">
            <a:extLst>
              <a:ext uri="{FF2B5EF4-FFF2-40B4-BE49-F238E27FC236}">
                <a16:creationId xmlns:a16="http://schemas.microsoft.com/office/drawing/2014/main" id="{6C1841CF-82E2-46AF-8EE0-4DE3BD6B7EB6}"/>
              </a:ext>
            </a:extLst>
          </p:cNvPr>
          <p:cNvSpPr>
            <a:spLocks noGrp="1"/>
          </p:cNvSpPr>
          <p:nvPr>
            <p:ph type="body" sz="quarter" idx="10"/>
          </p:nvPr>
        </p:nvSpPr>
        <p:spPr/>
        <p:txBody>
          <a:bodyPr/>
          <a:lstStyle/>
          <a:p>
            <a:r>
              <a:rPr lang="fr-FR" b="1" dirty="0"/>
              <a:t>DP : </a:t>
            </a:r>
            <a:r>
              <a:rPr lang="fr-FR" dirty="0"/>
              <a:t>Dossier Pharmaceutique</a:t>
            </a:r>
          </a:p>
        </p:txBody>
      </p:sp>
      <p:sp>
        <p:nvSpPr>
          <p:cNvPr id="31" name="Espace réservé du texte 30">
            <a:extLst>
              <a:ext uri="{FF2B5EF4-FFF2-40B4-BE49-F238E27FC236}">
                <a16:creationId xmlns:a16="http://schemas.microsoft.com/office/drawing/2014/main" id="{8F33BC0D-148C-48B4-80BE-00460C6D194C}"/>
              </a:ext>
            </a:extLst>
          </p:cNvPr>
          <p:cNvSpPr>
            <a:spLocks noGrp="1"/>
          </p:cNvSpPr>
          <p:nvPr>
            <p:ph type="body" sz="quarter" idx="11"/>
          </p:nvPr>
        </p:nvSpPr>
        <p:spPr>
          <a:xfrm>
            <a:off x="132297" y="5745200"/>
            <a:ext cx="6391336" cy="3284500"/>
          </a:xfrm>
        </p:spPr>
        <p:txBody>
          <a:bodyPr/>
          <a:lstStyle/>
          <a:p>
            <a:pPr marL="171450" indent="-171450">
              <a:buClr>
                <a:srgbClr val="E04E13"/>
              </a:buClr>
              <a:buFont typeface="Wingdings" panose="05000000000000000000" pitchFamily="2" charset="2"/>
              <a:buChar char="l"/>
            </a:pPr>
            <a:r>
              <a:rPr lang="fr-FR" sz="1050" b="1" dirty="0"/>
              <a:t>Premier Recours : </a:t>
            </a:r>
            <a:r>
              <a:rPr lang="fr-FR" sz="1050" dirty="0"/>
              <a:t>à chaque délivrance de médicament conseil la personne qualifiée en charge de la délivrance doit réaliser son rôle de premier recours dans le parcours de soins. Elle doit </a:t>
            </a:r>
            <a:r>
              <a:rPr lang="fr-FR" sz="1050" b="1" u="sng" dirty="0"/>
              <a:t>orienter si nécessaire (en fonction des symptômes par exemple)  le patient vers une autre ressource du système de santé </a:t>
            </a:r>
            <a:r>
              <a:rPr lang="fr-FR" sz="1050" dirty="0"/>
              <a:t>(professionnel libéral, hôpital…)</a:t>
            </a:r>
          </a:p>
          <a:p>
            <a:pPr marL="171450" indent="-171450">
              <a:buClr>
                <a:srgbClr val="E04E13"/>
              </a:buClr>
              <a:buFont typeface="Wingdings" panose="05000000000000000000" pitchFamily="2" charset="2"/>
              <a:buChar char="l"/>
            </a:pPr>
            <a:r>
              <a:rPr lang="fr-FR" sz="1050" b="1" dirty="0"/>
              <a:t>Accompagner l’automédication : </a:t>
            </a:r>
            <a:r>
              <a:rPr lang="fr-FR" sz="1050" dirty="0"/>
              <a:t>la majorité des cas de comptoir concernent des demandes spontanées de produits. Il est du devoir du diplômé de questionner systématiquement le patient même lorsque celui-ci ne demande pas directement conseil. En cas d’impossibilité à échanger avec le patient, </a:t>
            </a:r>
            <a:r>
              <a:rPr lang="fr-FR" sz="1050" b="1" u="sng" dirty="0"/>
              <a:t>une vigilance indispensable est de mise notamment pour le rappel des contre-indications et pour le rappel du bon usage</a:t>
            </a:r>
            <a:r>
              <a:rPr lang="fr-FR" sz="1050" dirty="0"/>
              <a:t>.</a:t>
            </a:r>
          </a:p>
          <a:p>
            <a:pPr marL="171450" indent="-171450">
              <a:buClr>
                <a:srgbClr val="E04E13"/>
              </a:buClr>
              <a:buFont typeface="Wingdings" panose="05000000000000000000" pitchFamily="2" charset="2"/>
              <a:buChar char="l"/>
            </a:pPr>
            <a:r>
              <a:rPr lang="fr-FR" sz="1050" b="1" dirty="0"/>
              <a:t>5 questions incontournables : </a:t>
            </a:r>
            <a:r>
              <a:rPr lang="fr-FR" sz="1050" u="sng" dirty="0"/>
              <a:t>Pour qui ? Pour quoi ? Qu’avez-vous pris ? Avez-vous des traitements en cours ? Avez-vous des allergies / des contre-indications </a:t>
            </a:r>
            <a:r>
              <a:rPr lang="fr-FR" sz="1050" u="sng" dirty="0" smtClean="0"/>
              <a:t>?</a:t>
            </a:r>
          </a:p>
          <a:p>
            <a:pPr marL="171450" indent="-171450">
              <a:buClr>
                <a:srgbClr val="E04E13"/>
              </a:buClr>
              <a:buFont typeface="Wingdings" panose="05000000000000000000" pitchFamily="2" charset="2"/>
              <a:buChar char="l"/>
            </a:pPr>
            <a:r>
              <a:rPr lang="fr-FR" dirty="0" smtClean="0">
                <a:solidFill>
                  <a:schemeClr val="tx1"/>
                </a:solidFill>
              </a:rPr>
              <a:t>Les </a:t>
            </a:r>
            <a:r>
              <a:rPr lang="fr-FR" dirty="0">
                <a:solidFill>
                  <a:schemeClr val="tx1"/>
                </a:solidFill>
              </a:rPr>
              <a:t>pharmaciens contribuent à la </a:t>
            </a:r>
            <a:r>
              <a:rPr lang="fr-FR" b="1" dirty="0">
                <a:solidFill>
                  <a:schemeClr val="tx1"/>
                </a:solidFill>
              </a:rPr>
              <a:t>lutte contre la falsification des médicaments </a:t>
            </a:r>
            <a:r>
              <a:rPr lang="fr-FR" dirty="0">
                <a:solidFill>
                  <a:schemeClr val="tx1"/>
                </a:solidFill>
              </a:rPr>
              <a:t>:</a:t>
            </a:r>
          </a:p>
          <a:p>
            <a:pPr marL="171450" indent="-171450">
              <a:lnSpc>
                <a:spcPct val="100000"/>
              </a:lnSpc>
              <a:spcBef>
                <a:spcPts val="300"/>
              </a:spcBef>
              <a:buClr>
                <a:srgbClr val="D25E2F"/>
              </a:buClr>
              <a:buSzPct val="200000"/>
              <a:buFontTx/>
              <a:buChar char="-"/>
            </a:pPr>
            <a:r>
              <a:rPr lang="fr-FR" dirty="0" smtClean="0">
                <a:solidFill>
                  <a:schemeClr val="tx1"/>
                </a:solidFill>
              </a:rPr>
              <a:t>les </a:t>
            </a:r>
            <a:r>
              <a:rPr lang="fr-FR" dirty="0">
                <a:solidFill>
                  <a:schemeClr val="tx1"/>
                </a:solidFill>
              </a:rPr>
              <a:t>médicaments concernés sont tous les médicaments soumis à prescription médicale obligatoire sauf exception, et certains médicaments sur prescription médicale </a:t>
            </a:r>
            <a:r>
              <a:rPr lang="fr-FR" dirty="0" smtClean="0">
                <a:solidFill>
                  <a:schemeClr val="tx1"/>
                </a:solidFill>
              </a:rPr>
              <a:t>facultative</a:t>
            </a:r>
          </a:p>
          <a:p>
            <a:pPr marL="171450" indent="-171450">
              <a:lnSpc>
                <a:spcPct val="100000"/>
              </a:lnSpc>
              <a:spcBef>
                <a:spcPts val="300"/>
              </a:spcBef>
              <a:buClr>
                <a:srgbClr val="D25E2F"/>
              </a:buClr>
              <a:buSzPct val="200000"/>
              <a:buFontTx/>
              <a:buChar char="-"/>
            </a:pPr>
            <a:r>
              <a:rPr lang="fr-FR" dirty="0" smtClean="0">
                <a:solidFill>
                  <a:schemeClr val="tx1"/>
                </a:solidFill>
              </a:rPr>
              <a:t> </a:t>
            </a:r>
            <a:r>
              <a:rPr lang="fr-FR" dirty="0">
                <a:solidFill>
                  <a:schemeClr val="tx1"/>
                </a:solidFill>
              </a:rPr>
              <a:t>tous ces médicaments comportent deux types de dispositifs de sécurité présents sur les boîtes de ces médicaments : un dispositif  antieffraction et un identifiant </a:t>
            </a:r>
            <a:r>
              <a:rPr lang="fr-FR" dirty="0" smtClean="0">
                <a:solidFill>
                  <a:schemeClr val="tx1"/>
                </a:solidFill>
              </a:rPr>
              <a:t>unique</a:t>
            </a:r>
          </a:p>
          <a:p>
            <a:pPr marL="171450" indent="-171450">
              <a:lnSpc>
                <a:spcPct val="100000"/>
              </a:lnSpc>
              <a:spcBef>
                <a:spcPts val="300"/>
              </a:spcBef>
              <a:buClr>
                <a:srgbClr val="D25E2F"/>
              </a:buClr>
              <a:buSzPct val="200000"/>
              <a:buFontTx/>
              <a:buChar char="-"/>
            </a:pPr>
            <a:r>
              <a:rPr lang="fr-FR" dirty="0" smtClean="0">
                <a:solidFill>
                  <a:schemeClr val="tx1"/>
                </a:solidFill>
              </a:rPr>
              <a:t>Pour </a:t>
            </a:r>
            <a:r>
              <a:rPr lang="fr-FR" dirty="0">
                <a:solidFill>
                  <a:schemeClr val="tx1"/>
                </a:solidFill>
              </a:rPr>
              <a:t>de plus amples informations sur les modalités de connexion, les pharmaciens sont invités à se connecter sur le site internet de France MVO à l’adresse suivante:</a:t>
            </a:r>
            <a:r>
              <a:rPr lang="fr-FR" dirty="0"/>
              <a:t> </a:t>
            </a:r>
            <a:r>
              <a:rPr lang="fr-FR" u="sng" dirty="0">
                <a:hlinkClick r:id="rId2"/>
              </a:rPr>
              <a:t>www.france-mvo.fr</a:t>
            </a:r>
            <a:endParaRPr lang="fr-FR" b="1" dirty="0">
              <a:solidFill>
                <a:schemeClr val="tx1"/>
              </a:solidFill>
            </a:endParaRPr>
          </a:p>
          <a:p>
            <a:pPr marL="171450" indent="-171450">
              <a:buClr>
                <a:srgbClr val="9BBA28"/>
              </a:buClr>
              <a:buFont typeface="Wingdings" panose="05000000000000000000" pitchFamily="2" charset="2"/>
              <a:buChar char="l"/>
            </a:pPr>
            <a:endParaRPr lang="fr-FR" sz="1050" dirty="0"/>
          </a:p>
          <a:p>
            <a:pPr marL="171450" indent="-171450">
              <a:buClr>
                <a:srgbClr val="9BBA28"/>
              </a:buClr>
              <a:buFont typeface="Wingdings" panose="05000000000000000000" pitchFamily="2" charset="2"/>
              <a:buChar char="l"/>
            </a:pPr>
            <a:endParaRPr lang="fr-FR" sz="1050" dirty="0"/>
          </a:p>
        </p:txBody>
      </p:sp>
      <p:sp>
        <p:nvSpPr>
          <p:cNvPr id="10" name="Titre 159">
            <a:extLst>
              <a:ext uri="{FF2B5EF4-FFF2-40B4-BE49-F238E27FC236}">
                <a16:creationId xmlns:a16="http://schemas.microsoft.com/office/drawing/2014/main" id="{2C9AFD9D-11A7-2247-987A-43BA6BD6D60B}"/>
              </a:ext>
            </a:extLst>
          </p:cNvPr>
          <p:cNvSpPr>
            <a:spLocks noGrp="1"/>
          </p:cNvSpPr>
          <p:nvPr>
            <p:ph type="title"/>
          </p:nvPr>
        </p:nvSpPr>
        <p:spPr>
          <a:xfrm>
            <a:off x="221147" y="892522"/>
            <a:ext cx="6636853" cy="244682"/>
          </a:xfrm>
        </p:spPr>
        <p:txBody>
          <a:bodyPr/>
          <a:lstStyle/>
          <a:p>
            <a:pPr algn="r"/>
            <a:r>
              <a:rPr lang="fr-FR" sz="1100" dirty="0"/>
              <a:t>P02. Dispensation d’un Médicament </a:t>
            </a:r>
            <a:r>
              <a:rPr lang="fr-FR" sz="1100" u="sng" dirty="0"/>
              <a:t>Sans</a:t>
            </a:r>
            <a:r>
              <a:rPr lang="fr-FR" sz="1100" dirty="0"/>
              <a:t> Ordonnance ou d’un produit de santé</a:t>
            </a:r>
          </a:p>
        </p:txBody>
      </p:sp>
      <p:sp>
        <p:nvSpPr>
          <p:cNvPr id="7" name="Espace réservé du texte 2">
            <a:extLst>
              <a:ext uri="{FF2B5EF4-FFF2-40B4-BE49-F238E27FC236}">
                <a16:creationId xmlns:a16="http://schemas.microsoft.com/office/drawing/2014/main" id="{AAE196BE-636C-7440-B466-7559D9F3460F}"/>
              </a:ext>
            </a:extLst>
          </p:cNvPr>
          <p:cNvSpPr txBox="1">
            <a:spLocks/>
          </p:cNvSpPr>
          <p:nvPr/>
        </p:nvSpPr>
        <p:spPr>
          <a:xfrm>
            <a:off x="0" y="9099549"/>
            <a:ext cx="4961467" cy="806451"/>
          </a:xfrm>
          <a:prstGeom prst="rect">
            <a:avLst/>
          </a:prstGeom>
          <a:solidFill>
            <a:srgbClr val="EFC7B7"/>
          </a:solidFill>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1000" b="1" dirty="0"/>
              <a:t>Références </a:t>
            </a:r>
            <a:r>
              <a:rPr lang="fr-FR" sz="1000" b="1" dirty="0" smtClean="0"/>
              <a:t>:</a:t>
            </a:r>
          </a:p>
          <a:p>
            <a:r>
              <a:rPr lang="fr-FR" sz="1000" dirty="0" smtClean="0"/>
              <a:t>Les Bonnes Pratiques de Dispensation (texte opposable)</a:t>
            </a:r>
          </a:p>
          <a:p>
            <a:r>
              <a:rPr lang="fr-FR" sz="1000" dirty="0">
                <a:hlinkClick r:id="rId3"/>
              </a:rPr>
              <a:t>DGS-Urgent n°2021_25</a:t>
            </a:r>
            <a:r>
              <a:rPr lang="fr-FR" sz="1000" dirty="0"/>
              <a:t> : Obligations des pharmaciens en matière de lutte contre la falsification des médicaments</a:t>
            </a:r>
          </a:p>
        </p:txBody>
      </p:sp>
    </p:spTree>
    <p:extLst>
      <p:ext uri="{BB962C8B-B14F-4D97-AF65-F5344CB8AC3E}">
        <p14:creationId xmlns:p14="http://schemas.microsoft.com/office/powerpoint/2010/main" val="3470908440"/>
      </p:ext>
    </p:extLst>
  </p:cSld>
  <p:clrMapOvr>
    <a:masterClrMapping/>
  </p:clrMapOvr>
</p:sld>
</file>

<file path=ppt/theme/theme1.xml><?xml version="1.0" encoding="utf-8"?>
<a:theme xmlns:a="http://schemas.openxmlformats.org/drawingml/2006/main" name="Thème Office">
  <a:themeElements>
    <a:clrScheme name="CNOP - Procédures">
      <a:dk1>
        <a:sysClr val="windowText" lastClr="000000"/>
      </a:dk1>
      <a:lt1>
        <a:sysClr val="window" lastClr="FFFFFF"/>
      </a:lt1>
      <a:dk2>
        <a:srgbClr val="292929"/>
      </a:dk2>
      <a:lt2>
        <a:srgbClr val="E3DED1"/>
      </a:lt2>
      <a:accent1>
        <a:srgbClr val="455F51"/>
      </a:accent1>
      <a:accent2>
        <a:srgbClr val="2C6672"/>
      </a:accent2>
      <a:accent3>
        <a:srgbClr val="9BBA28"/>
      </a:accent3>
      <a:accent4>
        <a:srgbClr val="029676"/>
      </a:accent4>
      <a:accent5>
        <a:srgbClr val="4AB5C4"/>
      </a:accent5>
      <a:accent6>
        <a:srgbClr val="CCCC00"/>
      </a:accent6>
      <a:hlink>
        <a:srgbClr val="6B9F25"/>
      </a:hlink>
      <a:folHlink>
        <a:srgbClr val="BA6906"/>
      </a:folHlink>
    </a:clrScheme>
    <a:fontScheme name="Standard">
      <a:majorFont>
        <a:latin typeface="Helvetica Light"/>
        <a:ea typeface=""/>
        <a:cs typeface=""/>
      </a:majorFont>
      <a:minorFont>
        <a:latin typeface="Helvetica Light"/>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360</TotalTime>
  <Words>581</Words>
  <Application>Microsoft Office PowerPoint</Application>
  <PresentationFormat>Format A4 (210 x 297 mm)</PresentationFormat>
  <Paragraphs>54</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Helvetica Light</vt:lpstr>
      <vt:lpstr>Helvetica Neue</vt:lpstr>
      <vt:lpstr>Wingdings</vt:lpstr>
      <vt:lpstr>Thème Office</vt:lpstr>
      <vt:lpstr>P02. Dispensation d’un Médicament Sans Ordonnance ou d’un produit de santé</vt:lpstr>
      <vt:lpstr>P02. Dispensation d’un Médicament Sans Ordonnance ou d’un produit de santé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Schellenberg Frédéric</dc:creator>
  <cp:lastModifiedBy>Cécile LUGAND</cp:lastModifiedBy>
  <cp:revision>78</cp:revision>
  <cp:lastPrinted>2019-09-16T07:21:18Z</cp:lastPrinted>
  <dcterms:created xsi:type="dcterms:W3CDTF">2019-09-09T06:31:24Z</dcterms:created>
  <dcterms:modified xsi:type="dcterms:W3CDTF">2021-03-08T14:51:38Z</dcterms:modified>
</cp:coreProperties>
</file>