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C7B7"/>
    <a:srgbClr val="D25E2F"/>
    <a:srgbClr val="9BBA28"/>
    <a:srgbClr val="4AB5C4"/>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8" autoAdjust="0"/>
    <p:restoredTop sz="94663" autoAdjust="0"/>
  </p:normalViewPr>
  <p:slideViewPr>
    <p:cSldViewPr snapToGrid="0">
      <p:cViewPr varScale="1">
        <p:scale>
          <a:sx n="45" d="100"/>
          <a:sy n="45" d="100"/>
        </p:scale>
        <p:origin x="2204"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3507CD-D2C2-4181-A013-231D98954FF2}" type="datetimeFigureOut">
              <a:rPr lang="fr-FR" smtClean="0"/>
              <a:t>08/03/2021</a:t>
            </a:fld>
            <a:endParaRPr lang="fr-FR"/>
          </a:p>
        </p:txBody>
      </p:sp>
      <p:sp>
        <p:nvSpPr>
          <p:cNvPr id="4" name="Espace réservé de l'image des diapositives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4D9093-8312-488C-B03D-DB22889E94E3}" type="slidenum">
              <a:rPr lang="fr-FR" smtClean="0"/>
              <a:t>‹N°›</a:t>
            </a:fld>
            <a:endParaRPr lang="fr-FR"/>
          </a:p>
        </p:txBody>
      </p:sp>
    </p:spTree>
    <p:extLst>
      <p:ext uri="{BB962C8B-B14F-4D97-AF65-F5344CB8AC3E}">
        <p14:creationId xmlns:p14="http://schemas.microsoft.com/office/powerpoint/2010/main" val="3329221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4D9093-8312-488C-B03D-DB22889E94E3}" type="slidenum">
              <a:rPr lang="fr-FR" smtClean="0"/>
              <a:t>1</a:t>
            </a:fld>
            <a:endParaRPr lang="fr-FR"/>
          </a:p>
        </p:txBody>
      </p:sp>
    </p:spTree>
    <p:extLst>
      <p:ext uri="{BB962C8B-B14F-4D97-AF65-F5344CB8AC3E}">
        <p14:creationId xmlns:p14="http://schemas.microsoft.com/office/powerpoint/2010/main" val="73407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197907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AF59C5-48D9-475B-9CF6-C1EC75048466}" type="datetimeFigureOut">
              <a:rPr lang="fr-FR" smtClean="0"/>
              <a:t>08/03/2021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034687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AF59C5-48D9-475B-9CF6-C1EC75048466}" type="datetimeFigureOut">
              <a:rPr lang="fr-FR" smtClean="0"/>
              <a:t>08/03/2021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436432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873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178702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4090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32D6F71-3AD1-4B7A-99F9-E8E5B28B7827}"/>
              </a:ext>
            </a:extLst>
          </p:cNvPr>
          <p:cNvSpPr/>
          <p:nvPr userDrawn="1"/>
        </p:nvSpPr>
        <p:spPr>
          <a:xfrm>
            <a:off x="0" y="2"/>
            <a:ext cx="6858000" cy="8030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ZoneTexte 20">
            <a:extLst>
              <a:ext uri="{FF2B5EF4-FFF2-40B4-BE49-F238E27FC236}">
                <a16:creationId xmlns:a16="http://schemas.microsoft.com/office/drawing/2014/main" id="{B4600C9E-1EFE-4445-9942-5B7A3F44C05F}"/>
              </a:ext>
            </a:extLst>
          </p:cNvPr>
          <p:cNvSpPr txBox="1"/>
          <p:nvPr userDrawn="1"/>
        </p:nvSpPr>
        <p:spPr>
          <a:xfrm>
            <a:off x="1854707" y="12344"/>
            <a:ext cx="5003293" cy="1015663"/>
          </a:xfrm>
          <a:prstGeom prst="rect">
            <a:avLst/>
          </a:prstGeom>
          <a:noFill/>
        </p:spPr>
        <p:txBody>
          <a:bodyPr wrap="none" rtlCol="0">
            <a:spAutoFit/>
          </a:bodyPr>
          <a:lstStyle/>
          <a:p>
            <a:pPr algn="r"/>
            <a:r>
              <a:rPr lang="fr-FR" sz="6000" cap="all" dirty="0">
                <a:solidFill>
                  <a:schemeClr val="bg1"/>
                </a:solidFill>
                <a:latin typeface="Helvetica Neue" panose="020B0604020202020204" pitchFamily="34" charset="0"/>
                <a:ea typeface="Helvetica Neue" panose="020B0604020202020204" pitchFamily="34" charset="0"/>
              </a:rPr>
              <a:t>Procédure</a:t>
            </a:r>
          </a:p>
        </p:txBody>
      </p:sp>
      <p:sp>
        <p:nvSpPr>
          <p:cNvPr id="8" name="Rectangle 7">
            <a:extLst>
              <a:ext uri="{FF2B5EF4-FFF2-40B4-BE49-F238E27FC236}">
                <a16:creationId xmlns:a16="http://schemas.microsoft.com/office/drawing/2014/main" id="{606B585B-1E35-4BE1-9123-611355E7A972}"/>
              </a:ext>
            </a:extLst>
          </p:cNvPr>
          <p:cNvSpPr/>
          <p:nvPr userDrawn="1"/>
        </p:nvSpPr>
        <p:spPr>
          <a:xfrm>
            <a:off x="0" y="803082"/>
            <a:ext cx="6858000" cy="397565"/>
          </a:xfrm>
          <a:prstGeom prst="rect">
            <a:avLst/>
          </a:prstGeom>
          <a:solidFill>
            <a:srgbClr val="D25E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2" name="Groupe 21">
            <a:extLst>
              <a:ext uri="{FF2B5EF4-FFF2-40B4-BE49-F238E27FC236}">
                <a16:creationId xmlns:a16="http://schemas.microsoft.com/office/drawing/2014/main" id="{A0C6E157-A6BE-4C6B-93F6-C66B47487384}"/>
              </a:ext>
            </a:extLst>
          </p:cNvPr>
          <p:cNvGrpSpPr/>
          <p:nvPr userDrawn="1"/>
        </p:nvGrpSpPr>
        <p:grpSpPr>
          <a:xfrm>
            <a:off x="0" y="9239784"/>
            <a:ext cx="6858000" cy="666216"/>
            <a:chOff x="0" y="9239784"/>
            <a:chExt cx="6858000" cy="666216"/>
          </a:xfrm>
        </p:grpSpPr>
        <p:sp>
          <p:nvSpPr>
            <p:cNvPr id="23" name="Rectangle 22">
              <a:extLst>
                <a:ext uri="{FF2B5EF4-FFF2-40B4-BE49-F238E27FC236}">
                  <a16:creationId xmlns:a16="http://schemas.microsoft.com/office/drawing/2014/main" id="{C543C5F2-3356-4EED-8E7C-5C8B7B1AA0F1}"/>
                </a:ext>
              </a:extLst>
            </p:cNvPr>
            <p:cNvSpPr/>
            <p:nvPr userDrawn="1"/>
          </p:nvSpPr>
          <p:spPr>
            <a:xfrm>
              <a:off x="0" y="9390490"/>
              <a:ext cx="6858000" cy="5155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 coins arrondis 23">
              <a:extLst>
                <a:ext uri="{FF2B5EF4-FFF2-40B4-BE49-F238E27FC236}">
                  <a16:creationId xmlns:a16="http://schemas.microsoft.com/office/drawing/2014/main" id="{2009BEF5-1409-4412-BB26-744D2CC8E739}"/>
                </a:ext>
              </a:extLst>
            </p:cNvPr>
            <p:cNvSpPr/>
            <p:nvPr userDrawn="1"/>
          </p:nvSpPr>
          <p:spPr>
            <a:xfrm>
              <a:off x="3878505" y="9239784"/>
              <a:ext cx="2771905" cy="30141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1200" dirty="0">
                  <a:solidFill>
                    <a:srgbClr val="595959"/>
                  </a:solidFill>
                </a:rPr>
                <a:t>Pharmacie :</a:t>
              </a:r>
            </a:p>
          </p:txBody>
        </p:sp>
      </p:grpSp>
      <p:sp>
        <p:nvSpPr>
          <p:cNvPr id="25" name="Flèche : pentagone 24">
            <a:extLst>
              <a:ext uri="{FF2B5EF4-FFF2-40B4-BE49-F238E27FC236}">
                <a16:creationId xmlns:a16="http://schemas.microsoft.com/office/drawing/2014/main" id="{AC8262D8-5ACD-4DD6-A375-A865FB98BB7D}"/>
              </a:ext>
            </a:extLst>
          </p:cNvPr>
          <p:cNvSpPr/>
          <p:nvPr userDrawn="1"/>
        </p:nvSpPr>
        <p:spPr>
          <a:xfrm>
            <a:off x="0" y="9106989"/>
            <a:ext cx="732118" cy="580305"/>
          </a:xfrm>
          <a:prstGeom prst="homePlate">
            <a:avLst>
              <a:gd name="adj" fmla="val 31723"/>
            </a:avLst>
          </a:prstGeom>
          <a:solidFill>
            <a:srgbClr val="D25E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Rectangle 26">
            <a:extLst>
              <a:ext uri="{FF2B5EF4-FFF2-40B4-BE49-F238E27FC236}">
                <a16:creationId xmlns:a16="http://schemas.microsoft.com/office/drawing/2014/main" id="{18A103BB-152E-42B4-879F-39FAFE6A4BF7}"/>
              </a:ext>
            </a:extLst>
          </p:cNvPr>
          <p:cNvSpPr/>
          <p:nvPr userDrawn="1"/>
        </p:nvSpPr>
        <p:spPr>
          <a:xfrm>
            <a:off x="677313" y="9350939"/>
            <a:ext cx="2309611" cy="400110"/>
          </a:xfrm>
          <a:prstGeom prst="rect">
            <a:avLst/>
          </a:prstGeom>
        </p:spPr>
        <p:txBody>
          <a:bodyPr wrap="square">
            <a:spAutoFit/>
          </a:bodyPr>
          <a:lstStyle/>
          <a:p>
            <a:r>
              <a:rPr lang="fr-FR" sz="1000" dirty="0">
                <a:solidFill>
                  <a:schemeClr val="bg1"/>
                </a:solidFill>
                <a:latin typeface="Helvetica Neue" panose="020B0604020202020204" pitchFamily="34" charset="0"/>
                <a:ea typeface="Helvetica Neue" panose="020B0604020202020204" pitchFamily="34" charset="0"/>
              </a:rPr>
              <a:t>Dispensation des médicaments &amp; des autres produits autorisés</a:t>
            </a:r>
          </a:p>
        </p:txBody>
      </p:sp>
      <p:sp>
        <p:nvSpPr>
          <p:cNvPr id="28" name="Rectangle 27">
            <a:extLst>
              <a:ext uri="{FF2B5EF4-FFF2-40B4-BE49-F238E27FC236}">
                <a16:creationId xmlns:a16="http://schemas.microsoft.com/office/drawing/2014/main" id="{3321DD19-766E-4D7B-9DEC-66568D94F1C8}"/>
              </a:ext>
            </a:extLst>
          </p:cNvPr>
          <p:cNvSpPr/>
          <p:nvPr userDrawn="1"/>
        </p:nvSpPr>
        <p:spPr>
          <a:xfrm>
            <a:off x="677313" y="9685466"/>
            <a:ext cx="5380548" cy="230832"/>
          </a:xfrm>
          <a:prstGeom prst="rect">
            <a:avLst/>
          </a:prstGeom>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fr-FR" sz="900" dirty="0">
                <a:solidFill>
                  <a:schemeClr val="bg1"/>
                </a:solidFill>
                <a:latin typeface="Helvetica Light" panose="020B0403020202020204" pitchFamily="34" charset="0"/>
              </a:rPr>
              <a:t>Version </a:t>
            </a:r>
            <a:r>
              <a:rPr lang="fr-FR" sz="900" dirty="0" smtClean="0">
                <a:solidFill>
                  <a:schemeClr val="bg1"/>
                </a:solidFill>
                <a:latin typeface="Helvetica Light" panose="020B0403020202020204" pitchFamily="34" charset="0"/>
              </a:rPr>
              <a:t>4.1 </a:t>
            </a:r>
            <a:r>
              <a:rPr lang="fr-FR" sz="900" dirty="0">
                <a:solidFill>
                  <a:schemeClr val="bg1"/>
                </a:solidFill>
                <a:latin typeface="Helvetica Light" panose="020B0403020202020204" pitchFamily="34" charset="0"/>
              </a:rPr>
              <a:t>– </a:t>
            </a:r>
            <a:r>
              <a:rPr lang="fr-FR" sz="900" dirty="0" smtClean="0">
                <a:solidFill>
                  <a:schemeClr val="bg1"/>
                </a:solidFill>
                <a:latin typeface="Helvetica Light" panose="020B0403020202020204" pitchFamily="34" charset="0"/>
              </a:rPr>
              <a:t>Mars</a:t>
            </a:r>
            <a:r>
              <a:rPr lang="fr-FR" sz="900" baseline="0" dirty="0" smtClean="0">
                <a:solidFill>
                  <a:schemeClr val="bg1"/>
                </a:solidFill>
                <a:latin typeface="Helvetica Light" panose="020B0403020202020204" pitchFamily="34" charset="0"/>
              </a:rPr>
              <a:t> 2021</a:t>
            </a:r>
            <a:endParaRPr lang="fr-FR" sz="900" dirty="0">
              <a:solidFill>
                <a:schemeClr val="bg1"/>
              </a:solidFill>
            </a:endParaRPr>
          </a:p>
        </p:txBody>
      </p:sp>
      <p:sp>
        <p:nvSpPr>
          <p:cNvPr id="2" name="Titre 1">
            <a:extLst>
              <a:ext uri="{FF2B5EF4-FFF2-40B4-BE49-F238E27FC236}">
                <a16:creationId xmlns:a16="http://schemas.microsoft.com/office/drawing/2014/main" id="{9B7EABB6-E76E-4DF9-A2BA-2561A7D2E220}"/>
              </a:ext>
            </a:extLst>
          </p:cNvPr>
          <p:cNvSpPr>
            <a:spLocks noGrp="1"/>
          </p:cNvSpPr>
          <p:nvPr>
            <p:ph type="title"/>
          </p:nvPr>
        </p:nvSpPr>
        <p:spPr>
          <a:xfrm>
            <a:off x="210857" y="839979"/>
            <a:ext cx="6439553" cy="341632"/>
          </a:xfrm>
          <a:noFill/>
        </p:spPr>
        <p:txBody>
          <a:bodyPr vert="horz" wrap="square" lIns="91440" tIns="45720" rIns="91440" bIns="45720" rtlCol="0" anchor="ctr">
            <a:spAutoFit/>
          </a:bodyPr>
          <a:lstStyle>
            <a:lvl1pPr algn="r">
              <a:defRPr lang="fr-FR" sz="1800" cap="all">
                <a:solidFill>
                  <a:schemeClr val="bg1"/>
                </a:solidFill>
                <a:cs typeface="+mn-cs"/>
              </a:defRPr>
            </a:lvl1pPr>
          </a:lstStyle>
          <a:p>
            <a:pPr marL="0" lvl="0" defTabSz="457200"/>
            <a:r>
              <a:rPr lang="fr-FR" dirty="0"/>
              <a:t>Modifiez le style du titre</a:t>
            </a:r>
          </a:p>
        </p:txBody>
      </p:sp>
      <p:pic>
        <p:nvPicPr>
          <p:cNvPr id="30" name="Image 29">
            <a:extLst>
              <a:ext uri="{FF2B5EF4-FFF2-40B4-BE49-F238E27FC236}">
                <a16:creationId xmlns:a16="http://schemas.microsoft.com/office/drawing/2014/main" id="{C59D3549-4262-4E3C-8F56-A13C370B8CAF}"/>
              </a:ext>
            </a:extLst>
          </p:cNvPr>
          <p:cNvPicPr>
            <a:picLocks noChangeAspect="1"/>
          </p:cNvPicPr>
          <p:nvPr userDrawn="1"/>
        </p:nvPicPr>
        <p:blipFill>
          <a:blip r:embed="rId2"/>
          <a:stretch>
            <a:fillRect/>
          </a:stretch>
        </p:blipFill>
        <p:spPr>
          <a:xfrm>
            <a:off x="236885" y="49631"/>
            <a:ext cx="700802" cy="649337"/>
          </a:xfrm>
          <a:prstGeom prst="rect">
            <a:avLst/>
          </a:prstGeom>
        </p:spPr>
      </p:pic>
      <p:pic>
        <p:nvPicPr>
          <p:cNvPr id="31" name="Image 30">
            <a:extLst>
              <a:ext uri="{FF2B5EF4-FFF2-40B4-BE49-F238E27FC236}">
                <a16:creationId xmlns:a16="http://schemas.microsoft.com/office/drawing/2014/main" id="{179208C4-58DC-4283-8F71-709426CF2099}"/>
              </a:ext>
            </a:extLst>
          </p:cNvPr>
          <p:cNvPicPr>
            <a:picLocks noChangeAspect="1"/>
          </p:cNvPicPr>
          <p:nvPr userDrawn="1"/>
        </p:nvPicPr>
        <p:blipFill>
          <a:blip r:embed="rId3"/>
          <a:stretch>
            <a:fillRect/>
          </a:stretch>
        </p:blipFill>
        <p:spPr>
          <a:xfrm>
            <a:off x="51711" y="9102767"/>
            <a:ext cx="573892" cy="573892"/>
          </a:xfrm>
          <a:prstGeom prst="rect">
            <a:avLst/>
          </a:prstGeom>
        </p:spPr>
      </p:pic>
      <p:pic>
        <p:nvPicPr>
          <p:cNvPr id="19" name="Image 18">
            <a:extLst>
              <a:ext uri="{FF2B5EF4-FFF2-40B4-BE49-F238E27FC236}">
                <a16:creationId xmlns:a16="http://schemas.microsoft.com/office/drawing/2014/main" id="{4557A97F-8E57-4176-A3D2-8FC9C82628A7}"/>
              </a:ext>
            </a:extLst>
          </p:cNvPr>
          <p:cNvPicPr>
            <a:picLocks noChangeAspect="1"/>
          </p:cNvPicPr>
          <p:nvPr userDrawn="1"/>
        </p:nvPicPr>
        <p:blipFill rotWithShape="1">
          <a:blip r:embed="rId4"/>
          <a:srcRect t="9053" b="6984"/>
          <a:stretch/>
        </p:blipFill>
        <p:spPr>
          <a:xfrm>
            <a:off x="111757" y="-1419"/>
            <a:ext cx="951058" cy="803082"/>
          </a:xfrm>
          <a:prstGeom prst="rect">
            <a:avLst/>
          </a:prstGeom>
        </p:spPr>
      </p:pic>
    </p:spTree>
    <p:extLst>
      <p:ext uri="{BB962C8B-B14F-4D97-AF65-F5344CB8AC3E}">
        <p14:creationId xmlns:p14="http://schemas.microsoft.com/office/powerpoint/2010/main" val="390214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25" name="ZoneTexte 24">
            <a:extLst>
              <a:ext uri="{FF2B5EF4-FFF2-40B4-BE49-F238E27FC236}">
                <a16:creationId xmlns:a16="http://schemas.microsoft.com/office/drawing/2014/main" id="{BBB8D533-1234-482D-A0C0-D70C5021E9A3}"/>
              </a:ext>
            </a:extLst>
          </p:cNvPr>
          <p:cNvSpPr txBox="1"/>
          <p:nvPr userDrawn="1"/>
        </p:nvSpPr>
        <p:spPr>
          <a:xfrm>
            <a:off x="199790" y="1281917"/>
            <a:ext cx="2929007" cy="400110"/>
          </a:xfrm>
          <a:prstGeom prst="rect">
            <a:avLst/>
          </a:prstGeom>
          <a:noFill/>
        </p:spPr>
        <p:txBody>
          <a:bodyPr wrap="none" rtlCol="0">
            <a:spAutoFit/>
          </a:bodyPr>
          <a:lstStyle/>
          <a:p>
            <a:r>
              <a:rPr lang="fr-FR" sz="2000" dirty="0">
                <a:solidFill>
                  <a:srgbClr val="D25E2F"/>
                </a:solidFill>
                <a:latin typeface="Helvetica Neue" panose="020B0604020202020204" pitchFamily="34" charset="0"/>
                <a:ea typeface="Helvetica Neue" panose="020B0604020202020204" pitchFamily="34" charset="0"/>
              </a:rPr>
              <a:t>La procédure : principes</a:t>
            </a:r>
          </a:p>
        </p:txBody>
      </p:sp>
      <p:cxnSp>
        <p:nvCxnSpPr>
          <p:cNvPr id="26" name="Connecteur droit 25">
            <a:extLst>
              <a:ext uri="{FF2B5EF4-FFF2-40B4-BE49-F238E27FC236}">
                <a16:creationId xmlns:a16="http://schemas.microsoft.com/office/drawing/2014/main" id="{2DF368A9-1466-4D75-A702-9D21E756D8DD}"/>
              </a:ext>
            </a:extLst>
          </p:cNvPr>
          <p:cNvCxnSpPr>
            <a:cxnSpLocks/>
          </p:cNvCxnSpPr>
          <p:nvPr userDrawn="1"/>
        </p:nvCxnSpPr>
        <p:spPr>
          <a:xfrm>
            <a:off x="199790" y="1643637"/>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7" name="ZoneTexte 26">
            <a:extLst>
              <a:ext uri="{FF2B5EF4-FFF2-40B4-BE49-F238E27FC236}">
                <a16:creationId xmlns:a16="http://schemas.microsoft.com/office/drawing/2014/main" id="{B9CD6CCD-1B59-40D5-B245-DED706BAF93B}"/>
              </a:ext>
            </a:extLst>
          </p:cNvPr>
          <p:cNvSpPr txBox="1"/>
          <p:nvPr userDrawn="1"/>
        </p:nvSpPr>
        <p:spPr>
          <a:xfrm>
            <a:off x="217205" y="1629584"/>
            <a:ext cx="6391336" cy="1015663"/>
          </a:xfrm>
          <a:prstGeom prst="rect">
            <a:avLst/>
          </a:prstGeom>
          <a:noFill/>
        </p:spPr>
        <p:txBody>
          <a:bodyPr wrap="square" rtlCol="0">
            <a:spAutoFit/>
          </a:bodyPr>
          <a:lstStyle/>
          <a:p>
            <a:r>
              <a:rPr lang="fr-FR" sz="1000" dirty="0">
                <a:solidFill>
                  <a:schemeClr val="tx1">
                    <a:lumMod val="85000"/>
                    <a:lumOff val="15000"/>
                  </a:schemeClr>
                </a:solidFill>
                <a:latin typeface="+mj-lt"/>
              </a:rPr>
              <a:t>Une procédure décrit les points clefs d’une activité officinale afin d’organiser efficacement son déroulement et d’éviter d’éventuels oublis. Elle permet de fiabiliser et d’harmoniser les pratiques au sein de l’équipe. </a:t>
            </a:r>
            <a:endParaRPr lang="fr-FR" sz="1000" dirty="0" smtClean="0">
              <a:solidFill>
                <a:schemeClr val="tx1">
                  <a:lumMod val="85000"/>
                  <a:lumOff val="15000"/>
                </a:schemeClr>
              </a:solidFill>
              <a:latin typeface="+mj-lt"/>
            </a:endParaRPr>
          </a:p>
          <a:p>
            <a:r>
              <a:rPr lang="fr-FR" sz="1000" dirty="0" smtClean="0">
                <a:solidFill>
                  <a:schemeClr val="tx1">
                    <a:lumMod val="85000"/>
                    <a:lumOff val="15000"/>
                  </a:schemeClr>
                </a:solidFill>
                <a:latin typeface="+mj-lt"/>
              </a:rPr>
              <a:t>Pour </a:t>
            </a:r>
            <a:r>
              <a:rPr lang="fr-FR" sz="1000" dirty="0">
                <a:solidFill>
                  <a:schemeClr val="tx1">
                    <a:lumMod val="85000"/>
                    <a:lumOff val="15000"/>
                  </a:schemeClr>
                </a:solidFill>
                <a:latin typeface="+mj-lt"/>
              </a:rPr>
              <a:t>être utile elle doit toujours être présentée et discutée avec l’ensemble des collaborateurs concernés. </a:t>
            </a:r>
            <a:endParaRPr lang="fr-FR" sz="1000" dirty="0" smtClean="0">
              <a:solidFill>
                <a:schemeClr val="tx1">
                  <a:lumMod val="85000"/>
                  <a:lumOff val="15000"/>
                </a:schemeClr>
              </a:solidFill>
              <a:latin typeface="+mj-lt"/>
            </a:endParaRPr>
          </a:p>
          <a:p>
            <a:r>
              <a:rPr lang="fr-FR" sz="1000" dirty="0" smtClean="0">
                <a:solidFill>
                  <a:schemeClr val="tx1">
                    <a:lumMod val="85000"/>
                    <a:lumOff val="15000"/>
                  </a:schemeClr>
                </a:solidFill>
                <a:latin typeface="+mj-lt"/>
              </a:rPr>
              <a:t>Elle </a:t>
            </a:r>
            <a:r>
              <a:rPr lang="fr-FR" sz="1000" dirty="0">
                <a:solidFill>
                  <a:schemeClr val="tx1">
                    <a:lumMod val="85000"/>
                    <a:lumOff val="15000"/>
                  </a:schemeClr>
                </a:solidFill>
                <a:latin typeface="+mj-lt"/>
              </a:rPr>
              <a:t>est généralement conservée au sein d’un classeur qualité (ou dans le cloud documentaire de l’officine) mais elle peut aussi être affichée dans le back office. </a:t>
            </a:r>
            <a:endParaRPr lang="fr-FR" sz="1000" dirty="0" smtClean="0">
              <a:solidFill>
                <a:schemeClr val="tx1">
                  <a:lumMod val="85000"/>
                  <a:lumOff val="15000"/>
                </a:schemeClr>
              </a:solidFill>
              <a:latin typeface="+mj-lt"/>
            </a:endParaRPr>
          </a:p>
          <a:p>
            <a:r>
              <a:rPr lang="fr-FR" sz="1000" dirty="0" smtClean="0">
                <a:solidFill>
                  <a:schemeClr val="tx1">
                    <a:lumMod val="85000"/>
                    <a:lumOff val="15000"/>
                  </a:schemeClr>
                </a:solidFill>
                <a:latin typeface="+mj-lt"/>
              </a:rPr>
              <a:t>Sous </a:t>
            </a:r>
            <a:r>
              <a:rPr lang="fr-FR" sz="1000" dirty="0">
                <a:solidFill>
                  <a:schemeClr val="tx1">
                    <a:lumMod val="85000"/>
                    <a:lumOff val="15000"/>
                  </a:schemeClr>
                </a:solidFill>
                <a:latin typeface="+mj-lt"/>
              </a:rPr>
              <a:t>forme de logigramme (schéma) elle suit une codification présentée dans la légende ci-dessous. </a:t>
            </a:r>
          </a:p>
        </p:txBody>
      </p:sp>
      <p:sp>
        <p:nvSpPr>
          <p:cNvPr id="28" name="ZoneTexte 27">
            <a:extLst>
              <a:ext uri="{FF2B5EF4-FFF2-40B4-BE49-F238E27FC236}">
                <a16:creationId xmlns:a16="http://schemas.microsoft.com/office/drawing/2014/main" id="{A668DEB4-0822-4DEB-9902-A5F58612ADD9}"/>
              </a:ext>
            </a:extLst>
          </p:cNvPr>
          <p:cNvSpPr txBox="1"/>
          <p:nvPr userDrawn="1"/>
        </p:nvSpPr>
        <p:spPr>
          <a:xfrm>
            <a:off x="199790" y="3564129"/>
            <a:ext cx="1596912" cy="400110"/>
          </a:xfrm>
          <a:prstGeom prst="rect">
            <a:avLst/>
          </a:prstGeom>
          <a:noFill/>
        </p:spPr>
        <p:txBody>
          <a:bodyPr wrap="none" rtlCol="0">
            <a:spAutoFit/>
          </a:bodyPr>
          <a:lstStyle/>
          <a:p>
            <a:r>
              <a:rPr lang="fr-FR" sz="2000" dirty="0">
                <a:solidFill>
                  <a:srgbClr val="D25E2F"/>
                </a:solidFill>
                <a:latin typeface="Helvetica Neue" panose="020B0604020202020204" pitchFamily="34" charset="0"/>
                <a:ea typeface="Helvetica Neue" panose="020B0604020202020204" pitchFamily="34" charset="0"/>
              </a:rPr>
              <a:t>Abréviations</a:t>
            </a:r>
            <a:endParaRPr lang="fr-FR" sz="2800" dirty="0">
              <a:solidFill>
                <a:srgbClr val="D25E2F"/>
              </a:solidFill>
              <a:latin typeface="Helvetica Neue" panose="020B0604020202020204" pitchFamily="34" charset="0"/>
              <a:ea typeface="Helvetica Neue" panose="020B0604020202020204" pitchFamily="34" charset="0"/>
            </a:endParaRPr>
          </a:p>
        </p:txBody>
      </p:sp>
      <p:cxnSp>
        <p:nvCxnSpPr>
          <p:cNvPr id="29" name="Connecteur droit 28">
            <a:extLst>
              <a:ext uri="{FF2B5EF4-FFF2-40B4-BE49-F238E27FC236}">
                <a16:creationId xmlns:a16="http://schemas.microsoft.com/office/drawing/2014/main" id="{FBC4D900-1915-4E4E-9343-34EFDBA578B5}"/>
              </a:ext>
            </a:extLst>
          </p:cNvPr>
          <p:cNvCxnSpPr>
            <a:cxnSpLocks/>
          </p:cNvCxnSpPr>
          <p:nvPr userDrawn="1"/>
        </p:nvCxnSpPr>
        <p:spPr>
          <a:xfrm>
            <a:off x="199790" y="3939696"/>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0" name="ZoneTexte 39">
            <a:extLst>
              <a:ext uri="{FF2B5EF4-FFF2-40B4-BE49-F238E27FC236}">
                <a16:creationId xmlns:a16="http://schemas.microsoft.com/office/drawing/2014/main" id="{145455DC-1F31-4526-917F-E34384701CE7}"/>
              </a:ext>
            </a:extLst>
          </p:cNvPr>
          <p:cNvSpPr txBox="1"/>
          <p:nvPr userDrawn="1"/>
        </p:nvSpPr>
        <p:spPr>
          <a:xfrm>
            <a:off x="191812" y="4333292"/>
            <a:ext cx="4052713" cy="400110"/>
          </a:xfrm>
          <a:prstGeom prst="rect">
            <a:avLst/>
          </a:prstGeom>
          <a:noFill/>
        </p:spPr>
        <p:txBody>
          <a:bodyPr wrap="none" rtlCol="0">
            <a:spAutoFit/>
          </a:bodyPr>
          <a:lstStyle/>
          <a:p>
            <a:r>
              <a:rPr lang="fr-FR" sz="2000" dirty="0">
                <a:solidFill>
                  <a:srgbClr val="D25E2F"/>
                </a:solidFill>
                <a:latin typeface="Helvetica Neue" panose="020B0604020202020204" pitchFamily="34" charset="0"/>
                <a:ea typeface="Helvetica Neue" panose="020B0604020202020204" pitchFamily="34" charset="0"/>
              </a:rPr>
              <a:t>Commentaires pour un bon usage</a:t>
            </a:r>
          </a:p>
        </p:txBody>
      </p:sp>
      <p:cxnSp>
        <p:nvCxnSpPr>
          <p:cNvPr id="41" name="Connecteur droit 40">
            <a:extLst>
              <a:ext uri="{FF2B5EF4-FFF2-40B4-BE49-F238E27FC236}">
                <a16:creationId xmlns:a16="http://schemas.microsoft.com/office/drawing/2014/main" id="{13F910A8-8297-498D-96E3-2E1D7231AEFC}"/>
              </a:ext>
            </a:extLst>
          </p:cNvPr>
          <p:cNvCxnSpPr>
            <a:cxnSpLocks/>
          </p:cNvCxnSpPr>
          <p:nvPr userDrawn="1"/>
        </p:nvCxnSpPr>
        <p:spPr>
          <a:xfrm>
            <a:off x="191812" y="4729645"/>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Espace réservé du texte 3">
            <a:extLst>
              <a:ext uri="{FF2B5EF4-FFF2-40B4-BE49-F238E27FC236}">
                <a16:creationId xmlns:a16="http://schemas.microsoft.com/office/drawing/2014/main" id="{9F99BB77-974D-44A4-946F-EDC3CC4C9B9A}"/>
              </a:ext>
            </a:extLst>
          </p:cNvPr>
          <p:cNvSpPr>
            <a:spLocks noGrp="1"/>
          </p:cNvSpPr>
          <p:nvPr>
            <p:ph type="body" sz="quarter" idx="10"/>
          </p:nvPr>
        </p:nvSpPr>
        <p:spPr>
          <a:xfrm>
            <a:off x="217205" y="4059606"/>
            <a:ext cx="6391336" cy="244682"/>
          </a:xfrm>
          <a:noFill/>
        </p:spPr>
        <p:txBody>
          <a:bodyPr wrap="square" rtlCol="0">
            <a:spAutoFit/>
          </a:bodyPr>
          <a:lstStyle>
            <a:lvl1pPr>
              <a:defRPr lang="fr-FR" smtClean="0">
                <a:solidFill>
                  <a:schemeClr val="tx1">
                    <a:lumMod val="85000"/>
                    <a:lumOff val="15000"/>
                  </a:schemeClr>
                </a:solidFill>
              </a:defRPr>
            </a:lvl1pPr>
            <a:lvl2pPr>
              <a:defRPr lang="fr-FR" smtClean="0">
                <a:solidFill>
                  <a:schemeClr val="tx1"/>
                </a:solidFill>
              </a:defRPr>
            </a:lvl2pPr>
            <a:lvl3pPr>
              <a:defRPr lang="fr-FR" sz="1800" smtClean="0">
                <a:solidFill>
                  <a:schemeClr val="tx1"/>
                </a:solidFill>
              </a:defRPr>
            </a:lvl3pPr>
            <a:lvl4pPr>
              <a:defRPr lang="fr-FR" sz="1800" smtClean="0">
                <a:solidFill>
                  <a:schemeClr val="tx1"/>
                </a:solidFill>
              </a:defRPr>
            </a:lvl4pPr>
            <a:lvl5pPr>
              <a:defRPr lang="fr-FR" sz="1800">
                <a:solidFill>
                  <a:schemeClr val="tx1"/>
                </a:solidFill>
              </a:defRPr>
            </a:lvl5pPr>
          </a:lstStyle>
          <a:p>
            <a:pPr lvl="0" defTabSz="457200"/>
            <a:r>
              <a:rPr lang="fr-FR" dirty="0"/>
              <a:t>Cliquez pour modifier les styles du texte du masque</a:t>
            </a:r>
          </a:p>
        </p:txBody>
      </p:sp>
      <p:sp>
        <p:nvSpPr>
          <p:cNvPr id="43" name="Espace réservé du texte 3">
            <a:extLst>
              <a:ext uri="{FF2B5EF4-FFF2-40B4-BE49-F238E27FC236}">
                <a16:creationId xmlns:a16="http://schemas.microsoft.com/office/drawing/2014/main" id="{99D817E0-179E-4C5D-819F-663C1CA974FA}"/>
              </a:ext>
            </a:extLst>
          </p:cNvPr>
          <p:cNvSpPr>
            <a:spLocks noGrp="1"/>
          </p:cNvSpPr>
          <p:nvPr>
            <p:ph type="body" sz="quarter" idx="11"/>
          </p:nvPr>
        </p:nvSpPr>
        <p:spPr>
          <a:xfrm>
            <a:off x="218410" y="4880915"/>
            <a:ext cx="6391336" cy="2682839"/>
          </a:xfrm>
          <a:noFill/>
        </p:spPr>
        <p:txBody>
          <a:bodyPr wrap="square" rtlCol="0">
            <a:noAutofit/>
          </a:bodyPr>
          <a:lstStyle>
            <a:lvl1pPr>
              <a:defRPr lang="fr-FR" smtClean="0">
                <a:solidFill>
                  <a:schemeClr val="tx1">
                    <a:lumMod val="85000"/>
                    <a:lumOff val="15000"/>
                  </a:schemeClr>
                </a:solidFill>
              </a:defRPr>
            </a:lvl1pPr>
            <a:lvl2pPr>
              <a:defRPr lang="fr-FR" smtClean="0">
                <a:solidFill>
                  <a:schemeClr val="tx1"/>
                </a:solidFill>
              </a:defRPr>
            </a:lvl2pPr>
            <a:lvl3pPr>
              <a:defRPr lang="fr-FR" sz="1800" smtClean="0">
                <a:solidFill>
                  <a:schemeClr val="tx1"/>
                </a:solidFill>
              </a:defRPr>
            </a:lvl3pPr>
            <a:lvl4pPr>
              <a:defRPr lang="fr-FR" sz="1800" smtClean="0">
                <a:solidFill>
                  <a:schemeClr val="tx1"/>
                </a:solidFill>
              </a:defRPr>
            </a:lvl4pPr>
            <a:lvl5pPr>
              <a:defRPr lang="fr-FR" sz="1800">
                <a:solidFill>
                  <a:schemeClr val="tx1"/>
                </a:solidFill>
              </a:defRPr>
            </a:lvl5pPr>
          </a:lstStyle>
          <a:p>
            <a:pPr lvl="0" defTabSz="457200"/>
            <a:r>
              <a:rPr lang="fr-FR" dirty="0"/>
              <a:t>Cliquez pour modifier les styles du texte du masque</a:t>
            </a:r>
          </a:p>
        </p:txBody>
      </p:sp>
      <p:sp>
        <p:nvSpPr>
          <p:cNvPr id="5" name="Espace réservé du texte 4">
            <a:extLst>
              <a:ext uri="{FF2B5EF4-FFF2-40B4-BE49-F238E27FC236}">
                <a16:creationId xmlns:a16="http://schemas.microsoft.com/office/drawing/2014/main" id="{1DD031C1-C7DA-474B-856B-786E3A801EAF}"/>
              </a:ext>
            </a:extLst>
          </p:cNvPr>
          <p:cNvSpPr>
            <a:spLocks noGrp="1"/>
          </p:cNvSpPr>
          <p:nvPr>
            <p:ph type="body" sz="quarter" idx="12" hasCustomPrompt="1"/>
          </p:nvPr>
        </p:nvSpPr>
        <p:spPr>
          <a:xfrm>
            <a:off x="206735" y="8628296"/>
            <a:ext cx="6443675" cy="414938"/>
          </a:xfrm>
          <a:solidFill>
            <a:schemeClr val="accent3">
              <a:lumMod val="20000"/>
              <a:lumOff val="80000"/>
            </a:schemeClr>
          </a:solidFill>
        </p:spPr>
        <p:txBody>
          <a:bodyPr/>
          <a:lstStyle>
            <a:lvl1pPr>
              <a:defRPr/>
            </a:lvl1pPr>
            <a:lvl2pPr marL="342900" indent="0">
              <a:buNone/>
              <a:defRPr/>
            </a:lvl2pPr>
          </a:lstStyle>
          <a:p>
            <a:pPr lvl="0"/>
            <a:r>
              <a:rPr lang="fr-FR" dirty="0"/>
              <a:t>Commentaires &amp; Références : texte</a:t>
            </a:r>
          </a:p>
          <a:p>
            <a:pPr lvl="1"/>
            <a:endParaRPr lang="fr-FR" dirty="0"/>
          </a:p>
        </p:txBody>
      </p:sp>
      <p:sp>
        <p:nvSpPr>
          <p:cNvPr id="35" name="ZoneTexte 34">
            <a:extLst>
              <a:ext uri="{FF2B5EF4-FFF2-40B4-BE49-F238E27FC236}">
                <a16:creationId xmlns:a16="http://schemas.microsoft.com/office/drawing/2014/main" id="{3D7F3B63-F949-4A20-B918-E21E18C5F4BC}"/>
              </a:ext>
            </a:extLst>
          </p:cNvPr>
          <p:cNvSpPr txBox="1"/>
          <p:nvPr userDrawn="1"/>
        </p:nvSpPr>
        <p:spPr>
          <a:xfrm>
            <a:off x="191812" y="2582244"/>
            <a:ext cx="1183337" cy="400110"/>
          </a:xfrm>
          <a:prstGeom prst="rect">
            <a:avLst/>
          </a:prstGeom>
          <a:noFill/>
        </p:spPr>
        <p:txBody>
          <a:bodyPr wrap="none" rtlCol="0">
            <a:spAutoFit/>
          </a:bodyPr>
          <a:lstStyle/>
          <a:p>
            <a:r>
              <a:rPr lang="fr-FR" sz="2000" dirty="0">
                <a:solidFill>
                  <a:srgbClr val="D25E2F"/>
                </a:solidFill>
                <a:latin typeface="Helvetica Neue" panose="020B0604020202020204" pitchFamily="34" charset="0"/>
                <a:ea typeface="Helvetica Neue" panose="020B0604020202020204" pitchFamily="34" charset="0"/>
              </a:rPr>
              <a:t>Légende</a:t>
            </a:r>
          </a:p>
        </p:txBody>
      </p:sp>
      <p:cxnSp>
        <p:nvCxnSpPr>
          <p:cNvPr id="36" name="Connecteur droit 35">
            <a:extLst>
              <a:ext uri="{FF2B5EF4-FFF2-40B4-BE49-F238E27FC236}">
                <a16:creationId xmlns:a16="http://schemas.microsoft.com/office/drawing/2014/main" id="{ADB8805E-2DE0-4C6F-8B80-47BEFCA7BD33}"/>
              </a:ext>
            </a:extLst>
          </p:cNvPr>
          <p:cNvCxnSpPr>
            <a:cxnSpLocks/>
          </p:cNvCxnSpPr>
          <p:nvPr userDrawn="1"/>
        </p:nvCxnSpPr>
        <p:spPr>
          <a:xfrm>
            <a:off x="182375" y="2966656"/>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7" name="Text Box 122">
            <a:extLst>
              <a:ext uri="{FF2B5EF4-FFF2-40B4-BE49-F238E27FC236}">
                <a16:creationId xmlns:a16="http://schemas.microsoft.com/office/drawing/2014/main" id="{222CDCB9-856A-4B44-BCF7-4C5E7EDA5103}"/>
              </a:ext>
            </a:extLst>
          </p:cNvPr>
          <p:cNvSpPr txBox="1">
            <a:spLocks noChangeArrowheads="1"/>
          </p:cNvSpPr>
          <p:nvPr userDrawn="1"/>
        </p:nvSpPr>
        <p:spPr bwMode="auto">
          <a:xfrm>
            <a:off x="250537" y="3032152"/>
            <a:ext cx="1196550" cy="555989"/>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defPPr>
              <a:defRPr lang="en-US"/>
            </a:defPPr>
            <a:lvl1pPr algn="ctr">
              <a:defRPr sz="1100" b="1">
                <a:solidFill>
                  <a:srgbClr val="000000"/>
                </a:solidFill>
                <a:latin typeface="Helvetica Light" panose="020B0403020202020204" pitchFamily="34" charset="0"/>
                <a:cs typeface="Calibri" pitchFamily="34" charset="0"/>
              </a:defRPr>
            </a:lvl1pPr>
            <a:lvl2pPr>
              <a:defRPr>
                <a:latin typeface="Arial" charset="0"/>
              </a:defRPr>
            </a:lvl2pPr>
            <a:lvl3pPr>
              <a:defRPr>
                <a:latin typeface="Arial" charset="0"/>
              </a:defRPr>
            </a:lvl3pPr>
            <a:lvl4pPr>
              <a:defRPr>
                <a:latin typeface="Arial" charset="0"/>
              </a:defRPr>
            </a:lvl4pPr>
            <a:lvl5pPr>
              <a:defRPr>
                <a:latin typeface="Arial" charset="0"/>
              </a:defRPr>
            </a:lvl5pPr>
            <a:lvl6pPr>
              <a:defRPr>
                <a:latin typeface="Arial" charset="0"/>
              </a:defRPr>
            </a:lvl6pPr>
            <a:lvl7pPr>
              <a:defRPr>
                <a:latin typeface="Arial" charset="0"/>
              </a:defRPr>
            </a:lvl7pPr>
            <a:lvl8pPr>
              <a:defRPr>
                <a:latin typeface="Arial" charset="0"/>
              </a:defRPr>
            </a:lvl8pPr>
            <a:lvl9pPr>
              <a:defRPr>
                <a:latin typeface="Arial" charset="0"/>
              </a:defRPr>
            </a:lvl9pPr>
          </a:lstStyle>
          <a:p>
            <a:r>
              <a:rPr lang="fr-FR" dirty="0">
                <a:solidFill>
                  <a:schemeClr val="tx1">
                    <a:lumMod val="85000"/>
                    <a:lumOff val="15000"/>
                  </a:schemeClr>
                </a:solidFill>
              </a:rPr>
              <a:t>Action à Réaliser</a:t>
            </a:r>
          </a:p>
        </p:txBody>
      </p:sp>
      <p:sp>
        <p:nvSpPr>
          <p:cNvPr id="38" name="AutoShape 126">
            <a:extLst>
              <a:ext uri="{FF2B5EF4-FFF2-40B4-BE49-F238E27FC236}">
                <a16:creationId xmlns:a16="http://schemas.microsoft.com/office/drawing/2014/main" id="{D07A69D2-3D63-4F67-9F20-D1F0480E9A7C}"/>
              </a:ext>
            </a:extLst>
          </p:cNvPr>
          <p:cNvSpPr>
            <a:spLocks noChangeArrowheads="1"/>
          </p:cNvSpPr>
          <p:nvPr userDrawn="1"/>
        </p:nvSpPr>
        <p:spPr bwMode="auto">
          <a:xfrm>
            <a:off x="1513275" y="3039070"/>
            <a:ext cx="1196550" cy="555989"/>
          </a:xfrm>
          <a:prstGeom prst="roundRect">
            <a:avLst>
              <a:gd name="adj" fmla="val 0"/>
            </a:avLst>
          </a:prstGeom>
          <a:solidFill>
            <a:srgbClr val="9BBA28"/>
          </a:solidFill>
          <a:ln w="28575" algn="ctr">
            <a:noFill/>
            <a:miter lim="800000"/>
            <a:headEnd/>
            <a:tailEnd/>
          </a:ln>
        </p:spPr>
        <p:txBody>
          <a:bodyPr anchor="ctr"/>
          <a:lstStyle/>
          <a:p>
            <a:pPr algn="ctr"/>
            <a:r>
              <a:rPr lang="fr-FR" sz="1100" b="1" dirty="0">
                <a:solidFill>
                  <a:schemeClr val="bg1"/>
                </a:solidFill>
                <a:latin typeface="Helvetica Light" panose="020B0403020202020204" pitchFamily="34" charset="0"/>
                <a:cs typeface="Calibri" pitchFamily="34" charset="0"/>
              </a:rPr>
              <a:t>Point de Vigilance</a:t>
            </a:r>
          </a:p>
        </p:txBody>
      </p:sp>
      <p:sp>
        <p:nvSpPr>
          <p:cNvPr id="39" name="Text Box 122">
            <a:extLst>
              <a:ext uri="{FF2B5EF4-FFF2-40B4-BE49-F238E27FC236}">
                <a16:creationId xmlns:a16="http://schemas.microsoft.com/office/drawing/2014/main" id="{CC32A2E2-CC07-4467-AC25-7A4F4CCBAFC6}"/>
              </a:ext>
            </a:extLst>
          </p:cNvPr>
          <p:cNvSpPr txBox="1">
            <a:spLocks noChangeArrowheads="1"/>
          </p:cNvSpPr>
          <p:nvPr userDrawn="1"/>
        </p:nvSpPr>
        <p:spPr bwMode="auto">
          <a:xfrm>
            <a:off x="2776013" y="3045996"/>
            <a:ext cx="1188596" cy="555981"/>
          </a:xfrm>
          <a:prstGeom prst="roundRect">
            <a:avLst>
              <a:gd name="adj" fmla="val 0"/>
            </a:avLst>
          </a:prstGeom>
          <a:solidFill>
            <a:schemeClr val="accent2">
              <a:lumMod val="40000"/>
              <a:lumOff val="6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dirty="0">
                <a:solidFill>
                  <a:schemeClr val="tx1">
                    <a:lumMod val="85000"/>
                    <a:lumOff val="15000"/>
                  </a:schemeClr>
                </a:solidFill>
                <a:latin typeface="Helvetica Light" panose="020B0403020202020204" pitchFamily="34" charset="0"/>
              </a:rPr>
              <a:t>Procédé Non Détaillé</a:t>
            </a:r>
          </a:p>
        </p:txBody>
      </p:sp>
      <p:cxnSp>
        <p:nvCxnSpPr>
          <p:cNvPr id="51" name="Connecteur droit avec flèche 50">
            <a:extLst>
              <a:ext uri="{FF2B5EF4-FFF2-40B4-BE49-F238E27FC236}">
                <a16:creationId xmlns:a16="http://schemas.microsoft.com/office/drawing/2014/main" id="{DC625EAC-F451-4756-8E9E-5586BAAD522F}"/>
              </a:ext>
            </a:extLst>
          </p:cNvPr>
          <p:cNvCxnSpPr>
            <a:cxnSpLocks/>
          </p:cNvCxnSpPr>
          <p:nvPr userDrawn="1"/>
        </p:nvCxnSpPr>
        <p:spPr>
          <a:xfrm flipV="1">
            <a:off x="5466394" y="3150715"/>
            <a:ext cx="812886" cy="6870"/>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2" name="ZoneTexte 51">
            <a:extLst>
              <a:ext uri="{FF2B5EF4-FFF2-40B4-BE49-F238E27FC236}">
                <a16:creationId xmlns:a16="http://schemas.microsoft.com/office/drawing/2014/main" id="{231F16FE-49C5-4C8E-A737-072CCDA50C0A}"/>
              </a:ext>
            </a:extLst>
          </p:cNvPr>
          <p:cNvSpPr txBox="1"/>
          <p:nvPr userDrawn="1"/>
        </p:nvSpPr>
        <p:spPr>
          <a:xfrm>
            <a:off x="5306247" y="3218805"/>
            <a:ext cx="1188596" cy="430887"/>
          </a:xfrm>
          <a:prstGeom prst="rect">
            <a:avLst/>
          </a:prstGeom>
          <a:noFill/>
        </p:spPr>
        <p:txBody>
          <a:bodyPr wrap="square" rtlCol="0">
            <a:spAutoFit/>
          </a:bodyPr>
          <a:lstStyle/>
          <a:p>
            <a:pPr algn="ctr"/>
            <a:r>
              <a:rPr lang="fr-FR" sz="1100" i="1" dirty="0"/>
              <a:t>Chronologie de la Procédure</a:t>
            </a:r>
          </a:p>
        </p:txBody>
      </p:sp>
      <p:sp>
        <p:nvSpPr>
          <p:cNvPr id="54" name="Rectangle 53">
            <a:extLst>
              <a:ext uri="{FF2B5EF4-FFF2-40B4-BE49-F238E27FC236}">
                <a16:creationId xmlns:a16="http://schemas.microsoft.com/office/drawing/2014/main" id="{5ED9E382-1B9A-467D-BB7A-4BC29DA768CF}"/>
              </a:ext>
            </a:extLst>
          </p:cNvPr>
          <p:cNvSpPr/>
          <p:nvPr userDrawn="1"/>
        </p:nvSpPr>
        <p:spPr>
          <a:xfrm>
            <a:off x="4030797" y="3041051"/>
            <a:ext cx="1247742" cy="600164"/>
          </a:xfrm>
          <a:prstGeom prst="rect">
            <a:avLst/>
          </a:prstGeom>
        </p:spPr>
        <p:txBody>
          <a:bodyPr wrap="square">
            <a:spAutoFit/>
          </a:bodyPr>
          <a:lstStyle/>
          <a:p>
            <a:pPr lvl="0" algn="ctr"/>
            <a:r>
              <a:rPr lang="fr-FR" sz="1100" b="1" u="sng" dirty="0">
                <a:solidFill>
                  <a:srgbClr val="2C6672"/>
                </a:solidFill>
                <a:latin typeface="Helvetica Light" panose="020B0403020202020204" pitchFamily="34" charset="0"/>
              </a:rPr>
              <a:t>Enregistrement (traçabilité) à effectuer</a:t>
            </a:r>
          </a:p>
        </p:txBody>
      </p:sp>
      <p:grpSp>
        <p:nvGrpSpPr>
          <p:cNvPr id="31" name="Groupe 30">
            <a:extLst>
              <a:ext uri="{FF2B5EF4-FFF2-40B4-BE49-F238E27FC236}">
                <a16:creationId xmlns:a16="http://schemas.microsoft.com/office/drawing/2014/main" id="{51A891E2-D7FE-4104-98E2-7B626136DADB}"/>
              </a:ext>
            </a:extLst>
          </p:cNvPr>
          <p:cNvGrpSpPr/>
          <p:nvPr userDrawn="1"/>
        </p:nvGrpSpPr>
        <p:grpSpPr>
          <a:xfrm>
            <a:off x="0" y="9239784"/>
            <a:ext cx="6858000" cy="666216"/>
            <a:chOff x="0" y="9239784"/>
            <a:chExt cx="6858000" cy="666216"/>
          </a:xfrm>
        </p:grpSpPr>
        <p:sp>
          <p:nvSpPr>
            <p:cNvPr id="32" name="Rectangle 31">
              <a:extLst>
                <a:ext uri="{FF2B5EF4-FFF2-40B4-BE49-F238E27FC236}">
                  <a16:creationId xmlns:a16="http://schemas.microsoft.com/office/drawing/2014/main" id="{C41AEAD3-B832-41E5-B949-47F0BFCC75C8}"/>
                </a:ext>
              </a:extLst>
            </p:cNvPr>
            <p:cNvSpPr/>
            <p:nvPr userDrawn="1"/>
          </p:nvSpPr>
          <p:spPr>
            <a:xfrm>
              <a:off x="0" y="9390490"/>
              <a:ext cx="6858000" cy="5155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 coins arrondis 32">
              <a:extLst>
                <a:ext uri="{FF2B5EF4-FFF2-40B4-BE49-F238E27FC236}">
                  <a16:creationId xmlns:a16="http://schemas.microsoft.com/office/drawing/2014/main" id="{729B213B-1F91-4788-A0B2-57124DF47784}"/>
                </a:ext>
              </a:extLst>
            </p:cNvPr>
            <p:cNvSpPr/>
            <p:nvPr userDrawn="1"/>
          </p:nvSpPr>
          <p:spPr>
            <a:xfrm>
              <a:off x="3878505" y="9239784"/>
              <a:ext cx="2771905" cy="30141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1200" dirty="0">
                  <a:solidFill>
                    <a:srgbClr val="595959"/>
                  </a:solidFill>
                </a:rPr>
                <a:t>Pharmacie :</a:t>
              </a:r>
            </a:p>
          </p:txBody>
        </p:sp>
      </p:grpSp>
      <p:sp>
        <p:nvSpPr>
          <p:cNvPr id="34" name="Flèche : pentagone 33">
            <a:extLst>
              <a:ext uri="{FF2B5EF4-FFF2-40B4-BE49-F238E27FC236}">
                <a16:creationId xmlns:a16="http://schemas.microsoft.com/office/drawing/2014/main" id="{6781DD8D-026A-4DC1-8450-570567249D02}"/>
              </a:ext>
            </a:extLst>
          </p:cNvPr>
          <p:cNvSpPr/>
          <p:nvPr userDrawn="1"/>
        </p:nvSpPr>
        <p:spPr>
          <a:xfrm>
            <a:off x="0" y="9106989"/>
            <a:ext cx="732118" cy="580305"/>
          </a:xfrm>
          <a:prstGeom prst="homePlate">
            <a:avLst>
              <a:gd name="adj" fmla="val 31723"/>
            </a:avLst>
          </a:prstGeom>
          <a:solidFill>
            <a:srgbClr val="D25E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Rectangle 43">
            <a:extLst>
              <a:ext uri="{FF2B5EF4-FFF2-40B4-BE49-F238E27FC236}">
                <a16:creationId xmlns:a16="http://schemas.microsoft.com/office/drawing/2014/main" id="{2EBEC51C-9044-4A8C-AC25-0EFB5303ADA9}"/>
              </a:ext>
            </a:extLst>
          </p:cNvPr>
          <p:cNvSpPr/>
          <p:nvPr userDrawn="1"/>
        </p:nvSpPr>
        <p:spPr>
          <a:xfrm>
            <a:off x="677313" y="9350939"/>
            <a:ext cx="2309611" cy="400110"/>
          </a:xfrm>
          <a:prstGeom prst="rect">
            <a:avLst/>
          </a:prstGeom>
        </p:spPr>
        <p:txBody>
          <a:bodyPr wrap="square">
            <a:spAutoFit/>
          </a:bodyPr>
          <a:lstStyle/>
          <a:p>
            <a:r>
              <a:rPr lang="fr-FR" sz="1000" dirty="0">
                <a:solidFill>
                  <a:schemeClr val="bg1"/>
                </a:solidFill>
                <a:latin typeface="Helvetica Neue" panose="020B0604020202020204" pitchFamily="34" charset="0"/>
                <a:ea typeface="Helvetica Neue" panose="020B0604020202020204" pitchFamily="34" charset="0"/>
              </a:rPr>
              <a:t>Dispensation des médicaments &amp; des autres produits autorisés</a:t>
            </a:r>
          </a:p>
        </p:txBody>
      </p:sp>
      <p:sp>
        <p:nvSpPr>
          <p:cNvPr id="45" name="Rectangle 44">
            <a:extLst>
              <a:ext uri="{FF2B5EF4-FFF2-40B4-BE49-F238E27FC236}">
                <a16:creationId xmlns:a16="http://schemas.microsoft.com/office/drawing/2014/main" id="{26D3CEF0-1E14-41A2-B6FE-B8C3E295CC57}"/>
              </a:ext>
            </a:extLst>
          </p:cNvPr>
          <p:cNvSpPr/>
          <p:nvPr userDrawn="1"/>
        </p:nvSpPr>
        <p:spPr>
          <a:xfrm>
            <a:off x="677313" y="9685466"/>
            <a:ext cx="5380548" cy="230832"/>
          </a:xfrm>
          <a:prstGeom prst="rect">
            <a:avLst/>
          </a:prstGeom>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fr-FR" sz="900" dirty="0" smtClean="0">
                <a:solidFill>
                  <a:schemeClr val="bg1"/>
                </a:solidFill>
                <a:latin typeface="Helvetica Light" panose="020B0403020202020204" pitchFamily="34" charset="0"/>
              </a:rPr>
              <a:t>Version </a:t>
            </a:r>
            <a:r>
              <a:rPr lang="fr-FR" sz="900" dirty="0" smtClean="0">
                <a:solidFill>
                  <a:schemeClr val="bg1"/>
                </a:solidFill>
                <a:latin typeface="Helvetica Light" panose="020B0403020202020204" pitchFamily="34" charset="0"/>
              </a:rPr>
              <a:t>4.1 </a:t>
            </a:r>
            <a:r>
              <a:rPr lang="fr-FR" sz="900" dirty="0" smtClean="0">
                <a:solidFill>
                  <a:schemeClr val="bg1"/>
                </a:solidFill>
                <a:latin typeface="Helvetica Light" panose="020B0403020202020204" pitchFamily="34" charset="0"/>
              </a:rPr>
              <a:t>– Mars</a:t>
            </a:r>
            <a:r>
              <a:rPr lang="fr-FR" sz="900" baseline="0" dirty="0" smtClean="0">
                <a:solidFill>
                  <a:schemeClr val="bg1"/>
                </a:solidFill>
                <a:latin typeface="Helvetica Light" panose="020B0403020202020204" pitchFamily="34" charset="0"/>
              </a:rPr>
              <a:t> 2021</a:t>
            </a:r>
            <a:endParaRPr lang="fr-FR" sz="900" dirty="0">
              <a:solidFill>
                <a:schemeClr val="bg1"/>
              </a:solidFill>
            </a:endParaRPr>
          </a:p>
        </p:txBody>
      </p:sp>
      <p:pic>
        <p:nvPicPr>
          <p:cNvPr id="3" name="Image 2">
            <a:extLst>
              <a:ext uri="{FF2B5EF4-FFF2-40B4-BE49-F238E27FC236}">
                <a16:creationId xmlns:a16="http://schemas.microsoft.com/office/drawing/2014/main" id="{FB2C6D89-A1DE-4F42-A4EC-012D13BD8075}"/>
              </a:ext>
            </a:extLst>
          </p:cNvPr>
          <p:cNvPicPr>
            <a:picLocks noChangeAspect="1"/>
          </p:cNvPicPr>
          <p:nvPr userDrawn="1"/>
        </p:nvPicPr>
        <p:blipFill>
          <a:blip r:embed="rId2"/>
          <a:stretch>
            <a:fillRect/>
          </a:stretch>
        </p:blipFill>
        <p:spPr>
          <a:xfrm>
            <a:off x="51711" y="9102767"/>
            <a:ext cx="573892" cy="573892"/>
          </a:xfrm>
          <a:prstGeom prst="rect">
            <a:avLst/>
          </a:prstGeom>
        </p:spPr>
      </p:pic>
      <p:sp>
        <p:nvSpPr>
          <p:cNvPr id="42" name="Rectangle 41">
            <a:extLst>
              <a:ext uri="{FF2B5EF4-FFF2-40B4-BE49-F238E27FC236}">
                <a16:creationId xmlns:a16="http://schemas.microsoft.com/office/drawing/2014/main" id="{815388FB-FEAB-4AFF-AEDE-A2A781977573}"/>
              </a:ext>
            </a:extLst>
          </p:cNvPr>
          <p:cNvSpPr/>
          <p:nvPr userDrawn="1"/>
        </p:nvSpPr>
        <p:spPr>
          <a:xfrm>
            <a:off x="0" y="2"/>
            <a:ext cx="6858000" cy="8030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a:extLst>
              <a:ext uri="{FF2B5EF4-FFF2-40B4-BE49-F238E27FC236}">
                <a16:creationId xmlns:a16="http://schemas.microsoft.com/office/drawing/2014/main" id="{03094749-DB77-4D5E-8654-2289C45E7D31}"/>
              </a:ext>
            </a:extLst>
          </p:cNvPr>
          <p:cNvSpPr txBox="1"/>
          <p:nvPr userDrawn="1"/>
        </p:nvSpPr>
        <p:spPr>
          <a:xfrm>
            <a:off x="1854707" y="12344"/>
            <a:ext cx="5003293" cy="1015663"/>
          </a:xfrm>
          <a:prstGeom prst="rect">
            <a:avLst/>
          </a:prstGeom>
          <a:noFill/>
        </p:spPr>
        <p:txBody>
          <a:bodyPr wrap="none" rtlCol="0">
            <a:spAutoFit/>
          </a:bodyPr>
          <a:lstStyle/>
          <a:p>
            <a:pPr algn="r"/>
            <a:r>
              <a:rPr lang="fr-FR" sz="6000" cap="all" dirty="0">
                <a:solidFill>
                  <a:schemeClr val="bg1"/>
                </a:solidFill>
                <a:latin typeface="Helvetica Neue" panose="020B0604020202020204" pitchFamily="34" charset="0"/>
                <a:ea typeface="Helvetica Neue" panose="020B0604020202020204" pitchFamily="34" charset="0"/>
              </a:rPr>
              <a:t>Procédure</a:t>
            </a:r>
          </a:p>
        </p:txBody>
      </p:sp>
      <p:sp>
        <p:nvSpPr>
          <p:cNvPr id="47" name="Rectangle 46">
            <a:extLst>
              <a:ext uri="{FF2B5EF4-FFF2-40B4-BE49-F238E27FC236}">
                <a16:creationId xmlns:a16="http://schemas.microsoft.com/office/drawing/2014/main" id="{2184AF86-9475-44E6-BBD6-1B2A01B8FA93}"/>
              </a:ext>
            </a:extLst>
          </p:cNvPr>
          <p:cNvSpPr/>
          <p:nvPr userDrawn="1"/>
        </p:nvSpPr>
        <p:spPr>
          <a:xfrm>
            <a:off x="0" y="803082"/>
            <a:ext cx="6858000" cy="397565"/>
          </a:xfrm>
          <a:prstGeom prst="rect">
            <a:avLst/>
          </a:prstGeom>
          <a:solidFill>
            <a:srgbClr val="D25E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Titre 1">
            <a:extLst>
              <a:ext uri="{FF2B5EF4-FFF2-40B4-BE49-F238E27FC236}">
                <a16:creationId xmlns:a16="http://schemas.microsoft.com/office/drawing/2014/main" id="{74418BA6-07E5-47A5-95EA-86F5E8AFE1D4}"/>
              </a:ext>
            </a:extLst>
          </p:cNvPr>
          <p:cNvSpPr>
            <a:spLocks noGrp="1"/>
          </p:cNvSpPr>
          <p:nvPr>
            <p:ph type="title"/>
          </p:nvPr>
        </p:nvSpPr>
        <p:spPr>
          <a:xfrm>
            <a:off x="210857" y="839979"/>
            <a:ext cx="6439553" cy="341632"/>
          </a:xfrm>
          <a:noFill/>
        </p:spPr>
        <p:txBody>
          <a:bodyPr vert="horz" wrap="square" lIns="91440" tIns="45720" rIns="91440" bIns="45720" rtlCol="0" anchor="ctr">
            <a:spAutoFit/>
          </a:bodyPr>
          <a:lstStyle>
            <a:lvl1pPr algn="r">
              <a:defRPr lang="fr-FR" sz="1800" cap="all">
                <a:solidFill>
                  <a:schemeClr val="bg1"/>
                </a:solidFill>
                <a:cs typeface="+mn-cs"/>
              </a:defRPr>
            </a:lvl1pPr>
          </a:lstStyle>
          <a:p>
            <a:pPr marL="0" lvl="0" defTabSz="457200"/>
            <a:r>
              <a:rPr lang="fr-FR" dirty="0"/>
              <a:t>Modifiez le style du titre</a:t>
            </a:r>
          </a:p>
        </p:txBody>
      </p:sp>
      <p:pic>
        <p:nvPicPr>
          <p:cNvPr id="49" name="Image 48">
            <a:extLst>
              <a:ext uri="{FF2B5EF4-FFF2-40B4-BE49-F238E27FC236}">
                <a16:creationId xmlns:a16="http://schemas.microsoft.com/office/drawing/2014/main" id="{C0685354-48A1-413D-A9AD-5C35D8576C71}"/>
              </a:ext>
            </a:extLst>
          </p:cNvPr>
          <p:cNvPicPr>
            <a:picLocks noChangeAspect="1"/>
          </p:cNvPicPr>
          <p:nvPr userDrawn="1"/>
        </p:nvPicPr>
        <p:blipFill>
          <a:blip r:embed="rId3"/>
          <a:stretch>
            <a:fillRect/>
          </a:stretch>
        </p:blipFill>
        <p:spPr>
          <a:xfrm>
            <a:off x="236885" y="49631"/>
            <a:ext cx="700802" cy="649337"/>
          </a:xfrm>
          <a:prstGeom prst="rect">
            <a:avLst/>
          </a:prstGeom>
        </p:spPr>
      </p:pic>
      <p:pic>
        <p:nvPicPr>
          <p:cNvPr id="50" name="Image 49">
            <a:extLst>
              <a:ext uri="{FF2B5EF4-FFF2-40B4-BE49-F238E27FC236}">
                <a16:creationId xmlns:a16="http://schemas.microsoft.com/office/drawing/2014/main" id="{8B3F5666-346E-43D3-A2A9-B6763C3FF228}"/>
              </a:ext>
            </a:extLst>
          </p:cNvPr>
          <p:cNvPicPr>
            <a:picLocks noChangeAspect="1"/>
          </p:cNvPicPr>
          <p:nvPr userDrawn="1"/>
        </p:nvPicPr>
        <p:blipFill rotWithShape="1">
          <a:blip r:embed="rId4"/>
          <a:srcRect t="9053" b="6984"/>
          <a:stretch/>
        </p:blipFill>
        <p:spPr>
          <a:xfrm>
            <a:off x="111757" y="-1419"/>
            <a:ext cx="951058" cy="803082"/>
          </a:xfrm>
          <a:prstGeom prst="rect">
            <a:avLst/>
          </a:prstGeom>
        </p:spPr>
      </p:pic>
    </p:spTree>
    <p:extLst>
      <p:ext uri="{BB962C8B-B14F-4D97-AF65-F5344CB8AC3E}">
        <p14:creationId xmlns:p14="http://schemas.microsoft.com/office/powerpoint/2010/main" val="1095643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1548549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FAF59C5-48D9-475B-9CF6-C1EC75048466}" type="datetimeFigureOut">
              <a:rPr lang="fr-FR" smtClean="0"/>
              <a:t>08/03/2021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454038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FAF59C5-48D9-475B-9CF6-C1EC75048466}" type="datetimeFigureOut">
              <a:rPr lang="fr-FR" smtClean="0"/>
              <a:t>08/03/2021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690280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FAF59C5-48D9-475B-9CF6-C1EC75048466}" type="datetimeFigureOut">
              <a:rPr lang="fr-FR" smtClean="0"/>
              <a:t>08/03/2021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1625276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AF59C5-48D9-475B-9CF6-C1EC75048466}" type="datetimeFigureOut">
              <a:rPr lang="fr-FR" smtClean="0"/>
              <a:t>08/03/2021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946740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dirty="0"/>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dirty="0"/>
              <a:t>Cliquez pour modifier les styles du texte du masque</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lumMod val="85000"/>
                    <a:lumOff val="15000"/>
                  </a:schemeClr>
                </a:solidFill>
              </a:defRPr>
            </a:lvl1pPr>
          </a:lstStyle>
          <a:p>
            <a:fld id="{AFAF59C5-48D9-475B-9CF6-C1EC75048466}" type="datetimeFigureOut">
              <a:rPr lang="fr-FR" smtClean="0"/>
              <a:pPr/>
              <a:t>08/03/2021</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lumMod val="85000"/>
                    <a:lumOff val="1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lumMod val="85000"/>
                    <a:lumOff val="15000"/>
                  </a:schemeClr>
                </a:solidFill>
              </a:defRPr>
            </a:lvl1pPr>
          </a:lstStyle>
          <a:p>
            <a:fld id="{23F7F5F1-9E8F-4C52-9517-C7265C1B6F6E}" type="slidenum">
              <a:rPr lang="fr-FR" smtClean="0"/>
              <a:pPr/>
              <a:t>‹N°›</a:t>
            </a:fld>
            <a:endParaRPr lang="fr-FR"/>
          </a:p>
        </p:txBody>
      </p:sp>
    </p:spTree>
    <p:extLst>
      <p:ext uri="{BB962C8B-B14F-4D97-AF65-F5344CB8AC3E}">
        <p14:creationId xmlns:p14="http://schemas.microsoft.com/office/powerpoint/2010/main" val="2593351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xStyles>
    <p:titleStyle>
      <a:lvl1pPr algn="l" defTabSz="685800" rtl="0" eaLnBrk="1" latinLnBrk="0" hangingPunct="1">
        <a:lnSpc>
          <a:spcPct val="90000"/>
        </a:lnSpc>
        <a:spcBef>
          <a:spcPct val="0"/>
        </a:spcBef>
        <a:buNone/>
        <a:defRPr sz="3300" kern="1200">
          <a:solidFill>
            <a:schemeClr val="tx1">
              <a:lumMod val="85000"/>
              <a:lumOff val="15000"/>
            </a:schemeClr>
          </a:solidFill>
          <a:latin typeface="Helvetica Neue" panose="020B0604020202020204" pitchFamily="34" charset="0"/>
          <a:ea typeface="Helvetica Neue" panose="020B0604020202020204" pitchFamily="34" charset="0"/>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1100" kern="1200">
          <a:solidFill>
            <a:schemeClr val="tx1">
              <a:lumMod val="85000"/>
              <a:lumOff val="1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85000"/>
              <a:lumOff val="1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85000"/>
              <a:lumOff val="1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solidarites-sante.gouv.fr/IMG/pdf/dgs-urgent_2021-25_lutte_contre_la_falsification_des_medicaments.pdf" TargetMode="External"/><Relationship Id="rId2" Type="http://schemas.openxmlformats.org/officeDocument/2006/relationships/hyperlink" Target="http://eye.diffusion.dgs-urgent.sante.gouv.fr/c?p=wATNAgHDxBAU6FLQwOv9SO7QtP8p0IvQlnrQlSfEENC80IIXVOpGR9DU0Ksh0M440Ip40IQmuGh0dHA6Ly93d3cuZnJhbmNlLW12by5mcrg1ZTI3MGYyYzExY2U2MjJkZjE0NzM4OWHEEETrd-1E0KBGNtCAD9Cf0KowSdDEf8C2dTBXVWJkODNRYXF4NzFwbE1Hc2d2UdkmZXllLmRpZmZ1c2lvbi5kZ3MtdXJnZW50LnNhbnRlLmdvdXYuZnLEFFJ20NzQmX_QutCT0JFi5h3QxtDf0MHu5C_QudCX0LI"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122">
            <a:extLst>
              <a:ext uri="{FF2B5EF4-FFF2-40B4-BE49-F238E27FC236}">
                <a16:creationId xmlns:a16="http://schemas.microsoft.com/office/drawing/2014/main" id="{76977679-44AC-4D7E-9407-0D947A1D3538}"/>
              </a:ext>
            </a:extLst>
          </p:cNvPr>
          <p:cNvSpPr txBox="1">
            <a:spLocks noChangeArrowheads="1"/>
          </p:cNvSpPr>
          <p:nvPr/>
        </p:nvSpPr>
        <p:spPr bwMode="auto">
          <a:xfrm>
            <a:off x="264380" y="1270524"/>
            <a:ext cx="6329239" cy="435359"/>
          </a:xfrm>
          <a:prstGeom prst="roundRect">
            <a:avLst>
              <a:gd name="adj" fmla="val 0"/>
            </a:avLst>
          </a:prstGeom>
          <a:solidFill>
            <a:schemeClr val="accent1">
              <a:lumMod val="20000"/>
              <a:lumOff val="80000"/>
              <a:alpha val="69804"/>
            </a:schemeClr>
          </a:solidFill>
          <a:ln w="952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1. Identification du Patient </a:t>
            </a:r>
          </a:p>
          <a:p>
            <a:r>
              <a:rPr lang="fr-FR" sz="1050" b="0" dirty="0">
                <a:solidFill>
                  <a:schemeClr val="tx1">
                    <a:lumMod val="85000"/>
                    <a:lumOff val="15000"/>
                  </a:schemeClr>
                </a:solidFill>
                <a:latin typeface="Helvetica Light" panose="020B0403020202020204" pitchFamily="34" charset="0"/>
              </a:rPr>
              <a:t>(dans le cas d’un mandataire, ajustement du niveau de confidentialité)</a:t>
            </a:r>
            <a:endParaRPr lang="fr-FR" sz="900" b="0" dirty="0">
              <a:solidFill>
                <a:schemeClr val="tx1">
                  <a:lumMod val="85000"/>
                  <a:lumOff val="15000"/>
                </a:schemeClr>
              </a:solidFill>
              <a:latin typeface="Helvetica Light" panose="020B0403020202020204" pitchFamily="34" charset="0"/>
            </a:endParaRPr>
          </a:p>
        </p:txBody>
      </p:sp>
      <p:sp>
        <p:nvSpPr>
          <p:cNvPr id="15" name="Text Box 122">
            <a:extLst>
              <a:ext uri="{FF2B5EF4-FFF2-40B4-BE49-F238E27FC236}">
                <a16:creationId xmlns:a16="http://schemas.microsoft.com/office/drawing/2014/main" id="{6EE99AC5-B706-46B0-A4CA-5779BAAA70AD}"/>
              </a:ext>
            </a:extLst>
          </p:cNvPr>
          <p:cNvSpPr txBox="1">
            <a:spLocks noChangeArrowheads="1"/>
          </p:cNvSpPr>
          <p:nvPr/>
        </p:nvSpPr>
        <p:spPr bwMode="auto">
          <a:xfrm>
            <a:off x="264379" y="1961383"/>
            <a:ext cx="2118141" cy="837976"/>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2. Enquête (nouveau patient) :</a:t>
            </a:r>
          </a:p>
          <a:p>
            <a:r>
              <a:rPr lang="fr-FR" sz="1050" b="0" dirty="0">
                <a:solidFill>
                  <a:schemeClr val="tx1">
                    <a:lumMod val="85000"/>
                    <a:lumOff val="15000"/>
                  </a:schemeClr>
                </a:solidFill>
                <a:latin typeface="Helvetica Light" panose="020B0403020202020204" pitchFamily="34" charset="0"/>
              </a:rPr>
              <a:t>- historique médicamenteux </a:t>
            </a:r>
            <a:r>
              <a:rPr lang="fr-FR" sz="800" b="0" dirty="0">
                <a:solidFill>
                  <a:schemeClr val="tx1">
                    <a:lumMod val="85000"/>
                    <a:lumOff val="15000"/>
                  </a:schemeClr>
                </a:solidFill>
                <a:latin typeface="Helvetica Light" panose="020B0403020202020204" pitchFamily="34" charset="0"/>
              </a:rPr>
              <a:t>(consultation DP &amp; DMP)</a:t>
            </a:r>
          </a:p>
          <a:p>
            <a:r>
              <a:rPr lang="fr-FR" sz="1050" b="0" dirty="0">
                <a:solidFill>
                  <a:schemeClr val="tx1">
                    <a:lumMod val="85000"/>
                    <a:lumOff val="15000"/>
                  </a:schemeClr>
                </a:solidFill>
                <a:latin typeface="Helvetica Light" panose="020B0403020202020204" pitchFamily="34" charset="0"/>
              </a:rPr>
              <a:t>- allergies</a:t>
            </a:r>
          </a:p>
          <a:p>
            <a:r>
              <a:rPr lang="fr-FR" sz="1050" b="0" dirty="0">
                <a:solidFill>
                  <a:schemeClr val="tx1">
                    <a:lumMod val="85000"/>
                    <a:lumOff val="15000"/>
                  </a:schemeClr>
                </a:solidFill>
                <a:latin typeface="Helvetica Light" panose="020B0403020202020204" pitchFamily="34" charset="0"/>
              </a:rPr>
              <a:t>- état physiopathologique</a:t>
            </a:r>
            <a:endParaRPr lang="fr-FR" sz="900" b="0" dirty="0">
              <a:solidFill>
                <a:schemeClr val="tx1">
                  <a:lumMod val="85000"/>
                  <a:lumOff val="15000"/>
                </a:schemeClr>
              </a:solidFill>
              <a:latin typeface="Helvetica Light" panose="020B0403020202020204" pitchFamily="34" charset="0"/>
            </a:endParaRPr>
          </a:p>
        </p:txBody>
      </p:sp>
      <p:sp>
        <p:nvSpPr>
          <p:cNvPr id="16" name="Text Box 122">
            <a:extLst>
              <a:ext uri="{FF2B5EF4-FFF2-40B4-BE49-F238E27FC236}">
                <a16:creationId xmlns:a16="http://schemas.microsoft.com/office/drawing/2014/main" id="{F5D1147D-4718-4B11-8945-DC08D7BB2A66}"/>
              </a:ext>
            </a:extLst>
          </p:cNvPr>
          <p:cNvSpPr txBox="1">
            <a:spLocks noChangeArrowheads="1"/>
          </p:cNvSpPr>
          <p:nvPr/>
        </p:nvSpPr>
        <p:spPr bwMode="auto">
          <a:xfrm>
            <a:off x="2490746" y="1961383"/>
            <a:ext cx="2321782" cy="837975"/>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2. Enquête (patient habituel) :</a:t>
            </a:r>
          </a:p>
          <a:p>
            <a:pPr marL="171450" indent="-171450">
              <a:buFontTx/>
              <a:buChar char="-"/>
            </a:pPr>
            <a:r>
              <a:rPr lang="fr-FR" sz="1050" b="0" dirty="0">
                <a:solidFill>
                  <a:schemeClr val="tx1">
                    <a:lumMod val="85000"/>
                    <a:lumOff val="15000"/>
                  </a:schemeClr>
                </a:solidFill>
                <a:latin typeface="Helvetica Light" panose="020B0403020202020204" pitchFamily="34" charset="0"/>
              </a:rPr>
              <a:t>historique médicamenteux </a:t>
            </a:r>
          </a:p>
          <a:p>
            <a:r>
              <a:rPr lang="fr-FR" sz="1050" b="0" dirty="0">
                <a:solidFill>
                  <a:schemeClr val="tx1">
                    <a:lumMod val="85000"/>
                    <a:lumOff val="15000"/>
                  </a:schemeClr>
                </a:solidFill>
                <a:latin typeface="Helvetica Light" panose="020B0403020202020204" pitchFamily="34" charset="0"/>
              </a:rPr>
              <a:t>- modifications &amp; observance des traitements</a:t>
            </a:r>
          </a:p>
          <a:p>
            <a:r>
              <a:rPr lang="fr-FR" sz="1050" b="0" dirty="0">
                <a:solidFill>
                  <a:schemeClr val="tx1">
                    <a:lumMod val="85000"/>
                    <a:lumOff val="15000"/>
                  </a:schemeClr>
                </a:solidFill>
                <a:latin typeface="Helvetica Light" panose="020B0403020202020204" pitchFamily="34" charset="0"/>
              </a:rPr>
              <a:t>- effets secondaires ou inattendus</a:t>
            </a:r>
            <a:endParaRPr lang="fr-FR" sz="900" b="0" dirty="0">
              <a:solidFill>
                <a:schemeClr val="tx1">
                  <a:lumMod val="85000"/>
                  <a:lumOff val="15000"/>
                </a:schemeClr>
              </a:solidFill>
              <a:latin typeface="Helvetica Light" panose="020B0403020202020204" pitchFamily="34" charset="0"/>
            </a:endParaRPr>
          </a:p>
        </p:txBody>
      </p:sp>
      <p:cxnSp>
        <p:nvCxnSpPr>
          <p:cNvPr id="17" name="AutoShape 94">
            <a:extLst>
              <a:ext uri="{FF2B5EF4-FFF2-40B4-BE49-F238E27FC236}">
                <a16:creationId xmlns:a16="http://schemas.microsoft.com/office/drawing/2014/main" id="{8E699734-1EF1-4918-BB32-64A8907FC2DB}"/>
              </a:ext>
            </a:extLst>
          </p:cNvPr>
          <p:cNvCxnSpPr>
            <a:cxnSpLocks noChangeShapeType="1"/>
            <a:stCxn id="14" idx="2"/>
            <a:endCxn id="15" idx="0"/>
          </p:cNvCxnSpPr>
          <p:nvPr/>
        </p:nvCxnSpPr>
        <p:spPr bwMode="auto">
          <a:xfrm rot="5400000">
            <a:off x="2248475" y="780858"/>
            <a:ext cx="255500" cy="2105550"/>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8" name="AutoShape 94">
            <a:extLst>
              <a:ext uri="{FF2B5EF4-FFF2-40B4-BE49-F238E27FC236}">
                <a16:creationId xmlns:a16="http://schemas.microsoft.com/office/drawing/2014/main" id="{81B4A059-8F4B-4D41-8A32-70FA5D03B609}"/>
              </a:ext>
            </a:extLst>
          </p:cNvPr>
          <p:cNvCxnSpPr>
            <a:cxnSpLocks noChangeShapeType="1"/>
            <a:stCxn id="14" idx="2"/>
            <a:endCxn id="16" idx="0"/>
          </p:cNvCxnSpPr>
          <p:nvPr/>
        </p:nvCxnSpPr>
        <p:spPr bwMode="auto">
          <a:xfrm rot="16200000" flipH="1">
            <a:off x="3412568" y="1722314"/>
            <a:ext cx="255500" cy="222637"/>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9" name="AutoShape 94">
            <a:extLst>
              <a:ext uri="{FF2B5EF4-FFF2-40B4-BE49-F238E27FC236}">
                <a16:creationId xmlns:a16="http://schemas.microsoft.com/office/drawing/2014/main" id="{92D01DB0-3C94-4A2B-91D1-4A09BCBCBC4B}"/>
              </a:ext>
            </a:extLst>
          </p:cNvPr>
          <p:cNvCxnSpPr>
            <a:cxnSpLocks noChangeShapeType="1"/>
            <a:stCxn id="15" idx="2"/>
            <a:endCxn id="91" idx="0"/>
          </p:cNvCxnSpPr>
          <p:nvPr/>
        </p:nvCxnSpPr>
        <p:spPr bwMode="auto">
          <a:xfrm rot="16200000" flipH="1">
            <a:off x="1327335" y="2795473"/>
            <a:ext cx="434327" cy="442097"/>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0" name="AutoShape 94">
            <a:extLst>
              <a:ext uri="{FF2B5EF4-FFF2-40B4-BE49-F238E27FC236}">
                <a16:creationId xmlns:a16="http://schemas.microsoft.com/office/drawing/2014/main" id="{2DAB1E99-4123-4892-998A-7C8C2DA2F61F}"/>
              </a:ext>
            </a:extLst>
          </p:cNvPr>
          <p:cNvCxnSpPr>
            <a:cxnSpLocks noChangeShapeType="1"/>
            <a:stCxn id="16" idx="3"/>
            <a:endCxn id="73" idx="1"/>
          </p:cNvCxnSpPr>
          <p:nvPr/>
        </p:nvCxnSpPr>
        <p:spPr bwMode="auto">
          <a:xfrm flipV="1">
            <a:off x="4812528" y="2166419"/>
            <a:ext cx="306699" cy="213952"/>
          </a:xfrm>
          <a:prstGeom prst="bentConnector3">
            <a:avLst>
              <a:gd name="adj1" fmla="val 50000"/>
            </a:avLst>
          </a:prstGeom>
          <a:noFill/>
          <a:ln w="9525">
            <a:solidFill>
              <a:schemeClr val="tx1">
                <a:lumMod val="75000"/>
                <a:lumOff val="25000"/>
              </a:schemeClr>
            </a:solidFill>
            <a:miter lim="800000"/>
            <a:headEnd/>
            <a:tailEnd type="triangle" w="med" len="med"/>
          </a:ln>
          <a:extLst>
            <a:ext uri="{909E8E84-426E-40DD-AFC4-6F175D3DCCD1}">
              <a14:hiddenFill xmlns:a14="http://schemas.microsoft.com/office/drawing/2010/main">
                <a:noFill/>
              </a14:hiddenFill>
            </a:ext>
          </a:extLst>
        </p:spPr>
      </p:cxnSp>
      <p:sp>
        <p:nvSpPr>
          <p:cNvPr id="73" name="Text Box 122">
            <a:extLst>
              <a:ext uri="{FF2B5EF4-FFF2-40B4-BE49-F238E27FC236}">
                <a16:creationId xmlns:a16="http://schemas.microsoft.com/office/drawing/2014/main" id="{936F9C57-9238-49AC-ABED-096A6DE36B53}"/>
              </a:ext>
            </a:extLst>
          </p:cNvPr>
          <p:cNvSpPr txBox="1">
            <a:spLocks noChangeArrowheads="1"/>
          </p:cNvSpPr>
          <p:nvPr/>
        </p:nvSpPr>
        <p:spPr bwMode="auto">
          <a:xfrm>
            <a:off x="5119227" y="1836179"/>
            <a:ext cx="1451113" cy="660480"/>
          </a:xfrm>
          <a:prstGeom prst="roundRect">
            <a:avLst>
              <a:gd name="adj" fmla="val 0"/>
            </a:avLst>
          </a:prstGeom>
          <a:solidFill>
            <a:schemeClr val="accent2">
              <a:lumMod val="40000"/>
              <a:lumOff val="6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u="sng" dirty="0">
                <a:solidFill>
                  <a:schemeClr val="accent2"/>
                </a:solidFill>
                <a:latin typeface="Helvetica Light" panose="020B0403020202020204" pitchFamily="34" charset="0"/>
              </a:rPr>
              <a:t>Déclaration de Vigilance</a:t>
            </a:r>
          </a:p>
          <a:p>
            <a:r>
              <a:rPr lang="fr-FR" sz="1050" b="0" dirty="0">
                <a:solidFill>
                  <a:schemeClr val="tx1">
                    <a:lumMod val="85000"/>
                    <a:lumOff val="15000"/>
                  </a:schemeClr>
                </a:solidFill>
                <a:latin typeface="Helvetica Light" panose="020B0403020202020204" pitchFamily="34" charset="0"/>
              </a:rPr>
              <a:t>(en cas d’effets indésirables)</a:t>
            </a:r>
            <a:endParaRPr lang="fr-FR" sz="900" b="0" dirty="0">
              <a:solidFill>
                <a:schemeClr val="tx1">
                  <a:lumMod val="85000"/>
                  <a:lumOff val="15000"/>
                </a:schemeClr>
              </a:solidFill>
              <a:latin typeface="Helvetica Light" panose="020B0403020202020204" pitchFamily="34" charset="0"/>
            </a:endParaRPr>
          </a:p>
        </p:txBody>
      </p:sp>
      <p:cxnSp>
        <p:nvCxnSpPr>
          <p:cNvPr id="86" name="AutoShape 94">
            <a:extLst>
              <a:ext uri="{FF2B5EF4-FFF2-40B4-BE49-F238E27FC236}">
                <a16:creationId xmlns:a16="http://schemas.microsoft.com/office/drawing/2014/main" id="{9E7A1C8B-DA70-45D9-A2C2-C2EB4D5F7978}"/>
              </a:ext>
            </a:extLst>
          </p:cNvPr>
          <p:cNvCxnSpPr>
            <a:cxnSpLocks noChangeShapeType="1"/>
            <a:stCxn id="16" idx="2"/>
            <a:endCxn id="91" idx="0"/>
          </p:cNvCxnSpPr>
          <p:nvPr/>
        </p:nvCxnSpPr>
        <p:spPr bwMode="auto">
          <a:xfrm rot="5400000">
            <a:off x="2491428" y="2073477"/>
            <a:ext cx="434328" cy="1886090"/>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91" name="Text Box 122">
            <a:extLst>
              <a:ext uri="{FF2B5EF4-FFF2-40B4-BE49-F238E27FC236}">
                <a16:creationId xmlns:a16="http://schemas.microsoft.com/office/drawing/2014/main" id="{41F1E04F-FC87-4CE2-AF79-23CD9F8980A6}"/>
              </a:ext>
            </a:extLst>
          </p:cNvPr>
          <p:cNvSpPr txBox="1">
            <a:spLocks noChangeArrowheads="1"/>
          </p:cNvSpPr>
          <p:nvPr/>
        </p:nvSpPr>
        <p:spPr bwMode="auto">
          <a:xfrm>
            <a:off x="263325" y="3233686"/>
            <a:ext cx="3004444" cy="1281915"/>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3. Recherche des sources de risques </a:t>
            </a:r>
          </a:p>
          <a:p>
            <a:r>
              <a:rPr lang="fr-FR" sz="1050" dirty="0">
                <a:solidFill>
                  <a:schemeClr val="tx1">
                    <a:lumMod val="85000"/>
                    <a:lumOff val="15000"/>
                  </a:schemeClr>
                </a:solidFill>
                <a:latin typeface="Helvetica Light" panose="020B0403020202020204" pitchFamily="34" charset="0"/>
              </a:rPr>
              <a:t>(ordonnance)</a:t>
            </a:r>
          </a:p>
          <a:p>
            <a:pPr marL="171450" indent="-171450">
              <a:buFontTx/>
              <a:buChar char="-"/>
            </a:pPr>
            <a:r>
              <a:rPr lang="fr-FR" sz="1050" b="0" dirty="0" smtClean="0">
                <a:solidFill>
                  <a:schemeClr val="tx1">
                    <a:lumMod val="85000"/>
                    <a:lumOff val="15000"/>
                  </a:schemeClr>
                </a:solidFill>
                <a:latin typeface="Helvetica Light" panose="020B0403020202020204" pitchFamily="34" charset="0"/>
              </a:rPr>
              <a:t>conformités </a:t>
            </a:r>
            <a:r>
              <a:rPr lang="fr-FR" sz="1050" b="0" dirty="0">
                <a:solidFill>
                  <a:schemeClr val="tx1">
                    <a:lumMod val="85000"/>
                    <a:lumOff val="15000"/>
                  </a:schemeClr>
                </a:solidFill>
                <a:latin typeface="Helvetica Light" panose="020B0403020202020204" pitchFamily="34" charset="0"/>
              </a:rPr>
              <a:t>règlementaire et </a:t>
            </a:r>
            <a:r>
              <a:rPr lang="fr-FR" sz="1050" b="0" dirty="0" smtClean="0">
                <a:solidFill>
                  <a:schemeClr val="tx1">
                    <a:lumMod val="85000"/>
                    <a:lumOff val="15000"/>
                  </a:schemeClr>
                </a:solidFill>
                <a:latin typeface="Helvetica Light" panose="020B0403020202020204" pitchFamily="34" charset="0"/>
              </a:rPr>
              <a:t>rédactionnelle</a:t>
            </a:r>
          </a:p>
          <a:p>
            <a:pPr marL="171450" indent="-171450">
              <a:buFontTx/>
              <a:buChar char="-"/>
            </a:pPr>
            <a:r>
              <a:rPr lang="fr-FR" sz="1050" b="0" dirty="0" smtClean="0">
                <a:solidFill>
                  <a:schemeClr val="tx1">
                    <a:lumMod val="85000"/>
                    <a:lumOff val="15000"/>
                  </a:schemeClr>
                </a:solidFill>
                <a:latin typeface="Helvetica Light" panose="020B0403020202020204" pitchFamily="34" charset="0"/>
              </a:rPr>
              <a:t>Vigilance accrue si présentée sur support électronique </a:t>
            </a:r>
            <a:r>
              <a:rPr lang="fr-FR" sz="800" b="0" dirty="0" smtClean="0">
                <a:solidFill>
                  <a:schemeClr val="tx1">
                    <a:lumMod val="85000"/>
                    <a:lumOff val="15000"/>
                  </a:schemeClr>
                </a:solidFill>
                <a:latin typeface="Helvetica Light" panose="020B0403020202020204" pitchFamily="34" charset="0"/>
              </a:rPr>
              <a:t>(voir au verso)</a:t>
            </a:r>
            <a:endParaRPr lang="fr-FR" sz="800" b="0" dirty="0">
              <a:solidFill>
                <a:schemeClr val="tx1">
                  <a:lumMod val="85000"/>
                  <a:lumOff val="15000"/>
                </a:schemeClr>
              </a:solidFill>
              <a:latin typeface="Helvetica Light" panose="020B0403020202020204" pitchFamily="34" charset="0"/>
            </a:endParaRPr>
          </a:p>
          <a:p>
            <a:r>
              <a:rPr lang="fr-FR" sz="1050" b="0" dirty="0">
                <a:solidFill>
                  <a:schemeClr val="tx1">
                    <a:lumMod val="85000"/>
                    <a:lumOff val="15000"/>
                  </a:schemeClr>
                </a:solidFill>
                <a:latin typeface="Helvetica Light" panose="020B0403020202020204" pitchFamily="34" charset="0"/>
              </a:rPr>
              <a:t>- analyse des contre-indications &amp; interactions</a:t>
            </a:r>
          </a:p>
        </p:txBody>
      </p:sp>
      <p:sp>
        <p:nvSpPr>
          <p:cNvPr id="92" name="Text Box 122">
            <a:extLst>
              <a:ext uri="{FF2B5EF4-FFF2-40B4-BE49-F238E27FC236}">
                <a16:creationId xmlns:a16="http://schemas.microsoft.com/office/drawing/2014/main" id="{E40F5ABB-A268-4D2F-8BFF-D999D87B8ADC}"/>
              </a:ext>
            </a:extLst>
          </p:cNvPr>
          <p:cNvSpPr txBox="1">
            <a:spLocks noChangeArrowheads="1"/>
          </p:cNvSpPr>
          <p:nvPr/>
        </p:nvSpPr>
        <p:spPr bwMode="auto">
          <a:xfrm>
            <a:off x="3423036" y="3235438"/>
            <a:ext cx="3170583" cy="1280163"/>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4. Analyse Pharmaceutique</a:t>
            </a:r>
          </a:p>
          <a:p>
            <a:r>
              <a:rPr lang="fr-FR" sz="1050" dirty="0">
                <a:solidFill>
                  <a:schemeClr val="tx1">
                    <a:lumMod val="85000"/>
                    <a:lumOff val="15000"/>
                  </a:schemeClr>
                </a:solidFill>
                <a:latin typeface="Helvetica Light" panose="020B0403020202020204" pitchFamily="34" charset="0"/>
              </a:rPr>
              <a:t> (profil patient)</a:t>
            </a:r>
          </a:p>
          <a:p>
            <a:r>
              <a:rPr lang="fr-FR" sz="1050" b="0" dirty="0">
                <a:solidFill>
                  <a:schemeClr val="tx1">
                    <a:lumMod val="85000"/>
                    <a:lumOff val="15000"/>
                  </a:schemeClr>
                </a:solidFill>
                <a:latin typeface="Helvetica Light" panose="020B0403020202020204" pitchFamily="34" charset="0"/>
              </a:rPr>
              <a:t>- identification de l’objectif thérapeutique </a:t>
            </a:r>
          </a:p>
          <a:p>
            <a:r>
              <a:rPr lang="fr-FR" sz="1050" b="0" dirty="0">
                <a:solidFill>
                  <a:schemeClr val="tx1">
                    <a:lumMod val="85000"/>
                    <a:lumOff val="15000"/>
                  </a:schemeClr>
                </a:solidFill>
                <a:latin typeface="Helvetica Light" panose="020B0403020202020204" pitchFamily="34" charset="0"/>
              </a:rPr>
              <a:t>- compatibilité avec l’état physiopathologique</a:t>
            </a:r>
          </a:p>
          <a:p>
            <a:pPr marL="171450" indent="-171450">
              <a:buFontTx/>
              <a:buChar char="-"/>
            </a:pPr>
            <a:r>
              <a:rPr lang="fr-FR" sz="1050" b="0" dirty="0">
                <a:solidFill>
                  <a:schemeClr val="tx1">
                    <a:lumMod val="85000"/>
                    <a:lumOff val="15000"/>
                  </a:schemeClr>
                </a:solidFill>
                <a:latin typeface="Helvetica Light" panose="020B0403020202020204" pitchFamily="34" charset="0"/>
              </a:rPr>
              <a:t>respect des posologies</a:t>
            </a:r>
          </a:p>
          <a:p>
            <a:pPr marL="171450" indent="-171450">
              <a:buFontTx/>
              <a:buChar char="-"/>
            </a:pPr>
            <a:r>
              <a:rPr lang="fr-FR" sz="1050" b="0" dirty="0">
                <a:solidFill>
                  <a:schemeClr val="tx1">
                    <a:lumMod val="85000"/>
                    <a:lumOff val="15000"/>
                  </a:schemeClr>
                </a:solidFill>
                <a:latin typeface="Helvetica Light" panose="020B0403020202020204" pitchFamily="34" charset="0"/>
              </a:rPr>
              <a:t>analyse des contre-indications et interactions </a:t>
            </a:r>
            <a:r>
              <a:rPr lang="fr-FR" sz="700" b="0" dirty="0">
                <a:solidFill>
                  <a:schemeClr val="tx1">
                    <a:lumMod val="85000"/>
                    <a:lumOff val="15000"/>
                  </a:schemeClr>
                </a:solidFill>
                <a:latin typeface="Helvetica Light" panose="020B0403020202020204" pitchFamily="34" charset="0"/>
              </a:rPr>
              <a:t>(autres traitements)</a:t>
            </a:r>
          </a:p>
          <a:p>
            <a:pPr marL="171450" lvl="0" indent="-171450">
              <a:buFontTx/>
              <a:buChar char="-"/>
            </a:pPr>
            <a:r>
              <a:rPr lang="fr-FR" sz="1050" b="0" dirty="0">
                <a:solidFill>
                  <a:schemeClr val="tx1">
                    <a:lumMod val="85000"/>
                    <a:lumOff val="15000"/>
                  </a:schemeClr>
                </a:solidFill>
                <a:latin typeface="Helvetica Light" panose="020B0403020202020204" pitchFamily="34" charset="0"/>
              </a:rPr>
              <a:t>substitution</a:t>
            </a:r>
          </a:p>
        </p:txBody>
      </p:sp>
      <p:cxnSp>
        <p:nvCxnSpPr>
          <p:cNvPr id="102" name="Connecteur droit avec flèche 101">
            <a:extLst>
              <a:ext uri="{FF2B5EF4-FFF2-40B4-BE49-F238E27FC236}">
                <a16:creationId xmlns:a16="http://schemas.microsoft.com/office/drawing/2014/main" id="{6BD92262-D8A3-41D8-961C-985FE9964B32}"/>
              </a:ext>
            </a:extLst>
          </p:cNvPr>
          <p:cNvCxnSpPr>
            <a:cxnSpLocks/>
            <a:stCxn id="91" idx="3"/>
            <a:endCxn id="92" idx="1"/>
          </p:cNvCxnSpPr>
          <p:nvPr/>
        </p:nvCxnSpPr>
        <p:spPr>
          <a:xfrm>
            <a:off x="3267769" y="3874644"/>
            <a:ext cx="155267" cy="876"/>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7" name="Text Box 122">
            <a:extLst>
              <a:ext uri="{FF2B5EF4-FFF2-40B4-BE49-F238E27FC236}">
                <a16:creationId xmlns:a16="http://schemas.microsoft.com/office/drawing/2014/main" id="{CF84CC89-8AEF-4832-B600-D412835E4E13}"/>
              </a:ext>
            </a:extLst>
          </p:cNvPr>
          <p:cNvSpPr txBox="1">
            <a:spLocks noChangeArrowheads="1"/>
          </p:cNvSpPr>
          <p:nvPr/>
        </p:nvSpPr>
        <p:spPr bwMode="auto">
          <a:xfrm>
            <a:off x="2050473" y="4653200"/>
            <a:ext cx="4519867" cy="703652"/>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5. Synthèse</a:t>
            </a:r>
          </a:p>
          <a:p>
            <a:r>
              <a:rPr lang="fr-FR" sz="1050" b="0" dirty="0">
                <a:solidFill>
                  <a:schemeClr val="tx1">
                    <a:lumMod val="85000"/>
                    <a:lumOff val="15000"/>
                  </a:schemeClr>
                </a:solidFill>
                <a:latin typeface="Helvetica Light" panose="020B0403020202020204" pitchFamily="34" charset="0"/>
              </a:rPr>
              <a:t>- récapitulatif des incidents relevés</a:t>
            </a:r>
          </a:p>
          <a:p>
            <a:r>
              <a:rPr lang="fr-FR" sz="1050" b="0" dirty="0">
                <a:solidFill>
                  <a:schemeClr val="tx1">
                    <a:lumMod val="85000"/>
                    <a:lumOff val="15000"/>
                  </a:schemeClr>
                </a:solidFill>
                <a:latin typeface="Helvetica Light" panose="020B0403020202020204" pitchFamily="34" charset="0"/>
              </a:rPr>
              <a:t>- validation par un pharmacien</a:t>
            </a:r>
          </a:p>
          <a:p>
            <a:r>
              <a:rPr lang="fr-FR" sz="1050" b="0" dirty="0">
                <a:solidFill>
                  <a:schemeClr val="tx1">
                    <a:lumMod val="85000"/>
                    <a:lumOff val="15000"/>
                  </a:schemeClr>
                </a:solidFill>
                <a:latin typeface="Helvetica Light" panose="020B0403020202020204" pitchFamily="34" charset="0"/>
              </a:rPr>
              <a:t>- contact du prescripteur </a:t>
            </a:r>
            <a:r>
              <a:rPr lang="fr-FR" sz="1050" u="sng" dirty="0">
                <a:solidFill>
                  <a:schemeClr val="accent2"/>
                </a:solidFill>
                <a:latin typeface="Helvetica Light" panose="020B0403020202020204" pitchFamily="34" charset="0"/>
              </a:rPr>
              <a:t>(traçabilité des appels aux prescripteurs)</a:t>
            </a:r>
          </a:p>
        </p:txBody>
      </p:sp>
      <p:sp>
        <p:nvSpPr>
          <p:cNvPr id="108" name="Text Box 122">
            <a:extLst>
              <a:ext uri="{FF2B5EF4-FFF2-40B4-BE49-F238E27FC236}">
                <a16:creationId xmlns:a16="http://schemas.microsoft.com/office/drawing/2014/main" id="{0B24787A-A503-4096-B625-EB51BE90E29D}"/>
              </a:ext>
            </a:extLst>
          </p:cNvPr>
          <p:cNvSpPr txBox="1">
            <a:spLocks noChangeArrowheads="1"/>
          </p:cNvSpPr>
          <p:nvPr/>
        </p:nvSpPr>
        <p:spPr bwMode="auto">
          <a:xfrm>
            <a:off x="4705184" y="5662580"/>
            <a:ext cx="1876508" cy="604694"/>
          </a:xfrm>
          <a:prstGeom prst="roundRect">
            <a:avLst>
              <a:gd name="adj" fmla="val 0"/>
            </a:avLst>
          </a:prstGeom>
          <a:solidFill>
            <a:schemeClr val="accent2">
              <a:lumMod val="40000"/>
              <a:lumOff val="6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u="sng" dirty="0">
                <a:solidFill>
                  <a:schemeClr val="accent2"/>
                </a:solidFill>
                <a:latin typeface="Helvetica Light" panose="020B0403020202020204" pitchFamily="34" charset="0"/>
              </a:rPr>
              <a:t>Intervention Pharmaceutique</a:t>
            </a:r>
          </a:p>
          <a:p>
            <a:r>
              <a:rPr lang="fr-FR" sz="1050" b="0" dirty="0">
                <a:solidFill>
                  <a:schemeClr val="tx1">
                    <a:lumMod val="85000"/>
                    <a:lumOff val="15000"/>
                  </a:schemeClr>
                </a:solidFill>
                <a:latin typeface="Helvetica Light" panose="020B0403020202020204" pitchFamily="34" charset="0"/>
              </a:rPr>
              <a:t>(si nécessaire)</a:t>
            </a:r>
            <a:endParaRPr lang="fr-FR" sz="900" b="0" dirty="0">
              <a:solidFill>
                <a:schemeClr val="tx1">
                  <a:lumMod val="85000"/>
                  <a:lumOff val="15000"/>
                </a:schemeClr>
              </a:solidFill>
              <a:latin typeface="Helvetica Light" panose="020B0403020202020204" pitchFamily="34" charset="0"/>
            </a:endParaRPr>
          </a:p>
        </p:txBody>
      </p:sp>
      <p:cxnSp>
        <p:nvCxnSpPr>
          <p:cNvPr id="109" name="AutoShape 94">
            <a:extLst>
              <a:ext uri="{FF2B5EF4-FFF2-40B4-BE49-F238E27FC236}">
                <a16:creationId xmlns:a16="http://schemas.microsoft.com/office/drawing/2014/main" id="{75960389-B5B6-417F-B3D8-A1E980563B68}"/>
              </a:ext>
            </a:extLst>
          </p:cNvPr>
          <p:cNvCxnSpPr>
            <a:cxnSpLocks noChangeShapeType="1"/>
            <a:stCxn id="92" idx="3"/>
            <a:endCxn id="107" idx="3"/>
          </p:cNvCxnSpPr>
          <p:nvPr/>
        </p:nvCxnSpPr>
        <p:spPr bwMode="auto">
          <a:xfrm flipH="1">
            <a:off x="6570340" y="3875520"/>
            <a:ext cx="23279" cy="1129506"/>
          </a:xfrm>
          <a:prstGeom prst="bentConnector3">
            <a:avLst>
              <a:gd name="adj1" fmla="val -545556"/>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13" name="Connecteur droit avec flèche 112">
            <a:extLst>
              <a:ext uri="{FF2B5EF4-FFF2-40B4-BE49-F238E27FC236}">
                <a16:creationId xmlns:a16="http://schemas.microsoft.com/office/drawing/2014/main" id="{49CC708D-E5D7-4EBD-9D3C-5D51244718B5}"/>
              </a:ext>
            </a:extLst>
          </p:cNvPr>
          <p:cNvCxnSpPr>
            <a:cxnSpLocks/>
            <a:stCxn id="122" idx="3"/>
            <a:endCxn id="108" idx="1"/>
          </p:cNvCxnSpPr>
          <p:nvPr/>
        </p:nvCxnSpPr>
        <p:spPr>
          <a:xfrm flipV="1">
            <a:off x="4467562" y="5964927"/>
            <a:ext cx="237622" cy="7051"/>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2" name="Text Box 122">
            <a:extLst>
              <a:ext uri="{FF2B5EF4-FFF2-40B4-BE49-F238E27FC236}">
                <a16:creationId xmlns:a16="http://schemas.microsoft.com/office/drawing/2014/main" id="{C2932C09-C6EB-40A2-B698-7798F8E6A5F7}"/>
              </a:ext>
            </a:extLst>
          </p:cNvPr>
          <p:cNvSpPr txBox="1">
            <a:spLocks noChangeArrowheads="1"/>
          </p:cNvSpPr>
          <p:nvPr/>
        </p:nvSpPr>
        <p:spPr bwMode="auto">
          <a:xfrm>
            <a:off x="2185177" y="5676682"/>
            <a:ext cx="2282385" cy="590592"/>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7. Décision de Modifier, suspendre ou refuser </a:t>
            </a:r>
            <a:r>
              <a:rPr lang="fr-FR" sz="1050" b="0" dirty="0">
                <a:solidFill>
                  <a:schemeClr val="tx1">
                    <a:lumMod val="85000"/>
                    <a:lumOff val="15000"/>
                  </a:schemeClr>
                </a:solidFill>
                <a:latin typeface="Helvetica Light" panose="020B0403020202020204" pitchFamily="34" charset="0"/>
              </a:rPr>
              <a:t>(justifier &amp; expliquer la décision au patient)</a:t>
            </a:r>
            <a:endParaRPr lang="fr-FR" sz="1050" dirty="0">
              <a:solidFill>
                <a:schemeClr val="tx1">
                  <a:lumMod val="85000"/>
                  <a:lumOff val="15000"/>
                </a:schemeClr>
              </a:solidFill>
              <a:latin typeface="Helvetica Light" panose="020B0403020202020204" pitchFamily="34" charset="0"/>
            </a:endParaRPr>
          </a:p>
        </p:txBody>
      </p:sp>
      <p:sp>
        <p:nvSpPr>
          <p:cNvPr id="123" name="Rectangle à coins arrondis 25">
            <a:extLst>
              <a:ext uri="{FF2B5EF4-FFF2-40B4-BE49-F238E27FC236}">
                <a16:creationId xmlns:a16="http://schemas.microsoft.com/office/drawing/2014/main" id="{046B5D79-5B18-4D69-A20C-B6C01C988408}"/>
              </a:ext>
            </a:extLst>
          </p:cNvPr>
          <p:cNvSpPr/>
          <p:nvPr/>
        </p:nvSpPr>
        <p:spPr>
          <a:xfrm>
            <a:off x="290287" y="5685103"/>
            <a:ext cx="1707315" cy="582172"/>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ctr"/>
          <a:lstStyle/>
          <a:p>
            <a:pPr algn="ctr"/>
            <a:r>
              <a:rPr lang="fr-FR" sz="1050" b="1" dirty="0">
                <a:solidFill>
                  <a:schemeClr val="tx1">
                    <a:lumMod val="85000"/>
                    <a:lumOff val="15000"/>
                  </a:schemeClr>
                </a:solidFill>
                <a:latin typeface="Helvetica Light" panose="020B0403020202020204" pitchFamily="34" charset="0"/>
                <a:cs typeface="Calibri" pitchFamily="34" charset="0"/>
              </a:rPr>
              <a:t>7. Décision de Délivrer </a:t>
            </a:r>
          </a:p>
        </p:txBody>
      </p:sp>
      <p:sp>
        <p:nvSpPr>
          <p:cNvPr id="124" name="AutoShape 126">
            <a:extLst>
              <a:ext uri="{FF2B5EF4-FFF2-40B4-BE49-F238E27FC236}">
                <a16:creationId xmlns:a16="http://schemas.microsoft.com/office/drawing/2014/main" id="{3385D99B-58AD-41DF-8B16-05F961E3FCA7}"/>
              </a:ext>
            </a:extLst>
          </p:cNvPr>
          <p:cNvSpPr>
            <a:spLocks noChangeArrowheads="1"/>
          </p:cNvSpPr>
          <p:nvPr/>
        </p:nvSpPr>
        <p:spPr bwMode="auto">
          <a:xfrm>
            <a:off x="278935" y="4653200"/>
            <a:ext cx="1558456" cy="703652"/>
          </a:xfrm>
          <a:prstGeom prst="roundRect">
            <a:avLst>
              <a:gd name="adj" fmla="val 0"/>
            </a:avLst>
          </a:prstGeom>
          <a:solidFill>
            <a:srgbClr val="9BBA28"/>
          </a:solidFill>
          <a:ln w="28575" algn="ctr">
            <a:noFill/>
            <a:miter lim="800000"/>
            <a:headEnd/>
            <a:tailEnd/>
          </a:ln>
        </p:spPr>
        <p:txBody>
          <a:bodyPr anchor="ctr"/>
          <a:lstStyle/>
          <a:p>
            <a:pPr algn="ctr"/>
            <a:r>
              <a:rPr lang="fr-FR" sz="1050" b="1" dirty="0">
                <a:solidFill>
                  <a:schemeClr val="bg1"/>
                </a:solidFill>
                <a:latin typeface="Helvetica Light" panose="020B0403020202020204" pitchFamily="34" charset="0"/>
                <a:cs typeface="Calibri" pitchFamily="34" charset="0"/>
              </a:rPr>
              <a:t>6. Validation</a:t>
            </a:r>
          </a:p>
        </p:txBody>
      </p:sp>
      <p:cxnSp>
        <p:nvCxnSpPr>
          <p:cNvPr id="125" name="Connecteur droit avec flèche 124">
            <a:extLst>
              <a:ext uri="{FF2B5EF4-FFF2-40B4-BE49-F238E27FC236}">
                <a16:creationId xmlns:a16="http://schemas.microsoft.com/office/drawing/2014/main" id="{72C1FC6D-D922-44C4-ACC1-4922620568AF}"/>
              </a:ext>
            </a:extLst>
          </p:cNvPr>
          <p:cNvCxnSpPr>
            <a:cxnSpLocks/>
            <a:stCxn id="107" idx="1"/>
            <a:endCxn id="124" idx="3"/>
          </p:cNvCxnSpPr>
          <p:nvPr/>
        </p:nvCxnSpPr>
        <p:spPr>
          <a:xfrm flipH="1">
            <a:off x="1837391" y="5005026"/>
            <a:ext cx="213082" cy="0"/>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AutoShape 94">
            <a:extLst>
              <a:ext uri="{FF2B5EF4-FFF2-40B4-BE49-F238E27FC236}">
                <a16:creationId xmlns:a16="http://schemas.microsoft.com/office/drawing/2014/main" id="{DEA8EDE8-54EF-42A4-984E-10C929DA7B62}"/>
              </a:ext>
            </a:extLst>
          </p:cNvPr>
          <p:cNvCxnSpPr>
            <a:cxnSpLocks noChangeShapeType="1"/>
            <a:stCxn id="124" idx="2"/>
            <a:endCxn id="122" idx="0"/>
          </p:cNvCxnSpPr>
          <p:nvPr/>
        </p:nvCxnSpPr>
        <p:spPr bwMode="auto">
          <a:xfrm rot="16200000" flipH="1">
            <a:off x="2032351" y="4382663"/>
            <a:ext cx="319830" cy="2268207"/>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35" name="Connecteur droit avec flèche 134">
            <a:extLst>
              <a:ext uri="{FF2B5EF4-FFF2-40B4-BE49-F238E27FC236}">
                <a16:creationId xmlns:a16="http://schemas.microsoft.com/office/drawing/2014/main" id="{2A24A2B4-543E-4A67-87E0-77A44FCD1886}"/>
              </a:ext>
            </a:extLst>
          </p:cNvPr>
          <p:cNvCxnSpPr>
            <a:cxnSpLocks/>
            <a:stCxn id="124" idx="2"/>
          </p:cNvCxnSpPr>
          <p:nvPr/>
        </p:nvCxnSpPr>
        <p:spPr>
          <a:xfrm>
            <a:off x="1058163" y="5356852"/>
            <a:ext cx="0" cy="328250"/>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22">
            <a:extLst>
              <a:ext uri="{FF2B5EF4-FFF2-40B4-BE49-F238E27FC236}">
                <a16:creationId xmlns:a16="http://schemas.microsoft.com/office/drawing/2014/main" id="{CD9E5A50-65CC-4190-A6AD-29393FBA870F}"/>
              </a:ext>
            </a:extLst>
          </p:cNvPr>
          <p:cNvSpPr txBox="1">
            <a:spLocks noChangeArrowheads="1"/>
          </p:cNvSpPr>
          <p:nvPr/>
        </p:nvSpPr>
        <p:spPr bwMode="auto">
          <a:xfrm>
            <a:off x="263325" y="6517571"/>
            <a:ext cx="2942088" cy="2457095"/>
          </a:xfrm>
          <a:prstGeom prst="roundRect">
            <a:avLst>
              <a:gd name="adj" fmla="val 0"/>
            </a:avLst>
          </a:prstGeom>
          <a:solidFill>
            <a:schemeClr val="accent1">
              <a:lumMod val="20000"/>
              <a:lumOff val="80000"/>
              <a:alpha val="69804"/>
            </a:schemeClr>
          </a:solidFill>
          <a:ln w="28575" algn="ctr">
            <a:noFill/>
            <a:miter lim="800000"/>
            <a:headEnd/>
            <a:tailEnd/>
          </a:ln>
        </p:spPr>
        <p:txBody>
          <a:bodyPr anchor="t"/>
          <a:lstStyle>
            <a:defPPr>
              <a:defRPr lang="en-US"/>
            </a:defPPr>
            <a:lvl1pPr algn="ctr">
              <a:defRPr sz="1100" b="1">
                <a:solidFill>
                  <a:schemeClr val="tx1">
                    <a:lumMod val="85000"/>
                    <a:lumOff val="15000"/>
                  </a:schemeClr>
                </a:solidFill>
                <a:latin typeface="Helvetica Light" panose="020B0403020202020204" pitchFamily="34" charset="0"/>
                <a:cs typeface="Calibri" pitchFamily="34" charset="0"/>
              </a:defRPr>
            </a:lvl1pPr>
            <a:lvl2pPr>
              <a:defRPr>
                <a:latin typeface="Arial" charset="0"/>
              </a:defRPr>
            </a:lvl2pPr>
            <a:lvl3pPr>
              <a:defRPr>
                <a:latin typeface="Arial" charset="0"/>
              </a:defRPr>
            </a:lvl3pPr>
            <a:lvl4pPr>
              <a:defRPr>
                <a:latin typeface="Arial" charset="0"/>
              </a:defRPr>
            </a:lvl4pPr>
            <a:lvl5pPr>
              <a:defRPr>
                <a:latin typeface="Arial" charset="0"/>
              </a:defRPr>
            </a:lvl5pPr>
            <a:lvl6pPr>
              <a:defRPr>
                <a:latin typeface="Arial" charset="0"/>
              </a:defRPr>
            </a:lvl6pPr>
            <a:lvl7pPr>
              <a:defRPr>
                <a:latin typeface="Arial" charset="0"/>
              </a:defRPr>
            </a:lvl7pPr>
            <a:lvl8pPr>
              <a:defRPr>
                <a:latin typeface="Arial" charset="0"/>
              </a:defRPr>
            </a:lvl8pPr>
            <a:lvl9pPr>
              <a:defRPr>
                <a:latin typeface="Arial" charset="0"/>
              </a:defRPr>
            </a:lvl9pPr>
          </a:lstStyle>
          <a:p>
            <a:pPr algn="l"/>
            <a:r>
              <a:rPr lang="fr-FR" sz="1050" dirty="0"/>
              <a:t>8. Délivrance</a:t>
            </a:r>
          </a:p>
          <a:p>
            <a:pPr algn="l"/>
            <a:r>
              <a:rPr lang="fr-FR" sz="1050" b="0" dirty="0"/>
              <a:t>- indication</a:t>
            </a:r>
          </a:p>
          <a:p>
            <a:pPr algn="l"/>
            <a:r>
              <a:rPr lang="fr-FR" sz="1050" b="0" dirty="0"/>
              <a:t>- modalités d’administration (posologie)</a:t>
            </a:r>
          </a:p>
          <a:p>
            <a:pPr algn="l"/>
            <a:r>
              <a:rPr lang="fr-FR" sz="1050" b="0" dirty="0"/>
              <a:t>- modalités d’utilisation (démonstration pour les matériels &amp; dispositifs médicaux) </a:t>
            </a:r>
          </a:p>
          <a:p>
            <a:pPr algn="l"/>
            <a:r>
              <a:rPr lang="fr-FR" sz="1050" b="0" dirty="0"/>
              <a:t>- mises en garde &amp; précautions d’emploi </a:t>
            </a:r>
          </a:p>
          <a:p>
            <a:pPr algn="l"/>
            <a:r>
              <a:rPr lang="fr-FR" sz="1050" b="0" dirty="0"/>
              <a:t>- effets indésirables</a:t>
            </a:r>
          </a:p>
          <a:p>
            <a:pPr algn="l"/>
            <a:r>
              <a:rPr lang="fr-FR" sz="1050" b="0" dirty="0" smtClean="0"/>
              <a:t>- modalités </a:t>
            </a:r>
            <a:r>
              <a:rPr lang="fr-FR" sz="1050" b="0" dirty="0"/>
              <a:t>de conservation &amp; de manipulation (chaîne du froid, péremption après ouverture</a:t>
            </a:r>
            <a:r>
              <a:rPr lang="fr-FR" sz="1050" b="0" dirty="0" smtClean="0"/>
              <a:t>…)</a:t>
            </a:r>
            <a:endParaRPr lang="fr-FR" sz="1050" b="0" dirty="0" smtClean="0">
              <a:solidFill>
                <a:schemeClr val="tx1"/>
              </a:solidFill>
            </a:endParaRPr>
          </a:p>
          <a:p>
            <a:pPr algn="l"/>
            <a:r>
              <a:rPr lang="fr-FR" sz="1050" b="0" dirty="0" smtClean="0">
                <a:solidFill>
                  <a:schemeClr val="tx1"/>
                </a:solidFill>
              </a:rPr>
              <a:t>- vérification des dispositifs de sécurité : authentification de l’identifiant unique (</a:t>
            </a:r>
            <a:r>
              <a:rPr lang="fr-FR" sz="1050" b="0" dirty="0">
                <a:solidFill>
                  <a:schemeClr val="tx1"/>
                </a:solidFill>
              </a:rPr>
              <a:t>l</a:t>
            </a:r>
            <a:r>
              <a:rPr lang="fr-FR" sz="1050" b="0" dirty="0" smtClean="0">
                <a:solidFill>
                  <a:schemeClr val="tx1"/>
                </a:solidFill>
              </a:rPr>
              <a:t>ecture </a:t>
            </a:r>
            <a:r>
              <a:rPr lang="fr-FR" sz="1050" b="0" dirty="0">
                <a:solidFill>
                  <a:schemeClr val="tx1"/>
                </a:solidFill>
              </a:rPr>
              <a:t>du code type « </a:t>
            </a:r>
            <a:r>
              <a:rPr lang="fr-FR" sz="1050" b="0" dirty="0" err="1">
                <a:solidFill>
                  <a:schemeClr val="tx1"/>
                </a:solidFill>
              </a:rPr>
              <a:t>datamatrix</a:t>
            </a:r>
            <a:r>
              <a:rPr lang="fr-FR" sz="1050" b="0" dirty="0">
                <a:solidFill>
                  <a:schemeClr val="tx1"/>
                </a:solidFill>
              </a:rPr>
              <a:t> </a:t>
            </a:r>
            <a:r>
              <a:rPr lang="fr-FR" sz="1050" b="0" dirty="0" smtClean="0">
                <a:solidFill>
                  <a:schemeClr val="tx1"/>
                </a:solidFill>
              </a:rPr>
              <a:t>» </a:t>
            </a:r>
            <a:r>
              <a:rPr lang="fr-FR" sz="1050" b="0" dirty="0">
                <a:solidFill>
                  <a:schemeClr val="tx1"/>
                </a:solidFill>
              </a:rPr>
              <a:t>puis c</a:t>
            </a:r>
            <a:r>
              <a:rPr lang="fr-FR" sz="1050" b="0" dirty="0" smtClean="0">
                <a:solidFill>
                  <a:schemeClr val="tx1"/>
                </a:solidFill>
              </a:rPr>
              <a:t>onnexion </a:t>
            </a:r>
            <a:r>
              <a:rPr lang="fr-FR" sz="1050" b="0" dirty="0">
                <a:solidFill>
                  <a:schemeClr val="tx1"/>
                </a:solidFill>
              </a:rPr>
              <a:t>au système national de répertoire France </a:t>
            </a:r>
            <a:r>
              <a:rPr lang="fr-FR" sz="1050" b="0" dirty="0" smtClean="0">
                <a:solidFill>
                  <a:schemeClr val="tx1"/>
                </a:solidFill>
              </a:rPr>
              <a:t>MVS), et désactivation de l’identifiant unique*</a:t>
            </a:r>
            <a:endParaRPr lang="fr-FR" sz="1050" b="0" dirty="0">
              <a:solidFill>
                <a:schemeClr val="tx1"/>
              </a:solidFill>
            </a:endParaRPr>
          </a:p>
        </p:txBody>
      </p:sp>
      <p:sp>
        <p:nvSpPr>
          <p:cNvPr id="148" name="Text Box 122">
            <a:extLst>
              <a:ext uri="{FF2B5EF4-FFF2-40B4-BE49-F238E27FC236}">
                <a16:creationId xmlns:a16="http://schemas.microsoft.com/office/drawing/2014/main" id="{96768FED-CFCE-413B-9270-1C4C3E580C8E}"/>
              </a:ext>
            </a:extLst>
          </p:cNvPr>
          <p:cNvSpPr txBox="1">
            <a:spLocks noChangeArrowheads="1"/>
          </p:cNvSpPr>
          <p:nvPr/>
        </p:nvSpPr>
        <p:spPr bwMode="auto">
          <a:xfrm>
            <a:off x="3380010" y="6587104"/>
            <a:ext cx="1378814" cy="2034557"/>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t"/>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pPr algn="l"/>
            <a:r>
              <a:rPr lang="fr-FR" sz="1050" dirty="0">
                <a:solidFill>
                  <a:schemeClr val="tx1">
                    <a:lumMod val="85000"/>
                    <a:lumOff val="15000"/>
                  </a:schemeClr>
                </a:solidFill>
                <a:latin typeface="Helvetica Light" panose="020B0403020202020204" pitchFamily="34" charset="0"/>
              </a:rPr>
              <a:t>9. Conseils Associés</a:t>
            </a:r>
          </a:p>
          <a:p>
            <a:pPr algn="l"/>
            <a:r>
              <a:rPr lang="fr-FR" sz="1050" b="0" dirty="0">
                <a:solidFill>
                  <a:schemeClr val="tx1">
                    <a:lumMod val="85000"/>
                    <a:lumOff val="15000"/>
                  </a:schemeClr>
                </a:solidFill>
                <a:latin typeface="Helvetica Light" panose="020B0403020202020204" pitchFamily="34" charset="0"/>
              </a:rPr>
              <a:t>- mesures hygiéno-diététiques adaptées à la pathologie traitée</a:t>
            </a:r>
          </a:p>
          <a:p>
            <a:pPr algn="l"/>
            <a:r>
              <a:rPr lang="fr-FR" sz="1050" b="0" dirty="0">
                <a:solidFill>
                  <a:schemeClr val="tx1">
                    <a:lumMod val="85000"/>
                    <a:lumOff val="15000"/>
                  </a:schemeClr>
                </a:solidFill>
                <a:latin typeface="Helvetica Light" panose="020B0403020202020204" pitchFamily="34" charset="0"/>
              </a:rPr>
              <a:t>- conseil pour une bonne observance </a:t>
            </a:r>
          </a:p>
          <a:p>
            <a:pPr algn="l"/>
            <a:r>
              <a:rPr lang="fr-FR" sz="1050" b="0" dirty="0">
                <a:solidFill>
                  <a:schemeClr val="tx1">
                    <a:lumMod val="85000"/>
                    <a:lumOff val="15000"/>
                  </a:schemeClr>
                </a:solidFill>
                <a:latin typeface="Helvetica Light" panose="020B0403020202020204" pitchFamily="34" charset="0"/>
              </a:rPr>
              <a:t>- mise en garde en cas d’</a:t>
            </a:r>
            <a:r>
              <a:rPr lang="fr-FR" sz="1050" b="0" dirty="0" err="1">
                <a:solidFill>
                  <a:schemeClr val="tx1">
                    <a:lumMod val="85000"/>
                    <a:lumOff val="15000"/>
                  </a:schemeClr>
                </a:solidFill>
                <a:latin typeface="Helvetica Light" panose="020B0403020202020204" pitchFamily="34" charset="0"/>
              </a:rPr>
              <a:t>auto-médication</a:t>
            </a:r>
            <a:r>
              <a:rPr lang="fr-FR" sz="1050" b="0" dirty="0">
                <a:solidFill>
                  <a:schemeClr val="tx1">
                    <a:lumMod val="85000"/>
                    <a:lumOff val="15000"/>
                  </a:schemeClr>
                </a:solidFill>
                <a:latin typeface="Helvetica Light" panose="020B0403020202020204" pitchFamily="34" charset="0"/>
              </a:rPr>
              <a:t> (redondances)</a:t>
            </a:r>
          </a:p>
        </p:txBody>
      </p:sp>
      <p:cxnSp>
        <p:nvCxnSpPr>
          <p:cNvPr id="149" name="AutoShape 94">
            <a:extLst>
              <a:ext uri="{FF2B5EF4-FFF2-40B4-BE49-F238E27FC236}">
                <a16:creationId xmlns:a16="http://schemas.microsoft.com/office/drawing/2014/main" id="{04556245-1B59-4236-A6C8-96100BF224A6}"/>
              </a:ext>
            </a:extLst>
          </p:cNvPr>
          <p:cNvCxnSpPr>
            <a:cxnSpLocks noChangeShapeType="1"/>
            <a:stCxn id="123" idx="2"/>
            <a:endCxn id="147" idx="0"/>
          </p:cNvCxnSpPr>
          <p:nvPr/>
        </p:nvCxnSpPr>
        <p:spPr bwMode="auto">
          <a:xfrm rot="16200000" flipH="1">
            <a:off x="1314009" y="6097211"/>
            <a:ext cx="250296" cy="590424"/>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53" name="Connecteur droit avec flèche 152">
            <a:extLst>
              <a:ext uri="{FF2B5EF4-FFF2-40B4-BE49-F238E27FC236}">
                <a16:creationId xmlns:a16="http://schemas.microsoft.com/office/drawing/2014/main" id="{1C4CBADA-B687-4D4B-B37A-A2F86036048F}"/>
              </a:ext>
            </a:extLst>
          </p:cNvPr>
          <p:cNvCxnSpPr>
            <a:cxnSpLocks/>
            <a:endCxn id="148" idx="1"/>
          </p:cNvCxnSpPr>
          <p:nvPr/>
        </p:nvCxnSpPr>
        <p:spPr>
          <a:xfrm>
            <a:off x="3205413" y="7604383"/>
            <a:ext cx="174597" cy="0"/>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0" name="Titre 159">
            <a:extLst>
              <a:ext uri="{FF2B5EF4-FFF2-40B4-BE49-F238E27FC236}">
                <a16:creationId xmlns:a16="http://schemas.microsoft.com/office/drawing/2014/main" id="{005D72E8-3BE6-4F3B-AFC3-57C7D4421495}"/>
              </a:ext>
            </a:extLst>
          </p:cNvPr>
          <p:cNvSpPr>
            <a:spLocks noGrp="1"/>
          </p:cNvSpPr>
          <p:nvPr>
            <p:ph type="title"/>
          </p:nvPr>
        </p:nvSpPr>
        <p:spPr>
          <a:xfrm>
            <a:off x="0" y="871192"/>
            <a:ext cx="6843587" cy="341632"/>
          </a:xfrm>
        </p:spPr>
        <p:txBody>
          <a:bodyPr>
            <a:normAutofit fontScale="90000"/>
          </a:bodyPr>
          <a:lstStyle/>
          <a:p>
            <a:r>
              <a:rPr lang="fr-FR" dirty="0"/>
              <a:t>P01. Dispensation d’un Médicament </a:t>
            </a:r>
            <a:r>
              <a:rPr lang="fr-FR" u="sng" dirty="0"/>
              <a:t>sur</a:t>
            </a:r>
            <a:r>
              <a:rPr lang="fr-FR" dirty="0"/>
              <a:t> Ordonnance</a:t>
            </a:r>
          </a:p>
        </p:txBody>
      </p:sp>
      <p:sp>
        <p:nvSpPr>
          <p:cNvPr id="49" name="Text Box 122">
            <a:extLst>
              <a:ext uri="{FF2B5EF4-FFF2-40B4-BE49-F238E27FC236}">
                <a16:creationId xmlns:a16="http://schemas.microsoft.com/office/drawing/2014/main" id="{FE9DC39F-8542-4A1F-B2B4-90A3A3093FF5}"/>
              </a:ext>
            </a:extLst>
          </p:cNvPr>
          <p:cNvSpPr txBox="1">
            <a:spLocks noChangeArrowheads="1"/>
          </p:cNvSpPr>
          <p:nvPr/>
        </p:nvSpPr>
        <p:spPr bwMode="auto">
          <a:xfrm>
            <a:off x="5029200" y="6517571"/>
            <a:ext cx="1553411" cy="1593199"/>
          </a:xfrm>
          <a:prstGeom prst="roundRect">
            <a:avLst>
              <a:gd name="adj" fmla="val 0"/>
            </a:avLst>
          </a:prstGeom>
          <a:solidFill>
            <a:schemeClr val="accent2">
              <a:lumMod val="40000"/>
              <a:lumOff val="60000"/>
              <a:alpha val="69804"/>
            </a:schemeClr>
          </a:solidFill>
          <a:ln w="28575" algn="ctr">
            <a:noFill/>
            <a:miter lim="800000"/>
            <a:headEnd/>
            <a:tailEnd/>
          </a:ln>
        </p:spPr>
        <p:txBody>
          <a:bodyPr numCol="1" anchor="t"/>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pPr algn="l"/>
            <a:r>
              <a:rPr lang="fr-FR" sz="1050" dirty="0">
                <a:solidFill>
                  <a:schemeClr val="tx1">
                    <a:lumMod val="85000"/>
                    <a:lumOff val="15000"/>
                  </a:schemeClr>
                </a:solidFill>
                <a:latin typeface="Helvetica Light" panose="020B0403020202020204" pitchFamily="34" charset="0"/>
              </a:rPr>
              <a:t>Enregistrements</a:t>
            </a:r>
          </a:p>
          <a:p>
            <a:pPr marL="171450" indent="-171450" algn="l">
              <a:buFont typeface="Arial" panose="020B0604020202020204" pitchFamily="34" charset="0"/>
              <a:buChar char="•"/>
            </a:pPr>
            <a:r>
              <a:rPr lang="fr-FR" sz="1050" u="sng" dirty="0">
                <a:solidFill>
                  <a:schemeClr val="accent2"/>
                </a:solidFill>
                <a:latin typeface="Helvetica Light" panose="020B0403020202020204" pitchFamily="34" charset="0"/>
              </a:rPr>
              <a:t>Historique patient</a:t>
            </a:r>
          </a:p>
          <a:p>
            <a:pPr marL="171450" indent="-171450" algn="l">
              <a:buFont typeface="Arial" panose="020B0604020202020204" pitchFamily="34" charset="0"/>
              <a:buChar char="•"/>
            </a:pPr>
            <a:r>
              <a:rPr lang="fr-FR" sz="1050" u="sng" dirty="0">
                <a:solidFill>
                  <a:schemeClr val="accent2"/>
                </a:solidFill>
                <a:latin typeface="Helvetica Light" panose="020B0403020202020204" pitchFamily="34" charset="0"/>
              </a:rPr>
              <a:t>DP </a:t>
            </a:r>
            <a:r>
              <a:rPr lang="fr-FR" sz="600" u="sng" dirty="0">
                <a:solidFill>
                  <a:schemeClr val="accent2"/>
                </a:solidFill>
                <a:latin typeface="Helvetica Light" panose="020B0403020202020204" pitchFamily="34" charset="0"/>
              </a:rPr>
              <a:t>(création / modification)</a:t>
            </a:r>
          </a:p>
          <a:p>
            <a:pPr marL="171450" indent="-171450" algn="l">
              <a:buFont typeface="Arial" panose="020B0604020202020204" pitchFamily="34" charset="0"/>
              <a:buChar char="•"/>
            </a:pPr>
            <a:r>
              <a:rPr lang="fr-FR" sz="1050" u="sng" dirty="0">
                <a:solidFill>
                  <a:schemeClr val="accent2"/>
                </a:solidFill>
                <a:latin typeface="Helvetica Light" panose="020B0403020202020204" pitchFamily="34" charset="0"/>
              </a:rPr>
              <a:t>DMP</a:t>
            </a:r>
            <a:r>
              <a:rPr lang="fr-FR" sz="700" u="sng" dirty="0">
                <a:solidFill>
                  <a:schemeClr val="accent2"/>
                </a:solidFill>
                <a:latin typeface="Helvetica Light" panose="020B0403020202020204" pitchFamily="34" charset="0"/>
              </a:rPr>
              <a:t>(création / modification)</a:t>
            </a:r>
            <a:endParaRPr lang="fr-FR" sz="1050" u="sng" dirty="0">
              <a:solidFill>
                <a:schemeClr val="accent2"/>
              </a:solidFill>
              <a:latin typeface="Helvetica Light" panose="020B0403020202020204" pitchFamily="34" charset="0"/>
            </a:endParaRPr>
          </a:p>
          <a:p>
            <a:pPr marL="171450" indent="-171450" algn="l">
              <a:buFont typeface="Arial" panose="020B0604020202020204" pitchFamily="34" charset="0"/>
              <a:buChar char="•"/>
            </a:pPr>
            <a:r>
              <a:rPr lang="fr-FR" sz="1050" u="sng" dirty="0">
                <a:solidFill>
                  <a:schemeClr val="accent2"/>
                </a:solidFill>
                <a:latin typeface="Helvetica Light" panose="020B0403020202020204" pitchFamily="34" charset="0"/>
              </a:rPr>
              <a:t>Registre des stupéfiants</a:t>
            </a:r>
          </a:p>
          <a:p>
            <a:pPr marL="171450" indent="-171450" algn="l">
              <a:buFont typeface="Arial" panose="020B0604020202020204" pitchFamily="34" charset="0"/>
              <a:buChar char="•"/>
            </a:pPr>
            <a:r>
              <a:rPr lang="fr-FR" sz="1050" u="sng" dirty="0">
                <a:solidFill>
                  <a:schemeClr val="accent2"/>
                </a:solidFill>
                <a:latin typeface="Helvetica Light" panose="020B0403020202020204" pitchFamily="34" charset="0"/>
              </a:rPr>
              <a:t>Ordonnancier (préparations)</a:t>
            </a:r>
          </a:p>
          <a:p>
            <a:pPr algn="l"/>
            <a:endParaRPr lang="fr-FR" sz="1050" b="0" dirty="0">
              <a:solidFill>
                <a:schemeClr val="tx1">
                  <a:lumMod val="85000"/>
                  <a:lumOff val="15000"/>
                </a:schemeClr>
              </a:solidFill>
              <a:latin typeface="Helvetica Light" panose="020B0403020202020204" pitchFamily="34" charset="0"/>
            </a:endParaRPr>
          </a:p>
        </p:txBody>
      </p:sp>
      <p:sp>
        <p:nvSpPr>
          <p:cNvPr id="33" name="Text Box 122">
            <a:extLst>
              <a:ext uri="{FF2B5EF4-FFF2-40B4-BE49-F238E27FC236}">
                <a16:creationId xmlns:a16="http://schemas.microsoft.com/office/drawing/2014/main" id="{052AD619-3854-A54F-80FD-74E0AFCBB12D}"/>
              </a:ext>
            </a:extLst>
          </p:cNvPr>
          <p:cNvSpPr txBox="1">
            <a:spLocks noChangeArrowheads="1"/>
          </p:cNvSpPr>
          <p:nvPr/>
        </p:nvSpPr>
        <p:spPr bwMode="auto">
          <a:xfrm>
            <a:off x="5029201" y="8339876"/>
            <a:ext cx="1552492" cy="396208"/>
          </a:xfrm>
          <a:prstGeom prst="roundRect">
            <a:avLst>
              <a:gd name="adj" fmla="val 0"/>
            </a:avLst>
          </a:prstGeom>
          <a:solidFill>
            <a:schemeClr val="accent2">
              <a:lumMod val="40000"/>
              <a:lumOff val="60000"/>
              <a:alpha val="69804"/>
            </a:schemeClr>
          </a:solidFill>
          <a:ln w="28575" algn="ctr">
            <a:noFill/>
            <a:miter lim="800000"/>
            <a:headEnd/>
            <a:tailEnd/>
          </a:ln>
        </p:spPr>
        <p:txBody>
          <a:bodyPr numCol="1"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dirty="0">
                <a:solidFill>
                  <a:schemeClr val="tx1">
                    <a:lumMod val="85000"/>
                    <a:lumOff val="15000"/>
                  </a:schemeClr>
                </a:solidFill>
                <a:latin typeface="Helvetica Light" panose="020B0403020202020204" pitchFamily="34" charset="0"/>
              </a:rPr>
              <a:t>Double Contrôle</a:t>
            </a:r>
          </a:p>
        </p:txBody>
      </p:sp>
      <p:cxnSp>
        <p:nvCxnSpPr>
          <p:cNvPr id="41" name="AutoShape 94">
            <a:extLst>
              <a:ext uri="{FF2B5EF4-FFF2-40B4-BE49-F238E27FC236}">
                <a16:creationId xmlns:a16="http://schemas.microsoft.com/office/drawing/2014/main" id="{4E0B7BA5-F0CC-904C-9D24-58529EAC5883}"/>
              </a:ext>
            </a:extLst>
          </p:cNvPr>
          <p:cNvCxnSpPr>
            <a:cxnSpLocks noChangeShapeType="1"/>
            <a:stCxn id="148" idx="3"/>
            <a:endCxn id="49" idx="1"/>
          </p:cNvCxnSpPr>
          <p:nvPr/>
        </p:nvCxnSpPr>
        <p:spPr bwMode="auto">
          <a:xfrm flipV="1">
            <a:off x="4758824" y="7314171"/>
            <a:ext cx="270376" cy="290212"/>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44" name="AutoShape 94">
            <a:extLst>
              <a:ext uri="{FF2B5EF4-FFF2-40B4-BE49-F238E27FC236}">
                <a16:creationId xmlns:a16="http://schemas.microsoft.com/office/drawing/2014/main" id="{F0BEA340-54E6-9849-99D8-4B45DBA5CFB3}"/>
              </a:ext>
            </a:extLst>
          </p:cNvPr>
          <p:cNvCxnSpPr>
            <a:cxnSpLocks noChangeShapeType="1"/>
            <a:stCxn id="148" idx="3"/>
            <a:endCxn id="33" idx="1"/>
          </p:cNvCxnSpPr>
          <p:nvPr/>
        </p:nvCxnSpPr>
        <p:spPr bwMode="auto">
          <a:xfrm>
            <a:off x="4758824" y="7604383"/>
            <a:ext cx="270377" cy="933597"/>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sp>
        <p:nvSpPr>
          <p:cNvPr id="65" name="Text Box 122">
            <a:extLst>
              <a:ext uri="{FF2B5EF4-FFF2-40B4-BE49-F238E27FC236}">
                <a16:creationId xmlns:a16="http://schemas.microsoft.com/office/drawing/2014/main" id="{1DC445F4-6E39-0049-8E29-86BE2908BACB}"/>
              </a:ext>
            </a:extLst>
          </p:cNvPr>
          <p:cNvSpPr txBox="1">
            <a:spLocks noChangeArrowheads="1"/>
          </p:cNvSpPr>
          <p:nvPr/>
        </p:nvSpPr>
        <p:spPr bwMode="auto">
          <a:xfrm>
            <a:off x="5119227" y="2581392"/>
            <a:ext cx="1462465" cy="470118"/>
          </a:xfrm>
          <a:prstGeom prst="roundRect">
            <a:avLst>
              <a:gd name="adj" fmla="val 0"/>
            </a:avLst>
          </a:prstGeom>
          <a:solidFill>
            <a:schemeClr val="accent2">
              <a:lumMod val="40000"/>
              <a:lumOff val="60000"/>
              <a:alpha val="69804"/>
            </a:schemeClr>
          </a:solidFill>
          <a:ln w="28575" algn="ctr">
            <a:noFill/>
            <a:miter lim="800000"/>
            <a:headEnd/>
            <a:tailEnd/>
          </a:ln>
        </p:spPr>
        <p:txBody>
          <a:bodyPr numCol="1"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00" dirty="0">
                <a:solidFill>
                  <a:schemeClr val="tx1">
                    <a:lumMod val="85000"/>
                    <a:lumOff val="15000"/>
                  </a:schemeClr>
                </a:solidFill>
                <a:latin typeface="Helvetica Light" panose="020B0403020202020204" pitchFamily="34" charset="0"/>
              </a:rPr>
              <a:t>Proposition d’une Démarche d’Accompagnement</a:t>
            </a:r>
            <a:endParaRPr lang="fr-FR" sz="1000" b="0" dirty="0">
              <a:solidFill>
                <a:schemeClr val="tx1">
                  <a:lumMod val="85000"/>
                  <a:lumOff val="15000"/>
                </a:schemeClr>
              </a:solidFill>
              <a:latin typeface="Helvetica Light" panose="020B0403020202020204" pitchFamily="34" charset="0"/>
            </a:endParaRPr>
          </a:p>
        </p:txBody>
      </p:sp>
      <p:cxnSp>
        <p:nvCxnSpPr>
          <p:cNvPr id="70" name="AutoShape 94">
            <a:extLst>
              <a:ext uri="{FF2B5EF4-FFF2-40B4-BE49-F238E27FC236}">
                <a16:creationId xmlns:a16="http://schemas.microsoft.com/office/drawing/2014/main" id="{C34ECDA8-7154-A24C-BD5F-1982082CB9A4}"/>
              </a:ext>
            </a:extLst>
          </p:cNvPr>
          <p:cNvCxnSpPr>
            <a:cxnSpLocks noChangeShapeType="1"/>
            <a:stCxn id="16" idx="3"/>
            <a:endCxn id="65" idx="1"/>
          </p:cNvCxnSpPr>
          <p:nvPr/>
        </p:nvCxnSpPr>
        <p:spPr bwMode="auto">
          <a:xfrm>
            <a:off x="4812528" y="2380371"/>
            <a:ext cx="306699" cy="436080"/>
          </a:xfrm>
          <a:prstGeom prst="bentConnector3">
            <a:avLst>
              <a:gd name="adj1" fmla="val 50000"/>
            </a:avLst>
          </a:prstGeom>
          <a:noFill/>
          <a:ln w="9525">
            <a:solidFill>
              <a:schemeClr val="tx1">
                <a:lumMod val="75000"/>
                <a:lumOff val="25000"/>
              </a:schemeClr>
            </a:solidFill>
            <a:miter lim="800000"/>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1398411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Espace réservé du texte 28">
            <a:extLst>
              <a:ext uri="{FF2B5EF4-FFF2-40B4-BE49-F238E27FC236}">
                <a16:creationId xmlns:a16="http://schemas.microsoft.com/office/drawing/2014/main" id="{6C1841CF-82E2-46AF-8EE0-4DE3BD6B7EB6}"/>
              </a:ext>
            </a:extLst>
          </p:cNvPr>
          <p:cNvSpPr>
            <a:spLocks noGrp="1"/>
          </p:cNvSpPr>
          <p:nvPr>
            <p:ph type="body" sz="quarter" idx="10"/>
          </p:nvPr>
        </p:nvSpPr>
        <p:spPr>
          <a:xfrm>
            <a:off x="226125" y="3976475"/>
            <a:ext cx="6391336" cy="400110"/>
          </a:xfrm>
        </p:spPr>
        <p:txBody>
          <a:bodyPr/>
          <a:lstStyle/>
          <a:p>
            <a:pPr>
              <a:lnSpc>
                <a:spcPct val="100000"/>
              </a:lnSpc>
              <a:spcBef>
                <a:spcPts val="0"/>
              </a:spcBef>
            </a:pPr>
            <a:r>
              <a:rPr lang="fr-FR" sz="1000" b="1" dirty="0"/>
              <a:t>DP : </a:t>
            </a:r>
            <a:r>
              <a:rPr lang="fr-FR" sz="1000" dirty="0"/>
              <a:t>Dossier Pharmaceutique 		</a:t>
            </a:r>
            <a:r>
              <a:rPr lang="fr-FR" sz="1000" b="1" dirty="0"/>
              <a:t>DMP :</a:t>
            </a:r>
            <a:r>
              <a:rPr lang="fr-FR" sz="1000" dirty="0"/>
              <a:t> Dossier Médical Partagé</a:t>
            </a:r>
          </a:p>
          <a:p>
            <a:pPr>
              <a:lnSpc>
                <a:spcPct val="100000"/>
              </a:lnSpc>
              <a:spcBef>
                <a:spcPts val="0"/>
              </a:spcBef>
            </a:pPr>
            <a:r>
              <a:rPr lang="fr-FR" sz="1000" b="1" dirty="0"/>
              <a:t>BMP :</a:t>
            </a:r>
            <a:r>
              <a:rPr lang="fr-FR" sz="1000" dirty="0"/>
              <a:t> Bilan Partagé de Médication	</a:t>
            </a:r>
            <a:r>
              <a:rPr lang="fr-FR" sz="1000" b="1" dirty="0"/>
              <a:t>ETP : </a:t>
            </a:r>
            <a:r>
              <a:rPr lang="fr-FR" sz="1000" dirty="0"/>
              <a:t>Education Thérapeutique Patient</a:t>
            </a:r>
          </a:p>
        </p:txBody>
      </p:sp>
      <p:sp>
        <p:nvSpPr>
          <p:cNvPr id="31" name="Espace réservé du texte 30">
            <a:extLst>
              <a:ext uri="{FF2B5EF4-FFF2-40B4-BE49-F238E27FC236}">
                <a16:creationId xmlns:a16="http://schemas.microsoft.com/office/drawing/2014/main" id="{8F33BC0D-148C-48B4-80BE-00460C6D194C}"/>
              </a:ext>
            </a:extLst>
          </p:cNvPr>
          <p:cNvSpPr>
            <a:spLocks noGrp="1"/>
          </p:cNvSpPr>
          <p:nvPr>
            <p:ph type="body" sz="quarter" idx="11"/>
          </p:nvPr>
        </p:nvSpPr>
        <p:spPr>
          <a:xfrm>
            <a:off x="132493" y="4738521"/>
            <a:ext cx="6578600" cy="4388545"/>
          </a:xfrm>
        </p:spPr>
        <p:txBody>
          <a:bodyPr/>
          <a:lstStyle/>
          <a:p>
            <a:pPr>
              <a:spcBef>
                <a:spcPts val="300"/>
              </a:spcBef>
              <a:buClr>
                <a:srgbClr val="9BBA28"/>
              </a:buClr>
            </a:pPr>
            <a:r>
              <a:rPr lang="fr-FR" sz="900" dirty="0"/>
              <a:t>La procédure de délivrance d’un médicament sur ordonnance constitue l’un des fondamentaux d’une démarche qualité à l’officine. </a:t>
            </a:r>
            <a:r>
              <a:rPr lang="fr-FR" sz="900" b="1" dirty="0"/>
              <a:t>Même si elle décrit l’activité la plus récurrente de la vie officinale, les enjeux liés, la complexité de la démarche et la disparité des pratiques justifient qu’on lui accorde une attention toute particulière.</a:t>
            </a:r>
          </a:p>
          <a:p>
            <a:pPr>
              <a:spcBef>
                <a:spcPts val="300"/>
              </a:spcBef>
              <a:buClr>
                <a:srgbClr val="9BBA28"/>
              </a:buClr>
            </a:pPr>
            <a:r>
              <a:rPr lang="fr-FR" sz="900" dirty="0"/>
              <a:t>La démarche propose de s'intéresser dans un premier temps au patient et à sa problématique avant d’approfondir vers la recevabilité de l’ordonnance. Cette étape permet de :</a:t>
            </a:r>
          </a:p>
          <a:p>
            <a:pPr marL="171450" indent="-171450">
              <a:spcBef>
                <a:spcPts val="300"/>
              </a:spcBef>
              <a:buClr>
                <a:srgbClr val="D25E2F"/>
              </a:buClr>
              <a:buFont typeface="Wingdings" panose="05000000000000000000" pitchFamily="2" charset="2"/>
              <a:buChar char="l"/>
            </a:pPr>
            <a:r>
              <a:rPr lang="fr-FR" sz="900" dirty="0"/>
              <a:t>gérer le </a:t>
            </a:r>
            <a:r>
              <a:rPr lang="fr-FR" sz="900" b="1" dirty="0"/>
              <a:t>respect du secret professionnel </a:t>
            </a:r>
            <a:r>
              <a:rPr lang="fr-FR" sz="900" dirty="0"/>
              <a:t>en vérifiant la nature de son interlocuteur</a:t>
            </a:r>
          </a:p>
          <a:p>
            <a:pPr marL="171450" indent="-171450">
              <a:spcBef>
                <a:spcPts val="300"/>
              </a:spcBef>
              <a:buClr>
                <a:srgbClr val="D25E2F"/>
              </a:buClr>
              <a:buFont typeface="Wingdings" panose="05000000000000000000" pitchFamily="2" charset="2"/>
              <a:buChar char="l"/>
            </a:pPr>
            <a:r>
              <a:rPr lang="fr-FR" sz="900" dirty="0"/>
              <a:t>apporter un suivi dans les traitements notamment en vérifiant le </a:t>
            </a:r>
            <a:r>
              <a:rPr lang="fr-FR" sz="900" b="1" dirty="0"/>
              <a:t>respect de l’observance par le patient </a:t>
            </a:r>
            <a:r>
              <a:rPr lang="fr-FR" sz="900" dirty="0"/>
              <a:t>(prise effective du traitement).</a:t>
            </a:r>
          </a:p>
          <a:p>
            <a:pPr marL="171450" indent="-171450">
              <a:spcBef>
                <a:spcPts val="300"/>
              </a:spcBef>
              <a:buClr>
                <a:srgbClr val="D25E2F"/>
              </a:buClr>
              <a:buFont typeface="Wingdings" panose="05000000000000000000" pitchFamily="2" charset="2"/>
              <a:buChar char="l"/>
            </a:pPr>
            <a:r>
              <a:rPr lang="fr-FR" sz="900" b="1" dirty="0"/>
              <a:t>identifier - si possible - l’indication thérapeutique de l’ordonnance afin d’éviter les erreurs de déchiffrage et d’adapter au mieux les conseils autour de l’ordonnance.</a:t>
            </a:r>
          </a:p>
          <a:p>
            <a:pPr>
              <a:spcBef>
                <a:spcPts val="300"/>
              </a:spcBef>
              <a:buClr>
                <a:srgbClr val="9BBA28"/>
              </a:buClr>
            </a:pPr>
            <a:r>
              <a:rPr lang="fr-FR" sz="900" dirty="0"/>
              <a:t>Au niveau des vérifications il convient de contrôler systématiquement l’ordonnance en elle-même mais également sa </a:t>
            </a:r>
            <a:r>
              <a:rPr lang="fr-FR" sz="900" b="1" dirty="0"/>
              <a:t>compatibilité avec le profil du patient</a:t>
            </a:r>
            <a:r>
              <a:rPr lang="fr-FR" sz="900" dirty="0"/>
              <a:t>.</a:t>
            </a:r>
          </a:p>
          <a:p>
            <a:pPr>
              <a:spcBef>
                <a:spcPts val="300"/>
              </a:spcBef>
              <a:buClr>
                <a:srgbClr val="9BBA28"/>
              </a:buClr>
            </a:pPr>
            <a:r>
              <a:rPr lang="fr-FR" sz="900" dirty="0"/>
              <a:t>De même l’officine </a:t>
            </a:r>
            <a:r>
              <a:rPr lang="fr-FR" sz="900" b="1" dirty="0"/>
              <a:t>garde une trace écrite de tous les échanges et les arbitrages</a:t>
            </a:r>
            <a:r>
              <a:rPr lang="fr-FR" sz="900" dirty="0"/>
              <a:t>. Le pharmacien pourra également s’il le juge nécessaire (dans le cas par exemple où le prescripteur est injoignable) procéder à la rédaction d’une </a:t>
            </a:r>
            <a:r>
              <a:rPr lang="fr-FR" sz="900" b="1" dirty="0"/>
              <a:t>Intervention Pharmaceutique</a:t>
            </a:r>
            <a:r>
              <a:rPr lang="fr-FR" sz="900" b="1" dirty="0" smtClean="0"/>
              <a:t>.</a:t>
            </a:r>
          </a:p>
          <a:p>
            <a:pPr>
              <a:lnSpc>
                <a:spcPct val="100000"/>
              </a:lnSpc>
              <a:spcBef>
                <a:spcPts val="300"/>
              </a:spcBef>
            </a:pPr>
            <a:r>
              <a:rPr lang="fr-FR" sz="900" dirty="0" smtClean="0"/>
              <a:t>En cas de </a:t>
            </a:r>
            <a:r>
              <a:rPr lang="fr-FR" sz="900" b="1" dirty="0" smtClean="0"/>
              <a:t>présentation de l’ordonnance sur support électronique</a:t>
            </a:r>
            <a:r>
              <a:rPr lang="fr-FR" sz="900" dirty="0" smtClean="0"/>
              <a:t>, à l’instar </a:t>
            </a:r>
            <a:r>
              <a:rPr lang="fr-FR" sz="900" dirty="0"/>
              <a:t>d’une dispensation classique, le pharmacien devra :</a:t>
            </a:r>
          </a:p>
          <a:p>
            <a:pPr marL="171450" indent="-171450">
              <a:lnSpc>
                <a:spcPct val="100000"/>
              </a:lnSpc>
              <a:spcBef>
                <a:spcPts val="300"/>
              </a:spcBef>
              <a:buClr>
                <a:srgbClr val="D25E2F"/>
              </a:buClr>
              <a:buSzPct val="200000"/>
              <a:buFont typeface="Arial" panose="020B0604020202020204" pitchFamily="34" charset="0"/>
              <a:buChar char="•"/>
            </a:pPr>
            <a:r>
              <a:rPr lang="fr-FR" sz="900" dirty="0" smtClean="0"/>
              <a:t>vérifier </a:t>
            </a:r>
            <a:r>
              <a:rPr lang="fr-FR" sz="900" dirty="0"/>
              <a:t>que l'ordonnance est bien authentique et qu'elle comporte bien les mentions légales ;</a:t>
            </a:r>
          </a:p>
          <a:p>
            <a:pPr marL="171450" indent="-171450">
              <a:lnSpc>
                <a:spcPct val="100000"/>
              </a:lnSpc>
              <a:spcBef>
                <a:spcPts val="300"/>
              </a:spcBef>
              <a:buClr>
                <a:srgbClr val="D25E2F"/>
              </a:buClr>
              <a:buSzPct val="200000"/>
              <a:buFont typeface="Arial" panose="020B0604020202020204" pitchFamily="34" charset="0"/>
              <a:buChar char="•"/>
            </a:pPr>
            <a:r>
              <a:rPr lang="fr-FR" sz="900" dirty="0" smtClean="0"/>
              <a:t>prendre </a:t>
            </a:r>
            <a:r>
              <a:rPr lang="fr-FR" sz="900" dirty="0"/>
              <a:t>contact avec le prescripteur en cas de doute ;</a:t>
            </a:r>
          </a:p>
          <a:p>
            <a:pPr marL="171450" indent="-171450">
              <a:lnSpc>
                <a:spcPct val="100000"/>
              </a:lnSpc>
              <a:spcBef>
                <a:spcPts val="300"/>
              </a:spcBef>
              <a:buClr>
                <a:srgbClr val="D25E2F"/>
              </a:buClr>
              <a:buSzPct val="200000"/>
              <a:buFont typeface="Arial" panose="020B0604020202020204" pitchFamily="34" charset="0"/>
              <a:buChar char="•"/>
            </a:pPr>
            <a:r>
              <a:rPr lang="fr-FR" sz="900" dirty="0" smtClean="0"/>
              <a:t>procéder </a:t>
            </a:r>
            <a:r>
              <a:rPr lang="fr-FR" sz="900" dirty="0"/>
              <a:t>aux vérifications prévues par les bonnes pratiques de dispensation </a:t>
            </a:r>
            <a:r>
              <a:rPr lang="fr-FR" sz="900" dirty="0" smtClean="0"/>
              <a:t>;</a:t>
            </a:r>
            <a:r>
              <a:rPr lang="fr-FR" sz="900" dirty="0"/>
              <a:t> </a:t>
            </a:r>
          </a:p>
          <a:p>
            <a:pPr marL="171450" indent="-171450">
              <a:lnSpc>
                <a:spcPct val="100000"/>
              </a:lnSpc>
              <a:spcBef>
                <a:spcPts val="300"/>
              </a:spcBef>
              <a:buClr>
                <a:srgbClr val="D25E2F"/>
              </a:buClr>
              <a:buSzPct val="200000"/>
              <a:buFont typeface="Arial" panose="020B0604020202020204" pitchFamily="34" charset="0"/>
              <a:buChar char="•"/>
            </a:pPr>
            <a:r>
              <a:rPr lang="fr-FR" sz="900" dirty="0" smtClean="0"/>
              <a:t>reporter </a:t>
            </a:r>
            <a:r>
              <a:rPr lang="fr-FR" sz="900" dirty="0"/>
              <a:t>sur l'ordonnance les mentions légales habituelles.</a:t>
            </a:r>
          </a:p>
          <a:p>
            <a:r>
              <a:rPr lang="fr-FR" sz="900" dirty="0">
                <a:solidFill>
                  <a:schemeClr val="tx1"/>
                </a:solidFill>
              </a:rPr>
              <a:t>Les pharmaciens contribuent à la </a:t>
            </a:r>
            <a:r>
              <a:rPr lang="fr-FR" sz="900" b="1" dirty="0">
                <a:solidFill>
                  <a:schemeClr val="tx1"/>
                </a:solidFill>
              </a:rPr>
              <a:t>lutte contre la falsification des </a:t>
            </a:r>
            <a:r>
              <a:rPr lang="fr-FR" sz="900" b="1" dirty="0" smtClean="0">
                <a:solidFill>
                  <a:schemeClr val="tx1"/>
                </a:solidFill>
              </a:rPr>
              <a:t>médicaments </a:t>
            </a:r>
            <a:r>
              <a:rPr lang="fr-FR" sz="900" dirty="0" smtClean="0">
                <a:solidFill>
                  <a:schemeClr val="tx1"/>
                </a:solidFill>
              </a:rPr>
              <a:t>:</a:t>
            </a:r>
          </a:p>
          <a:p>
            <a:pPr marL="171450" indent="-171450">
              <a:lnSpc>
                <a:spcPct val="100000"/>
              </a:lnSpc>
              <a:spcBef>
                <a:spcPts val="300"/>
              </a:spcBef>
              <a:buClr>
                <a:srgbClr val="D25E2F"/>
              </a:buClr>
              <a:buSzPct val="200000"/>
              <a:buFont typeface="Arial" panose="020B0604020202020204" pitchFamily="34" charset="0"/>
              <a:buChar char="•"/>
            </a:pPr>
            <a:r>
              <a:rPr lang="fr-FR" sz="900" dirty="0">
                <a:solidFill>
                  <a:schemeClr val="tx1"/>
                </a:solidFill>
              </a:rPr>
              <a:t>les médicaments </a:t>
            </a:r>
            <a:r>
              <a:rPr lang="fr-FR" sz="900" dirty="0" smtClean="0">
                <a:solidFill>
                  <a:schemeClr val="tx1"/>
                </a:solidFill>
              </a:rPr>
              <a:t>concernés sont tous </a:t>
            </a:r>
            <a:r>
              <a:rPr lang="fr-FR" sz="900" dirty="0">
                <a:solidFill>
                  <a:schemeClr val="tx1"/>
                </a:solidFill>
              </a:rPr>
              <a:t>les médicaments soumis à prescription médicale obligatoire </a:t>
            </a:r>
            <a:r>
              <a:rPr lang="fr-FR" sz="900" dirty="0" smtClean="0">
                <a:solidFill>
                  <a:schemeClr val="tx1"/>
                </a:solidFill>
              </a:rPr>
              <a:t>sauf exception, et </a:t>
            </a:r>
            <a:r>
              <a:rPr lang="fr-FR" sz="900" dirty="0">
                <a:solidFill>
                  <a:schemeClr val="tx1"/>
                </a:solidFill>
              </a:rPr>
              <a:t>certains médicaments sur prescription médicale facultative </a:t>
            </a:r>
          </a:p>
          <a:p>
            <a:pPr marL="171450" indent="-171450">
              <a:lnSpc>
                <a:spcPct val="100000"/>
              </a:lnSpc>
              <a:spcBef>
                <a:spcPts val="300"/>
              </a:spcBef>
              <a:buClr>
                <a:srgbClr val="D25E2F"/>
              </a:buClr>
              <a:buSzPct val="200000"/>
              <a:buFont typeface="Arial" panose="020B0604020202020204" pitchFamily="34" charset="0"/>
              <a:buChar char="•"/>
            </a:pPr>
            <a:r>
              <a:rPr lang="fr-FR" sz="900" dirty="0">
                <a:solidFill>
                  <a:schemeClr val="tx1"/>
                </a:solidFill>
              </a:rPr>
              <a:t> </a:t>
            </a:r>
            <a:r>
              <a:rPr lang="fr-FR" sz="900" dirty="0" smtClean="0">
                <a:solidFill>
                  <a:schemeClr val="tx1"/>
                </a:solidFill>
              </a:rPr>
              <a:t>tous ces médicaments comportent </a:t>
            </a:r>
            <a:r>
              <a:rPr lang="fr-FR" sz="900" dirty="0">
                <a:solidFill>
                  <a:schemeClr val="tx1"/>
                </a:solidFill>
              </a:rPr>
              <a:t>deux types de dispositifs de sécurité présents sur les boîtes de ces médicaments : un dispositif </a:t>
            </a:r>
            <a:r>
              <a:rPr lang="fr-FR" sz="900" dirty="0" smtClean="0">
                <a:solidFill>
                  <a:schemeClr val="tx1"/>
                </a:solidFill>
              </a:rPr>
              <a:t> antieffraction </a:t>
            </a:r>
            <a:r>
              <a:rPr lang="fr-FR" sz="900" dirty="0">
                <a:solidFill>
                  <a:schemeClr val="tx1"/>
                </a:solidFill>
              </a:rPr>
              <a:t>et un identifiant unique</a:t>
            </a:r>
            <a:r>
              <a:rPr lang="fr-FR" sz="900" dirty="0" smtClean="0">
                <a:solidFill>
                  <a:schemeClr val="tx1"/>
                </a:solidFill>
              </a:rPr>
              <a:t>.</a:t>
            </a:r>
          </a:p>
          <a:p>
            <a:pPr marL="171450" indent="-171450">
              <a:lnSpc>
                <a:spcPct val="100000"/>
              </a:lnSpc>
              <a:spcBef>
                <a:spcPts val="300"/>
              </a:spcBef>
              <a:buClr>
                <a:srgbClr val="D25E2F"/>
              </a:buClr>
              <a:buSzPct val="200000"/>
              <a:buFont typeface="Arial" panose="020B0604020202020204" pitchFamily="34" charset="0"/>
              <a:buChar char="•"/>
            </a:pPr>
            <a:r>
              <a:rPr lang="fr-FR" sz="900" dirty="0">
                <a:solidFill>
                  <a:schemeClr val="tx1"/>
                </a:solidFill>
              </a:rPr>
              <a:t>Pour de plus amples informations sur les modalités de connexion, les pharmaciens sont invités à se connecter sur le site internet de France MVO à l’adresse suivante:</a:t>
            </a:r>
            <a:r>
              <a:rPr lang="fr-FR" sz="900" dirty="0"/>
              <a:t> </a:t>
            </a:r>
            <a:r>
              <a:rPr lang="fr-FR" sz="900" u="sng" dirty="0">
                <a:hlinkClick r:id="rId2"/>
              </a:rPr>
              <a:t>www.france-mvo.fr</a:t>
            </a:r>
            <a:endParaRPr lang="fr-FR" sz="900" b="1" dirty="0">
              <a:solidFill>
                <a:schemeClr val="tx1"/>
              </a:solidFill>
            </a:endParaRPr>
          </a:p>
        </p:txBody>
      </p:sp>
      <p:sp>
        <p:nvSpPr>
          <p:cNvPr id="2" name="Titre 1">
            <a:extLst>
              <a:ext uri="{FF2B5EF4-FFF2-40B4-BE49-F238E27FC236}">
                <a16:creationId xmlns:a16="http://schemas.microsoft.com/office/drawing/2014/main" id="{E848EE3E-3A5F-479C-9D8F-847C8F5D2BA9}"/>
              </a:ext>
            </a:extLst>
          </p:cNvPr>
          <p:cNvSpPr>
            <a:spLocks noGrp="1"/>
          </p:cNvSpPr>
          <p:nvPr>
            <p:ph type="title"/>
          </p:nvPr>
        </p:nvSpPr>
        <p:spPr>
          <a:xfrm>
            <a:off x="0" y="885042"/>
            <a:ext cx="6843587" cy="313932"/>
          </a:xfrm>
        </p:spPr>
        <p:txBody>
          <a:bodyPr/>
          <a:lstStyle/>
          <a:p>
            <a:pPr algn="r"/>
            <a:r>
              <a:rPr lang="fr-FR" sz="1600" dirty="0"/>
              <a:t>P01. Dispensation d’un Médicament </a:t>
            </a:r>
            <a:r>
              <a:rPr lang="fr-FR" sz="1600" u="sng" dirty="0" smtClean="0"/>
              <a:t>sur</a:t>
            </a:r>
            <a:r>
              <a:rPr lang="fr-FR" sz="1600" dirty="0"/>
              <a:t> </a:t>
            </a:r>
            <a:r>
              <a:rPr lang="fr-FR" sz="1600" dirty="0" smtClean="0"/>
              <a:t>Ordonnance</a:t>
            </a:r>
            <a:endParaRPr lang="fr-FR" sz="1600" dirty="0"/>
          </a:p>
        </p:txBody>
      </p:sp>
      <p:sp>
        <p:nvSpPr>
          <p:cNvPr id="6" name="Espace réservé du texte 2">
            <a:extLst>
              <a:ext uri="{FF2B5EF4-FFF2-40B4-BE49-F238E27FC236}">
                <a16:creationId xmlns:a16="http://schemas.microsoft.com/office/drawing/2014/main" id="{AAE196BE-636C-7440-B466-7559D9F3460F}"/>
              </a:ext>
            </a:extLst>
          </p:cNvPr>
          <p:cNvSpPr txBox="1">
            <a:spLocks/>
          </p:cNvSpPr>
          <p:nvPr/>
        </p:nvSpPr>
        <p:spPr>
          <a:xfrm>
            <a:off x="0" y="9088120"/>
            <a:ext cx="4961467" cy="817880"/>
          </a:xfrm>
          <a:prstGeom prst="rect">
            <a:avLst/>
          </a:prstGeom>
          <a:solidFill>
            <a:srgbClr val="EFC7B7"/>
          </a:solidFill>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1000" b="1" dirty="0"/>
              <a:t>Références </a:t>
            </a:r>
            <a:r>
              <a:rPr lang="fr-FR" sz="1000" b="1" dirty="0" smtClean="0"/>
              <a:t>:</a:t>
            </a:r>
          </a:p>
          <a:p>
            <a:r>
              <a:rPr lang="fr-FR" sz="1000" dirty="0" smtClean="0"/>
              <a:t>Les Bonnes Pratiques de Dispensation (texte opposable)</a:t>
            </a:r>
          </a:p>
          <a:p>
            <a:r>
              <a:rPr lang="fr-FR" sz="1000" dirty="0">
                <a:hlinkClick r:id="rId3"/>
              </a:rPr>
              <a:t>DGS-Urgent n°2021_25</a:t>
            </a:r>
            <a:r>
              <a:rPr lang="fr-FR" sz="1000" dirty="0"/>
              <a:t> : Obligations des pharmaciens en matière de lutte contre la falsification des médicaments</a:t>
            </a:r>
          </a:p>
        </p:txBody>
      </p:sp>
    </p:spTree>
    <p:extLst>
      <p:ext uri="{BB962C8B-B14F-4D97-AF65-F5344CB8AC3E}">
        <p14:creationId xmlns:p14="http://schemas.microsoft.com/office/powerpoint/2010/main" val="347090844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rigine">
      <a:dk1>
        <a:sysClr val="windowText" lastClr="000000"/>
      </a:dk1>
      <a:lt1>
        <a:sysClr val="window" lastClr="FFFFFF"/>
      </a:lt1>
      <a:dk2>
        <a:srgbClr val="292929"/>
      </a:dk2>
      <a:lt2>
        <a:srgbClr val="E3DED1"/>
      </a:lt2>
      <a:accent1>
        <a:srgbClr val="455F51"/>
      </a:accent1>
      <a:accent2>
        <a:srgbClr val="2C6672"/>
      </a:accent2>
      <a:accent3>
        <a:srgbClr val="9BBA28"/>
      </a:accent3>
      <a:accent4>
        <a:srgbClr val="029676"/>
      </a:accent4>
      <a:accent5>
        <a:srgbClr val="4AB5C4"/>
      </a:accent5>
      <a:accent6>
        <a:srgbClr val="CCCC00"/>
      </a:accent6>
      <a:hlink>
        <a:srgbClr val="6B9F25"/>
      </a:hlink>
      <a:folHlink>
        <a:srgbClr val="BA6906"/>
      </a:folHlink>
    </a:clrScheme>
    <a:fontScheme name="Standard">
      <a:majorFont>
        <a:latin typeface="Helvetica Light"/>
        <a:ea typeface=""/>
        <a:cs typeface=""/>
      </a:majorFont>
      <a:minorFont>
        <a:latin typeface="Helvetica Light"/>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741</TotalTime>
  <Words>757</Words>
  <Application>Microsoft Office PowerPoint</Application>
  <PresentationFormat>Format A4 (210 x 297 mm)</PresentationFormat>
  <Paragraphs>77</Paragraphs>
  <Slides>2</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Calibri</vt:lpstr>
      <vt:lpstr>Helvetica Light</vt:lpstr>
      <vt:lpstr>Helvetica Neue</vt:lpstr>
      <vt:lpstr>Wingdings</vt:lpstr>
      <vt:lpstr>Thème Office</vt:lpstr>
      <vt:lpstr>P01. Dispensation d’un Médicament sur Ordonnance</vt:lpstr>
      <vt:lpstr>P01. Dispensation d’un Médicament sur Ordonnance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Schellenberg Frédéric</dc:creator>
  <cp:lastModifiedBy>Cécile LUGAND</cp:lastModifiedBy>
  <cp:revision>88</cp:revision>
  <cp:lastPrinted>2019-10-03T13:46:21Z</cp:lastPrinted>
  <dcterms:created xsi:type="dcterms:W3CDTF">2019-09-09T06:31:24Z</dcterms:created>
  <dcterms:modified xsi:type="dcterms:W3CDTF">2021-03-08T14:47:17Z</dcterms:modified>
</cp:coreProperties>
</file>