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2A4D"/>
    <a:srgbClr val="595959"/>
    <a:srgbClr val="2C6672"/>
    <a:srgbClr val="4AB5C4"/>
    <a:srgbClr val="9BBA28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55" d="100"/>
          <a:sy n="55" d="100"/>
        </p:scale>
        <p:origin x="2325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811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7F1E08A5-7B5B-4C7E-A086-86DECA7081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948BDD3-CD8E-499E-9C59-108C4767CE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75150-7F54-4934-883D-7B67D0F096D8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2EFFBEE-9601-4836-B41E-F3B7C50AD7B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45CB1A-F65A-468F-BAC3-80D64691FB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9B0DF-1BC6-49E7-91E6-5CE8A5A8C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7765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7D3CD-F430-44A6-86A4-3B623AFF0A78}" type="datetimeFigureOut">
              <a:rPr lang="fr-FR" smtClean="0"/>
              <a:t>17/12/2019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67B43-7F57-412C-B436-8CCBCB3770F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69399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907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643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3824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70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0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C683328B-91A3-4612-9E60-602D5A93548D}"/>
              </a:ext>
            </a:extLst>
          </p:cNvPr>
          <p:cNvSpPr/>
          <p:nvPr userDrawn="1"/>
        </p:nvSpPr>
        <p:spPr>
          <a:xfrm>
            <a:off x="0" y="2"/>
            <a:ext cx="6858000" cy="80308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1DDC6E17-4CB3-4FFE-AF6C-B42994872F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053" b="6984"/>
          <a:stretch/>
        </p:blipFill>
        <p:spPr>
          <a:xfrm>
            <a:off x="111758" y="13239"/>
            <a:ext cx="951058" cy="803082"/>
          </a:xfrm>
          <a:prstGeom prst="rect">
            <a:avLst/>
          </a:prstGeom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87AEF924-AAEC-4696-BC75-FFE9A3F97183}"/>
              </a:ext>
            </a:extLst>
          </p:cNvPr>
          <p:cNvSpPr txBox="1"/>
          <p:nvPr userDrawn="1"/>
        </p:nvSpPr>
        <p:spPr>
          <a:xfrm>
            <a:off x="4235166" y="12344"/>
            <a:ext cx="26228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6000" cap="all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Mémo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1CAA20-3B70-4D28-9B98-1A6895AA4A71}"/>
              </a:ext>
            </a:extLst>
          </p:cNvPr>
          <p:cNvSpPr/>
          <p:nvPr userDrawn="1"/>
        </p:nvSpPr>
        <p:spPr>
          <a:xfrm>
            <a:off x="0" y="803082"/>
            <a:ext cx="6858000" cy="397565"/>
          </a:xfrm>
          <a:prstGeom prst="rect">
            <a:avLst/>
          </a:prstGeom>
          <a:solidFill>
            <a:srgbClr val="812A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6E576744-846A-4347-AA79-D6687B774BCC}"/>
              </a:ext>
            </a:extLst>
          </p:cNvPr>
          <p:cNvGrpSpPr/>
          <p:nvPr userDrawn="1"/>
        </p:nvGrpSpPr>
        <p:grpSpPr>
          <a:xfrm>
            <a:off x="0" y="9239784"/>
            <a:ext cx="6858000" cy="666216"/>
            <a:chOff x="0" y="9239784"/>
            <a:chExt cx="6858000" cy="66621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9F1EE27-C606-4E18-9AC8-A549C663C60A}"/>
                </a:ext>
              </a:extLst>
            </p:cNvPr>
            <p:cNvSpPr/>
            <p:nvPr userDrawn="1"/>
          </p:nvSpPr>
          <p:spPr>
            <a:xfrm>
              <a:off x="0" y="9390490"/>
              <a:ext cx="6858000" cy="51551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Rectangle : coins arrondis 21">
              <a:extLst>
                <a:ext uri="{FF2B5EF4-FFF2-40B4-BE49-F238E27FC236}">
                  <a16:creationId xmlns:a16="http://schemas.microsoft.com/office/drawing/2014/main" id="{76335E0A-9BA4-454C-8F14-3D93B56BE01B}"/>
                </a:ext>
              </a:extLst>
            </p:cNvPr>
            <p:cNvSpPr/>
            <p:nvPr userDrawn="1"/>
          </p:nvSpPr>
          <p:spPr>
            <a:xfrm>
              <a:off x="3878505" y="9239784"/>
              <a:ext cx="2771905" cy="301412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fr-FR" sz="1200" dirty="0">
                  <a:solidFill>
                    <a:srgbClr val="595959"/>
                  </a:solidFill>
                </a:rPr>
                <a:t>Pharmacie :</a:t>
              </a:r>
            </a:p>
          </p:txBody>
        </p:sp>
      </p:grpSp>
      <p:sp>
        <p:nvSpPr>
          <p:cNvPr id="23" name="Flèche : pentagone 22">
            <a:extLst>
              <a:ext uri="{FF2B5EF4-FFF2-40B4-BE49-F238E27FC236}">
                <a16:creationId xmlns:a16="http://schemas.microsoft.com/office/drawing/2014/main" id="{75E1BB48-A2DF-4135-89E4-E97299DA2E0D}"/>
              </a:ext>
            </a:extLst>
          </p:cNvPr>
          <p:cNvSpPr/>
          <p:nvPr userDrawn="1"/>
        </p:nvSpPr>
        <p:spPr>
          <a:xfrm>
            <a:off x="0" y="9106989"/>
            <a:ext cx="732118" cy="580305"/>
          </a:xfrm>
          <a:prstGeom prst="homePlate">
            <a:avLst>
              <a:gd name="adj" fmla="val 31723"/>
            </a:avLst>
          </a:prstGeom>
          <a:solidFill>
            <a:srgbClr val="812A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A106EA-898E-4C33-B8D5-4E6F5606F2DE}"/>
              </a:ext>
            </a:extLst>
          </p:cNvPr>
          <p:cNvSpPr/>
          <p:nvPr userDrawn="1"/>
        </p:nvSpPr>
        <p:spPr>
          <a:xfrm>
            <a:off x="677314" y="9350939"/>
            <a:ext cx="2040250" cy="397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Prise en charge et information de l’usager de santé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B9DC4D5-7F68-4403-938A-26C588954C2C}"/>
              </a:ext>
            </a:extLst>
          </p:cNvPr>
          <p:cNvSpPr/>
          <p:nvPr userDrawn="1"/>
        </p:nvSpPr>
        <p:spPr>
          <a:xfrm>
            <a:off x="677313" y="9685466"/>
            <a:ext cx="538054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>
                <a:solidFill>
                  <a:schemeClr val="bg1"/>
                </a:solidFill>
                <a:latin typeface="Helvetica Light" panose="020B0403020202020204" pitchFamily="34" charset="0"/>
              </a:rPr>
              <a:t>Version 2.01 – Novembre 2019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26" name="Titre 4">
            <a:extLst>
              <a:ext uri="{FF2B5EF4-FFF2-40B4-BE49-F238E27FC236}">
                <a16:creationId xmlns:a16="http://schemas.microsoft.com/office/drawing/2014/main" id="{A240B0D2-CD92-4943-BDF1-B41F9773C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36" y="844572"/>
            <a:ext cx="6507574" cy="341632"/>
          </a:xfr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lang="fr-FR" sz="1800" cap="all">
                <a:solidFill>
                  <a:schemeClr val="bg1"/>
                </a:solidFill>
                <a:cs typeface="+mn-cs"/>
              </a:defRPr>
            </a:lvl1pPr>
          </a:lstStyle>
          <a:p>
            <a:pPr marL="0" lvl="0" defTabSz="457200"/>
            <a:r>
              <a:rPr lang="fr-FR"/>
              <a:t>Modifiez le style du titre</a:t>
            </a: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AF6F6E18-BA4B-4FD5-9451-DB87E49BA6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191" y="113783"/>
            <a:ext cx="619984" cy="573293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FA636901-1901-4CB8-9557-6D69DCDD43B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9096691"/>
            <a:ext cx="606597" cy="60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1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549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403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28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276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674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F5F1-9E8F-4C52-9517-C7265C1B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68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3F7F5F1-9E8F-4C52-9517-C7265C1B6F6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35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>
              <a:lumMod val="85000"/>
              <a:lumOff val="15000"/>
            </a:schemeClr>
          </a:solidFill>
          <a:latin typeface="Helvetica Neue" panose="020B0604020202020204" pitchFamily="34" charset="0"/>
          <a:ea typeface="Helvetica Neue" panose="020B0604020202020204" pitchFamily="34" charset="0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1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540958C6-A3A3-42C2-8295-9EB1333CD27E}"/>
              </a:ext>
            </a:extLst>
          </p:cNvPr>
          <p:cNvSpPr/>
          <p:nvPr/>
        </p:nvSpPr>
        <p:spPr>
          <a:xfrm>
            <a:off x="160712" y="1826430"/>
            <a:ext cx="2477193" cy="938719"/>
          </a:xfrm>
          <a:prstGeom prst="roundRect">
            <a:avLst>
              <a:gd name="adj" fmla="val 8794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3D98B11-E7C1-498C-AC68-68802A14A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871192"/>
            <a:ext cx="6636853" cy="341632"/>
          </a:xfrm>
        </p:spPr>
        <p:txBody>
          <a:bodyPr/>
          <a:lstStyle/>
          <a:p>
            <a:r>
              <a:rPr lang="fr-FR" dirty="0"/>
              <a:t>M.16 L’accueil &amp; la Confidentialité à l’Officine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DD262E5-A162-422C-A0ED-B992E1EE17DF}"/>
              </a:ext>
            </a:extLst>
          </p:cNvPr>
          <p:cNvSpPr txBox="1"/>
          <p:nvPr/>
        </p:nvSpPr>
        <p:spPr>
          <a:xfrm>
            <a:off x="282632" y="1641705"/>
            <a:ext cx="217444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accent6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La Présentation Personnelle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1FC1D0-6040-4325-AE89-78E404254E04}"/>
              </a:ext>
            </a:extLst>
          </p:cNvPr>
          <p:cNvSpPr/>
          <p:nvPr/>
        </p:nvSpPr>
        <p:spPr>
          <a:xfrm>
            <a:off x="227195" y="1962923"/>
            <a:ext cx="2322041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Tenue propre et soignée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Port obligatoire du badge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Il est interdit de boire ou de manger à la vue du patient</a:t>
            </a:r>
          </a:p>
          <a:p>
            <a:pPr>
              <a:buClr>
                <a:schemeClr val="accent6"/>
              </a:buClr>
            </a:pPr>
            <a:endParaRPr lang="fr-FR" sz="1100" dirty="0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AEAE1B9A-2CC2-45CF-B329-E1CA634454DA}"/>
              </a:ext>
            </a:extLst>
          </p:cNvPr>
          <p:cNvSpPr/>
          <p:nvPr/>
        </p:nvSpPr>
        <p:spPr>
          <a:xfrm>
            <a:off x="2770871" y="1826430"/>
            <a:ext cx="3995111" cy="1398454"/>
          </a:xfrm>
          <a:prstGeom prst="roundRect">
            <a:avLst>
              <a:gd name="adj" fmla="val 8794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37F12DE-93C8-4DAF-BDD6-6CB9D2B0862B}"/>
              </a:ext>
            </a:extLst>
          </p:cNvPr>
          <p:cNvSpPr txBox="1"/>
          <p:nvPr/>
        </p:nvSpPr>
        <p:spPr>
          <a:xfrm>
            <a:off x="2892793" y="1641704"/>
            <a:ext cx="91037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accent2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L’accueil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6A01D1-8B0C-4A1B-A525-BA19B42A0241}"/>
              </a:ext>
            </a:extLst>
          </p:cNvPr>
          <p:cNvSpPr/>
          <p:nvPr/>
        </p:nvSpPr>
        <p:spPr>
          <a:xfrm>
            <a:off x="2837356" y="1962922"/>
            <a:ext cx="3926077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Contact visuel dès l’entrée du patient 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Sourire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Bonjour Madame, Bonjour Monsieur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Ne jamais s’adresser au patient depuis l’arrière de l’officine (échanger toujours en face-à-face)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Ne jamais quitter son poste avant le départ du patient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Au revoir Madame, Au revoir Monsieur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E7A084A-01DF-4DE7-985F-5CE19769B50A}"/>
              </a:ext>
            </a:extLst>
          </p:cNvPr>
          <p:cNvSpPr txBox="1"/>
          <p:nvPr/>
        </p:nvSpPr>
        <p:spPr>
          <a:xfrm>
            <a:off x="158501" y="1197434"/>
            <a:ext cx="43428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dirty="0">
                <a:solidFill>
                  <a:schemeClr val="accent2"/>
                </a:solidFill>
              </a:rPr>
              <a:t>LES RÈGLES À RESPECTER AU SEIN DE L’ÉQUIPE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FFE31E5C-0997-40CE-BA1C-CE485A6D29DD}"/>
              </a:ext>
            </a:extLst>
          </p:cNvPr>
          <p:cNvSpPr/>
          <p:nvPr/>
        </p:nvSpPr>
        <p:spPr>
          <a:xfrm>
            <a:off x="158501" y="4853355"/>
            <a:ext cx="2477193" cy="938719"/>
          </a:xfrm>
          <a:prstGeom prst="roundRect">
            <a:avLst>
              <a:gd name="adj" fmla="val 8794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FBCC918-8E6C-44C3-A103-1E04B4BD1334}"/>
              </a:ext>
            </a:extLst>
          </p:cNvPr>
          <p:cNvSpPr txBox="1"/>
          <p:nvPr/>
        </p:nvSpPr>
        <p:spPr>
          <a:xfrm>
            <a:off x="280422" y="4668631"/>
            <a:ext cx="194798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accent6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La prise en charge des personnes à mobilité réduite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48A765-40A2-4626-9302-47EFE77141C8}"/>
              </a:ext>
            </a:extLst>
          </p:cNvPr>
          <p:cNvSpPr/>
          <p:nvPr/>
        </p:nvSpPr>
        <p:spPr>
          <a:xfrm>
            <a:off x="246030" y="5030317"/>
            <a:ext cx="2477193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Un comptoir adapté (hauteur, espace…)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Un passage vers le comptoir dégagé de toute entrave</a:t>
            </a:r>
          </a:p>
          <a:p>
            <a:pPr>
              <a:buClr>
                <a:schemeClr val="accent6"/>
              </a:buClr>
            </a:pPr>
            <a:endParaRPr lang="fr-FR" sz="1100" dirty="0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BE676770-0BFE-4474-A290-DBF518ED9D97}"/>
              </a:ext>
            </a:extLst>
          </p:cNvPr>
          <p:cNvSpPr/>
          <p:nvPr/>
        </p:nvSpPr>
        <p:spPr>
          <a:xfrm>
            <a:off x="179547" y="3045477"/>
            <a:ext cx="2477193" cy="1398454"/>
          </a:xfrm>
          <a:prstGeom prst="roundRect">
            <a:avLst>
              <a:gd name="adj" fmla="val 6264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021A877C-17C7-4488-8A67-BFDF9642EA36}"/>
              </a:ext>
            </a:extLst>
          </p:cNvPr>
          <p:cNvSpPr txBox="1"/>
          <p:nvPr/>
        </p:nvSpPr>
        <p:spPr>
          <a:xfrm>
            <a:off x="301467" y="2860751"/>
            <a:ext cx="139333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accent6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Les Comptoirs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4BA2A3-47FD-4842-8DCC-E11B6B43C389}"/>
              </a:ext>
            </a:extLst>
          </p:cNvPr>
          <p:cNvSpPr/>
          <p:nvPr/>
        </p:nvSpPr>
        <p:spPr>
          <a:xfrm>
            <a:off x="246030" y="3147200"/>
            <a:ext cx="241071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En nombre suffisant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Equipés des matériels adéquats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Non encombrés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Précédés d’une ligne de confidentialité (1m50)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Des places assises à proximité pour l’attente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7D4F303C-06E3-475C-98ED-B6DA83ADD62D}"/>
              </a:ext>
            </a:extLst>
          </p:cNvPr>
          <p:cNvSpPr/>
          <p:nvPr/>
        </p:nvSpPr>
        <p:spPr>
          <a:xfrm>
            <a:off x="179547" y="6087258"/>
            <a:ext cx="2477193" cy="938719"/>
          </a:xfrm>
          <a:prstGeom prst="roundRect">
            <a:avLst>
              <a:gd name="adj" fmla="val 8794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4D919CD-8332-4C70-9E46-F1BA31B7C841}"/>
              </a:ext>
            </a:extLst>
          </p:cNvPr>
          <p:cNvSpPr txBox="1"/>
          <p:nvPr/>
        </p:nvSpPr>
        <p:spPr>
          <a:xfrm>
            <a:off x="301467" y="5902532"/>
            <a:ext cx="23530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accent6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L’espace de Confidentialité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2100B27-53F6-42EF-AF14-108C42EF864A}"/>
              </a:ext>
            </a:extLst>
          </p:cNvPr>
          <p:cNvSpPr/>
          <p:nvPr/>
        </p:nvSpPr>
        <p:spPr>
          <a:xfrm>
            <a:off x="246030" y="6223750"/>
            <a:ext cx="24107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Clairement signalé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Adapté aux personnes à mobilité réduite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Propre et rangé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0B65DD4D-6A88-46E1-9912-B1AEF9C061A9}"/>
              </a:ext>
            </a:extLst>
          </p:cNvPr>
          <p:cNvSpPr/>
          <p:nvPr/>
        </p:nvSpPr>
        <p:spPr>
          <a:xfrm>
            <a:off x="2768322" y="4631466"/>
            <a:ext cx="3995111" cy="2429428"/>
          </a:xfrm>
          <a:prstGeom prst="roundRect">
            <a:avLst>
              <a:gd name="adj" fmla="val 5010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6B940639-6913-4B50-8E00-987D8730DEAA}"/>
              </a:ext>
            </a:extLst>
          </p:cNvPr>
          <p:cNvSpPr txBox="1"/>
          <p:nvPr/>
        </p:nvSpPr>
        <p:spPr>
          <a:xfrm>
            <a:off x="2890243" y="4446741"/>
            <a:ext cx="2884123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accent2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La Discrétion </a:t>
            </a:r>
            <a:r>
              <a:rPr lang="fr-FR" sz="800" dirty="0">
                <a:solidFill>
                  <a:schemeClr val="accent2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(respect du secret professionnel)</a:t>
            </a:r>
            <a:endParaRPr lang="fr-FR" sz="1400" dirty="0">
              <a:solidFill>
                <a:schemeClr val="accent2"/>
              </a:solidFill>
              <a:latin typeface="Helvetica Neue" panose="020B0604020202020204" pitchFamily="34" charset="0"/>
              <a:ea typeface="Helvetica Neue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F0D40E0-A748-458C-AAB4-195637903846}"/>
              </a:ext>
            </a:extLst>
          </p:cNvPr>
          <p:cNvSpPr/>
          <p:nvPr/>
        </p:nvSpPr>
        <p:spPr>
          <a:xfrm>
            <a:off x="2834805" y="4767959"/>
            <a:ext cx="3883529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Au comptoir rester discret afin que les autres patients ne puissent obtenir des informations protégées par le secret professionnel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Proposer au patient l’alternative de l’espace confidentialité si nécessaire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Préserver le secret lors des échanges avec les éventuels tiers du patient qui viendraient à l’officine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Détruire de manière appropriée les documents comportant des informations sur les patients (broyeur par ex.)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Toujours solliciter l’accord du patient avant de transmettre des informations le concernant à d’autres professionnels de santé 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168932CE-FBB3-4D70-81E6-8E73F3DC7BF6}"/>
              </a:ext>
            </a:extLst>
          </p:cNvPr>
          <p:cNvSpPr/>
          <p:nvPr/>
        </p:nvSpPr>
        <p:spPr>
          <a:xfrm>
            <a:off x="160712" y="7245618"/>
            <a:ext cx="2477193" cy="1757799"/>
          </a:xfrm>
          <a:prstGeom prst="roundRect">
            <a:avLst>
              <a:gd name="adj" fmla="val 8794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D0D4C273-607A-4CA2-861A-2C1E7378570C}"/>
              </a:ext>
            </a:extLst>
          </p:cNvPr>
          <p:cNvSpPr txBox="1"/>
          <p:nvPr/>
        </p:nvSpPr>
        <p:spPr>
          <a:xfrm>
            <a:off x="282632" y="7088777"/>
            <a:ext cx="209544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 anchor="ctr">
            <a:spAutoFit/>
          </a:bodyPr>
          <a:lstStyle/>
          <a:p>
            <a:r>
              <a:rPr lang="fr-FR" sz="1200" dirty="0">
                <a:solidFill>
                  <a:schemeClr val="accent6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Les Informations Pratiques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A0DD04E-F91B-4CFF-A2F0-F6A7CDFF19DF}"/>
              </a:ext>
            </a:extLst>
          </p:cNvPr>
          <p:cNvSpPr/>
          <p:nvPr/>
        </p:nvSpPr>
        <p:spPr>
          <a:xfrm>
            <a:off x="246648" y="7387590"/>
            <a:ext cx="2456466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Horaires d’ouvertures (en façade &amp; sur le répondeur tél.)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Nom des pharmaciens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Numéros d'urgences &amp; Informations gardes (en façade)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Croix verte allumée lorsque l’officine est ouverte</a:t>
            </a:r>
          </a:p>
          <a:p>
            <a:pPr marL="171450" indent="-171450">
              <a:buClr>
                <a:schemeClr val="accent6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Coordonnées de l’officine à jour sur les moteurs de recherche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7C688D8A-99B9-4047-B222-A418D614E5C6}"/>
              </a:ext>
            </a:extLst>
          </p:cNvPr>
          <p:cNvSpPr/>
          <p:nvPr/>
        </p:nvSpPr>
        <p:spPr>
          <a:xfrm>
            <a:off x="2768322" y="3409610"/>
            <a:ext cx="3995111" cy="984315"/>
          </a:xfrm>
          <a:prstGeom prst="roundRect">
            <a:avLst>
              <a:gd name="adj" fmla="val 8794"/>
            </a:avLst>
          </a:prstGeom>
          <a:noFill/>
          <a:ln>
            <a:solidFill>
              <a:srgbClr val="812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C971C4FB-F34A-4532-803E-936C79523600}"/>
              </a:ext>
            </a:extLst>
          </p:cNvPr>
          <p:cNvSpPr txBox="1"/>
          <p:nvPr/>
        </p:nvSpPr>
        <p:spPr>
          <a:xfrm>
            <a:off x="2890244" y="3224884"/>
            <a:ext cx="2035685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accent2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L’accueil téléphonique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110CC4B-1897-4C1F-9228-289FB7E051DD}"/>
              </a:ext>
            </a:extLst>
          </p:cNvPr>
          <p:cNvSpPr/>
          <p:nvPr/>
        </p:nvSpPr>
        <p:spPr>
          <a:xfrm>
            <a:off x="2847699" y="3494581"/>
            <a:ext cx="3926077" cy="93871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Se présenter et présenter l’officine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Ne pas interrompre la prise en charge des patients au comptoir (mise en attente des appels si nécessaire)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Converser avec discrétion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Activer le répondeur lorsque l’officine est fermée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06D792BF-5CA4-4877-A0CA-9F93A2F33382}"/>
              </a:ext>
            </a:extLst>
          </p:cNvPr>
          <p:cNvSpPr/>
          <p:nvPr/>
        </p:nvSpPr>
        <p:spPr>
          <a:xfrm>
            <a:off x="2768322" y="7245618"/>
            <a:ext cx="3995111" cy="1905541"/>
          </a:xfrm>
          <a:prstGeom prst="roundRect">
            <a:avLst>
              <a:gd name="adj" fmla="val 5010"/>
            </a:avLst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1EF4C23D-02CC-4F93-9EAD-D970AAF2826A}"/>
              </a:ext>
            </a:extLst>
          </p:cNvPr>
          <p:cNvSpPr txBox="1"/>
          <p:nvPr/>
        </p:nvSpPr>
        <p:spPr>
          <a:xfrm>
            <a:off x="2883347" y="7091730"/>
            <a:ext cx="1643399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accent2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La Relation Client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86F214A-033A-48E2-B245-DD144ED88D4A}"/>
              </a:ext>
            </a:extLst>
          </p:cNvPr>
          <p:cNvSpPr/>
          <p:nvPr/>
        </p:nvSpPr>
        <p:spPr>
          <a:xfrm>
            <a:off x="2834805" y="7366057"/>
            <a:ext cx="384396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Être à l’écoute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Reformuler ou faire reformuler pour s’assurer de la bonne compréhension des attentes du patient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Expliquer systématiquement tout refus ou impossibilité de satisfaire une demande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Argumenter ses choix produits (indication, effets, conseils d’utilisations)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Rappeler les précautions d’emploi 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Retranscrire par écrit si nécessaire les points clefs</a:t>
            </a:r>
          </a:p>
          <a:p>
            <a:pPr marL="171450" indent="-171450"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/>
              <a:t>Information prix (remboursement , dépassement...)</a:t>
            </a:r>
          </a:p>
        </p:txBody>
      </p:sp>
    </p:spTree>
    <p:extLst>
      <p:ext uri="{BB962C8B-B14F-4D97-AF65-F5344CB8AC3E}">
        <p14:creationId xmlns:p14="http://schemas.microsoft.com/office/powerpoint/2010/main" val="2980061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628CDE-B7BE-4894-88AB-B5234155E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871192"/>
            <a:ext cx="6636853" cy="341632"/>
          </a:xfrm>
        </p:spPr>
        <p:txBody>
          <a:bodyPr/>
          <a:lstStyle/>
          <a:p>
            <a:r>
              <a:rPr lang="fr-FR" dirty="0"/>
              <a:t>M.16 L’accueil &amp; la Confidentialité à l’Officine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A5F58EC-3D82-460E-8416-396A7F83EBF1}"/>
              </a:ext>
            </a:extLst>
          </p:cNvPr>
          <p:cNvSpPr txBox="1"/>
          <p:nvPr/>
        </p:nvSpPr>
        <p:spPr>
          <a:xfrm>
            <a:off x="116422" y="1311435"/>
            <a:ext cx="2903003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2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Les Clés du Dialogue :</a:t>
            </a:r>
          </a:p>
          <a:p>
            <a:pPr>
              <a:spcAft>
                <a:spcPts val="600"/>
              </a:spcAft>
            </a:pPr>
            <a:r>
              <a:rPr lang="fr-FR" sz="2000" dirty="0">
                <a:solidFill>
                  <a:schemeClr val="accent2"/>
                </a:solidFill>
                <a:latin typeface="Helvetica Neue" panose="020B0604020202020204" pitchFamily="34" charset="0"/>
                <a:ea typeface="Helvetica Neue" panose="020B0604020202020204" pitchFamily="34" charset="0"/>
              </a:rPr>
              <a:t>S’aider de la démarche ACROPOLE</a:t>
            </a:r>
            <a:endParaRPr lang="fr-FR" sz="1400" dirty="0">
              <a:solidFill>
                <a:schemeClr val="accent2"/>
              </a:solidFill>
              <a:latin typeface="Helvetica Neue" panose="020B0604020202020204" pitchFamily="34" charset="0"/>
              <a:ea typeface="Helvetica Neue" panose="020B0604020202020204" pitchFamily="34" charset="0"/>
            </a:endParaRP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solidFill>
                  <a:schemeClr val="accent2"/>
                </a:solidFill>
              </a:rPr>
              <a:t>ACCUEILLIR : </a:t>
            </a:r>
            <a:r>
              <a:rPr lang="fr-FR" sz="1100" dirty="0"/>
              <a:t>Se rendre entièrement disponible pour prendre en charge son interlocuteur est une exigence prioritaire.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solidFill>
                  <a:schemeClr val="accent2"/>
                </a:solidFill>
              </a:rPr>
              <a:t>COLLECTER : </a:t>
            </a:r>
            <a:r>
              <a:rPr lang="fr-FR" sz="1100" dirty="0"/>
              <a:t>Bien appréhender l’objet de l’entretien nécessite de laisser au demandeur le temps de s’exprimer. L’écoute doit être attentive. 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solidFill>
                  <a:schemeClr val="accent2"/>
                </a:solidFill>
              </a:rPr>
              <a:t>RECHERCHER : </a:t>
            </a:r>
            <a:r>
              <a:rPr lang="fr-FR" sz="1100" dirty="0"/>
              <a:t>Compléter les demandes exposées par des questions ouvertes et des questions  fermées est indispensable.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solidFill>
                  <a:schemeClr val="accent2"/>
                </a:solidFill>
              </a:rPr>
              <a:t>ORDONNER (reformuler) : </a:t>
            </a:r>
            <a:r>
              <a:rPr lang="fr-FR" sz="1100" dirty="0"/>
              <a:t>Remettre en ordre les déclarations permet de s’assurer que rien n’a été omis.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solidFill>
                  <a:schemeClr val="accent2"/>
                </a:solidFill>
              </a:rPr>
              <a:t>PRÉCONISER : </a:t>
            </a:r>
            <a:r>
              <a:rPr lang="fr-FR" sz="1100" dirty="0"/>
              <a:t>L’analyse de l’ensemble des informations collectées permet une évaluation qui détermine la conduite à tenir.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solidFill>
                  <a:schemeClr val="accent2"/>
                </a:solidFill>
              </a:rPr>
              <a:t>OPTIMISER : </a:t>
            </a:r>
            <a:r>
              <a:rPr lang="fr-FR" sz="1100" dirty="0"/>
              <a:t>Expliquer les raisons de la décision prise pour favoriser l’adhésion au traitement. Associer les conseils hygiéno-diététiques pour en renforcer l’efficacité.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solidFill>
                  <a:schemeClr val="accent2"/>
                </a:solidFill>
              </a:rPr>
              <a:t>LIBELLER : </a:t>
            </a:r>
            <a:r>
              <a:rPr lang="fr-FR" sz="1100" dirty="0"/>
              <a:t>Plan de prise et/ou posologie sur les boites.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solidFill>
                  <a:schemeClr val="accent2"/>
                </a:solidFill>
              </a:rPr>
              <a:t>ENTÉRINER : </a:t>
            </a:r>
            <a:r>
              <a:rPr lang="fr-FR" sz="1100" b="1" dirty="0">
                <a:solidFill>
                  <a:srgbClr val="2C6672"/>
                </a:solidFill>
              </a:rPr>
              <a:t>S</a:t>
            </a:r>
            <a:r>
              <a:rPr lang="fr-FR" sz="1100" dirty="0"/>
              <a:t>’assurer de la compréhension et de l’absence de questions du patient, ouvrir sur une autre demande et prendre congé.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148026-2569-4868-B168-E8B6B4C75957}"/>
              </a:ext>
            </a:extLst>
          </p:cNvPr>
          <p:cNvSpPr/>
          <p:nvPr/>
        </p:nvSpPr>
        <p:spPr>
          <a:xfrm>
            <a:off x="3238109" y="4232880"/>
            <a:ext cx="3537451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400" dirty="0">
                <a:solidFill>
                  <a:schemeClr val="accent2"/>
                </a:solidFill>
                <a:latin typeface="Helvetica Neue" panose="020B0604020202020204" pitchFamily="34" charset="0"/>
                <a:ea typeface="Helvetica Neue" panose="020B0604020202020204" pitchFamily="34" charset="0"/>
                <a:cs typeface="Times New Roman" panose="02020603050405020304" pitchFamily="18" charset="0"/>
              </a:rPr>
              <a:t>Le Secret Professionnel</a:t>
            </a:r>
            <a:endParaRPr lang="fr-FR" sz="1200" dirty="0">
              <a:solidFill>
                <a:schemeClr val="accent2"/>
              </a:solidFill>
              <a:latin typeface="Helvetica Light" panose="020B04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latin typeface="Helvetica Light" panose="020B0403020202020204" pitchFamily="34" charset="0"/>
                <a:ea typeface="Calibri" panose="020F0502020204030204" pitchFamily="34" charset="0"/>
              </a:rPr>
              <a:t>Il s'impose à tous les professionnels de santé</a:t>
            </a:r>
            <a:r>
              <a:rPr lang="fr-FR" sz="1100" dirty="0">
                <a:latin typeface="Helvetica Light" panose="020B0403020202020204" pitchFamily="34" charset="0"/>
                <a:ea typeface="Calibri" panose="020F0502020204030204" pitchFamily="34" charset="0"/>
              </a:rPr>
              <a:t>.</a:t>
            </a:r>
            <a:endParaRPr lang="fr-FR" sz="1100" dirty="0">
              <a:latin typeface="Helvetica Light" panose="020B0403020202020204" pitchFamily="34" charset="0"/>
              <a:cs typeface="Times New Roman" panose="02020603050405020304" pitchFamily="18" charset="0"/>
            </a:endParaRP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Helvetica Light" panose="020B0403020202020204" pitchFamily="34" charset="0"/>
                <a:cs typeface="Times New Roman" panose="02020603050405020304" pitchFamily="18" charset="0"/>
              </a:rPr>
              <a:t>Il protège les informations relatives à la </a:t>
            </a:r>
            <a:r>
              <a:rPr lang="fr-FR" sz="1100" b="1" dirty="0">
                <a:latin typeface="Helvetica Light" panose="020B0403020202020204" pitchFamily="34" charset="0"/>
                <a:cs typeface="Times New Roman" panose="02020603050405020304" pitchFamily="18" charset="0"/>
              </a:rPr>
              <a:t>dimension médicale</a:t>
            </a:r>
            <a:r>
              <a:rPr lang="fr-FR" sz="1100" dirty="0">
                <a:latin typeface="Helvetica Light" panose="020B0403020202020204" pitchFamily="34" charset="0"/>
                <a:cs typeface="Times New Roman" panose="02020603050405020304" pitchFamily="18" charset="0"/>
              </a:rPr>
              <a:t> du patient et au </a:t>
            </a:r>
            <a:r>
              <a:rPr lang="fr-FR" sz="1100" b="1" dirty="0">
                <a:latin typeface="Helvetica Light" panose="020B0403020202020204" pitchFamily="34" charset="0"/>
                <a:cs typeface="Times New Roman" panose="02020603050405020304" pitchFamily="18" charset="0"/>
              </a:rPr>
              <a:t>respect de la vie privée</a:t>
            </a:r>
            <a:r>
              <a:rPr lang="fr-FR" sz="1100" dirty="0">
                <a:latin typeface="Helvetica Light" panose="020B0403020202020204" pitchFamily="34" charset="0"/>
                <a:cs typeface="Times New Roman" panose="02020603050405020304" pitchFamily="18" charset="0"/>
              </a:rPr>
              <a:t>. Il couvre également </a:t>
            </a:r>
            <a:r>
              <a:rPr lang="fr-FR" sz="1100" b="1" dirty="0">
                <a:latin typeface="Helvetica Light" panose="020B0403020202020204" pitchFamily="34" charset="0"/>
                <a:cs typeface="Times New Roman" panose="02020603050405020304" pitchFamily="18" charset="0"/>
              </a:rPr>
              <a:t>l’identité du patient</a:t>
            </a:r>
            <a:r>
              <a:rPr lang="fr-FR" sz="1100" dirty="0">
                <a:latin typeface="Helvetica Light" panose="020B0403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latin typeface="Helvetica Light" panose="020B0403020202020204" pitchFamily="34" charset="0"/>
                <a:cs typeface="Times New Roman" panose="02020603050405020304" pitchFamily="18" charset="0"/>
              </a:rPr>
              <a:t>Toute personne prise en charge par l’officine </a:t>
            </a:r>
            <a:r>
              <a:rPr lang="fr-FR" sz="1100" dirty="0">
                <a:latin typeface="Helvetica Light" panose="020B0403020202020204" pitchFamily="34" charset="0"/>
                <a:cs typeface="Times New Roman" panose="02020603050405020304" pitchFamily="18" charset="0"/>
              </a:rPr>
              <a:t>a droit au respect de sa vie privée et du secret des informations la concernant.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Helvetica Light" panose="020B0403020202020204" pitchFamily="34" charset="0"/>
                <a:ea typeface="Calibri" panose="020F0502020204030204" pitchFamily="34" charset="0"/>
              </a:rPr>
              <a:t>Il </a:t>
            </a:r>
            <a:r>
              <a:rPr lang="fr-FR" sz="1100" b="1" dirty="0">
                <a:latin typeface="Helvetica Light" panose="020B0403020202020204" pitchFamily="34" charset="0"/>
                <a:ea typeface="Calibri" panose="020F0502020204030204" pitchFamily="34" charset="0"/>
              </a:rPr>
              <a:t>concerne l’ensemble des collaborateurs de l’officine.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latin typeface="Helvetica Light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conservation et la divulgation des informations sur support informatique sont strictement réglementées (RGPD). 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Helvetica Light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cas de diagnostic ou de pronostic grave, le secret professionnel ne s'oppose pas à ce que la famille, les proches de la personne malade ou la personne de confiance reçoivent les informations nécessaires destinées à leur permettre d'apporter un soutien direct à celle-ci, </a:t>
            </a:r>
            <a:r>
              <a:rPr lang="fr-FR" sz="1100" b="1" dirty="0">
                <a:latin typeface="Helvetica Light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sauf opposition de sa part</a:t>
            </a:r>
            <a:r>
              <a:rPr lang="fr-FR" sz="1100" dirty="0">
                <a:latin typeface="Helvetica Light" panose="020B04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600"/>
              </a:spcAft>
            </a:pPr>
            <a:endParaRPr lang="fr-FR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Espace réservé du texte 2">
            <a:extLst>
              <a:ext uri="{FF2B5EF4-FFF2-40B4-BE49-F238E27FC236}">
                <a16:creationId xmlns:a16="http://schemas.microsoft.com/office/drawing/2014/main" id="{4BB1ED3C-820D-46A8-9A3C-10166A6E59AC}"/>
              </a:ext>
            </a:extLst>
          </p:cNvPr>
          <p:cNvSpPr txBox="1">
            <a:spLocks/>
          </p:cNvSpPr>
          <p:nvPr/>
        </p:nvSpPr>
        <p:spPr>
          <a:xfrm>
            <a:off x="14413" y="8476735"/>
            <a:ext cx="2706348" cy="45945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1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/>
              <a:t>Références : </a:t>
            </a:r>
            <a:br>
              <a:rPr lang="fr-FR" sz="900" b="1" dirty="0"/>
            </a:br>
            <a:r>
              <a:rPr lang="fr-FR" sz="900" dirty="0"/>
              <a:t>Accueil pharmaceutique des patients sans ordonnance - ONP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F713C99-97EF-024B-883B-E2126F85F84D}"/>
              </a:ext>
            </a:extLst>
          </p:cNvPr>
          <p:cNvSpPr txBox="1"/>
          <p:nvPr/>
        </p:nvSpPr>
        <p:spPr>
          <a:xfrm>
            <a:off x="3238109" y="1265673"/>
            <a:ext cx="3471015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accent2"/>
                </a:solidFill>
                <a:latin typeface="Helvetica Neue" panose="020B0604020202020204" pitchFamily="34" charset="0"/>
                <a:ea typeface="Helvetica Neue" panose="020B0604020202020204" pitchFamily="34" charset="0"/>
                <a:cs typeface="Times New Roman" panose="02020603050405020304" pitchFamily="18" charset="0"/>
              </a:rPr>
              <a:t>Le Dévouement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Helvetica Light" panose="020B0403020202020204" pitchFamily="34" charset="0"/>
                <a:cs typeface="Times New Roman" panose="02020603050405020304" pitchFamily="18" charset="0"/>
              </a:rPr>
              <a:t>Le pharmacien en tant que professionnel de santé doit faire preuve du </a:t>
            </a:r>
            <a:r>
              <a:rPr lang="fr-FR" sz="1100" b="1" dirty="0">
                <a:latin typeface="Helvetica Light" panose="020B0403020202020204" pitchFamily="34" charset="0"/>
                <a:cs typeface="Times New Roman" panose="02020603050405020304" pitchFamily="18" charset="0"/>
              </a:rPr>
              <a:t>même dévouement envers toutes les personnes </a:t>
            </a:r>
            <a:r>
              <a:rPr lang="fr-FR" sz="1100" dirty="0">
                <a:latin typeface="Helvetica Light" panose="020B0403020202020204" pitchFamily="34" charset="0"/>
                <a:cs typeface="Times New Roman" panose="02020603050405020304" pitchFamily="18" charset="0"/>
              </a:rPr>
              <a:t>qui ont recours à son art.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dirty="0">
                <a:latin typeface="Helvetica Light" panose="020B0403020202020204" pitchFamily="34" charset="0"/>
                <a:cs typeface="Times New Roman" panose="02020603050405020304" pitchFamily="18" charset="0"/>
              </a:rPr>
              <a:t>Le pharmacien doit </a:t>
            </a:r>
            <a:r>
              <a:rPr lang="fr-FR" sz="1100" b="1" dirty="0">
                <a:latin typeface="Helvetica Light" panose="020B0403020202020204" pitchFamily="34" charset="0"/>
                <a:cs typeface="Times New Roman" panose="02020603050405020304" pitchFamily="18" charset="0"/>
              </a:rPr>
              <a:t>traiter les patients de manière égalitaire sans discrimination aucune et leur dispenser la même qualité de soins et de prestations, indépendamment par exemple de caractéristiques liées à l’âge, au sexe ou à tout autre critère subjectif.</a:t>
            </a:r>
          </a:p>
          <a:p>
            <a:pPr marL="171450" indent="-171450">
              <a:spcAft>
                <a:spcPts val="600"/>
              </a:spcAft>
              <a:buClr>
                <a:srgbClr val="812A4D"/>
              </a:buClr>
              <a:buFont typeface="Wingdings" panose="05000000000000000000" pitchFamily="2" charset="2"/>
              <a:buChar char="l"/>
            </a:pPr>
            <a:r>
              <a:rPr lang="fr-FR" sz="1100" b="1" dirty="0">
                <a:latin typeface="Helvetica Light" panose="020B0403020202020204" pitchFamily="34" charset="0"/>
                <a:cs typeface="Times New Roman" panose="02020603050405020304" pitchFamily="18" charset="0"/>
              </a:rPr>
              <a:t>Les convictions personnelles du pharmacien ne doivent pas s’opposer à la mise en œuvre de ces principes. 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381B43A2-CEFD-4914-B29F-A2B267219A31}"/>
              </a:ext>
            </a:extLst>
          </p:cNvPr>
          <p:cNvCxnSpPr>
            <a:cxnSpLocks/>
          </p:cNvCxnSpPr>
          <p:nvPr/>
        </p:nvCxnSpPr>
        <p:spPr>
          <a:xfrm flipH="1">
            <a:off x="3065318" y="1366032"/>
            <a:ext cx="68027" cy="7006443"/>
          </a:xfrm>
          <a:prstGeom prst="line">
            <a:avLst/>
          </a:prstGeom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EA859773-4D24-4AAF-9854-4A352C588182}"/>
              </a:ext>
            </a:extLst>
          </p:cNvPr>
          <p:cNvCxnSpPr>
            <a:cxnSpLocks/>
          </p:cNvCxnSpPr>
          <p:nvPr/>
        </p:nvCxnSpPr>
        <p:spPr>
          <a:xfrm flipH="1">
            <a:off x="3304545" y="4147556"/>
            <a:ext cx="3471015" cy="0"/>
          </a:xfrm>
          <a:prstGeom prst="line">
            <a:avLst/>
          </a:prstGeom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6A813135-2F12-EF47-9B30-2955DEC6F465}"/>
              </a:ext>
            </a:extLst>
          </p:cNvPr>
          <p:cNvSpPr txBox="1"/>
          <p:nvPr/>
        </p:nvSpPr>
        <p:spPr>
          <a:xfrm>
            <a:off x="-623455" y="5140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4089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 - TH1">
      <a:dk1>
        <a:sysClr val="windowText" lastClr="000000"/>
      </a:dk1>
      <a:lt1>
        <a:sysClr val="window" lastClr="FFFFFF"/>
      </a:lt1>
      <a:dk2>
        <a:srgbClr val="292929"/>
      </a:dk2>
      <a:lt2>
        <a:srgbClr val="E3DED1"/>
      </a:lt2>
      <a:accent1>
        <a:srgbClr val="455F51"/>
      </a:accent1>
      <a:accent2>
        <a:srgbClr val="812A4D"/>
      </a:accent2>
      <a:accent3>
        <a:srgbClr val="9BBA28"/>
      </a:accent3>
      <a:accent4>
        <a:srgbClr val="029676"/>
      </a:accent4>
      <a:accent5>
        <a:srgbClr val="4AB5C4"/>
      </a:accent5>
      <a:accent6>
        <a:srgbClr val="A10B0B"/>
      </a:accent6>
      <a:hlink>
        <a:srgbClr val="6B9F25"/>
      </a:hlink>
      <a:folHlink>
        <a:srgbClr val="BA6906"/>
      </a:folHlink>
    </a:clrScheme>
    <a:fontScheme name="Standard">
      <a:majorFont>
        <a:latin typeface="Helvetica Light"/>
        <a:ea typeface=""/>
        <a:cs typeface=""/>
      </a:majorFont>
      <a:minorFont>
        <a:latin typeface="Helvetica Light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2073</TotalTime>
  <Words>787</Words>
  <Application>Microsoft Office PowerPoint</Application>
  <PresentationFormat>Format A4 (210 x 297 mm)</PresentationFormat>
  <Paragraphs>74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Helvetica Light</vt:lpstr>
      <vt:lpstr>Helvetica Neue</vt:lpstr>
      <vt:lpstr>Times New Roman</vt:lpstr>
      <vt:lpstr>Wingdings</vt:lpstr>
      <vt:lpstr>Thème Office</vt:lpstr>
      <vt:lpstr>M.16 L’accueil &amp; la Confidentialité à l’Officine</vt:lpstr>
      <vt:lpstr>M.16 L’accueil &amp; la Confidentialité à l’Officine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Schellenberg Frédéric</dc:creator>
  <cp:lastModifiedBy>Schellenberg Frédéric</cp:lastModifiedBy>
  <cp:revision>90</cp:revision>
  <dcterms:created xsi:type="dcterms:W3CDTF">2019-09-09T06:31:24Z</dcterms:created>
  <dcterms:modified xsi:type="dcterms:W3CDTF">2019-12-17T20:59:21Z</dcterms:modified>
</cp:coreProperties>
</file>