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0" r:id="rId2"/>
    <p:sldId id="261"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4E13"/>
    <a:srgbClr val="EFC7B7"/>
    <a:srgbClr val="2C6672"/>
    <a:srgbClr val="595959"/>
    <a:srgbClr val="4AB5C4"/>
    <a:srgbClr val="9BBA28"/>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6" autoAdjust="0"/>
    <p:restoredTop sz="94660"/>
  </p:normalViewPr>
  <p:slideViewPr>
    <p:cSldViewPr snapToGrid="0">
      <p:cViewPr>
        <p:scale>
          <a:sx n="150" d="100"/>
          <a:sy n="150" d="100"/>
        </p:scale>
        <p:origin x="3304" y="-152"/>
      </p:cViewPr>
      <p:guideLst/>
    </p:cSldViewPr>
  </p:slideViewPr>
  <p:notesTextViewPr>
    <p:cViewPr>
      <p:scale>
        <a:sx n="1" d="1"/>
        <a:sy n="1" d="1"/>
      </p:scale>
      <p:origin x="0" y="0"/>
    </p:cViewPr>
  </p:notesTextViewPr>
  <p:notesViewPr>
    <p:cSldViewPr snapToGrid="0">
      <p:cViewPr varScale="1">
        <p:scale>
          <a:sx n="65" d="100"/>
          <a:sy n="65" d="100"/>
        </p:scale>
        <p:origin x="2811" y="45"/>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7D3CD-F430-44A6-86A4-3B623AFF0A78}" type="datetimeFigureOut">
              <a:rPr lang="fr-FR" smtClean="0"/>
              <a:t>19/12/2019</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67B43-7F57-412C-B436-8CCBCB3770F0}" type="slidenum">
              <a:rPr lang="fr-FR" smtClean="0"/>
              <a:t>‹N°›</a:t>
            </a:fld>
            <a:endParaRPr lang="fr-FR"/>
          </a:p>
        </p:txBody>
      </p:sp>
    </p:spTree>
    <p:extLst>
      <p:ext uri="{BB962C8B-B14F-4D97-AF65-F5344CB8AC3E}">
        <p14:creationId xmlns:p14="http://schemas.microsoft.com/office/powerpoint/2010/main" val="496939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197907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436432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38738245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17870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4090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6566FE0-0408-4DF8-8660-3B93BA33825F}"/>
              </a:ext>
            </a:extLst>
          </p:cNvPr>
          <p:cNvSpPr/>
          <p:nvPr userDrawn="1"/>
        </p:nvSpPr>
        <p:spPr>
          <a:xfrm>
            <a:off x="0" y="2"/>
            <a:ext cx="6858000" cy="80308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EDDC7A37-1908-47BC-A500-55F3D0861FF1}"/>
              </a:ext>
            </a:extLst>
          </p:cNvPr>
          <p:cNvSpPr txBox="1"/>
          <p:nvPr userDrawn="1"/>
        </p:nvSpPr>
        <p:spPr>
          <a:xfrm>
            <a:off x="4235166" y="12344"/>
            <a:ext cx="2622834" cy="1015663"/>
          </a:xfrm>
          <a:prstGeom prst="rect">
            <a:avLst/>
          </a:prstGeom>
          <a:noFill/>
        </p:spPr>
        <p:txBody>
          <a:bodyPr wrap="none" rtlCol="0">
            <a:spAutoFit/>
          </a:bodyPr>
          <a:lstStyle/>
          <a:p>
            <a:pPr algn="r"/>
            <a:r>
              <a:rPr lang="fr-FR" sz="6000" cap="all" dirty="0">
                <a:solidFill>
                  <a:schemeClr val="bg1"/>
                </a:solidFill>
                <a:latin typeface="Helvetica Neue" panose="020B0604020202020204" pitchFamily="34" charset="0"/>
                <a:ea typeface="Helvetica Neue" panose="020B0604020202020204" pitchFamily="34" charset="0"/>
              </a:rPr>
              <a:t>Mémo</a:t>
            </a:r>
          </a:p>
        </p:txBody>
      </p:sp>
      <p:sp>
        <p:nvSpPr>
          <p:cNvPr id="15" name="Rectangle 14">
            <a:extLst>
              <a:ext uri="{FF2B5EF4-FFF2-40B4-BE49-F238E27FC236}">
                <a16:creationId xmlns:a16="http://schemas.microsoft.com/office/drawing/2014/main" id="{1BAE66E8-957B-41E2-9901-0E0164DA242E}"/>
              </a:ext>
            </a:extLst>
          </p:cNvPr>
          <p:cNvSpPr/>
          <p:nvPr userDrawn="1"/>
        </p:nvSpPr>
        <p:spPr>
          <a:xfrm>
            <a:off x="0" y="803082"/>
            <a:ext cx="6858000" cy="397565"/>
          </a:xfrm>
          <a:prstGeom prst="rect">
            <a:avLst/>
          </a:prstGeom>
          <a:solidFill>
            <a:srgbClr val="E04E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Titre 1">
            <a:extLst>
              <a:ext uri="{FF2B5EF4-FFF2-40B4-BE49-F238E27FC236}">
                <a16:creationId xmlns:a16="http://schemas.microsoft.com/office/drawing/2014/main" id="{CBD6099D-0642-4D9C-930D-133E479D5F21}"/>
              </a:ext>
            </a:extLst>
          </p:cNvPr>
          <p:cNvSpPr>
            <a:spLocks noGrp="1"/>
          </p:cNvSpPr>
          <p:nvPr>
            <p:ph type="title"/>
          </p:nvPr>
        </p:nvSpPr>
        <p:spPr>
          <a:xfrm>
            <a:off x="206734" y="871192"/>
            <a:ext cx="6636853" cy="341632"/>
          </a:xfrm>
          <a:noFill/>
        </p:spPr>
        <p:txBody>
          <a:bodyPr wrap="square" rtlCol="0">
            <a:spAutoFit/>
          </a:bodyPr>
          <a:lstStyle>
            <a:lvl1pPr>
              <a:defRPr lang="fr-FR" sz="1800" cap="all">
                <a:solidFill>
                  <a:schemeClr val="bg1"/>
                </a:solidFill>
                <a:latin typeface="Helvetica Neue" panose="020B0604020202020204" pitchFamily="34" charset="0"/>
                <a:ea typeface="Helvetica Neue" panose="020B0604020202020204" pitchFamily="34" charset="0"/>
                <a:cs typeface="+mn-cs"/>
              </a:defRPr>
            </a:lvl1pPr>
          </a:lstStyle>
          <a:p>
            <a:pPr marL="0" lvl="0" algn="r" defTabSz="457200"/>
            <a:r>
              <a:rPr lang="fr-FR" dirty="0"/>
              <a:t>Modifiez le style du titre</a:t>
            </a:r>
          </a:p>
        </p:txBody>
      </p:sp>
      <p:pic>
        <p:nvPicPr>
          <p:cNvPr id="18" name="Image 17">
            <a:extLst>
              <a:ext uri="{FF2B5EF4-FFF2-40B4-BE49-F238E27FC236}">
                <a16:creationId xmlns:a16="http://schemas.microsoft.com/office/drawing/2014/main" id="{D5B59661-5646-42D4-A973-16F076C45B7D}"/>
              </a:ext>
            </a:extLst>
          </p:cNvPr>
          <p:cNvPicPr>
            <a:picLocks noChangeAspect="1"/>
          </p:cNvPicPr>
          <p:nvPr userDrawn="1"/>
        </p:nvPicPr>
        <p:blipFill rotWithShape="1">
          <a:blip r:embed="rId2"/>
          <a:srcRect t="9053" b="6984"/>
          <a:stretch/>
        </p:blipFill>
        <p:spPr>
          <a:xfrm>
            <a:off x="111758" y="-2259"/>
            <a:ext cx="951058" cy="803082"/>
          </a:xfrm>
          <a:prstGeom prst="rect">
            <a:avLst/>
          </a:prstGeom>
        </p:spPr>
      </p:pic>
      <p:sp>
        <p:nvSpPr>
          <p:cNvPr id="32" name="Rectangle 31">
            <a:extLst>
              <a:ext uri="{FF2B5EF4-FFF2-40B4-BE49-F238E27FC236}">
                <a16:creationId xmlns:a16="http://schemas.microsoft.com/office/drawing/2014/main" id="{B755BC0A-528F-4534-BBCA-590F5214EDC9}"/>
              </a:ext>
            </a:extLst>
          </p:cNvPr>
          <p:cNvSpPr/>
          <p:nvPr userDrawn="1"/>
        </p:nvSpPr>
        <p:spPr>
          <a:xfrm>
            <a:off x="0" y="9390490"/>
            <a:ext cx="6858000" cy="51551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 coins arrondis 34">
            <a:extLst>
              <a:ext uri="{FF2B5EF4-FFF2-40B4-BE49-F238E27FC236}">
                <a16:creationId xmlns:a16="http://schemas.microsoft.com/office/drawing/2014/main" id="{4A80F84B-05FA-45AF-B348-706FAABA5C39}"/>
              </a:ext>
            </a:extLst>
          </p:cNvPr>
          <p:cNvSpPr/>
          <p:nvPr userDrawn="1"/>
        </p:nvSpPr>
        <p:spPr>
          <a:xfrm>
            <a:off x="3878505" y="9239784"/>
            <a:ext cx="2771905" cy="3014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1200" dirty="0">
                <a:solidFill>
                  <a:srgbClr val="595959"/>
                </a:solidFill>
              </a:rPr>
              <a:t>Pharmacie :</a:t>
            </a:r>
          </a:p>
        </p:txBody>
      </p:sp>
      <p:pic>
        <p:nvPicPr>
          <p:cNvPr id="14" name="Image 13">
            <a:extLst>
              <a:ext uri="{FF2B5EF4-FFF2-40B4-BE49-F238E27FC236}">
                <a16:creationId xmlns:a16="http://schemas.microsoft.com/office/drawing/2014/main" id="{58611FEA-FB3B-E849-B19A-7DC96178C50B}"/>
              </a:ext>
            </a:extLst>
          </p:cNvPr>
          <p:cNvPicPr>
            <a:picLocks noChangeAspect="1"/>
          </p:cNvPicPr>
          <p:nvPr userDrawn="1"/>
        </p:nvPicPr>
        <p:blipFill>
          <a:blip r:embed="rId3"/>
          <a:stretch>
            <a:fillRect/>
          </a:stretch>
        </p:blipFill>
        <p:spPr>
          <a:xfrm>
            <a:off x="222191" y="113783"/>
            <a:ext cx="619984" cy="573293"/>
          </a:xfrm>
          <a:prstGeom prst="rect">
            <a:avLst/>
          </a:prstGeom>
        </p:spPr>
      </p:pic>
      <p:sp>
        <p:nvSpPr>
          <p:cNvPr id="17" name="Flèche : pentagone 24">
            <a:extLst>
              <a:ext uri="{FF2B5EF4-FFF2-40B4-BE49-F238E27FC236}">
                <a16:creationId xmlns:a16="http://schemas.microsoft.com/office/drawing/2014/main" id="{D9E9BDF1-1A6D-C141-93D1-5A59428110FF}"/>
              </a:ext>
            </a:extLst>
          </p:cNvPr>
          <p:cNvSpPr/>
          <p:nvPr userDrawn="1"/>
        </p:nvSpPr>
        <p:spPr>
          <a:xfrm>
            <a:off x="0" y="9106989"/>
            <a:ext cx="732118" cy="580305"/>
          </a:xfrm>
          <a:prstGeom prst="homePlate">
            <a:avLst>
              <a:gd name="adj" fmla="val 31723"/>
            </a:avLst>
          </a:prstGeom>
          <a:solidFill>
            <a:srgbClr val="D25E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a:extLst>
              <a:ext uri="{FF2B5EF4-FFF2-40B4-BE49-F238E27FC236}">
                <a16:creationId xmlns:a16="http://schemas.microsoft.com/office/drawing/2014/main" id="{229350E8-29A8-C541-BF7E-6436BD0E4090}"/>
              </a:ext>
            </a:extLst>
          </p:cNvPr>
          <p:cNvSpPr/>
          <p:nvPr userDrawn="1"/>
        </p:nvSpPr>
        <p:spPr>
          <a:xfrm>
            <a:off x="677313" y="9350939"/>
            <a:ext cx="2309611" cy="400110"/>
          </a:xfrm>
          <a:prstGeom prst="rect">
            <a:avLst/>
          </a:prstGeom>
        </p:spPr>
        <p:txBody>
          <a:bodyPr wrap="square">
            <a:spAutoFit/>
          </a:bodyPr>
          <a:lstStyle/>
          <a:p>
            <a:r>
              <a:rPr lang="fr-FR" sz="1000" dirty="0">
                <a:solidFill>
                  <a:schemeClr val="bg1"/>
                </a:solidFill>
                <a:latin typeface="Helvetica Neue" panose="020B0604020202020204" pitchFamily="34" charset="0"/>
                <a:ea typeface="Helvetica Neue" panose="020B0604020202020204" pitchFamily="34" charset="0"/>
              </a:rPr>
              <a:t>Dispensation des médicaments &amp; des autres produits autorisés</a:t>
            </a:r>
          </a:p>
        </p:txBody>
      </p:sp>
      <p:sp>
        <p:nvSpPr>
          <p:cNvPr id="20" name="Rectangle 19">
            <a:extLst>
              <a:ext uri="{FF2B5EF4-FFF2-40B4-BE49-F238E27FC236}">
                <a16:creationId xmlns:a16="http://schemas.microsoft.com/office/drawing/2014/main" id="{869A4CA1-1BC8-A94B-AA16-6E81568ADF49}"/>
              </a:ext>
            </a:extLst>
          </p:cNvPr>
          <p:cNvSpPr/>
          <p:nvPr userDrawn="1"/>
        </p:nvSpPr>
        <p:spPr>
          <a:xfrm>
            <a:off x="677313" y="9685466"/>
            <a:ext cx="5380548" cy="230832"/>
          </a:xfrm>
          <a:prstGeom prst="rect">
            <a:avLst/>
          </a:prstGeom>
        </p:spPr>
        <p:txBody>
          <a:bodyPr wrap="squar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lang="fr-FR" sz="900" dirty="0">
                <a:solidFill>
                  <a:schemeClr val="bg1"/>
                </a:solidFill>
                <a:latin typeface="Helvetica Light" panose="020B0403020202020204" pitchFamily="34" charset="0"/>
              </a:rPr>
              <a:t>Version 2.01 – Novembre 2019</a:t>
            </a:r>
            <a:endParaRPr lang="fr-FR" sz="900" dirty="0">
              <a:solidFill>
                <a:schemeClr val="bg1"/>
              </a:solidFill>
            </a:endParaRPr>
          </a:p>
        </p:txBody>
      </p:sp>
      <p:pic>
        <p:nvPicPr>
          <p:cNvPr id="21" name="Image 20">
            <a:extLst>
              <a:ext uri="{FF2B5EF4-FFF2-40B4-BE49-F238E27FC236}">
                <a16:creationId xmlns:a16="http://schemas.microsoft.com/office/drawing/2014/main" id="{D7050299-10D5-D249-B339-0F5003F13282}"/>
              </a:ext>
            </a:extLst>
          </p:cNvPr>
          <p:cNvPicPr>
            <a:picLocks noChangeAspect="1"/>
          </p:cNvPicPr>
          <p:nvPr userDrawn="1"/>
        </p:nvPicPr>
        <p:blipFill>
          <a:blip r:embed="rId4"/>
          <a:stretch>
            <a:fillRect/>
          </a:stretch>
        </p:blipFill>
        <p:spPr>
          <a:xfrm>
            <a:off x="51711" y="9102767"/>
            <a:ext cx="573892" cy="573892"/>
          </a:xfrm>
          <a:prstGeom prst="rect">
            <a:avLst/>
          </a:prstGeom>
        </p:spPr>
      </p:pic>
    </p:spTree>
    <p:extLst>
      <p:ext uri="{BB962C8B-B14F-4D97-AF65-F5344CB8AC3E}">
        <p14:creationId xmlns:p14="http://schemas.microsoft.com/office/powerpoint/2010/main" val="390214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FAF59C5-48D9-475B-9CF6-C1EC75048466}" type="datetimeFigureOut">
              <a:rPr lang="fr-FR" smtClean="0"/>
              <a:t>19/12/2019</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548549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454038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FAF59C5-48D9-475B-9CF6-C1EC75048466}" type="datetimeFigureOut">
              <a:rPr lang="fr-FR" smtClean="0"/>
              <a:t>19/12/2019</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690280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FAF59C5-48D9-475B-9CF6-C1EC75048466}" type="datetimeFigureOut">
              <a:rPr lang="fr-FR" smtClean="0"/>
              <a:t>19/12/2019</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1625276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AF59C5-48D9-475B-9CF6-C1EC75048466}" type="datetimeFigureOut">
              <a:rPr lang="fr-FR" smtClean="0"/>
              <a:t>19/12/2019</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946740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FAF59C5-48D9-475B-9CF6-C1EC75048466}" type="datetimeFigureOut">
              <a:rPr lang="fr-FR" smtClean="0"/>
              <a:t>19/12/2019</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3F7F5F1-9E8F-4C52-9517-C7265C1B6F6E}" type="slidenum">
              <a:rPr lang="fr-FR" smtClean="0"/>
              <a:t>‹N°›</a:t>
            </a:fld>
            <a:endParaRPr lang="fr-FR"/>
          </a:p>
        </p:txBody>
      </p:sp>
    </p:spTree>
    <p:extLst>
      <p:ext uri="{BB962C8B-B14F-4D97-AF65-F5344CB8AC3E}">
        <p14:creationId xmlns:p14="http://schemas.microsoft.com/office/powerpoint/2010/main" val="2034687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dirty="0"/>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dirty="0"/>
              <a:t>Cliquez pour modifier les styles du texte du masque</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lumMod val="85000"/>
                    <a:lumOff val="15000"/>
                  </a:schemeClr>
                </a:solidFill>
              </a:defRPr>
            </a:lvl1pPr>
          </a:lstStyle>
          <a:p>
            <a:fld id="{AFAF59C5-48D9-475B-9CF6-C1EC75048466}" type="datetimeFigureOut">
              <a:rPr lang="fr-FR" smtClean="0"/>
              <a:pPr/>
              <a:t>19/12/2019</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lumMod val="85000"/>
                    <a:lumOff val="1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lumMod val="85000"/>
                    <a:lumOff val="15000"/>
                  </a:schemeClr>
                </a:solidFill>
              </a:defRPr>
            </a:lvl1pPr>
          </a:lstStyle>
          <a:p>
            <a:fld id="{23F7F5F1-9E8F-4C52-9517-C7265C1B6F6E}" type="slidenum">
              <a:rPr lang="fr-FR" smtClean="0"/>
              <a:pPr/>
              <a:t>‹N°›</a:t>
            </a:fld>
            <a:endParaRPr lang="fr-FR"/>
          </a:p>
        </p:txBody>
      </p:sp>
    </p:spTree>
    <p:extLst>
      <p:ext uri="{BB962C8B-B14F-4D97-AF65-F5344CB8AC3E}">
        <p14:creationId xmlns:p14="http://schemas.microsoft.com/office/powerpoint/2010/main" val="25933513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685800" rtl="0" eaLnBrk="1" latinLnBrk="0" hangingPunct="1">
        <a:lnSpc>
          <a:spcPct val="90000"/>
        </a:lnSpc>
        <a:spcBef>
          <a:spcPct val="0"/>
        </a:spcBef>
        <a:buNone/>
        <a:defRPr sz="3300" kern="1200">
          <a:solidFill>
            <a:schemeClr val="tx1">
              <a:lumMod val="85000"/>
              <a:lumOff val="15000"/>
            </a:schemeClr>
          </a:solidFill>
          <a:latin typeface="Helvetica Neue" panose="020B0604020202020204" pitchFamily="34" charset="0"/>
          <a:ea typeface="Helvetica Neue" panose="020B0604020202020204" pitchFamily="34" charset="0"/>
          <a:cs typeface="+mj-cs"/>
        </a:defRPr>
      </a:lvl1pPr>
    </p:titleStyle>
    <p:bodyStyle>
      <a:lvl1pPr marL="0" indent="0" algn="l" defTabSz="685800" rtl="0" eaLnBrk="1" latinLnBrk="0" hangingPunct="1">
        <a:lnSpc>
          <a:spcPct val="90000"/>
        </a:lnSpc>
        <a:spcBef>
          <a:spcPts val="750"/>
        </a:spcBef>
        <a:buFont typeface="Arial" panose="020B0604020202020204" pitchFamily="34" charset="0"/>
        <a:buNone/>
        <a:defRPr sz="1100" kern="1200">
          <a:solidFill>
            <a:schemeClr val="tx1">
              <a:lumMod val="85000"/>
              <a:lumOff val="1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85000"/>
              <a:lumOff val="1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85000"/>
              <a:lumOff val="1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lumMod val="85000"/>
              <a:lumOff val="1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D98B11-E7C1-498C-AC68-68802A14A128}"/>
              </a:ext>
            </a:extLst>
          </p:cNvPr>
          <p:cNvSpPr>
            <a:spLocks noGrp="1"/>
          </p:cNvSpPr>
          <p:nvPr>
            <p:ph type="title"/>
          </p:nvPr>
        </p:nvSpPr>
        <p:spPr/>
        <p:txBody>
          <a:bodyPr/>
          <a:lstStyle/>
          <a:p>
            <a:pPr algn="r"/>
            <a:r>
              <a:rPr lang="fr-FR" dirty="0"/>
              <a:t>M11. Le Double Contrôle</a:t>
            </a:r>
          </a:p>
        </p:txBody>
      </p:sp>
      <p:sp>
        <p:nvSpPr>
          <p:cNvPr id="19" name="Rectangle 18">
            <a:extLst>
              <a:ext uri="{FF2B5EF4-FFF2-40B4-BE49-F238E27FC236}">
                <a16:creationId xmlns:a16="http://schemas.microsoft.com/office/drawing/2014/main" id="{7BB2284A-B874-4B6F-884D-999342DDE88B}"/>
              </a:ext>
            </a:extLst>
          </p:cNvPr>
          <p:cNvSpPr/>
          <p:nvPr/>
        </p:nvSpPr>
        <p:spPr>
          <a:xfrm>
            <a:off x="206733" y="1309866"/>
            <a:ext cx="6460765" cy="2477601"/>
          </a:xfrm>
          <a:prstGeom prst="rect">
            <a:avLst/>
          </a:prstGeom>
        </p:spPr>
        <p:txBody>
          <a:bodyPr wrap="square">
            <a:spAutoFit/>
          </a:bodyPr>
          <a:lstStyle/>
          <a:p>
            <a:pPr>
              <a:spcAft>
                <a:spcPts val="0"/>
              </a:spcAft>
            </a:pPr>
            <a:r>
              <a:rPr lang="fr-FR" sz="2800" dirty="0">
                <a:solidFill>
                  <a:srgbClr val="E04E13"/>
                </a:solidFill>
                <a:latin typeface="Helvetica Neue" panose="020B0604020202020204" pitchFamily="34" charset="0"/>
                <a:ea typeface="Helvetica Neue" panose="020B0604020202020204" pitchFamily="34" charset="0"/>
                <a:cs typeface="Times New Roman" panose="02020603050405020304" pitchFamily="18" charset="0"/>
              </a:rPr>
              <a:t>Le Double Contrôle, en pratique :</a:t>
            </a:r>
          </a:p>
          <a:p>
            <a:pPr>
              <a:spcAft>
                <a:spcPts val="0"/>
              </a:spcAft>
            </a:pPr>
            <a:r>
              <a:rPr lang="fr-FR" sz="1200" dirty="0">
                <a:latin typeface="Helvetica Light" panose="020B0403020202020204" pitchFamily="34" charset="0"/>
                <a:ea typeface="Calibri" panose="020F0502020204030204" pitchFamily="34" charset="0"/>
                <a:cs typeface="Times New Roman" panose="02020603050405020304" pitchFamily="18" charset="0"/>
              </a:rPr>
              <a:t>Lors des dispensations des erreurs peuvent survenir. La mise en place d’un double contrôle permet de </a:t>
            </a:r>
            <a:r>
              <a:rPr lang="fr-FR" sz="1200" b="1" dirty="0">
                <a:latin typeface="Helvetica Light" panose="020B0403020202020204" pitchFamily="34" charset="0"/>
                <a:ea typeface="Calibri" panose="020F0502020204030204" pitchFamily="34" charset="0"/>
                <a:cs typeface="Times New Roman" panose="02020603050405020304" pitchFamily="18" charset="0"/>
              </a:rPr>
              <a:t>détecter ces erreurs et de les corriger</a:t>
            </a:r>
            <a:r>
              <a:rPr lang="fr-FR" sz="1200" dirty="0">
                <a:latin typeface="Helvetica Light" panose="020B0403020202020204" pitchFamily="34" charset="0"/>
                <a:ea typeface="Calibri" panose="020F0502020204030204" pitchFamily="34" charset="0"/>
                <a:cs typeface="Times New Roman" panose="02020603050405020304" pitchFamily="18" charset="0"/>
              </a:rPr>
              <a:t>. C’est un élément indispensable d’un système d’assurance qualité à l’officine.</a:t>
            </a:r>
          </a:p>
          <a:p>
            <a:pPr>
              <a:spcAft>
                <a:spcPts val="0"/>
              </a:spcAft>
            </a:pPr>
            <a:endParaRPr lang="fr-FR" sz="1200" dirty="0">
              <a:latin typeface="Helvetica Light" panose="020B0403020202020204" pitchFamily="34" charset="0"/>
              <a:ea typeface="Calibri" panose="020F0502020204030204" pitchFamily="34" charset="0"/>
              <a:cs typeface="Times New Roman" panose="02020603050405020304" pitchFamily="18" charset="0"/>
            </a:endParaRPr>
          </a:p>
          <a:p>
            <a:pPr>
              <a:spcAft>
                <a:spcPts val="600"/>
              </a:spcAft>
            </a:pPr>
            <a:r>
              <a:rPr lang="fr-FR" sz="1400" b="1" dirty="0">
                <a:solidFill>
                  <a:srgbClr val="C00000"/>
                </a:solidFill>
                <a:latin typeface="Helvetica Neue" panose="02000503000000020004" pitchFamily="2" charset="0"/>
                <a:ea typeface="Helvetica Neue" panose="02000503000000020004" pitchFamily="2" charset="0"/>
                <a:cs typeface="Helvetica Neue" panose="02000503000000020004" pitchFamily="2" charset="0"/>
              </a:rPr>
              <a:t>Le double contrôle ne remplace en aucun cas l’analyse pharmaceutique effectuée par un pharmacien au moment de la dispensation.</a:t>
            </a:r>
          </a:p>
          <a:p>
            <a:pPr>
              <a:spcAft>
                <a:spcPts val="600"/>
              </a:spcAft>
            </a:pPr>
            <a:endParaRPr lang="fr-FR" sz="1200" dirty="0">
              <a:latin typeface="Helvetica Light" panose="020B0403020202020204" pitchFamily="34" charset="0"/>
              <a:ea typeface="Times New Roman" panose="02020603050405020304" pitchFamily="18" charset="0"/>
              <a:cs typeface="Times New Roman" panose="02020603050405020304" pitchFamily="18" charset="0"/>
            </a:endParaRPr>
          </a:p>
          <a:p>
            <a:pPr>
              <a:spcAft>
                <a:spcPts val="600"/>
              </a:spcAft>
            </a:pPr>
            <a:r>
              <a:rPr lang="fr-FR" sz="1200" dirty="0">
                <a:latin typeface="Helvetica Light" panose="020B0403020202020204" pitchFamily="34" charset="0"/>
                <a:ea typeface="Times New Roman" panose="02020603050405020304" pitchFamily="18" charset="0"/>
                <a:cs typeface="Times New Roman" panose="02020603050405020304" pitchFamily="18" charset="0"/>
              </a:rPr>
              <a:t>En pratique on distingue </a:t>
            </a:r>
            <a:r>
              <a:rPr lang="fr-FR" sz="1200" b="1" dirty="0">
                <a:latin typeface="Helvetica Light" panose="020B0403020202020204" pitchFamily="34" charset="0"/>
                <a:ea typeface="Times New Roman" panose="02020603050405020304" pitchFamily="18" charset="0"/>
                <a:cs typeface="Times New Roman" panose="02020603050405020304" pitchFamily="18" charset="0"/>
              </a:rPr>
              <a:t>2 variantes de double contrôle </a:t>
            </a:r>
            <a:r>
              <a:rPr lang="fr-FR" sz="1200" dirty="0">
                <a:latin typeface="Helvetica Light" panose="020B0403020202020204" pitchFamily="34" charset="0"/>
                <a:ea typeface="Times New Roman" panose="02020603050405020304" pitchFamily="18" charset="0"/>
                <a:cs typeface="Times New Roman" panose="02020603050405020304" pitchFamily="18" charset="0"/>
              </a:rPr>
              <a:t>:</a:t>
            </a:r>
          </a:p>
          <a:p>
            <a:pPr>
              <a:spcAft>
                <a:spcPts val="0"/>
              </a:spcAft>
            </a:pPr>
            <a:endParaRPr lang="fr-FR" sz="1200" dirty="0">
              <a:latin typeface="Helvetica Light" panose="020B0403020202020204" pitchFamily="34" charset="0"/>
              <a:ea typeface="Calibri" panose="020F0502020204030204" pitchFamily="34" charset="0"/>
              <a:cs typeface="Times New Roman" panose="02020603050405020304" pitchFamily="18" charset="0"/>
            </a:endParaRPr>
          </a:p>
        </p:txBody>
      </p:sp>
      <p:sp>
        <p:nvSpPr>
          <p:cNvPr id="22" name="Rectangle 21">
            <a:extLst>
              <a:ext uri="{FF2B5EF4-FFF2-40B4-BE49-F238E27FC236}">
                <a16:creationId xmlns:a16="http://schemas.microsoft.com/office/drawing/2014/main" id="{1736FDB5-7905-4E12-8FE4-64C78C1DEC61}"/>
              </a:ext>
            </a:extLst>
          </p:cNvPr>
          <p:cNvSpPr/>
          <p:nvPr/>
        </p:nvSpPr>
        <p:spPr>
          <a:xfrm>
            <a:off x="370850" y="2671598"/>
            <a:ext cx="6014451" cy="261610"/>
          </a:xfrm>
          <a:prstGeom prst="rect">
            <a:avLst/>
          </a:prstGeom>
        </p:spPr>
        <p:txBody>
          <a:bodyPr wrap="square">
            <a:spAutoFit/>
          </a:bodyPr>
          <a:lstStyle/>
          <a:p>
            <a:pPr>
              <a:spcAft>
                <a:spcPts val="600"/>
              </a:spcAft>
            </a:pPr>
            <a:r>
              <a:rPr lang="fr-FR" sz="1100" dirty="0">
                <a:latin typeface="Helvetica Light" panose="020B0403020202020204" pitchFamily="34" charset="0"/>
                <a:ea typeface="Calibri" panose="020F0502020204030204" pitchFamily="34" charset="0"/>
                <a:cs typeface="Times New Roman" panose="02020603050405020304" pitchFamily="18" charset="0"/>
              </a:rPr>
              <a:t>.</a:t>
            </a:r>
            <a:endParaRPr lang="fr-FR" sz="1100" dirty="0">
              <a:latin typeface="Times New Roman" panose="02020603050405020304" pitchFamily="18" charset="0"/>
              <a:ea typeface="Times New Roman" panose="02020603050405020304" pitchFamily="18" charset="0"/>
            </a:endParaRPr>
          </a:p>
        </p:txBody>
      </p:sp>
      <p:graphicFrame>
        <p:nvGraphicFramePr>
          <p:cNvPr id="23" name="Tableau 4">
            <a:extLst>
              <a:ext uri="{FF2B5EF4-FFF2-40B4-BE49-F238E27FC236}">
                <a16:creationId xmlns:a16="http://schemas.microsoft.com/office/drawing/2014/main" id="{A9D08F59-03B9-4CD4-AB7F-142DF25A195A}"/>
              </a:ext>
            </a:extLst>
          </p:cNvPr>
          <p:cNvGraphicFramePr>
            <a:graphicFrameLocks noGrp="1"/>
          </p:cNvGraphicFramePr>
          <p:nvPr>
            <p:extLst>
              <p:ext uri="{D42A27DB-BD31-4B8C-83A1-F6EECF244321}">
                <p14:modId xmlns:p14="http://schemas.microsoft.com/office/powerpoint/2010/main" val="138614059"/>
              </p:ext>
            </p:extLst>
          </p:nvPr>
        </p:nvGraphicFramePr>
        <p:xfrm>
          <a:off x="258754" y="3640157"/>
          <a:ext cx="6238641" cy="3852976"/>
        </p:xfrm>
        <a:graphic>
          <a:graphicData uri="http://schemas.openxmlformats.org/drawingml/2006/table">
            <a:tbl>
              <a:tblPr firstRow="1" bandRow="1">
                <a:tableStyleId>{2D5ABB26-0587-4C30-8999-92F81FD0307C}</a:tableStyleId>
              </a:tblPr>
              <a:tblGrid>
                <a:gridCol w="1081254">
                  <a:extLst>
                    <a:ext uri="{9D8B030D-6E8A-4147-A177-3AD203B41FA5}">
                      <a16:colId xmlns:a16="http://schemas.microsoft.com/office/drawing/2014/main" val="2326791511"/>
                    </a:ext>
                  </a:extLst>
                </a:gridCol>
                <a:gridCol w="2409005">
                  <a:extLst>
                    <a:ext uri="{9D8B030D-6E8A-4147-A177-3AD203B41FA5}">
                      <a16:colId xmlns:a16="http://schemas.microsoft.com/office/drawing/2014/main" val="2654996149"/>
                    </a:ext>
                  </a:extLst>
                </a:gridCol>
                <a:gridCol w="2748382">
                  <a:extLst>
                    <a:ext uri="{9D8B030D-6E8A-4147-A177-3AD203B41FA5}">
                      <a16:colId xmlns:a16="http://schemas.microsoft.com/office/drawing/2014/main" val="2860894493"/>
                    </a:ext>
                  </a:extLst>
                </a:gridCol>
              </a:tblGrid>
              <a:tr h="407797">
                <a:tc>
                  <a:txBody>
                    <a:bodyPr/>
                    <a:lstStyle/>
                    <a:p>
                      <a:endParaRPr lang="fr-FR" sz="1100" dirty="0"/>
                    </a:p>
                  </a:txBody>
                  <a:tcPr>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algn="ctr"/>
                      <a:r>
                        <a:rPr lang="fr-FR" sz="1400" dirty="0">
                          <a:solidFill>
                            <a:srgbClr val="E04E13"/>
                          </a:solidFill>
                          <a:latin typeface="Helvetica Neue" panose="020B0604020202020204" pitchFamily="34" charset="0"/>
                          <a:ea typeface="Helvetica Neue" panose="020B0604020202020204" pitchFamily="34" charset="0"/>
                        </a:rPr>
                        <a:t>Double Contrôle en Direct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no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fr-FR" sz="1400" kern="1200" dirty="0">
                          <a:solidFill>
                            <a:srgbClr val="E04E13"/>
                          </a:solidFill>
                          <a:latin typeface="Helvetica Neue" panose="020B0604020202020204" pitchFamily="34" charset="0"/>
                          <a:ea typeface="Helvetica Neue" panose="020B0604020202020204" pitchFamily="34" charset="0"/>
                          <a:cs typeface="+mn-cs"/>
                        </a:rPr>
                        <a:t>Double Contrôle en Différé</a:t>
                      </a:r>
                    </a:p>
                  </a:txBody>
                  <a:tcPr>
                    <a:lnL w="12700" cap="flat" cmpd="sng" algn="ctr">
                      <a:solidFill>
                        <a:schemeClr val="tx1"/>
                      </a:solidFill>
                      <a:prstDash val="solid"/>
                      <a:round/>
                      <a:headEnd type="none" w="med" len="med"/>
                      <a:tailEnd type="none" w="med" len="med"/>
                    </a:lnL>
                    <a:lnB w="12700" cap="flat" cmpd="sng" algn="ctr">
                      <a:noFill/>
                      <a:prstDash val="solid"/>
                      <a:round/>
                      <a:headEnd type="none" w="med" len="med"/>
                      <a:tailEnd type="none" w="med" len="med"/>
                    </a:lnB>
                  </a:tcPr>
                </a:tc>
                <a:extLst>
                  <a:ext uri="{0D108BD9-81ED-4DB2-BD59-A6C34878D82A}">
                    <a16:rowId xmlns:a16="http://schemas.microsoft.com/office/drawing/2014/main" val="3939341607"/>
                  </a:ext>
                </a:extLst>
              </a:tr>
              <a:tr h="1207459">
                <a:tc>
                  <a:txBody>
                    <a:bodyPr/>
                    <a:lstStyle/>
                    <a:p>
                      <a:pPr algn="ctr"/>
                      <a:r>
                        <a:rPr lang="fr-FR" sz="1100" dirty="0"/>
                        <a:t>Principes</a:t>
                      </a:r>
                    </a:p>
                  </a:txBody>
                  <a:tcPr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FC7B7"/>
                    </a:solidFill>
                  </a:tcPr>
                </a:tc>
                <a:tc>
                  <a:txBody>
                    <a:bodyPr/>
                    <a:lstStyle/>
                    <a:p>
                      <a:pPr algn="ctr"/>
                      <a:r>
                        <a:rPr lang="fr-FR" sz="1100" dirty="0"/>
                        <a:t>Il est réalisé avant de finaliser la dispensation, par un autre diplômé de l’équipe qui contrôle une seconde fois de visu l’ordonnance et les produits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FC7B7"/>
                    </a:solidFill>
                  </a:tcPr>
                </a:tc>
                <a:tc>
                  <a:txBody>
                    <a:bodyPr/>
                    <a:lstStyle/>
                    <a:p>
                      <a:pPr algn="ctr"/>
                      <a:r>
                        <a:rPr lang="fr-FR" sz="1100" dirty="0"/>
                        <a:t>En fin de demi-journée, ou durant les moments de moindre affluence, à l’aide d’une fonctionnalité du logiciel, un contrôle de correspondance entre les produits prescrits et les produits ayant été facturés est effectué par un diplômé</a:t>
                      </a: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rgbClr val="EFC7B7"/>
                    </a:solidFill>
                  </a:tcPr>
                </a:tc>
                <a:extLst>
                  <a:ext uri="{0D108BD9-81ED-4DB2-BD59-A6C34878D82A}">
                    <a16:rowId xmlns:a16="http://schemas.microsoft.com/office/drawing/2014/main" val="3880534497"/>
                  </a:ext>
                </a:extLst>
              </a:tr>
              <a:tr h="654040">
                <a:tc>
                  <a:txBody>
                    <a:bodyPr/>
                    <a:lstStyle/>
                    <a:p>
                      <a:pPr algn="ctr"/>
                      <a:r>
                        <a:rPr lang="fr-FR" sz="1100" dirty="0"/>
                        <a:t>Avantages</a:t>
                      </a:r>
                    </a:p>
                  </a:txBody>
                  <a:tcPr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1450" indent="-171450" algn="l">
                        <a:buClr>
                          <a:srgbClr val="E04E13"/>
                        </a:buClr>
                        <a:buFont typeface="Wingdings" panose="05000000000000000000" pitchFamily="2" charset="2"/>
                        <a:buChar char="l"/>
                      </a:pPr>
                      <a:r>
                        <a:rPr lang="fr-FR" sz="1100" dirty="0"/>
                        <a:t>Possibilité d’interroger le patient en direct</a:t>
                      </a:r>
                    </a:p>
                    <a:p>
                      <a:pPr marL="171450" indent="-171450" algn="l">
                        <a:buClr>
                          <a:srgbClr val="E04E13"/>
                        </a:buClr>
                        <a:buFont typeface="Wingdings" panose="05000000000000000000" pitchFamily="2" charset="2"/>
                        <a:buChar char="l"/>
                      </a:pPr>
                      <a:r>
                        <a:rPr lang="fr-FR" sz="1100" dirty="0"/>
                        <a:t>Résolution immédiate de l’erreur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Possibilité de réaliser le contrôle posément.</a:t>
                      </a: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3144263060"/>
                  </a:ext>
                </a:extLst>
              </a:tr>
              <a:tr h="838513">
                <a:tc>
                  <a:txBody>
                    <a:bodyPr/>
                    <a:lstStyle/>
                    <a:p>
                      <a:pPr algn="ctr"/>
                      <a:r>
                        <a:rPr lang="fr-FR" sz="1100" dirty="0"/>
                        <a:t>Inconvénients</a:t>
                      </a:r>
                    </a:p>
                  </a:txBody>
                  <a:tcPr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solidFill>
                      <a:srgbClr val="EFC7B7"/>
                    </a:solidFill>
                  </a:tcPr>
                </a:tc>
                <a:tc>
                  <a:txBody>
                    <a:bodyPr/>
                    <a:lstStyle/>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Interrompre le travail d’un autre diplômé de l’équipe</a:t>
                      </a:r>
                    </a:p>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Difficulté de justifier la pratique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solidFill>
                      <a:srgbClr val="EFC7B7"/>
                    </a:solidFill>
                  </a:tcPr>
                </a:tc>
                <a:tc>
                  <a:txBody>
                    <a:bodyPr/>
                    <a:lstStyle/>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Contrôle partiel (certains risques liés à l’analyse pharmaceutique sont difficiles à prendre en compte en non présentiel)</a:t>
                      </a:r>
                    </a:p>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L’erreur est corrigée plus tardivement</a:t>
                      </a: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a:noFill/>
                    </a:lnB>
                    <a:solidFill>
                      <a:srgbClr val="EFC7B7"/>
                    </a:solidFill>
                  </a:tcPr>
                </a:tc>
                <a:extLst>
                  <a:ext uri="{0D108BD9-81ED-4DB2-BD59-A6C34878D82A}">
                    <a16:rowId xmlns:a16="http://schemas.microsoft.com/office/drawing/2014/main" val="907769564"/>
                  </a:ext>
                </a:extLst>
              </a:tr>
              <a:tr h="654040">
                <a:tc>
                  <a:txBody>
                    <a:bodyPr/>
                    <a:lstStyle/>
                    <a:p>
                      <a:pPr algn="ctr"/>
                      <a:r>
                        <a:rPr lang="fr-FR" sz="1100" dirty="0"/>
                        <a:t>Facteurs de Succès</a:t>
                      </a:r>
                    </a:p>
                  </a:txBody>
                  <a:tcPr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noFill/>
                  </a:tcPr>
                </a:tc>
                <a:tc>
                  <a:txBody>
                    <a:bodyPr/>
                    <a:lstStyle/>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Implication de l’équipe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noFill/>
                  </a:tcPr>
                </a:tc>
                <a:tc>
                  <a:txBody>
                    <a:bodyPr/>
                    <a:lstStyle/>
                    <a:p>
                      <a:pPr marL="171450" indent="-171450" algn="l" defTabSz="685800" rtl="0" eaLnBrk="1" latinLnBrk="0" hangingPunct="1">
                        <a:buClr>
                          <a:srgbClr val="E04E13"/>
                        </a:buClr>
                        <a:buFont typeface="Wingdings" panose="05000000000000000000" pitchFamily="2" charset="2"/>
                        <a:buChar char="l"/>
                      </a:pPr>
                      <a:r>
                        <a:rPr lang="fr-FR" sz="1100" kern="1200" dirty="0">
                          <a:solidFill>
                            <a:schemeClr val="tx1"/>
                          </a:solidFill>
                          <a:latin typeface="+mn-lt"/>
                          <a:ea typeface="+mn-ea"/>
                          <a:cs typeface="+mn-cs"/>
                        </a:rPr>
                        <a:t>L’intégration à l’organisation journalière d’une plage de temps dédiée</a:t>
                      </a:r>
                    </a:p>
                  </a:txBody>
                  <a:tcPr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noFill/>
                  </a:tcPr>
                </a:tc>
                <a:extLst>
                  <a:ext uri="{0D108BD9-81ED-4DB2-BD59-A6C34878D82A}">
                    <a16:rowId xmlns:a16="http://schemas.microsoft.com/office/drawing/2014/main" val="682914855"/>
                  </a:ext>
                </a:extLst>
              </a:tr>
            </a:tbl>
          </a:graphicData>
        </a:graphic>
      </p:graphicFrame>
      <p:sp>
        <p:nvSpPr>
          <p:cNvPr id="3" name="Rectangle 2">
            <a:extLst>
              <a:ext uri="{FF2B5EF4-FFF2-40B4-BE49-F238E27FC236}">
                <a16:creationId xmlns:a16="http://schemas.microsoft.com/office/drawing/2014/main" id="{F4D937AD-80DD-4218-84E3-A3E051697412}"/>
              </a:ext>
            </a:extLst>
          </p:cNvPr>
          <p:cNvSpPr/>
          <p:nvPr/>
        </p:nvSpPr>
        <p:spPr>
          <a:xfrm>
            <a:off x="206733" y="7738417"/>
            <a:ext cx="6460765" cy="276999"/>
          </a:xfrm>
          <a:prstGeom prst="rect">
            <a:avLst/>
          </a:prstGeom>
        </p:spPr>
        <p:txBody>
          <a:bodyPr wrap="square">
            <a:spAutoFit/>
          </a:bodyPr>
          <a:lstStyle/>
          <a:p>
            <a:pPr>
              <a:spcAft>
                <a:spcPts val="600"/>
              </a:spcAft>
            </a:pPr>
            <a:r>
              <a:rPr lang="fr-FR" sz="1200" b="1" dirty="0">
                <a:latin typeface="Helvetica Light" panose="020B0403020202020204" pitchFamily="34" charset="0"/>
                <a:cs typeface="Times New Roman" panose="02020603050405020304" pitchFamily="18" charset="0"/>
              </a:rPr>
              <a:t>Attention  : Les erreurs détectées doivent systématiquement faire l’objet d’une traçabilité</a:t>
            </a:r>
          </a:p>
        </p:txBody>
      </p:sp>
    </p:spTree>
    <p:extLst>
      <p:ext uri="{BB962C8B-B14F-4D97-AF65-F5344CB8AC3E}">
        <p14:creationId xmlns:p14="http://schemas.microsoft.com/office/powerpoint/2010/main" val="298006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D98B11-E7C1-498C-AC68-68802A14A128}"/>
              </a:ext>
            </a:extLst>
          </p:cNvPr>
          <p:cNvSpPr>
            <a:spLocks noGrp="1"/>
          </p:cNvSpPr>
          <p:nvPr>
            <p:ph type="title"/>
          </p:nvPr>
        </p:nvSpPr>
        <p:spPr/>
        <p:txBody>
          <a:bodyPr/>
          <a:lstStyle/>
          <a:p>
            <a:pPr algn="r"/>
            <a:r>
              <a:rPr lang="fr-FR" dirty="0"/>
              <a:t>M11. Le Double Contrôle</a:t>
            </a:r>
          </a:p>
        </p:txBody>
      </p:sp>
      <p:sp>
        <p:nvSpPr>
          <p:cNvPr id="20" name="Rectangle 19">
            <a:extLst>
              <a:ext uri="{FF2B5EF4-FFF2-40B4-BE49-F238E27FC236}">
                <a16:creationId xmlns:a16="http://schemas.microsoft.com/office/drawing/2014/main" id="{B94CFEF0-2C29-4785-ABE8-EF7F51EACD02}"/>
              </a:ext>
            </a:extLst>
          </p:cNvPr>
          <p:cNvSpPr/>
          <p:nvPr/>
        </p:nvSpPr>
        <p:spPr>
          <a:xfrm>
            <a:off x="280675" y="1546925"/>
            <a:ext cx="6296649" cy="1646605"/>
          </a:xfrm>
          <a:prstGeom prst="rect">
            <a:avLst/>
          </a:prstGeom>
        </p:spPr>
        <p:txBody>
          <a:bodyPr wrap="square">
            <a:spAutoFit/>
          </a:bodyPr>
          <a:lstStyle/>
          <a:p>
            <a:pPr>
              <a:spcAft>
                <a:spcPts val="0"/>
              </a:spcAft>
            </a:pPr>
            <a:r>
              <a:rPr lang="fr-FR" sz="2400" dirty="0">
                <a:solidFill>
                  <a:srgbClr val="E04E13"/>
                </a:solidFill>
                <a:latin typeface="Helvetica Neue" panose="020B0604020202020204" pitchFamily="34" charset="0"/>
                <a:ea typeface="Helvetica Neue" panose="020B0604020202020204" pitchFamily="34" charset="0"/>
                <a:cs typeface="Times New Roman" panose="02020603050405020304" pitchFamily="18" charset="0"/>
              </a:rPr>
              <a:t>Présentation de la démarche au patient</a:t>
            </a:r>
          </a:p>
          <a:p>
            <a:pPr defTabSz="914400" eaLnBrk="0" fontAlgn="base" hangingPunct="0">
              <a:spcBef>
                <a:spcPct val="0"/>
              </a:spcBef>
              <a:spcAft>
                <a:spcPct val="0"/>
              </a:spcAft>
            </a:pPr>
            <a:r>
              <a:rPr lang="fr-FR" altLang="fr-FR" sz="1100" dirty="0">
                <a:latin typeface="+mj-lt"/>
                <a:ea typeface="Calibri" panose="020F0502020204030204" pitchFamily="34" charset="0"/>
                <a:cs typeface="Times New Roman" panose="02020603050405020304" pitchFamily="18" charset="0"/>
              </a:rPr>
              <a:t>Même si la pratique du double contrôle s’est largement répandue dans les officines françaises, ses manifestions ne sont pas toujours bien comprises par les patients et peuvent parfois être mal interprétées. Il est du devoir du titulaire et de son équipe de valoriser cette pratique pour </a:t>
            </a:r>
            <a:r>
              <a:rPr lang="fr-FR" altLang="fr-FR" sz="1100" dirty="0">
                <a:ea typeface="Calibri" panose="020F0502020204030204" pitchFamily="34" charset="0"/>
                <a:cs typeface="Times New Roman" panose="02020603050405020304" pitchFamily="18" charset="0"/>
              </a:rPr>
              <a:t>amener les patients à </a:t>
            </a:r>
            <a:r>
              <a:rPr lang="fr-FR" altLang="fr-FR" sz="1100" dirty="0">
                <a:latin typeface="+mj-lt"/>
                <a:ea typeface="Calibri" panose="020F0502020204030204" pitchFamily="34" charset="0"/>
                <a:cs typeface="Times New Roman" panose="02020603050405020304" pitchFamily="18" charset="0"/>
              </a:rPr>
              <a:t>mieux comprendre les interventions croisées </a:t>
            </a:r>
            <a:r>
              <a:rPr lang="fr-FR" altLang="fr-FR" sz="1100" dirty="0">
                <a:ea typeface="Calibri" panose="020F0502020204030204" pitchFamily="34" charset="0"/>
                <a:cs typeface="Times New Roman" panose="02020603050405020304" pitchFamily="18" charset="0"/>
              </a:rPr>
              <a:t> au comptoir (double contrôle en direct) </a:t>
            </a:r>
            <a:r>
              <a:rPr lang="fr-FR" altLang="fr-FR" sz="1100" dirty="0">
                <a:latin typeface="+mj-lt"/>
                <a:ea typeface="Calibri" panose="020F0502020204030204" pitchFamily="34" charset="0"/>
                <a:cs typeface="Times New Roman" panose="02020603050405020304" pitchFamily="18" charset="0"/>
              </a:rPr>
              <a:t>ou l’origine des appels aux patients (double contrôle en différé). Il est essentiel de communiquer sur le double contrôle à l’officine, l’information aux patients de cette méthode peut se faire par différents moyens (affichages, dialogue au comptoir).</a:t>
            </a:r>
          </a:p>
        </p:txBody>
      </p:sp>
      <p:sp>
        <p:nvSpPr>
          <p:cNvPr id="22" name="Rectangle 21">
            <a:extLst>
              <a:ext uri="{FF2B5EF4-FFF2-40B4-BE49-F238E27FC236}">
                <a16:creationId xmlns:a16="http://schemas.microsoft.com/office/drawing/2014/main" id="{1736FDB5-7905-4E12-8FE4-64C78C1DEC61}"/>
              </a:ext>
            </a:extLst>
          </p:cNvPr>
          <p:cNvSpPr/>
          <p:nvPr/>
        </p:nvSpPr>
        <p:spPr>
          <a:xfrm>
            <a:off x="370850" y="2671598"/>
            <a:ext cx="6014451" cy="261610"/>
          </a:xfrm>
          <a:prstGeom prst="rect">
            <a:avLst/>
          </a:prstGeom>
        </p:spPr>
        <p:txBody>
          <a:bodyPr wrap="square">
            <a:spAutoFit/>
          </a:bodyPr>
          <a:lstStyle/>
          <a:p>
            <a:pPr>
              <a:spcAft>
                <a:spcPts val="600"/>
              </a:spcAft>
            </a:pPr>
            <a:r>
              <a:rPr lang="fr-FR" sz="1100" dirty="0">
                <a:latin typeface="Helvetica Light" panose="020B0403020202020204" pitchFamily="34" charset="0"/>
                <a:ea typeface="Calibri" panose="020F0502020204030204" pitchFamily="34" charset="0"/>
                <a:cs typeface="Times New Roman" panose="02020603050405020304" pitchFamily="18" charset="0"/>
              </a:rPr>
              <a:t>.</a:t>
            </a:r>
            <a:endParaRPr lang="fr-FR" sz="1100" dirty="0">
              <a:latin typeface="Times New Roman" panose="02020603050405020304" pitchFamily="18" charset="0"/>
              <a:ea typeface="Times New Roman" panose="02020603050405020304" pitchFamily="18" charset="0"/>
            </a:endParaRPr>
          </a:p>
        </p:txBody>
      </p:sp>
      <p:sp>
        <p:nvSpPr>
          <p:cNvPr id="25" name="Rectangle : coins arrondis 24">
            <a:extLst>
              <a:ext uri="{FF2B5EF4-FFF2-40B4-BE49-F238E27FC236}">
                <a16:creationId xmlns:a16="http://schemas.microsoft.com/office/drawing/2014/main" id="{A63E7E51-2D02-4DF6-A988-4F6AEDD81C56}"/>
              </a:ext>
            </a:extLst>
          </p:cNvPr>
          <p:cNvSpPr/>
          <p:nvPr/>
        </p:nvSpPr>
        <p:spPr>
          <a:xfrm>
            <a:off x="267975" y="3484185"/>
            <a:ext cx="6296649" cy="2281476"/>
          </a:xfrm>
          <a:prstGeom prst="roundRect">
            <a:avLst/>
          </a:prstGeom>
          <a:ln>
            <a:solidFill>
              <a:srgbClr val="E04E13"/>
            </a:solidFill>
          </a:ln>
        </p:spPr>
        <p:txBody>
          <a:bodyPr wrap="square">
            <a:spAutoFit/>
          </a:bodyPr>
          <a:lstStyle/>
          <a:p>
            <a:pPr lvl="0" algn="ctr" defTabSz="914400" eaLnBrk="0" fontAlgn="base" hangingPunct="0">
              <a:spcBef>
                <a:spcPct val="0"/>
              </a:spcBef>
              <a:spcAft>
                <a:spcPct val="0"/>
              </a:spcAft>
            </a:pPr>
            <a:r>
              <a:rPr lang="fr-FR" altLang="fr-FR" sz="1600" b="1" dirty="0">
                <a:solidFill>
                  <a:srgbClr val="E04E13"/>
                </a:solidFill>
                <a:latin typeface="Helvetica Light" panose="020B0403020202020204" pitchFamily="34" charset="0"/>
                <a:cs typeface="Times New Roman" panose="02020603050405020304" pitchFamily="18" charset="0"/>
              </a:rPr>
              <a:t>Exemple de Discours en cas d’appel du patient :</a:t>
            </a:r>
          </a:p>
          <a:p>
            <a:pPr lvl="0" algn="ctr" defTabSz="914400" eaLnBrk="0" fontAlgn="base" hangingPunct="0">
              <a:spcBef>
                <a:spcPct val="0"/>
              </a:spcBef>
              <a:spcAft>
                <a:spcPct val="0"/>
              </a:spcAft>
            </a:pPr>
            <a:r>
              <a:rPr lang="fr-FR" altLang="fr-FR" sz="1600" dirty="0">
                <a:solidFill>
                  <a:srgbClr val="E04E13"/>
                </a:solidFill>
                <a:latin typeface="Segoe Print" panose="02000800000000000000" pitchFamily="2" charset="0"/>
                <a:ea typeface="Calibri" panose="020F0502020204030204" pitchFamily="34" charset="0"/>
                <a:cs typeface="Times New Roman" panose="02020603050405020304" pitchFamily="18" charset="0"/>
              </a:rPr>
              <a:t>« Madame, Monsieur, nous vous contactons car nous avons mis en place un double contrôle à la pharmacie. Dans le cadre de ce double contrôle nous vérifions une seconde fois en cours de journée chaque ordonnance ; C’est lors de ce second contrôle que nous avons décelé une erreur concernant la délivrance de votre traitement… »</a:t>
            </a:r>
            <a:endParaRPr lang="fr-FR" altLang="fr-FR" sz="4400" dirty="0">
              <a:solidFill>
                <a:srgbClr val="E04E13"/>
              </a:solidFill>
              <a:latin typeface="Arial" panose="020B0604020202020204" pitchFamily="34" charset="0"/>
            </a:endParaRPr>
          </a:p>
        </p:txBody>
      </p:sp>
    </p:spTree>
    <p:extLst>
      <p:ext uri="{BB962C8B-B14F-4D97-AF65-F5344CB8AC3E}">
        <p14:creationId xmlns:p14="http://schemas.microsoft.com/office/powerpoint/2010/main" val="1640613602"/>
      </p:ext>
    </p:extLst>
  </p:cSld>
  <p:clrMapOvr>
    <a:masterClrMapping/>
  </p:clrMapOvr>
</p:sld>
</file>

<file path=ppt/theme/theme1.xml><?xml version="1.0" encoding="utf-8"?>
<a:theme xmlns:a="http://schemas.openxmlformats.org/drawingml/2006/main" name="Thème Office">
  <a:themeElements>
    <a:clrScheme name="CNOP - Procédures">
      <a:dk1>
        <a:sysClr val="windowText" lastClr="000000"/>
      </a:dk1>
      <a:lt1>
        <a:sysClr val="window" lastClr="FFFFFF"/>
      </a:lt1>
      <a:dk2>
        <a:srgbClr val="292929"/>
      </a:dk2>
      <a:lt2>
        <a:srgbClr val="E3DED1"/>
      </a:lt2>
      <a:accent1>
        <a:srgbClr val="455F51"/>
      </a:accent1>
      <a:accent2>
        <a:srgbClr val="2C6672"/>
      </a:accent2>
      <a:accent3>
        <a:srgbClr val="9BBA28"/>
      </a:accent3>
      <a:accent4>
        <a:srgbClr val="029676"/>
      </a:accent4>
      <a:accent5>
        <a:srgbClr val="4AB5C4"/>
      </a:accent5>
      <a:accent6>
        <a:srgbClr val="CCCC00"/>
      </a:accent6>
      <a:hlink>
        <a:srgbClr val="6B9F25"/>
      </a:hlink>
      <a:folHlink>
        <a:srgbClr val="BA6906"/>
      </a:folHlink>
    </a:clrScheme>
    <a:fontScheme name="Standard">
      <a:majorFont>
        <a:latin typeface="Helvetica Light"/>
        <a:ea typeface=""/>
        <a:cs typeface=""/>
      </a:majorFont>
      <a:minorFont>
        <a:latin typeface="Helvetica Light"/>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2253</TotalTime>
  <Words>424</Words>
  <Application>Microsoft Macintosh PowerPoint</Application>
  <PresentationFormat>Format A4 (210 x 297 mm)</PresentationFormat>
  <Paragraphs>32</Paragraphs>
  <Slides>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vt:i4>
      </vt:variant>
    </vt:vector>
  </HeadingPairs>
  <TitlesOfParts>
    <vt:vector size="10" baseType="lpstr">
      <vt:lpstr>Arial</vt:lpstr>
      <vt:lpstr>Calibri</vt:lpstr>
      <vt:lpstr>Helvetica Light</vt:lpstr>
      <vt:lpstr>Helvetica Neue</vt:lpstr>
      <vt:lpstr>Segoe Print</vt:lpstr>
      <vt:lpstr>Times New Roman</vt:lpstr>
      <vt:lpstr>Wingdings</vt:lpstr>
      <vt:lpstr>Thème Office</vt:lpstr>
      <vt:lpstr>M11. Le Double Contrôle</vt:lpstr>
      <vt:lpstr>M11. Le Double Contrôle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Schellenberg Frédéric</dc:creator>
  <cp:lastModifiedBy>Conseil Caducée</cp:lastModifiedBy>
  <cp:revision>87</cp:revision>
  <dcterms:created xsi:type="dcterms:W3CDTF">2019-09-09T06:31:24Z</dcterms:created>
  <dcterms:modified xsi:type="dcterms:W3CDTF">2019-12-19T10:32:39Z</dcterms:modified>
</cp:coreProperties>
</file>