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"/>
  </p:notesMasterIdLst>
  <p:sldIdLst>
    <p:sldId id="257" r:id="rId2"/>
    <p:sldId id="258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615A"/>
    <a:srgbClr val="595959"/>
    <a:srgbClr val="455F51"/>
    <a:srgbClr val="2C6672"/>
    <a:srgbClr val="4AB5C4"/>
    <a:srgbClr val="9BBA2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811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7D3CD-F430-44A6-86A4-3B623AFF0A78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67B43-7F57-412C-B436-8CCBCB3770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93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67B43-7F57-412C-B436-8CCBCB3770F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03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57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79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675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EC9FF4-D7A3-FA41-8EF8-39288CEF8147}"/>
              </a:ext>
            </a:extLst>
          </p:cNvPr>
          <p:cNvSpPr/>
          <p:nvPr userDrawn="1"/>
        </p:nvSpPr>
        <p:spPr>
          <a:xfrm>
            <a:off x="1" y="6328611"/>
            <a:ext cx="9906000" cy="52938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E553E3-80F5-A64C-80E6-6CC525FA7FF5}"/>
              </a:ext>
            </a:extLst>
          </p:cNvPr>
          <p:cNvSpPr/>
          <p:nvPr userDrawn="1"/>
        </p:nvSpPr>
        <p:spPr>
          <a:xfrm>
            <a:off x="0" y="2"/>
            <a:ext cx="9906000" cy="80308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B24B5D-9DFA-0D4D-953A-9A55B1BBE32E}"/>
              </a:ext>
            </a:extLst>
          </p:cNvPr>
          <p:cNvSpPr/>
          <p:nvPr userDrawn="1"/>
        </p:nvSpPr>
        <p:spPr>
          <a:xfrm>
            <a:off x="0" y="803082"/>
            <a:ext cx="9906000" cy="397565"/>
          </a:xfrm>
          <a:prstGeom prst="rect">
            <a:avLst/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98215A22-5D70-4E4D-898E-0E5A4C91EFD9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18376" y="847554"/>
            <a:ext cx="6636853" cy="341632"/>
          </a:xfrm>
          <a:noFill/>
        </p:spPr>
        <p:txBody>
          <a:bodyPr wrap="square" rtlCol="0">
            <a:spAutoFit/>
          </a:bodyPr>
          <a:lstStyle>
            <a:lvl1pPr>
              <a:defRPr lang="fr-FR" sz="1800" cap="all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+mn-cs"/>
              </a:defRPr>
            </a:lvl1pPr>
          </a:lstStyle>
          <a:p>
            <a:pPr marL="0" lvl="0" algn="r" defTabSz="457200"/>
            <a:r>
              <a:rPr lang="fr-FR" dirty="0"/>
              <a:t>Modifiez le style du titre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F27ECEA-6B49-7A42-BD04-5EDD1A67E6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53" b="6984"/>
          <a:stretch/>
        </p:blipFill>
        <p:spPr>
          <a:xfrm>
            <a:off x="111758" y="5147"/>
            <a:ext cx="951058" cy="80308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153083D9-5651-44CC-A445-DD6DCA8B5780}"/>
              </a:ext>
            </a:extLst>
          </p:cNvPr>
          <p:cNvSpPr txBox="1"/>
          <p:nvPr userDrawn="1"/>
        </p:nvSpPr>
        <p:spPr>
          <a:xfrm>
            <a:off x="4566077" y="194374"/>
            <a:ext cx="5339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400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ENREGISTREMENT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F7FF4B2-67A1-0744-8219-FA94FAC5DA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5320" y="86643"/>
            <a:ext cx="654747" cy="605735"/>
          </a:xfrm>
          <a:prstGeom prst="rect">
            <a:avLst/>
          </a:prstGeom>
        </p:spPr>
      </p:pic>
      <p:sp>
        <p:nvSpPr>
          <p:cNvPr id="16" name="Flèche : pentagone 15">
            <a:extLst>
              <a:ext uri="{FF2B5EF4-FFF2-40B4-BE49-F238E27FC236}">
                <a16:creationId xmlns:a16="http://schemas.microsoft.com/office/drawing/2014/main" id="{6BB9B956-11E2-554A-BD88-07281162395A}"/>
              </a:ext>
            </a:extLst>
          </p:cNvPr>
          <p:cNvSpPr/>
          <p:nvPr userDrawn="1"/>
        </p:nvSpPr>
        <p:spPr>
          <a:xfrm>
            <a:off x="0" y="6038458"/>
            <a:ext cx="732118" cy="580305"/>
          </a:xfrm>
          <a:prstGeom prst="homePlate">
            <a:avLst>
              <a:gd name="adj" fmla="val 31723"/>
            </a:avLst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AAC8F5C-1D0F-BE41-8A75-E5D4DFC6E899}"/>
              </a:ext>
            </a:extLst>
          </p:cNvPr>
          <p:cNvSpPr/>
          <p:nvPr userDrawn="1"/>
        </p:nvSpPr>
        <p:spPr>
          <a:xfrm>
            <a:off x="732118" y="6301192"/>
            <a:ext cx="17540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Missions &amp; Services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9A725A-3785-7D45-AEEA-2F09E8F6AFD3}"/>
              </a:ext>
            </a:extLst>
          </p:cNvPr>
          <p:cNvSpPr/>
          <p:nvPr userDrawn="1"/>
        </p:nvSpPr>
        <p:spPr>
          <a:xfrm>
            <a:off x="732118" y="6469379"/>
            <a:ext cx="53805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Version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1.0 </a:t>
            </a: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–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Décembre 2021</a:t>
            </a:r>
            <a:endParaRPr lang="fr-FR" sz="900" dirty="0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dessin, horloge&#10;&#10;Description générée automatiquement">
            <a:extLst>
              <a:ext uri="{FF2B5EF4-FFF2-40B4-BE49-F238E27FC236}">
                <a16:creationId xmlns:a16="http://schemas.microsoft.com/office/drawing/2014/main" id="{CE4794B9-C7C4-0B44-BE27-0CF339F6C6A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20" y="6067031"/>
            <a:ext cx="364000" cy="4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096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EDDC7A37-1908-47BC-A500-55F3D0861FF1}"/>
              </a:ext>
            </a:extLst>
          </p:cNvPr>
          <p:cNvSpPr txBox="1"/>
          <p:nvPr userDrawn="1"/>
        </p:nvSpPr>
        <p:spPr>
          <a:xfrm>
            <a:off x="2430878" y="135385"/>
            <a:ext cx="7475123" cy="1070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6355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ENREGISTREMENT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E7F17DA-F1BB-4FD8-8862-29C29981F4E7}"/>
              </a:ext>
            </a:extLst>
          </p:cNvPr>
          <p:cNvSpPr txBox="1"/>
          <p:nvPr userDrawn="1"/>
        </p:nvSpPr>
        <p:spPr>
          <a:xfrm>
            <a:off x="171522" y="1218511"/>
            <a:ext cx="34666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34615A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L’enregistrement : principes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08435ED-2DC8-479C-BF2D-AA20163AD38B}"/>
              </a:ext>
            </a:extLst>
          </p:cNvPr>
          <p:cNvCxnSpPr>
            <a:cxnSpLocks/>
          </p:cNvCxnSpPr>
          <p:nvPr userDrawn="1"/>
        </p:nvCxnSpPr>
        <p:spPr>
          <a:xfrm flipV="1">
            <a:off x="111758" y="1602804"/>
            <a:ext cx="3884265" cy="2868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C6379F7F-3C65-4A6B-ACA6-0A13D579B0AC}"/>
              </a:ext>
            </a:extLst>
          </p:cNvPr>
          <p:cNvSpPr txBox="1"/>
          <p:nvPr userDrawn="1"/>
        </p:nvSpPr>
        <p:spPr>
          <a:xfrm>
            <a:off x="4205018" y="1211004"/>
            <a:ext cx="42083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34615A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Commentaires pour un bon usage</a:t>
            </a:r>
          </a:p>
        </p:txBody>
      </p:sp>
      <p:sp>
        <p:nvSpPr>
          <p:cNvPr id="25" name="Espace réservé du texte 3">
            <a:extLst>
              <a:ext uri="{FF2B5EF4-FFF2-40B4-BE49-F238E27FC236}">
                <a16:creationId xmlns:a16="http://schemas.microsoft.com/office/drawing/2014/main" id="{AB11144D-E44B-458C-90B0-43A3F21BF3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71985" y="1863441"/>
            <a:ext cx="5522257" cy="4014910"/>
          </a:xfrm>
          <a:noFill/>
        </p:spPr>
        <p:txBody>
          <a:bodyPr wrap="square" rtlCol="0">
            <a:noAutofit/>
          </a:bodyPr>
          <a:lstStyle>
            <a:lvl1pPr marL="0" indent="0">
              <a:buNone/>
              <a:defRPr lang="fr-FR" sz="110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 Light" panose="020B0403020202020204" pitchFamily="34" charset="0"/>
              </a:defRPr>
            </a:lvl1pPr>
            <a:lvl2pPr>
              <a:defRPr lang="fr-FR" smtClean="0">
                <a:solidFill>
                  <a:schemeClr val="tx1"/>
                </a:solidFill>
              </a:defRPr>
            </a:lvl2pPr>
            <a:lvl3pPr>
              <a:defRPr lang="fr-FR" sz="2600" smtClean="0">
                <a:solidFill>
                  <a:schemeClr val="tx1"/>
                </a:solidFill>
              </a:defRPr>
            </a:lvl3pPr>
            <a:lvl4pPr>
              <a:defRPr lang="fr-FR" sz="2600" smtClean="0">
                <a:solidFill>
                  <a:schemeClr val="tx1"/>
                </a:solidFill>
              </a:defRPr>
            </a:lvl4pPr>
            <a:lvl5pPr>
              <a:defRPr lang="fr-FR" sz="2600">
                <a:solidFill>
                  <a:schemeClr val="tx1"/>
                </a:solidFill>
              </a:defRPr>
            </a:lvl5pPr>
          </a:lstStyle>
          <a:p>
            <a:pPr lvl="0" defTabSz="660380"/>
            <a:r>
              <a:rPr lang="fr-FR" dirty="0"/>
              <a:t>Cliquez pour modifier les styles du texte du masque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8494D1-707C-4783-BB3A-C47428F26EAC}"/>
              </a:ext>
            </a:extLst>
          </p:cNvPr>
          <p:cNvSpPr/>
          <p:nvPr userDrawn="1"/>
        </p:nvSpPr>
        <p:spPr>
          <a:xfrm>
            <a:off x="1" y="6328611"/>
            <a:ext cx="9906000" cy="52938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A65D41-4203-4EC5-9955-0808A855AC88}"/>
              </a:ext>
            </a:extLst>
          </p:cNvPr>
          <p:cNvSpPr/>
          <p:nvPr userDrawn="1"/>
        </p:nvSpPr>
        <p:spPr>
          <a:xfrm>
            <a:off x="0" y="2"/>
            <a:ext cx="9906000" cy="80308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D4E733-971A-4459-BF74-F0A6D9ED2785}"/>
              </a:ext>
            </a:extLst>
          </p:cNvPr>
          <p:cNvSpPr/>
          <p:nvPr userDrawn="1"/>
        </p:nvSpPr>
        <p:spPr>
          <a:xfrm>
            <a:off x="0" y="803082"/>
            <a:ext cx="9906000" cy="397565"/>
          </a:xfrm>
          <a:prstGeom prst="rect">
            <a:avLst/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B086A1E7-2617-4E05-9A8B-85F7034EA3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53" b="6984"/>
          <a:stretch/>
        </p:blipFill>
        <p:spPr>
          <a:xfrm>
            <a:off x="111758" y="5147"/>
            <a:ext cx="951058" cy="803082"/>
          </a:xfrm>
          <a:prstGeom prst="rect">
            <a:avLst/>
          </a:prstGeom>
        </p:spPr>
      </p:pic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A065291F-6531-4AE5-A69C-F3E64098A0A6}"/>
              </a:ext>
            </a:extLst>
          </p:cNvPr>
          <p:cNvCxnSpPr>
            <a:cxnSpLocks/>
          </p:cNvCxnSpPr>
          <p:nvPr userDrawn="1"/>
        </p:nvCxnSpPr>
        <p:spPr>
          <a:xfrm>
            <a:off x="4205018" y="1602804"/>
            <a:ext cx="5589224" cy="956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>
            <a:extLst>
              <a:ext uri="{FF2B5EF4-FFF2-40B4-BE49-F238E27FC236}">
                <a16:creationId xmlns:a16="http://schemas.microsoft.com/office/drawing/2014/main" id="{DB2BC31B-535D-4F41-8A14-79D214ACCE01}"/>
              </a:ext>
            </a:extLst>
          </p:cNvPr>
          <p:cNvSpPr txBox="1"/>
          <p:nvPr userDrawn="1"/>
        </p:nvSpPr>
        <p:spPr>
          <a:xfrm>
            <a:off x="171523" y="1734836"/>
            <a:ext cx="3844666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1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Dans un système qualité la traçabilité est une des composantes clefs pour garantir une surveillance des pratiques et permettre l’amélioration continue.</a:t>
            </a:r>
          </a:p>
          <a:p>
            <a:pPr>
              <a:defRPr/>
            </a:pPr>
            <a:endParaRPr lang="fr-FR" sz="1100" dirty="0">
              <a:solidFill>
                <a:prstClr val="black">
                  <a:lumMod val="85000"/>
                  <a:lumOff val="15000"/>
                </a:prstClr>
              </a:solidFill>
              <a:latin typeface="Helvetica Light"/>
            </a:endParaRPr>
          </a:p>
          <a:p>
            <a:r>
              <a:rPr lang="fr-FR" sz="11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L’enregistrement est un document qui permet de conserver des données en lien avec les activités. Les données renseignées peuvent avoir plusieurs fonctions :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Permettre le suivi dans le temps d’éléments essentiels au bon fonctionnement de l’officine,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Vérifier la réalisation effective de certaines tâches,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Permettre le relevé des incidents,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Conserver un historique des activités,</a:t>
            </a:r>
          </a:p>
          <a:p>
            <a:pPr marL="171450" indent="-171450"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solidFill>
                  <a:prstClr val="black"/>
                </a:solidFill>
                <a:latin typeface="Helvetica Light"/>
              </a:rPr>
              <a:t>Servir de preuves pour répondre à des exigences réglementaires.</a:t>
            </a:r>
          </a:p>
          <a:p>
            <a:endParaRPr lang="fr-FR" sz="1100" dirty="0">
              <a:solidFill>
                <a:prstClr val="black">
                  <a:lumMod val="85000"/>
                  <a:lumOff val="15000"/>
                </a:prstClr>
              </a:solidFill>
              <a:latin typeface="Helvetica Light"/>
            </a:endParaRP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9AFA2C0E-24D2-4456-B73A-8D71568227F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302591" y="844916"/>
            <a:ext cx="8543925" cy="341632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 lang="fr-FR" sz="1800" cap="all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+mn-cs"/>
              </a:defRPr>
            </a:lvl1pPr>
          </a:lstStyle>
          <a:p>
            <a:pPr marL="0" lvl="0" algn="r" defTabSz="457200"/>
            <a:r>
              <a:rPr lang="fr-FR" dirty="0"/>
              <a:t>Modifiez le style du titre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A5CD866-41F8-462D-A830-CA4B922FEC18}"/>
              </a:ext>
            </a:extLst>
          </p:cNvPr>
          <p:cNvSpPr txBox="1"/>
          <p:nvPr userDrawn="1"/>
        </p:nvSpPr>
        <p:spPr>
          <a:xfrm>
            <a:off x="4566077" y="194374"/>
            <a:ext cx="5339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4400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ENREGISTREMENT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6573FFA9-B275-A64F-9F76-3CE2392AE2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5320" y="86643"/>
            <a:ext cx="654747" cy="605735"/>
          </a:xfrm>
          <a:prstGeom prst="rect">
            <a:avLst/>
          </a:prstGeom>
        </p:spPr>
      </p:pic>
      <p:sp>
        <p:nvSpPr>
          <p:cNvPr id="27" name="Flèche : pentagone 15">
            <a:extLst>
              <a:ext uri="{FF2B5EF4-FFF2-40B4-BE49-F238E27FC236}">
                <a16:creationId xmlns:a16="http://schemas.microsoft.com/office/drawing/2014/main" id="{7AB13C4A-2FFC-9043-A8E6-3E632BC9055B}"/>
              </a:ext>
            </a:extLst>
          </p:cNvPr>
          <p:cNvSpPr/>
          <p:nvPr userDrawn="1"/>
        </p:nvSpPr>
        <p:spPr>
          <a:xfrm>
            <a:off x="0" y="6038458"/>
            <a:ext cx="732118" cy="580305"/>
          </a:xfrm>
          <a:prstGeom prst="homePlate">
            <a:avLst>
              <a:gd name="adj" fmla="val 31723"/>
            </a:avLst>
          </a:prstGeom>
          <a:solidFill>
            <a:srgbClr val="346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484D650-C7BF-514F-BCC2-65F833109ABE}"/>
              </a:ext>
            </a:extLst>
          </p:cNvPr>
          <p:cNvSpPr/>
          <p:nvPr userDrawn="1"/>
        </p:nvSpPr>
        <p:spPr>
          <a:xfrm>
            <a:off x="732118" y="6301192"/>
            <a:ext cx="17540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Missions &amp; Services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EFA4188-CD52-154A-A42A-E066A531A72A}"/>
              </a:ext>
            </a:extLst>
          </p:cNvPr>
          <p:cNvSpPr/>
          <p:nvPr userDrawn="1"/>
        </p:nvSpPr>
        <p:spPr>
          <a:xfrm>
            <a:off x="732118" y="6469379"/>
            <a:ext cx="53805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Version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1.0 </a:t>
            </a: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– </a:t>
            </a:r>
            <a:r>
              <a:rPr lang="fr-FR" sz="900" dirty="0" smtClean="0">
                <a:solidFill>
                  <a:schemeClr val="bg1"/>
                </a:solidFill>
                <a:latin typeface="Helvetica Light" panose="020B0403020202020204" pitchFamily="34" charset="0"/>
              </a:rPr>
              <a:t>Décembre 2021</a:t>
            </a:r>
            <a:endParaRPr lang="fr-FR" sz="900" dirty="0">
              <a:solidFill>
                <a:schemeClr val="bg1"/>
              </a:solidFill>
            </a:endParaRPr>
          </a:p>
        </p:txBody>
      </p:sp>
      <p:pic>
        <p:nvPicPr>
          <p:cNvPr id="30" name="Image 29" descr="Une image contenant dessin, horloge&#10;&#10;Description générée automatiquement">
            <a:extLst>
              <a:ext uri="{FF2B5EF4-FFF2-40B4-BE49-F238E27FC236}">
                <a16:creationId xmlns:a16="http://schemas.microsoft.com/office/drawing/2014/main" id="{18F73BE9-1ED7-4840-9D95-651AD96252B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20" y="6067031"/>
            <a:ext cx="364000" cy="48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2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51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82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44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168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58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62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68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59C5-48D9-475B-9CF6-C1EC75048466}" type="datetimeFigureOut">
              <a:rPr lang="fr-FR" smtClean="0"/>
              <a:t>20/12/2021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90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fld id="{AFAF59C5-48D9-475B-9CF6-C1EC75048466}" type="datetimeFigureOut">
              <a:rPr lang="fr-FR" smtClean="0"/>
              <a:pPr/>
              <a:t>20/12/2021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 Light" panose="020B0403020202020204" pitchFamily="34" charset="0"/>
              </a:defRPr>
            </a:lvl1pPr>
          </a:lstStyle>
          <a:p>
            <a:fld id="{23F7F5F1-9E8F-4C52-9517-C7265C1B6F6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22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 Light" panose="020B04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 Light" panose="020B04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4ABCC4D2-68B4-F344-BC5C-2408B2BBF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641045"/>
              </p:ext>
            </p:extLst>
          </p:nvPr>
        </p:nvGraphicFramePr>
        <p:xfrm>
          <a:off x="149305" y="1362395"/>
          <a:ext cx="9605928" cy="4460518"/>
        </p:xfrm>
        <a:graphic>
          <a:graphicData uri="http://schemas.openxmlformats.org/drawingml/2006/table">
            <a:tbl>
              <a:tblPr firstRow="1" firstCol="1" bandRow="1"/>
              <a:tblGrid>
                <a:gridCol w="573902">
                  <a:extLst>
                    <a:ext uri="{9D8B030D-6E8A-4147-A177-3AD203B41FA5}">
                      <a16:colId xmlns:a16="http://schemas.microsoft.com/office/drawing/2014/main" val="2531396983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2344662789"/>
                    </a:ext>
                  </a:extLst>
                </a:gridCol>
                <a:gridCol w="631768">
                  <a:extLst>
                    <a:ext uri="{9D8B030D-6E8A-4147-A177-3AD203B41FA5}">
                      <a16:colId xmlns:a16="http://schemas.microsoft.com/office/drawing/2014/main" val="3235731928"/>
                    </a:ext>
                  </a:extLst>
                </a:gridCol>
                <a:gridCol w="798022">
                  <a:extLst>
                    <a:ext uri="{9D8B030D-6E8A-4147-A177-3AD203B41FA5}">
                      <a16:colId xmlns:a16="http://schemas.microsoft.com/office/drawing/2014/main" val="2172052952"/>
                    </a:ext>
                  </a:extLst>
                </a:gridCol>
                <a:gridCol w="399010">
                  <a:extLst>
                    <a:ext uri="{9D8B030D-6E8A-4147-A177-3AD203B41FA5}">
                      <a16:colId xmlns:a16="http://schemas.microsoft.com/office/drawing/2014/main" val="1904512201"/>
                    </a:ext>
                  </a:extLst>
                </a:gridCol>
                <a:gridCol w="590204">
                  <a:extLst>
                    <a:ext uri="{9D8B030D-6E8A-4147-A177-3AD203B41FA5}">
                      <a16:colId xmlns:a16="http://schemas.microsoft.com/office/drawing/2014/main" val="3210277476"/>
                    </a:ext>
                  </a:extLst>
                </a:gridCol>
                <a:gridCol w="756458">
                  <a:extLst>
                    <a:ext uri="{9D8B030D-6E8A-4147-A177-3AD203B41FA5}">
                      <a16:colId xmlns:a16="http://schemas.microsoft.com/office/drawing/2014/main" val="3219580209"/>
                    </a:ext>
                  </a:extLst>
                </a:gridCol>
                <a:gridCol w="482138">
                  <a:extLst>
                    <a:ext uri="{9D8B030D-6E8A-4147-A177-3AD203B41FA5}">
                      <a16:colId xmlns:a16="http://schemas.microsoft.com/office/drawing/2014/main" val="3238572803"/>
                    </a:ext>
                  </a:extLst>
                </a:gridCol>
                <a:gridCol w="656706">
                  <a:extLst>
                    <a:ext uri="{9D8B030D-6E8A-4147-A177-3AD203B41FA5}">
                      <a16:colId xmlns:a16="http://schemas.microsoft.com/office/drawing/2014/main" val="1935522571"/>
                    </a:ext>
                  </a:extLst>
                </a:gridCol>
                <a:gridCol w="648393">
                  <a:extLst>
                    <a:ext uri="{9D8B030D-6E8A-4147-A177-3AD203B41FA5}">
                      <a16:colId xmlns:a16="http://schemas.microsoft.com/office/drawing/2014/main" val="3204661384"/>
                    </a:ext>
                  </a:extLst>
                </a:gridCol>
                <a:gridCol w="656705">
                  <a:extLst>
                    <a:ext uri="{9D8B030D-6E8A-4147-A177-3AD203B41FA5}">
                      <a16:colId xmlns:a16="http://schemas.microsoft.com/office/drawing/2014/main" val="3671172040"/>
                    </a:ext>
                  </a:extLst>
                </a:gridCol>
                <a:gridCol w="598516">
                  <a:extLst>
                    <a:ext uri="{9D8B030D-6E8A-4147-A177-3AD203B41FA5}">
                      <a16:colId xmlns:a16="http://schemas.microsoft.com/office/drawing/2014/main" val="3561301360"/>
                    </a:ext>
                  </a:extLst>
                </a:gridCol>
                <a:gridCol w="482139">
                  <a:extLst>
                    <a:ext uri="{9D8B030D-6E8A-4147-A177-3AD203B41FA5}">
                      <a16:colId xmlns:a16="http://schemas.microsoft.com/office/drawing/2014/main" val="124107182"/>
                    </a:ext>
                  </a:extLst>
                </a:gridCol>
                <a:gridCol w="889461">
                  <a:extLst>
                    <a:ext uri="{9D8B030D-6E8A-4147-A177-3AD203B41FA5}">
                      <a16:colId xmlns:a16="http://schemas.microsoft.com/office/drawing/2014/main" val="3282523994"/>
                    </a:ext>
                  </a:extLst>
                </a:gridCol>
                <a:gridCol w="777488">
                  <a:extLst>
                    <a:ext uri="{9D8B030D-6E8A-4147-A177-3AD203B41FA5}">
                      <a16:colId xmlns:a16="http://schemas.microsoft.com/office/drawing/2014/main" val="502385157"/>
                    </a:ext>
                  </a:extLst>
                </a:gridCol>
              </a:tblGrid>
              <a:tr h="337478">
                <a:tc grid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Suivi du </a:t>
                      </a:r>
                      <a:r>
                        <a:rPr lang="fr-FR" sz="1600" dirty="0" smtClean="0">
                          <a:solidFill>
                            <a:schemeClr val="bg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Matériel Loué</a:t>
                      </a: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chemeClr val="bg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61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49173"/>
                  </a:ext>
                </a:extLst>
              </a:tr>
              <a:tr h="721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de matériel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N° Identification</a:t>
                      </a:r>
                      <a:endParaRPr lang="fr-FR" sz="9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800" kern="12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Marque</a:t>
                      </a:r>
                      <a:endParaRPr lang="fr-FR" sz="800" kern="12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800" kern="12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Appartenance du matériel</a:t>
                      </a:r>
                    </a:p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800" kern="12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(officine ou prestataire)</a:t>
                      </a:r>
                      <a:endParaRPr lang="fr-FR" sz="800" kern="12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800" kern="12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de sortie</a:t>
                      </a:r>
                      <a:endParaRPr lang="fr-FR" sz="800" kern="12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 et Prénom du patient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effectLst/>
                          <a:latin typeface="Helvetica Light" panose="020B0403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N° de téléphone du patient</a:t>
                      </a:r>
                      <a:endParaRPr lang="fr-FR" sz="90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de l'ordonnance</a:t>
                      </a:r>
                      <a:endParaRPr lang="fr-FR" sz="8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Durée de la location</a:t>
                      </a:r>
                      <a:endParaRPr lang="fr-FR" sz="8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prévisionnelle de retour</a:t>
                      </a:r>
                      <a:endParaRPr lang="fr-FR" sz="800" dirty="0">
                        <a:solidFill>
                          <a:schemeClr val="tx1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Date(s) de relance du patient</a:t>
                      </a:r>
                      <a:endParaRPr lang="fr-FR" sz="8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réel de retour</a:t>
                      </a:r>
                      <a:endParaRPr lang="fr-FR" sz="8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de nettoyage</a:t>
                      </a:r>
                      <a:endParaRPr lang="fr-FR" sz="8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 de l'intervenant ayant récupéré le matériel</a:t>
                      </a:r>
                      <a:endParaRPr lang="fr-FR" sz="8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effectLst/>
                          <a:latin typeface="Helvetica Ligh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de retour prestataire ou date de mise en quarantaine</a:t>
                      </a:r>
                      <a:endParaRPr lang="fr-FR" sz="800" dirty="0">
                        <a:solidFill>
                          <a:srgbClr val="000000"/>
                        </a:solidFill>
                        <a:effectLst/>
                        <a:latin typeface="Helvetica Light" panose="020B04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375065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2836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564666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1162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32267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750223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289368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341264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13808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00650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371921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392860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293340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036675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3779193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785502"/>
                  </a:ext>
                </a:extLst>
              </a:tr>
              <a:tr h="211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Helvetica Light" panose="020B04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06" marR="6420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012511"/>
                  </a:ext>
                </a:extLst>
              </a:tr>
            </a:tbl>
          </a:graphicData>
        </a:graphic>
      </p:graphicFrame>
      <p:sp>
        <p:nvSpPr>
          <p:cNvPr id="7" name="Titre 2">
            <a:extLst>
              <a:ext uri="{FF2B5EF4-FFF2-40B4-BE49-F238E27FC236}">
                <a16:creationId xmlns:a16="http://schemas.microsoft.com/office/drawing/2014/main" id="{116CA87B-F2A8-4050-81B8-745B149AEA7B}"/>
              </a:ext>
            </a:extLst>
          </p:cNvPr>
          <p:cNvSpPr txBox="1">
            <a:spLocks/>
          </p:cNvSpPr>
          <p:nvPr/>
        </p:nvSpPr>
        <p:spPr>
          <a:xfrm>
            <a:off x="319435" y="805950"/>
            <a:ext cx="9586565" cy="4524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1800" kern="1200" cap="all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+mn-cs"/>
              </a:defRPr>
            </a:lvl1pPr>
          </a:lstStyle>
          <a:p>
            <a:pPr algn="r"/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87CAECB-1F94-4922-B198-8AADA686B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8376" y="847554"/>
            <a:ext cx="6636853" cy="341632"/>
          </a:xfrm>
        </p:spPr>
        <p:txBody>
          <a:bodyPr/>
          <a:lstStyle/>
          <a:p>
            <a:pPr algn="r"/>
            <a:r>
              <a:rPr lang="fr-FR" dirty="0"/>
              <a:t>E.23 - Fichier de suivi du matériel loué</a:t>
            </a:r>
            <a:endParaRPr lang="fr-FR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84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3182BC45-0983-42BB-80FB-B0486D23C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435" y="805950"/>
            <a:ext cx="9586565" cy="452432"/>
          </a:xfrm>
        </p:spPr>
        <p:txBody>
          <a:bodyPr>
            <a:normAutofit/>
          </a:bodyPr>
          <a:lstStyle/>
          <a:p>
            <a:pPr algn="r"/>
            <a:r>
              <a:rPr lang="fr-FR" dirty="0"/>
              <a:t>E.23 - Fichier de suivi du matériel loué</a:t>
            </a:r>
            <a:endParaRPr lang="fr-FR" strike="sngStrike" dirty="0">
              <a:solidFill>
                <a:srgbClr val="FF0000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D6E377-A692-4E99-9C44-181BB5EF2F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37877" y="1727186"/>
            <a:ext cx="5649590" cy="4394831"/>
          </a:xfrm>
        </p:spPr>
        <p:txBody>
          <a:bodyPr/>
          <a:lstStyle/>
          <a:p>
            <a:pPr lvl="0" defTabSz="685800">
              <a:spcBef>
                <a:spcPts val="750"/>
              </a:spcBef>
            </a:pPr>
            <a:r>
              <a:rPr lang="fr-FR" sz="1200" b="1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Finalité :</a:t>
            </a:r>
          </a:p>
          <a:p>
            <a:pPr marL="171450" lvl="0" indent="-171450" defTabSz="685800">
              <a:spcBef>
                <a:spcPts val="750"/>
              </a:spcBef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Le tableau de suivi du matériel loué sert à faciliter le suivi du </a:t>
            </a: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dispositif médical (ou matériel médical)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loué afin d'anticiper, notamment, la fin de la location d'un matériel donné.</a:t>
            </a:r>
          </a:p>
          <a:p>
            <a:pPr marL="171450" lvl="0" indent="-171450" defTabSz="685800">
              <a:spcBef>
                <a:spcPts val="750"/>
              </a:spcBef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A chaque fois qu'un </a:t>
            </a: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dispositif médical est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loué (matériel sortant) il convient de l'inscrire dans le fichier et de compléter les informations permettant d'identifier le nom du patient à qui celui-ci a été loué. A la fin de la location les informations sur le retour du dispositif médical</a:t>
            </a: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(matériel entrant) doivent elles aussi être </a:t>
            </a: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complètes.</a:t>
            </a:r>
            <a:endParaRPr lang="fr-FR" dirty="0">
              <a:solidFill>
                <a:prstClr val="black">
                  <a:lumMod val="85000"/>
                  <a:lumOff val="15000"/>
                </a:prstClr>
              </a:solidFill>
              <a:latin typeface="Helvetica Light"/>
            </a:endParaRPr>
          </a:p>
          <a:p>
            <a:pPr marL="171450" lvl="0" indent="-171450" defTabSz="685800">
              <a:spcBef>
                <a:spcPts val="750"/>
              </a:spcBef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Ce fichier est complémentaire de l'enregistrement "E.10</a:t>
            </a:r>
            <a:r>
              <a:rPr lang="fr-FR" b="1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Fiche de vie du </a:t>
            </a:r>
            <a:r>
              <a:rPr lang="fr-FR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matériel </a:t>
            </a:r>
            <a:r>
              <a:rPr lang="fr-FR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de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location" </a:t>
            </a: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destiné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à tracer </a:t>
            </a:r>
            <a:r>
              <a:rPr lang="fr-FR" dirty="0"/>
              <a:t>l’historique des locations et des maintenances pour chaque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dispositif </a:t>
            </a: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médical</a:t>
            </a:r>
            <a:r>
              <a:rPr lang="fr-FR" dirty="0" smtClean="0"/>
              <a:t>.</a:t>
            </a:r>
          </a:p>
          <a:p>
            <a:pPr defTabSz="685800">
              <a:spcBef>
                <a:spcPts val="750"/>
              </a:spcBef>
              <a:buClr>
                <a:srgbClr val="34615A"/>
              </a:buClr>
            </a:pPr>
            <a:r>
              <a:rPr lang="fr-FR" sz="12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Remplissage </a:t>
            </a:r>
            <a:r>
              <a:rPr lang="fr-FR" sz="1200" b="1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:</a:t>
            </a:r>
          </a:p>
          <a:p>
            <a:pPr marL="171450" lvl="0" indent="-171450" defTabSz="685800">
              <a:spcBef>
                <a:spcPts val="750"/>
              </a:spcBef>
              <a:buClr>
                <a:srgbClr val="34615A"/>
              </a:buClr>
              <a:buFont typeface="Wingdings" panose="05000000000000000000" pitchFamily="2" charset="2"/>
              <a:buChar char="l"/>
            </a:pPr>
            <a:r>
              <a:rPr lang="fr-FR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Pour </a:t>
            </a:r>
            <a:r>
              <a:rPr lang="fr-FR" dirty="0">
                <a:solidFill>
                  <a:prstClr val="black">
                    <a:lumMod val="85000"/>
                    <a:lumOff val="15000"/>
                  </a:prstClr>
                </a:solidFill>
                <a:latin typeface="Helvetica Light"/>
              </a:rPr>
              <a:t>compléter la colonne "Date(s) de relance du patient" il est recommandé de compléter une ligne par relance.</a:t>
            </a:r>
          </a:p>
        </p:txBody>
      </p:sp>
    </p:spTree>
    <p:extLst>
      <p:ext uri="{BB962C8B-B14F-4D97-AF65-F5344CB8AC3E}">
        <p14:creationId xmlns:p14="http://schemas.microsoft.com/office/powerpoint/2010/main" val="26950930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 3">
      <a:dk1>
        <a:sysClr val="windowText" lastClr="000000"/>
      </a:dk1>
      <a:lt1>
        <a:sysClr val="window" lastClr="FFFFFF"/>
      </a:lt1>
      <a:dk2>
        <a:srgbClr val="292929"/>
      </a:dk2>
      <a:lt2>
        <a:srgbClr val="E3DED1"/>
      </a:lt2>
      <a:accent1>
        <a:srgbClr val="3CADF2"/>
      </a:accent1>
      <a:accent2>
        <a:srgbClr val="2C6672"/>
      </a:accent2>
      <a:accent3>
        <a:srgbClr val="9BBA28"/>
      </a:accent3>
      <a:accent4>
        <a:srgbClr val="029676"/>
      </a:accent4>
      <a:accent5>
        <a:srgbClr val="4AB5C4"/>
      </a:accent5>
      <a:accent6>
        <a:srgbClr val="CCCC00"/>
      </a:accent6>
      <a:hlink>
        <a:srgbClr val="6B9F25"/>
      </a:hlink>
      <a:folHlink>
        <a:srgbClr val="BA6906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807</TotalTime>
  <Words>324</Words>
  <Application>Microsoft Office PowerPoint</Application>
  <PresentationFormat>Format A4 (210 x 297 mm)</PresentationFormat>
  <Paragraphs>107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Helvetica Light</vt:lpstr>
      <vt:lpstr>Helvetica Neue</vt:lpstr>
      <vt:lpstr>Times New Roman</vt:lpstr>
      <vt:lpstr>Wingdings</vt:lpstr>
      <vt:lpstr>Thème Office</vt:lpstr>
      <vt:lpstr>E.23 - Fichier de suivi du matériel loué</vt:lpstr>
      <vt:lpstr>E.23 - Fichier de suivi du matériel loué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Schellenberg Frédéric</dc:creator>
  <cp:lastModifiedBy>Cécile LUGAND</cp:lastModifiedBy>
  <cp:revision>84</cp:revision>
  <cp:lastPrinted>2019-10-14T20:55:54Z</cp:lastPrinted>
  <dcterms:created xsi:type="dcterms:W3CDTF">2019-09-09T06:31:24Z</dcterms:created>
  <dcterms:modified xsi:type="dcterms:W3CDTF">2021-12-20T14:57:51Z</dcterms:modified>
</cp:coreProperties>
</file>