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4"/>
  </p:notesMasterIdLst>
  <p:sldIdLst>
    <p:sldId id="257" r:id="rId2"/>
    <p:sldId id="258" r:id="rId3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615A"/>
    <a:srgbClr val="595959"/>
    <a:srgbClr val="455F51"/>
    <a:srgbClr val="2C6672"/>
    <a:srgbClr val="4AB5C4"/>
    <a:srgbClr val="9BBA28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7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3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811" y="4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7D3CD-F430-44A6-86A4-3B623AFF0A78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067B43-7F57-412C-B436-8CCBCB3770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6939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67B43-7F57-412C-B436-8CCBCB3770F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030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2577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279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4675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AEC9FF4-D7A3-FA41-8EF8-39288CEF8147}"/>
              </a:ext>
            </a:extLst>
          </p:cNvPr>
          <p:cNvSpPr/>
          <p:nvPr userDrawn="1"/>
        </p:nvSpPr>
        <p:spPr>
          <a:xfrm>
            <a:off x="1" y="6328611"/>
            <a:ext cx="9906000" cy="52938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E553E3-80F5-A64C-80E6-6CC525FA7FF5}"/>
              </a:ext>
            </a:extLst>
          </p:cNvPr>
          <p:cNvSpPr/>
          <p:nvPr userDrawn="1"/>
        </p:nvSpPr>
        <p:spPr>
          <a:xfrm>
            <a:off x="0" y="2"/>
            <a:ext cx="9906000" cy="80308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9B24B5D-9DFA-0D4D-953A-9A55B1BBE32E}"/>
              </a:ext>
            </a:extLst>
          </p:cNvPr>
          <p:cNvSpPr/>
          <p:nvPr userDrawn="1"/>
        </p:nvSpPr>
        <p:spPr>
          <a:xfrm>
            <a:off x="0" y="803082"/>
            <a:ext cx="9906000" cy="397565"/>
          </a:xfrm>
          <a:prstGeom prst="rect">
            <a:avLst/>
          </a:prstGeom>
          <a:solidFill>
            <a:srgbClr val="3461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98215A22-5D70-4E4D-898E-0E5A4C91EFD9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18376" y="847554"/>
            <a:ext cx="6636853" cy="341632"/>
          </a:xfrm>
          <a:noFill/>
        </p:spPr>
        <p:txBody>
          <a:bodyPr wrap="square" rtlCol="0">
            <a:spAutoFit/>
          </a:bodyPr>
          <a:lstStyle>
            <a:lvl1pPr>
              <a:defRPr lang="fr-FR" sz="1800" cap="all">
                <a:solidFill>
                  <a:schemeClr val="bg1"/>
                </a:solidFill>
                <a:latin typeface="Helvetica Neue" panose="020B0604020202020204" pitchFamily="34" charset="0"/>
                <a:ea typeface="Helvetica Neue" panose="020B0604020202020204" pitchFamily="34" charset="0"/>
                <a:cs typeface="+mn-cs"/>
              </a:defRPr>
            </a:lvl1pPr>
          </a:lstStyle>
          <a:p>
            <a:pPr marL="0" lvl="0" algn="r" defTabSz="457200"/>
            <a:r>
              <a:rPr lang="fr-FR" dirty="0"/>
              <a:t>Modifiez le style du titre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BF27ECEA-6B49-7A42-BD04-5EDD1A67E6A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9053" b="6984"/>
          <a:stretch/>
        </p:blipFill>
        <p:spPr>
          <a:xfrm>
            <a:off x="111758" y="5147"/>
            <a:ext cx="951058" cy="803082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153083D9-5651-44CC-A445-DD6DCA8B5780}"/>
              </a:ext>
            </a:extLst>
          </p:cNvPr>
          <p:cNvSpPr txBox="1"/>
          <p:nvPr userDrawn="1"/>
        </p:nvSpPr>
        <p:spPr>
          <a:xfrm>
            <a:off x="4566077" y="194374"/>
            <a:ext cx="5339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4400" cap="all" dirty="0">
                <a:solidFill>
                  <a:schemeClr val="bg1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ENREGISTREMENT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8F7FF4B2-67A1-0744-8219-FA94FAC5DA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05320" y="86643"/>
            <a:ext cx="654747" cy="605735"/>
          </a:xfrm>
          <a:prstGeom prst="rect">
            <a:avLst/>
          </a:prstGeom>
        </p:spPr>
      </p:pic>
      <p:sp>
        <p:nvSpPr>
          <p:cNvPr id="16" name="Flèche : pentagone 15">
            <a:extLst>
              <a:ext uri="{FF2B5EF4-FFF2-40B4-BE49-F238E27FC236}">
                <a16:creationId xmlns:a16="http://schemas.microsoft.com/office/drawing/2014/main" id="{6BB9B956-11E2-554A-BD88-07281162395A}"/>
              </a:ext>
            </a:extLst>
          </p:cNvPr>
          <p:cNvSpPr/>
          <p:nvPr userDrawn="1"/>
        </p:nvSpPr>
        <p:spPr>
          <a:xfrm>
            <a:off x="0" y="6038458"/>
            <a:ext cx="732118" cy="580305"/>
          </a:xfrm>
          <a:prstGeom prst="homePlate">
            <a:avLst>
              <a:gd name="adj" fmla="val 31723"/>
            </a:avLst>
          </a:prstGeom>
          <a:solidFill>
            <a:srgbClr val="3461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AAC8F5C-1D0F-BE41-8A75-E5D4DFC6E899}"/>
              </a:ext>
            </a:extLst>
          </p:cNvPr>
          <p:cNvSpPr/>
          <p:nvPr userDrawn="1"/>
        </p:nvSpPr>
        <p:spPr>
          <a:xfrm>
            <a:off x="732118" y="6301192"/>
            <a:ext cx="175409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Missions &amp; Services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49A725A-3785-7D45-AEEA-2F09E8F6AFD3}"/>
              </a:ext>
            </a:extLst>
          </p:cNvPr>
          <p:cNvSpPr/>
          <p:nvPr userDrawn="1"/>
        </p:nvSpPr>
        <p:spPr>
          <a:xfrm>
            <a:off x="732118" y="6469379"/>
            <a:ext cx="538054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>
                <a:solidFill>
                  <a:schemeClr val="bg1"/>
                </a:solidFill>
                <a:latin typeface="Helvetica Light" panose="020B0403020202020204" pitchFamily="34" charset="0"/>
              </a:rPr>
              <a:t>Version </a:t>
            </a:r>
            <a:r>
              <a:rPr lang="fr-FR" sz="900" dirty="0" smtClean="0">
                <a:solidFill>
                  <a:schemeClr val="bg1"/>
                </a:solidFill>
                <a:latin typeface="Helvetica Light" panose="020B0403020202020204" pitchFamily="34" charset="0"/>
              </a:rPr>
              <a:t>2.1 </a:t>
            </a:r>
            <a:r>
              <a:rPr lang="fr-FR" sz="900" dirty="0">
                <a:solidFill>
                  <a:schemeClr val="bg1"/>
                </a:solidFill>
                <a:latin typeface="Helvetica Light" panose="020B0403020202020204" pitchFamily="34" charset="0"/>
              </a:rPr>
              <a:t>– </a:t>
            </a:r>
            <a:r>
              <a:rPr lang="fr-FR" sz="900" dirty="0" smtClean="0">
                <a:solidFill>
                  <a:schemeClr val="bg1"/>
                </a:solidFill>
                <a:latin typeface="Helvetica Light" panose="020B0403020202020204" pitchFamily="34" charset="0"/>
              </a:rPr>
              <a:t>Décembre </a:t>
            </a:r>
            <a:r>
              <a:rPr lang="fr-FR" sz="900" dirty="0" smtClean="0">
                <a:solidFill>
                  <a:schemeClr val="bg1"/>
                </a:solidFill>
                <a:latin typeface="Helvetica Light" panose="020B0403020202020204" pitchFamily="34" charset="0"/>
              </a:rPr>
              <a:t>2021</a:t>
            </a:r>
            <a:endParaRPr lang="fr-FR" sz="900" dirty="0">
              <a:solidFill>
                <a:schemeClr val="bg1"/>
              </a:solidFill>
            </a:endParaRPr>
          </a:p>
        </p:txBody>
      </p:sp>
      <p:pic>
        <p:nvPicPr>
          <p:cNvPr id="19" name="Image 18" descr="Une image contenant dessin, horloge&#10;&#10;Description générée automatiquement">
            <a:extLst>
              <a:ext uri="{FF2B5EF4-FFF2-40B4-BE49-F238E27FC236}">
                <a16:creationId xmlns:a16="http://schemas.microsoft.com/office/drawing/2014/main" id="{CE4794B9-C7C4-0B44-BE27-0CF339F6C6A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20" y="6067031"/>
            <a:ext cx="364000" cy="48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096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EDDC7A37-1908-47BC-A500-55F3D0861FF1}"/>
              </a:ext>
            </a:extLst>
          </p:cNvPr>
          <p:cNvSpPr txBox="1"/>
          <p:nvPr userDrawn="1"/>
        </p:nvSpPr>
        <p:spPr>
          <a:xfrm>
            <a:off x="2430878" y="135385"/>
            <a:ext cx="7475123" cy="10702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6355" cap="all" dirty="0">
                <a:solidFill>
                  <a:schemeClr val="bg1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ENREGISTREMENT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E7F17DA-F1BB-4FD8-8862-29C29981F4E7}"/>
              </a:ext>
            </a:extLst>
          </p:cNvPr>
          <p:cNvSpPr txBox="1"/>
          <p:nvPr userDrawn="1"/>
        </p:nvSpPr>
        <p:spPr>
          <a:xfrm>
            <a:off x="171522" y="1218511"/>
            <a:ext cx="34666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rgbClr val="34615A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L’enregistrement : principes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008435ED-2DC8-479C-BF2D-AA20163AD38B}"/>
              </a:ext>
            </a:extLst>
          </p:cNvPr>
          <p:cNvCxnSpPr>
            <a:cxnSpLocks/>
          </p:cNvCxnSpPr>
          <p:nvPr userDrawn="1"/>
        </p:nvCxnSpPr>
        <p:spPr>
          <a:xfrm flipV="1">
            <a:off x="111758" y="1602804"/>
            <a:ext cx="3884265" cy="2868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>
            <a:extLst>
              <a:ext uri="{FF2B5EF4-FFF2-40B4-BE49-F238E27FC236}">
                <a16:creationId xmlns:a16="http://schemas.microsoft.com/office/drawing/2014/main" id="{C6379F7F-3C65-4A6B-ACA6-0A13D579B0AC}"/>
              </a:ext>
            </a:extLst>
          </p:cNvPr>
          <p:cNvSpPr txBox="1"/>
          <p:nvPr userDrawn="1"/>
        </p:nvSpPr>
        <p:spPr>
          <a:xfrm>
            <a:off x="4205018" y="1211004"/>
            <a:ext cx="42083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rgbClr val="34615A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Commentaires pour un bon usage</a:t>
            </a:r>
          </a:p>
        </p:txBody>
      </p:sp>
      <p:sp>
        <p:nvSpPr>
          <p:cNvPr id="25" name="Espace réservé du texte 3">
            <a:extLst>
              <a:ext uri="{FF2B5EF4-FFF2-40B4-BE49-F238E27FC236}">
                <a16:creationId xmlns:a16="http://schemas.microsoft.com/office/drawing/2014/main" id="{AB11144D-E44B-458C-90B0-43A3F21BF3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271985" y="1863441"/>
            <a:ext cx="5522257" cy="4014910"/>
          </a:xfrm>
          <a:noFill/>
        </p:spPr>
        <p:txBody>
          <a:bodyPr wrap="square" rtlCol="0">
            <a:noAutofit/>
          </a:bodyPr>
          <a:lstStyle>
            <a:lvl1pPr marL="0" indent="0">
              <a:buNone/>
              <a:defRPr lang="fr-FR" sz="110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 Light" panose="020B0403020202020204" pitchFamily="34" charset="0"/>
              </a:defRPr>
            </a:lvl1pPr>
            <a:lvl2pPr>
              <a:defRPr lang="fr-FR" smtClean="0">
                <a:solidFill>
                  <a:schemeClr val="tx1"/>
                </a:solidFill>
              </a:defRPr>
            </a:lvl2pPr>
            <a:lvl3pPr>
              <a:defRPr lang="fr-FR" sz="2600" smtClean="0">
                <a:solidFill>
                  <a:schemeClr val="tx1"/>
                </a:solidFill>
              </a:defRPr>
            </a:lvl3pPr>
            <a:lvl4pPr>
              <a:defRPr lang="fr-FR" sz="2600" smtClean="0">
                <a:solidFill>
                  <a:schemeClr val="tx1"/>
                </a:solidFill>
              </a:defRPr>
            </a:lvl4pPr>
            <a:lvl5pPr>
              <a:defRPr lang="fr-FR" sz="2600">
                <a:solidFill>
                  <a:schemeClr val="tx1"/>
                </a:solidFill>
              </a:defRPr>
            </a:lvl5pPr>
          </a:lstStyle>
          <a:p>
            <a:pPr lvl="0" defTabSz="660380"/>
            <a:r>
              <a:rPr lang="fr-FR" dirty="0"/>
              <a:t>Cliquez pour modifier les styles du texte du masque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28494D1-707C-4783-BB3A-C47428F26EAC}"/>
              </a:ext>
            </a:extLst>
          </p:cNvPr>
          <p:cNvSpPr/>
          <p:nvPr userDrawn="1"/>
        </p:nvSpPr>
        <p:spPr>
          <a:xfrm>
            <a:off x="1" y="6328611"/>
            <a:ext cx="9906000" cy="52938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1A65D41-4203-4EC5-9955-0808A855AC88}"/>
              </a:ext>
            </a:extLst>
          </p:cNvPr>
          <p:cNvSpPr/>
          <p:nvPr userDrawn="1"/>
        </p:nvSpPr>
        <p:spPr>
          <a:xfrm>
            <a:off x="0" y="2"/>
            <a:ext cx="9906000" cy="80308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4D4E733-971A-4459-BF74-F0A6D9ED2785}"/>
              </a:ext>
            </a:extLst>
          </p:cNvPr>
          <p:cNvSpPr/>
          <p:nvPr userDrawn="1"/>
        </p:nvSpPr>
        <p:spPr>
          <a:xfrm>
            <a:off x="0" y="803082"/>
            <a:ext cx="9906000" cy="397565"/>
          </a:xfrm>
          <a:prstGeom prst="rect">
            <a:avLst/>
          </a:prstGeom>
          <a:solidFill>
            <a:srgbClr val="3461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Image 38">
            <a:extLst>
              <a:ext uri="{FF2B5EF4-FFF2-40B4-BE49-F238E27FC236}">
                <a16:creationId xmlns:a16="http://schemas.microsoft.com/office/drawing/2014/main" id="{B086A1E7-2617-4E05-9A8B-85F7034EA3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9053" b="6984"/>
          <a:stretch/>
        </p:blipFill>
        <p:spPr>
          <a:xfrm>
            <a:off x="111758" y="5147"/>
            <a:ext cx="951058" cy="803082"/>
          </a:xfrm>
          <a:prstGeom prst="rect">
            <a:avLst/>
          </a:prstGeom>
        </p:spPr>
      </p:pic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A065291F-6531-4AE5-A69C-F3E64098A0A6}"/>
              </a:ext>
            </a:extLst>
          </p:cNvPr>
          <p:cNvCxnSpPr>
            <a:cxnSpLocks/>
          </p:cNvCxnSpPr>
          <p:nvPr userDrawn="1"/>
        </p:nvCxnSpPr>
        <p:spPr>
          <a:xfrm>
            <a:off x="4205018" y="1602804"/>
            <a:ext cx="5589224" cy="956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ZoneTexte 43">
            <a:extLst>
              <a:ext uri="{FF2B5EF4-FFF2-40B4-BE49-F238E27FC236}">
                <a16:creationId xmlns:a16="http://schemas.microsoft.com/office/drawing/2014/main" id="{DB2BC31B-535D-4F41-8A14-79D214ACCE01}"/>
              </a:ext>
            </a:extLst>
          </p:cNvPr>
          <p:cNvSpPr txBox="1"/>
          <p:nvPr userDrawn="1"/>
        </p:nvSpPr>
        <p:spPr>
          <a:xfrm>
            <a:off x="171523" y="1734836"/>
            <a:ext cx="3844666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11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Dans un système qualité la traçabilité est une des composantes clefs pour garantir une surveillance des pratiques et permettre l’amélioration continue.</a:t>
            </a:r>
          </a:p>
          <a:p>
            <a:pPr>
              <a:defRPr/>
            </a:pPr>
            <a:endParaRPr lang="fr-FR" sz="1100" dirty="0">
              <a:solidFill>
                <a:prstClr val="black">
                  <a:lumMod val="85000"/>
                  <a:lumOff val="15000"/>
                </a:prstClr>
              </a:solidFill>
              <a:latin typeface="Helvetica Light"/>
            </a:endParaRPr>
          </a:p>
          <a:p>
            <a:r>
              <a:rPr lang="fr-FR" sz="11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L’enregistrement est un document qui permet de conserver des données en lien avec les activités. Les données renseignées peuvent avoir plusieurs fonctions :</a:t>
            </a:r>
          </a:p>
          <a:p>
            <a:pPr marL="171450" indent="-171450">
              <a:buClr>
                <a:srgbClr val="34615A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solidFill>
                  <a:prstClr val="black"/>
                </a:solidFill>
                <a:latin typeface="Helvetica Light"/>
              </a:rPr>
              <a:t>Permettre le suivi dans le temps d’éléments essentiels au bon fonctionnement de l’officine,</a:t>
            </a:r>
          </a:p>
          <a:p>
            <a:pPr marL="171450" indent="-171450">
              <a:buClr>
                <a:srgbClr val="34615A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solidFill>
                  <a:prstClr val="black"/>
                </a:solidFill>
                <a:latin typeface="Helvetica Light"/>
              </a:rPr>
              <a:t>Vérifier la réalisation effective de certaines tâches,</a:t>
            </a:r>
          </a:p>
          <a:p>
            <a:pPr marL="171450" indent="-171450">
              <a:buClr>
                <a:srgbClr val="34615A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solidFill>
                  <a:prstClr val="black"/>
                </a:solidFill>
                <a:latin typeface="Helvetica Light"/>
              </a:rPr>
              <a:t>Permettre le relevé des incidents,</a:t>
            </a:r>
          </a:p>
          <a:p>
            <a:pPr marL="171450" indent="-171450">
              <a:buClr>
                <a:srgbClr val="34615A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solidFill>
                  <a:prstClr val="black"/>
                </a:solidFill>
                <a:latin typeface="Helvetica Light"/>
              </a:rPr>
              <a:t>Conserver un historique des activités,</a:t>
            </a:r>
          </a:p>
          <a:p>
            <a:pPr marL="171450" indent="-171450">
              <a:buClr>
                <a:srgbClr val="34615A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solidFill>
                  <a:prstClr val="black"/>
                </a:solidFill>
                <a:latin typeface="Helvetica Light"/>
              </a:rPr>
              <a:t>Servir de preuves pour répondre à des exigences réglementaires.</a:t>
            </a:r>
          </a:p>
          <a:p>
            <a:endParaRPr lang="fr-FR" sz="1100" dirty="0">
              <a:solidFill>
                <a:prstClr val="black">
                  <a:lumMod val="85000"/>
                  <a:lumOff val="15000"/>
                </a:prstClr>
              </a:solidFill>
              <a:latin typeface="Helvetica Light"/>
            </a:endParaRPr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9AFA2C0E-24D2-4456-B73A-8D71568227F0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1302591" y="844916"/>
            <a:ext cx="8543925" cy="341632"/>
          </a:xfrm>
          <a:noFill/>
        </p:spPr>
        <p:txBody>
          <a:bodyPr vert="horz" wrap="square" lIns="91440" tIns="45720" rIns="91440" bIns="45720" rtlCol="0" anchor="ctr">
            <a:spAutoFit/>
          </a:bodyPr>
          <a:lstStyle>
            <a:lvl1pPr>
              <a:defRPr lang="fr-FR" sz="1800" cap="all">
                <a:solidFill>
                  <a:schemeClr val="bg1"/>
                </a:solidFill>
                <a:latin typeface="Helvetica Neue" panose="020B0604020202020204" pitchFamily="34" charset="0"/>
                <a:ea typeface="Helvetica Neue" panose="020B0604020202020204" pitchFamily="34" charset="0"/>
                <a:cs typeface="+mn-cs"/>
              </a:defRPr>
            </a:lvl1pPr>
          </a:lstStyle>
          <a:p>
            <a:pPr marL="0" lvl="0" algn="r" defTabSz="457200"/>
            <a:r>
              <a:rPr lang="fr-FR" dirty="0"/>
              <a:t>Modifiez le style du titre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0A5CD866-41F8-462D-A830-CA4B922FEC18}"/>
              </a:ext>
            </a:extLst>
          </p:cNvPr>
          <p:cNvSpPr txBox="1"/>
          <p:nvPr userDrawn="1"/>
        </p:nvSpPr>
        <p:spPr>
          <a:xfrm>
            <a:off x="4566077" y="194374"/>
            <a:ext cx="5339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4400" cap="all" dirty="0">
                <a:solidFill>
                  <a:schemeClr val="bg1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ENREGISTREMENT</a:t>
            </a: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6573FFA9-B275-A64F-9F76-3CE2392AE2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05320" y="86643"/>
            <a:ext cx="654747" cy="605735"/>
          </a:xfrm>
          <a:prstGeom prst="rect">
            <a:avLst/>
          </a:prstGeom>
        </p:spPr>
      </p:pic>
      <p:sp>
        <p:nvSpPr>
          <p:cNvPr id="27" name="Flèche : pentagone 15">
            <a:extLst>
              <a:ext uri="{FF2B5EF4-FFF2-40B4-BE49-F238E27FC236}">
                <a16:creationId xmlns:a16="http://schemas.microsoft.com/office/drawing/2014/main" id="{7AB13C4A-2FFC-9043-A8E6-3E632BC9055B}"/>
              </a:ext>
            </a:extLst>
          </p:cNvPr>
          <p:cNvSpPr/>
          <p:nvPr userDrawn="1"/>
        </p:nvSpPr>
        <p:spPr>
          <a:xfrm>
            <a:off x="0" y="6038458"/>
            <a:ext cx="732118" cy="580305"/>
          </a:xfrm>
          <a:prstGeom prst="homePlate">
            <a:avLst>
              <a:gd name="adj" fmla="val 31723"/>
            </a:avLst>
          </a:prstGeom>
          <a:solidFill>
            <a:srgbClr val="3461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484D650-C7BF-514F-BCC2-65F833109ABE}"/>
              </a:ext>
            </a:extLst>
          </p:cNvPr>
          <p:cNvSpPr/>
          <p:nvPr userDrawn="1"/>
        </p:nvSpPr>
        <p:spPr>
          <a:xfrm>
            <a:off x="732118" y="6301192"/>
            <a:ext cx="175409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Missions &amp; Services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EFA4188-CD52-154A-A42A-E066A531A72A}"/>
              </a:ext>
            </a:extLst>
          </p:cNvPr>
          <p:cNvSpPr/>
          <p:nvPr userDrawn="1"/>
        </p:nvSpPr>
        <p:spPr>
          <a:xfrm>
            <a:off x="732118" y="6469379"/>
            <a:ext cx="538054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>
                <a:solidFill>
                  <a:schemeClr val="bg1"/>
                </a:solidFill>
                <a:latin typeface="Helvetica Light" panose="020B0403020202020204" pitchFamily="34" charset="0"/>
              </a:rPr>
              <a:t>Version </a:t>
            </a:r>
            <a:r>
              <a:rPr lang="fr-FR" sz="900" dirty="0" smtClean="0">
                <a:solidFill>
                  <a:schemeClr val="bg1"/>
                </a:solidFill>
                <a:latin typeface="Helvetica Light" panose="020B0403020202020204" pitchFamily="34" charset="0"/>
              </a:rPr>
              <a:t>2.1 </a:t>
            </a:r>
            <a:r>
              <a:rPr lang="fr-FR" sz="900" dirty="0">
                <a:solidFill>
                  <a:schemeClr val="bg1"/>
                </a:solidFill>
                <a:latin typeface="Helvetica Light" panose="020B0403020202020204" pitchFamily="34" charset="0"/>
              </a:rPr>
              <a:t>– Novembre </a:t>
            </a:r>
            <a:r>
              <a:rPr lang="fr-FR" sz="900" dirty="0" smtClean="0">
                <a:solidFill>
                  <a:schemeClr val="bg1"/>
                </a:solidFill>
                <a:latin typeface="Helvetica Light" panose="020B0403020202020204" pitchFamily="34" charset="0"/>
              </a:rPr>
              <a:t>2021</a:t>
            </a:r>
            <a:endParaRPr lang="fr-FR" sz="900" dirty="0">
              <a:solidFill>
                <a:schemeClr val="bg1"/>
              </a:solidFill>
            </a:endParaRPr>
          </a:p>
        </p:txBody>
      </p:sp>
      <p:pic>
        <p:nvPicPr>
          <p:cNvPr id="30" name="Image 29" descr="Une image contenant dessin, horloge&#10;&#10;Description générée automatiquement">
            <a:extLst>
              <a:ext uri="{FF2B5EF4-FFF2-40B4-BE49-F238E27FC236}">
                <a16:creationId xmlns:a16="http://schemas.microsoft.com/office/drawing/2014/main" id="{18F73BE9-1ED7-4840-9D95-651AD96252B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20" y="6067031"/>
            <a:ext cx="364000" cy="48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92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1511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3826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8445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6168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585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8629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968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4907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 Light" panose="020B0403020202020204" pitchFamily="34" charset="0"/>
              </a:defRPr>
            </a:lvl1pPr>
          </a:lstStyle>
          <a:p>
            <a:fld id="{AFAF59C5-48D9-475B-9CF6-C1EC75048466}" type="datetimeFigureOut">
              <a:rPr lang="fr-FR" smtClean="0"/>
              <a:pPr/>
              <a:t>20/12/2021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elvetica Light" panose="020B0403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 Light" panose="020B0403020202020204" pitchFamily="34" charset="0"/>
              </a:defRPr>
            </a:lvl1pPr>
          </a:lstStyle>
          <a:p>
            <a:fld id="{23F7F5F1-9E8F-4C52-9517-C7265C1B6F6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822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 Light" panose="020B04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Light" panose="020B04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Light" panose="020B04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Light" panose="020B04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 Light" panose="020B04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 Light" panose="020B04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4ABCC4D2-68B4-F344-BC5C-2408B2BBF9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66979"/>
              </p:ext>
            </p:extLst>
          </p:nvPr>
        </p:nvGraphicFramePr>
        <p:xfrm>
          <a:off x="150039" y="2833748"/>
          <a:ext cx="9605924" cy="3179125"/>
        </p:xfrm>
        <a:graphic>
          <a:graphicData uri="http://schemas.openxmlformats.org/drawingml/2006/table">
            <a:tbl>
              <a:tblPr firstRow="1" firstCol="1" bandRow="1"/>
              <a:tblGrid>
                <a:gridCol w="1239991">
                  <a:extLst>
                    <a:ext uri="{9D8B030D-6E8A-4147-A177-3AD203B41FA5}">
                      <a16:colId xmlns:a16="http://schemas.microsoft.com/office/drawing/2014/main" val="2531396983"/>
                    </a:ext>
                  </a:extLst>
                </a:gridCol>
                <a:gridCol w="1239991">
                  <a:extLst>
                    <a:ext uri="{9D8B030D-6E8A-4147-A177-3AD203B41FA5}">
                      <a16:colId xmlns:a16="http://schemas.microsoft.com/office/drawing/2014/main" val="2344662789"/>
                    </a:ext>
                  </a:extLst>
                </a:gridCol>
                <a:gridCol w="495413">
                  <a:extLst>
                    <a:ext uri="{9D8B030D-6E8A-4147-A177-3AD203B41FA5}">
                      <a16:colId xmlns:a16="http://schemas.microsoft.com/office/drawing/2014/main" val="3235731928"/>
                    </a:ext>
                  </a:extLst>
                </a:gridCol>
                <a:gridCol w="495413">
                  <a:extLst>
                    <a:ext uri="{9D8B030D-6E8A-4147-A177-3AD203B41FA5}">
                      <a16:colId xmlns:a16="http://schemas.microsoft.com/office/drawing/2014/main" val="2172052952"/>
                    </a:ext>
                  </a:extLst>
                </a:gridCol>
                <a:gridCol w="495413">
                  <a:extLst>
                    <a:ext uri="{9D8B030D-6E8A-4147-A177-3AD203B41FA5}">
                      <a16:colId xmlns:a16="http://schemas.microsoft.com/office/drawing/2014/main" val="1904512201"/>
                    </a:ext>
                  </a:extLst>
                </a:gridCol>
                <a:gridCol w="1198465">
                  <a:extLst>
                    <a:ext uri="{9D8B030D-6E8A-4147-A177-3AD203B41FA5}">
                      <a16:colId xmlns:a16="http://schemas.microsoft.com/office/drawing/2014/main" val="3210277476"/>
                    </a:ext>
                  </a:extLst>
                </a:gridCol>
                <a:gridCol w="516541">
                  <a:extLst>
                    <a:ext uri="{9D8B030D-6E8A-4147-A177-3AD203B41FA5}">
                      <a16:colId xmlns:a16="http://schemas.microsoft.com/office/drawing/2014/main" val="3219580209"/>
                    </a:ext>
                  </a:extLst>
                </a:gridCol>
                <a:gridCol w="722722">
                  <a:extLst>
                    <a:ext uri="{9D8B030D-6E8A-4147-A177-3AD203B41FA5}">
                      <a16:colId xmlns:a16="http://schemas.microsoft.com/office/drawing/2014/main" val="3238572803"/>
                    </a:ext>
                  </a:extLst>
                </a:gridCol>
                <a:gridCol w="1135809">
                  <a:extLst>
                    <a:ext uri="{9D8B030D-6E8A-4147-A177-3AD203B41FA5}">
                      <a16:colId xmlns:a16="http://schemas.microsoft.com/office/drawing/2014/main" val="1935522571"/>
                    </a:ext>
                  </a:extLst>
                </a:gridCol>
                <a:gridCol w="1033083">
                  <a:extLst>
                    <a:ext uri="{9D8B030D-6E8A-4147-A177-3AD203B41FA5}">
                      <a16:colId xmlns:a16="http://schemas.microsoft.com/office/drawing/2014/main" val="3204661384"/>
                    </a:ext>
                  </a:extLst>
                </a:gridCol>
                <a:gridCol w="1033083">
                  <a:extLst>
                    <a:ext uri="{9D8B030D-6E8A-4147-A177-3AD203B41FA5}">
                      <a16:colId xmlns:a16="http://schemas.microsoft.com/office/drawing/2014/main" val="3671172040"/>
                    </a:ext>
                  </a:extLst>
                </a:gridCol>
              </a:tblGrid>
              <a:tr h="337478">
                <a:tc gridSpan="1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bg1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Suivi du Matériel</a:t>
                      </a:r>
                      <a:endParaRPr lang="fr-FR" sz="1050" dirty="0">
                        <a:solidFill>
                          <a:schemeClr val="bg1"/>
                        </a:solidFill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61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49173"/>
                  </a:ext>
                </a:extLst>
              </a:tr>
              <a:tr h="7219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 smtClean="0">
                          <a:solidFill>
                            <a:schemeClr val="tx1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Nom et prénom du </a:t>
                      </a:r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Patient</a:t>
                      </a:r>
                      <a:endParaRPr lang="fr-FR" sz="90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chemeClr val="tx1"/>
                          </a:solidFill>
                          <a:effectLst/>
                          <a:latin typeface="Helvetica Light" panose="020B04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Appartenance du matériel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chemeClr val="tx1"/>
                          </a:solidFill>
                          <a:effectLst/>
                          <a:latin typeface="Helvetica Light" panose="020B04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(officine</a:t>
                      </a:r>
                      <a:r>
                        <a:rPr lang="fr-FR" sz="900" baseline="0" dirty="0" smtClean="0">
                          <a:solidFill>
                            <a:schemeClr val="tx1"/>
                          </a:solidFill>
                          <a:effectLst/>
                          <a:latin typeface="Helvetica Light" panose="020B04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ou prestataire)</a:t>
                      </a:r>
                      <a:endParaRPr lang="fr-FR" sz="900" dirty="0">
                        <a:solidFill>
                          <a:schemeClr val="tx1"/>
                        </a:solidFill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Ordonnance</a:t>
                      </a:r>
                      <a:endParaRPr lang="fr-FR" sz="90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Facturation</a:t>
                      </a:r>
                      <a:endParaRPr lang="fr-FR" sz="90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Sortie</a:t>
                      </a:r>
                      <a:endParaRPr lang="fr-FR" sz="90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Accessoires Fournis</a:t>
                      </a:r>
                      <a:endParaRPr lang="fr-FR" sz="90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 Retour</a:t>
                      </a:r>
                      <a:endParaRPr lang="fr-FR" sz="90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Etat à la réception</a:t>
                      </a:r>
                    </a:p>
                  </a:txBody>
                  <a:tcPr marL="64206" marR="642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de Vérification &amp; </a:t>
                      </a:r>
                      <a:r>
                        <a:rPr lang="fr-FR" sz="800" dirty="0" smtClean="0">
                          <a:solidFill>
                            <a:schemeClr val="tx1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Décontamination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 smtClean="0">
                          <a:solidFill>
                            <a:schemeClr val="tx1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(en</a:t>
                      </a:r>
                      <a:r>
                        <a:rPr lang="fr-FR" sz="800" baseline="0" dirty="0" smtClean="0">
                          <a:solidFill>
                            <a:schemeClr val="tx1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cas d’appartenance à l’officine)</a:t>
                      </a:r>
                      <a:endParaRPr lang="fr-FR" sz="800" dirty="0">
                        <a:solidFill>
                          <a:schemeClr val="tx1"/>
                        </a:solidFill>
                        <a:effectLst/>
                        <a:latin typeface="Helvetica Light" panose="020B04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 smtClean="0">
                          <a:solidFill>
                            <a:schemeClr val="tx1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de retour au prestataire</a:t>
                      </a:r>
                      <a:endParaRPr lang="fr-FR" sz="800" dirty="0">
                        <a:solidFill>
                          <a:schemeClr val="tx1"/>
                        </a:solidFill>
                        <a:effectLst/>
                        <a:latin typeface="Helvetica Light" panose="020B04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Opérateur</a:t>
                      </a:r>
                    </a:p>
                  </a:txBody>
                  <a:tcPr marL="64206" marR="642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6375065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endParaRPr lang="fr-F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28361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9564666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11621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1322671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0750223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2893681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7341264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13808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600650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371921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34AE1E2-CAE5-9E45-A05A-1EA4F7C916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671078"/>
              </p:ext>
            </p:extLst>
          </p:nvPr>
        </p:nvGraphicFramePr>
        <p:xfrm>
          <a:off x="150039" y="1218002"/>
          <a:ext cx="5034945" cy="1515564"/>
        </p:xfrm>
        <a:graphic>
          <a:graphicData uri="http://schemas.openxmlformats.org/drawingml/2006/table">
            <a:tbl>
              <a:tblPr firstRow="1" firstCol="1" bandRow="1"/>
              <a:tblGrid>
                <a:gridCol w="2961461">
                  <a:extLst>
                    <a:ext uri="{9D8B030D-6E8A-4147-A177-3AD203B41FA5}">
                      <a16:colId xmlns:a16="http://schemas.microsoft.com/office/drawing/2014/main" val="2958709278"/>
                    </a:ext>
                  </a:extLst>
                </a:gridCol>
                <a:gridCol w="2073484">
                  <a:extLst>
                    <a:ext uri="{9D8B030D-6E8A-4147-A177-3AD203B41FA5}">
                      <a16:colId xmlns:a16="http://schemas.microsoft.com/office/drawing/2014/main" val="866539061"/>
                    </a:ext>
                  </a:extLst>
                </a:gridCol>
              </a:tblGrid>
              <a:tr h="25632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bg1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Désignation :</a:t>
                      </a:r>
                      <a:endParaRPr lang="fr-FR" sz="1000" dirty="0">
                        <a:solidFill>
                          <a:schemeClr val="bg1"/>
                        </a:solidFill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 anchor="b">
                    <a:lnL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61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319016"/>
                  </a:ext>
                </a:extLst>
              </a:tr>
              <a:tr h="1798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</a:t>
                      </a:r>
                      <a:endParaRPr lang="fr-FR" sz="100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1953038"/>
                  </a:ext>
                </a:extLst>
              </a:tr>
              <a:tr h="1798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N° Identification</a:t>
                      </a:r>
                      <a:endParaRPr lang="fr-FR" sz="100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7976758"/>
                  </a:ext>
                </a:extLst>
              </a:tr>
              <a:tr h="1798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Marque</a:t>
                      </a:r>
                      <a:endParaRPr lang="fr-FR" sz="100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6130144"/>
                  </a:ext>
                </a:extLst>
              </a:tr>
              <a:tr h="1798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solidFill>
                            <a:schemeClr val="tx1"/>
                          </a:solidFill>
                          <a:effectLst/>
                          <a:latin typeface="Helvetica Light" panose="020B04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Numéro de série</a:t>
                      </a:r>
                      <a:r>
                        <a:rPr lang="fr-FR" sz="1000" baseline="0" dirty="0" smtClean="0">
                          <a:solidFill>
                            <a:schemeClr val="tx1"/>
                          </a:solidFill>
                          <a:effectLst/>
                          <a:latin typeface="Helvetica Light" panose="020B04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et </a:t>
                      </a:r>
                      <a:r>
                        <a:rPr lang="fr-FR" sz="1000" kern="1200" dirty="0" smtClean="0">
                          <a:solidFill>
                            <a:schemeClr val="tx1"/>
                          </a:solidFill>
                          <a:effectLst/>
                          <a:latin typeface="Helvetica Light" panose="020B04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IUD (Identifiant Unique de Dispositif) le cas échéant</a:t>
                      </a:r>
                      <a:endParaRPr lang="fr-FR" sz="1000" kern="1200" dirty="0">
                        <a:solidFill>
                          <a:schemeClr val="tx1"/>
                        </a:solidFill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00" dirty="0">
                        <a:solidFill>
                          <a:srgbClr val="000000"/>
                        </a:solidFill>
                        <a:effectLst/>
                        <a:latin typeface="Helvetica Light" panose="020B04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7211874"/>
                  </a:ext>
                </a:extLst>
              </a:tr>
              <a:tr h="1798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Vérification le :</a:t>
                      </a:r>
                      <a:endParaRPr lang="fr-FR" sz="100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 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Interne  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 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Externe</a:t>
                      </a:r>
                    </a:p>
                  </a:txBody>
                  <a:tcPr marL="59422" marR="594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0576067"/>
                  </a:ext>
                </a:extLst>
              </a:tr>
              <a:tr h="1798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Maintenance le :</a:t>
                      </a:r>
                      <a:endParaRPr lang="fr-FR" sz="100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 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Interne  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 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Externe</a:t>
                      </a:r>
                    </a:p>
                  </a:txBody>
                  <a:tcPr marL="59422" marR="594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0108509"/>
                  </a:ext>
                </a:extLst>
              </a:tr>
              <a:tr h="1798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de référence</a:t>
                      </a:r>
                      <a:endParaRPr lang="fr-FR" sz="100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879684"/>
                  </a:ext>
                </a:extLst>
              </a:tr>
            </a:tbl>
          </a:graphicData>
        </a:graphic>
      </p:graphicFrame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B572F3FA-948B-9C41-91D2-4DBC8357F1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568932"/>
              </p:ext>
            </p:extLst>
          </p:nvPr>
        </p:nvGraphicFramePr>
        <p:xfrm>
          <a:off x="5411808" y="1358564"/>
          <a:ext cx="4344155" cy="1234440"/>
        </p:xfrm>
        <a:graphic>
          <a:graphicData uri="http://schemas.openxmlformats.org/drawingml/2006/table">
            <a:tbl>
              <a:tblPr firstRow="1" firstCol="1" bandRow="1"/>
              <a:tblGrid>
                <a:gridCol w="1504391">
                  <a:extLst>
                    <a:ext uri="{9D8B030D-6E8A-4147-A177-3AD203B41FA5}">
                      <a16:colId xmlns:a16="http://schemas.microsoft.com/office/drawing/2014/main" val="578867478"/>
                    </a:ext>
                  </a:extLst>
                </a:gridCol>
                <a:gridCol w="2839764">
                  <a:extLst>
                    <a:ext uri="{9D8B030D-6E8A-4147-A177-3AD203B41FA5}">
                      <a16:colId xmlns:a16="http://schemas.microsoft.com/office/drawing/2014/main" val="567142763"/>
                    </a:ext>
                  </a:extLst>
                </a:gridCol>
              </a:tblGrid>
              <a:tr h="240733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Vérifications Annuelles</a:t>
                      </a:r>
                      <a:endParaRPr lang="fr-FR" sz="1050" dirty="0">
                        <a:solidFill>
                          <a:schemeClr val="bg1"/>
                        </a:solidFill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61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4800019"/>
                  </a:ext>
                </a:extLst>
              </a:tr>
              <a:tr h="1578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Réalisé par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2837546"/>
                  </a:ext>
                </a:extLst>
              </a:tr>
              <a:tr h="1578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5521926"/>
                  </a:ext>
                </a:extLst>
              </a:tr>
              <a:tr h="1578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2796490"/>
                  </a:ext>
                </a:extLst>
              </a:tr>
              <a:tr h="1578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1571821"/>
                  </a:ext>
                </a:extLst>
              </a:tr>
              <a:tr h="1578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3140470"/>
                  </a:ext>
                </a:extLst>
              </a:tr>
              <a:tr h="1578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22" marR="594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5003944"/>
                  </a:ext>
                </a:extLst>
              </a:tr>
            </a:tbl>
          </a:graphicData>
        </a:graphic>
      </p:graphicFrame>
      <p:sp>
        <p:nvSpPr>
          <p:cNvPr id="7" name="Titre 2">
            <a:extLst>
              <a:ext uri="{FF2B5EF4-FFF2-40B4-BE49-F238E27FC236}">
                <a16:creationId xmlns:a16="http://schemas.microsoft.com/office/drawing/2014/main" id="{116CA87B-F2A8-4050-81B8-745B149AEA7B}"/>
              </a:ext>
            </a:extLst>
          </p:cNvPr>
          <p:cNvSpPr txBox="1">
            <a:spLocks/>
          </p:cNvSpPr>
          <p:nvPr/>
        </p:nvSpPr>
        <p:spPr>
          <a:xfrm>
            <a:off x="319435" y="805950"/>
            <a:ext cx="9586565" cy="45243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1800" kern="1200" cap="all">
                <a:solidFill>
                  <a:schemeClr val="bg1"/>
                </a:solidFill>
                <a:latin typeface="Helvetica Neue" panose="020B0604020202020204" pitchFamily="34" charset="0"/>
                <a:ea typeface="Helvetica Neue" panose="020B0604020202020204" pitchFamily="34" charset="0"/>
                <a:cs typeface="+mn-cs"/>
              </a:defRPr>
            </a:lvl1pPr>
          </a:lstStyle>
          <a:p>
            <a:pPr algn="r"/>
            <a:endParaRPr lang="fr-FR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87CAECB-1F94-4922-B198-8AADA686B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8376" y="861404"/>
            <a:ext cx="6636853" cy="313932"/>
          </a:xfrm>
        </p:spPr>
        <p:txBody>
          <a:bodyPr/>
          <a:lstStyle/>
          <a:p>
            <a:pPr algn="r"/>
            <a:r>
              <a:rPr lang="fr-FR" sz="1600" dirty="0"/>
              <a:t>E10. Fiche de vie DU Matériel Médical EN </a:t>
            </a:r>
            <a:r>
              <a:rPr lang="fr-FR" sz="1600" dirty="0" smtClean="0"/>
              <a:t>location </a:t>
            </a:r>
            <a:endParaRPr lang="fr-FR" sz="1600" strike="sngStrik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841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3182BC45-0983-42BB-80FB-B0486D23C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435" y="805950"/>
            <a:ext cx="9586565" cy="452432"/>
          </a:xfrm>
        </p:spPr>
        <p:txBody>
          <a:bodyPr>
            <a:normAutofit/>
          </a:bodyPr>
          <a:lstStyle/>
          <a:p>
            <a:pPr algn="r"/>
            <a:r>
              <a:rPr lang="fr-FR" dirty="0"/>
              <a:t>E10. Fiche de vie du Matériel Médical EN location </a:t>
            </a:r>
            <a:endParaRPr lang="fr-FR" strike="sngStrike" dirty="0">
              <a:solidFill>
                <a:srgbClr val="FF0000"/>
              </a:solidFill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FD6E377-A692-4E99-9C44-181BB5EF2F6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37877" y="1760436"/>
            <a:ext cx="5649590" cy="4394831"/>
          </a:xfrm>
        </p:spPr>
        <p:txBody>
          <a:bodyPr/>
          <a:lstStyle/>
          <a:p>
            <a:pPr defTabSz="720000">
              <a:spcBef>
                <a:spcPts val="600"/>
              </a:spcBef>
            </a:pPr>
            <a:r>
              <a:rPr lang="fr-FR" b="1" dirty="0"/>
              <a:t>Traçabilité :</a:t>
            </a:r>
          </a:p>
          <a:p>
            <a:pPr defTabSz="720000">
              <a:spcBef>
                <a:spcPts val="600"/>
              </a:spcBef>
            </a:pPr>
            <a:r>
              <a:rPr lang="fr-FR" dirty="0"/>
              <a:t>Pour chaque matériel médical en location géré par l’officine une traçabilité complète doit permettre de retrouver l’historique des </a:t>
            </a:r>
            <a:r>
              <a:rPr lang="fr-FR" dirty="0" smtClean="0"/>
              <a:t>locations</a:t>
            </a:r>
            <a:r>
              <a:rPr lang="fr-FR" dirty="0" smtClean="0">
                <a:solidFill>
                  <a:srgbClr val="FF0000"/>
                </a:solidFill>
              </a:rPr>
              <a:t>, </a:t>
            </a:r>
            <a:r>
              <a:rPr lang="fr-FR" dirty="0"/>
              <a:t>des </a:t>
            </a:r>
            <a:r>
              <a:rPr lang="fr-FR" dirty="0">
                <a:solidFill>
                  <a:schemeClr val="tx1"/>
                </a:solidFill>
              </a:rPr>
              <a:t>maintenances et de prévoir en temps </a:t>
            </a:r>
            <a:r>
              <a:rPr lang="fr-FR" dirty="0" smtClean="0">
                <a:solidFill>
                  <a:schemeClr val="tx1"/>
                </a:solidFill>
              </a:rPr>
              <a:t>et en </a:t>
            </a:r>
            <a:r>
              <a:rPr lang="fr-FR" dirty="0">
                <a:solidFill>
                  <a:schemeClr val="tx1"/>
                </a:solidFill>
              </a:rPr>
              <a:t>heure les renouvellement </a:t>
            </a:r>
            <a:r>
              <a:rPr lang="fr-FR" dirty="0" smtClean="0">
                <a:solidFill>
                  <a:schemeClr val="tx1"/>
                </a:solidFill>
              </a:rPr>
              <a:t>d’ordonnances. </a:t>
            </a:r>
          </a:p>
          <a:p>
            <a:pPr defTabSz="720000">
              <a:spcBef>
                <a:spcPts val="600"/>
              </a:spcBef>
            </a:pPr>
            <a:r>
              <a:rPr lang="fr-FR" dirty="0" smtClean="0">
                <a:solidFill>
                  <a:schemeClr val="tx1"/>
                </a:solidFill>
              </a:rPr>
              <a:t>Matériovigilance : </a:t>
            </a:r>
            <a:r>
              <a:rPr lang="fr-FR" dirty="0">
                <a:solidFill>
                  <a:schemeClr val="tx1"/>
                </a:solidFill>
              </a:rPr>
              <a:t>le pharmacien ayant connaissance d’un incident grave le notifie sans délai à l’ANSM. Il peut déclarer, en outre, tous les autres incidents dont il a connaissance suspectés d’être dus à un dispositif auprès du </a:t>
            </a:r>
            <a:r>
              <a:rPr lang="fr-FR" dirty="0" smtClean="0">
                <a:solidFill>
                  <a:schemeClr val="tx1"/>
                </a:solidFill>
              </a:rPr>
              <a:t>fabricant.</a:t>
            </a:r>
            <a:endParaRPr lang="fr-FR" dirty="0">
              <a:solidFill>
                <a:schemeClr val="tx1"/>
              </a:solidFill>
            </a:endParaRPr>
          </a:p>
          <a:p>
            <a:pPr defTabSz="720000">
              <a:spcBef>
                <a:spcPts val="600"/>
              </a:spcBef>
            </a:pPr>
            <a:r>
              <a:rPr lang="fr-FR" b="1" dirty="0"/>
              <a:t>Vérification au fil de l’eau :</a:t>
            </a:r>
          </a:p>
          <a:p>
            <a:pPr defTabSz="720000">
              <a:spcBef>
                <a:spcPts val="600"/>
              </a:spcBef>
            </a:pPr>
            <a:r>
              <a:rPr lang="fr-FR" dirty="0"/>
              <a:t>A chaque retour de location l’officine doit s’assurer immédiatement de l’état du matériel retourné et de son bon fonctionnement.</a:t>
            </a:r>
          </a:p>
          <a:p>
            <a:pPr defTabSz="720000">
              <a:spcBef>
                <a:spcPts val="600"/>
              </a:spcBef>
            </a:pPr>
            <a:r>
              <a:rPr lang="fr-FR" b="1" dirty="0"/>
              <a:t>Nettoyage &amp; Décontamination :</a:t>
            </a:r>
          </a:p>
          <a:p>
            <a:pPr defTabSz="720000">
              <a:spcBef>
                <a:spcPts val="600"/>
              </a:spcBef>
            </a:pPr>
            <a:r>
              <a:rPr lang="fr-FR" dirty="0"/>
              <a:t>Tout matériel médical doit suivre une procédure de nettoyage. C'est aussi le cas pour la petite instrumentation (tire-lait, aérosols…). Après chaque location, le matériel doit être d’abord nettoyé puis dans un deuxième temps décontaminé à l’aide d’un produit approprié. 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tx1"/>
                </a:solidFill>
              </a:rPr>
              <a:t>En cas de sous-traitance, le pharmacien isole le matériel sale et organise le retour du matériel au sous traitant qui est chargé du nettoyage et de la décontamination.</a:t>
            </a:r>
            <a:endParaRPr lang="fr-FR" dirty="0">
              <a:solidFill>
                <a:schemeClr val="tx1"/>
              </a:solidFill>
            </a:endParaRPr>
          </a:p>
          <a:p>
            <a:pPr defTabSz="720000">
              <a:spcBef>
                <a:spcPts val="600"/>
              </a:spcBef>
            </a:pPr>
            <a:r>
              <a:rPr lang="fr-FR" u="sng" dirty="0"/>
              <a:t>On ne décontamine bien que ce qui est propre.</a:t>
            </a:r>
            <a:endParaRPr lang="fr-FR" dirty="0"/>
          </a:p>
          <a:p>
            <a:pPr defTabSz="720000">
              <a:spcBef>
                <a:spcPts val="600"/>
              </a:spcBef>
            </a:pPr>
            <a:r>
              <a:rPr lang="fr-FR" b="1" dirty="0"/>
              <a:t>Contrôles annuels :</a:t>
            </a:r>
          </a:p>
          <a:p>
            <a:pPr defTabSz="720000">
              <a:spcBef>
                <a:spcPts val="600"/>
              </a:spcBef>
            </a:pPr>
            <a:r>
              <a:rPr lang="fr-FR" dirty="0"/>
              <a:t>Pour certains matériels de location (aérosols par exemple) une vérification externe annuelle par un organisme agréé est nécessaire. Le résultat de ces contrôles est consigné et conservé.</a:t>
            </a:r>
          </a:p>
          <a:p>
            <a:pPr defTabSz="720000">
              <a:spcBef>
                <a:spcPts val="600"/>
              </a:spcBef>
            </a:pPr>
            <a:r>
              <a:rPr lang="fr-FR" b="1" dirty="0"/>
              <a:t>Matériel retourné / Prêt à être loué :</a:t>
            </a:r>
          </a:p>
          <a:p>
            <a:pPr defTabSz="720000">
              <a:spcBef>
                <a:spcPts val="600"/>
              </a:spcBef>
            </a:pPr>
            <a:r>
              <a:rPr lang="fr-FR" dirty="0"/>
              <a:t>Afin de s’assurer qu’aucun matériel non vérifié et non décontaminé puisse être délivré à la patientèle, l’officine doit dans son organisation clairement distinguer les flux sales et les flux propres et les gérer dans des zones distinctes.</a:t>
            </a:r>
          </a:p>
          <a:p>
            <a:pPr defTabSz="720000">
              <a:spcBef>
                <a:spcPts val="600"/>
              </a:spcBef>
            </a:pPr>
            <a:r>
              <a:rPr lang="fr-FR" b="1" dirty="0">
                <a:solidFill>
                  <a:schemeClr val="tx1"/>
                </a:solidFill>
              </a:rPr>
              <a:t>En cas de </a:t>
            </a:r>
            <a:r>
              <a:rPr lang="fr-FR" b="1" dirty="0" smtClean="0">
                <a:solidFill>
                  <a:schemeClr val="tx1"/>
                </a:solidFill>
              </a:rPr>
              <a:t>sous-traitance</a:t>
            </a:r>
            <a:r>
              <a:rPr lang="fr-FR" dirty="0">
                <a:solidFill>
                  <a:schemeClr val="tx1"/>
                </a:solidFill>
              </a:rPr>
              <a:t>, le pharmacien </a:t>
            </a:r>
            <a:r>
              <a:rPr lang="fr-FR" dirty="0" smtClean="0">
                <a:solidFill>
                  <a:schemeClr val="tx1"/>
                </a:solidFill>
              </a:rPr>
              <a:t>est </a:t>
            </a:r>
            <a:r>
              <a:rPr lang="fr-FR" dirty="0">
                <a:solidFill>
                  <a:schemeClr val="tx1"/>
                </a:solidFill>
              </a:rPr>
              <a:t>co-responsable du suivi du </a:t>
            </a:r>
            <a:r>
              <a:rPr lang="fr-FR" dirty="0" smtClean="0">
                <a:solidFill>
                  <a:schemeClr val="tx1"/>
                </a:solidFill>
              </a:rPr>
              <a:t>matériel et s’assure </a:t>
            </a:r>
            <a:r>
              <a:rPr lang="fr-FR" dirty="0">
                <a:solidFill>
                  <a:schemeClr val="tx1"/>
                </a:solidFill>
              </a:rPr>
              <a:t>que l’ensemble des points ont </a:t>
            </a:r>
            <a:r>
              <a:rPr lang="fr-FR" dirty="0" smtClean="0">
                <a:solidFill>
                  <a:schemeClr val="tx1"/>
                </a:solidFill>
              </a:rPr>
              <a:t>été réalisés. 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0930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NOP 3">
      <a:dk1>
        <a:sysClr val="windowText" lastClr="000000"/>
      </a:dk1>
      <a:lt1>
        <a:sysClr val="window" lastClr="FFFFFF"/>
      </a:lt1>
      <a:dk2>
        <a:srgbClr val="292929"/>
      </a:dk2>
      <a:lt2>
        <a:srgbClr val="E3DED1"/>
      </a:lt2>
      <a:accent1>
        <a:srgbClr val="3CADF2"/>
      </a:accent1>
      <a:accent2>
        <a:srgbClr val="2C6672"/>
      </a:accent2>
      <a:accent3>
        <a:srgbClr val="9BBA28"/>
      </a:accent3>
      <a:accent4>
        <a:srgbClr val="029676"/>
      </a:accent4>
      <a:accent5>
        <a:srgbClr val="4AB5C4"/>
      </a:accent5>
      <a:accent6>
        <a:srgbClr val="CCCC00"/>
      </a:accent6>
      <a:hlink>
        <a:srgbClr val="6B9F25"/>
      </a:hlink>
      <a:folHlink>
        <a:srgbClr val="BA6906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785</TotalTime>
  <Words>502</Words>
  <Application>Microsoft Office PowerPoint</Application>
  <PresentationFormat>Format A4 (210 x 297 mm)</PresentationFormat>
  <Paragraphs>134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Helvetica Light</vt:lpstr>
      <vt:lpstr>Helvetica Neue</vt:lpstr>
      <vt:lpstr>Times New Roman</vt:lpstr>
      <vt:lpstr>Wingdings</vt:lpstr>
      <vt:lpstr>Thème Office</vt:lpstr>
      <vt:lpstr>E10. Fiche de vie DU Matériel Médical EN location </vt:lpstr>
      <vt:lpstr>E10. Fiche de vie du Matériel Médical EN location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Schellenberg Frédéric</dc:creator>
  <cp:lastModifiedBy>Cécile LUGAND</cp:lastModifiedBy>
  <cp:revision>81</cp:revision>
  <cp:lastPrinted>2019-10-14T20:55:54Z</cp:lastPrinted>
  <dcterms:created xsi:type="dcterms:W3CDTF">2019-09-09T06:31:24Z</dcterms:created>
  <dcterms:modified xsi:type="dcterms:W3CDTF">2021-12-20T13:26:59Z</dcterms:modified>
</cp:coreProperties>
</file>