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2"/>
  </p:notesMasterIdLst>
  <p:sldIdLst>
    <p:sldId id="261" r:id="rId2"/>
    <p:sldId id="262" r:id="rId3"/>
    <p:sldId id="290" r:id="rId4"/>
    <p:sldId id="279" r:id="rId5"/>
    <p:sldId id="283" r:id="rId6"/>
    <p:sldId id="284" r:id="rId7"/>
    <p:sldId id="301" r:id="rId8"/>
    <p:sldId id="285" r:id="rId9"/>
    <p:sldId id="286" r:id="rId10"/>
    <p:sldId id="287" r:id="rId11"/>
    <p:sldId id="288" r:id="rId12"/>
    <p:sldId id="289" r:id="rId13"/>
    <p:sldId id="306" r:id="rId14"/>
    <p:sldId id="307" r:id="rId15"/>
    <p:sldId id="291" r:id="rId16"/>
    <p:sldId id="292" r:id="rId17"/>
    <p:sldId id="293" r:id="rId18"/>
    <p:sldId id="294" r:id="rId19"/>
    <p:sldId id="295" r:id="rId20"/>
    <p:sldId id="296" r:id="rId21"/>
    <p:sldId id="297" r:id="rId22"/>
    <p:sldId id="308" r:id="rId23"/>
    <p:sldId id="311" r:id="rId24"/>
    <p:sldId id="302" r:id="rId25"/>
    <p:sldId id="303" r:id="rId26"/>
    <p:sldId id="304" r:id="rId27"/>
    <p:sldId id="299" r:id="rId28"/>
    <p:sldId id="310" r:id="rId29"/>
    <p:sldId id="305" r:id="rId30"/>
    <p:sldId id="298"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4" autoAdjust="0"/>
    <p:restoredTop sz="94745" autoAdjust="0"/>
  </p:normalViewPr>
  <p:slideViewPr>
    <p:cSldViewPr snapToGrid="0" showGuides="1">
      <p:cViewPr varScale="1">
        <p:scale>
          <a:sx n="102" d="100"/>
          <a:sy n="102" d="100"/>
        </p:scale>
        <p:origin x="200" y="4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DECBC-03FB-4693-9BD2-BA34292CC161}" type="datetimeFigureOut">
              <a:rPr lang="fr-FR" smtClean="0"/>
              <a:t>31/08/2025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70302-0E60-4499-95C2-20FA5E9DD9E3}" type="slidenum">
              <a:rPr lang="fr-FR" smtClean="0"/>
              <a:t>‹N°›</a:t>
            </a:fld>
            <a:endParaRPr lang="fr-FR"/>
          </a:p>
        </p:txBody>
      </p:sp>
    </p:spTree>
    <p:extLst>
      <p:ext uri="{BB962C8B-B14F-4D97-AF65-F5344CB8AC3E}">
        <p14:creationId xmlns:p14="http://schemas.microsoft.com/office/powerpoint/2010/main" val="158867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D2EED85-A995-401A-A026-E561C813EDAC}" type="slidenum">
              <a:rPr lang="fr-FR" smtClean="0"/>
              <a:pPr>
                <a:defRPr/>
              </a:pPr>
              <a:t>4</a:t>
            </a:fld>
            <a:endParaRPr lang="fr-FR"/>
          </a:p>
        </p:txBody>
      </p:sp>
    </p:spTree>
    <p:extLst>
      <p:ext uri="{BB962C8B-B14F-4D97-AF65-F5344CB8AC3E}">
        <p14:creationId xmlns:p14="http://schemas.microsoft.com/office/powerpoint/2010/main" val="383165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A70302-0E60-4499-95C2-20FA5E9DD9E3}" type="slidenum">
              <a:rPr lang="fr-FR" smtClean="0"/>
              <a:t>18</a:t>
            </a:fld>
            <a:endParaRPr lang="fr-FR"/>
          </a:p>
        </p:txBody>
      </p:sp>
    </p:spTree>
    <p:extLst>
      <p:ext uri="{BB962C8B-B14F-4D97-AF65-F5344CB8AC3E}">
        <p14:creationId xmlns:p14="http://schemas.microsoft.com/office/powerpoint/2010/main" val="259779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079369" y="5363669"/>
            <a:ext cx="4114800" cy="365125"/>
          </a:xfrm>
          <a:prstGeom prst="rect">
            <a:avLst/>
          </a:prstGeom>
        </p:spPr>
        <p:txBody>
          <a:body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8943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0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a:ln>
            <a:noFill/>
          </a:ln>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938747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64793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4627930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8236297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 y="723902"/>
            <a:ext cx="12197047" cy="5410201"/>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7239557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7_Diapositive de titre">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697832"/>
            <a:ext cx="12444663" cy="541421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595158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8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l="-191"/>
          <a:stretch/>
        </p:blipFill>
        <p:spPr>
          <a:xfrm>
            <a:off x="-201566" y="673768"/>
            <a:ext cx="12570028" cy="543827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5728066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93"/>
          <a:stretch/>
        </p:blipFill>
        <p:spPr>
          <a:xfrm>
            <a:off x="-76200" y="721895"/>
            <a:ext cx="12268200" cy="543827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003819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Diapositive de titre">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screen">
            <a:extLst>
              <a:ext uri="{28A0092B-C50C-407E-A947-70E740481C1C}">
                <a14:useLocalDpi xmlns:a14="http://schemas.microsoft.com/office/drawing/2010/main"/>
              </a:ext>
            </a:extLst>
          </a:blip>
          <a:srcRect l="-391"/>
          <a:stretch/>
        </p:blipFill>
        <p:spPr>
          <a:xfrm>
            <a:off x="-71459" y="721897"/>
            <a:ext cx="12362235" cy="5438273"/>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1245874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Diapositive de titre">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18458"/>
            <a:ext cx="12213772"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9793237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iapositive de titre">
    <p:spTree>
      <p:nvGrpSpPr>
        <p:cNvPr id="1" name=""/>
        <p:cNvGrpSpPr/>
        <p:nvPr/>
      </p:nvGrpSpPr>
      <p:grpSpPr>
        <a:xfrm>
          <a:off x="0" y="0"/>
          <a:ext cx="0" cy="0"/>
          <a:chOff x="0" y="0"/>
          <a:chExt cx="0" cy="0"/>
        </a:xfrm>
      </p:grpSpPr>
      <p:sp>
        <p:nvSpPr>
          <p:cNvPr id="5" name="Rectangle 4"/>
          <p:cNvSpPr/>
          <p:nvPr/>
        </p:nvSpPr>
        <p:spPr>
          <a:xfrm>
            <a:off x="4862672" y="6260439"/>
            <a:ext cx="2472128" cy="59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2" name="Rectangle 11"/>
          <p:cNvSpPr/>
          <p:nvPr/>
        </p:nvSpPr>
        <p:spPr>
          <a:xfrm>
            <a:off x="0" y="0"/>
            <a:ext cx="12192000" cy="5584032"/>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9" name="Espace réservé du titre 1"/>
          <p:cNvSpPr>
            <a:spLocks noGrp="1"/>
          </p:cNvSpPr>
          <p:nvPr>
            <p:ph type="title"/>
          </p:nvPr>
        </p:nvSpPr>
        <p:spPr>
          <a:xfrm>
            <a:off x="4228756" y="1935415"/>
            <a:ext cx="7182419" cy="2006572"/>
          </a:xfrm>
          <a:prstGeom prst="rect">
            <a:avLst/>
          </a:prstGeom>
        </p:spPr>
        <p:txBody>
          <a:bodyPr vert="horz" lIns="91440" tIns="45720" rIns="91440" bIns="45720" rtlCol="0" anchor="ctr">
            <a:noAutofit/>
          </a:bodyPr>
          <a:lstStyle>
            <a:lvl1pPr>
              <a:defRPr b="1"/>
            </a:lvl1pPr>
          </a:lstStyle>
          <a:p>
            <a:r>
              <a:rPr lang="fr-FR"/>
              <a:t>Modifiez le style du titre</a:t>
            </a:r>
            <a:endParaRPr lang="fr-FR" dirty="0"/>
          </a:p>
        </p:txBody>
      </p:sp>
      <p:sp>
        <p:nvSpPr>
          <p:cNvPr id="11" name="Sous-titre 2"/>
          <p:cNvSpPr>
            <a:spLocks noGrp="1"/>
          </p:cNvSpPr>
          <p:nvPr>
            <p:ph type="subTitle" idx="1"/>
          </p:nvPr>
        </p:nvSpPr>
        <p:spPr>
          <a:xfrm>
            <a:off x="4228756" y="4031704"/>
            <a:ext cx="7182419" cy="860780"/>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13" name="Ellipse 12"/>
          <p:cNvSpPr/>
          <p:nvPr/>
        </p:nvSpPr>
        <p:spPr>
          <a:xfrm>
            <a:off x="926128" y="1358281"/>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pic>
        <p:nvPicPr>
          <p:cNvPr id="14" name="Image 13"/>
          <p:cNvPicPr>
            <a:picLocks noChangeAspect="1"/>
          </p:cNvPicPr>
          <p:nvPr/>
        </p:nvPicPr>
        <p:blipFill rotWithShape="1">
          <a:blip r:embed="rId2" cstate="screen">
            <a:extLst>
              <a:ext uri="{28A0092B-C50C-407E-A947-70E740481C1C}">
                <a14:useLocalDpi xmlns:a14="http://schemas.microsoft.com/office/drawing/2010/main"/>
              </a:ext>
            </a:extLst>
          </a:blip>
          <a:srcRect t="-4382"/>
          <a:stretch/>
        </p:blipFill>
        <p:spPr>
          <a:xfrm>
            <a:off x="996067" y="2752364"/>
            <a:ext cx="2830351" cy="660620"/>
          </a:xfrm>
          <a:prstGeom prst="rect">
            <a:avLst/>
          </a:prstGeom>
        </p:spPr>
      </p:pic>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4869" y="1815888"/>
            <a:ext cx="840611" cy="746151"/>
          </a:xfrm>
          <a:prstGeom prst="rect">
            <a:avLst/>
          </a:prstGeom>
        </p:spPr>
      </p:pic>
      <p:pic>
        <p:nvPicPr>
          <p:cNvPr id="26" name="Image 25">
            <a:extLst>
              <a:ext uri="{FF2B5EF4-FFF2-40B4-BE49-F238E27FC236}">
                <a16:creationId xmlns:a16="http://schemas.microsoft.com/office/drawing/2014/main" id="{124CDB4C-1716-4D4A-8171-988B9DA3D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1118" y="1145462"/>
            <a:ext cx="1151604" cy="1151604"/>
          </a:xfrm>
          <a:prstGeom prst="rect">
            <a:avLst/>
          </a:prstGeom>
        </p:spPr>
      </p:pic>
      <p:sp>
        <p:nvSpPr>
          <p:cNvPr id="27" name="Rectangle 26">
            <a:extLst>
              <a:ext uri="{FF2B5EF4-FFF2-40B4-BE49-F238E27FC236}">
                <a16:creationId xmlns:a16="http://schemas.microsoft.com/office/drawing/2014/main" id="{F02B6A54-AFC6-4ABF-9B7F-01F88F08AD37}"/>
              </a:ext>
            </a:extLst>
          </p:cNvPr>
          <p:cNvSpPr/>
          <p:nvPr/>
        </p:nvSpPr>
        <p:spPr>
          <a:xfrm>
            <a:off x="4845739" y="6356682"/>
            <a:ext cx="27522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pic>
        <p:nvPicPr>
          <p:cNvPr id="29" name="Image 28">
            <a:extLst>
              <a:ext uri="{FF2B5EF4-FFF2-40B4-BE49-F238E27FC236}">
                <a16:creationId xmlns:a16="http://schemas.microsoft.com/office/drawing/2014/main" id="{DFBE2822-2A60-41A4-A033-C70EEAABF9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7659" y="5858075"/>
            <a:ext cx="1243731" cy="749361"/>
          </a:xfrm>
          <a:prstGeom prst="rect">
            <a:avLst/>
          </a:prstGeom>
        </p:spPr>
      </p:pic>
      <p:pic>
        <p:nvPicPr>
          <p:cNvPr id="33" name="Image 32">
            <a:extLst>
              <a:ext uri="{FF2B5EF4-FFF2-40B4-BE49-F238E27FC236}">
                <a16:creationId xmlns:a16="http://schemas.microsoft.com/office/drawing/2014/main" id="{DC862756-DF4B-402F-A744-5DCA6D69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9154" y="5942171"/>
            <a:ext cx="1560523" cy="602850"/>
          </a:xfrm>
          <a:prstGeom prst="rect">
            <a:avLst/>
          </a:prstGeom>
        </p:spPr>
      </p:pic>
      <p:pic>
        <p:nvPicPr>
          <p:cNvPr id="37" name="Image 36">
            <a:extLst>
              <a:ext uri="{FF2B5EF4-FFF2-40B4-BE49-F238E27FC236}">
                <a16:creationId xmlns:a16="http://schemas.microsoft.com/office/drawing/2014/main" id="{8B9FAD2A-F2FB-42AF-9AD6-EAAACF8A9D8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97382" y="5796851"/>
            <a:ext cx="858047" cy="840340"/>
          </a:xfrm>
          <a:prstGeom prst="rect">
            <a:avLst/>
          </a:prstGeom>
        </p:spPr>
      </p:pic>
      <p:pic>
        <p:nvPicPr>
          <p:cNvPr id="41" name="Image 40">
            <a:extLst>
              <a:ext uri="{FF2B5EF4-FFF2-40B4-BE49-F238E27FC236}">
                <a16:creationId xmlns:a16="http://schemas.microsoft.com/office/drawing/2014/main" id="{DC781ECE-AF71-48DB-9915-435B726C4E4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0301" y="5915625"/>
            <a:ext cx="1572148" cy="531655"/>
          </a:xfrm>
          <a:prstGeom prst="rect">
            <a:avLst/>
          </a:prstGeom>
        </p:spPr>
      </p:pic>
      <p:pic>
        <p:nvPicPr>
          <p:cNvPr id="22" name="Image 21">
            <a:extLst>
              <a:ext uri="{FF2B5EF4-FFF2-40B4-BE49-F238E27FC236}">
                <a16:creationId xmlns:a16="http://schemas.microsoft.com/office/drawing/2014/main" id="{9716AF3E-4B59-4CA0-9A95-2E54F844BB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7957" y="5991951"/>
            <a:ext cx="1597371" cy="489195"/>
          </a:xfrm>
          <a:prstGeom prst="rect">
            <a:avLst/>
          </a:prstGeom>
        </p:spPr>
      </p:pic>
      <p:pic>
        <p:nvPicPr>
          <p:cNvPr id="20" name="Image 19">
            <a:extLst>
              <a:ext uri="{FF2B5EF4-FFF2-40B4-BE49-F238E27FC236}">
                <a16:creationId xmlns:a16="http://schemas.microsoft.com/office/drawing/2014/main" id="{01ED7821-3CAB-45B0-AE81-AD6483CACA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70533" y="5912931"/>
            <a:ext cx="1577059" cy="682923"/>
          </a:xfrm>
          <a:prstGeom prst="rect">
            <a:avLst/>
          </a:prstGeom>
        </p:spPr>
      </p:pic>
      <p:pic>
        <p:nvPicPr>
          <p:cNvPr id="1026" name="Picture 2" descr="RÃ©sultat de recherche d'images pour &quot;logo fondation paris tech&quot;"/>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173446" y="5741402"/>
            <a:ext cx="1903757" cy="854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11671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2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0499077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4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 y="718458"/>
            <a:ext cx="12184355" cy="5421086"/>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rm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20416588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l="-104"/>
          <a:stretch/>
        </p:blipFill>
        <p:spPr>
          <a:xfrm>
            <a:off x="-21572" y="695325"/>
            <a:ext cx="12197047" cy="546735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DCE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5388866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Diapositive de titre">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99448"/>
            <a:ext cx="12246627" cy="5459104"/>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0267177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9061250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5_Diapositive de titre">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100"/>
            <a:ext cx="12357100" cy="54737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A3359"/>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A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78315150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1_Diapositive de titr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9" y="647701"/>
            <a:ext cx="12362149" cy="5511800"/>
          </a:xfrm>
          <a:prstGeom prst="rect">
            <a:avLst/>
          </a:prstGeom>
        </p:spPr>
      </p:pic>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7158215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a:noFill/>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1" name="Espace réservé de la date 2">
            <a:extLst>
              <a:ext uri="{FF2B5EF4-FFF2-40B4-BE49-F238E27FC236}">
                <a16:creationId xmlns:a16="http://schemas.microsoft.com/office/drawing/2014/main" id="{CFFAB30C-503B-4D7F-9DC5-D2501C510F6C}"/>
              </a:ext>
            </a:extLst>
          </p:cNvPr>
          <p:cNvSpPr>
            <a:spLocks noGrp="1"/>
          </p:cNvSpPr>
          <p:nvPr>
            <p:ph type="dt" sz="half" idx="10"/>
          </p:nvPr>
        </p:nvSpPr>
        <p:spPr>
          <a:xfrm>
            <a:off x="0" y="6461860"/>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14" name="Espace réservé du numéro de diapositive 3">
            <a:extLst>
              <a:ext uri="{FF2B5EF4-FFF2-40B4-BE49-F238E27FC236}">
                <a16:creationId xmlns:a16="http://schemas.microsoft.com/office/drawing/2014/main" id="{788D449D-B93A-4C65-8F6F-A208EB8D993F}"/>
              </a:ext>
            </a:extLst>
          </p:cNvPr>
          <p:cNvSpPr>
            <a:spLocks noGrp="1"/>
          </p:cNvSpPr>
          <p:nvPr>
            <p:ph type="sldNum" sz="quarter" idx="12"/>
          </p:nvPr>
        </p:nvSpPr>
        <p:spPr>
          <a:xfrm>
            <a:off x="9468727"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9547121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365" y="366099"/>
            <a:ext cx="7683792"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14" name="Espace réservé de la date 2">
            <a:extLst>
              <a:ext uri="{FF2B5EF4-FFF2-40B4-BE49-F238E27FC236}">
                <a16:creationId xmlns:a16="http://schemas.microsoft.com/office/drawing/2014/main" id="{2359786E-6EC7-4A13-98D0-6D33559C96F4}"/>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15" name="Espace réservé du numéro de diapositive 3">
            <a:extLst>
              <a:ext uri="{FF2B5EF4-FFF2-40B4-BE49-F238E27FC236}">
                <a16:creationId xmlns:a16="http://schemas.microsoft.com/office/drawing/2014/main" id="{F5C3E972-49DF-477B-95FB-10827014A26E}"/>
              </a:ext>
            </a:extLst>
          </p:cNvPr>
          <p:cNvSpPr>
            <a:spLocks noGrp="1"/>
          </p:cNvSpPr>
          <p:nvPr>
            <p:ph type="sldNum" sz="quarter" idx="12"/>
          </p:nvPr>
        </p:nvSpPr>
        <p:spPr>
          <a:xfrm>
            <a:off x="942652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9158177" y="49619"/>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Tree>
    <p:extLst>
      <p:ext uri="{BB962C8B-B14F-4D97-AF65-F5344CB8AC3E}">
        <p14:creationId xmlns:p14="http://schemas.microsoft.com/office/powerpoint/2010/main" val="23764438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7705" y="366099"/>
            <a:ext cx="7697969" cy="600075"/>
          </a:xfrm>
          <a:prstGeom prst="rect">
            <a:avLst/>
          </a:prstGeom>
          <a:noFill/>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976F1B48-3091-4777-9671-87DB32C6B43C}"/>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7A53E273-9E31-433B-ABE2-0D9D2860CC98}"/>
              </a:ext>
            </a:extLst>
          </p:cNvPr>
          <p:cNvSpPr>
            <a:spLocks noGrp="1"/>
          </p:cNvSpPr>
          <p:nvPr>
            <p:ph type="sldNum" sz="quarter" idx="12"/>
          </p:nvPr>
        </p:nvSpPr>
        <p:spPr>
          <a:xfrm>
            <a:off x="9426525" y="6511099"/>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32267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42997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40B4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261358134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09941" y="366099"/>
            <a:ext cx="7570379" cy="600075"/>
          </a:xfrm>
          <a:prstGeom prst="rect">
            <a:avLst/>
          </a:prstGeom>
          <a:noFill/>
        </p:spPr>
        <p:txBody>
          <a:bodyPr lIns="0" rIns="360000" anchor="b">
            <a:noAutofit/>
          </a:bodyPr>
          <a:lstStyle>
            <a:lvl1pPr algn="l">
              <a:defRPr sz="2400" b="1" baseline="0">
                <a:solidFill>
                  <a:srgbClr val="C92C17"/>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92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ABDD6B0D-6FF4-4AC2-A6BD-5B9DF5E8D94D}"/>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9081C2DC-1E62-45F9-9526-546C7647AC47}"/>
              </a:ext>
            </a:extLst>
          </p:cNvPr>
          <p:cNvSpPr>
            <a:spLocks noGrp="1"/>
          </p:cNvSpPr>
          <p:nvPr>
            <p:ph type="sldNum" sz="quarter" idx="12"/>
          </p:nvPr>
        </p:nvSpPr>
        <p:spPr>
          <a:xfrm>
            <a:off x="9440595" y="6497032"/>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259180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Titre et contenu">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570F2347-54FE-4A2D-89BC-D81C5D3D7B82}"/>
              </a:ext>
            </a:extLst>
          </p:cNvPr>
          <p:cNvSpPr>
            <a:spLocks noGrp="1"/>
          </p:cNvSpPr>
          <p:nvPr>
            <p:ph type="pic" idx="11"/>
          </p:nvPr>
        </p:nvSpPr>
        <p:spPr>
          <a:xfrm>
            <a:off x="861946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26064" y="1419369"/>
            <a:ext cx="7946067" cy="4708477"/>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610279" y="366099"/>
            <a:ext cx="7690880" cy="600075"/>
          </a:xfrm>
          <a:prstGeom prst="rect">
            <a:avLst/>
          </a:prstGeom>
          <a:noFill/>
        </p:spPr>
        <p:txBody>
          <a:bodyPr lIns="0" rIns="360000" anchor="b">
            <a:noAutofit/>
          </a:bodyPr>
          <a:lstStyle>
            <a:lvl1pPr algn="l">
              <a:defRPr sz="2400" b="1" baseline="0">
                <a:solidFill>
                  <a:srgbClr val="C6E3ED"/>
                </a:solidFill>
                <a:latin typeface="+mn-lt"/>
              </a:defRPr>
            </a:lvl1pPr>
          </a:lstStyle>
          <a:p>
            <a:r>
              <a:rPr lang="fr-FR" dirty="0"/>
              <a:t>VOTRE TITRE</a:t>
            </a:r>
          </a:p>
        </p:txBody>
      </p:sp>
      <p:sp>
        <p:nvSpPr>
          <p:cNvPr id="13" name="Ellipse 12"/>
          <p:cNvSpPr/>
          <p:nvPr/>
        </p:nvSpPr>
        <p:spPr>
          <a:xfrm>
            <a:off x="225101" y="507633"/>
            <a:ext cx="315729" cy="317009"/>
          </a:xfrm>
          <a:prstGeom prst="ellipse">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7" name="Espace réservé de la date 2">
            <a:extLst>
              <a:ext uri="{FF2B5EF4-FFF2-40B4-BE49-F238E27FC236}">
                <a16:creationId xmlns:a16="http://schemas.microsoft.com/office/drawing/2014/main" id="{6F5A2723-DF1B-4047-8650-DF7562E98608}"/>
              </a:ext>
            </a:extLst>
          </p:cNvPr>
          <p:cNvSpPr>
            <a:spLocks noGrp="1"/>
          </p:cNvSpPr>
          <p:nvPr>
            <p:ph type="dt" sz="half" idx="10"/>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C9EA012A-4DA8-4914-A890-C4134828017B}"/>
              </a:ext>
            </a:extLst>
          </p:cNvPr>
          <p:cNvSpPr>
            <a:spLocks noGrp="1"/>
          </p:cNvSpPr>
          <p:nvPr>
            <p:ph type="sldNum" sz="quarter" idx="12"/>
          </p:nvPr>
        </p:nvSpPr>
        <p:spPr>
          <a:xfrm>
            <a:off x="9426525" y="651109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1419843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387368" y="366099"/>
            <a:ext cx="7350641" cy="600075"/>
          </a:xfrm>
          <a:prstGeom prst="rect">
            <a:avLst/>
          </a:prstGeom>
        </p:spPr>
        <p:txBody>
          <a:bodyPr lIns="0" rIns="360000" anchor="b">
            <a:noAutofit/>
          </a:bodyPr>
          <a:lstStyle>
            <a:lvl1pPr algn="l">
              <a:defRPr sz="2400" b="1" baseline="0">
                <a:solidFill>
                  <a:srgbClr val="C000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F969B8BC-447C-476C-BFF8-28B74808C18B}"/>
              </a:ext>
            </a:extLst>
          </p:cNvPr>
          <p:cNvSpPr>
            <a:spLocks noGrp="1"/>
          </p:cNvSpPr>
          <p:nvPr>
            <p:ph type="dt" sz="half" idx="11"/>
          </p:nvPr>
        </p:nvSpPr>
        <p:spPr>
          <a:xfrm>
            <a:off x="8209" y="6482964"/>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FA69E16-043C-4DDE-A410-FBB5F4A22CF1}"/>
              </a:ext>
            </a:extLst>
          </p:cNvPr>
          <p:cNvSpPr>
            <a:spLocks noGrp="1"/>
          </p:cNvSpPr>
          <p:nvPr>
            <p:ph type="sldNum" sz="quarter" idx="12"/>
          </p:nvPr>
        </p:nvSpPr>
        <p:spPr>
          <a:xfrm>
            <a:off x="9454664" y="646889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311411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1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1B345A"/>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1B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8D9E6A8A-DE2A-4F67-BE64-189E3C85DE20}"/>
              </a:ext>
            </a:extLst>
          </p:cNvPr>
          <p:cNvSpPr>
            <a:spLocks noGrp="1"/>
          </p:cNvSpPr>
          <p:nvPr>
            <p:ph type="dt" sz="half" idx="11"/>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246A9E58-8A5B-4E1A-81D6-A671E3701B8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27323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2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4" y="366099"/>
            <a:ext cx="7350641" cy="600075"/>
          </a:xfrm>
          <a:prstGeom prst="rect">
            <a:avLst/>
          </a:prstGeom>
        </p:spPr>
        <p:txBody>
          <a:bodyPr lIns="0" rIns="360000" anchor="b">
            <a:noAutofit/>
          </a:bodyPr>
          <a:lstStyle>
            <a:lvl1pPr algn="l">
              <a:defRPr sz="2400" b="1" baseline="0">
                <a:solidFill>
                  <a:srgbClr val="FDCE00"/>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26098DAA-1AAA-4DE3-81AD-0BE324C16CEA}"/>
              </a:ext>
            </a:extLst>
          </p:cNvPr>
          <p:cNvSpPr>
            <a:spLocks noGrp="1"/>
          </p:cNvSpPr>
          <p:nvPr>
            <p:ph type="dt" sz="half" idx="11"/>
          </p:nvPr>
        </p:nvSpPr>
        <p:spPr>
          <a:xfrm>
            <a:off x="0" y="6518765"/>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5EEA89B2-7722-44EA-958C-3D909CC0C4A7}"/>
              </a:ext>
            </a:extLst>
          </p:cNvPr>
          <p:cNvSpPr>
            <a:spLocks noGrp="1"/>
          </p:cNvSpPr>
          <p:nvPr>
            <p:ph type="sldNum" sz="quarter" idx="12"/>
          </p:nvPr>
        </p:nvSpPr>
        <p:spPr>
          <a:xfrm>
            <a:off x="9448800" y="6518764"/>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86059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3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40B48C"/>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40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1"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520832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5_Titre et contenu">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1" y="0"/>
            <a:ext cx="3572539" cy="68580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FR"/>
              <a:t>Cliquez sur l'icône pour ajouter une image</a:t>
            </a:r>
            <a:endParaRPr lang="fr-FR" dirty="0"/>
          </a:p>
        </p:txBody>
      </p:sp>
      <p:sp>
        <p:nvSpPr>
          <p:cNvPr id="3" name="Espace réservé du contenu 2"/>
          <p:cNvSpPr>
            <a:spLocks noGrp="1"/>
          </p:cNvSpPr>
          <p:nvPr>
            <p:ph idx="1"/>
          </p:nvPr>
        </p:nvSpPr>
        <p:spPr>
          <a:xfrm>
            <a:off x="3997843" y="1269243"/>
            <a:ext cx="7754679"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hasCustomPrompt="1"/>
          </p:nvPr>
        </p:nvSpPr>
        <p:spPr>
          <a:xfrm>
            <a:off x="4416396" y="366099"/>
            <a:ext cx="7350641" cy="600075"/>
          </a:xfrm>
          <a:prstGeom prst="rect">
            <a:avLst/>
          </a:prstGeom>
        </p:spPr>
        <p:txBody>
          <a:bodyPr lIns="0" rIns="360000" anchor="b">
            <a:noAutofit/>
          </a:bodyPr>
          <a:lstStyle>
            <a:lvl1pPr algn="l">
              <a:defRPr sz="2400" b="1" baseline="0">
                <a:solidFill>
                  <a:srgbClr val="C7E4EE"/>
                </a:solidFill>
                <a:latin typeface="+mn-lt"/>
              </a:defRPr>
            </a:lvl1pPr>
          </a:lstStyle>
          <a:p>
            <a:r>
              <a:rPr lang="fr-FR" dirty="0"/>
              <a:t>VOTRE TITRE</a:t>
            </a:r>
          </a:p>
        </p:txBody>
      </p:sp>
      <p:sp>
        <p:nvSpPr>
          <p:cNvPr id="13" name="Ellipse 12"/>
          <p:cNvSpPr/>
          <p:nvPr/>
        </p:nvSpPr>
        <p:spPr>
          <a:xfrm>
            <a:off x="4008815" y="507633"/>
            <a:ext cx="315729" cy="317009"/>
          </a:xfrm>
          <a:prstGeom prst="ellipse">
            <a:avLst/>
          </a:prstGeom>
          <a:solidFill>
            <a:srgbClr val="CA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6" name="Espace réservé de la date 2">
            <a:extLst>
              <a:ext uri="{FF2B5EF4-FFF2-40B4-BE49-F238E27FC236}">
                <a16:creationId xmlns:a16="http://schemas.microsoft.com/office/drawing/2014/main" id="{55589F53-4FAD-4151-874F-A3C54D8A3D7F}"/>
              </a:ext>
            </a:extLst>
          </p:cNvPr>
          <p:cNvSpPr>
            <a:spLocks noGrp="1"/>
          </p:cNvSpPr>
          <p:nvPr>
            <p:ph type="dt" sz="half" idx="11"/>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6E1C3BB0-4D3F-43E7-A191-9D02613DD598}"/>
              </a:ext>
            </a:extLst>
          </p:cNvPr>
          <p:cNvSpPr>
            <a:spLocks noGrp="1"/>
          </p:cNvSpPr>
          <p:nvPr>
            <p:ph type="sldNum" sz="quarter" idx="12"/>
          </p:nvPr>
        </p:nvSpPr>
        <p:spPr>
          <a:xfrm>
            <a:off x="9448800" y="6469150"/>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2942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6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7" name="Espace réservé de la date 2">
            <a:extLst>
              <a:ext uri="{FF2B5EF4-FFF2-40B4-BE49-F238E27FC236}">
                <a16:creationId xmlns:a16="http://schemas.microsoft.com/office/drawing/2014/main" id="{29956547-166C-4DCD-9EAD-8B33FD871FB2}"/>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8" name="Espace réservé du numéro de diapositive 3">
            <a:extLst>
              <a:ext uri="{FF2B5EF4-FFF2-40B4-BE49-F238E27FC236}">
                <a16:creationId xmlns:a16="http://schemas.microsoft.com/office/drawing/2014/main" id="{EDCA9583-7F5B-48F6-B9E6-B3BF5B2EBF4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6852941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7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FFC00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ED251A4F-1B14-4C2D-8390-D215B46D7344}"/>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435B3DDA-ED4A-4692-A426-BCFC2833FA8C}"/>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6607343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8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dirty="0">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C9E0A17E-E869-4263-A49E-555F15E6E554}"/>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0F231023-05B2-4E57-BA9F-76B9D4E8E272}"/>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993460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5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D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88962279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9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C6E3ED"/>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47592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228890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4_Titre et contenu">
    <p:spTree>
      <p:nvGrpSpPr>
        <p:cNvPr id="1" name=""/>
        <p:cNvGrpSpPr/>
        <p:nvPr/>
      </p:nvGrpSpPr>
      <p:grpSpPr>
        <a:xfrm>
          <a:off x="0" y="0"/>
          <a:ext cx="0" cy="0"/>
          <a:chOff x="0" y="0"/>
          <a:chExt cx="0" cy="0"/>
        </a:xfrm>
      </p:grpSpPr>
      <p:sp>
        <p:nvSpPr>
          <p:cNvPr id="2" name="Rectangle 1"/>
          <p:cNvSpPr/>
          <p:nvPr/>
        </p:nvSpPr>
        <p:spPr>
          <a:xfrm>
            <a:off x="0" y="0"/>
            <a:ext cx="445770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3" name="Espace réservé du contenu 2"/>
          <p:cNvSpPr>
            <a:spLocks noGrp="1"/>
          </p:cNvSpPr>
          <p:nvPr>
            <p:ph idx="1"/>
          </p:nvPr>
        </p:nvSpPr>
        <p:spPr>
          <a:xfrm>
            <a:off x="4647361" y="635000"/>
            <a:ext cx="7252539" cy="5626100"/>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12" name="Titre 1"/>
          <p:cNvSpPr>
            <a:spLocks noGrp="1"/>
          </p:cNvSpPr>
          <p:nvPr>
            <p:ph type="title"/>
          </p:nvPr>
        </p:nvSpPr>
        <p:spPr>
          <a:xfrm>
            <a:off x="342900" y="635000"/>
            <a:ext cx="3708400" cy="5626100"/>
          </a:xfrm>
          <a:prstGeom prst="rect">
            <a:avLst/>
          </a:prstGeom>
        </p:spPr>
        <p:txBody>
          <a:bodyPr anchor="ctr">
            <a:noAutofit/>
          </a:bodyPr>
          <a:lstStyle>
            <a:lvl1pPr algn="ctr">
              <a:defRPr sz="3300" b="1" baseline="0">
                <a:solidFill>
                  <a:srgbClr val="002060"/>
                </a:solidFill>
                <a:latin typeface="+mn-lt"/>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73B34975-7629-4230-BCA0-3A4DB8DE7468}"/>
              </a:ext>
            </a:extLst>
          </p:cNvPr>
          <p:cNvSpPr>
            <a:spLocks noGrp="1"/>
          </p:cNvSpPr>
          <p:nvPr>
            <p:ph type="dt" sz="half" idx="10"/>
          </p:nvPr>
        </p:nvSpPr>
        <p:spPr>
          <a:xfrm>
            <a:off x="0" y="6502841"/>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3">
            <a:extLst>
              <a:ext uri="{FF2B5EF4-FFF2-40B4-BE49-F238E27FC236}">
                <a16:creationId xmlns:a16="http://schemas.microsoft.com/office/drawing/2014/main" id="{98DFDF88-E297-4691-8DA5-3FE172336815}"/>
              </a:ext>
            </a:extLst>
          </p:cNvPr>
          <p:cNvSpPr>
            <a:spLocks noGrp="1"/>
          </p:cNvSpPr>
          <p:nvPr>
            <p:ph type="sldNum" sz="quarter" idx="12"/>
          </p:nvPr>
        </p:nvSpPr>
        <p:spPr>
          <a:xfrm>
            <a:off x="9448800" y="6502841"/>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4763638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5" y="366099"/>
            <a:ext cx="11427461" cy="600075"/>
          </a:xfrm>
          <a:prstGeom prst="rect">
            <a:avLst/>
          </a:prstGeom>
        </p:spPr>
        <p:txBody>
          <a:bodyPr rIns="324000" anchor="b">
            <a:noAutofit/>
          </a:bodyPr>
          <a:lstStyle>
            <a:lvl1pPr algn="l">
              <a:defRPr sz="2400" b="1" baseline="0">
                <a:solidFill>
                  <a:srgbClr val="42B99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42B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601EA384-7F79-494B-9BF6-8D03FC9805E2}"/>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D38D2EA9-217A-4D39-8FE7-A32E049F74DB}"/>
              </a:ext>
            </a:extLst>
          </p:cNvPr>
          <p:cNvSpPr>
            <a:spLocks noGrp="1"/>
          </p:cNvSpPr>
          <p:nvPr>
            <p:ph type="sldNum" sz="quarter" idx="12"/>
          </p:nvPr>
        </p:nvSpPr>
        <p:spPr>
          <a:xfrm>
            <a:off x="9448800" y="647592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584810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0" y="1269243"/>
            <a:ext cx="11705643"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590367" y="366099"/>
            <a:ext cx="11427460" cy="600075"/>
          </a:xfrm>
          <a:prstGeom prst="rect">
            <a:avLst/>
          </a:prstGeom>
        </p:spPr>
        <p:txBody>
          <a:bodyPr rIns="324000" anchor="b">
            <a:noAutofit/>
          </a:bodyPr>
          <a:lstStyle>
            <a:lvl1pPr algn="l">
              <a:defRPr sz="2400" b="1" baseline="0">
                <a:solidFill>
                  <a:srgbClr val="FFC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BBB6D980-AD0C-4155-A587-7F7703DD9BE8}"/>
              </a:ext>
            </a:extLst>
          </p:cNvPr>
          <p:cNvSpPr>
            <a:spLocks noGrp="1"/>
          </p:cNvSpPr>
          <p:nvPr>
            <p:ph type="dt" sz="half" idx="10"/>
          </p:nvPr>
        </p:nvSpPr>
        <p:spPr>
          <a:xfrm>
            <a:off x="0" y="647592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F20DA70-0888-4275-B0F8-8CDC299BAC81}"/>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639519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8381" y="430643"/>
            <a:ext cx="11265191" cy="535531"/>
          </a:xfrm>
          <a:prstGeom prst="rect">
            <a:avLst/>
          </a:prstGeom>
        </p:spPr>
        <p:txBody>
          <a:bodyPr rIns="288000" anchor="b">
            <a:noAutofit/>
          </a:bodyPr>
          <a:lstStyle>
            <a:lvl1pPr algn="l">
              <a:defRPr sz="2400" b="1" baseline="0">
                <a:solidFill>
                  <a:srgbClr val="1A3359"/>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1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ECBC4A7D-0AE3-4F28-AC62-A32A05DED56A}"/>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4012E9DF-2ABF-48A9-8960-D42167A45E66}"/>
              </a:ext>
            </a:extLst>
          </p:cNvPr>
          <p:cNvSpPr>
            <a:spLocks noGrp="1"/>
          </p:cNvSpPr>
          <p:nvPr>
            <p:ph type="sldNum" sz="quarter" idx="12"/>
          </p:nvPr>
        </p:nvSpPr>
        <p:spPr>
          <a:xfrm>
            <a:off x="9448800" y="6492877"/>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546432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7029" y="366099"/>
            <a:ext cx="11208487"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563542E3-C5AC-44CA-97B3-9A6560D085C9}"/>
              </a:ext>
            </a:extLst>
          </p:cNvPr>
          <p:cNvSpPr>
            <a:spLocks noGrp="1"/>
          </p:cNvSpPr>
          <p:nvPr>
            <p:ph type="dt" sz="half" idx="10"/>
          </p:nvPr>
        </p:nvSpPr>
        <p:spPr>
          <a:xfrm>
            <a:off x="0" y="6455083"/>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A1670F82-ECF9-4875-8DD8-89FCF52F7A23}"/>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3705522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101" y="1269243"/>
            <a:ext cx="11585900" cy="4870946"/>
          </a:xfrm>
          <a:prstGeom prst="rect">
            <a:avLst/>
          </a:prstGeom>
        </p:spPr>
        <p:txBody>
          <a:bodyPr>
            <a:noAutofit/>
          </a:bodyPr>
          <a:lstStyle>
            <a:lvl1pPr marL="0" indent="0">
              <a:buNone/>
              <a:defRPr sz="1800" baseline="0"/>
            </a:lvl1pPr>
          </a:lstStyle>
          <a:p>
            <a:pPr lvl="0"/>
            <a:r>
              <a:rPr lang="fr-FR"/>
              <a:t>Modifiez les styles du texte du masque</a:t>
            </a:r>
          </a:p>
        </p:txBody>
      </p:sp>
      <p:sp>
        <p:nvSpPr>
          <p:cNvPr id="6" name="Titre 1"/>
          <p:cNvSpPr>
            <a:spLocks noGrp="1"/>
          </p:cNvSpPr>
          <p:nvPr>
            <p:ph type="title" hasCustomPrompt="1"/>
          </p:nvPr>
        </p:nvSpPr>
        <p:spPr>
          <a:xfrm>
            <a:off x="612643" y="366099"/>
            <a:ext cx="11328984" cy="600075"/>
          </a:xfrm>
          <a:prstGeom prst="rect">
            <a:avLst/>
          </a:prstGeom>
        </p:spPr>
        <p:txBody>
          <a:bodyPr rIns="324000" anchor="b">
            <a:noAutofit/>
          </a:bodyPr>
          <a:lstStyle>
            <a:lvl1pPr algn="l">
              <a:defRPr sz="2400" b="1" baseline="0">
                <a:solidFill>
                  <a:srgbClr val="C00000"/>
                </a:solidFill>
                <a:latin typeface="+mn-lt"/>
              </a:defRPr>
            </a:lvl1pPr>
          </a:lstStyle>
          <a:p>
            <a:r>
              <a:rPr lang="fr-FR" dirty="0"/>
              <a:t>VOTRE TITRE</a:t>
            </a:r>
          </a:p>
        </p:txBody>
      </p:sp>
      <p:sp>
        <p:nvSpPr>
          <p:cNvPr id="8" name="Ellipse 7"/>
          <p:cNvSpPr/>
          <p:nvPr/>
        </p:nvSpPr>
        <p:spPr>
          <a:xfrm>
            <a:off x="225101" y="507633"/>
            <a:ext cx="315729" cy="31700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5" name="Espace réservé de la date 2">
            <a:extLst>
              <a:ext uri="{FF2B5EF4-FFF2-40B4-BE49-F238E27FC236}">
                <a16:creationId xmlns:a16="http://schemas.microsoft.com/office/drawing/2014/main" id="{97E7DDB2-AF42-450E-AA5B-8BB121227F39}"/>
              </a:ext>
            </a:extLst>
          </p:cNvPr>
          <p:cNvSpPr>
            <a:spLocks noGrp="1"/>
          </p:cNvSpPr>
          <p:nvPr>
            <p:ph type="dt" sz="half" idx="10"/>
          </p:nvPr>
        </p:nvSpPr>
        <p:spPr>
          <a:xfrm>
            <a:off x="0" y="6490630"/>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7" name="Espace réservé du numéro de diapositive 3">
            <a:extLst>
              <a:ext uri="{FF2B5EF4-FFF2-40B4-BE49-F238E27FC236}">
                <a16:creationId xmlns:a16="http://schemas.microsoft.com/office/drawing/2014/main" id="{036583E3-2F2C-480E-85A6-569ECE31AF02}"/>
              </a:ext>
            </a:extLst>
          </p:cNvPr>
          <p:cNvSpPr>
            <a:spLocks noGrp="1"/>
          </p:cNvSpPr>
          <p:nvPr>
            <p:ph type="sldNum" sz="quarter" idx="12"/>
          </p:nvPr>
        </p:nvSpPr>
        <p:spPr>
          <a:xfrm>
            <a:off x="9448800" y="6483218"/>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449644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re et contenu">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C35083FF-EF45-42F2-A74E-15B41068D3D6}"/>
              </a:ext>
            </a:extLst>
          </p:cNvPr>
          <p:cNvSpPr>
            <a:spLocks noGrp="1"/>
          </p:cNvSpPr>
          <p:nvPr>
            <p:ph type="dt" sz="half" idx="10"/>
          </p:nvPr>
        </p:nvSpPr>
        <p:spPr>
          <a:xfrm>
            <a:off x="0" y="6492877"/>
            <a:ext cx="2743200" cy="365125"/>
          </a:xfrm>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3" name="Espace réservé du numéro de diapositive 3">
            <a:extLst>
              <a:ext uri="{FF2B5EF4-FFF2-40B4-BE49-F238E27FC236}">
                <a16:creationId xmlns:a16="http://schemas.microsoft.com/office/drawing/2014/main" id="{B7E0700F-7BE6-4991-BFB1-38D6A0A9E6B3}"/>
              </a:ext>
            </a:extLst>
          </p:cNvPr>
          <p:cNvSpPr>
            <a:spLocks noGrp="1"/>
          </p:cNvSpPr>
          <p:nvPr>
            <p:ph type="sldNum" sz="quarter" idx="12"/>
          </p:nvPr>
        </p:nvSpPr>
        <p:spPr>
          <a:xfrm>
            <a:off x="9448800" y="6492876"/>
            <a:ext cx="2743200" cy="365125"/>
          </a:xfrm>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838576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3551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4"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85710" y="0"/>
            <a:ext cx="8858269" cy="764704"/>
          </a:xfrm>
        </p:spPr>
        <p:txBody>
          <a:bodyPr>
            <a:normAutofit/>
          </a:bodyPr>
          <a:lstStyle>
            <a:lvl1pPr algn="l">
              <a:defRPr sz="2400">
                <a:solidFill>
                  <a:srgbClr val="C00000"/>
                </a:solidFill>
                <a:latin typeface="Arial" pitchFamily="34" charset="0"/>
                <a:cs typeface="Arial" pitchFamily="34" charset="0"/>
              </a:defRPr>
            </a:lvl1pPr>
          </a:lstStyle>
          <a:p>
            <a:r>
              <a:rPr lang="fr-FR" dirty="0"/>
              <a:t>Cliquez pour modifier le style du titre</a:t>
            </a:r>
          </a:p>
        </p:txBody>
      </p:sp>
      <p:sp>
        <p:nvSpPr>
          <p:cNvPr id="3" name="Espace réservé du contenu 2"/>
          <p:cNvSpPr>
            <a:spLocks noGrp="1"/>
          </p:cNvSpPr>
          <p:nvPr>
            <p:ph idx="1"/>
          </p:nvPr>
        </p:nvSpPr>
        <p:spPr>
          <a:xfrm>
            <a:off x="609600" y="1124744"/>
            <a:ext cx="10972800" cy="5112568"/>
          </a:xfrm>
        </p:spPr>
        <p:txBody>
          <a:bodyPr/>
          <a:lstStyle>
            <a:lvl1pPr>
              <a:buClr>
                <a:srgbClr val="C00000"/>
              </a:buClr>
              <a:buSzPct val="150000"/>
              <a:defRPr sz="2400">
                <a:latin typeface="Arial" pitchFamily="34" charset="0"/>
                <a:cs typeface="Arial" pitchFamily="34" charset="0"/>
              </a:defRPr>
            </a:lvl1pPr>
            <a:lvl2pPr>
              <a:buClr>
                <a:schemeClr val="tx2"/>
              </a:buClr>
              <a:buFont typeface="Wingdings" pitchFamily="2" charset="2"/>
              <a:buChar char="§"/>
              <a:defRPr sz="2000">
                <a:solidFill>
                  <a:schemeClr val="tx2"/>
                </a:solidFill>
                <a:latin typeface="Arial" pitchFamily="34" charset="0"/>
                <a:cs typeface="Arial" pitchFamily="34" charset="0"/>
              </a:defRPr>
            </a:lvl2pPr>
            <a:lvl3pPr>
              <a:buClr>
                <a:srgbClr val="02C282"/>
              </a:buClr>
              <a:buFont typeface="Arial" pitchFamily="34" charset="0"/>
              <a:buChar char="•"/>
              <a:defRPr sz="2000">
                <a:latin typeface="Arial" pitchFamily="34" charset="0"/>
                <a:cs typeface="Arial" pitchFamily="34" charset="0"/>
              </a:defRPr>
            </a:lvl3pPr>
            <a:lvl4pPr>
              <a:buClr>
                <a:srgbClr val="FFCC00"/>
              </a:buCl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10"/>
          </p:nvPr>
        </p:nvSpPr>
        <p:spPr/>
        <p:txBody>
          <a:bodyPr/>
          <a:lstStyle>
            <a:lvl1pPr>
              <a:defRPr smtClean="0"/>
            </a:lvl1pPr>
          </a:lstStyle>
          <a:p>
            <a:pPr>
              <a:defRPr/>
            </a:pPr>
            <a:fld id="{F35132E8-A8F8-41FF-95CA-396AD8EF10F4}" type="datetime1">
              <a:rPr lang="fr-FR">
                <a:solidFill>
                  <a:prstClr val="black">
                    <a:tint val="75000"/>
                  </a:prstClr>
                </a:solidFill>
              </a:rPr>
              <a:pPr>
                <a:defRPr/>
              </a:pPr>
              <a:t>31/08/2025</a:t>
            </a:fld>
            <a:endParaRPr lang="fr-FR">
              <a:solidFill>
                <a:prstClr val="black">
                  <a:tint val="75000"/>
                </a:prstClr>
              </a:solidFill>
            </a:endParaRPr>
          </a:p>
        </p:txBody>
      </p:sp>
      <p:sp>
        <p:nvSpPr>
          <p:cNvPr id="7" name="Espace réservé du pied de page 4"/>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8" name="Espace réservé du numéro de diapositive 5"/>
          <p:cNvSpPr>
            <a:spLocks noGrp="1"/>
          </p:cNvSpPr>
          <p:nvPr>
            <p:ph type="sldNum" sz="quarter" idx="12"/>
          </p:nvPr>
        </p:nvSpPr>
        <p:spPr/>
        <p:txBody>
          <a:bodyPr/>
          <a:lstStyle>
            <a:lvl1pPr>
              <a:defRPr sz="1600" b="1"/>
            </a:lvl1pPr>
          </a:lstStyle>
          <a:p>
            <a:pPr>
              <a:defRPr/>
            </a:pPr>
            <a:fld id="{451CD413-4E2A-4804-AE86-436350F28EF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4996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1B345A"/>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1B3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3413544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4213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7021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214314"/>
            <a:ext cx="5249333" cy="7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normAutofit/>
          </a:bodyPr>
          <a:lstStyle>
            <a:lvl1pPr>
              <a:defRPr sz="3200">
                <a:solidFill>
                  <a:srgbClr val="C00000"/>
                </a:solidFill>
                <a:latin typeface="Arial" pitchFamily="34" charset="0"/>
                <a:cs typeface="Arial" pitchFamily="34" charset="0"/>
              </a:defRPr>
            </a:lvl1pPr>
          </a:lstStyle>
          <a:p>
            <a:r>
              <a:rPr lang="fr-FR" dirty="0"/>
              <a:t>Cliquez pour modifier le style du titre</a:t>
            </a:r>
          </a:p>
        </p:txBody>
      </p:sp>
      <p:grpSp>
        <p:nvGrpSpPr>
          <p:cNvPr id="9" name="Groupe 9"/>
          <p:cNvGrpSpPr>
            <a:grpSpLocks/>
          </p:cNvGrpSpPr>
          <p:nvPr userDrawn="1"/>
        </p:nvGrpSpPr>
        <p:grpSpPr bwMode="auto">
          <a:xfrm>
            <a:off x="990600" y="5494338"/>
            <a:ext cx="10314517" cy="1363662"/>
            <a:chOff x="132893" y="5318157"/>
            <a:chExt cx="8918119" cy="1531375"/>
          </a:xfrm>
        </p:grpSpPr>
        <p:pic>
          <p:nvPicPr>
            <p:cNvPr id="10" name="Image 6" descr="logoparistechinstitu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2893" y="5520132"/>
              <a:ext cx="1655762" cy="45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19" descr="Logo_PSUD_couleur-sans signatur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64669" y="5412814"/>
              <a:ext cx="1367750" cy="7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 12" descr="logo FCS new.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66" y="6276269"/>
              <a:ext cx="2262934" cy="44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51684" y="5551913"/>
              <a:ext cx="1426539" cy="55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ag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81931" y="6256040"/>
              <a:ext cx="1371331" cy="46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 15"/>
            <p:cNvPicPr>
              <a:picLocks noChangeAspect="1"/>
            </p:cNvPicPr>
            <p:nvPr userDrawn="1"/>
          </p:nvPicPr>
          <p:blipFill>
            <a:blip r:embed="rId8">
              <a:extLst>
                <a:ext uri="{28A0092B-C50C-407E-A947-70E740481C1C}">
                  <a14:useLocalDpi xmlns:a14="http://schemas.microsoft.com/office/drawing/2010/main" val="0"/>
                </a:ext>
              </a:extLst>
            </a:blip>
            <a:srcRect r="78101" b="-8475"/>
            <a:stretch>
              <a:fillRect/>
            </a:stretch>
          </p:blipFill>
          <p:spPr bwMode="auto">
            <a:xfrm>
              <a:off x="6261315" y="5945881"/>
              <a:ext cx="1386539" cy="90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75273" y="5318157"/>
              <a:ext cx="1775739" cy="9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0605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half" idx="1"/>
          </p:nvPr>
        </p:nvSpPr>
        <p:spPr>
          <a:xfrm>
            <a:off x="609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052737"/>
            <a:ext cx="53848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Titre 1"/>
          <p:cNvSpPr>
            <a:spLocks noGrp="1"/>
          </p:cNvSpPr>
          <p:nvPr>
            <p:ph type="title"/>
          </p:nvPr>
        </p:nvSpPr>
        <p:spPr>
          <a:xfrm>
            <a:off x="172261" y="152282"/>
            <a:ext cx="8400256" cy="562074"/>
          </a:xfrm>
        </p:spPr>
        <p:txBody>
          <a:bodyPr>
            <a:normAutofit/>
          </a:bodyPr>
          <a:lstStyle>
            <a:lvl1pPr algn="l">
              <a:defRPr sz="2400">
                <a:solidFill>
                  <a:srgbClr val="C00000"/>
                </a:solidFill>
                <a:latin typeface="Arial" pitchFamily="34" charset="0"/>
                <a:cs typeface="Arial" pitchFamily="34" charset="0"/>
              </a:defRPr>
            </a:lvl1pPr>
          </a:lstStyle>
          <a:p>
            <a:r>
              <a:rPr lang="fr-FR" dirty="0"/>
              <a:t>Cliquez pour modifier le style du titre</a:t>
            </a:r>
          </a:p>
        </p:txBody>
      </p:sp>
      <p:sp>
        <p:nvSpPr>
          <p:cNvPr id="7" name="Espace réservé de la date 4"/>
          <p:cNvSpPr>
            <a:spLocks noGrp="1"/>
          </p:cNvSpPr>
          <p:nvPr>
            <p:ph type="dt" sz="half" idx="10"/>
          </p:nvPr>
        </p:nvSpPr>
        <p:spPr/>
        <p:txBody>
          <a:bodyPr/>
          <a:lstStyle>
            <a:lvl1pPr>
              <a:defRPr smtClean="0"/>
            </a:lvl1pPr>
          </a:lstStyle>
          <a:p>
            <a:pPr>
              <a:defRPr/>
            </a:pPr>
            <a:fld id="{B1BDD786-7064-4DBE-A32A-333641A27C9F}" type="datetime1">
              <a:rPr lang="fr-FR">
                <a:solidFill>
                  <a:prstClr val="black">
                    <a:tint val="75000"/>
                  </a:prstClr>
                </a:solidFill>
              </a:rPr>
              <a:pPr>
                <a:defRPr/>
              </a:pPr>
              <a:t>31/08/2025</a:t>
            </a:fld>
            <a:endParaRPr lang="fr-FR">
              <a:solidFill>
                <a:prstClr val="black">
                  <a:tint val="75000"/>
                </a:prstClr>
              </a:solidFill>
            </a:endParaRPr>
          </a:p>
        </p:txBody>
      </p:sp>
      <p:sp>
        <p:nvSpPr>
          <p:cNvPr id="8" name="Espace réservé du pied de page 5"/>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9" name="Espace réservé du numéro de diapositive 6"/>
          <p:cNvSpPr>
            <a:spLocks noGrp="1"/>
          </p:cNvSpPr>
          <p:nvPr>
            <p:ph type="sldNum" sz="quarter" idx="12"/>
          </p:nvPr>
        </p:nvSpPr>
        <p:spPr/>
        <p:txBody>
          <a:bodyPr/>
          <a:lstStyle>
            <a:lvl1pPr>
              <a:defRPr sz="1600" b="1"/>
            </a:lvl1pPr>
          </a:lstStyle>
          <a:p>
            <a:pPr>
              <a:defRPr/>
            </a:pPr>
            <a:fld id="{27A819C8-1ABD-4739-8DE7-47BCB09B13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4587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 name="Connecteur droit 2"/>
          <p:cNvCxnSpPr/>
          <p:nvPr userDrawn="1"/>
        </p:nvCxnSpPr>
        <p:spPr>
          <a:xfrm>
            <a:off x="285751" y="857250"/>
            <a:ext cx="11620500"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10" descr="logo_villebon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6600" y="142875"/>
            <a:ext cx="383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0" y="0"/>
            <a:ext cx="8304245" cy="836712"/>
          </a:xfrm>
        </p:spPr>
        <p:txBody>
          <a:bodyPr>
            <a:normAutofit/>
          </a:bodyPr>
          <a:lstStyle>
            <a:lvl1pPr algn="l">
              <a:defRPr sz="2400">
                <a:solidFill>
                  <a:srgbClr val="C00000"/>
                </a:solidFill>
                <a:latin typeface="Arial" pitchFamily="34" charset="0"/>
                <a:cs typeface="Arial" pitchFamily="34" charset="0"/>
              </a:defRPr>
            </a:lvl1pPr>
          </a:lstStyle>
          <a:p>
            <a:r>
              <a:rPr lang="fr-FR"/>
              <a:t>Cliquez pour modifier le style du titre</a:t>
            </a:r>
            <a:endParaRPr lang="fr-FR" dirty="0"/>
          </a:p>
        </p:txBody>
      </p:sp>
      <p:sp>
        <p:nvSpPr>
          <p:cNvPr id="5" name="Espace réservé de la date 2"/>
          <p:cNvSpPr>
            <a:spLocks noGrp="1"/>
          </p:cNvSpPr>
          <p:nvPr>
            <p:ph type="dt" sz="half" idx="10"/>
          </p:nvPr>
        </p:nvSpPr>
        <p:spPr/>
        <p:txBody>
          <a:bodyPr/>
          <a:lstStyle>
            <a:lvl1pPr>
              <a:defRPr smtClean="0"/>
            </a:lvl1pPr>
          </a:lstStyle>
          <a:p>
            <a:pPr>
              <a:defRPr/>
            </a:pPr>
            <a:fld id="{49D5A9FA-D5CC-454E-A7F2-918F894460BA}" type="datetime1">
              <a:rPr lang="fr-FR">
                <a:solidFill>
                  <a:prstClr val="black">
                    <a:tint val="75000"/>
                  </a:prstClr>
                </a:solidFill>
              </a:rPr>
              <a:pPr>
                <a:defRPr/>
              </a:pPr>
              <a:t>31/08/2025</a:t>
            </a:fld>
            <a:endParaRPr lang="fr-FR">
              <a:solidFill>
                <a:prstClr val="black">
                  <a:tint val="75000"/>
                </a:prstClr>
              </a:solidFill>
            </a:endParaRPr>
          </a:p>
        </p:txBody>
      </p:sp>
      <p:sp>
        <p:nvSpPr>
          <p:cNvPr id="6" name="Espace réservé du pied de page 3"/>
          <p:cNvSpPr>
            <a:spLocks noGrp="1"/>
          </p:cNvSpPr>
          <p:nvPr>
            <p:ph type="ftr" sz="quarter" idx="11"/>
          </p:nvPr>
        </p:nvSpPr>
        <p:spPr>
          <a:xfrm>
            <a:off x="4165600" y="6356351"/>
            <a:ext cx="3860800" cy="365125"/>
          </a:xfrm>
          <a:prstGeom prst="rect">
            <a:avLst/>
          </a:prstGeom>
        </p:spPr>
        <p:txBody>
          <a:bodyPr/>
          <a:lstStyle>
            <a:lvl1pPr>
              <a:defRPr smtClean="0"/>
            </a:lvl1pPr>
          </a:lstStyle>
          <a:p>
            <a:pPr eaLnBrk="0" fontAlgn="base" hangingPunct="0">
              <a:spcBef>
                <a:spcPct val="0"/>
              </a:spcBef>
              <a:spcAft>
                <a:spcPct val="0"/>
              </a:spcAft>
              <a:defRPr/>
            </a:pPr>
            <a:endParaRPr lang="fr-FR">
              <a:solidFill>
                <a:prstClr val="black"/>
              </a:solidFill>
              <a:latin typeface="Arial" panose="020B0604020202020204" pitchFamily="34" charset="0"/>
              <a:cs typeface="Arial" panose="020B0604020202020204" pitchFamily="34" charset="0"/>
            </a:endParaRPr>
          </a:p>
        </p:txBody>
      </p:sp>
      <p:sp>
        <p:nvSpPr>
          <p:cNvPr id="7" name="Espace réservé du numéro de diapositive 4"/>
          <p:cNvSpPr>
            <a:spLocks noGrp="1"/>
          </p:cNvSpPr>
          <p:nvPr>
            <p:ph type="sldNum" sz="quarter" idx="12"/>
          </p:nvPr>
        </p:nvSpPr>
        <p:spPr/>
        <p:txBody>
          <a:bodyPr/>
          <a:lstStyle>
            <a:lvl1pPr>
              <a:defRPr sz="1600" b="1"/>
            </a:lvl1pPr>
          </a:lstStyle>
          <a:p>
            <a:pPr>
              <a:defRPr/>
            </a:pPr>
            <a:fld id="{CA725E97-05DF-487A-A561-F8428AB1DDB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5127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F2DF049-3F71-4D2E-A931-CCFD27881EB4}"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1525321127"/>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D3136F0A-6D0E-4E54-82D7-17F39C8BD91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20567020"/>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47575F4-38A1-4952-9722-6AD5FDBBEA77}"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657221479"/>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FC5281F5-7525-4280-9AA7-9CE1DD6B25A0}"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835525740"/>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6_Titre et contenu">
    <p:spTree>
      <p:nvGrpSpPr>
        <p:cNvPr id="1" name=""/>
        <p:cNvGrpSpPr/>
        <p:nvPr/>
      </p:nvGrpSpPr>
      <p:grpSpPr>
        <a:xfrm>
          <a:off x="0" y="0"/>
          <a:ext cx="0" cy="0"/>
          <a:chOff x="0" y="0"/>
          <a:chExt cx="0" cy="0"/>
        </a:xfrm>
      </p:grpSpPr>
      <p:sp>
        <p:nvSpPr>
          <p:cNvPr id="2" name="ZoneTexte 1"/>
          <p:cNvSpPr txBox="1">
            <a:spLocks noChangeArrowheads="1"/>
          </p:cNvSpPr>
          <p:nvPr userDrawn="1"/>
        </p:nvSpPr>
        <p:spPr bwMode="auto">
          <a:xfrm>
            <a:off x="9834033" y="6599239"/>
            <a:ext cx="1055639" cy="274256"/>
          </a:xfrm>
          <a:prstGeom prst="rect">
            <a:avLst/>
          </a:prstGeom>
          <a:noFill/>
          <a:ln>
            <a:noFill/>
          </a:ln>
        </p:spPr>
        <p:txBody>
          <a:bodyPr wrap="none" lIns="93296" tIns="46648" rIns="93296" bIns="466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30000"/>
              </a:lnSpc>
              <a:spcBef>
                <a:spcPct val="0"/>
              </a:spcBef>
              <a:spcAft>
                <a:spcPct val="0"/>
              </a:spcAft>
              <a:buSzPct val="120000"/>
              <a:defRPr/>
            </a:pPr>
            <a:r>
              <a:rPr lang="fr-FR" sz="900" i="1">
                <a:solidFill>
                  <a:prstClr val="black"/>
                </a:solidFill>
                <a:latin typeface="Calibri" panose="020F0502020204030204" pitchFamily="34" charset="0"/>
              </a:rPr>
              <a:t>15 novembre 2012</a:t>
            </a:r>
          </a:p>
        </p:txBody>
      </p:sp>
      <p:sp>
        <p:nvSpPr>
          <p:cNvPr id="3" name="ZoneTexte 2"/>
          <p:cNvSpPr txBox="1">
            <a:spLocks noChangeArrowheads="1"/>
          </p:cNvSpPr>
          <p:nvPr userDrawn="1"/>
        </p:nvSpPr>
        <p:spPr bwMode="auto">
          <a:xfrm>
            <a:off x="11493500" y="6634164"/>
            <a:ext cx="408517" cy="204787"/>
          </a:xfrm>
          <a:prstGeom prst="rect">
            <a:avLst/>
          </a:prstGeom>
          <a:solidFill>
            <a:schemeClr val="bg1"/>
          </a:solidFill>
          <a:ln w="9525">
            <a:noFill/>
            <a:miter lim="800000"/>
            <a:headEnd/>
            <a:tailEnd/>
          </a:ln>
        </p:spPr>
        <p:txBody>
          <a:bodyPr lIns="36731" tIns="36731" rIns="36731" bIns="3673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fld id="{25C520AC-7BD7-4C13-9BDE-1396E5A26D3D}" type="slidenum">
              <a:rPr lang="fr-FR" sz="800" smtClean="0">
                <a:solidFill>
                  <a:prstClr val="black"/>
                </a:solidFill>
                <a:latin typeface="Calibri" panose="020F0502020204030204" pitchFamily="34" charset="0"/>
              </a:rPr>
              <a:pPr algn="ctr" fontAlgn="base">
                <a:spcBef>
                  <a:spcPct val="0"/>
                </a:spcBef>
                <a:spcAft>
                  <a:spcPct val="0"/>
                </a:spcAft>
                <a:defRPr/>
              </a:pPr>
              <a:t>‹N°›</a:t>
            </a:fld>
            <a:endParaRPr lang="fr-FR" sz="800">
              <a:solidFill>
                <a:prstClr val="black"/>
              </a:solidFill>
              <a:latin typeface="Calibri" panose="020F0502020204030204" pitchFamily="34" charset="0"/>
            </a:endParaRPr>
          </a:p>
        </p:txBody>
      </p:sp>
    </p:spTree>
    <p:extLst>
      <p:ext uri="{BB962C8B-B14F-4D97-AF65-F5344CB8AC3E}">
        <p14:creationId xmlns:p14="http://schemas.microsoft.com/office/powerpoint/2010/main" val="372716148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3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FD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3"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002060"/>
                </a:solidFill>
                <a:latin typeface="+mn-lt"/>
                <a:ea typeface="+mj-ea"/>
                <a:cs typeface="+mj-cs"/>
              </a:defRPr>
            </a:lvl1pPr>
          </a:lstStyle>
          <a:p>
            <a:r>
              <a:rPr lang="fr-FR" dirty="0"/>
              <a:t>VOTRE TITRE</a:t>
            </a:r>
          </a:p>
        </p:txBody>
      </p:sp>
      <p:sp>
        <p:nvSpPr>
          <p:cNvPr id="9" name="Ellipse 8"/>
          <p:cNvSpPr/>
          <p:nvPr/>
        </p:nvSpPr>
        <p:spPr>
          <a:xfrm>
            <a:off x="4352974" y="1693380"/>
            <a:ext cx="3486055" cy="34712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4239035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FFC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FD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66269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2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42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6E3ED"/>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6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13880537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sp>
        <p:nvSpPr>
          <p:cNvPr id="8" name="Rectangle 7"/>
          <p:cNvSpPr/>
          <p:nvPr/>
        </p:nvSpPr>
        <p:spPr>
          <a:xfrm>
            <a:off x="-127000" y="831850"/>
            <a:ext cx="12446000" cy="5194300"/>
          </a:xfrm>
          <a:prstGeom prst="rec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a:solidFill>
                <a:prstClr val="white"/>
              </a:solidFill>
            </a:endParaRPr>
          </a:p>
        </p:txBody>
      </p:sp>
      <p:sp>
        <p:nvSpPr>
          <p:cNvPr id="4" name="Espace réservé de la date 3"/>
          <p:cNvSpPr>
            <a:spLocks noGrp="1"/>
          </p:cNvSpPr>
          <p:nvPr>
            <p:ph type="dt" sz="half" idx="10"/>
          </p:nvPr>
        </p:nvSpPr>
        <p:spPr/>
        <p:txBody>
          <a:bodyPr/>
          <a:lstStyle/>
          <a:p>
            <a:pPr>
              <a:defRPr/>
            </a:pPr>
            <a:fld id="{979B6212-57A6-4F2B-A53F-1EC940248422}" type="datetime1">
              <a:rPr lang="fr-FR" smtClean="0">
                <a:solidFill>
                  <a:prstClr val="black">
                    <a:tint val="75000"/>
                  </a:prstClr>
                </a:solidFill>
              </a:rPr>
              <a:pPr>
                <a:defRPr/>
              </a:pPr>
              <a:t>31/08/2025</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‹N°›</a:t>
            </a:fld>
            <a:endParaRPr lang="fr-FR">
              <a:solidFill>
                <a:prstClr val="black">
                  <a:tint val="75000"/>
                </a:prstClr>
              </a:solidFill>
            </a:endParaRPr>
          </a:p>
        </p:txBody>
      </p:sp>
      <p:sp>
        <p:nvSpPr>
          <p:cNvPr id="7" name="Ellipse 6"/>
          <p:cNvSpPr/>
          <p:nvPr/>
        </p:nvSpPr>
        <p:spPr>
          <a:xfrm>
            <a:off x="4566954" y="1928532"/>
            <a:ext cx="3058097" cy="30009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dirty="0">
              <a:solidFill>
                <a:prstClr val="white"/>
              </a:solidFill>
            </a:endParaRPr>
          </a:p>
        </p:txBody>
      </p:sp>
      <p:sp>
        <p:nvSpPr>
          <p:cNvPr id="2" name="Titre 1"/>
          <p:cNvSpPr>
            <a:spLocks noGrp="1"/>
          </p:cNvSpPr>
          <p:nvPr>
            <p:ph type="ctrTitle" hasCustomPrompt="1"/>
          </p:nvPr>
        </p:nvSpPr>
        <p:spPr>
          <a:xfrm>
            <a:off x="4566951" y="2593273"/>
            <a:ext cx="3058099" cy="1671989"/>
          </a:xfrm>
        </p:spPr>
        <p:txBody>
          <a:bodyPr anchor="ctr">
            <a:noAutofit/>
          </a:bodyPr>
          <a:lstStyle>
            <a:lvl1pPr algn="ctr" defTabSz="685800" rtl="0" eaLnBrk="1" latinLnBrk="0" hangingPunct="1">
              <a:lnSpc>
                <a:spcPct val="90000"/>
              </a:lnSpc>
              <a:spcBef>
                <a:spcPct val="0"/>
              </a:spcBef>
              <a:buNone/>
              <a:defRPr lang="fr-FR" sz="2400" b="1" kern="1200" baseline="0" dirty="0">
                <a:solidFill>
                  <a:srgbClr val="C00000"/>
                </a:solidFill>
                <a:latin typeface="+mn-lt"/>
                <a:ea typeface="+mj-ea"/>
                <a:cs typeface="+mj-cs"/>
              </a:defRPr>
            </a:lvl1pPr>
          </a:lstStyle>
          <a:p>
            <a:r>
              <a:rPr lang="fr-FR" dirty="0"/>
              <a:t>VOTRE TITRE</a:t>
            </a:r>
          </a:p>
        </p:txBody>
      </p:sp>
      <p:sp>
        <p:nvSpPr>
          <p:cNvPr id="9" name="Ellipse 8"/>
          <p:cNvSpPr/>
          <p:nvPr/>
        </p:nvSpPr>
        <p:spPr>
          <a:xfrm>
            <a:off x="4352975" y="1693380"/>
            <a:ext cx="3486055" cy="34712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350">
              <a:solidFill>
                <a:prstClr val="white"/>
              </a:solidFill>
            </a:endParaRPr>
          </a:p>
        </p:txBody>
      </p:sp>
    </p:spTree>
    <p:extLst>
      <p:ext uri="{BB962C8B-B14F-4D97-AF65-F5344CB8AC3E}">
        <p14:creationId xmlns:p14="http://schemas.microsoft.com/office/powerpoint/2010/main" val="393411428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0" y="6492877"/>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979B6212-57A6-4F2B-A53F-1EC940248422}" type="datetime1">
              <a:rPr lang="fr-FR" smtClean="0">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31/08/2025</a:t>
            </a:fld>
            <a:endParaRPr lang="fr-FR">
              <a:solidFill>
                <a:prstClr val="black">
                  <a:tint val="75000"/>
                </a:prstClr>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4"/>
          </p:nvPr>
        </p:nvSpPr>
        <p:spPr>
          <a:xfrm>
            <a:off x="9448800" y="6475927"/>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9AD3EA91-C883-4AAF-B0CE-2BE130EAE77A}" type="slidenum">
              <a:rPr lang="fr-FR" smtClean="0">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‹N°›</a:t>
            </a:fld>
            <a:endParaRPr lang="fr-FR">
              <a:solidFill>
                <a:prstClr val="black">
                  <a:tint val="75000"/>
                </a:prstClr>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rotWithShape="1">
          <a:blip r:embed="rId61" cstate="screen">
            <a:extLst>
              <a:ext uri="{28A0092B-C50C-407E-A947-70E740481C1C}">
                <a14:useLocalDpi xmlns:a14="http://schemas.microsoft.com/office/drawing/2010/main"/>
              </a:ext>
            </a:extLst>
          </a:blip>
          <a:srcRect/>
          <a:stretch/>
        </p:blipFill>
        <p:spPr>
          <a:xfrm>
            <a:off x="5081699" y="6383527"/>
            <a:ext cx="2028604" cy="399410"/>
          </a:xfrm>
          <a:prstGeom prst="rect">
            <a:avLst/>
          </a:prstGeom>
        </p:spPr>
      </p:pic>
    </p:spTree>
    <p:extLst>
      <p:ext uri="{BB962C8B-B14F-4D97-AF65-F5344CB8AC3E}">
        <p14:creationId xmlns:p14="http://schemas.microsoft.com/office/powerpoint/2010/main" val="40954417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vgWfDydkFs4xfAg59" TargetMode="External"/><Relationship Id="rId2" Type="http://schemas.openxmlformats.org/officeDocument/2006/relationships/image" Target="../media/image45.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spreadsheets/d/1OTa1u0N1jFNyTu_J6vGFKHvURcuvLUDbI44FWrkckaw/edit?usp=sharing" TargetMode="Externa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emf"/><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gif"/><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3306" y="1660207"/>
            <a:ext cx="7182419" cy="2006572"/>
          </a:xfrm>
        </p:spPr>
        <p:txBody>
          <a:bodyPr/>
          <a:lstStyle/>
          <a:p>
            <a:r>
              <a:rPr lang="fr-FR" sz="4800" dirty="0"/>
              <a:t>APP SEA2</a:t>
            </a:r>
            <a:br>
              <a:rPr lang="fr-FR" sz="4800" dirty="0"/>
            </a:br>
            <a:r>
              <a:rPr lang="fr-FR" sz="4800" dirty="0"/>
              <a:t>Présentation du Projet de L2</a:t>
            </a:r>
          </a:p>
        </p:txBody>
      </p:sp>
      <p:sp>
        <p:nvSpPr>
          <p:cNvPr id="5" name="Sous-titre 4"/>
          <p:cNvSpPr>
            <a:spLocks noGrp="1"/>
          </p:cNvSpPr>
          <p:nvPr>
            <p:ph type="subTitle" idx="1"/>
          </p:nvPr>
        </p:nvSpPr>
        <p:spPr>
          <a:xfrm>
            <a:off x="1244489" y="4612627"/>
            <a:ext cx="3375202" cy="860780"/>
          </a:xfrm>
        </p:spPr>
        <p:txBody>
          <a:bodyPr/>
          <a:lstStyle/>
          <a:p>
            <a:r>
              <a:rPr lang="fr-FR" sz="2400" dirty="0">
                <a:solidFill>
                  <a:schemeClr val="tx1">
                    <a:lumMod val="65000"/>
                    <a:lumOff val="35000"/>
                  </a:schemeClr>
                </a:solidFill>
              </a:rPr>
              <a:t>Année 2025-2026</a:t>
            </a:r>
          </a:p>
        </p:txBody>
      </p:sp>
      <p:sp>
        <p:nvSpPr>
          <p:cNvPr id="4" name="Rectangle 3"/>
          <p:cNvSpPr/>
          <p:nvPr/>
        </p:nvSpPr>
        <p:spPr>
          <a:xfrm>
            <a:off x="0" y="5674189"/>
            <a:ext cx="12092356" cy="105377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1234737" y="5594725"/>
            <a:ext cx="9195466" cy="1263275"/>
          </a:xfrm>
          <a:prstGeom prst="rect">
            <a:avLst/>
          </a:prstGeom>
        </p:spPr>
      </p:pic>
      <p:pic>
        <p:nvPicPr>
          <p:cNvPr id="6" name="Image 5">
            <a:extLst>
              <a:ext uri="{FF2B5EF4-FFF2-40B4-BE49-F238E27FC236}">
                <a16:creationId xmlns:a16="http://schemas.microsoft.com/office/drawing/2014/main" id="{0D390D90-531C-8C4C-1EE3-DFBC49B21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 y="5575869"/>
            <a:ext cx="12048673" cy="1256921"/>
          </a:xfrm>
          <a:prstGeom prst="rect">
            <a:avLst/>
          </a:prstGeom>
        </p:spPr>
      </p:pic>
    </p:spTree>
    <p:extLst>
      <p:ext uri="{BB962C8B-B14F-4D97-AF65-F5344CB8AC3E}">
        <p14:creationId xmlns:p14="http://schemas.microsoft.com/office/powerpoint/2010/main" val="65842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2DE44AC-F12B-76F7-D7AB-058CBD29B8FA}"/>
              </a:ext>
            </a:extLst>
          </p:cNvPr>
          <p:cNvSpPr/>
          <p:nvPr/>
        </p:nvSpPr>
        <p:spPr>
          <a:xfrm>
            <a:off x="4540522" y="259733"/>
            <a:ext cx="6994138" cy="863987"/>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40522" y="292784"/>
            <a:ext cx="7170408" cy="646331"/>
          </a:xfrm>
          <a:prstGeom prst="rect">
            <a:avLst/>
          </a:prstGeom>
          <a:noFill/>
        </p:spPr>
        <p:txBody>
          <a:bodyPr wrap="square">
            <a:spAutoFit/>
          </a:bodyPr>
          <a:lstStyle/>
          <a:p>
            <a:r>
              <a:rPr lang="fr-FR" b="1" dirty="0">
                <a:latin typeface="Arial" panose="020B0604020202020204" pitchFamily="34" charset="0"/>
                <a:cs typeface="Arial" panose="020B0604020202020204" pitchFamily="34" charset="0"/>
              </a:rPr>
              <a:t>Se former et travailler de manière efficace dans un univers technique et scientifique</a:t>
            </a:r>
          </a:p>
        </p:txBody>
      </p:sp>
      <p:sp>
        <p:nvSpPr>
          <p:cNvPr id="13" name="Rectangle 12"/>
          <p:cNvSpPr/>
          <p:nvPr/>
        </p:nvSpPr>
        <p:spPr>
          <a:xfrm>
            <a:off x="4540523" y="1602346"/>
            <a:ext cx="7423136" cy="1826654"/>
          </a:xfrm>
          <a:prstGeom prst="rect">
            <a:avLst/>
          </a:prstGeom>
        </p:spPr>
        <p:txBody>
          <a:bodyPr wrap="square">
            <a:spAutoFit/>
          </a:bodyPr>
          <a:lstStyle/>
          <a:p>
            <a:pPr algn="just">
              <a:lnSpc>
                <a:spcPct val="115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Situations où l’on doit mettre en œuvre ce savoir-agir</a:t>
            </a:r>
            <a:r>
              <a:rPr lang="fr-FR"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lorsqu’on effectue, seul ou en équipe, un travail scientifique et technique dans un cadre universitaire ou professionnel et qu’il faut, pour cela, se former et être aussi efficace que possible.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p:cNvPicPr>
            <a:picLocks noChangeAspect="1"/>
          </p:cNvPicPr>
          <p:nvPr/>
        </p:nvPicPr>
        <p:blipFill>
          <a:blip r:embed="rId2"/>
          <a:stretch>
            <a:fillRect/>
          </a:stretch>
        </p:blipFill>
        <p:spPr>
          <a:xfrm>
            <a:off x="7988865" y="3726000"/>
            <a:ext cx="2671996" cy="3132000"/>
          </a:xfrm>
          <a:prstGeom prst="rect">
            <a:avLst/>
          </a:prstGeom>
        </p:spPr>
      </p:pic>
      <p:sp>
        <p:nvSpPr>
          <p:cNvPr id="11" name="Titre 1">
            <a:extLst>
              <a:ext uri="{FF2B5EF4-FFF2-40B4-BE49-F238E27FC236}">
                <a16:creationId xmlns:a16="http://schemas.microsoft.com/office/drawing/2014/main" id="{4D2AE8B5-17D5-4571-A3AF-2EB63D968018}"/>
              </a:ext>
            </a:extLst>
          </p:cNvPr>
          <p:cNvSpPr>
            <a:spLocks noGrp="1"/>
          </p:cNvSpPr>
          <p:nvPr>
            <p:ph type="title"/>
          </p:nvPr>
        </p:nvSpPr>
        <p:spPr>
          <a:xfrm>
            <a:off x="136370" y="78313"/>
            <a:ext cx="4071445" cy="5626100"/>
          </a:xfrm>
        </p:spPr>
        <p:txBody>
          <a:bodyPr/>
          <a:lstStyle/>
          <a:p>
            <a:pPr algn="ctr"/>
            <a:r>
              <a:rPr lang="fr-FR" altLang="fr-FR" dirty="0">
                <a:solidFill>
                  <a:schemeClr val="bg1"/>
                </a:solidFill>
              </a:rPr>
              <a:t>Les APP et le développement de compétences</a:t>
            </a:r>
          </a:p>
        </p:txBody>
      </p:sp>
      <p:pic>
        <p:nvPicPr>
          <p:cNvPr id="12" name="Image 11">
            <a:extLst>
              <a:ext uri="{FF2B5EF4-FFF2-40B4-BE49-F238E27FC236}">
                <a16:creationId xmlns:a16="http://schemas.microsoft.com/office/drawing/2014/main" id="{37C24B2C-D297-4379-BEBF-36D3ADFFC6A2}"/>
              </a:ext>
            </a:extLst>
          </p:cNvPr>
          <p:cNvPicPr>
            <a:picLocks noChangeAspect="1"/>
          </p:cNvPicPr>
          <p:nvPr/>
        </p:nvPicPr>
        <p:blipFill>
          <a:blip r:embed="rId3"/>
          <a:stretch>
            <a:fillRect/>
          </a:stretch>
        </p:blipFill>
        <p:spPr>
          <a:xfrm>
            <a:off x="975273" y="4151687"/>
            <a:ext cx="2591391" cy="2628000"/>
          </a:xfrm>
          <a:prstGeom prst="rect">
            <a:avLst/>
          </a:prstGeom>
        </p:spPr>
      </p:pic>
    </p:spTree>
    <p:extLst>
      <p:ext uri="{BB962C8B-B14F-4D97-AF65-F5344CB8AC3E}">
        <p14:creationId xmlns:p14="http://schemas.microsoft.com/office/powerpoint/2010/main" val="303309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Atelier</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11</a:t>
            </a:fld>
            <a:endParaRPr lang="fr-FR">
              <a:solidFill>
                <a:prstClr val="black">
                  <a:tint val="75000"/>
                </a:prstClr>
              </a:solidFill>
            </a:endParaRPr>
          </a:p>
        </p:txBody>
      </p:sp>
      <p:sp>
        <p:nvSpPr>
          <p:cNvPr id="8" name="ZoneTexte 7"/>
          <p:cNvSpPr txBox="1"/>
          <p:nvPr/>
        </p:nvSpPr>
        <p:spPr>
          <a:xfrm>
            <a:off x="4549141" y="1414861"/>
            <a:ext cx="7642860" cy="3416320"/>
          </a:xfrm>
          <a:prstGeom prst="rect">
            <a:avLst/>
          </a:prstGeom>
          <a:noFill/>
        </p:spPr>
        <p:txBody>
          <a:bodyPr wrap="square" rtlCol="0">
            <a:spAutoFit/>
          </a:bodyPr>
          <a:lstStyle/>
          <a:p>
            <a:pPr marL="342900" indent="-342900">
              <a:buFont typeface="Arial" panose="020B0604020202020204" pitchFamily="34" charset="0"/>
              <a:buChar char="•"/>
            </a:pPr>
            <a:r>
              <a:rPr lang="fr-FR" sz="2400" dirty="0"/>
              <a:t>Examinez chacun des items/savoir-faire des compétences du référentiel de la formation</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Notez ceux que vous pensez avoir développé au niveau attendu en fin de L1 (niveau 1)</a:t>
            </a:r>
          </a:p>
          <a:p>
            <a:endParaRPr lang="fr-FR" sz="2400" dirty="0"/>
          </a:p>
          <a:p>
            <a:pPr marL="342900" indent="-342900">
              <a:buFont typeface="Arial" panose="020B0604020202020204" pitchFamily="34" charset="0"/>
              <a:buChar char="•"/>
            </a:pPr>
            <a:r>
              <a:rPr lang="fr-FR" sz="2400" dirty="0"/>
              <a:t>Expliquer en quoi le travail effectué lors de l’APP SEA1 vous a permis de développer ces items/savoir-faire</a:t>
            </a:r>
          </a:p>
          <a:p>
            <a:endParaRPr lang="fr-FR" sz="2400" dirty="0"/>
          </a:p>
        </p:txBody>
      </p:sp>
      <p:sp>
        <p:nvSpPr>
          <p:cNvPr id="9" name="ZoneTexte 8"/>
          <p:cNvSpPr txBox="1"/>
          <p:nvPr/>
        </p:nvSpPr>
        <p:spPr>
          <a:xfrm>
            <a:off x="4894493" y="173335"/>
            <a:ext cx="4835363" cy="738664"/>
          </a:xfrm>
          <a:prstGeom prst="rect">
            <a:avLst/>
          </a:prstGeom>
          <a:noFill/>
        </p:spPr>
        <p:txBody>
          <a:bodyPr wrap="none" rtlCol="0">
            <a:spAutoFit/>
          </a:bodyPr>
          <a:lstStyle/>
          <a:p>
            <a:r>
              <a:rPr lang="fr-FR" sz="2400" b="1" dirty="0">
                <a:solidFill>
                  <a:srgbClr val="C00000"/>
                </a:solidFill>
              </a:rPr>
              <a:t>En groupe d’APP de L1 </a:t>
            </a:r>
          </a:p>
          <a:p>
            <a:r>
              <a:rPr lang="fr-FR" b="1" i="1" dirty="0">
                <a:solidFill>
                  <a:srgbClr val="C00000"/>
                </a:solidFill>
              </a:rPr>
              <a:t>(eh oui encore un peu de travail avec ce groupe!)</a:t>
            </a:r>
          </a:p>
        </p:txBody>
      </p:sp>
      <p:sp>
        <p:nvSpPr>
          <p:cNvPr id="10" name="ZoneTexte 9"/>
          <p:cNvSpPr txBox="1"/>
          <p:nvPr/>
        </p:nvSpPr>
        <p:spPr>
          <a:xfrm>
            <a:off x="7357665" y="5073807"/>
            <a:ext cx="2473153" cy="369332"/>
          </a:xfrm>
          <a:prstGeom prst="rect">
            <a:avLst/>
          </a:prstGeom>
          <a:noFill/>
        </p:spPr>
        <p:txBody>
          <a:bodyPr wrap="none" rtlCol="0">
            <a:spAutoFit/>
          </a:bodyPr>
          <a:lstStyle/>
          <a:p>
            <a:r>
              <a:rPr lang="fr-FR" dirty="0"/>
              <a:t>Durée = max 45 minutes</a:t>
            </a:r>
          </a:p>
        </p:txBody>
      </p:sp>
    </p:spTree>
    <p:extLst>
      <p:ext uri="{BB962C8B-B14F-4D97-AF65-F5344CB8AC3E}">
        <p14:creationId xmlns:p14="http://schemas.microsoft.com/office/powerpoint/2010/main" val="258608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12</a:t>
            </a:fld>
            <a:endParaRPr lang="fr-FR">
              <a:solidFill>
                <a:prstClr val="black">
                  <a:tint val="75000"/>
                </a:prstClr>
              </a:solidFill>
            </a:endParaRPr>
          </a:p>
        </p:txBody>
      </p:sp>
      <p:sp>
        <p:nvSpPr>
          <p:cNvPr id="5" name="Titre 4"/>
          <p:cNvSpPr>
            <a:spLocks noGrp="1"/>
          </p:cNvSpPr>
          <p:nvPr>
            <p:ph type="ctrTitle"/>
          </p:nvPr>
        </p:nvSpPr>
        <p:spPr/>
        <p:txBody>
          <a:bodyPr/>
          <a:lstStyle/>
          <a:p>
            <a:r>
              <a:rPr lang="fr-FR" sz="4000" dirty="0"/>
              <a:t>APP de L2 </a:t>
            </a:r>
            <a:br>
              <a:rPr lang="fr-FR" sz="4000" dirty="0"/>
            </a:br>
            <a:r>
              <a:rPr lang="fr-FR" sz="4000" dirty="0"/>
              <a:t>2025-2026</a:t>
            </a:r>
          </a:p>
        </p:txBody>
      </p:sp>
    </p:spTree>
    <p:extLst>
      <p:ext uri="{BB962C8B-B14F-4D97-AF65-F5344CB8AC3E}">
        <p14:creationId xmlns:p14="http://schemas.microsoft.com/office/powerpoint/2010/main" val="202780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rcRect l="525" r="525"/>
          <a:stretch>
            <a:fillRect/>
          </a:stretch>
        </p:blipFill>
        <p:spPr>
          <a:xfrm>
            <a:off x="209473" y="168442"/>
            <a:ext cx="11773054" cy="6874328"/>
          </a:xfrm>
        </p:spPr>
      </p:pic>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13</a:t>
            </a:fld>
            <a:endParaRPr lang="fr-FR">
              <a:solidFill>
                <a:prstClr val="black">
                  <a:tint val="75000"/>
                </a:prstClr>
              </a:solidFill>
            </a:endParaRPr>
          </a:p>
        </p:txBody>
      </p:sp>
      <p:sp>
        <p:nvSpPr>
          <p:cNvPr id="6" name="ZoneTexte 5"/>
          <p:cNvSpPr txBox="1"/>
          <p:nvPr/>
        </p:nvSpPr>
        <p:spPr>
          <a:xfrm>
            <a:off x="2736245" y="2566431"/>
            <a:ext cx="3384197" cy="369332"/>
          </a:xfrm>
          <a:prstGeom prst="rect">
            <a:avLst/>
          </a:prstGeom>
          <a:solidFill>
            <a:schemeClr val="accent6">
              <a:lumMod val="40000"/>
              <a:lumOff val="60000"/>
            </a:schemeClr>
          </a:solidFill>
        </p:spPr>
        <p:txBody>
          <a:bodyPr wrap="none" rtlCol="0">
            <a:spAutoFit/>
          </a:bodyPr>
          <a:lstStyle/>
          <a:p>
            <a:r>
              <a:rPr lang="fr-FR" dirty="0" err="1"/>
              <a:t>https</a:t>
            </a:r>
            <a:r>
              <a:rPr lang="fr-FR" dirty="0"/>
              <a:t>://</a:t>
            </a:r>
            <a:r>
              <a:rPr lang="fr-FR" dirty="0" err="1"/>
              <a:t>images.cnrs.fr</a:t>
            </a:r>
            <a:r>
              <a:rPr lang="fr-FR" dirty="0"/>
              <a:t>/</a:t>
            </a:r>
            <a:r>
              <a:rPr lang="fr-FR" dirty="0" err="1"/>
              <a:t>video</a:t>
            </a:r>
            <a:r>
              <a:rPr lang="fr-FR" dirty="0"/>
              <a:t>/4865</a:t>
            </a:r>
          </a:p>
        </p:txBody>
      </p:sp>
      <p:sp>
        <p:nvSpPr>
          <p:cNvPr id="7" name="ZoneTexte 6"/>
          <p:cNvSpPr txBox="1"/>
          <p:nvPr/>
        </p:nvSpPr>
        <p:spPr>
          <a:xfrm>
            <a:off x="2652987" y="1003513"/>
            <a:ext cx="5870567" cy="1077218"/>
          </a:xfrm>
          <a:prstGeom prst="rect">
            <a:avLst/>
          </a:prstGeom>
          <a:solidFill>
            <a:schemeClr val="accent6">
              <a:lumMod val="40000"/>
              <a:lumOff val="60000"/>
            </a:schemeClr>
          </a:solidFill>
        </p:spPr>
        <p:txBody>
          <a:bodyPr wrap="none" rtlCol="0">
            <a:spAutoFit/>
          </a:bodyPr>
          <a:lstStyle/>
          <a:p>
            <a:r>
              <a:rPr lang="fr-FR" sz="4000" dirty="0"/>
              <a:t>Des algues dans nos villes ?</a:t>
            </a:r>
          </a:p>
          <a:p>
            <a:r>
              <a:rPr lang="fr-FR" sz="2400" dirty="0"/>
              <a:t>De l’urbanisme vert pour les villes du futur...</a:t>
            </a:r>
          </a:p>
        </p:txBody>
      </p:sp>
      <p:sp>
        <p:nvSpPr>
          <p:cNvPr id="3" name="ZoneTexte 2">
            <a:extLst>
              <a:ext uri="{FF2B5EF4-FFF2-40B4-BE49-F238E27FC236}">
                <a16:creationId xmlns:a16="http://schemas.microsoft.com/office/drawing/2014/main" id="{72E0AA74-21B9-2DB7-AB4F-1ABFED665EE8}"/>
              </a:ext>
            </a:extLst>
          </p:cNvPr>
          <p:cNvSpPr txBox="1"/>
          <p:nvPr/>
        </p:nvSpPr>
        <p:spPr>
          <a:xfrm>
            <a:off x="2652987" y="3421463"/>
            <a:ext cx="7546553" cy="1938992"/>
          </a:xfrm>
          <a:prstGeom prst="rect">
            <a:avLst/>
          </a:prstGeom>
          <a:solidFill>
            <a:schemeClr val="accent6">
              <a:lumMod val="40000"/>
              <a:lumOff val="60000"/>
            </a:schemeClr>
          </a:solidFill>
        </p:spPr>
        <p:txBody>
          <a:bodyPr wrap="none" rtlCol="0">
            <a:spAutoFit/>
          </a:bodyPr>
          <a:lstStyle/>
          <a:p>
            <a:r>
              <a:rPr lang="fr-FR" sz="4000" dirty="0"/>
              <a:t>2022 Villebon Green Wall Project</a:t>
            </a:r>
          </a:p>
          <a:p>
            <a:r>
              <a:rPr lang="fr-FR" sz="4000" dirty="0"/>
              <a:t>2023 Villebon Urban </a:t>
            </a:r>
            <a:r>
              <a:rPr lang="fr-FR" sz="4000" dirty="0" err="1"/>
              <a:t>Algae</a:t>
            </a:r>
            <a:r>
              <a:rPr lang="fr-FR" sz="4000" dirty="0"/>
              <a:t> Project</a:t>
            </a:r>
          </a:p>
          <a:p>
            <a:r>
              <a:rPr lang="fr-FR" sz="4000" dirty="0"/>
              <a:t>2024 Villebon Garden </a:t>
            </a:r>
            <a:r>
              <a:rPr lang="fr-FR" sz="4000" dirty="0" err="1"/>
              <a:t>Algae</a:t>
            </a:r>
            <a:r>
              <a:rPr lang="fr-FR" sz="4000" dirty="0"/>
              <a:t> Project</a:t>
            </a:r>
          </a:p>
        </p:txBody>
      </p:sp>
    </p:spTree>
    <p:extLst>
      <p:ext uri="{BB962C8B-B14F-4D97-AF65-F5344CB8AC3E}">
        <p14:creationId xmlns:p14="http://schemas.microsoft.com/office/powerpoint/2010/main" val="29526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rcRect l="525" r="525"/>
          <a:stretch>
            <a:fillRect/>
          </a:stretch>
        </p:blipFill>
        <p:spPr>
          <a:xfrm>
            <a:off x="0" y="132347"/>
            <a:ext cx="12192000" cy="6874328"/>
          </a:xfrm>
        </p:spPr>
      </p:pic>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14</a:t>
            </a:fld>
            <a:endParaRPr lang="fr-FR">
              <a:solidFill>
                <a:prstClr val="black">
                  <a:tint val="75000"/>
                </a:prstClr>
              </a:solidFill>
            </a:endParaRPr>
          </a:p>
        </p:txBody>
      </p:sp>
      <p:sp>
        <p:nvSpPr>
          <p:cNvPr id="7" name="ZoneTexte 6"/>
          <p:cNvSpPr txBox="1"/>
          <p:nvPr/>
        </p:nvSpPr>
        <p:spPr>
          <a:xfrm>
            <a:off x="2302954" y="2340369"/>
            <a:ext cx="7454099" cy="3785652"/>
          </a:xfrm>
          <a:prstGeom prst="rect">
            <a:avLst/>
          </a:prstGeom>
          <a:solidFill>
            <a:schemeClr val="accent6">
              <a:lumMod val="40000"/>
              <a:lumOff val="60000"/>
            </a:schemeClr>
          </a:solidFill>
        </p:spPr>
        <p:txBody>
          <a:bodyPr wrap="square" rtlCol="0">
            <a:spAutoFit/>
          </a:bodyPr>
          <a:lstStyle/>
          <a:p>
            <a:r>
              <a:rPr lang="fr-FR" sz="4000" dirty="0">
                <a:solidFill>
                  <a:schemeClr val="bg1">
                    <a:lumMod val="50000"/>
                  </a:schemeClr>
                </a:solidFill>
              </a:rPr>
              <a:t>Villebon Green Wall Project 2022</a:t>
            </a:r>
          </a:p>
          <a:p>
            <a:pPr algn="ctr"/>
            <a:r>
              <a:rPr lang="fr-FR" sz="4000" dirty="0">
                <a:solidFill>
                  <a:schemeClr val="bg1">
                    <a:lumMod val="50000"/>
                  </a:schemeClr>
                </a:solidFill>
              </a:rPr>
              <a:t>(Promo2024)</a:t>
            </a:r>
          </a:p>
          <a:p>
            <a:endParaRPr lang="fr-FR" sz="4000" dirty="0">
              <a:solidFill>
                <a:schemeClr val="bg1">
                  <a:lumMod val="50000"/>
                </a:schemeClr>
              </a:solidFill>
            </a:endParaRPr>
          </a:p>
          <a:p>
            <a:pPr algn="ctr"/>
            <a:r>
              <a:rPr lang="fr-FR" sz="2000" dirty="0">
                <a:solidFill>
                  <a:schemeClr val="bg1">
                    <a:lumMod val="50000"/>
                  </a:schemeClr>
                </a:solidFill>
              </a:rPr>
              <a:t>Optimisation des conditions de culture de </a:t>
            </a:r>
            <a:r>
              <a:rPr lang="fr-FR" sz="2000" i="1" dirty="0" err="1">
                <a:solidFill>
                  <a:schemeClr val="bg1">
                    <a:lumMod val="50000"/>
                  </a:schemeClr>
                </a:solidFill>
              </a:rPr>
              <a:t>Chlorella</a:t>
            </a:r>
            <a:r>
              <a:rPr lang="fr-FR" sz="2000" i="1" dirty="0">
                <a:solidFill>
                  <a:schemeClr val="bg1">
                    <a:lumMod val="50000"/>
                  </a:schemeClr>
                </a:solidFill>
              </a:rPr>
              <a:t> </a:t>
            </a:r>
            <a:r>
              <a:rPr lang="fr-FR" sz="2000" i="1" dirty="0" err="1">
                <a:solidFill>
                  <a:schemeClr val="bg1">
                    <a:lumMod val="50000"/>
                  </a:schemeClr>
                </a:solidFill>
              </a:rPr>
              <a:t>vulgaris</a:t>
            </a:r>
            <a:r>
              <a:rPr lang="fr-FR" sz="2000" i="1" dirty="0">
                <a:solidFill>
                  <a:schemeClr val="bg1">
                    <a:lumMod val="50000"/>
                  </a:schemeClr>
                </a:solidFill>
              </a:rPr>
              <a:t> </a:t>
            </a:r>
            <a:r>
              <a:rPr lang="fr-FR" sz="2000" dirty="0">
                <a:solidFill>
                  <a:schemeClr val="bg1">
                    <a:lumMod val="50000"/>
                  </a:schemeClr>
                </a:solidFill>
              </a:rPr>
              <a:t>et développement de </a:t>
            </a:r>
            <a:r>
              <a:rPr lang="fr-FR" sz="2000" dirty="0" err="1">
                <a:solidFill>
                  <a:schemeClr val="bg1">
                    <a:lumMod val="50000"/>
                  </a:schemeClr>
                </a:solidFill>
              </a:rPr>
              <a:t>photobioréacteurs</a:t>
            </a:r>
            <a:r>
              <a:rPr lang="fr-FR" sz="2000" dirty="0">
                <a:solidFill>
                  <a:schemeClr val="bg1">
                    <a:lumMod val="50000"/>
                  </a:schemeClr>
                </a:solidFill>
              </a:rPr>
              <a:t> pour la création de bio-façades</a:t>
            </a:r>
          </a:p>
          <a:p>
            <a:pPr algn="ctr"/>
            <a:endParaRPr lang="fr-FR" sz="2000" dirty="0">
              <a:solidFill>
                <a:schemeClr val="bg1">
                  <a:lumMod val="50000"/>
                </a:schemeClr>
              </a:solidFill>
            </a:endParaRPr>
          </a:p>
          <a:p>
            <a:pPr algn="ctr"/>
            <a:endParaRPr lang="fr-FR" sz="2000" dirty="0">
              <a:solidFill>
                <a:schemeClr val="bg1">
                  <a:lumMod val="50000"/>
                </a:schemeClr>
              </a:solidFill>
            </a:endParaRPr>
          </a:p>
          <a:p>
            <a:pPr algn="ctr"/>
            <a:r>
              <a:rPr lang="fr-FR" sz="2000" dirty="0">
                <a:solidFill>
                  <a:schemeClr val="bg1">
                    <a:lumMod val="50000"/>
                  </a:schemeClr>
                </a:solidFill>
              </a:rPr>
              <a:t>APP animé par</a:t>
            </a:r>
          </a:p>
          <a:p>
            <a:pPr algn="ctr"/>
            <a:r>
              <a:rPr lang="fr-FR" sz="2000" dirty="0">
                <a:solidFill>
                  <a:schemeClr val="bg1">
                    <a:lumMod val="50000"/>
                  </a:schemeClr>
                </a:solidFill>
              </a:rPr>
              <a:t>Etienne Blanc, Sylvie Robin, Martine Thomas</a:t>
            </a:r>
          </a:p>
        </p:txBody>
      </p:sp>
      <p:sp>
        <p:nvSpPr>
          <p:cNvPr id="6" name="ZoneTexte 5"/>
          <p:cNvSpPr txBox="1"/>
          <p:nvPr/>
        </p:nvSpPr>
        <p:spPr>
          <a:xfrm>
            <a:off x="2087113" y="2158985"/>
            <a:ext cx="7885779" cy="4708981"/>
          </a:xfrm>
          <a:prstGeom prst="rect">
            <a:avLst/>
          </a:prstGeom>
          <a:solidFill>
            <a:schemeClr val="accent6">
              <a:lumMod val="40000"/>
              <a:lumOff val="60000"/>
            </a:schemeClr>
          </a:solidFill>
        </p:spPr>
        <p:txBody>
          <a:bodyPr wrap="square" rtlCol="0">
            <a:spAutoFit/>
          </a:bodyPr>
          <a:lstStyle/>
          <a:p>
            <a:pPr algn="ctr"/>
            <a:endParaRPr lang="fr-FR" sz="4000" i="1" dirty="0"/>
          </a:p>
          <a:p>
            <a:pPr algn="ctr"/>
            <a:r>
              <a:rPr lang="fr-FR" sz="4000" i="1" dirty="0"/>
              <a:t>2025</a:t>
            </a:r>
          </a:p>
          <a:p>
            <a:pPr algn="ctr"/>
            <a:r>
              <a:rPr lang="fr-FR" sz="4000" i="1" dirty="0"/>
              <a:t>Villebon </a:t>
            </a:r>
            <a:r>
              <a:rPr lang="fr-FR" sz="4000" i="1" dirty="0" err="1"/>
              <a:t>Algae</a:t>
            </a:r>
            <a:r>
              <a:rPr lang="fr-FR" sz="4000" i="1" dirty="0"/>
              <a:t> for </a:t>
            </a:r>
            <a:r>
              <a:rPr lang="fr-FR" sz="4000" i="1" dirty="0" err="1"/>
              <a:t>Farm</a:t>
            </a:r>
            <a:r>
              <a:rPr lang="fr-FR" sz="4000" i="1" dirty="0"/>
              <a:t> Project </a:t>
            </a:r>
            <a:endParaRPr lang="fr-FR" sz="4000" dirty="0"/>
          </a:p>
          <a:p>
            <a:pPr algn="ctr"/>
            <a:r>
              <a:rPr lang="fr-FR" sz="2000" dirty="0"/>
              <a:t>Optimisation des conditions de culture de </a:t>
            </a:r>
            <a:r>
              <a:rPr lang="fr-FR" sz="2000" i="1" dirty="0" err="1"/>
              <a:t>Chlorella</a:t>
            </a:r>
            <a:r>
              <a:rPr lang="fr-FR" sz="2000" i="1" dirty="0"/>
              <a:t> </a:t>
            </a:r>
            <a:r>
              <a:rPr lang="fr-FR" sz="2000" i="1" dirty="0" err="1"/>
              <a:t>vulgaris</a:t>
            </a:r>
            <a:r>
              <a:rPr lang="fr-FR" sz="2000" i="1" dirty="0"/>
              <a:t> </a:t>
            </a:r>
            <a:r>
              <a:rPr lang="fr-FR" sz="2000" dirty="0"/>
              <a:t>et développement de </a:t>
            </a:r>
            <a:r>
              <a:rPr lang="fr-FR" sz="2000" dirty="0" err="1"/>
              <a:t>photobioréacteurs</a:t>
            </a:r>
            <a:r>
              <a:rPr lang="fr-FR" sz="2000" dirty="0"/>
              <a:t> </a:t>
            </a:r>
          </a:p>
          <a:p>
            <a:pPr algn="ctr"/>
            <a:r>
              <a:rPr lang="fr-FR" sz="2000" dirty="0"/>
              <a:t>pour l’agriculture</a:t>
            </a:r>
          </a:p>
          <a:p>
            <a:pPr algn="ctr"/>
            <a:endParaRPr lang="fr-FR" sz="2000" dirty="0"/>
          </a:p>
          <a:p>
            <a:pPr algn="ctr"/>
            <a:endParaRPr lang="fr-FR" sz="2000" dirty="0"/>
          </a:p>
          <a:p>
            <a:pPr algn="ctr"/>
            <a:r>
              <a:rPr lang="fr-FR" sz="2000" b="1" dirty="0"/>
              <a:t>APP animé par</a:t>
            </a:r>
          </a:p>
          <a:p>
            <a:pPr algn="ctr"/>
            <a:r>
              <a:rPr lang="fr-FR" sz="2000" dirty="0"/>
              <a:t>Valérie Péris-Delacroix, Martine Thomas</a:t>
            </a:r>
          </a:p>
          <a:p>
            <a:pPr algn="ctr"/>
            <a:r>
              <a:rPr lang="fr-FR" sz="2000" dirty="0"/>
              <a:t>Thomas </a:t>
            </a:r>
            <a:r>
              <a:rPr lang="fr-FR" sz="2000" dirty="0" err="1"/>
              <a:t>Boddaert</a:t>
            </a:r>
            <a:r>
              <a:rPr lang="fr-FR" sz="2000" dirty="0"/>
              <a:t> (partie chimie)</a:t>
            </a:r>
          </a:p>
          <a:p>
            <a:pPr algn="ctr"/>
            <a:endParaRPr lang="fr-FR" sz="2000" dirty="0"/>
          </a:p>
        </p:txBody>
      </p:sp>
      <p:pic>
        <p:nvPicPr>
          <p:cNvPr id="2" name="Image 1">
            <a:extLst>
              <a:ext uri="{FF2B5EF4-FFF2-40B4-BE49-F238E27FC236}">
                <a16:creationId xmlns:a16="http://schemas.microsoft.com/office/drawing/2014/main" id="{1520F1F9-7846-C2F4-FCD8-6E35A8783A00}"/>
              </a:ext>
            </a:extLst>
          </p:cNvPr>
          <p:cNvPicPr>
            <a:picLocks noChangeAspect="1"/>
          </p:cNvPicPr>
          <p:nvPr/>
        </p:nvPicPr>
        <p:blipFill rotWithShape="1">
          <a:blip r:embed="rId3"/>
          <a:srcRect l="20708" t="31027" r="28069" b="28684"/>
          <a:stretch/>
        </p:blipFill>
        <p:spPr bwMode="auto">
          <a:xfrm>
            <a:off x="4007919" y="240632"/>
            <a:ext cx="3832005" cy="1722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43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79115" y="467519"/>
            <a:ext cx="3879668" cy="5626100"/>
          </a:xfrm>
        </p:spPr>
        <p:txBody>
          <a:bodyPr/>
          <a:lstStyle/>
          <a:p>
            <a:br>
              <a:rPr lang="fr-FR" dirty="0"/>
            </a:br>
            <a:r>
              <a:rPr lang="fr-FR" i="1" dirty="0"/>
              <a:t>Villebon </a:t>
            </a:r>
            <a:br>
              <a:rPr lang="fr-FR" i="1" dirty="0"/>
            </a:br>
            <a:r>
              <a:rPr lang="fr-FR" i="1" dirty="0" err="1"/>
              <a:t>Algae</a:t>
            </a:r>
            <a:r>
              <a:rPr lang="fr-FR" i="1" dirty="0"/>
              <a:t> For </a:t>
            </a:r>
            <a:r>
              <a:rPr lang="fr-FR" i="1" dirty="0" err="1"/>
              <a:t>Farm</a:t>
            </a:r>
            <a:r>
              <a:rPr lang="fr-FR" i="1" dirty="0"/>
              <a:t> </a:t>
            </a:r>
            <a:br>
              <a:rPr lang="fr-FR" i="1" dirty="0"/>
            </a:br>
            <a:r>
              <a:rPr lang="fr-FR" i="1" dirty="0"/>
              <a:t>Project 2025</a:t>
            </a:r>
          </a:p>
        </p:txBody>
      </p:sp>
      <p:sp>
        <p:nvSpPr>
          <p:cNvPr id="6" name="Rectangle 5"/>
          <p:cNvSpPr/>
          <p:nvPr/>
        </p:nvSpPr>
        <p:spPr>
          <a:xfrm>
            <a:off x="4766794" y="274353"/>
            <a:ext cx="7302872" cy="5187254"/>
          </a:xfrm>
          <a:prstGeom prst="rect">
            <a:avLst/>
          </a:prstGeom>
        </p:spPr>
        <p:txBody>
          <a:bodyPr wrap="square">
            <a:spAutoFit/>
          </a:bodyPr>
          <a:lstStyle/>
          <a:p>
            <a:pPr algn="just">
              <a:lnSpc>
                <a:spcPct val="115000"/>
              </a:lnSpc>
              <a:spcAft>
                <a:spcPts val="0"/>
              </a:spcAft>
            </a:pPr>
            <a:r>
              <a:rPr lang="fr-FR" sz="2400" b="1" i="1" dirty="0">
                <a:solidFill>
                  <a:srgbClr val="000000"/>
                </a:solidFill>
                <a:effectLst/>
                <a:ea typeface="Calibri" panose="020F0502020204030204" pitchFamily="34" charset="0"/>
                <a:cs typeface="Calibri-Italic"/>
              </a:rPr>
              <a:t>Villebon</a:t>
            </a:r>
            <a:r>
              <a:rPr lang="fr-FR" sz="2400" b="1" i="1" dirty="0">
                <a:solidFill>
                  <a:srgbClr val="000000"/>
                </a:solidFill>
                <a:ea typeface="Calibri" panose="020F0502020204030204" pitchFamily="34" charset="0"/>
                <a:cs typeface="Calibri-Italic"/>
              </a:rPr>
              <a:t> </a:t>
            </a:r>
            <a:r>
              <a:rPr lang="fr-FR" sz="2400" b="1" i="1" dirty="0" err="1">
                <a:solidFill>
                  <a:srgbClr val="000000"/>
                </a:solidFill>
                <a:ea typeface="Calibri" panose="020F0502020204030204" pitchFamily="34" charset="0"/>
                <a:cs typeface="Calibri-Italic"/>
              </a:rPr>
              <a:t>Algae</a:t>
            </a:r>
            <a:r>
              <a:rPr lang="fr-FR" sz="2400" b="1" i="1" dirty="0">
                <a:solidFill>
                  <a:srgbClr val="000000"/>
                </a:solidFill>
                <a:ea typeface="Calibri" panose="020F0502020204030204" pitchFamily="34" charset="0"/>
                <a:cs typeface="Calibri-Italic"/>
              </a:rPr>
              <a:t> For </a:t>
            </a:r>
            <a:r>
              <a:rPr lang="fr-FR" sz="2400" b="1" i="1" dirty="0" err="1">
                <a:solidFill>
                  <a:srgbClr val="000000"/>
                </a:solidFill>
                <a:ea typeface="Calibri" panose="020F0502020204030204" pitchFamily="34" charset="0"/>
                <a:cs typeface="Calibri-Italic"/>
              </a:rPr>
              <a:t>Farm</a:t>
            </a:r>
            <a:r>
              <a:rPr lang="fr-FR" sz="2400" b="1" i="1" dirty="0">
                <a:solidFill>
                  <a:srgbClr val="000000"/>
                </a:solidFill>
                <a:ea typeface="Calibri" panose="020F0502020204030204" pitchFamily="34" charset="0"/>
                <a:cs typeface="Calibri-Italic"/>
              </a:rPr>
              <a:t> Project 2025 </a:t>
            </a:r>
            <a:r>
              <a:rPr lang="fr-FR" sz="2400" dirty="0">
                <a:solidFill>
                  <a:srgbClr val="000000"/>
                </a:solidFill>
                <a:effectLst/>
                <a:ea typeface="Calibri" panose="020F0502020204030204" pitchFamily="34" charset="0"/>
                <a:cs typeface="Calibri" panose="020F0502020204030204" pitchFamily="34" charset="0"/>
              </a:rPr>
              <a:t>est un projet qui comporte trois grandes étapes:</a:t>
            </a:r>
            <a:endParaRPr lang="fr-FR" sz="2400" dirty="0">
              <a:effectLst/>
              <a:ea typeface="Calibri" panose="020F0502020204030204" pitchFamily="34" charset="0"/>
              <a:cs typeface="Times New Roman" panose="02020603050405020304" pitchFamily="18" charset="0"/>
            </a:endParaRPr>
          </a:p>
          <a:p>
            <a:pPr>
              <a:lnSpc>
                <a:spcPct val="115000"/>
              </a:lnSpc>
              <a:spcAft>
                <a:spcPts val="0"/>
              </a:spcAft>
            </a:pPr>
            <a:r>
              <a:rPr lang="fr-FR" sz="2400" dirty="0">
                <a:solidFill>
                  <a:srgbClr val="000000"/>
                </a:solidFill>
                <a:effectLst/>
                <a:ea typeface="Calibri" panose="020F0502020204030204" pitchFamily="34" charset="0"/>
                <a:cs typeface="Calibri" panose="020F0502020204030204" pitchFamily="34" charset="0"/>
              </a:rPr>
              <a:t> </a:t>
            </a:r>
            <a:endParaRPr lang="fr-FR" sz="2400" dirty="0">
              <a:solidFill>
                <a:srgbClr val="000000"/>
              </a:solidFill>
              <a:ea typeface="Calibri" panose="020F0502020204030204" pitchFamily="34" charset="0"/>
              <a:cs typeface="Calibri" panose="020F0502020204030204" pitchFamily="34" charset="0"/>
            </a:endParaRPr>
          </a:p>
          <a:p>
            <a:pPr lvl="0">
              <a:lnSpc>
                <a:spcPct val="150000"/>
              </a:lnSpc>
              <a:spcAft>
                <a:spcPts val="0"/>
              </a:spcAft>
            </a:pPr>
            <a:r>
              <a:rPr lang="fr-FR" sz="2400" dirty="0">
                <a:solidFill>
                  <a:srgbClr val="000000"/>
                </a:solidFill>
                <a:ea typeface="Calibri" panose="020F0502020204030204" pitchFamily="34" charset="0"/>
                <a:cs typeface="Calibri" panose="020F0502020204030204" pitchFamily="34" charset="0"/>
              </a:rPr>
              <a:t>1. L’optimisation  des conditions de culture de </a:t>
            </a:r>
            <a:r>
              <a:rPr lang="fr-FR" sz="2400" i="1" dirty="0" err="1">
                <a:solidFill>
                  <a:srgbClr val="000000"/>
                </a:solidFill>
                <a:ea typeface="Calibri" panose="020F0502020204030204" pitchFamily="34" charset="0"/>
                <a:cs typeface="Calibri" panose="020F0502020204030204" pitchFamily="34" charset="0"/>
              </a:rPr>
              <a:t>Chlorella</a:t>
            </a:r>
            <a:r>
              <a:rPr lang="fr-FR" sz="2400" i="1" dirty="0">
                <a:solidFill>
                  <a:srgbClr val="000000"/>
                </a:solidFill>
                <a:ea typeface="Calibri" panose="020F0502020204030204" pitchFamily="34" charset="0"/>
                <a:cs typeface="Calibri" panose="020F0502020204030204" pitchFamily="34" charset="0"/>
              </a:rPr>
              <a:t> vulgaris</a:t>
            </a:r>
          </a:p>
          <a:p>
            <a:pPr lvl="0">
              <a:lnSpc>
                <a:spcPct val="150000"/>
              </a:lnSpc>
              <a:spcAft>
                <a:spcPts val="0"/>
              </a:spcAft>
            </a:pPr>
            <a:r>
              <a:rPr lang="fr-FR" sz="2400" dirty="0">
                <a:solidFill>
                  <a:srgbClr val="000000"/>
                </a:solidFill>
                <a:ea typeface="Calibri" panose="020F0502020204030204" pitchFamily="34" charset="0"/>
                <a:cs typeface="Calibri" panose="020F0502020204030204" pitchFamily="34" charset="0"/>
              </a:rPr>
              <a:t>2. Le développement de </a:t>
            </a:r>
            <a:r>
              <a:rPr lang="fr-FR" sz="2400" dirty="0" err="1">
                <a:solidFill>
                  <a:srgbClr val="000000"/>
                </a:solidFill>
                <a:ea typeface="Calibri" panose="020F0502020204030204" pitchFamily="34" charset="0"/>
                <a:cs typeface="Calibri" panose="020F0502020204030204" pitchFamily="34" charset="0"/>
              </a:rPr>
              <a:t>photobioréacteurs</a:t>
            </a:r>
            <a:r>
              <a:rPr lang="fr-FR" sz="2400" dirty="0">
                <a:solidFill>
                  <a:srgbClr val="000000"/>
                </a:solidFill>
                <a:ea typeface="Calibri" panose="020F0502020204030204" pitchFamily="34" charset="0"/>
                <a:cs typeface="Calibri" panose="020F0502020204030204" pitchFamily="34" charset="0"/>
              </a:rPr>
              <a:t> adaptés à la culture de </a:t>
            </a:r>
            <a:r>
              <a:rPr lang="fr-FR" sz="2400" i="1" dirty="0" err="1">
                <a:solidFill>
                  <a:srgbClr val="000000"/>
                </a:solidFill>
                <a:ea typeface="Calibri" panose="020F0502020204030204" pitchFamily="34" charset="0"/>
                <a:cs typeface="Calibri" panose="020F0502020204030204" pitchFamily="34" charset="0"/>
              </a:rPr>
              <a:t>Chlorella</a:t>
            </a:r>
            <a:r>
              <a:rPr lang="fr-FR" sz="2400" i="1" dirty="0">
                <a:solidFill>
                  <a:srgbClr val="000000"/>
                </a:solidFill>
                <a:ea typeface="Calibri" panose="020F0502020204030204" pitchFamily="34" charset="0"/>
                <a:cs typeface="Calibri" panose="020F0502020204030204" pitchFamily="34" charset="0"/>
              </a:rPr>
              <a:t> vulgaris </a:t>
            </a:r>
            <a:r>
              <a:rPr lang="fr-FR" sz="2400" dirty="0">
                <a:solidFill>
                  <a:srgbClr val="000000"/>
                </a:solidFill>
                <a:ea typeface="Calibri" panose="020F0502020204030204" pitchFamily="34" charset="0"/>
                <a:cs typeface="Calibri" panose="020F0502020204030204" pitchFamily="34" charset="0"/>
              </a:rPr>
              <a:t>et participant à l’urbanisme vert en s’intégrant dans des exploitations agricoles</a:t>
            </a:r>
          </a:p>
          <a:p>
            <a:pPr lvl="0">
              <a:lnSpc>
                <a:spcPct val="150000"/>
              </a:lnSpc>
              <a:spcAft>
                <a:spcPts val="0"/>
              </a:spcAft>
            </a:pPr>
            <a:r>
              <a:rPr lang="fr-FR" sz="2400" dirty="0">
                <a:solidFill>
                  <a:srgbClr val="000000"/>
                </a:solidFill>
                <a:ea typeface="Calibri" panose="020F0502020204030204" pitchFamily="34" charset="0"/>
                <a:cs typeface="Calibri" panose="020F0502020204030204" pitchFamily="34" charset="0"/>
              </a:rPr>
              <a:t>3. L’analyse qualitative et quantitative des produits des cultures algales </a:t>
            </a:r>
          </a:p>
        </p:txBody>
      </p:sp>
    </p:spTree>
    <p:extLst>
      <p:ext uri="{BB962C8B-B14F-4D97-AF65-F5344CB8AC3E}">
        <p14:creationId xmlns:p14="http://schemas.microsoft.com/office/powerpoint/2010/main" val="13510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9683" y="97318"/>
            <a:ext cx="7552317" cy="5986254"/>
          </a:xfrm>
          <a:prstGeom prst="rect">
            <a:avLst/>
          </a:prstGeom>
          <a:solidFill>
            <a:schemeClr val="bg1"/>
          </a:solidFill>
        </p:spPr>
        <p:txBody>
          <a:bodyPr wrap="square">
            <a:spAutoFit/>
          </a:bodyPr>
          <a:lstStyle/>
          <a:p>
            <a:pPr>
              <a:lnSpc>
                <a:spcPct val="115000"/>
              </a:lnSpc>
              <a:spcAft>
                <a:spcPts val="0"/>
              </a:spcAft>
            </a:pPr>
            <a:endParaRPr lang="fr-FR" sz="2000" dirty="0">
              <a:effectLst/>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400" b="1" dirty="0">
                <a:solidFill>
                  <a:srgbClr val="000000"/>
                </a:solidFill>
                <a:effectLst/>
                <a:ea typeface="Calibri" panose="020F0502020204030204" pitchFamily="34" charset="0"/>
                <a:cs typeface="Calibri" panose="020F0502020204030204" pitchFamily="34" charset="0"/>
              </a:rPr>
              <a:t>L’optimisation des conditions de culture de </a:t>
            </a:r>
            <a:r>
              <a:rPr lang="fr-FR" sz="2400" b="1" i="1" dirty="0">
                <a:solidFill>
                  <a:srgbClr val="000000"/>
                </a:solidFill>
                <a:effectLst/>
                <a:ea typeface="Calibri" panose="020F0502020204030204" pitchFamily="34" charset="0"/>
                <a:cs typeface="Calibri" panose="020F0502020204030204" pitchFamily="34" charset="0"/>
              </a:rPr>
              <a:t>C. </a:t>
            </a:r>
            <a:r>
              <a:rPr lang="fr-FR" sz="2400" b="1" i="1" dirty="0" err="1">
                <a:solidFill>
                  <a:srgbClr val="000000"/>
                </a:solidFill>
                <a:effectLst/>
                <a:ea typeface="Calibri" panose="020F0502020204030204" pitchFamily="34" charset="0"/>
                <a:cs typeface="Calibri" panose="020F0502020204030204" pitchFamily="34" charset="0"/>
              </a:rPr>
              <a:t>vulgaris</a:t>
            </a:r>
            <a:endParaRPr lang="fr-FR" sz="2400" b="1" i="1" dirty="0">
              <a:solidFill>
                <a:srgbClr val="000000"/>
              </a:solidFill>
              <a:effectLst/>
              <a:ea typeface="Calibri" panose="020F0502020204030204" pitchFamily="34" charset="0"/>
              <a:cs typeface="Calibri" panose="020F0502020204030204" pitchFamily="34" charset="0"/>
            </a:endParaRPr>
          </a:p>
          <a:p>
            <a:pPr lvl="0"/>
            <a:r>
              <a:rPr lang="fr-FR" sz="2000" dirty="0">
                <a:solidFill>
                  <a:prstClr val="black"/>
                </a:solidFill>
              </a:rPr>
              <a:t>Construire des </a:t>
            </a:r>
            <a:r>
              <a:rPr lang="fr-FR" sz="2000" dirty="0" err="1">
                <a:solidFill>
                  <a:prstClr val="black"/>
                </a:solidFill>
              </a:rPr>
              <a:t>photobioréacteurs</a:t>
            </a:r>
            <a:r>
              <a:rPr lang="fr-FR" sz="2000" dirty="0">
                <a:solidFill>
                  <a:prstClr val="black"/>
                </a:solidFill>
              </a:rPr>
              <a:t> et déterminer expérimentalement des conditions de culture optimales pour la souche de </a:t>
            </a:r>
            <a:r>
              <a:rPr lang="fr-FR" sz="2000" i="1" dirty="0" err="1">
                <a:solidFill>
                  <a:prstClr val="black"/>
                </a:solidFill>
              </a:rPr>
              <a:t>Chlorella</a:t>
            </a:r>
            <a:r>
              <a:rPr lang="fr-FR" sz="2000" i="1" dirty="0">
                <a:solidFill>
                  <a:prstClr val="black"/>
                </a:solidFill>
              </a:rPr>
              <a:t> </a:t>
            </a:r>
            <a:r>
              <a:rPr lang="fr-FR" sz="2000" i="1" dirty="0" err="1">
                <a:solidFill>
                  <a:prstClr val="black"/>
                </a:solidFill>
              </a:rPr>
              <a:t>vulgaris</a:t>
            </a:r>
            <a:r>
              <a:rPr lang="fr-FR" sz="2000" dirty="0">
                <a:solidFill>
                  <a:prstClr val="black"/>
                </a:solidFill>
              </a:rPr>
              <a:t> fournie.</a:t>
            </a:r>
          </a:p>
          <a:p>
            <a:pPr lvl="0"/>
            <a:endParaRPr lang="fr-FR" sz="2000" dirty="0">
              <a:solidFill>
                <a:prstClr val="black"/>
              </a:solidFill>
            </a:endParaRPr>
          </a:p>
          <a:p>
            <a:pPr lvl="0"/>
            <a:r>
              <a:rPr lang="fr-FR" sz="2000" dirty="0">
                <a:solidFill>
                  <a:prstClr val="black"/>
                </a:solidFill>
              </a:rPr>
              <a:t>-&gt; une démarche expérimentale rigoureuse, </a:t>
            </a:r>
            <a:r>
              <a:rPr lang="fr-FR" sz="2400" b="1" dirty="0">
                <a:solidFill>
                  <a:schemeClr val="accent5"/>
                </a:solidFill>
              </a:rPr>
              <a:t>la Grande Expérience</a:t>
            </a:r>
            <a:endParaRPr lang="fr-FR" sz="2000" b="1" dirty="0">
              <a:solidFill>
                <a:schemeClr val="accent5"/>
              </a:solidFill>
            </a:endParaRPr>
          </a:p>
          <a:p>
            <a:pPr lvl="0"/>
            <a:endParaRPr lang="fr-FR" sz="2000" dirty="0">
              <a:solidFill>
                <a:prstClr val="black"/>
              </a:solidFill>
            </a:endParaRPr>
          </a:p>
          <a:p>
            <a:pPr lvl="0"/>
            <a:endParaRPr lang="fr-FR" sz="2400" b="1" i="1" dirty="0">
              <a:solidFill>
                <a:srgbClr val="000000"/>
              </a:solidFill>
              <a:effectLst/>
              <a:ea typeface="Calibri" panose="020F0502020204030204" pitchFamily="34" charset="0"/>
              <a:cs typeface="Calibri" panose="020F0502020204030204" pitchFamily="34" charset="0"/>
            </a:endParaRPr>
          </a:p>
          <a:p>
            <a:pPr lvl="0">
              <a:spcAft>
                <a:spcPts val="0"/>
              </a:spcAft>
            </a:pPr>
            <a:r>
              <a:rPr lang="fr-FR" sz="2400" b="1" dirty="0">
                <a:solidFill>
                  <a:srgbClr val="000000"/>
                </a:solidFill>
                <a:effectLst/>
                <a:ea typeface="Calibri" panose="020F0502020204030204" pitchFamily="34" charset="0"/>
                <a:cs typeface="Calibri" panose="020F0502020204030204" pitchFamily="34" charset="0"/>
              </a:rPr>
              <a:t>2. Le développement de dispositifs de culture </a:t>
            </a:r>
            <a:r>
              <a:rPr lang="fr-FR" sz="2400" b="1" dirty="0">
                <a:solidFill>
                  <a:srgbClr val="000000"/>
                </a:solidFill>
                <a:ea typeface="Calibri" panose="020F0502020204030204" pitchFamily="34" charset="0"/>
                <a:cs typeface="Calibri" panose="020F0502020204030204" pitchFamily="34" charset="0"/>
              </a:rPr>
              <a:t>adaptés à la culture de </a:t>
            </a:r>
            <a:r>
              <a:rPr lang="fr-FR" sz="2400" b="1" i="1" dirty="0">
                <a:solidFill>
                  <a:srgbClr val="000000"/>
                </a:solidFill>
                <a:ea typeface="Calibri" panose="020F0502020204030204" pitchFamily="34" charset="0"/>
                <a:cs typeface="Calibri" panose="020F0502020204030204" pitchFamily="34" charset="0"/>
              </a:rPr>
              <a:t>C. vulgaris</a:t>
            </a:r>
            <a:r>
              <a:rPr lang="fr-FR" sz="2400" b="1" dirty="0">
                <a:solidFill>
                  <a:srgbClr val="000000"/>
                </a:solidFill>
                <a:ea typeface="Calibri" panose="020F0502020204030204" pitchFamily="34" charset="0"/>
                <a:cs typeface="Calibri" panose="020F0502020204030204" pitchFamily="34" charset="0"/>
              </a:rPr>
              <a:t> et s’intégrant dans des exploitations agricoles</a:t>
            </a:r>
          </a:p>
          <a:p>
            <a:pPr marL="457200" lvl="0" indent="-457200">
              <a:spcAft>
                <a:spcPts val="0"/>
              </a:spcAft>
              <a:buFont typeface="+mj-lt"/>
              <a:buAutoNum type="arabicPeriod" startAt="2"/>
            </a:pPr>
            <a:endParaRPr lang="fr-FR" sz="2000" b="1" dirty="0"/>
          </a:p>
          <a:p>
            <a:r>
              <a:rPr lang="fr-FR" sz="2000" dirty="0"/>
              <a:t>Les équipes devront concevoir et construire des prototypes originaux, radicalement différents des premiers, obéissant au cahier des charges.</a:t>
            </a:r>
          </a:p>
          <a:p>
            <a:endParaRPr lang="fr-FR" sz="2000" dirty="0"/>
          </a:p>
          <a:p>
            <a:r>
              <a:rPr lang="fr-FR" sz="2000" dirty="0"/>
              <a:t>-&gt; du développement de PBR, </a:t>
            </a:r>
            <a:r>
              <a:rPr lang="fr-FR" sz="2400" b="1" dirty="0" err="1">
                <a:solidFill>
                  <a:schemeClr val="accent5"/>
                </a:solidFill>
                <a:ea typeface="Calibri" panose="020F0502020204030204" pitchFamily="34" charset="0"/>
                <a:cs typeface="Calibri" panose="020F0502020204030204" pitchFamily="34" charset="0"/>
              </a:rPr>
              <a:t>Photobioreactor</a:t>
            </a:r>
            <a:r>
              <a:rPr lang="fr-FR" sz="2400" b="1" dirty="0">
                <a:solidFill>
                  <a:schemeClr val="accent5"/>
                </a:solidFill>
                <a:ea typeface="Calibri" panose="020F0502020204030204" pitchFamily="34" charset="0"/>
                <a:cs typeface="Calibri" panose="020F0502020204030204" pitchFamily="34" charset="0"/>
              </a:rPr>
              <a:t> engineering</a:t>
            </a:r>
            <a:endParaRPr lang="fr-FR" sz="2400" b="1" dirty="0">
              <a:solidFill>
                <a:schemeClr val="accent5"/>
              </a:solidFill>
            </a:endParaRPr>
          </a:p>
        </p:txBody>
      </p:sp>
      <p:sp>
        <p:nvSpPr>
          <p:cNvPr id="11" name="Titre 3">
            <a:extLst>
              <a:ext uri="{FF2B5EF4-FFF2-40B4-BE49-F238E27FC236}">
                <a16:creationId xmlns:a16="http://schemas.microsoft.com/office/drawing/2014/main" id="{C693F2C2-1D14-00A2-597B-AF437B6A5905}"/>
              </a:ext>
            </a:extLst>
          </p:cNvPr>
          <p:cNvSpPr>
            <a:spLocks noGrp="1"/>
          </p:cNvSpPr>
          <p:nvPr>
            <p:ph type="title"/>
          </p:nvPr>
        </p:nvSpPr>
        <p:spPr>
          <a:xfrm>
            <a:off x="279115" y="467519"/>
            <a:ext cx="3879668" cy="5626100"/>
          </a:xfrm>
        </p:spPr>
        <p:txBody>
          <a:bodyPr/>
          <a:lstStyle/>
          <a:p>
            <a:br>
              <a:rPr lang="fr-FR" dirty="0"/>
            </a:br>
            <a:r>
              <a:rPr lang="fr-FR" i="1" dirty="0"/>
              <a:t>Villebon </a:t>
            </a:r>
            <a:br>
              <a:rPr lang="fr-FR" i="1" dirty="0"/>
            </a:br>
            <a:r>
              <a:rPr lang="fr-FR" i="1" dirty="0" err="1"/>
              <a:t>Algae</a:t>
            </a:r>
            <a:r>
              <a:rPr lang="fr-FR" i="1" dirty="0"/>
              <a:t> For </a:t>
            </a:r>
            <a:r>
              <a:rPr lang="fr-FR" i="1" dirty="0" err="1"/>
              <a:t>Farm</a:t>
            </a:r>
            <a:r>
              <a:rPr lang="fr-FR" i="1" dirty="0"/>
              <a:t> </a:t>
            </a:r>
            <a:br>
              <a:rPr lang="fr-FR" i="1" dirty="0"/>
            </a:br>
            <a:r>
              <a:rPr lang="fr-FR" i="1" dirty="0"/>
              <a:t>Project 2025</a:t>
            </a:r>
          </a:p>
        </p:txBody>
      </p:sp>
    </p:spTree>
    <p:extLst>
      <p:ext uri="{BB962C8B-B14F-4D97-AF65-F5344CB8AC3E}">
        <p14:creationId xmlns:p14="http://schemas.microsoft.com/office/powerpoint/2010/main" val="6280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01988" y="3394686"/>
            <a:ext cx="7490013" cy="28539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701989" y="1812179"/>
            <a:ext cx="7490012" cy="14522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701988" y="223656"/>
            <a:ext cx="7490012" cy="729430"/>
          </a:xfrm>
          <a:prstGeom prst="rect">
            <a:avLst/>
          </a:prstGeom>
        </p:spPr>
        <p:txBody>
          <a:bodyPr wrap="square">
            <a:spAutoFit/>
          </a:bodyPr>
          <a:lstStyle/>
          <a:p>
            <a:pPr>
              <a:lnSpc>
                <a:spcPct val="115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Le projet comporte 8 séquences différentes qui s’échelonnent entre le 3 septembre 2025 et le 19</a:t>
            </a:r>
            <a:r>
              <a:rPr lang="fr-FR" dirty="0">
                <a:latin typeface="Calibri" panose="020F0502020204030204" pitchFamily="34" charset="0"/>
                <a:ea typeface="Calibri" panose="020F0502020204030204" pitchFamily="34" charset="0"/>
                <a:cs typeface="Times New Roman" panose="02020603050405020304" pitchFamily="18" charset="0"/>
              </a:rPr>
              <a:t> février 2026</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701988" y="1253902"/>
            <a:ext cx="7490012" cy="3683829"/>
          </a:xfrm>
          <a:prstGeom prst="rect">
            <a:avLst/>
          </a:prstGeom>
        </p:spPr>
        <p:txBody>
          <a:bodyPr wrap="square">
            <a:spAutoFit/>
          </a:bodyPr>
          <a:lstStyle/>
          <a:p>
            <a:pPr>
              <a:lnSpc>
                <a:spcPct val="115000"/>
              </a:lnSpc>
              <a:spcAft>
                <a:spcPts val="0"/>
              </a:spcAft>
            </a:pPr>
            <a:r>
              <a:rPr lang="fr-F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03/09/2025</a:t>
            </a: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 </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Séance encadrée : Lancement de l’APP SEA2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SEQUENCE 1 : recherche bibliographique sur l’utilisation de la biomasse issue de la culture de </a:t>
            </a:r>
            <a:r>
              <a:rPr lang="fr-FR" sz="2000" b="1"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microalgues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0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0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2 : planification d’une étude expérimentale des conditions de culture de </a:t>
            </a:r>
            <a:r>
              <a:rPr lang="fr-FR" sz="2000" b="1"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C. </a:t>
            </a:r>
            <a:r>
              <a:rPr lang="fr-FR" sz="2000" b="1" i="1"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vulgaris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S</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ynthèses réalisées à partir de recherches bibliographiques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p:cNvSpPr txBox="1"/>
          <p:nvPr/>
        </p:nvSpPr>
        <p:spPr>
          <a:xfrm>
            <a:off x="5034623" y="2843977"/>
            <a:ext cx="3981924" cy="369332"/>
          </a:xfrm>
          <a:prstGeom prst="rect">
            <a:avLst/>
          </a:prstGeom>
          <a:noFill/>
        </p:spPr>
        <p:txBody>
          <a:bodyPr wrap="none" rtlCol="0">
            <a:spAutoFit/>
          </a:bodyPr>
          <a:lstStyle/>
          <a:p>
            <a:r>
              <a:rPr lang="fr-FR" b="1" dirty="0">
                <a:solidFill>
                  <a:schemeClr val="accent6">
                    <a:lumMod val="75000"/>
                  </a:schemeClr>
                </a:solidFill>
              </a:rPr>
              <a:t>Livrable 1: </a:t>
            </a:r>
            <a:r>
              <a:rPr lang="fr-FR" b="1" dirty="0">
                <a:solidFill>
                  <a:srgbClr val="C00000"/>
                </a:solidFill>
              </a:rPr>
              <a:t>Rapport 1 </a:t>
            </a:r>
            <a:r>
              <a:rPr lang="fr-FR" dirty="0">
                <a:solidFill>
                  <a:srgbClr val="C00000"/>
                </a:solidFill>
              </a:rPr>
              <a:t>le lundi 8/09 à 17H</a:t>
            </a:r>
          </a:p>
        </p:txBody>
      </p:sp>
      <p:sp>
        <p:nvSpPr>
          <p:cNvPr id="2" name="Rectangle 1">
            <a:extLst>
              <a:ext uri="{FF2B5EF4-FFF2-40B4-BE49-F238E27FC236}">
                <a16:creationId xmlns:a16="http://schemas.microsoft.com/office/drawing/2014/main" id="{5ED8361C-8E35-4706-AF47-7122C33393A3}"/>
              </a:ext>
            </a:extLst>
          </p:cNvPr>
          <p:cNvSpPr/>
          <p:nvPr/>
        </p:nvSpPr>
        <p:spPr>
          <a:xfrm>
            <a:off x="4722026" y="4327643"/>
            <a:ext cx="7113270" cy="1785104"/>
          </a:xfrm>
          <a:prstGeom prst="rect">
            <a:avLst/>
          </a:prstGeom>
        </p:spPr>
        <p:txBody>
          <a:bodyPr wrap="square">
            <a:spAutoFit/>
          </a:bodyPr>
          <a:lstStyle/>
          <a:p>
            <a:pPr algn="just">
              <a:spcAft>
                <a:spcPts val="0"/>
              </a:spcAft>
            </a:pPr>
            <a:endParaRPr lang="fr-FR" b="1" dirty="0">
              <a:solidFill>
                <a:schemeClr val="accent6">
                  <a:lumMod val="75000"/>
                </a:schemeClr>
              </a:solidFill>
            </a:endParaRPr>
          </a:p>
          <a:p>
            <a:pPr algn="just">
              <a:spcAft>
                <a:spcPts val="0"/>
              </a:spcAft>
            </a:pPr>
            <a:r>
              <a:rPr lang="fr-FR" b="1" dirty="0">
                <a:solidFill>
                  <a:schemeClr val="accent6">
                    <a:lumMod val="75000"/>
                  </a:schemeClr>
                </a:solidFill>
              </a:rPr>
              <a:t>Livrable 2 : </a:t>
            </a:r>
            <a:r>
              <a:rPr lang="fr-FR" b="1" dirty="0">
                <a:solidFill>
                  <a:srgbClr val="C00000"/>
                </a:solidFill>
                <a:latin typeface="Calibri" panose="020F0502020204030204" pitchFamily="34" charset="0"/>
                <a:ea typeface="Times New Roman" panose="02020603050405020304" pitchFamily="18" charset="0"/>
                <a:cs typeface="Arial" panose="020B0604020202020204" pitchFamily="34" charset="0"/>
              </a:rPr>
              <a:t>Présentation orale</a:t>
            </a:r>
            <a:r>
              <a:rPr lang="fr-FR" dirty="0">
                <a:solidFill>
                  <a:srgbClr val="C00000"/>
                </a:solidFill>
                <a:latin typeface="Calibri" panose="020F0502020204030204" pitchFamily="34" charset="0"/>
                <a:ea typeface="Times New Roman" panose="02020603050405020304" pitchFamily="18" charset="0"/>
                <a:cs typeface="Arial" panose="020B0604020202020204" pitchFamily="34" charset="0"/>
              </a:rPr>
              <a:t> </a:t>
            </a:r>
            <a:r>
              <a:rPr lang="fr-FR" b="1" dirty="0">
                <a:solidFill>
                  <a:srgbClr val="C00000"/>
                </a:solidFill>
                <a:latin typeface="Calibri" panose="020F0502020204030204" pitchFamily="34" charset="0"/>
                <a:ea typeface="Times New Roman" panose="02020603050405020304" pitchFamily="18" charset="0"/>
                <a:cs typeface="Arial" panose="020B0604020202020204" pitchFamily="34" charset="0"/>
              </a:rPr>
              <a:t>1 :</a:t>
            </a:r>
            <a:r>
              <a:rPr lang="fr-FR" dirty="0">
                <a:solidFill>
                  <a:srgbClr val="C00000"/>
                </a:solidFill>
                <a:latin typeface="Calibri" panose="020F0502020204030204" pitchFamily="34" charset="0"/>
                <a:ea typeface="Times New Roman" panose="02020603050405020304" pitchFamily="18" charset="0"/>
                <a:cs typeface="Arial" panose="020B0604020202020204" pitchFamily="34" charset="0"/>
              </a:rPr>
              <a:t> mardi 9/9 16-18h (paramètre de culture).</a:t>
            </a:r>
            <a:endParaRPr lang="fr-FR" sz="2000" dirty="0">
              <a:solidFill>
                <a:srgbClr val="C00000"/>
              </a:solidFill>
              <a:latin typeface="Times New Roman" panose="02020603050405020304" pitchFamily="18" charset="0"/>
              <a:ea typeface="Times New Roman" panose="02020603050405020304" pitchFamily="18" charset="0"/>
            </a:endParaRPr>
          </a:p>
          <a:p>
            <a:pPr algn="just"/>
            <a:r>
              <a:rPr lang="fr-FR" b="1" dirty="0">
                <a:solidFill>
                  <a:schemeClr val="accent6">
                    <a:lumMod val="75000"/>
                  </a:schemeClr>
                </a:solidFill>
              </a:rPr>
              <a:t>Livrable 3 : </a:t>
            </a:r>
            <a:r>
              <a:rPr lang="fr-FR" b="1" dirty="0">
                <a:solidFill>
                  <a:srgbClr val="C00000"/>
                </a:solidFill>
                <a:latin typeface="Calibri" panose="020F0502020204030204" pitchFamily="34" charset="0"/>
                <a:ea typeface="Times New Roman" panose="02020603050405020304" pitchFamily="18" charset="0"/>
                <a:cs typeface="Arial" panose="020B0604020202020204" pitchFamily="34" charset="0"/>
              </a:rPr>
              <a:t>Présentation orale</a:t>
            </a:r>
            <a:r>
              <a:rPr lang="fr-FR" dirty="0">
                <a:solidFill>
                  <a:srgbClr val="C00000"/>
                </a:solidFill>
                <a:latin typeface="Calibri" panose="020F0502020204030204" pitchFamily="34" charset="0"/>
                <a:ea typeface="Times New Roman" panose="02020603050405020304" pitchFamily="18" charset="0"/>
                <a:cs typeface="Arial" panose="020B0604020202020204" pitchFamily="34" charset="0"/>
              </a:rPr>
              <a:t> </a:t>
            </a:r>
            <a:r>
              <a:rPr lang="fr-FR" b="1" dirty="0">
                <a:solidFill>
                  <a:srgbClr val="C00000"/>
                </a:solidFill>
                <a:latin typeface="Calibri" panose="020F0502020204030204" pitchFamily="34" charset="0"/>
                <a:ea typeface="Times New Roman" panose="02020603050405020304" pitchFamily="18" charset="0"/>
                <a:cs typeface="Arial" panose="020B0604020202020204" pitchFamily="34" charset="0"/>
              </a:rPr>
              <a:t>2 :</a:t>
            </a:r>
            <a:r>
              <a:rPr lang="fr-FR" dirty="0">
                <a:solidFill>
                  <a:srgbClr val="C00000"/>
                </a:solidFill>
                <a:latin typeface="Calibri" panose="020F0502020204030204" pitchFamily="34" charset="0"/>
                <a:ea typeface="Times New Roman" panose="02020603050405020304" pitchFamily="18" charset="0"/>
                <a:cs typeface="Arial" panose="020B0604020202020204" pitchFamily="34" charset="0"/>
              </a:rPr>
              <a:t> Jeudi 11/9 8h15-10h15 (propositions d’expériences) puis 2</a:t>
            </a:r>
            <a:r>
              <a:rPr lang="fr-FR" baseline="30000" dirty="0">
                <a:solidFill>
                  <a:srgbClr val="C00000"/>
                </a:solidFill>
                <a:latin typeface="Calibri" panose="020F0502020204030204" pitchFamily="34" charset="0"/>
                <a:ea typeface="Times New Roman" panose="02020603050405020304" pitchFamily="18" charset="0"/>
                <a:cs typeface="Arial" panose="020B0604020202020204" pitchFamily="34" charset="0"/>
              </a:rPr>
              <a:t>ème</a:t>
            </a:r>
            <a:r>
              <a:rPr lang="fr-FR" dirty="0">
                <a:solidFill>
                  <a:srgbClr val="C00000"/>
                </a:solidFill>
                <a:latin typeface="Calibri" panose="020F0502020204030204" pitchFamily="34" charset="0"/>
                <a:ea typeface="Times New Roman" panose="02020603050405020304" pitchFamily="18" charset="0"/>
                <a:cs typeface="Arial" panose="020B0604020202020204" pitchFamily="34" charset="0"/>
              </a:rPr>
              <a:t> temps de réflexion</a:t>
            </a:r>
            <a:endParaRPr lang="fr-FR" sz="2000" dirty="0">
              <a:solidFill>
                <a:schemeClr val="accent6"/>
              </a:solidFill>
              <a:effectLst/>
              <a:latin typeface="Calibri" panose="020F0502020204030204" pitchFamily="34" charset="0"/>
              <a:ea typeface="Times New Roman" panose="02020603050405020304" pitchFamily="18" charset="0"/>
              <a:cs typeface="Arial" panose="020B0604020202020204" pitchFamily="34" charset="0"/>
            </a:endParaRPr>
          </a:p>
          <a:p>
            <a:pPr algn="just">
              <a:spcAft>
                <a:spcPts val="0"/>
              </a:spcAft>
            </a:pPr>
            <a:r>
              <a:rPr lang="fr-FR" sz="2000" dirty="0">
                <a:solidFill>
                  <a:schemeClr val="accent6"/>
                </a:solidFill>
                <a:effectLst/>
                <a:latin typeface="Calibri" panose="020F0502020204030204" pitchFamily="34" charset="0"/>
                <a:ea typeface="Times New Roman" panose="02020603050405020304" pitchFamily="18" charset="0"/>
                <a:cs typeface="Arial" panose="020B0604020202020204" pitchFamily="34" charset="0"/>
              </a:rPr>
              <a:t>Débat GE </a:t>
            </a:r>
            <a:r>
              <a:rPr lang="fr-FR" sz="20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Jeudi 11/9 17h30-18h30</a:t>
            </a:r>
            <a:endParaRPr lang="fr-FR" sz="2000" dirty="0">
              <a:solidFill>
                <a:srgbClr val="C00000"/>
              </a:solidFill>
              <a:effectLst/>
              <a:latin typeface="Times New Roman" panose="02020603050405020304" pitchFamily="18" charset="0"/>
              <a:ea typeface="Times New Roman" panose="02020603050405020304" pitchFamily="18" charset="0"/>
            </a:endParaRPr>
          </a:p>
        </p:txBody>
      </p:sp>
      <p:sp>
        <p:nvSpPr>
          <p:cNvPr id="14" name="Titre 3">
            <a:extLst>
              <a:ext uri="{FF2B5EF4-FFF2-40B4-BE49-F238E27FC236}">
                <a16:creationId xmlns:a16="http://schemas.microsoft.com/office/drawing/2014/main" id="{F8D2B5BB-9ADC-1D7C-498C-ABAC0A0288ED}"/>
              </a:ext>
            </a:extLst>
          </p:cNvPr>
          <p:cNvSpPr>
            <a:spLocks noGrp="1"/>
          </p:cNvSpPr>
          <p:nvPr>
            <p:ph type="title"/>
          </p:nvPr>
        </p:nvSpPr>
        <p:spPr>
          <a:xfrm>
            <a:off x="279115" y="467519"/>
            <a:ext cx="3879668" cy="5626100"/>
          </a:xfrm>
        </p:spPr>
        <p:txBody>
          <a:bodyPr/>
          <a:lstStyle/>
          <a:p>
            <a:br>
              <a:rPr lang="fr-FR" dirty="0"/>
            </a:br>
            <a:r>
              <a:rPr lang="fr-FR" i="1" dirty="0"/>
              <a:t>Villebon </a:t>
            </a:r>
            <a:br>
              <a:rPr lang="fr-FR" i="1" dirty="0"/>
            </a:br>
            <a:r>
              <a:rPr lang="fr-FR" i="1" dirty="0" err="1"/>
              <a:t>Algae</a:t>
            </a:r>
            <a:r>
              <a:rPr lang="fr-FR" i="1" dirty="0"/>
              <a:t> For </a:t>
            </a:r>
            <a:r>
              <a:rPr lang="fr-FR" i="1" dirty="0" err="1"/>
              <a:t>Farm</a:t>
            </a:r>
            <a:r>
              <a:rPr lang="fr-FR" i="1" dirty="0"/>
              <a:t> </a:t>
            </a:r>
            <a:br>
              <a:rPr lang="fr-FR" i="1" dirty="0"/>
            </a:br>
            <a:r>
              <a:rPr lang="fr-FR" i="1" dirty="0"/>
              <a:t>Project 2025</a:t>
            </a:r>
          </a:p>
        </p:txBody>
      </p:sp>
    </p:spTree>
    <p:extLst>
      <p:ext uri="{BB962C8B-B14F-4D97-AF65-F5344CB8AC3E}">
        <p14:creationId xmlns:p14="http://schemas.microsoft.com/office/powerpoint/2010/main" val="221935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58552" y="233459"/>
            <a:ext cx="7633448" cy="29269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558553" y="3290133"/>
            <a:ext cx="7633448" cy="28355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656642" y="363189"/>
            <a:ext cx="7400365" cy="4403514"/>
          </a:xfrm>
          <a:prstGeom prst="rect">
            <a:avLst/>
          </a:prstGeom>
        </p:spPr>
        <p:txBody>
          <a:bodyPr wrap="square">
            <a:spAutoFit/>
          </a:bodyPr>
          <a:lstStyle/>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3 : Mise en place de la « Grande Expérience Test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effectLst/>
                <a:latin typeface="Calibri" panose="020F0502020204030204" pitchFamily="34" charset="0"/>
                <a:ea typeface="Calibri" panose="020F0502020204030204" pitchFamily="34" charset="0"/>
                <a:cs typeface="Times New Roman" panose="02020603050405020304" pitchFamily="18" charset="0"/>
              </a:rPr>
              <a:t>Préparer le matériel nécessaire et les protocoles expérimentaux nécessaires à la « Grande Expérience Test »</a:t>
            </a:r>
          </a:p>
          <a:p>
            <a:pPr>
              <a:lnSpc>
                <a:spcPct val="115000"/>
              </a:lnSpc>
              <a:spcAft>
                <a:spcPts val="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b="1"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4 : Réalisation de la « Grande Expérience Test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TP comptage (2/10)</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Mise en culture (2 et 3/10)</a:t>
            </a:r>
            <a:r>
              <a:rPr lang="fr-FR" dirty="0">
                <a:latin typeface="Calibri" panose="020F0502020204030204" pitchFamily="34" charset="0"/>
                <a:ea typeface="Calibri" panose="020F0502020204030204" pitchFamily="34" charset="0"/>
                <a:cs typeface="Times New Roman" panose="02020603050405020304" pitchFamily="18" charset="0"/>
              </a:rPr>
              <a:t>, Prélèvements 16/10, </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TP dosage des lipides et des pigments (23/10)</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Présentation du bilan après 14 jours de culture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D5A71F6-ED3B-4032-98B0-7399365E3685}"/>
              </a:ext>
            </a:extLst>
          </p:cNvPr>
          <p:cNvSpPr/>
          <p:nvPr/>
        </p:nvSpPr>
        <p:spPr>
          <a:xfrm>
            <a:off x="4706221" y="1336344"/>
            <a:ext cx="7236759" cy="1754327"/>
          </a:xfrm>
          <a:prstGeom prst="rect">
            <a:avLst/>
          </a:prstGeom>
        </p:spPr>
        <p:txBody>
          <a:bodyPr wrap="square">
            <a:spAutoFit/>
          </a:bodyPr>
          <a:lstStyle/>
          <a:p>
            <a:r>
              <a:rPr lang="fr-FR" b="1" dirty="0">
                <a:solidFill>
                  <a:schemeClr val="accent6">
                    <a:lumMod val="75000"/>
                  </a:schemeClr>
                </a:solidFill>
              </a:rPr>
              <a:t>Livrable 4 : </a:t>
            </a:r>
            <a:r>
              <a:rPr lang="fr-FR" dirty="0">
                <a:solidFill>
                  <a:srgbClr val="C00000"/>
                </a:solidFill>
              </a:rPr>
              <a:t>Les protocoles devront être déposés dans un dossier partagé et finalisés au plus tard le vendredi 20 septembre 20h en vue de la préparation des échanges avec les enseignants du 23 septembre.</a:t>
            </a:r>
          </a:p>
          <a:p>
            <a:r>
              <a:rPr lang="fr-FR" dirty="0">
                <a:solidFill>
                  <a:srgbClr val="C00000"/>
                </a:solidFill>
              </a:rPr>
              <a:t>Préparation et stérilisation PBR 22 et 25/9</a:t>
            </a:r>
          </a:p>
          <a:p>
            <a:r>
              <a:rPr lang="fr-FR" dirty="0">
                <a:solidFill>
                  <a:srgbClr val="C00000"/>
                </a:solidFill>
              </a:rPr>
              <a:t>Préparation sol mères milieux 26/9 </a:t>
            </a:r>
            <a:r>
              <a:rPr lang="fr-FR" dirty="0" err="1">
                <a:solidFill>
                  <a:srgbClr val="C00000"/>
                </a:solidFill>
              </a:rPr>
              <a:t>aprem</a:t>
            </a:r>
            <a:endParaRPr lang="fr-FR" dirty="0">
              <a:solidFill>
                <a:srgbClr val="C00000"/>
              </a:solidFill>
            </a:endParaRPr>
          </a:p>
          <a:p>
            <a:r>
              <a:rPr lang="fr-FR" dirty="0">
                <a:solidFill>
                  <a:srgbClr val="C00000"/>
                </a:solidFill>
              </a:rPr>
              <a:t>Réunion ensemble de promo 30/9 matin</a:t>
            </a:r>
          </a:p>
        </p:txBody>
      </p:sp>
      <p:sp>
        <p:nvSpPr>
          <p:cNvPr id="6" name="Rectangle 5">
            <a:extLst>
              <a:ext uri="{FF2B5EF4-FFF2-40B4-BE49-F238E27FC236}">
                <a16:creationId xmlns:a16="http://schemas.microsoft.com/office/drawing/2014/main" id="{0EA7C96C-C4D4-478F-89A4-E6246C5082C2}"/>
              </a:ext>
            </a:extLst>
          </p:cNvPr>
          <p:cNvSpPr/>
          <p:nvPr/>
        </p:nvSpPr>
        <p:spPr>
          <a:xfrm>
            <a:off x="4675094" y="4762235"/>
            <a:ext cx="7516906" cy="1200329"/>
          </a:xfrm>
          <a:prstGeom prst="rect">
            <a:avLst/>
          </a:prstGeom>
        </p:spPr>
        <p:txBody>
          <a:bodyPr wrap="square">
            <a:spAutoFit/>
          </a:bodyPr>
          <a:lstStyle/>
          <a:p>
            <a:r>
              <a:rPr lang="fr-FR" b="1" dirty="0">
                <a:solidFill>
                  <a:schemeClr val="accent6">
                    <a:lumMod val="75000"/>
                  </a:schemeClr>
                </a:solidFill>
              </a:rPr>
              <a:t>Livrable 5 : </a:t>
            </a:r>
            <a:r>
              <a:rPr lang="fr-FR" b="1" dirty="0">
                <a:solidFill>
                  <a:srgbClr val="C00000"/>
                </a:solidFill>
              </a:rPr>
              <a:t>Rapport-bilan de la Grande Expérience sous forme de poster </a:t>
            </a:r>
            <a:r>
              <a:rPr lang="fr-FR" dirty="0">
                <a:solidFill>
                  <a:srgbClr val="C00000"/>
                </a:solidFill>
              </a:rPr>
              <a:t>avant le 7 novembre à 20h.</a:t>
            </a:r>
          </a:p>
          <a:p>
            <a:r>
              <a:rPr lang="fr-FR" b="1" dirty="0">
                <a:solidFill>
                  <a:schemeClr val="accent6">
                    <a:lumMod val="75000"/>
                  </a:schemeClr>
                </a:solidFill>
              </a:rPr>
              <a:t>Livrable 6 : </a:t>
            </a:r>
            <a:r>
              <a:rPr lang="fr-FR" b="1" dirty="0">
                <a:solidFill>
                  <a:srgbClr val="C00000"/>
                </a:solidFill>
              </a:rPr>
              <a:t>Présentation orale 4 </a:t>
            </a:r>
            <a:r>
              <a:rPr lang="fr-FR" dirty="0">
                <a:solidFill>
                  <a:srgbClr val="C00000"/>
                </a:solidFill>
              </a:rPr>
              <a:t>le lundi 15 novembre</a:t>
            </a:r>
          </a:p>
          <a:p>
            <a:endParaRPr lang="fr-FR" dirty="0">
              <a:solidFill>
                <a:srgbClr val="C00000"/>
              </a:solidFill>
            </a:endParaRPr>
          </a:p>
        </p:txBody>
      </p:sp>
      <p:sp>
        <p:nvSpPr>
          <p:cNvPr id="7" name="Titre 3">
            <a:extLst>
              <a:ext uri="{FF2B5EF4-FFF2-40B4-BE49-F238E27FC236}">
                <a16:creationId xmlns:a16="http://schemas.microsoft.com/office/drawing/2014/main" id="{BD2CF8C5-6466-94C8-8D66-1134CB9EECD0}"/>
              </a:ext>
            </a:extLst>
          </p:cNvPr>
          <p:cNvSpPr>
            <a:spLocks noGrp="1"/>
          </p:cNvSpPr>
          <p:nvPr>
            <p:ph type="title"/>
          </p:nvPr>
        </p:nvSpPr>
        <p:spPr>
          <a:xfrm>
            <a:off x="279115" y="467519"/>
            <a:ext cx="3879668" cy="5626100"/>
          </a:xfrm>
        </p:spPr>
        <p:txBody>
          <a:bodyPr/>
          <a:lstStyle/>
          <a:p>
            <a:br>
              <a:rPr lang="fr-FR" dirty="0"/>
            </a:br>
            <a:r>
              <a:rPr lang="fr-FR" i="1" dirty="0"/>
              <a:t>Villebon </a:t>
            </a:r>
            <a:br>
              <a:rPr lang="fr-FR" i="1" dirty="0"/>
            </a:br>
            <a:r>
              <a:rPr lang="fr-FR" i="1" dirty="0" err="1"/>
              <a:t>Algae</a:t>
            </a:r>
            <a:r>
              <a:rPr lang="fr-FR" i="1" dirty="0"/>
              <a:t> For </a:t>
            </a:r>
            <a:r>
              <a:rPr lang="fr-FR" i="1" dirty="0" err="1"/>
              <a:t>Farm</a:t>
            </a:r>
            <a:r>
              <a:rPr lang="fr-FR" i="1" dirty="0"/>
              <a:t> </a:t>
            </a:r>
            <a:br>
              <a:rPr lang="fr-FR" i="1" dirty="0"/>
            </a:br>
            <a:r>
              <a:rPr lang="fr-FR" i="1" dirty="0"/>
              <a:t>Project 2025</a:t>
            </a:r>
          </a:p>
        </p:txBody>
      </p:sp>
    </p:spTree>
    <p:extLst>
      <p:ext uri="{BB962C8B-B14F-4D97-AF65-F5344CB8AC3E}">
        <p14:creationId xmlns:p14="http://schemas.microsoft.com/office/powerpoint/2010/main" val="235287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1783" y="3775199"/>
            <a:ext cx="7600217" cy="82162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sp>
        <p:nvSpPr>
          <p:cNvPr id="10" name="Rectangle 9"/>
          <p:cNvSpPr/>
          <p:nvPr/>
        </p:nvSpPr>
        <p:spPr>
          <a:xfrm>
            <a:off x="4591783" y="4709663"/>
            <a:ext cx="7600217" cy="16513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591782" y="2305632"/>
            <a:ext cx="7600218" cy="1309167"/>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630271" y="174281"/>
            <a:ext cx="7561729" cy="18028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479007" y="0"/>
            <a:ext cx="7810695" cy="6409190"/>
          </a:xfrm>
          <a:prstGeom prst="rect">
            <a:avLst/>
          </a:prstGeom>
        </p:spPr>
        <p:txBody>
          <a:bodyPr wrap="square">
            <a:spAutoFit/>
          </a:bodyPr>
          <a:lstStyle/>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5 : Développement d’un </a:t>
            </a:r>
            <a:r>
              <a:rPr lang="fr-FR" b="1"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photobioréacteur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P</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résentation de la réflexion design du PBR à la construction</a:t>
            </a: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solidFill>
                <a:srgbClr val="C00000"/>
              </a:solidFill>
            </a:endParaRP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6 : Production de biomasse algale et analyse chimique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Prépa milieux culture 13/12, Stérilisation PBR 13/12, Mise en production (</a:t>
            </a: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7</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/1)</a:t>
            </a:r>
            <a:r>
              <a:rPr lang="fr-FR" sz="1600" dirty="0">
                <a:latin typeface="Calibri" panose="020F0502020204030204" pitchFamily="34" charset="0"/>
                <a:ea typeface="Calibri" panose="020F0502020204030204" pitchFamily="34" charset="0"/>
                <a:cs typeface="Times New Roman" panose="02020603050405020304" pitchFamily="18" charset="0"/>
              </a:rPr>
              <a:t>, </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prélèvements (30/1) et dosages (7/2)</a:t>
            </a: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7: analyse chimique</a:t>
            </a:r>
          </a:p>
          <a:p>
            <a:pPr>
              <a:lnSpc>
                <a:spcPct val="115000"/>
              </a:lnSpc>
              <a:spcAft>
                <a:spcPts val="0"/>
              </a:spcAft>
            </a:pPr>
            <a:r>
              <a:rPr lang="fr-FR" b="1" dirty="0">
                <a:solidFill>
                  <a:schemeClr val="accent6">
                    <a:lumMod val="75000"/>
                  </a:schemeClr>
                </a:solidFill>
              </a:rPr>
              <a:t>	Livrable 11 : </a:t>
            </a:r>
            <a:r>
              <a:rPr lang="fr-FR" b="1" dirty="0">
                <a:solidFill>
                  <a:srgbClr val="C00000"/>
                </a:solidFill>
              </a:rPr>
              <a:t>CR des résultats, date à déterminer</a:t>
            </a:r>
            <a:endPar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a:buChar char="•"/>
            </a:pPr>
            <a:endPar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Wingdings" charset="2"/>
              <a:buChar char="§"/>
            </a:pPr>
            <a:r>
              <a:rPr lang="fr-FR"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SEQUENCE FINALE : remise du rapport de projet et soutenance</a:t>
            </a:r>
            <a:r>
              <a:rPr lang="fr-FR"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chemeClr val="accent6">
                    <a:lumMod val="75000"/>
                  </a:schemeClr>
                </a:solidFill>
              </a:rPr>
              <a:t>	Livrable 12 : </a:t>
            </a:r>
            <a:r>
              <a:rPr lang="fr-FR"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Soutenance finale, </a:t>
            </a:r>
            <a:r>
              <a:rPr lang="fr-FR" dirty="0">
                <a:solidFill>
                  <a:srgbClr val="C00000"/>
                </a:solidFill>
                <a:latin typeface="Calibri" panose="020F0502020204030204" pitchFamily="34" charset="0"/>
                <a:ea typeface="Calibri" panose="020F0502020204030204" pitchFamily="34" charset="0"/>
                <a:cs typeface="Times New Roman" panose="02020603050405020304" pitchFamily="18" charset="0"/>
              </a:rPr>
              <a:t>19 février2026 13h30</a:t>
            </a:r>
            <a:endParaRPr lang="fr-F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chemeClr val="accent6">
                    <a:lumMod val="75000"/>
                  </a:schemeClr>
                </a:solidFill>
              </a:rPr>
              <a:t>	Livrable 13 : </a:t>
            </a:r>
            <a:r>
              <a:rPr lang="fr-FR"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Rapport écrit final</a:t>
            </a:r>
            <a:r>
              <a:rPr lang="fr-FR" dirty="0">
                <a:solidFill>
                  <a:srgbClr val="C00000"/>
                </a:solidFill>
                <a:latin typeface="Calibri" panose="020F0502020204030204" pitchFamily="34" charset="0"/>
                <a:ea typeface="Calibri" panose="020F0502020204030204" pitchFamily="34" charset="0"/>
                <a:cs typeface="Times New Roman" panose="02020603050405020304" pitchFamily="18" charset="0"/>
              </a:rPr>
              <a:t> 12 mars 2026 20h</a:t>
            </a:r>
          </a:p>
          <a:p>
            <a:pPr>
              <a:lnSpc>
                <a:spcPct val="115000"/>
              </a:lnSpc>
            </a:pPr>
            <a:r>
              <a:rPr lang="fr-FR" b="1" dirty="0">
                <a:solidFill>
                  <a:schemeClr val="accent6">
                    <a:lumMod val="75000"/>
                  </a:schemeClr>
                </a:solidFill>
              </a:rPr>
              <a:t>	Livrable 14 : </a:t>
            </a:r>
            <a:r>
              <a:rPr lang="fr-FR"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a:t>
            </a:r>
            <a:r>
              <a:rPr lang="fr-F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ahier de labo  </a:t>
            </a:r>
            <a:r>
              <a:rPr lang="fr-F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 </a:t>
            </a:r>
            <a:r>
              <a:rPr lang="fr-FR" dirty="0">
                <a:solidFill>
                  <a:srgbClr val="C00000"/>
                </a:solidFill>
                <a:latin typeface="Calibri" panose="020F0502020204030204" pitchFamily="34" charset="0"/>
                <a:ea typeface="Calibri" panose="020F0502020204030204" pitchFamily="34" charset="0"/>
                <a:cs typeface="Times New Roman" panose="02020603050405020304" pitchFamily="18" charset="0"/>
              </a:rPr>
              <a:t>12 mars 2026 20h</a:t>
            </a:r>
            <a:endParaRPr lang="fr-F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Bilan des apprentissages </a:t>
            </a:r>
            <a:r>
              <a:rPr lang="fr-F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 avril </a:t>
            </a:r>
            <a:endParaRPr lang="fr-F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Texte 20"/>
          <p:cNvSpPr txBox="1"/>
          <p:nvPr/>
        </p:nvSpPr>
        <p:spPr>
          <a:xfrm>
            <a:off x="4637777" y="1275425"/>
            <a:ext cx="5711692" cy="369332"/>
          </a:xfrm>
          <a:prstGeom prst="rect">
            <a:avLst/>
          </a:prstGeom>
          <a:noFill/>
        </p:spPr>
        <p:txBody>
          <a:bodyPr wrap="none" rtlCol="0">
            <a:spAutoFit/>
          </a:bodyPr>
          <a:lstStyle/>
          <a:p>
            <a:r>
              <a:rPr lang="fr-FR" b="1" dirty="0">
                <a:solidFill>
                  <a:schemeClr val="accent6">
                    <a:lumMod val="75000"/>
                  </a:schemeClr>
                </a:solidFill>
              </a:rPr>
              <a:t>	Livrable 8 : </a:t>
            </a:r>
            <a:r>
              <a:rPr lang="fr-FR" b="1" dirty="0">
                <a:solidFill>
                  <a:srgbClr val="C00000"/>
                </a:solidFill>
              </a:rPr>
              <a:t>Rapport écrit </a:t>
            </a:r>
            <a:r>
              <a:rPr lang="fr-FR" dirty="0">
                <a:solidFill>
                  <a:srgbClr val="C00000"/>
                </a:solidFill>
              </a:rPr>
              <a:t>pour le 7 novembre 20h</a:t>
            </a:r>
          </a:p>
        </p:txBody>
      </p:sp>
      <p:sp>
        <p:nvSpPr>
          <p:cNvPr id="22" name="ZoneTexte 21"/>
          <p:cNvSpPr txBox="1"/>
          <p:nvPr/>
        </p:nvSpPr>
        <p:spPr>
          <a:xfrm>
            <a:off x="4637777" y="924339"/>
            <a:ext cx="6260688" cy="369332"/>
          </a:xfrm>
          <a:prstGeom prst="rect">
            <a:avLst/>
          </a:prstGeom>
          <a:noFill/>
        </p:spPr>
        <p:txBody>
          <a:bodyPr wrap="none" rtlCol="0">
            <a:spAutoFit/>
          </a:bodyPr>
          <a:lstStyle/>
          <a:p>
            <a:r>
              <a:rPr lang="fr-FR" b="1" dirty="0">
                <a:solidFill>
                  <a:schemeClr val="accent6">
                    <a:lumMod val="75000"/>
                  </a:schemeClr>
                </a:solidFill>
              </a:rPr>
              <a:t>	Livrable 7 : </a:t>
            </a:r>
            <a:r>
              <a:rPr lang="fr-FR" b="1" dirty="0">
                <a:solidFill>
                  <a:srgbClr val="C00000"/>
                </a:solidFill>
              </a:rPr>
              <a:t>Prés. orale 5 </a:t>
            </a:r>
            <a:r>
              <a:rPr lang="fr-FR" dirty="0">
                <a:solidFill>
                  <a:srgbClr val="C00000"/>
                </a:solidFill>
              </a:rPr>
              <a:t>le 24 octobre</a:t>
            </a:r>
            <a:r>
              <a:rPr lang="fr-FR" sz="1400" dirty="0">
                <a:solidFill>
                  <a:srgbClr val="C00000"/>
                </a:solidFill>
              </a:rPr>
              <a:t>(+ prépa commandes)</a:t>
            </a:r>
          </a:p>
        </p:txBody>
      </p:sp>
      <p:sp>
        <p:nvSpPr>
          <p:cNvPr id="23" name="ZoneTexte 22"/>
          <p:cNvSpPr txBox="1"/>
          <p:nvPr/>
        </p:nvSpPr>
        <p:spPr>
          <a:xfrm>
            <a:off x="5406603" y="3262308"/>
            <a:ext cx="5295360" cy="369332"/>
          </a:xfrm>
          <a:prstGeom prst="rect">
            <a:avLst/>
          </a:prstGeom>
          <a:noFill/>
        </p:spPr>
        <p:txBody>
          <a:bodyPr wrap="none" rtlCol="0">
            <a:spAutoFit/>
          </a:bodyPr>
          <a:lstStyle/>
          <a:p>
            <a:r>
              <a:rPr lang="fr-FR" b="1" dirty="0">
                <a:solidFill>
                  <a:schemeClr val="accent6">
                    <a:lumMod val="75000"/>
                  </a:schemeClr>
                </a:solidFill>
              </a:rPr>
              <a:t>Livrable 10 : </a:t>
            </a:r>
            <a:r>
              <a:rPr lang="fr-FR" b="1" dirty="0">
                <a:solidFill>
                  <a:srgbClr val="C00000"/>
                </a:solidFill>
              </a:rPr>
              <a:t>fiche de CR des résultats </a:t>
            </a:r>
            <a:r>
              <a:rPr lang="fr-FR" dirty="0">
                <a:solidFill>
                  <a:srgbClr val="C00000"/>
                </a:solidFill>
              </a:rPr>
              <a:t>le 10 février 22h</a:t>
            </a:r>
          </a:p>
        </p:txBody>
      </p:sp>
      <p:sp>
        <p:nvSpPr>
          <p:cNvPr id="3" name="Rectangle 2">
            <a:extLst>
              <a:ext uri="{FF2B5EF4-FFF2-40B4-BE49-F238E27FC236}">
                <a16:creationId xmlns:a16="http://schemas.microsoft.com/office/drawing/2014/main" id="{5A3EC5BA-529F-423F-9284-F7CBA72B8839}"/>
              </a:ext>
            </a:extLst>
          </p:cNvPr>
          <p:cNvSpPr/>
          <p:nvPr/>
        </p:nvSpPr>
        <p:spPr>
          <a:xfrm>
            <a:off x="4637777" y="1621300"/>
            <a:ext cx="7439794" cy="369332"/>
          </a:xfrm>
          <a:prstGeom prst="rect">
            <a:avLst/>
          </a:prstGeom>
          <a:noFill/>
        </p:spPr>
        <p:txBody>
          <a:bodyPr wrap="none">
            <a:spAutoFit/>
          </a:bodyPr>
          <a:lstStyle/>
          <a:p>
            <a:r>
              <a:rPr lang="fr-FR" b="1" dirty="0">
                <a:solidFill>
                  <a:schemeClr val="accent6">
                    <a:lumMod val="75000"/>
                  </a:schemeClr>
                </a:solidFill>
              </a:rPr>
              <a:t>	Livrable 9 : </a:t>
            </a:r>
            <a:r>
              <a:rPr lang="fr-FR" b="1" dirty="0">
                <a:solidFill>
                  <a:srgbClr val="C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Prototype fonctionnel </a:t>
            </a:r>
            <a:r>
              <a:rPr lang="fr-FR" dirty="0">
                <a:solidFill>
                  <a:srgbClr val="C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le 5 janvier </a:t>
            </a:r>
            <a:r>
              <a:rPr lang="fr-FR" sz="1600" dirty="0">
                <a:solidFill>
                  <a:srgbClr val="C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(finalisé avant vacances)</a:t>
            </a:r>
            <a:endParaRPr lang="fr-FR" sz="1600" dirty="0"/>
          </a:p>
        </p:txBody>
      </p:sp>
      <p:sp>
        <p:nvSpPr>
          <p:cNvPr id="6" name="Titre 3">
            <a:extLst>
              <a:ext uri="{FF2B5EF4-FFF2-40B4-BE49-F238E27FC236}">
                <a16:creationId xmlns:a16="http://schemas.microsoft.com/office/drawing/2014/main" id="{8A41FEC3-D5B8-74BE-EF07-B63016947B39}"/>
              </a:ext>
            </a:extLst>
          </p:cNvPr>
          <p:cNvSpPr>
            <a:spLocks noGrp="1"/>
          </p:cNvSpPr>
          <p:nvPr>
            <p:ph type="title"/>
          </p:nvPr>
        </p:nvSpPr>
        <p:spPr>
          <a:xfrm>
            <a:off x="279115" y="467519"/>
            <a:ext cx="3879668" cy="5626100"/>
          </a:xfrm>
        </p:spPr>
        <p:txBody>
          <a:bodyPr/>
          <a:lstStyle/>
          <a:p>
            <a:br>
              <a:rPr lang="fr-FR" dirty="0"/>
            </a:br>
            <a:r>
              <a:rPr lang="fr-FR" i="1" dirty="0"/>
              <a:t>Villebon </a:t>
            </a:r>
            <a:br>
              <a:rPr lang="fr-FR" i="1" dirty="0"/>
            </a:br>
            <a:r>
              <a:rPr lang="fr-FR" i="1" dirty="0" err="1"/>
              <a:t>Algae</a:t>
            </a:r>
            <a:r>
              <a:rPr lang="fr-FR" i="1" dirty="0"/>
              <a:t> For </a:t>
            </a:r>
            <a:r>
              <a:rPr lang="fr-FR" i="1" dirty="0" err="1"/>
              <a:t>Farm</a:t>
            </a:r>
            <a:r>
              <a:rPr lang="fr-FR" i="1" dirty="0"/>
              <a:t> </a:t>
            </a:r>
            <a:br>
              <a:rPr lang="fr-FR" i="1" dirty="0"/>
            </a:br>
            <a:r>
              <a:rPr lang="fr-FR" i="1" dirty="0"/>
              <a:t>Project 2025</a:t>
            </a:r>
          </a:p>
        </p:txBody>
      </p:sp>
    </p:spTree>
    <p:extLst>
      <p:ext uri="{BB962C8B-B14F-4D97-AF65-F5344CB8AC3E}">
        <p14:creationId xmlns:p14="http://schemas.microsoft.com/office/powerpoint/2010/main" val="304343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42899" y="635000"/>
            <a:ext cx="3918857" cy="5626100"/>
          </a:xfrm>
        </p:spPr>
        <p:txBody>
          <a:bodyPr/>
          <a:lstStyle/>
          <a:p>
            <a:pPr algn="ctr"/>
            <a:r>
              <a:rPr lang="fr-FR" altLang="fr-FR" dirty="0"/>
              <a:t>Ordre du jour</a:t>
            </a:r>
            <a:br>
              <a:rPr lang="fr-FR" altLang="fr-FR" dirty="0"/>
            </a:br>
            <a:r>
              <a:rPr lang="fr-FR" altLang="fr-FR" dirty="0"/>
              <a:t>3 et 4/9</a:t>
            </a:r>
          </a:p>
        </p:txBody>
      </p:sp>
      <p:sp>
        <p:nvSpPr>
          <p:cNvPr id="13316" name="Espace réservé du numéro de diapositive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600" dirty="0">
              <a:solidFill>
                <a:srgbClr val="898989"/>
              </a:solidFill>
            </a:endParaRPr>
          </a:p>
          <a:p>
            <a:pPr>
              <a:spcBef>
                <a:spcPct val="0"/>
              </a:spcBef>
              <a:buFontTx/>
              <a:buNone/>
            </a:pPr>
            <a:r>
              <a:rPr lang="fr-FR" altLang="fr-FR" sz="1600" dirty="0">
                <a:solidFill>
                  <a:srgbClr val="898989"/>
                </a:solidFill>
              </a:rPr>
              <a:t>(</a:t>
            </a:r>
          </a:p>
        </p:txBody>
      </p:sp>
      <p:sp>
        <p:nvSpPr>
          <p:cNvPr id="6" name="Espace réservé du contenu 5"/>
          <p:cNvSpPr>
            <a:spLocks noGrp="1"/>
          </p:cNvSpPr>
          <p:nvPr>
            <p:ph idx="1"/>
          </p:nvPr>
        </p:nvSpPr>
        <p:spPr>
          <a:xfrm>
            <a:off x="4477407" y="1759922"/>
            <a:ext cx="7714593" cy="3582519"/>
          </a:xfrm>
          <a:prstGeom prst="rect">
            <a:avLst/>
          </a:prstGeom>
        </p:spPr>
        <p:txBody>
          <a:bodyPr wrap="square">
            <a:spAutoFit/>
          </a:bodyPr>
          <a:lstStyle/>
          <a:p>
            <a:pPr lvl="0" eaLnBrk="0" fontAlgn="base" hangingPunct="0">
              <a:spcBef>
                <a:spcPct val="0"/>
              </a:spcBef>
              <a:spcAft>
                <a:spcPct val="0"/>
              </a:spcAft>
              <a:buFontTx/>
              <a:buAutoNum type="arabicPeriod"/>
              <a:tabLst>
                <a:tab pos="685800" algn="l"/>
              </a:tabLst>
            </a:pPr>
            <a:r>
              <a:rPr kumimoji="0" lang="fr-FR" altLang="fr-FR" sz="2800" b="0" i="0" u="none" strike="noStrike" cap="none" normalizeH="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Compétences et APP L1</a:t>
            </a:r>
          </a:p>
          <a:p>
            <a:pPr lvl="0" eaLnBrk="0" fontAlgn="base" hangingPunct="0">
              <a:spcBef>
                <a:spcPct val="0"/>
              </a:spcBef>
              <a:spcAft>
                <a:spcPct val="0"/>
              </a:spcAft>
              <a:tabLst>
                <a:tab pos="685800" algn="l"/>
              </a:tabLst>
            </a:pPr>
            <a:endPar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28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2. Présentation du projet SEA2 et du planning</a:t>
            </a:r>
          </a:p>
          <a:p>
            <a:pPr lvl="0" eaLnBrk="0" fontAlgn="base" hangingPunct="0">
              <a:spcBef>
                <a:spcPct val="0"/>
              </a:spcBef>
              <a:spcAft>
                <a:spcPct val="0"/>
              </a:spcAft>
              <a:tabLst>
                <a:tab pos="685800" algn="l"/>
              </a:tabLst>
            </a:pPr>
            <a:endPar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28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3. </a:t>
            </a:r>
            <a:r>
              <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Début du travail de bibliographie</a:t>
            </a:r>
          </a:p>
          <a:p>
            <a:pPr lvl="0" eaLnBrk="0" fontAlgn="base" hangingPunct="0">
              <a:spcBef>
                <a:spcPct val="0"/>
              </a:spcBef>
              <a:spcAft>
                <a:spcPct val="0"/>
              </a:spcAft>
              <a:tabLst>
                <a:tab pos="685800" algn="l"/>
              </a:tabLst>
            </a:pPr>
            <a:endParaRPr lang="fr-FR" altLang="fr-FR" sz="28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Compétences et projet L2</a:t>
            </a:r>
          </a:p>
          <a:p>
            <a:pPr lvl="0" eaLnBrk="0" fontAlgn="base" hangingPunct="0">
              <a:spcBef>
                <a:spcPct val="0"/>
              </a:spcBef>
              <a:spcAft>
                <a:spcPct val="0"/>
              </a:spcAft>
              <a:tabLst>
                <a:tab pos="685800" algn="l"/>
              </a:tabLst>
            </a:pPr>
            <a:endParaRPr lang="fr-FR" altLang="fr-FR" sz="28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kumimoji="0" lang="fr-FR" altLang="fr-FR" sz="28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Mise en place du fonctionnement des groupes</a:t>
            </a:r>
          </a:p>
        </p:txBody>
      </p:sp>
    </p:spTree>
    <p:extLst>
      <p:ext uri="{BB962C8B-B14F-4D97-AF65-F5344CB8AC3E}">
        <p14:creationId xmlns:p14="http://schemas.microsoft.com/office/powerpoint/2010/main" val="398716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04769" y="328185"/>
            <a:ext cx="7787231" cy="5890679"/>
          </a:xfrm>
        </p:spPr>
        <p:txBody>
          <a:bodyPr/>
          <a:lstStyle/>
          <a:p>
            <a:pPr lvl="0"/>
            <a:r>
              <a:rPr lang="fr-FR" sz="2000" dirty="0"/>
              <a:t>1- Le dispositif doit permettre la production de dioxygène et de biomasse algale à partir du CO</a:t>
            </a:r>
            <a:r>
              <a:rPr lang="fr-FR" sz="2000" baseline="-25000" dirty="0"/>
              <a:t>2</a:t>
            </a:r>
            <a:r>
              <a:rPr lang="fr-FR" sz="2000" dirty="0"/>
              <a:t> de l’air et de lumière artificielle correspondant autant que possible aux conditions de la région parisienne. Ses performances doivent être optimisées et indiquées dans le rapport final.</a:t>
            </a:r>
          </a:p>
          <a:p>
            <a:pPr lvl="0"/>
            <a:endParaRPr lang="fr-FR" sz="2000" dirty="0"/>
          </a:p>
          <a:p>
            <a:pPr lvl="0"/>
            <a:r>
              <a:rPr lang="fr-FR" sz="2000" dirty="0"/>
              <a:t>2- Les algues produites doivent en particulier présenter une concentration élevée en lipides.</a:t>
            </a:r>
          </a:p>
          <a:p>
            <a:pPr lvl="0"/>
            <a:endParaRPr lang="fr-FR" sz="2000" dirty="0"/>
          </a:p>
          <a:p>
            <a:pPr lvl="0"/>
            <a:r>
              <a:rPr lang="fr-FR" sz="2000" dirty="0"/>
              <a:t>3- Le dispositif doit être automatisé pour limiter les interventions. Il doit pouvoir fonctionner pendant au moins 14 jours (21 jours?) sans maintenance.</a:t>
            </a:r>
          </a:p>
          <a:p>
            <a:pPr lvl="0"/>
            <a:endParaRPr lang="fr-FR" sz="2000" dirty="0"/>
          </a:p>
          <a:p>
            <a:pPr lvl="0"/>
            <a:r>
              <a:rPr lang="fr-FR" sz="2000" dirty="0"/>
              <a:t>4- Le dispositif doit correspondre à un module d’un dispositif plus important ou constituer une maquette de l’ensemble du dispositif, l’échelle devra en être précisée.</a:t>
            </a:r>
          </a:p>
          <a:p>
            <a:pPr lvl="0"/>
            <a:endParaRPr lang="fr-FR" sz="2000" dirty="0"/>
          </a:p>
          <a:p>
            <a:pPr lvl="0"/>
            <a:r>
              <a:rPr lang="fr-FR" sz="2000" dirty="0"/>
              <a:t>5- La partie PBR peut être modulaire, ou non.</a:t>
            </a:r>
          </a:p>
          <a:p>
            <a:pPr marL="342900" indent="-342900">
              <a:buFont typeface="Arial" panose="020B0604020202020204" pitchFamily="34" charset="0"/>
              <a:buChar char="•"/>
            </a:pPr>
            <a:endParaRPr lang="fr-FR" sz="2400" dirty="0"/>
          </a:p>
        </p:txBody>
      </p:sp>
      <p:sp>
        <p:nvSpPr>
          <p:cNvPr id="3" name="Titre 2"/>
          <p:cNvSpPr>
            <a:spLocks noGrp="1"/>
          </p:cNvSpPr>
          <p:nvPr>
            <p:ph type="title"/>
          </p:nvPr>
        </p:nvSpPr>
        <p:spPr/>
        <p:txBody>
          <a:bodyPr/>
          <a:lstStyle/>
          <a:p>
            <a:r>
              <a:rPr lang="fr-FR" dirty="0"/>
              <a:t>Le cahier des charges (1)</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20</a:t>
            </a:fld>
            <a:endParaRPr lang="fr-FR">
              <a:solidFill>
                <a:prstClr val="black">
                  <a:tint val="75000"/>
                </a:prstClr>
              </a:solidFill>
            </a:endParaRPr>
          </a:p>
        </p:txBody>
      </p:sp>
    </p:spTree>
    <p:extLst>
      <p:ext uri="{BB962C8B-B14F-4D97-AF65-F5344CB8AC3E}">
        <p14:creationId xmlns:p14="http://schemas.microsoft.com/office/powerpoint/2010/main" val="47878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65291" y="634928"/>
            <a:ext cx="7526709" cy="6708215"/>
          </a:xfrm>
          <a:solidFill>
            <a:schemeClr val="bg1"/>
          </a:solidFill>
        </p:spPr>
        <p:txBody>
          <a:bodyPr/>
          <a:lstStyle/>
          <a:p>
            <a:pPr lvl="0"/>
            <a:r>
              <a:rPr lang="fr-FR" sz="2000" dirty="0"/>
              <a:t>6- Le volume utile maximal de la partie PBR ne doit pas dépasser 10 litres. </a:t>
            </a:r>
          </a:p>
          <a:p>
            <a:pPr lvl="0"/>
            <a:endParaRPr lang="fr-FR" sz="2000" dirty="0"/>
          </a:p>
          <a:p>
            <a:pPr lvl="0"/>
            <a:r>
              <a:rPr lang="fr-FR" sz="2000" dirty="0"/>
              <a:t>7- Un système d’agitation adapté aux conditions architecturales et aux algues doit permettre une agitation optimale de la culture et/ou un apport régulier et homogène de nutriments.</a:t>
            </a:r>
          </a:p>
          <a:p>
            <a:pPr lvl="0"/>
            <a:r>
              <a:rPr lang="fr-FR" sz="2000" dirty="0"/>
              <a:t> </a:t>
            </a:r>
          </a:p>
          <a:p>
            <a:r>
              <a:rPr lang="fr-FR" sz="2000" dirty="0"/>
              <a:t>8- Les PBR doivent être équipés d’un système permettant l’introduction de liquide (nutriments) dans le milieu réactionnel.</a:t>
            </a:r>
          </a:p>
          <a:p>
            <a:endParaRPr lang="fr-FR" sz="2000" dirty="0"/>
          </a:p>
          <a:p>
            <a:pPr lvl="0"/>
            <a:r>
              <a:rPr lang="fr-FR" sz="2000" dirty="0"/>
              <a:t>9- La performance et la stabilité de l’installation ainsi que la qualité de la culture d’algues seront mesurées et évaluées tout au long de l’expérience.  Des dispositifs permettant des mesures pertinentes des conditions internes du système de culture (quantité de cellules algales, pH, température, CO</a:t>
            </a:r>
            <a:r>
              <a:rPr lang="fr-FR" sz="2000" baseline="-25000" dirty="0"/>
              <a:t>2</a:t>
            </a:r>
            <a:r>
              <a:rPr lang="fr-FR" sz="2000" dirty="0"/>
              <a:t>, </a:t>
            </a:r>
            <a:r>
              <a:rPr lang="fr-FR" sz="2000" i="1" dirty="0"/>
              <a:t>etc.</a:t>
            </a:r>
            <a:r>
              <a:rPr lang="fr-FR" sz="2000" dirty="0"/>
              <a:t>) pourront être greffés aux PBR. </a:t>
            </a:r>
          </a:p>
          <a:p>
            <a:pPr lvl="0"/>
            <a:r>
              <a:rPr lang="fr-FR" sz="2000" i="1" dirty="0"/>
              <a:t>Cet apport sera valorisé lors de l’évaluation du dispositif. </a:t>
            </a:r>
          </a:p>
          <a:p>
            <a:pPr lvl="0"/>
            <a:endParaRPr lang="fr-FR" sz="2000" dirty="0"/>
          </a:p>
          <a:p>
            <a:pPr lvl="0"/>
            <a:endParaRPr lang="fr-FR" sz="2000" dirty="0"/>
          </a:p>
        </p:txBody>
      </p:sp>
      <p:sp>
        <p:nvSpPr>
          <p:cNvPr id="3" name="Titre 2"/>
          <p:cNvSpPr>
            <a:spLocks noGrp="1"/>
          </p:cNvSpPr>
          <p:nvPr>
            <p:ph type="title"/>
          </p:nvPr>
        </p:nvSpPr>
        <p:spPr/>
        <p:txBody>
          <a:bodyPr/>
          <a:lstStyle/>
          <a:p>
            <a:r>
              <a:rPr lang="fr-FR" dirty="0"/>
              <a:t>Le cahier des charges (2)</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21</a:t>
            </a:fld>
            <a:endParaRPr lang="fr-FR">
              <a:solidFill>
                <a:prstClr val="black">
                  <a:tint val="75000"/>
                </a:prstClr>
              </a:solidFill>
            </a:endParaRPr>
          </a:p>
        </p:txBody>
      </p:sp>
    </p:spTree>
    <p:extLst>
      <p:ext uri="{BB962C8B-B14F-4D97-AF65-F5344CB8AC3E}">
        <p14:creationId xmlns:p14="http://schemas.microsoft.com/office/powerpoint/2010/main" val="335219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65291" y="149784"/>
            <a:ext cx="7526709" cy="6708215"/>
          </a:xfrm>
          <a:solidFill>
            <a:schemeClr val="bg1"/>
          </a:solidFill>
        </p:spPr>
        <p:txBody>
          <a:bodyPr/>
          <a:lstStyle/>
          <a:p>
            <a:pPr lvl="0"/>
            <a:endParaRPr lang="fr-FR" sz="2000" dirty="0"/>
          </a:p>
          <a:p>
            <a:pPr lvl="0"/>
            <a:r>
              <a:rPr lang="fr-FR" sz="2000" dirty="0"/>
              <a:t>10- Les PBR doivent pouvoir être vidés facilement (partiellement ou complètement) pour permettre la récolte de biomasse et si besoin un changement du milieu de culture en limitant les risques de contamination.</a:t>
            </a:r>
          </a:p>
          <a:p>
            <a:pPr lvl="0"/>
            <a:endParaRPr lang="fr-FR" sz="2000" dirty="0"/>
          </a:p>
          <a:p>
            <a:pPr lvl="0"/>
            <a:r>
              <a:rPr lang="fr-FR" sz="2000" dirty="0"/>
              <a:t>11- Les PBR peuvent être conçus pour la culture en continu (en </a:t>
            </a:r>
            <a:r>
              <a:rPr lang="fr-FR" sz="2000" dirty="0" err="1"/>
              <a:t>turbidostat</a:t>
            </a:r>
            <a:r>
              <a:rPr lang="fr-FR" sz="2000" dirty="0"/>
              <a:t>) ou pour la culture en batch. </a:t>
            </a:r>
          </a:p>
          <a:p>
            <a:pPr lvl="0"/>
            <a:endParaRPr lang="fr-FR" sz="2000" dirty="0"/>
          </a:p>
          <a:p>
            <a:pPr lvl="0"/>
            <a:r>
              <a:rPr lang="fr-FR" sz="2000" dirty="0"/>
              <a:t>12- La consommation électrique des </a:t>
            </a:r>
            <a:r>
              <a:rPr lang="fr-FR" sz="2000" dirty="0" err="1"/>
              <a:t>photobioréacteurs</a:t>
            </a:r>
            <a:r>
              <a:rPr lang="fr-FR" sz="2000" dirty="0"/>
              <a:t> (pompes, lampes et autres dispositifs) doit être aussi faible que possible. Cette consommation sera calculée et présentée dans le rapport final. </a:t>
            </a:r>
          </a:p>
          <a:p>
            <a:pPr marL="342900" lvl="0" indent="-342900">
              <a:buFont typeface="Arial" panose="020B0604020202020204" pitchFamily="34" charset="0"/>
              <a:buChar char="•"/>
            </a:pPr>
            <a:endParaRPr lang="fr-FR" sz="2000" dirty="0"/>
          </a:p>
        </p:txBody>
      </p:sp>
      <p:sp>
        <p:nvSpPr>
          <p:cNvPr id="3" name="Titre 2"/>
          <p:cNvSpPr>
            <a:spLocks noGrp="1"/>
          </p:cNvSpPr>
          <p:nvPr>
            <p:ph type="title"/>
          </p:nvPr>
        </p:nvSpPr>
        <p:spPr/>
        <p:txBody>
          <a:bodyPr/>
          <a:lstStyle/>
          <a:p>
            <a:r>
              <a:rPr lang="fr-FR" dirty="0"/>
              <a:t>Le cahier des charges (3)</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22</a:t>
            </a:fld>
            <a:endParaRPr lang="fr-FR">
              <a:solidFill>
                <a:prstClr val="black">
                  <a:tint val="75000"/>
                </a:prstClr>
              </a:solidFill>
            </a:endParaRPr>
          </a:p>
        </p:txBody>
      </p:sp>
    </p:spTree>
    <p:extLst>
      <p:ext uri="{BB962C8B-B14F-4D97-AF65-F5344CB8AC3E}">
        <p14:creationId xmlns:p14="http://schemas.microsoft.com/office/powerpoint/2010/main" val="240009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endParaRPr lang="fr-FR" dirty="0"/>
          </a:p>
          <a:p>
            <a:endParaRPr lang="fr-FR" dirty="0"/>
          </a:p>
          <a:p>
            <a:pPr algn="ctr"/>
            <a:endParaRPr lang="fr-FR" sz="2400" b="1" dirty="0"/>
          </a:p>
          <a:p>
            <a:pPr algn="ctr"/>
            <a:r>
              <a:rPr lang="fr-FR" sz="2400" b="1" dirty="0"/>
              <a:t>Atelier </a:t>
            </a:r>
            <a:r>
              <a:rPr lang="fr-FR" sz="2400" b="1" dirty="0" err="1"/>
              <a:t>Wavestone</a:t>
            </a:r>
            <a:r>
              <a:rPr lang="fr-FR" sz="2400" b="1" dirty="0"/>
              <a:t> « AEGPS »</a:t>
            </a:r>
          </a:p>
          <a:p>
            <a:pPr algn="ctr"/>
            <a:r>
              <a:rPr lang="fr-FR" sz="2400" b="1" dirty="0"/>
              <a:t>Vendredi 19 septembre 13h30-17h30</a:t>
            </a:r>
          </a:p>
          <a:p>
            <a:endParaRPr lang="fr-FR" dirty="0"/>
          </a:p>
          <a:p>
            <a:endParaRPr lang="fr-FR" dirty="0"/>
          </a:p>
          <a:p>
            <a:endParaRPr lang="fr-FR" dirty="0"/>
          </a:p>
          <a:p>
            <a:r>
              <a:rPr lang="fr-FR" sz="2000" b="1" dirty="0"/>
              <a:t>Objectif: </a:t>
            </a:r>
          </a:p>
          <a:p>
            <a:r>
              <a:rPr lang="fr-FR" sz="2000" b="1" dirty="0"/>
              <a:t>acquérir des outils de Gestion de Projet Scientifique </a:t>
            </a:r>
          </a:p>
        </p:txBody>
      </p:sp>
      <p:sp>
        <p:nvSpPr>
          <p:cNvPr id="3" name="Titre 2"/>
          <p:cNvSpPr>
            <a:spLocks noGrp="1"/>
          </p:cNvSpPr>
          <p:nvPr>
            <p:ph type="title"/>
          </p:nvPr>
        </p:nvSpPr>
        <p:spPr/>
        <p:txBody>
          <a:bodyPr/>
          <a:lstStyle/>
          <a:p>
            <a:r>
              <a:rPr lang="fr-FR" dirty="0"/>
              <a:t>Atelier AEGPS</a:t>
            </a:r>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23</a:t>
            </a:fld>
            <a:endParaRPr lang="fr-FR">
              <a:solidFill>
                <a:prstClr val="black">
                  <a:tint val="75000"/>
                </a:prst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56" y="531826"/>
            <a:ext cx="3012358" cy="989460"/>
          </a:xfrm>
          <a:prstGeom prst="rect">
            <a:avLst/>
          </a:prstGeom>
        </p:spPr>
      </p:pic>
    </p:spTree>
    <p:extLst>
      <p:ext uri="{BB962C8B-B14F-4D97-AF65-F5344CB8AC3E}">
        <p14:creationId xmlns:p14="http://schemas.microsoft.com/office/powerpoint/2010/main" val="138487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87E7EFA-0E09-49DD-811B-B470301177AA}"/>
              </a:ext>
            </a:extLst>
          </p:cNvPr>
          <p:cNvSpPr txBox="1"/>
          <p:nvPr/>
        </p:nvSpPr>
        <p:spPr>
          <a:xfrm>
            <a:off x="4593265" y="252819"/>
            <a:ext cx="7381653" cy="5324535"/>
          </a:xfrm>
          <a:prstGeom prst="rect">
            <a:avLst/>
          </a:prstGeom>
          <a:noFill/>
        </p:spPr>
        <p:txBody>
          <a:bodyPr wrap="square">
            <a:spAutoFit/>
          </a:bodyPr>
          <a:lstStyle/>
          <a:p>
            <a:pPr algn="just" rtl="0">
              <a:spcBef>
                <a:spcPts val="0"/>
              </a:spcBef>
              <a:spcAft>
                <a:spcPts val="0"/>
              </a:spcAft>
            </a:pPr>
            <a:r>
              <a:rPr lang="fr-FR" sz="2000" b="1" i="0" u="none" strike="noStrike" dirty="0">
                <a:effectLst/>
              </a:rPr>
              <a:t>Un projet comporte deux phases préliminaires</a:t>
            </a:r>
          </a:p>
          <a:p>
            <a:pPr algn="just" rtl="0">
              <a:spcBef>
                <a:spcPts val="0"/>
              </a:spcBef>
              <a:spcAft>
                <a:spcPts val="0"/>
              </a:spcAft>
            </a:pPr>
            <a:br>
              <a:rPr lang="fr-FR" sz="2000" dirty="0"/>
            </a:br>
            <a:r>
              <a:rPr lang="fr-FR" sz="2000" b="1" i="0" u="none" strike="noStrike" dirty="0">
                <a:effectLst/>
              </a:rPr>
              <a:t>1- La phase de lancement/démarrage</a:t>
            </a:r>
            <a:r>
              <a:rPr lang="fr-FR" sz="2000" b="0" i="0" u="none" strike="noStrike" dirty="0">
                <a:effectLst/>
              </a:rPr>
              <a:t> est la première étape pour démarrer le projet. Lors de cette phase, les </a:t>
            </a:r>
            <a:r>
              <a:rPr lang="fr-FR" sz="2000" b="0" i="0" u="sng" strike="noStrike" dirty="0">
                <a:effectLst/>
              </a:rPr>
              <a:t>différents objectifs et étapes </a:t>
            </a:r>
            <a:r>
              <a:rPr lang="fr-FR" sz="2000" b="0" i="0" u="none" strike="noStrike" dirty="0">
                <a:effectLst/>
              </a:rPr>
              <a:t>du projet sont discutés et précisés, </a:t>
            </a:r>
            <a:r>
              <a:rPr lang="fr-FR" sz="2000" b="0" i="0" u="sng" strike="noStrike" dirty="0">
                <a:effectLst/>
              </a:rPr>
              <a:t>les rôles </a:t>
            </a:r>
            <a:r>
              <a:rPr lang="fr-FR" sz="2000" b="0" i="0" u="none" strike="noStrike" dirty="0">
                <a:effectLst/>
              </a:rPr>
              <a:t>au sein de l’équipe sont distribués et un chef de projet est éventuellement nommé. </a:t>
            </a:r>
            <a:r>
              <a:rPr lang="fr-FR" sz="2000" b="0" i="0" u="none" strike="noStrike" dirty="0">
                <a:solidFill>
                  <a:srgbClr val="C00000"/>
                </a:solidFill>
                <a:effectLst/>
              </a:rPr>
              <a:t>Le cahier de projet doit comporter la synthèse de ce travail de discussion (</a:t>
            </a:r>
            <a:r>
              <a:rPr lang="fr-FR" sz="2000" b="1" i="0" u="none" strike="noStrike" dirty="0">
                <a:solidFill>
                  <a:srgbClr val="C00000"/>
                </a:solidFill>
                <a:effectLst/>
              </a:rPr>
              <a:t>livrable 0).</a:t>
            </a:r>
            <a:r>
              <a:rPr lang="fr-FR" sz="2000" b="0" i="0" u="none" strike="noStrike" dirty="0">
                <a:solidFill>
                  <a:srgbClr val="C00000"/>
                </a:solidFill>
                <a:effectLst/>
              </a:rPr>
              <a:t> </a:t>
            </a:r>
          </a:p>
          <a:p>
            <a:pPr algn="just" rtl="0">
              <a:spcBef>
                <a:spcPts val="0"/>
              </a:spcBef>
              <a:spcAft>
                <a:spcPts val="0"/>
              </a:spcAft>
            </a:pPr>
            <a:endParaRPr lang="fr-FR" sz="2000" dirty="0">
              <a:solidFill>
                <a:srgbClr val="C00000"/>
              </a:solidFill>
              <a:effectLst/>
            </a:endParaRPr>
          </a:p>
          <a:p>
            <a:pPr algn="just" rtl="0">
              <a:spcBef>
                <a:spcPts val="0"/>
              </a:spcBef>
              <a:spcAft>
                <a:spcPts val="0"/>
              </a:spcAft>
            </a:pPr>
            <a:r>
              <a:rPr lang="fr-FR" sz="2000" b="1" i="0" u="none" strike="noStrike" dirty="0">
                <a:effectLst/>
              </a:rPr>
              <a:t>2- La phase de planification</a:t>
            </a:r>
            <a:r>
              <a:rPr lang="fr-FR" sz="2000" b="0" i="0" u="none" strike="noStrike" dirty="0">
                <a:effectLst/>
              </a:rPr>
              <a:t> permet d’aborder et de clarifier ce qui est relatif à la planification du projet. Des procédures sont définies par l’équipe pour gérer sa mise en œuvre. Des indicateurs pour la mesure et la maîtrise des performances du projet sont également établis durant cette phase. </a:t>
            </a:r>
            <a:r>
              <a:rPr lang="fr-FR" sz="2000" b="0" i="0" u="none" strike="noStrike" dirty="0">
                <a:solidFill>
                  <a:srgbClr val="C00000"/>
                </a:solidFill>
                <a:effectLst/>
              </a:rPr>
              <a:t>La synthèse de ce travail doit figurer dans le cahier de projet (</a:t>
            </a:r>
            <a:r>
              <a:rPr lang="fr-FR" sz="2000" b="1" i="0" u="none" strike="noStrike" dirty="0">
                <a:solidFill>
                  <a:srgbClr val="C00000"/>
                </a:solidFill>
                <a:effectLst/>
              </a:rPr>
              <a:t>livrable 0</a:t>
            </a:r>
            <a:r>
              <a:rPr lang="fr-FR" sz="2000" b="0" i="0" u="none" strike="noStrike" dirty="0">
                <a:solidFill>
                  <a:srgbClr val="C00000"/>
                </a:solidFill>
                <a:effectLst/>
              </a:rPr>
              <a:t>).</a:t>
            </a:r>
            <a:endParaRPr lang="fr-FR" sz="2000" dirty="0">
              <a:solidFill>
                <a:srgbClr val="C00000"/>
              </a:solidFill>
              <a:effectLst/>
            </a:endParaRPr>
          </a:p>
          <a:p>
            <a:pPr algn="just" rtl="0">
              <a:spcBef>
                <a:spcPts val="0"/>
              </a:spcBef>
              <a:spcAft>
                <a:spcPts val="0"/>
              </a:spcAft>
            </a:pPr>
            <a:br>
              <a:rPr lang="fr-FR" sz="2000" dirty="0"/>
            </a:br>
            <a:endParaRPr lang="fr-FR" sz="2000" dirty="0"/>
          </a:p>
        </p:txBody>
      </p:sp>
      <p:sp>
        <p:nvSpPr>
          <p:cNvPr id="6" name="Titre 2">
            <a:extLst>
              <a:ext uri="{FF2B5EF4-FFF2-40B4-BE49-F238E27FC236}">
                <a16:creationId xmlns:a16="http://schemas.microsoft.com/office/drawing/2014/main" id="{929465EB-6F16-41DB-8688-EBBBC80946B9}"/>
              </a:ext>
            </a:extLst>
          </p:cNvPr>
          <p:cNvSpPr>
            <a:spLocks noGrp="1"/>
          </p:cNvSpPr>
          <p:nvPr>
            <p:ph type="title"/>
          </p:nvPr>
        </p:nvSpPr>
        <p:spPr>
          <a:xfrm>
            <a:off x="342899" y="635000"/>
            <a:ext cx="3793165" cy="5626100"/>
          </a:xfrm>
        </p:spPr>
        <p:txBody>
          <a:bodyPr/>
          <a:lstStyle/>
          <a:p>
            <a:r>
              <a:rPr lang="fr-FR" dirty="0"/>
              <a:t>Le challenge </a:t>
            </a:r>
            <a:br>
              <a:rPr lang="fr-FR" dirty="0"/>
            </a:br>
            <a:r>
              <a:rPr lang="fr-FR" dirty="0"/>
              <a:t>2025-26</a:t>
            </a:r>
            <a:br>
              <a:rPr lang="fr-FR" dirty="0"/>
            </a:br>
            <a:endParaRPr lang="fr-FR" dirty="0"/>
          </a:p>
        </p:txBody>
      </p:sp>
      <p:sp>
        <p:nvSpPr>
          <p:cNvPr id="7" name="ZoneTexte 6">
            <a:extLst>
              <a:ext uri="{FF2B5EF4-FFF2-40B4-BE49-F238E27FC236}">
                <a16:creationId xmlns:a16="http://schemas.microsoft.com/office/drawing/2014/main" id="{B95338F6-6AF8-4E73-8522-A1401291B598}"/>
              </a:ext>
            </a:extLst>
          </p:cNvPr>
          <p:cNvSpPr txBox="1"/>
          <p:nvPr/>
        </p:nvSpPr>
        <p:spPr>
          <a:xfrm>
            <a:off x="635645" y="4641101"/>
            <a:ext cx="3517900" cy="830997"/>
          </a:xfrm>
          <a:prstGeom prst="rect">
            <a:avLst/>
          </a:prstGeom>
          <a:noFill/>
        </p:spPr>
        <p:txBody>
          <a:bodyPr wrap="square">
            <a:spAutoFit/>
          </a:bodyPr>
          <a:lstStyle/>
          <a:p>
            <a:pPr rtl="0">
              <a:spcBef>
                <a:spcPts val="0"/>
              </a:spcBef>
              <a:spcAft>
                <a:spcPts val="0"/>
              </a:spcAft>
            </a:pPr>
            <a:r>
              <a:rPr lang="fr-FR" sz="2400" b="1" dirty="0">
                <a:solidFill>
                  <a:schemeClr val="bg1">
                    <a:lumMod val="50000"/>
                  </a:schemeClr>
                </a:solidFill>
                <a:latin typeface="Calibri" panose="020F0502020204030204" pitchFamily="34" charset="0"/>
              </a:rPr>
              <a:t>Rappel:</a:t>
            </a:r>
          </a:p>
          <a:p>
            <a:pPr rtl="0">
              <a:spcBef>
                <a:spcPts val="0"/>
              </a:spcBef>
              <a:spcAft>
                <a:spcPts val="0"/>
              </a:spcAft>
            </a:pPr>
            <a:r>
              <a:rPr lang="fr-FR" sz="2400" b="1" dirty="0">
                <a:solidFill>
                  <a:schemeClr val="bg1">
                    <a:lumMod val="50000"/>
                  </a:schemeClr>
                </a:solidFill>
                <a:latin typeface="Calibri" panose="020F0502020204030204" pitchFamily="34" charset="0"/>
              </a:rPr>
              <a:t>les </a:t>
            </a:r>
            <a:r>
              <a:rPr lang="fr-FR" sz="2400" b="1" u="sng" dirty="0">
                <a:solidFill>
                  <a:schemeClr val="bg1">
                    <a:lumMod val="50000"/>
                  </a:schemeClr>
                </a:solidFill>
                <a:latin typeface="Calibri" panose="020F0502020204030204" pitchFamily="34" charset="0"/>
              </a:rPr>
              <a:t>5 phases </a:t>
            </a:r>
            <a:r>
              <a:rPr lang="fr-FR" sz="2400" b="1" dirty="0">
                <a:solidFill>
                  <a:schemeClr val="bg1">
                    <a:lumMod val="50000"/>
                  </a:schemeClr>
                </a:solidFill>
                <a:latin typeface="Calibri" panose="020F0502020204030204" pitchFamily="34" charset="0"/>
              </a:rPr>
              <a:t>d’un projet</a:t>
            </a:r>
            <a:endParaRPr lang="fr-FR" sz="2400" b="1" i="0" strike="noStrike" dirty="0">
              <a:solidFill>
                <a:schemeClr val="bg1">
                  <a:lumMod val="50000"/>
                </a:schemeClr>
              </a:solidFill>
              <a:effectLst/>
              <a:latin typeface="Calibri" panose="020F0502020204030204" pitchFamily="34" charset="0"/>
            </a:endParaRPr>
          </a:p>
        </p:txBody>
      </p:sp>
      <p:sp>
        <p:nvSpPr>
          <p:cNvPr id="9" name="ZoneTexte 8">
            <a:extLst>
              <a:ext uri="{FF2B5EF4-FFF2-40B4-BE49-F238E27FC236}">
                <a16:creationId xmlns:a16="http://schemas.microsoft.com/office/drawing/2014/main" id="{3EB4447F-6D7D-497F-8F29-ED3112FC6849}"/>
              </a:ext>
            </a:extLst>
          </p:cNvPr>
          <p:cNvSpPr txBox="1"/>
          <p:nvPr/>
        </p:nvSpPr>
        <p:spPr>
          <a:xfrm>
            <a:off x="4535329" y="5207165"/>
            <a:ext cx="7513970" cy="923330"/>
          </a:xfrm>
          <a:prstGeom prst="rect">
            <a:avLst/>
          </a:prstGeom>
          <a:noFill/>
          <a:ln>
            <a:solidFill>
              <a:srgbClr val="C00000"/>
            </a:solidFill>
          </a:ln>
        </p:spPr>
        <p:txBody>
          <a:bodyPr wrap="square">
            <a:spAutoFit/>
          </a:bodyPr>
          <a:lstStyle/>
          <a:p>
            <a:pPr algn="just" rtl="0">
              <a:spcBef>
                <a:spcPts val="0"/>
              </a:spcBef>
              <a:spcAft>
                <a:spcPts val="0"/>
              </a:spcAft>
            </a:pPr>
            <a:r>
              <a:rPr lang="fr-FR" b="1" i="0" u="none" strike="noStrike" dirty="0">
                <a:solidFill>
                  <a:srgbClr val="C00000"/>
                </a:solidFill>
                <a:effectLst/>
              </a:rPr>
              <a:t>Consacrez les premières heures de travail en autonomie (3 et 4/9) à ces deux phases importantes de tout projet. Les phases de démarrage et de planification peuvent être </a:t>
            </a:r>
            <a:r>
              <a:rPr lang="fr-FR" b="1" i="0" u="none" strike="noStrike" dirty="0" err="1">
                <a:solidFill>
                  <a:srgbClr val="C00000"/>
                </a:solidFill>
                <a:effectLst/>
              </a:rPr>
              <a:t>re-précisées</a:t>
            </a:r>
            <a:r>
              <a:rPr lang="fr-FR" b="1" i="0" u="none" strike="noStrike" dirty="0">
                <a:solidFill>
                  <a:srgbClr val="C00000"/>
                </a:solidFill>
                <a:effectLst/>
              </a:rPr>
              <a:t> au début de chaque étape du projet.</a:t>
            </a:r>
            <a:endParaRPr lang="fr-FR" b="1" dirty="0">
              <a:solidFill>
                <a:srgbClr val="C00000"/>
              </a:solidFill>
              <a:effectLst/>
            </a:endParaRPr>
          </a:p>
        </p:txBody>
      </p:sp>
      <p:pic>
        <p:nvPicPr>
          <p:cNvPr id="11" name="Image 10">
            <a:extLst>
              <a:ext uri="{FF2B5EF4-FFF2-40B4-BE49-F238E27FC236}">
                <a16:creationId xmlns:a16="http://schemas.microsoft.com/office/drawing/2014/main" id="{25043705-4503-4CA6-8104-061A6E995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81" y="596900"/>
            <a:ext cx="2430000" cy="1620000"/>
          </a:xfrm>
          <a:prstGeom prst="rect">
            <a:avLst/>
          </a:prstGeom>
        </p:spPr>
      </p:pic>
    </p:spTree>
    <p:extLst>
      <p:ext uri="{BB962C8B-B14F-4D97-AF65-F5344CB8AC3E}">
        <p14:creationId xmlns:p14="http://schemas.microsoft.com/office/powerpoint/2010/main" val="56644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8368C63-7474-49FB-B55F-0B8D54CB5E96}"/>
              </a:ext>
            </a:extLst>
          </p:cNvPr>
          <p:cNvSpPr txBox="1"/>
          <p:nvPr/>
        </p:nvSpPr>
        <p:spPr>
          <a:xfrm>
            <a:off x="4593264" y="59322"/>
            <a:ext cx="7279443" cy="5970865"/>
          </a:xfrm>
          <a:prstGeom prst="rect">
            <a:avLst/>
          </a:prstGeom>
          <a:noFill/>
        </p:spPr>
        <p:txBody>
          <a:bodyPr wrap="square">
            <a:spAutoFit/>
          </a:bodyPr>
          <a:lstStyle/>
          <a:p>
            <a:pPr algn="just" rtl="0">
              <a:spcBef>
                <a:spcPts val="0"/>
              </a:spcBef>
              <a:spcAft>
                <a:spcPts val="0"/>
              </a:spcAft>
            </a:pPr>
            <a:r>
              <a:rPr lang="fr-FR" sz="2000" b="0" i="0" u="none" strike="noStrike" dirty="0">
                <a:effectLst/>
              </a:rPr>
              <a:t>Après avoir réalisé les phases préliminaires vous pourrez passer aux phases suivantes.</a:t>
            </a:r>
            <a:endParaRPr lang="fr-FR" sz="2000" dirty="0">
              <a:effectLst/>
            </a:endParaRPr>
          </a:p>
          <a:p>
            <a:pPr algn="just" rtl="0">
              <a:spcBef>
                <a:spcPts val="0"/>
              </a:spcBef>
              <a:spcAft>
                <a:spcPts val="0"/>
              </a:spcAft>
            </a:pPr>
            <a:br>
              <a:rPr lang="fr-FR" sz="2000" dirty="0"/>
            </a:br>
            <a:r>
              <a:rPr lang="fr-FR" sz="2000" b="1" i="0" u="none" strike="noStrike" dirty="0">
                <a:effectLst/>
              </a:rPr>
              <a:t>3- La phase de mise en œuvre</a:t>
            </a:r>
            <a:r>
              <a:rPr lang="fr-FR" sz="2000" b="0" i="0" u="none" strike="noStrike" dirty="0">
                <a:effectLst/>
              </a:rPr>
              <a:t> est la phase de </a:t>
            </a:r>
            <a:r>
              <a:rPr lang="fr-FR" sz="2000" b="1" i="0" u="none" strike="noStrike" dirty="0">
                <a:effectLst/>
              </a:rPr>
              <a:t>réalisation des activités </a:t>
            </a:r>
            <a:r>
              <a:rPr lang="fr-FR" sz="2000" b="0" i="0" u="none" strike="noStrike" dirty="0">
                <a:effectLst/>
              </a:rPr>
              <a:t>du projet. Ces activités permettront de </a:t>
            </a:r>
            <a:r>
              <a:rPr lang="fr-FR" sz="2000" b="1" i="0" u="none" strike="noStrike" dirty="0">
                <a:effectLst/>
              </a:rPr>
              <a:t>produire les livrables</a:t>
            </a:r>
            <a:r>
              <a:rPr lang="fr-FR" sz="2000" b="0" i="0" u="none" strike="noStrike" dirty="0">
                <a:effectLst/>
              </a:rPr>
              <a:t> (oraux, posters, rapports, objets techniques) qui devront être conformes aux exigences établies lors des phases de lancement (consignes) et de planification.</a:t>
            </a:r>
            <a:endParaRPr lang="fr-FR" sz="2000" dirty="0">
              <a:effectLst/>
            </a:endParaRPr>
          </a:p>
          <a:p>
            <a:pPr algn="just" rtl="0">
              <a:spcBef>
                <a:spcPts val="0"/>
              </a:spcBef>
              <a:spcAft>
                <a:spcPts val="0"/>
              </a:spcAft>
            </a:pPr>
            <a:br>
              <a:rPr lang="fr-FR" sz="2000" dirty="0"/>
            </a:br>
            <a:r>
              <a:rPr lang="fr-FR" sz="2000" b="1" i="0" u="none" strike="noStrike" dirty="0">
                <a:effectLst/>
              </a:rPr>
              <a:t>4- Ne pas oublier la phase de maîtrise :</a:t>
            </a:r>
            <a:r>
              <a:rPr lang="fr-FR" sz="2000" b="0" i="0" u="none" strike="noStrike" dirty="0">
                <a:effectLst/>
              </a:rPr>
              <a:t> prendre en compte et analyser les performances du projet (la qualité de ce que vous avez réalisé). </a:t>
            </a:r>
          </a:p>
          <a:p>
            <a:pPr algn="just" rtl="0">
              <a:spcBef>
                <a:spcPts val="0"/>
              </a:spcBef>
              <a:spcAft>
                <a:spcPts val="0"/>
              </a:spcAft>
            </a:pPr>
            <a:r>
              <a:rPr lang="fr-FR" sz="2000" b="0" i="0" u="none" strike="noStrike" dirty="0">
                <a:effectLst/>
              </a:rPr>
              <a:t>Cette analyse se fait par rapport au plan établi dans la phase de planification. Selon les écarts observés, l’équipe va définir des actions à mener pour garantir les objectifs. Les demandes de modification de la phase de mise en œuvre (et des autres phases) peuvent être traitées pendant cette phase qui permet une amélioration continue dans chacune des phases.</a:t>
            </a:r>
            <a:endParaRPr lang="fr-FR" sz="2000" dirty="0">
              <a:effectLst/>
            </a:endParaRPr>
          </a:p>
          <a:p>
            <a:pPr algn="just" rtl="0">
              <a:spcBef>
                <a:spcPts val="0"/>
              </a:spcBef>
              <a:spcAft>
                <a:spcPts val="0"/>
              </a:spcAft>
            </a:pPr>
            <a:r>
              <a:rPr lang="fr-FR" sz="2000" b="1" i="0" u="none" strike="noStrike" dirty="0">
                <a:effectLst/>
              </a:rPr>
              <a:t>Prévoyez cette démarche d’amélioration dès le départ</a:t>
            </a:r>
            <a:r>
              <a:rPr lang="fr-FR" sz="2000" b="0" i="0" u="none" strike="noStrike" dirty="0">
                <a:effectLst/>
              </a:rPr>
              <a:t>.</a:t>
            </a:r>
            <a:r>
              <a:rPr lang="fr-FR" sz="2200" b="0" i="0" u="none" strike="noStrike" dirty="0">
                <a:effectLst/>
              </a:rPr>
              <a:t> </a:t>
            </a:r>
            <a:endParaRPr lang="fr-FR" sz="2200" dirty="0">
              <a:effectLst/>
            </a:endParaRPr>
          </a:p>
        </p:txBody>
      </p:sp>
      <p:sp>
        <p:nvSpPr>
          <p:cNvPr id="6" name="Titre 2">
            <a:extLst>
              <a:ext uri="{FF2B5EF4-FFF2-40B4-BE49-F238E27FC236}">
                <a16:creationId xmlns:a16="http://schemas.microsoft.com/office/drawing/2014/main" id="{EE36F8DF-E1DE-4997-93B0-0757722AA7B6}"/>
              </a:ext>
            </a:extLst>
          </p:cNvPr>
          <p:cNvSpPr>
            <a:spLocks noGrp="1"/>
          </p:cNvSpPr>
          <p:nvPr>
            <p:ph type="title"/>
          </p:nvPr>
        </p:nvSpPr>
        <p:spPr>
          <a:xfrm>
            <a:off x="342899" y="635000"/>
            <a:ext cx="3793165" cy="5626100"/>
          </a:xfrm>
        </p:spPr>
        <p:txBody>
          <a:bodyPr/>
          <a:lstStyle/>
          <a:p>
            <a:r>
              <a:rPr lang="fr-FR" dirty="0"/>
              <a:t>Le challenge </a:t>
            </a:r>
            <a:br>
              <a:rPr lang="fr-FR" dirty="0"/>
            </a:br>
            <a:r>
              <a:rPr lang="fr-FR" dirty="0"/>
              <a:t>2025-26</a:t>
            </a:r>
          </a:p>
        </p:txBody>
      </p:sp>
      <p:pic>
        <p:nvPicPr>
          <p:cNvPr id="8" name="Image 7">
            <a:extLst>
              <a:ext uri="{FF2B5EF4-FFF2-40B4-BE49-F238E27FC236}">
                <a16:creationId xmlns:a16="http://schemas.microsoft.com/office/drawing/2014/main" id="{F5EDFED3-9CF4-4F0A-8AA1-27CC6A6E3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81" y="596900"/>
            <a:ext cx="2430000" cy="1620000"/>
          </a:xfrm>
          <a:prstGeom prst="rect">
            <a:avLst/>
          </a:prstGeom>
        </p:spPr>
      </p:pic>
      <p:sp>
        <p:nvSpPr>
          <p:cNvPr id="9" name="ZoneTexte 8">
            <a:extLst>
              <a:ext uri="{FF2B5EF4-FFF2-40B4-BE49-F238E27FC236}">
                <a16:creationId xmlns:a16="http://schemas.microsoft.com/office/drawing/2014/main" id="{B1385F4A-E454-4AF4-815C-AA8632FFC223}"/>
              </a:ext>
            </a:extLst>
          </p:cNvPr>
          <p:cNvSpPr txBox="1"/>
          <p:nvPr/>
        </p:nvSpPr>
        <p:spPr>
          <a:xfrm>
            <a:off x="635645" y="4641101"/>
            <a:ext cx="3517900" cy="830997"/>
          </a:xfrm>
          <a:prstGeom prst="rect">
            <a:avLst/>
          </a:prstGeom>
          <a:noFill/>
        </p:spPr>
        <p:txBody>
          <a:bodyPr wrap="square">
            <a:spAutoFit/>
          </a:bodyPr>
          <a:lstStyle/>
          <a:p>
            <a:pPr rtl="0">
              <a:spcBef>
                <a:spcPts val="0"/>
              </a:spcBef>
              <a:spcAft>
                <a:spcPts val="0"/>
              </a:spcAft>
            </a:pPr>
            <a:r>
              <a:rPr lang="fr-FR" sz="2400" b="1" dirty="0">
                <a:solidFill>
                  <a:schemeClr val="bg1">
                    <a:lumMod val="50000"/>
                  </a:schemeClr>
                </a:solidFill>
                <a:latin typeface="Calibri" panose="020F0502020204030204" pitchFamily="34" charset="0"/>
              </a:rPr>
              <a:t>Rappel:</a:t>
            </a:r>
          </a:p>
          <a:p>
            <a:pPr rtl="0">
              <a:spcBef>
                <a:spcPts val="0"/>
              </a:spcBef>
              <a:spcAft>
                <a:spcPts val="0"/>
              </a:spcAft>
            </a:pPr>
            <a:r>
              <a:rPr lang="fr-FR" sz="2400" b="1" dirty="0">
                <a:solidFill>
                  <a:schemeClr val="bg1">
                    <a:lumMod val="50000"/>
                  </a:schemeClr>
                </a:solidFill>
                <a:latin typeface="Calibri" panose="020F0502020204030204" pitchFamily="34" charset="0"/>
              </a:rPr>
              <a:t>les </a:t>
            </a:r>
            <a:r>
              <a:rPr lang="fr-FR" sz="2400" b="1" u="sng" dirty="0">
                <a:solidFill>
                  <a:schemeClr val="bg1">
                    <a:lumMod val="50000"/>
                  </a:schemeClr>
                </a:solidFill>
                <a:latin typeface="Calibri" panose="020F0502020204030204" pitchFamily="34" charset="0"/>
              </a:rPr>
              <a:t>5 phases </a:t>
            </a:r>
            <a:r>
              <a:rPr lang="fr-FR" sz="2400" b="1" dirty="0">
                <a:solidFill>
                  <a:schemeClr val="bg1">
                    <a:lumMod val="50000"/>
                  </a:schemeClr>
                </a:solidFill>
                <a:latin typeface="Calibri" panose="020F0502020204030204" pitchFamily="34" charset="0"/>
              </a:rPr>
              <a:t>d’un projet</a:t>
            </a:r>
            <a:endParaRPr lang="fr-FR" sz="2400" b="1" i="0" strike="noStrike" dirty="0">
              <a:solidFill>
                <a:schemeClr val="bg1">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1138770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8368C63-7474-49FB-B55F-0B8D54CB5E96}"/>
              </a:ext>
            </a:extLst>
          </p:cNvPr>
          <p:cNvSpPr txBox="1"/>
          <p:nvPr/>
        </p:nvSpPr>
        <p:spPr>
          <a:xfrm>
            <a:off x="4578046" y="276327"/>
            <a:ext cx="7433635" cy="1785104"/>
          </a:xfrm>
          <a:prstGeom prst="rect">
            <a:avLst/>
          </a:prstGeom>
          <a:noFill/>
        </p:spPr>
        <p:txBody>
          <a:bodyPr wrap="square">
            <a:spAutoFit/>
          </a:bodyPr>
          <a:lstStyle/>
          <a:p>
            <a:br>
              <a:rPr lang="fr-FR" sz="2200" dirty="0"/>
            </a:br>
            <a:r>
              <a:rPr lang="fr-FR" sz="2200" b="1" i="0" u="none" strike="noStrike" dirty="0">
                <a:effectLst/>
              </a:rPr>
              <a:t>5- La phase de clôture</a:t>
            </a:r>
            <a:r>
              <a:rPr lang="fr-FR" sz="2200" b="0" i="0" u="none" strike="noStrike" dirty="0">
                <a:effectLst/>
              </a:rPr>
              <a:t> marque la fin du projet. Elle consiste en une discussion, en un recueil des retours d’expériences sur le projet qui permet de tirer des enseignements et d’identifier les progrès à réaliser pour le prochain projet… </a:t>
            </a:r>
            <a:endParaRPr lang="fr-FR" sz="2200" dirty="0"/>
          </a:p>
        </p:txBody>
      </p:sp>
      <p:sp>
        <p:nvSpPr>
          <p:cNvPr id="6" name="Titre 2">
            <a:extLst>
              <a:ext uri="{FF2B5EF4-FFF2-40B4-BE49-F238E27FC236}">
                <a16:creationId xmlns:a16="http://schemas.microsoft.com/office/drawing/2014/main" id="{EE36F8DF-E1DE-4997-93B0-0757722AA7B6}"/>
              </a:ext>
            </a:extLst>
          </p:cNvPr>
          <p:cNvSpPr>
            <a:spLocks noGrp="1"/>
          </p:cNvSpPr>
          <p:nvPr>
            <p:ph type="title"/>
          </p:nvPr>
        </p:nvSpPr>
        <p:spPr>
          <a:xfrm>
            <a:off x="342899" y="635000"/>
            <a:ext cx="3793165" cy="5626100"/>
          </a:xfrm>
        </p:spPr>
        <p:txBody>
          <a:bodyPr/>
          <a:lstStyle/>
          <a:p>
            <a:r>
              <a:rPr lang="fr-FR" dirty="0"/>
              <a:t>Le challenge </a:t>
            </a:r>
            <a:br>
              <a:rPr lang="fr-FR" dirty="0"/>
            </a:br>
            <a:r>
              <a:rPr lang="fr-FR" dirty="0"/>
              <a:t>2025-26</a:t>
            </a:r>
          </a:p>
        </p:txBody>
      </p:sp>
      <p:pic>
        <p:nvPicPr>
          <p:cNvPr id="8" name="Image 7">
            <a:extLst>
              <a:ext uri="{FF2B5EF4-FFF2-40B4-BE49-F238E27FC236}">
                <a16:creationId xmlns:a16="http://schemas.microsoft.com/office/drawing/2014/main" id="{F5EDFED3-9CF4-4F0A-8AA1-27CC6A6E3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81" y="596900"/>
            <a:ext cx="2430000" cy="1620000"/>
          </a:xfrm>
          <a:prstGeom prst="rect">
            <a:avLst/>
          </a:prstGeom>
        </p:spPr>
      </p:pic>
      <p:sp>
        <p:nvSpPr>
          <p:cNvPr id="9" name="ZoneTexte 8">
            <a:extLst>
              <a:ext uri="{FF2B5EF4-FFF2-40B4-BE49-F238E27FC236}">
                <a16:creationId xmlns:a16="http://schemas.microsoft.com/office/drawing/2014/main" id="{5859D88E-87E8-4834-A80C-8BAEA17185FC}"/>
              </a:ext>
            </a:extLst>
          </p:cNvPr>
          <p:cNvSpPr txBox="1"/>
          <p:nvPr/>
        </p:nvSpPr>
        <p:spPr>
          <a:xfrm>
            <a:off x="635645" y="4641101"/>
            <a:ext cx="3517900" cy="830997"/>
          </a:xfrm>
          <a:prstGeom prst="rect">
            <a:avLst/>
          </a:prstGeom>
          <a:noFill/>
        </p:spPr>
        <p:txBody>
          <a:bodyPr wrap="square">
            <a:spAutoFit/>
          </a:bodyPr>
          <a:lstStyle/>
          <a:p>
            <a:pPr rtl="0">
              <a:spcBef>
                <a:spcPts val="0"/>
              </a:spcBef>
              <a:spcAft>
                <a:spcPts val="0"/>
              </a:spcAft>
            </a:pPr>
            <a:r>
              <a:rPr lang="fr-FR" sz="2400" b="1" dirty="0">
                <a:solidFill>
                  <a:schemeClr val="bg1">
                    <a:lumMod val="50000"/>
                  </a:schemeClr>
                </a:solidFill>
                <a:latin typeface="Calibri" panose="020F0502020204030204" pitchFamily="34" charset="0"/>
              </a:rPr>
              <a:t>Rappel:</a:t>
            </a:r>
          </a:p>
          <a:p>
            <a:pPr rtl="0">
              <a:spcBef>
                <a:spcPts val="0"/>
              </a:spcBef>
              <a:spcAft>
                <a:spcPts val="0"/>
              </a:spcAft>
            </a:pPr>
            <a:r>
              <a:rPr lang="fr-FR" sz="2400" b="1" dirty="0">
                <a:solidFill>
                  <a:schemeClr val="bg1">
                    <a:lumMod val="50000"/>
                  </a:schemeClr>
                </a:solidFill>
                <a:latin typeface="Calibri" panose="020F0502020204030204" pitchFamily="34" charset="0"/>
              </a:rPr>
              <a:t>les </a:t>
            </a:r>
            <a:r>
              <a:rPr lang="fr-FR" sz="2400" b="1" u="sng" dirty="0">
                <a:solidFill>
                  <a:schemeClr val="bg1">
                    <a:lumMod val="50000"/>
                  </a:schemeClr>
                </a:solidFill>
                <a:latin typeface="Calibri" panose="020F0502020204030204" pitchFamily="34" charset="0"/>
              </a:rPr>
              <a:t>5 phases </a:t>
            </a:r>
            <a:r>
              <a:rPr lang="fr-FR" sz="2400" b="1" dirty="0">
                <a:solidFill>
                  <a:schemeClr val="bg1">
                    <a:lumMod val="50000"/>
                  </a:schemeClr>
                </a:solidFill>
                <a:latin typeface="Calibri" panose="020F0502020204030204" pitchFamily="34" charset="0"/>
              </a:rPr>
              <a:t>d’un projet</a:t>
            </a:r>
            <a:endParaRPr lang="fr-FR" sz="2400" b="1" i="0" strike="noStrike" dirty="0">
              <a:solidFill>
                <a:schemeClr val="bg1">
                  <a:lumMod val="50000"/>
                </a:schemeClr>
              </a:solidFill>
              <a:effectLst/>
              <a:latin typeface="Calibri" panose="020F0502020204030204" pitchFamily="34" charset="0"/>
            </a:endParaRPr>
          </a:p>
        </p:txBody>
      </p:sp>
      <p:sp>
        <p:nvSpPr>
          <p:cNvPr id="2" name="ZoneTexte 1"/>
          <p:cNvSpPr txBox="1"/>
          <p:nvPr/>
        </p:nvSpPr>
        <p:spPr>
          <a:xfrm>
            <a:off x="4595527" y="2025908"/>
            <a:ext cx="7330981" cy="4832092"/>
          </a:xfrm>
          <a:prstGeom prst="rect">
            <a:avLst/>
          </a:prstGeom>
          <a:solidFill>
            <a:schemeClr val="accent4">
              <a:lumMod val="40000"/>
              <a:lumOff val="60000"/>
            </a:schemeClr>
          </a:solidFill>
        </p:spPr>
        <p:txBody>
          <a:bodyPr wrap="square" rtlCol="0">
            <a:spAutoFit/>
          </a:bodyPr>
          <a:lstStyle/>
          <a:p>
            <a:r>
              <a:rPr lang="fr-FR" dirty="0"/>
              <a:t>A noter: Cette phase n’a pas encore été réalisée pour l’APP de L1 (sera évaluée et prise en compte dans bloc MCPS L2)</a:t>
            </a:r>
          </a:p>
          <a:p>
            <a:endParaRPr lang="fr-FR" dirty="0"/>
          </a:p>
          <a:p>
            <a:r>
              <a:rPr lang="fr-FR" dirty="0"/>
              <a:t>	Un débriefing d’</a:t>
            </a:r>
            <a:r>
              <a:rPr lang="fr-FR" dirty="0" err="1"/>
              <a:t>Ih</a:t>
            </a:r>
            <a:r>
              <a:rPr lang="fr-FR" dirty="0"/>
              <a:t> environ aura lieu pour chacune des 7 équipes :</a:t>
            </a:r>
          </a:p>
          <a:p>
            <a:endParaRPr lang="fr-FR" dirty="0"/>
          </a:p>
          <a:p>
            <a:pPr marL="285750" indent="-285750">
              <a:buFontTx/>
              <a:buChar char="-"/>
            </a:pPr>
            <a:r>
              <a:rPr lang="fr-FR" sz="1600" dirty="0"/>
              <a:t>Jeudi 4/9 (possible 2 groupes)</a:t>
            </a:r>
          </a:p>
          <a:p>
            <a:pPr marL="285750" indent="-285750">
              <a:buFontTx/>
              <a:buChar char="-"/>
            </a:pPr>
            <a:r>
              <a:rPr lang="fr-FR" sz="1600" dirty="0"/>
              <a:t>Vendredi 5/9 (possible 2 groupes)</a:t>
            </a:r>
          </a:p>
          <a:p>
            <a:pPr marL="285750" indent="-285750">
              <a:buFontTx/>
              <a:buChar char="-"/>
            </a:pPr>
            <a:r>
              <a:rPr lang="fr-FR" sz="1600" dirty="0"/>
              <a:t>Mardi 9/9 (1 groupe)</a:t>
            </a:r>
          </a:p>
          <a:p>
            <a:pPr marL="285750" indent="-285750">
              <a:buFontTx/>
              <a:buChar char="-"/>
            </a:pPr>
            <a:r>
              <a:rPr lang="fr-FR" sz="1600" dirty="0"/>
              <a:t>Mercredi 10/9 (possibilité 2 groupes)</a:t>
            </a:r>
          </a:p>
          <a:p>
            <a:pPr marL="285750" indent="-285750">
              <a:buFontTx/>
              <a:buChar char="-"/>
            </a:pPr>
            <a:r>
              <a:rPr lang="fr-FR" sz="1600" dirty="0"/>
              <a:t>Vend 12/9 (possibilité 2 groupes)</a:t>
            </a:r>
          </a:p>
          <a:p>
            <a:pPr marL="285750" indent="-285750">
              <a:buFontTx/>
              <a:buChar char="-"/>
            </a:pPr>
            <a:endParaRPr lang="fr-FR" sz="1600" dirty="0"/>
          </a:p>
          <a:p>
            <a:r>
              <a:rPr lang="fr-FR" b="1" dirty="0">
                <a:solidFill>
                  <a:srgbClr val="C00000"/>
                </a:solidFill>
              </a:rPr>
              <a:t>Avant le debrief</a:t>
            </a:r>
            <a:r>
              <a:rPr lang="fr-FR" sz="1600" dirty="0">
                <a:solidFill>
                  <a:srgbClr val="C00000"/>
                </a:solidFill>
              </a:rPr>
              <a:t>, prendre le temps de répondre au questionnaire suivant (environ 20-30 min nécessaires):</a:t>
            </a:r>
          </a:p>
          <a:p>
            <a:r>
              <a:rPr lang="fr-FR" sz="1600" dirty="0">
                <a:hlinkClick r:id="rId3"/>
              </a:rPr>
              <a:t>https://forms.gle/vgWfDydkFs4xfAg59</a:t>
            </a:r>
            <a:endParaRPr lang="fr-FR" sz="1600" dirty="0"/>
          </a:p>
          <a:p>
            <a:endParaRPr lang="fr-FR" sz="1600" dirty="0"/>
          </a:p>
          <a:p>
            <a:r>
              <a:rPr lang="fr-FR" sz="1400" b="1" dirty="0">
                <a:solidFill>
                  <a:srgbClr val="C00000"/>
                </a:solidFill>
              </a:rPr>
              <a:t>PENSEZ À VOUS INSCRIRE POUR L’UN DES CRÉNEAUX ! </a:t>
            </a:r>
            <a:r>
              <a:rPr lang="fr-FR" sz="1400" b="1" dirty="0">
                <a:solidFill>
                  <a:srgbClr val="FF6600"/>
                </a:solidFill>
              </a:rPr>
              <a:t>Feuille sur panneau d’affichage</a:t>
            </a:r>
          </a:p>
          <a:p>
            <a:r>
              <a:rPr lang="fr-FR" sz="1400" b="1" dirty="0">
                <a:solidFill>
                  <a:srgbClr val="FF6600"/>
                </a:solidFill>
              </a:rPr>
              <a:t>Les 8 redoublants et Eglantine devront se joindre à vous ; vous pouvez inviter également les 5 étudiants ayant quitté la formation.</a:t>
            </a:r>
          </a:p>
          <a:p>
            <a:endParaRPr lang="fr-FR" sz="1400" b="1" dirty="0">
              <a:solidFill>
                <a:srgbClr val="FF6600"/>
              </a:solidFill>
            </a:endParaRPr>
          </a:p>
        </p:txBody>
      </p:sp>
      <p:sp>
        <p:nvSpPr>
          <p:cNvPr id="3" name="Flèche vers la droite 2"/>
          <p:cNvSpPr/>
          <p:nvPr/>
        </p:nvSpPr>
        <p:spPr>
          <a:xfrm>
            <a:off x="4914157" y="3376705"/>
            <a:ext cx="642154" cy="1426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370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5295" y="570766"/>
            <a:ext cx="11281410" cy="6626429"/>
          </a:xfrm>
          <a:prstGeom prst="rect">
            <a:avLst/>
          </a:prstGeom>
          <a:solidFill>
            <a:schemeClr val="bg1"/>
          </a:solidFill>
        </p:spPr>
        <p:txBody>
          <a:bodyPr wrap="square">
            <a:spAutoFit/>
          </a:bodyPr>
          <a:lstStyle/>
          <a:p>
            <a:r>
              <a:rPr lang="fr-FR" b="1" dirty="0"/>
              <a:t>Rapport 1 : Rendre une synthèse bibliographique de 4 à 6 pages sur l’utilisation et la culture de microalgues, en particulier </a:t>
            </a:r>
            <a:r>
              <a:rPr lang="fr-FR" b="1" i="1" dirty="0" err="1"/>
              <a:t>Chlorella</a:t>
            </a:r>
            <a:r>
              <a:rPr lang="fr-FR" b="1" i="1" dirty="0"/>
              <a:t> vulgaris</a:t>
            </a:r>
            <a:r>
              <a:rPr lang="fr-FR" b="1" dirty="0"/>
              <a:t>, pour la production de nourriture et de dioxygène. </a:t>
            </a:r>
            <a:endParaRPr lang="fr-FR" dirty="0"/>
          </a:p>
          <a:p>
            <a:r>
              <a:rPr lang="fr-FR" dirty="0"/>
              <a:t>La synthèse écrite doit être conçue comme la première partie de l’introduction du rapport final. Elle doit aborder différents points :</a:t>
            </a:r>
          </a:p>
          <a:p>
            <a:pPr marL="285750" lvl="0" indent="-285750">
              <a:buFont typeface="Arial"/>
              <a:buChar char="•"/>
            </a:pPr>
            <a:r>
              <a:rPr lang="fr-FR" dirty="0">
                <a:solidFill>
                  <a:srgbClr val="008000"/>
                </a:solidFill>
              </a:rPr>
              <a:t>Présentation de l’état de l’art sur le développement de dispositifs de culture de microalgues associés à des installations publiques </a:t>
            </a:r>
            <a:r>
              <a:rPr lang="fr-FR" dirty="0"/>
              <a:t>(présentez les avantages et applications possibles de cultures de microalgues, de l’espèce </a:t>
            </a:r>
            <a:r>
              <a:rPr lang="fr-FR" i="1" dirty="0" err="1"/>
              <a:t>Chlorella</a:t>
            </a:r>
            <a:r>
              <a:rPr lang="fr-FR" i="1" dirty="0"/>
              <a:t> vulgaris </a:t>
            </a:r>
            <a:r>
              <a:rPr lang="fr-FR" dirty="0"/>
              <a:t>en particulier</a:t>
            </a:r>
            <a:r>
              <a:rPr lang="fr-FR" i="1" dirty="0"/>
              <a:t>, </a:t>
            </a:r>
            <a:r>
              <a:rPr lang="fr-FR" dirty="0"/>
              <a:t>pour la production alimentaire et la fourniture de dioxygène ou d’autres utilisations de la biomasse)</a:t>
            </a:r>
          </a:p>
          <a:p>
            <a:pPr marL="285750" lvl="0" indent="-285750">
              <a:buFont typeface="Arial" panose="020B0604020202020204" pitchFamily="34" charset="0"/>
              <a:buChar char="•"/>
            </a:pPr>
            <a:r>
              <a:rPr lang="fr-FR" dirty="0">
                <a:solidFill>
                  <a:srgbClr val="008000"/>
                </a:solidFill>
              </a:rPr>
              <a:t>Brève présentation générale des microalgues </a:t>
            </a:r>
            <a:r>
              <a:rPr lang="fr-FR" dirty="0"/>
              <a:t>: leurs places dans la classification des espèces, taille, habitats, type de reproduction, types de métabolisme, caractéristiques métaboliques en relation avec la production de nutriments</a:t>
            </a:r>
          </a:p>
          <a:p>
            <a:pPr marL="285750" indent="-285750">
              <a:buFont typeface="Arial" panose="020B0604020202020204" pitchFamily="34" charset="0"/>
              <a:buChar char="•"/>
            </a:pPr>
            <a:r>
              <a:rPr lang="fr-FR" dirty="0">
                <a:solidFill>
                  <a:srgbClr val="008000"/>
                </a:solidFill>
              </a:rPr>
              <a:t>Qualités nutritionnelles de </a:t>
            </a:r>
            <a:r>
              <a:rPr lang="fr-FR" i="1" dirty="0">
                <a:solidFill>
                  <a:srgbClr val="008000"/>
                </a:solidFill>
              </a:rPr>
              <a:t>C. </a:t>
            </a:r>
            <a:r>
              <a:rPr lang="fr-FR" i="1" dirty="0" err="1">
                <a:solidFill>
                  <a:srgbClr val="008000"/>
                </a:solidFill>
              </a:rPr>
              <a:t>vulgaris</a:t>
            </a:r>
            <a:r>
              <a:rPr lang="fr-FR" dirty="0">
                <a:solidFill>
                  <a:srgbClr val="008000"/>
                </a:solidFill>
              </a:rPr>
              <a:t> </a:t>
            </a:r>
            <a:r>
              <a:rPr lang="fr-FR" dirty="0"/>
              <a:t>et intérêt dans ce contexte. Quelle(s) macromolécule(s) est/sont la/les plus intéressante(s) du point de vue nutritionnel pour les humains ou animaux ? </a:t>
            </a:r>
          </a:p>
          <a:p>
            <a:pPr marL="285750" lvl="0" indent="-285750">
              <a:buFont typeface="Arial" panose="020B0604020202020204" pitchFamily="34" charset="0"/>
              <a:buChar char="•"/>
            </a:pPr>
            <a:r>
              <a:rPr lang="fr-FR" dirty="0">
                <a:solidFill>
                  <a:srgbClr val="008000"/>
                </a:solidFill>
              </a:rPr>
              <a:t>Particularités architecturales à prendre en compte pour le design des PBR</a:t>
            </a:r>
          </a:p>
          <a:p>
            <a:pPr marL="285750" lvl="0" indent="-285750">
              <a:buFont typeface="Arial" panose="020B0604020202020204" pitchFamily="34" charset="0"/>
              <a:buChar char="•"/>
            </a:pPr>
            <a:r>
              <a:rPr lang="fr-FR" dirty="0">
                <a:solidFill>
                  <a:srgbClr val="008000"/>
                </a:solidFill>
              </a:rPr>
              <a:t>Présentation des types de dispositifs de culture des microalgues </a:t>
            </a:r>
            <a:r>
              <a:rPr lang="fr-FR" dirty="0"/>
              <a:t>(dispositifs de culture en enceinte fermée) et des différentes modalités de culture (culture </a:t>
            </a:r>
            <a:r>
              <a:rPr lang="fr-FR" dirty="0" err="1"/>
              <a:t>photoautotrophique</a:t>
            </a:r>
            <a:r>
              <a:rPr lang="fr-FR" dirty="0"/>
              <a:t>, </a:t>
            </a:r>
            <a:r>
              <a:rPr lang="fr-FR" dirty="0" err="1"/>
              <a:t>hétérotrophique</a:t>
            </a:r>
            <a:r>
              <a:rPr lang="fr-FR" dirty="0"/>
              <a:t>, </a:t>
            </a:r>
            <a:r>
              <a:rPr lang="fr-FR" i="1" dirty="0" err="1"/>
              <a:t>etc</a:t>
            </a:r>
            <a:r>
              <a:rPr lang="fr-FR" dirty="0"/>
              <a:t> ; culture en système fermé en batch, culture continue en </a:t>
            </a:r>
            <a:r>
              <a:rPr lang="fr-FR" dirty="0" err="1"/>
              <a:t>chémostat</a:t>
            </a:r>
            <a:r>
              <a:rPr lang="fr-FR" dirty="0"/>
              <a:t>).</a:t>
            </a:r>
          </a:p>
          <a:p>
            <a:pPr marL="285750" lvl="0" indent="-285750">
              <a:buFont typeface="Arial" panose="020B0604020202020204" pitchFamily="34" charset="0"/>
              <a:buChar char="•"/>
            </a:pPr>
            <a:r>
              <a:rPr lang="fr-FR" dirty="0">
                <a:solidFill>
                  <a:srgbClr val="008000"/>
                </a:solidFill>
              </a:rPr>
              <a:t>Métabolisme et croissance de l’espèce </a:t>
            </a:r>
            <a:r>
              <a:rPr lang="fr-FR" i="1" dirty="0" err="1">
                <a:solidFill>
                  <a:srgbClr val="008000"/>
                </a:solidFill>
              </a:rPr>
              <a:t>Chlorella</a:t>
            </a:r>
            <a:r>
              <a:rPr lang="fr-FR" i="1" dirty="0">
                <a:solidFill>
                  <a:srgbClr val="008000"/>
                </a:solidFill>
              </a:rPr>
              <a:t> vulgaris </a:t>
            </a:r>
            <a:r>
              <a:rPr lang="fr-FR" dirty="0"/>
              <a:t>: présentation des voies métaboliques mobilisées chez les chlorelles pour la production de lipides (il s’agit de donner ici des informations permettant de comprendre les besoins des cultures algales pour la production de chaque type de macromolécules), courbe de croissance attendue en culture en batch</a:t>
            </a:r>
          </a:p>
          <a:p>
            <a:pPr>
              <a:lnSpc>
                <a:spcPct val="115000"/>
              </a:lnSpc>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contribution de chaque membre de l’équipe doit être précisée en fin de rapport (et notée dans le fichier partagé).</a:t>
            </a:r>
          </a:p>
          <a:p>
            <a:pPr>
              <a:lnSpc>
                <a:spcPct val="115000"/>
              </a:lnSpc>
            </a:pPr>
            <a:r>
              <a:rPr lang="fr-FR" u="sng" dirty="0">
                <a:hlinkClick r:id="rId2"/>
              </a:rPr>
              <a:t>https://docs.google.com/spreadsheets/d/1OTa1u0N1jFNyTu_J6vGFKHvURcuvLUDbI44FWrkckaw/edit?usp=sharing</a:t>
            </a:r>
            <a:endParaRPr lang="fr-FR" dirty="0"/>
          </a:p>
          <a:p>
            <a:pPr>
              <a:lnSpc>
                <a:spcPct val="115000"/>
              </a:lnSpc>
              <a:spcAft>
                <a:spcPts val="0"/>
              </a:spcAft>
            </a:pP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25A5C2C-E627-45ED-B851-CA0E085EB8B8}"/>
              </a:ext>
            </a:extLst>
          </p:cNvPr>
          <p:cNvSpPr/>
          <p:nvPr/>
        </p:nvSpPr>
        <p:spPr>
          <a:xfrm>
            <a:off x="4399926" y="89654"/>
            <a:ext cx="4588949" cy="400110"/>
          </a:xfrm>
          <a:prstGeom prst="rect">
            <a:avLst/>
          </a:prstGeom>
        </p:spPr>
        <p:txBody>
          <a:bodyPr wrap="none">
            <a:spAutoFit/>
          </a:bodyPr>
          <a:lstStyle/>
          <a:p>
            <a:r>
              <a:rPr lang="fr-FR" sz="2000" b="1" dirty="0">
                <a:solidFill>
                  <a:srgbClr val="C00000"/>
                </a:solidFill>
                <a:highlight>
                  <a:srgbClr val="FFFF00"/>
                </a:highlight>
                <a:latin typeface="Calibri" panose="020F0502020204030204" pitchFamily="34" charset="0"/>
                <a:ea typeface="Calibri" panose="020F0502020204030204" pitchFamily="34" charset="0"/>
                <a:cs typeface="Arial" panose="020B0604020202020204" pitchFamily="34" charset="0"/>
              </a:rPr>
              <a:t>Livrable 1 : Pour le lundi 8 septembre 17h</a:t>
            </a:r>
            <a:endParaRPr lang="fr-FR" sz="2000" b="1" dirty="0">
              <a:solidFill>
                <a:srgbClr val="C00000"/>
              </a:solidFill>
            </a:endParaRPr>
          </a:p>
        </p:txBody>
      </p:sp>
    </p:spTree>
    <p:extLst>
      <p:ext uri="{BB962C8B-B14F-4D97-AF65-F5344CB8AC3E}">
        <p14:creationId xmlns:p14="http://schemas.microsoft.com/office/powerpoint/2010/main" val="408407324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42899" y="635000"/>
            <a:ext cx="3918857" cy="5626100"/>
          </a:xfrm>
        </p:spPr>
        <p:txBody>
          <a:bodyPr/>
          <a:lstStyle/>
          <a:p>
            <a:pPr algn="ctr"/>
            <a:r>
              <a:rPr lang="fr-FR" altLang="fr-FR" dirty="0"/>
              <a:t>Ordre du jour</a:t>
            </a:r>
            <a:br>
              <a:rPr lang="fr-FR" altLang="fr-FR" dirty="0"/>
            </a:br>
            <a:r>
              <a:rPr lang="fr-FR" altLang="fr-FR" dirty="0"/>
              <a:t>3 et 4 septembre</a:t>
            </a:r>
          </a:p>
        </p:txBody>
      </p:sp>
      <p:sp>
        <p:nvSpPr>
          <p:cNvPr id="13316" name="Espace réservé du numéro de diapositive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024E68-3888-442C-BC1B-7F449CEA1E38}" type="slidenum">
              <a:rPr lang="fr-FR" altLang="fr-FR" sz="1600">
                <a:solidFill>
                  <a:srgbClr val="898989"/>
                </a:solidFill>
              </a:rPr>
              <a:pPr>
                <a:spcBef>
                  <a:spcPct val="0"/>
                </a:spcBef>
                <a:buFontTx/>
                <a:buNone/>
              </a:pPr>
              <a:t>28</a:t>
            </a:fld>
            <a:endParaRPr lang="fr-FR" altLang="fr-FR" sz="1600" dirty="0">
              <a:solidFill>
                <a:srgbClr val="898989"/>
              </a:solidFill>
            </a:endParaRPr>
          </a:p>
        </p:txBody>
      </p:sp>
      <p:sp>
        <p:nvSpPr>
          <p:cNvPr id="6" name="Espace réservé du contenu 5"/>
          <p:cNvSpPr>
            <a:spLocks noGrp="1"/>
          </p:cNvSpPr>
          <p:nvPr>
            <p:ph idx="1"/>
          </p:nvPr>
        </p:nvSpPr>
        <p:spPr>
          <a:xfrm>
            <a:off x="4605524" y="460573"/>
            <a:ext cx="7714593" cy="5193216"/>
          </a:xfrm>
          <a:prstGeom prst="rect">
            <a:avLst/>
          </a:prstGeom>
        </p:spPr>
        <p:txBody>
          <a:bodyPr wrap="square">
            <a:spAutoFit/>
          </a:bodyPr>
          <a:lstStyle/>
          <a:p>
            <a:pPr lvl="0" eaLnBrk="0" fontAlgn="base" hangingPunct="0">
              <a:spcBef>
                <a:spcPct val="0"/>
              </a:spcBef>
              <a:spcAft>
                <a:spcPct val="0"/>
              </a:spcAft>
              <a:tabLst>
                <a:tab pos="685800" algn="l"/>
              </a:tabLst>
            </a:pPr>
            <a:r>
              <a:rPr lang="fr-FR" altLang="fr-FR" sz="1600" b="1" i="1" dirty="0" bmk="">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3/9 Séance 9h45-11h15</a:t>
            </a:r>
          </a:p>
          <a:p>
            <a:pPr lvl="0" eaLnBrk="0" fontAlgn="base" hangingPunct="0">
              <a:spcBef>
                <a:spcPct val="0"/>
              </a:spcBef>
              <a:spcAft>
                <a:spcPct val="0"/>
              </a:spcAft>
              <a:tabLst>
                <a:tab pos="685800" algn="l"/>
              </a:tabLst>
            </a:pPr>
            <a:endParaRPr lang="fr-FR" altLang="fr-FR" sz="1600" i="1" dirty="0" bmk="">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buFontTx/>
              <a:buAutoNum type="arabicPeriod"/>
              <a:tabLst>
                <a:tab pos="685800" algn="l"/>
              </a:tabLst>
            </a:pPr>
            <a:r>
              <a:rPr kumimoji="0" lang="fr-FR" altLang="fr-FR" sz="1600" b="0" i="1" u="none" strike="noStrike" cap="none" normalizeH="0" dirty="0" bmk="">
                <a:ln>
                  <a:noFill/>
                </a:ln>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bmk="">
                <a:ln>
                  <a:noFill/>
                </a:ln>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Compétences et APP L1 </a:t>
            </a:r>
          </a:p>
          <a:p>
            <a:pPr lvl="0" eaLnBrk="0" fontAlgn="base" hangingPunct="0">
              <a:spcBef>
                <a:spcPct val="0"/>
              </a:spcBef>
              <a:spcAft>
                <a:spcPct val="0"/>
              </a:spcAft>
              <a:tabLst>
                <a:tab pos="685800" algn="l"/>
              </a:tabLst>
            </a:pPr>
            <a:endParaRPr kumimoji="0" lang="fr-FR" altLang="fr-FR" sz="1600" b="0" i="1" u="none" strike="noStrike" cap="none" normalizeH="0" baseline="0" dirty="0" bmk="">
              <a:ln>
                <a:noFill/>
              </a:ln>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1600" i="1" dirty="0" bmk="">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2. Présentation du projet SEA2 et du planning</a:t>
            </a:r>
          </a:p>
          <a:p>
            <a:pPr lvl="0" eaLnBrk="0" fontAlgn="base" hangingPunct="0">
              <a:spcBef>
                <a:spcPct val="0"/>
              </a:spcBef>
              <a:spcAft>
                <a:spcPct val="0"/>
              </a:spcAft>
              <a:tabLst>
                <a:tab pos="685800" algn="l"/>
              </a:tabLst>
            </a:pPr>
            <a:endParaRPr lang="fr-FR" altLang="fr-FR" sz="1600" i="1" dirty="0" bmk="">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endPar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kumimoji="0" lang="fr-FR" altLang="fr-FR" sz="16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 Séance 15h45-18h45 et jeudi </a:t>
            </a:r>
            <a:r>
              <a:rPr lang="fr-FR" altLang="fr-FR" sz="1600" b="1"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4</a:t>
            </a:r>
            <a:r>
              <a:rPr kumimoji="0" lang="fr-FR" altLang="fr-FR" sz="16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 8h15-10h30 : autonomie</a:t>
            </a:r>
          </a:p>
          <a:p>
            <a:pPr lvl="0" eaLnBrk="0" fontAlgn="base" hangingPunct="0">
              <a:spcBef>
                <a:spcPct val="0"/>
              </a:spcBef>
              <a:spcAft>
                <a:spcPct val="0"/>
              </a:spcAft>
              <a:tabLst>
                <a:tab pos="685800" algn="l"/>
              </a:tabLst>
            </a:pPr>
            <a:endPar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3. Identification des compétences travaillées et analyse du déroulé du projet L2 (lecture du livret)</a:t>
            </a:r>
          </a:p>
          <a:p>
            <a:pPr eaLnBrk="0" fontAlgn="base" hangingPunct="0">
              <a:spcBef>
                <a:spcPct val="0"/>
              </a:spcBef>
              <a:spcAft>
                <a:spcPct val="0"/>
              </a:spcAft>
              <a:tabLst>
                <a:tab pos="685800" algn="l"/>
              </a:tabLst>
            </a:pPr>
            <a:endPar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4. Phases de lancement et de planification</a:t>
            </a:r>
          </a:p>
          <a:p>
            <a:pPr lvl="0" eaLnBrk="0" fontAlgn="base" hangingPunct="0">
              <a:spcBef>
                <a:spcPct val="0"/>
              </a:spcBef>
              <a:spcAft>
                <a:spcPct val="0"/>
              </a:spcAft>
              <a:tabLst>
                <a:tab pos="685800" algn="l"/>
              </a:tabLst>
            </a:pPr>
            <a:endPar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5</a:t>
            </a:r>
            <a:r>
              <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ravail de bibliographie</a:t>
            </a:r>
          </a:p>
          <a:p>
            <a:pPr lvl="0" eaLnBrk="0" fontAlgn="base" hangingPunct="0">
              <a:spcBef>
                <a:spcPct val="0"/>
              </a:spcBef>
              <a:spcAft>
                <a:spcPct val="0"/>
              </a:spcAft>
              <a:tabLst>
                <a:tab pos="685800" algn="l"/>
              </a:tabLst>
            </a:pPr>
            <a:endPar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endPar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kumimoji="0" lang="fr-FR" altLang="fr-FR" sz="1600" b="1"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 Séance 16h15-17h45 : Martine et Valérie</a:t>
            </a:r>
          </a:p>
          <a:p>
            <a:pPr lvl="0" eaLnBrk="0" fontAlgn="base" hangingPunct="0">
              <a:spcBef>
                <a:spcPct val="0"/>
              </a:spcBef>
              <a:spcAft>
                <a:spcPct val="0"/>
              </a:spcAft>
              <a:tabLst>
                <a:tab pos="685800" algn="l"/>
              </a:tabLst>
            </a:pPr>
            <a:endPar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6. Attributions des paramètres à étudier par chaque groupe</a:t>
            </a:r>
          </a:p>
          <a:p>
            <a:pPr lvl="0" eaLnBrk="0" fontAlgn="base" hangingPunct="0">
              <a:spcBef>
                <a:spcPct val="0"/>
              </a:spcBef>
              <a:spcAft>
                <a:spcPct val="0"/>
              </a:spcAft>
              <a:tabLst>
                <a:tab pos="685800" algn="l"/>
              </a:tabLst>
            </a:pPr>
            <a:endPar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7. Echanges avec les différents groupes sur les phases de lancement et de planification </a:t>
            </a:r>
          </a:p>
          <a:p>
            <a:pPr lvl="0" eaLnBrk="0" fontAlgn="base" hangingPunct="0">
              <a:spcBef>
                <a:spcPct val="0"/>
              </a:spcBef>
              <a:spcAft>
                <a:spcPct val="0"/>
              </a:spcAft>
              <a:tabLst>
                <a:tab pos="685800" algn="l"/>
              </a:tabLst>
            </a:pP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(10 min/</a:t>
            </a:r>
            <a:r>
              <a:rPr lang="fr-FR" altLang="fr-FR" sz="1600" dirty="0" err="1" bmk="">
                <a:solidFill>
                  <a:srgbClr val="000000"/>
                </a:solidFill>
                <a:latin typeface="Calibri" panose="020F0502020204030204" pitchFamily="34" charset="0"/>
                <a:ea typeface="Calibri" panose="020F0502020204030204" pitchFamily="34" charset="0"/>
                <a:cs typeface="Times New Roman" panose="02020603050405020304" pitchFamily="18" charset="0"/>
              </a:rPr>
              <a:t>gpe</a:t>
            </a:r>
            <a:r>
              <a:rPr lang="fr-FR" altLang="fr-FR" sz="1600" dirty="0" bmk="">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1600" b="0" i="0" u="none" strike="noStrike" cap="none" normalizeH="0" baseline="0" dirty="0" bmk="">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728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endParaRPr lang="fr-FR" dirty="0"/>
          </a:p>
        </p:txBody>
      </p:sp>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29</a:t>
            </a:fld>
            <a:endParaRPr lang="fr-FR">
              <a:solidFill>
                <a:prstClr val="black">
                  <a:tint val="75000"/>
                </a:prstClr>
              </a:solidFill>
            </a:endParaRPr>
          </a:p>
        </p:txBody>
      </p:sp>
      <p:sp>
        <p:nvSpPr>
          <p:cNvPr id="6" name="Titre 3"/>
          <p:cNvSpPr>
            <a:spLocks noGrp="1"/>
          </p:cNvSpPr>
          <p:nvPr>
            <p:ph type="title"/>
          </p:nvPr>
        </p:nvSpPr>
        <p:spPr/>
        <p:txBody>
          <a:bodyPr/>
          <a:lstStyle/>
          <a:p>
            <a:br>
              <a:rPr lang="fr-FR" dirty="0"/>
            </a:br>
            <a:br>
              <a:rPr lang="fr-FR" dirty="0"/>
            </a:br>
            <a:br>
              <a:rPr lang="fr-FR" dirty="0"/>
            </a:br>
            <a:br>
              <a:rPr lang="fr-FR" dirty="0"/>
            </a:br>
            <a:r>
              <a:rPr lang="fr-FR" dirty="0"/>
              <a:t>Les équipes du </a:t>
            </a:r>
            <a:br>
              <a:rPr lang="fr-FR" dirty="0"/>
            </a:br>
            <a:r>
              <a:rPr lang="fr-FR" dirty="0"/>
              <a:t>Villebon </a:t>
            </a:r>
            <a:r>
              <a:rPr lang="fr-FR" dirty="0" err="1"/>
              <a:t>Algae</a:t>
            </a:r>
            <a:r>
              <a:rPr lang="fr-FR" dirty="0"/>
              <a:t> For </a:t>
            </a:r>
            <a:r>
              <a:rPr lang="fr-FR" dirty="0" err="1"/>
              <a:t>Farm</a:t>
            </a:r>
            <a:r>
              <a:rPr lang="fr-FR" dirty="0"/>
              <a:t> Project 2025</a:t>
            </a:r>
            <a:br>
              <a:rPr lang="fr-FR" dirty="0"/>
            </a:br>
            <a:br>
              <a:rPr lang="fr-FR" dirty="0"/>
            </a:br>
            <a:endParaRPr lang="fr-FR" dirty="0"/>
          </a:p>
        </p:txBody>
      </p:sp>
      <p:pic>
        <p:nvPicPr>
          <p:cNvPr id="3" name="Image 2">
            <a:extLst>
              <a:ext uri="{FF2B5EF4-FFF2-40B4-BE49-F238E27FC236}">
                <a16:creationId xmlns:a16="http://schemas.microsoft.com/office/drawing/2014/main" id="{6D81F5FC-D68F-50FF-4675-CCBED3812549}"/>
              </a:ext>
            </a:extLst>
          </p:cNvPr>
          <p:cNvPicPr>
            <a:picLocks noChangeAspect="1"/>
          </p:cNvPicPr>
          <p:nvPr/>
        </p:nvPicPr>
        <p:blipFill rotWithShape="1">
          <a:blip r:embed="rId2"/>
          <a:srcRect l="20708" t="31027" r="28069" b="28684"/>
          <a:stretch/>
        </p:blipFill>
        <p:spPr bwMode="auto">
          <a:xfrm>
            <a:off x="129261" y="789140"/>
            <a:ext cx="4197745" cy="1887358"/>
          </a:xfrm>
          <a:prstGeom prst="rect">
            <a:avLst/>
          </a:prstGeom>
          <a:ln>
            <a:noFill/>
          </a:ln>
          <a:extLst>
            <a:ext uri="{53640926-AAD7-44D8-BBD7-CCE9431645EC}">
              <a14:shadowObscured xmlns:a14="http://schemas.microsoft.com/office/drawing/2010/main"/>
            </a:ext>
          </a:extLst>
        </p:spPr>
      </p:pic>
      <p:pic>
        <p:nvPicPr>
          <p:cNvPr id="10" name="Image 9" descr="Une image contenant texte, capture d’écran, nombre, ligne&#10;&#10;Le contenu généré par l’IA peut être incorrect.">
            <a:extLst>
              <a:ext uri="{FF2B5EF4-FFF2-40B4-BE49-F238E27FC236}">
                <a16:creationId xmlns:a16="http://schemas.microsoft.com/office/drawing/2014/main" id="{43A3B5D8-F453-4D21-34C1-8592281DA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644" y="610165"/>
            <a:ext cx="7308455" cy="4921643"/>
          </a:xfrm>
          <a:prstGeom prst="rect">
            <a:avLst/>
          </a:prstGeom>
        </p:spPr>
      </p:pic>
    </p:spTree>
    <p:extLst>
      <p:ext uri="{BB962C8B-B14F-4D97-AF65-F5344CB8AC3E}">
        <p14:creationId xmlns:p14="http://schemas.microsoft.com/office/powerpoint/2010/main" val="270324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a:t>
            </a:fld>
            <a:endParaRPr lang="fr-FR">
              <a:solidFill>
                <a:prstClr val="black">
                  <a:tint val="75000"/>
                </a:prstClr>
              </a:solidFill>
            </a:endParaRPr>
          </a:p>
        </p:txBody>
      </p:sp>
      <p:sp>
        <p:nvSpPr>
          <p:cNvPr id="5" name="Titre 4"/>
          <p:cNvSpPr>
            <a:spLocks noGrp="1"/>
          </p:cNvSpPr>
          <p:nvPr>
            <p:ph type="ctrTitle"/>
          </p:nvPr>
        </p:nvSpPr>
        <p:spPr/>
        <p:txBody>
          <a:bodyPr/>
          <a:lstStyle/>
          <a:p>
            <a:r>
              <a:rPr lang="fr-FR" dirty="0"/>
              <a:t>Compétences et APP</a:t>
            </a:r>
          </a:p>
        </p:txBody>
      </p:sp>
    </p:spTree>
    <p:extLst>
      <p:ext uri="{BB962C8B-B14F-4D97-AF65-F5344CB8AC3E}">
        <p14:creationId xmlns:p14="http://schemas.microsoft.com/office/powerpoint/2010/main" val="378536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30</a:t>
            </a:fld>
            <a:endParaRPr lang="fr-FR">
              <a:solidFill>
                <a:prstClr val="black">
                  <a:tint val="75000"/>
                </a:prstClr>
              </a:solidFill>
            </a:endParaRPr>
          </a:p>
        </p:txBody>
      </p:sp>
      <p:sp>
        <p:nvSpPr>
          <p:cNvPr id="5" name="ZoneTexte 4"/>
          <p:cNvSpPr txBox="1"/>
          <p:nvPr/>
        </p:nvSpPr>
        <p:spPr>
          <a:xfrm>
            <a:off x="5162913" y="2537125"/>
            <a:ext cx="5850063" cy="2677656"/>
          </a:xfrm>
          <a:prstGeom prst="rect">
            <a:avLst/>
          </a:prstGeom>
          <a:noFill/>
        </p:spPr>
        <p:txBody>
          <a:bodyPr wrap="none" rtlCol="0">
            <a:spAutoFit/>
          </a:bodyPr>
          <a:lstStyle/>
          <a:p>
            <a:pPr marL="342900" indent="-342900">
              <a:buFont typeface="Arial" panose="020B0604020202020204" pitchFamily="34" charset="0"/>
              <a:buChar char="•"/>
            </a:pPr>
            <a:r>
              <a:rPr lang="fr-FR" sz="2400" dirty="0"/>
              <a:t>Lumière _ photopériode</a:t>
            </a:r>
          </a:p>
          <a:p>
            <a:r>
              <a:rPr lang="fr-FR" sz="2400" dirty="0"/>
              <a:t>Lumière _ Intensité et qualité de la lumière</a:t>
            </a:r>
          </a:p>
          <a:p>
            <a:pPr marL="342900" indent="-342900">
              <a:buFont typeface="Arial" panose="020B0604020202020204" pitchFamily="34" charset="0"/>
              <a:buChar char="•"/>
            </a:pPr>
            <a:r>
              <a:rPr lang="fr-FR" sz="2400" dirty="0"/>
              <a:t>Température et pH</a:t>
            </a:r>
          </a:p>
          <a:p>
            <a:pPr marL="342900" indent="-342900">
              <a:buFont typeface="Arial" panose="020B0604020202020204" pitchFamily="34" charset="0"/>
              <a:buChar char="•"/>
            </a:pPr>
            <a:r>
              <a:rPr lang="fr-FR" sz="2400" dirty="0"/>
              <a:t>Taille de l’inoculum de départ de la culture</a:t>
            </a:r>
          </a:p>
          <a:p>
            <a:r>
              <a:rPr lang="fr-FR" sz="2400" dirty="0"/>
              <a:t> (densité de la culture à T0)</a:t>
            </a:r>
          </a:p>
          <a:p>
            <a:pPr marL="342900" indent="-342900">
              <a:buFont typeface="Arial" panose="020B0604020202020204" pitchFamily="34" charset="0"/>
              <a:buChar char="•"/>
            </a:pPr>
            <a:r>
              <a:rPr lang="fr-FR" sz="2400" dirty="0"/>
              <a:t>Apport d’azote</a:t>
            </a:r>
          </a:p>
          <a:p>
            <a:pPr marL="342900" indent="-342900">
              <a:buFont typeface="Arial" panose="020B0604020202020204" pitchFamily="34" charset="0"/>
              <a:buChar char="•"/>
            </a:pPr>
            <a:r>
              <a:rPr lang="fr-FR" sz="2400" dirty="0"/>
              <a:t>Auxotrophie </a:t>
            </a:r>
            <a:r>
              <a:rPr lang="fr-FR" sz="2400"/>
              <a:t>/ hétérotrophie</a:t>
            </a:r>
            <a:endParaRPr lang="fr-FR" sz="2400" dirty="0"/>
          </a:p>
        </p:txBody>
      </p:sp>
      <p:sp>
        <p:nvSpPr>
          <p:cNvPr id="7" name="ZoneTexte 6"/>
          <p:cNvSpPr txBox="1"/>
          <p:nvPr/>
        </p:nvSpPr>
        <p:spPr>
          <a:xfrm>
            <a:off x="6364942" y="418068"/>
            <a:ext cx="3490314" cy="461665"/>
          </a:xfrm>
          <a:prstGeom prst="rect">
            <a:avLst/>
          </a:prstGeom>
          <a:noFill/>
        </p:spPr>
        <p:txBody>
          <a:bodyPr wrap="none" rtlCol="0">
            <a:spAutoFit/>
          </a:bodyPr>
          <a:lstStyle/>
          <a:p>
            <a:r>
              <a:rPr lang="fr-FR" sz="2400" b="1" dirty="0">
                <a:solidFill>
                  <a:srgbClr val="C00000"/>
                </a:solidFill>
              </a:rPr>
              <a:t>Les paramètres de culture</a:t>
            </a:r>
          </a:p>
        </p:txBody>
      </p:sp>
      <p:sp>
        <p:nvSpPr>
          <p:cNvPr id="8" name="Titre 3"/>
          <p:cNvSpPr>
            <a:spLocks noGrp="1"/>
          </p:cNvSpPr>
          <p:nvPr>
            <p:ph type="title"/>
          </p:nvPr>
        </p:nvSpPr>
        <p:spPr>
          <a:xfrm>
            <a:off x="342900" y="635000"/>
            <a:ext cx="3708400" cy="5626100"/>
          </a:xfrm>
        </p:spPr>
        <p:txBody>
          <a:bodyPr/>
          <a:lstStyle/>
          <a:p>
            <a:r>
              <a:rPr lang="fr-FR" dirty="0"/>
              <a:t>Villebon </a:t>
            </a:r>
            <a:r>
              <a:rPr lang="fr-FR" dirty="0" err="1"/>
              <a:t>Algae</a:t>
            </a:r>
            <a:r>
              <a:rPr lang="fr-FR" dirty="0"/>
              <a:t> For </a:t>
            </a:r>
            <a:r>
              <a:rPr lang="fr-FR" dirty="0" err="1"/>
              <a:t>Farm</a:t>
            </a:r>
            <a:r>
              <a:rPr lang="fr-FR" dirty="0"/>
              <a:t> Project 2025</a:t>
            </a:r>
            <a:br>
              <a:rPr lang="fr-FR" dirty="0"/>
            </a:br>
            <a:br>
              <a:rPr lang="fr-FR" dirty="0"/>
            </a:br>
            <a:endParaRPr lang="fr-FR" dirty="0"/>
          </a:p>
        </p:txBody>
      </p:sp>
    </p:spTree>
    <p:extLst>
      <p:ext uri="{BB962C8B-B14F-4D97-AF65-F5344CB8AC3E}">
        <p14:creationId xmlns:p14="http://schemas.microsoft.com/office/powerpoint/2010/main" val="150067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Le profil attendu des étudiants de l’Institut Villebon-</a:t>
            </a:r>
            <a:r>
              <a:rPr lang="fr-FR" i="1" dirty="0">
                <a:solidFill>
                  <a:schemeClr val="bg1"/>
                </a:solidFill>
              </a:rPr>
              <a:t>Georges Charpak </a:t>
            </a:r>
          </a:p>
        </p:txBody>
      </p:sp>
      <p:sp>
        <p:nvSpPr>
          <p:cNvPr id="5" name="Espace réservé du numéro de diapositive 4"/>
          <p:cNvSpPr>
            <a:spLocks noGrp="1"/>
          </p:cNvSpPr>
          <p:nvPr>
            <p:ph type="sldNum" sz="quarter" idx="12"/>
          </p:nvPr>
        </p:nvSpPr>
        <p:spPr/>
        <p:txBody>
          <a:bodyPr/>
          <a:lstStyle/>
          <a:p>
            <a:pPr>
              <a:defRPr/>
            </a:pPr>
            <a:fld id="{451CD413-4E2A-4804-AE86-436350F28EF1}" type="slidenum">
              <a:rPr lang="fr-FR" smtClean="0"/>
              <a:pPr>
                <a:defRPr/>
              </a:pPr>
              <a:t>4</a:t>
            </a:fld>
            <a:endParaRPr lang="fr-FR"/>
          </a:p>
        </p:txBody>
      </p:sp>
      <p:pic>
        <p:nvPicPr>
          <p:cNvPr id="19" name="Image 18"/>
          <p:cNvPicPr>
            <a:picLocks noChangeAspect="1"/>
          </p:cNvPicPr>
          <p:nvPr/>
        </p:nvPicPr>
        <p:blipFill>
          <a:blip r:embed="rId3"/>
          <a:stretch>
            <a:fillRect/>
          </a:stretch>
        </p:blipFill>
        <p:spPr>
          <a:xfrm>
            <a:off x="5601585" y="3568224"/>
            <a:ext cx="5093169" cy="289879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59" y="220000"/>
            <a:ext cx="2539682" cy="2539682"/>
          </a:xfrm>
          <a:prstGeom prst="rect">
            <a:avLst/>
          </a:prstGeom>
        </p:spPr>
      </p:pic>
      <p:sp>
        <p:nvSpPr>
          <p:cNvPr id="6" name="ZoneTexte 5"/>
          <p:cNvSpPr txBox="1"/>
          <p:nvPr/>
        </p:nvSpPr>
        <p:spPr>
          <a:xfrm>
            <a:off x="4635659" y="744767"/>
            <a:ext cx="4940827" cy="1692771"/>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solidFill>
                  <a:srgbClr val="C00000"/>
                </a:solidFill>
              </a:rPr>
              <a:t>Un profil scientifique généraliste</a:t>
            </a:r>
          </a:p>
          <a:p>
            <a:r>
              <a:rPr lang="fr-FR" sz="2000" dirty="0"/>
              <a:t>Dispose de connaissances de base dans les différentes disciplines scientifiques, pas un spécialiste</a:t>
            </a:r>
          </a:p>
          <a:p>
            <a:endParaRPr lang="fr-FR" sz="2000" dirty="0"/>
          </a:p>
        </p:txBody>
      </p:sp>
      <p:sp>
        <p:nvSpPr>
          <p:cNvPr id="8" name="ZoneTexte 7"/>
          <p:cNvSpPr txBox="1"/>
          <p:nvPr/>
        </p:nvSpPr>
        <p:spPr>
          <a:xfrm>
            <a:off x="4635659" y="2429451"/>
            <a:ext cx="7444046" cy="1138773"/>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t>Des compétences </a:t>
            </a:r>
            <a:r>
              <a:rPr lang="fr-FR" sz="2400" b="1" dirty="0">
                <a:solidFill>
                  <a:schemeClr val="accent5"/>
                </a:solidFill>
              </a:rPr>
              <a:t>communicationnelles</a:t>
            </a:r>
            <a:r>
              <a:rPr lang="fr-FR" sz="2400" b="1" dirty="0"/>
              <a:t>, </a:t>
            </a:r>
          </a:p>
          <a:p>
            <a:r>
              <a:rPr lang="fr-FR" sz="2400" b="1" dirty="0">
                <a:solidFill>
                  <a:srgbClr val="FFC000"/>
                </a:solidFill>
              </a:rPr>
              <a:t>organisationnelles</a:t>
            </a:r>
            <a:r>
              <a:rPr lang="fr-FR" sz="2400" b="1" dirty="0"/>
              <a:t> et </a:t>
            </a:r>
            <a:r>
              <a:rPr lang="fr-FR" sz="2400" b="1" dirty="0">
                <a:solidFill>
                  <a:srgbClr val="00B050"/>
                </a:solidFill>
              </a:rPr>
              <a:t>méthodologiques</a:t>
            </a:r>
          </a:p>
          <a:p>
            <a:endParaRPr lang="fr-FR" sz="2000" dirty="0"/>
          </a:p>
        </p:txBody>
      </p:sp>
      <p:pic>
        <p:nvPicPr>
          <p:cNvPr id="3" name="Image 2">
            <a:extLst>
              <a:ext uri="{FF2B5EF4-FFF2-40B4-BE49-F238E27FC236}">
                <a16:creationId xmlns:a16="http://schemas.microsoft.com/office/drawing/2014/main" id="{FE99D0F6-28F2-BA60-8955-0FB6314ED1B6}"/>
              </a:ext>
            </a:extLst>
          </p:cNvPr>
          <p:cNvPicPr>
            <a:picLocks noChangeAspect="1"/>
          </p:cNvPicPr>
          <p:nvPr/>
        </p:nvPicPr>
        <p:blipFill rotWithShape="1">
          <a:blip r:embed="rId5"/>
          <a:srcRect t="37414"/>
          <a:stretch/>
        </p:blipFill>
        <p:spPr>
          <a:xfrm>
            <a:off x="9245371" y="261416"/>
            <a:ext cx="2946629" cy="2074698"/>
          </a:xfrm>
          <a:prstGeom prst="rect">
            <a:avLst/>
          </a:prstGeom>
        </p:spPr>
      </p:pic>
    </p:spTree>
    <p:extLst>
      <p:ext uri="{BB962C8B-B14F-4D97-AF65-F5344CB8AC3E}">
        <p14:creationId xmlns:p14="http://schemas.microsoft.com/office/powerpoint/2010/main" val="112947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D3EA91-C883-4AAF-B0CE-2BE130EAE77A}" type="slidenum">
              <a:rPr lang="fr-FR" smtClean="0">
                <a:solidFill>
                  <a:prstClr val="black">
                    <a:tint val="75000"/>
                  </a:prstClr>
                </a:solidFill>
              </a:rPr>
              <a:pPr>
                <a:defRPr/>
              </a:pPr>
              <a:t>5</a:t>
            </a:fld>
            <a:endParaRPr lang="fr-FR">
              <a:solidFill>
                <a:prstClr val="black">
                  <a:tint val="75000"/>
                </a:prstClr>
              </a:solidFill>
            </a:endParaRPr>
          </a:p>
        </p:txBody>
      </p:sp>
      <p:sp>
        <p:nvSpPr>
          <p:cNvPr id="23" name="Titre 1"/>
          <p:cNvSpPr>
            <a:spLocks noGrp="1"/>
          </p:cNvSpPr>
          <p:nvPr>
            <p:ph type="title"/>
          </p:nvPr>
        </p:nvSpPr>
        <p:spPr>
          <a:xfrm>
            <a:off x="90650" y="615950"/>
            <a:ext cx="4071445" cy="5626100"/>
          </a:xfrm>
        </p:spPr>
        <p:txBody>
          <a:bodyPr/>
          <a:lstStyle/>
          <a:p>
            <a:pPr algn="ctr"/>
            <a:r>
              <a:rPr lang="fr-FR" altLang="fr-FR" dirty="0">
                <a:solidFill>
                  <a:schemeClr val="bg1"/>
                </a:solidFill>
              </a:rPr>
              <a:t>Les APP et le développement de compétences</a:t>
            </a:r>
          </a:p>
        </p:txBody>
      </p:sp>
      <p:sp>
        <p:nvSpPr>
          <p:cNvPr id="26" name="Rectangle 25"/>
          <p:cNvSpPr/>
          <p:nvPr/>
        </p:nvSpPr>
        <p:spPr>
          <a:xfrm>
            <a:off x="4621761" y="248046"/>
            <a:ext cx="7365663" cy="5347618"/>
          </a:xfrm>
          <a:prstGeom prst="rect">
            <a:avLst/>
          </a:prstGeom>
          <a:noFill/>
        </p:spPr>
        <p:txBody>
          <a:bodyPr wrap="square">
            <a:spAutoFit/>
          </a:bodyPr>
          <a:lstStyle/>
          <a:p>
            <a:pPr>
              <a:defRPr/>
            </a:pPr>
            <a:endParaRPr lang="fr-FR" sz="1350" b="1" dirty="0"/>
          </a:p>
          <a:p>
            <a:pPr>
              <a:defRPr/>
            </a:pPr>
            <a:r>
              <a:rPr lang="fr-FR" sz="2200" b="1" dirty="0">
                <a:solidFill>
                  <a:srgbClr val="C00000"/>
                </a:solidFill>
              </a:rPr>
              <a:t>COMPETENCE TRANSVERSALE</a:t>
            </a:r>
            <a:endParaRPr lang="fr-FR" b="1" dirty="0">
              <a:solidFill>
                <a:srgbClr val="C00000"/>
              </a:solidFill>
            </a:endParaRPr>
          </a:p>
          <a:p>
            <a:pPr>
              <a:defRPr/>
            </a:pPr>
            <a:endParaRPr lang="fr-FR" b="1" dirty="0"/>
          </a:p>
          <a:p>
            <a:pPr>
              <a:defRPr/>
            </a:pPr>
            <a:r>
              <a:rPr lang="fr-FR" sz="2400" b="1" dirty="0">
                <a:solidFill>
                  <a:schemeClr val="accent5"/>
                </a:solidFill>
              </a:rPr>
              <a:t>Une compétence </a:t>
            </a:r>
            <a:r>
              <a:rPr lang="fr-FR" sz="2400" dirty="0"/>
              <a:t>est un </a:t>
            </a:r>
            <a:r>
              <a:rPr lang="fr-FR" sz="2400" b="1" dirty="0"/>
              <a:t>savoir-agir</a:t>
            </a:r>
            <a:r>
              <a:rPr lang="fr-FR" sz="2400" dirty="0"/>
              <a:t> complexe prenant appui sur la mobilisation et la combinaison de ressources internes et externes, dans des familles de situations.</a:t>
            </a:r>
          </a:p>
          <a:p>
            <a:pPr>
              <a:defRPr/>
            </a:pPr>
            <a:endParaRPr lang="fr-FR" sz="2400" b="1" dirty="0">
              <a:solidFill>
                <a:schemeClr val="accent5"/>
              </a:solidFill>
            </a:endParaRPr>
          </a:p>
          <a:p>
            <a:pPr>
              <a:defRPr/>
            </a:pPr>
            <a:r>
              <a:rPr lang="fr-FR" sz="2400" b="1" dirty="0">
                <a:solidFill>
                  <a:schemeClr val="accent5"/>
                </a:solidFill>
              </a:rPr>
              <a:t>Les compétences transversales </a:t>
            </a:r>
            <a:r>
              <a:rPr lang="fr-FR" sz="2400" dirty="0"/>
              <a:t>sont</a:t>
            </a:r>
            <a:r>
              <a:rPr lang="fr-FR" sz="2400" b="1" dirty="0"/>
              <a:t> </a:t>
            </a:r>
            <a:r>
              <a:rPr lang="fr-FR" sz="2400" dirty="0"/>
              <a:t>mobilisables dans des situations de type professionnel diverses.</a:t>
            </a:r>
          </a:p>
          <a:p>
            <a:pPr>
              <a:defRPr/>
            </a:pPr>
            <a:endParaRPr lang="fr-FR" sz="2400" dirty="0"/>
          </a:p>
          <a:p>
            <a:pPr>
              <a:defRPr/>
            </a:pPr>
            <a:r>
              <a:rPr lang="fr-FR" sz="2400" dirty="0"/>
              <a:t>Elles peuvent être développées progressivement au cours d’une trajectoire d’apprentissage que l’on peut jalonner en fixant des niveaux (ou des paliers).</a:t>
            </a:r>
          </a:p>
          <a:p>
            <a:pPr>
              <a:defRPr/>
            </a:pPr>
            <a:r>
              <a:rPr lang="fr-FR" sz="2400" dirty="0"/>
              <a:t> </a:t>
            </a:r>
          </a:p>
          <a:p>
            <a:pPr>
              <a:defRPr/>
            </a:pPr>
            <a:endParaRPr lang="fr-FR" sz="2400" dirty="0"/>
          </a:p>
        </p:txBody>
      </p:sp>
      <p:sp>
        <p:nvSpPr>
          <p:cNvPr id="27" name="ZoneTexte 26"/>
          <p:cNvSpPr txBox="1"/>
          <p:nvPr/>
        </p:nvSpPr>
        <p:spPr>
          <a:xfrm>
            <a:off x="5051916" y="5154414"/>
            <a:ext cx="894219" cy="338554"/>
          </a:xfrm>
          <a:prstGeom prst="rect">
            <a:avLst/>
          </a:prstGeom>
          <a:noFill/>
        </p:spPr>
        <p:txBody>
          <a:bodyPr wrap="none" rtlCol="0">
            <a:spAutoFit/>
          </a:bodyPr>
          <a:lstStyle/>
          <a:p>
            <a:r>
              <a:rPr lang="fr-FR" sz="1600" b="1" dirty="0"/>
              <a:t>(Novice)</a:t>
            </a:r>
          </a:p>
        </p:txBody>
      </p:sp>
      <p:sp>
        <p:nvSpPr>
          <p:cNvPr id="28" name="ZoneTexte 27"/>
          <p:cNvSpPr txBox="1"/>
          <p:nvPr/>
        </p:nvSpPr>
        <p:spPr>
          <a:xfrm>
            <a:off x="6469964" y="5154414"/>
            <a:ext cx="1755417" cy="338554"/>
          </a:xfrm>
          <a:prstGeom prst="rect">
            <a:avLst/>
          </a:prstGeom>
          <a:noFill/>
        </p:spPr>
        <p:txBody>
          <a:bodyPr wrap="none" rtlCol="0">
            <a:spAutoFit/>
          </a:bodyPr>
          <a:lstStyle/>
          <a:p>
            <a:r>
              <a:rPr lang="fr-FR" sz="1600" b="1" dirty="0"/>
              <a:t>(Débutant avancé)</a:t>
            </a:r>
          </a:p>
        </p:txBody>
      </p:sp>
      <p:sp>
        <p:nvSpPr>
          <p:cNvPr id="29" name="ZoneTexte 28"/>
          <p:cNvSpPr txBox="1"/>
          <p:nvPr/>
        </p:nvSpPr>
        <p:spPr>
          <a:xfrm>
            <a:off x="8345800" y="5154414"/>
            <a:ext cx="1260858" cy="338554"/>
          </a:xfrm>
          <a:prstGeom prst="rect">
            <a:avLst/>
          </a:prstGeom>
          <a:noFill/>
        </p:spPr>
        <p:txBody>
          <a:bodyPr wrap="none" rtlCol="0">
            <a:spAutoFit/>
          </a:bodyPr>
          <a:lstStyle/>
          <a:p>
            <a:r>
              <a:rPr lang="fr-FR" sz="1600" b="1" dirty="0"/>
              <a:t>(Compétent)</a:t>
            </a:r>
          </a:p>
        </p:txBody>
      </p:sp>
      <p:sp>
        <p:nvSpPr>
          <p:cNvPr id="30" name="ZoneTexte 29"/>
          <p:cNvSpPr txBox="1"/>
          <p:nvPr/>
        </p:nvSpPr>
        <p:spPr>
          <a:xfrm>
            <a:off x="10224615" y="5154414"/>
            <a:ext cx="963405" cy="338554"/>
          </a:xfrm>
          <a:prstGeom prst="rect">
            <a:avLst/>
          </a:prstGeom>
          <a:noFill/>
        </p:spPr>
        <p:txBody>
          <a:bodyPr wrap="none" rtlCol="0">
            <a:spAutoFit/>
          </a:bodyPr>
          <a:lstStyle/>
          <a:p>
            <a:r>
              <a:rPr lang="fr-FR" sz="1600" b="1" dirty="0"/>
              <a:t>(Efficace)</a:t>
            </a:r>
          </a:p>
        </p:txBody>
      </p:sp>
      <p:sp>
        <p:nvSpPr>
          <p:cNvPr id="31" name="Flèche droite 30"/>
          <p:cNvSpPr/>
          <p:nvPr/>
        </p:nvSpPr>
        <p:spPr>
          <a:xfrm>
            <a:off x="5204475" y="5344839"/>
            <a:ext cx="6239436" cy="5016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p:nvPr/>
        </p:nvCxnSpPr>
        <p:spPr>
          <a:xfrm>
            <a:off x="5500311" y="5492968"/>
            <a:ext cx="0" cy="63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7226017" y="5440568"/>
            <a:ext cx="0" cy="63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8951723" y="5455403"/>
            <a:ext cx="0" cy="63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0677429" y="5443344"/>
            <a:ext cx="0" cy="6353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71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4BD8FA-6141-3154-C8E1-366D7CB2F5CA}"/>
              </a:ext>
            </a:extLst>
          </p:cNvPr>
          <p:cNvSpPr/>
          <p:nvPr/>
        </p:nvSpPr>
        <p:spPr>
          <a:xfrm>
            <a:off x="4614363" y="4547849"/>
            <a:ext cx="6821145" cy="646331"/>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7B309F6C-9C5D-3396-20C9-19B587CDBD27}"/>
              </a:ext>
            </a:extLst>
          </p:cNvPr>
          <p:cNvSpPr/>
          <p:nvPr/>
        </p:nvSpPr>
        <p:spPr>
          <a:xfrm>
            <a:off x="4614363" y="2900204"/>
            <a:ext cx="6821145" cy="646331"/>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F397F9E1-B0AE-F3E9-AB3C-103D69855350}"/>
              </a:ext>
            </a:extLst>
          </p:cNvPr>
          <p:cNvSpPr/>
          <p:nvPr/>
        </p:nvSpPr>
        <p:spPr>
          <a:xfrm>
            <a:off x="4674521" y="1234600"/>
            <a:ext cx="6683869" cy="6463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txBox="1">
            <a:spLocks/>
          </p:cNvSpPr>
          <p:nvPr/>
        </p:nvSpPr>
        <p:spPr bwMode="auto">
          <a:xfrm>
            <a:off x="5125707" y="83771"/>
            <a:ext cx="6643688" cy="763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FontTx/>
              <a:buNone/>
            </a:pPr>
            <a:r>
              <a:rPr lang="fr-FR" altLang="fr-FR" sz="2400" b="1" dirty="0">
                <a:solidFill>
                  <a:srgbClr val="C00000"/>
                </a:solidFill>
                <a:cs typeface="Arial" panose="020B0604020202020204" pitchFamily="34" charset="0"/>
              </a:rPr>
              <a:t>Le référentiel de l’Institut Villebon - </a:t>
            </a:r>
            <a:r>
              <a:rPr lang="fr-FR" altLang="fr-FR" sz="2400" b="1" i="1" dirty="0">
                <a:solidFill>
                  <a:srgbClr val="C00000"/>
                </a:solidFill>
                <a:cs typeface="Arial" panose="020B0604020202020204" pitchFamily="34" charset="0"/>
              </a:rPr>
              <a:t>Charpak</a:t>
            </a:r>
          </a:p>
        </p:txBody>
      </p:sp>
      <p:sp>
        <p:nvSpPr>
          <p:cNvPr id="19" name="Rectangle 18"/>
          <p:cNvSpPr/>
          <p:nvPr/>
        </p:nvSpPr>
        <p:spPr>
          <a:xfrm>
            <a:off x="4594312" y="4547849"/>
            <a:ext cx="6622416" cy="646331"/>
          </a:xfrm>
          <a:prstGeom prst="rect">
            <a:avLst/>
          </a:prstGeom>
          <a:noFill/>
        </p:spPr>
        <p:txBody>
          <a:bodyPr wrap="square">
            <a:spAutoFit/>
          </a:bodyPr>
          <a:lstStyle/>
          <a:p>
            <a:r>
              <a:rPr lang="fr-FR" b="1" dirty="0">
                <a:latin typeface="Arial" panose="020B0604020202020204" pitchFamily="34" charset="0"/>
                <a:cs typeface="Arial" panose="020B0604020202020204" pitchFamily="34" charset="0"/>
              </a:rPr>
              <a:t>Se former et travailler de manière efficace dans un contexte technique et scientifique</a:t>
            </a:r>
          </a:p>
        </p:txBody>
      </p:sp>
      <p:sp>
        <p:nvSpPr>
          <p:cNvPr id="20" name="ZoneTexte 19"/>
          <p:cNvSpPr txBox="1"/>
          <p:nvPr/>
        </p:nvSpPr>
        <p:spPr>
          <a:xfrm>
            <a:off x="4674521" y="1234600"/>
            <a:ext cx="7383031" cy="646331"/>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Résoudre un problème par une approche scientifique et technique</a:t>
            </a:r>
          </a:p>
        </p:txBody>
      </p:sp>
      <p:sp>
        <p:nvSpPr>
          <p:cNvPr id="21" name="ZoneTexte 20"/>
          <p:cNvSpPr txBox="1"/>
          <p:nvPr/>
        </p:nvSpPr>
        <p:spPr>
          <a:xfrm>
            <a:off x="4614363" y="2900204"/>
            <a:ext cx="6303353" cy="646331"/>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Pratiquer une communication correcte et appropriée au contexte</a:t>
            </a:r>
          </a:p>
        </p:txBody>
      </p:sp>
      <p:sp>
        <p:nvSpPr>
          <p:cNvPr id="22" name="ZoneTexte 21"/>
          <p:cNvSpPr txBox="1"/>
          <p:nvPr/>
        </p:nvSpPr>
        <p:spPr>
          <a:xfrm>
            <a:off x="5526587" y="2020711"/>
            <a:ext cx="4975593" cy="369332"/>
          </a:xfrm>
          <a:prstGeom prst="rect">
            <a:avLst/>
          </a:prstGeom>
          <a:noFill/>
        </p:spPr>
        <p:txBody>
          <a:bodyPr wrap="none" rtlCol="0">
            <a:spAutoFit/>
          </a:bodyPr>
          <a:lstStyle/>
          <a:p>
            <a:r>
              <a:rPr lang="fr-FR" dirty="0">
                <a:solidFill>
                  <a:schemeClr val="accent1"/>
                </a:solidFill>
              </a:rPr>
              <a:t>→ compétence d’ordre cognitif et méthodologique</a:t>
            </a:r>
          </a:p>
        </p:txBody>
      </p:sp>
      <p:sp>
        <p:nvSpPr>
          <p:cNvPr id="24" name="ZoneTexte 23"/>
          <p:cNvSpPr txBox="1"/>
          <p:nvPr/>
        </p:nvSpPr>
        <p:spPr>
          <a:xfrm>
            <a:off x="5479779" y="3628015"/>
            <a:ext cx="4194610" cy="369332"/>
          </a:xfrm>
          <a:prstGeom prst="rect">
            <a:avLst/>
          </a:prstGeom>
          <a:noFill/>
        </p:spPr>
        <p:txBody>
          <a:bodyPr wrap="none" rtlCol="0">
            <a:spAutoFit/>
          </a:bodyPr>
          <a:lstStyle/>
          <a:p>
            <a:r>
              <a:rPr lang="fr-FR" dirty="0">
                <a:solidFill>
                  <a:srgbClr val="FFC000"/>
                </a:solidFill>
              </a:rPr>
              <a:t>→ compétence d’ordre communicationnel</a:t>
            </a:r>
          </a:p>
        </p:txBody>
      </p:sp>
      <p:sp>
        <p:nvSpPr>
          <p:cNvPr id="25" name="ZoneTexte 24"/>
          <p:cNvSpPr txBox="1"/>
          <p:nvPr/>
        </p:nvSpPr>
        <p:spPr>
          <a:xfrm>
            <a:off x="5526587" y="5320240"/>
            <a:ext cx="5644109" cy="369332"/>
          </a:xfrm>
          <a:prstGeom prst="rect">
            <a:avLst/>
          </a:prstGeom>
          <a:noFill/>
        </p:spPr>
        <p:txBody>
          <a:bodyPr wrap="none" rtlCol="0">
            <a:spAutoFit/>
          </a:bodyPr>
          <a:lstStyle/>
          <a:p>
            <a:r>
              <a:rPr lang="fr-FR" dirty="0">
                <a:solidFill>
                  <a:srgbClr val="00B050"/>
                </a:solidFill>
              </a:rPr>
              <a:t>→ compétence d’ordre méthodologique et organisationnel</a:t>
            </a:r>
          </a:p>
        </p:txBody>
      </p:sp>
      <p:sp>
        <p:nvSpPr>
          <p:cNvPr id="26" name="Titre 1">
            <a:extLst>
              <a:ext uri="{FF2B5EF4-FFF2-40B4-BE49-F238E27FC236}">
                <a16:creationId xmlns:a16="http://schemas.microsoft.com/office/drawing/2014/main" id="{72C73BF9-3A9A-4380-A47B-7B0A68A1BC36}"/>
              </a:ext>
            </a:extLst>
          </p:cNvPr>
          <p:cNvSpPr>
            <a:spLocks noGrp="1"/>
          </p:cNvSpPr>
          <p:nvPr>
            <p:ph type="title"/>
          </p:nvPr>
        </p:nvSpPr>
        <p:spPr>
          <a:xfrm>
            <a:off x="136370" y="78313"/>
            <a:ext cx="4071445" cy="5626100"/>
          </a:xfrm>
        </p:spPr>
        <p:txBody>
          <a:bodyPr/>
          <a:lstStyle/>
          <a:p>
            <a:pPr algn="ctr"/>
            <a:r>
              <a:rPr lang="fr-FR" altLang="fr-FR" dirty="0">
                <a:solidFill>
                  <a:schemeClr val="bg1"/>
                </a:solidFill>
              </a:rPr>
              <a:t>Les APP et le développement de compétences</a:t>
            </a:r>
          </a:p>
        </p:txBody>
      </p:sp>
      <p:pic>
        <p:nvPicPr>
          <p:cNvPr id="27" name="Image 26">
            <a:extLst>
              <a:ext uri="{FF2B5EF4-FFF2-40B4-BE49-F238E27FC236}">
                <a16:creationId xmlns:a16="http://schemas.microsoft.com/office/drawing/2014/main" id="{0F17AF07-BB67-45F2-BE6A-CF21CC706A8C}"/>
              </a:ext>
            </a:extLst>
          </p:cNvPr>
          <p:cNvPicPr>
            <a:picLocks noChangeAspect="1"/>
          </p:cNvPicPr>
          <p:nvPr/>
        </p:nvPicPr>
        <p:blipFill>
          <a:blip r:embed="rId2"/>
          <a:stretch>
            <a:fillRect/>
          </a:stretch>
        </p:blipFill>
        <p:spPr>
          <a:xfrm>
            <a:off x="975273" y="4151687"/>
            <a:ext cx="2591391" cy="2628000"/>
          </a:xfrm>
          <a:prstGeom prst="rect">
            <a:avLst/>
          </a:prstGeom>
        </p:spPr>
      </p:pic>
    </p:spTree>
    <p:extLst>
      <p:ext uri="{BB962C8B-B14F-4D97-AF65-F5344CB8AC3E}">
        <p14:creationId xmlns:p14="http://schemas.microsoft.com/office/powerpoint/2010/main" val="288578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p:cNvSpPr>
            <a:spLocks noGrp="1"/>
          </p:cNvSpPr>
          <p:nvPr>
            <p:ph type="title"/>
          </p:nvPr>
        </p:nvSpPr>
        <p:spPr>
          <a:xfrm>
            <a:off x="136370" y="78313"/>
            <a:ext cx="4071445" cy="5626100"/>
          </a:xfrm>
        </p:spPr>
        <p:txBody>
          <a:bodyPr/>
          <a:lstStyle/>
          <a:p>
            <a:pPr algn="ctr"/>
            <a:r>
              <a:rPr lang="fr-FR" altLang="fr-FR" dirty="0">
                <a:solidFill>
                  <a:schemeClr val="bg1"/>
                </a:solidFill>
              </a:rPr>
              <a:t>Les APP et le développement de compétences</a:t>
            </a:r>
          </a:p>
        </p:txBody>
      </p:sp>
      <p:pic>
        <p:nvPicPr>
          <p:cNvPr id="36" name="Image 35"/>
          <p:cNvPicPr>
            <a:picLocks noChangeAspect="1"/>
          </p:cNvPicPr>
          <p:nvPr/>
        </p:nvPicPr>
        <p:blipFill>
          <a:blip r:embed="rId2"/>
          <a:stretch>
            <a:fillRect/>
          </a:stretch>
        </p:blipFill>
        <p:spPr>
          <a:xfrm>
            <a:off x="975273" y="4151687"/>
            <a:ext cx="2591391" cy="2628000"/>
          </a:xfrm>
          <a:prstGeom prst="rect">
            <a:avLst/>
          </a:prstGeom>
        </p:spPr>
      </p:pic>
      <p:sp>
        <p:nvSpPr>
          <p:cNvPr id="6" name="ZoneTexte 5">
            <a:extLst>
              <a:ext uri="{FF2B5EF4-FFF2-40B4-BE49-F238E27FC236}">
                <a16:creationId xmlns:a16="http://schemas.microsoft.com/office/drawing/2014/main" id="{B2B737FC-8889-4737-9AE3-8477B1823100}"/>
              </a:ext>
            </a:extLst>
          </p:cNvPr>
          <p:cNvSpPr txBox="1"/>
          <p:nvPr/>
        </p:nvSpPr>
        <p:spPr>
          <a:xfrm>
            <a:off x="4614216" y="345678"/>
            <a:ext cx="7018019" cy="707886"/>
          </a:xfrm>
          <a:prstGeom prst="rect">
            <a:avLst/>
          </a:prstGeom>
          <a:noFill/>
        </p:spPr>
        <p:txBody>
          <a:bodyPr wrap="square" rtlCol="0">
            <a:spAutoFit/>
          </a:bodyPr>
          <a:lstStyle/>
          <a:p>
            <a:r>
              <a:rPr lang="fr-FR" sz="2000" b="1" dirty="0"/>
              <a:t>Le référentiel de la formation</a:t>
            </a:r>
          </a:p>
          <a:p>
            <a:r>
              <a:rPr lang="fr-FR" sz="2000" b="1" dirty="0">
                <a:solidFill>
                  <a:schemeClr val="accent5"/>
                </a:solidFill>
              </a:rPr>
              <a:t>3 compétences, 8 domaines, 38 composantes/savoir-faire/items</a:t>
            </a:r>
          </a:p>
        </p:txBody>
      </p:sp>
      <p:pic>
        <p:nvPicPr>
          <p:cNvPr id="7" name="Image 6">
            <a:extLst>
              <a:ext uri="{FF2B5EF4-FFF2-40B4-BE49-F238E27FC236}">
                <a16:creationId xmlns:a16="http://schemas.microsoft.com/office/drawing/2014/main" id="{5AE145C5-A8DA-4421-AF34-F49373D2C704}"/>
              </a:ext>
            </a:extLst>
          </p:cNvPr>
          <p:cNvPicPr>
            <a:picLocks noChangeAspect="1"/>
          </p:cNvPicPr>
          <p:nvPr/>
        </p:nvPicPr>
        <p:blipFill>
          <a:blip r:embed="rId3"/>
          <a:stretch>
            <a:fillRect/>
          </a:stretch>
        </p:blipFill>
        <p:spPr>
          <a:xfrm>
            <a:off x="4394137" y="1418783"/>
            <a:ext cx="7797335" cy="4680000"/>
          </a:xfrm>
          <a:prstGeom prst="rect">
            <a:avLst/>
          </a:prstGeom>
        </p:spPr>
      </p:pic>
    </p:spTree>
    <p:extLst>
      <p:ext uri="{BB962C8B-B14F-4D97-AF65-F5344CB8AC3E}">
        <p14:creationId xmlns:p14="http://schemas.microsoft.com/office/powerpoint/2010/main" val="70265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FC43ACC-DD4D-0496-1F09-9E0C8782CCF7}"/>
              </a:ext>
            </a:extLst>
          </p:cNvPr>
          <p:cNvSpPr/>
          <p:nvPr/>
        </p:nvSpPr>
        <p:spPr>
          <a:xfrm>
            <a:off x="4740695" y="286439"/>
            <a:ext cx="6210071" cy="6169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42742" y="1172750"/>
            <a:ext cx="7383032" cy="1695336"/>
          </a:xfrm>
          <a:prstGeom prst="rect">
            <a:avLst/>
          </a:prstGeom>
        </p:spPr>
        <p:txBody>
          <a:bodyPr wrap="square">
            <a:spAutoFit/>
          </a:bodyPr>
          <a:lstStyle/>
          <a:p>
            <a:pPr>
              <a:lnSpc>
                <a:spcPts val="2500"/>
              </a:lnSpc>
            </a:pPr>
            <a:r>
              <a:rPr lang="fr-FR" sz="2000" b="1" dirty="0">
                <a:solidFill>
                  <a:schemeClr val="accent1">
                    <a:lumMod val="75000"/>
                  </a:schemeClr>
                </a:solidFill>
              </a:rPr>
              <a:t>Dans quelles situations doit-on mettre en œuvre ce savoir-agir?</a:t>
            </a:r>
            <a:endParaRPr lang="fr-FR" dirty="0"/>
          </a:p>
          <a:p>
            <a:pPr>
              <a:lnSpc>
                <a:spcPts val="2500"/>
              </a:lnSpc>
            </a:pPr>
            <a:r>
              <a:rPr lang="fr-FR" sz="2000" dirty="0"/>
              <a:t>Lorsqu’il faut apporter une réponse expérimentale et technique à un problème devant être formulé scientifiquement et requérant une approche pluridisciplinaire.</a:t>
            </a:r>
          </a:p>
          <a:p>
            <a:pPr marL="342900" lvl="0" indent="-342900">
              <a:lnSpc>
                <a:spcPts val="2500"/>
              </a:lnSpc>
              <a:spcAft>
                <a:spcPts val="0"/>
              </a:spcAft>
              <a:buFont typeface="+mj-lt"/>
              <a:buAutoNum type="arabicParenR"/>
            </a:pPr>
            <a:endParaRPr lang="fr-FR" dirty="0">
              <a:effectLst/>
            </a:endParaRP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934" y="3428782"/>
            <a:ext cx="4791075" cy="2781300"/>
          </a:xfrm>
          <a:prstGeom prst="rect">
            <a:avLst/>
          </a:prstGeom>
        </p:spPr>
      </p:pic>
      <p:sp>
        <p:nvSpPr>
          <p:cNvPr id="27" name="Rectangle 26"/>
          <p:cNvSpPr/>
          <p:nvPr/>
        </p:nvSpPr>
        <p:spPr>
          <a:xfrm>
            <a:off x="4642741" y="4253184"/>
            <a:ext cx="1576552" cy="461665"/>
          </a:xfrm>
          <a:prstGeom prst="rect">
            <a:avLst/>
          </a:prstGeom>
          <a:ln>
            <a:solidFill>
              <a:schemeClr val="accent1"/>
            </a:solidFill>
          </a:ln>
        </p:spPr>
        <p:txBody>
          <a:bodyPr wrap="square">
            <a:spAutoFit/>
          </a:bodyPr>
          <a:lstStyle/>
          <a:p>
            <a:r>
              <a:rPr lang="fr-FR" sz="2400" b="1" dirty="0">
                <a:latin typeface="Calibri" panose="020F0502020204030204" pitchFamily="34" charset="0"/>
                <a:ea typeface="Calibri" panose="020F0502020204030204" pitchFamily="34" charset="0"/>
                <a:cs typeface="Times New Roman" panose="02020603050405020304" pitchFamily="18" charset="0"/>
              </a:rPr>
              <a:t>créativité</a:t>
            </a:r>
            <a:r>
              <a:rPr lang="fr-FR" sz="2400" dirty="0">
                <a:latin typeface="Calibri" panose="020F0502020204030204" pitchFamily="34" charset="0"/>
                <a:ea typeface="Calibri" panose="020F0502020204030204" pitchFamily="34" charset="0"/>
                <a:cs typeface="Times New Roman" panose="02020603050405020304" pitchFamily="18" charset="0"/>
              </a:rPr>
              <a:t> </a:t>
            </a:r>
            <a:endParaRPr lang="fr-FR" sz="2400" dirty="0"/>
          </a:p>
        </p:txBody>
      </p:sp>
      <p:sp>
        <p:nvSpPr>
          <p:cNvPr id="28" name="Rectangle 27"/>
          <p:cNvSpPr/>
          <p:nvPr/>
        </p:nvSpPr>
        <p:spPr>
          <a:xfrm>
            <a:off x="5447905" y="5425482"/>
            <a:ext cx="1542776" cy="369332"/>
          </a:xfrm>
          <a:prstGeom prst="rect">
            <a:avLst/>
          </a:prstGeom>
          <a:ln>
            <a:solidFill>
              <a:schemeClr val="accent1"/>
            </a:solidFill>
          </a:ln>
        </p:spPr>
        <p:txBody>
          <a:bodyPr wrap="squar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persévérance</a:t>
            </a:r>
            <a:endParaRPr lang="fr-FR" dirty="0"/>
          </a:p>
        </p:txBody>
      </p:sp>
      <p:sp>
        <p:nvSpPr>
          <p:cNvPr id="29" name="Rectangle 28"/>
          <p:cNvSpPr/>
          <p:nvPr/>
        </p:nvSpPr>
        <p:spPr>
          <a:xfrm rot="2456127">
            <a:off x="10698987" y="3546241"/>
            <a:ext cx="999842" cy="400110"/>
          </a:xfrm>
          <a:prstGeom prst="rect">
            <a:avLst/>
          </a:prstGeom>
          <a:ln>
            <a:solidFill>
              <a:schemeClr val="accent1"/>
            </a:solidFill>
          </a:ln>
        </p:spPr>
        <p:txBody>
          <a:bodyPr wrap="square">
            <a:spAutoFit/>
          </a:bodyPr>
          <a:lstStyle/>
          <a:p>
            <a:r>
              <a:rPr lang="fr-FR" sz="2000" b="1" dirty="0">
                <a:latin typeface="Calibri" panose="020F0502020204030204" pitchFamily="34" charset="0"/>
                <a:ea typeface="Calibri" panose="020F0502020204030204" pitchFamily="34" charset="0"/>
                <a:cs typeface="Times New Roman" panose="02020603050405020304" pitchFamily="18" charset="0"/>
              </a:rPr>
              <a:t>logique</a:t>
            </a:r>
            <a:endParaRPr lang="fr-FR" sz="2000" b="1" dirty="0"/>
          </a:p>
        </p:txBody>
      </p:sp>
      <p:sp>
        <p:nvSpPr>
          <p:cNvPr id="30" name="Rectangle 29"/>
          <p:cNvSpPr/>
          <p:nvPr/>
        </p:nvSpPr>
        <p:spPr>
          <a:xfrm rot="20308252">
            <a:off x="5221404" y="3585451"/>
            <a:ext cx="1542776" cy="369332"/>
          </a:xfrm>
          <a:prstGeom prst="rect">
            <a:avLst/>
          </a:prstGeom>
          <a:ln>
            <a:solidFill>
              <a:schemeClr val="accent1"/>
            </a:solidFill>
          </a:ln>
        </p:spPr>
        <p:txBody>
          <a:bodyPr wrap="squar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imagination</a:t>
            </a:r>
            <a:endParaRPr lang="fr-FR" dirty="0"/>
          </a:p>
        </p:txBody>
      </p:sp>
      <p:sp>
        <p:nvSpPr>
          <p:cNvPr id="31" name="Rectangle 30"/>
          <p:cNvSpPr/>
          <p:nvPr/>
        </p:nvSpPr>
        <p:spPr>
          <a:xfrm rot="2456127">
            <a:off x="4490656" y="5828876"/>
            <a:ext cx="1409699" cy="646331"/>
          </a:xfrm>
          <a:prstGeom prst="rect">
            <a:avLst/>
          </a:prstGeom>
          <a:ln>
            <a:solidFill>
              <a:srgbClr val="C00000"/>
            </a:solidFill>
          </a:ln>
        </p:spPr>
        <p:txBody>
          <a:bodyPr wrap="square">
            <a:spAutoFit/>
          </a:bodyPr>
          <a:lstStyle/>
          <a:p>
            <a:r>
              <a:rPr lang="fr-FR" dirty="0">
                <a:latin typeface="Calibri" panose="020F0502020204030204" pitchFamily="34" charset="0"/>
                <a:cs typeface="Times New Roman" panose="02020603050405020304" pitchFamily="18" charset="0"/>
              </a:rPr>
              <a:t>articles scientifiques</a:t>
            </a:r>
            <a:endParaRPr lang="fr-FR" dirty="0"/>
          </a:p>
        </p:txBody>
      </p:sp>
      <p:sp>
        <p:nvSpPr>
          <p:cNvPr id="32" name="Rectangle 31"/>
          <p:cNvSpPr/>
          <p:nvPr/>
        </p:nvSpPr>
        <p:spPr>
          <a:xfrm rot="1157187">
            <a:off x="10334883" y="5275008"/>
            <a:ext cx="1123093" cy="369332"/>
          </a:xfrm>
          <a:prstGeom prst="rect">
            <a:avLst/>
          </a:prstGeom>
          <a:ln>
            <a:solidFill>
              <a:srgbClr val="C00000"/>
            </a:solidFill>
          </a:ln>
        </p:spPr>
        <p:txBody>
          <a:bodyPr wrap="square">
            <a:spAutoFit/>
          </a:bodyPr>
          <a:lstStyle/>
          <a:p>
            <a:r>
              <a:rPr lang="fr-FR" dirty="0"/>
              <a:t>experts</a:t>
            </a:r>
          </a:p>
        </p:txBody>
      </p:sp>
      <p:sp>
        <p:nvSpPr>
          <p:cNvPr id="33" name="Rectangle 32"/>
          <p:cNvSpPr/>
          <p:nvPr/>
        </p:nvSpPr>
        <p:spPr>
          <a:xfrm rot="2456127">
            <a:off x="11033431" y="4961750"/>
            <a:ext cx="1157366" cy="369332"/>
          </a:xfrm>
          <a:prstGeom prst="rect">
            <a:avLst/>
          </a:prstGeom>
          <a:ln>
            <a:solidFill>
              <a:srgbClr val="C00000"/>
            </a:solidFill>
          </a:ln>
        </p:spPr>
        <p:txBody>
          <a:bodyPr wrap="square">
            <a:spAutoFit/>
          </a:bodyPr>
          <a:lstStyle/>
          <a:p>
            <a:r>
              <a:rPr lang="fr-FR" dirty="0">
                <a:latin typeface="Calibri" panose="020F0502020204030204" pitchFamily="34" charset="0"/>
                <a:cs typeface="Times New Roman" panose="02020603050405020304" pitchFamily="18" charset="0"/>
              </a:rPr>
              <a:t>rapports</a:t>
            </a:r>
            <a:endParaRPr lang="fr-FR" dirty="0"/>
          </a:p>
        </p:txBody>
      </p:sp>
      <p:sp>
        <p:nvSpPr>
          <p:cNvPr id="35" name="Rectangle 34"/>
          <p:cNvSpPr/>
          <p:nvPr/>
        </p:nvSpPr>
        <p:spPr>
          <a:xfrm>
            <a:off x="10738210" y="5885538"/>
            <a:ext cx="1432065" cy="646331"/>
          </a:xfrm>
          <a:prstGeom prst="rect">
            <a:avLst/>
          </a:prstGeom>
          <a:ln>
            <a:solidFill>
              <a:schemeClr val="accent1"/>
            </a:solidFill>
          </a:ln>
        </p:spPr>
        <p:txBody>
          <a:bodyPr wrap="square">
            <a:spAutoFit/>
          </a:bodyPr>
          <a:lstStyle/>
          <a:p>
            <a:pPr algn="ctr"/>
            <a:r>
              <a:rPr lang="fr-FR" dirty="0"/>
              <a:t>savoirs théoriques</a:t>
            </a:r>
          </a:p>
        </p:txBody>
      </p:sp>
      <p:sp>
        <p:nvSpPr>
          <p:cNvPr id="37" name="Rectangle 36"/>
          <p:cNvSpPr/>
          <p:nvPr/>
        </p:nvSpPr>
        <p:spPr>
          <a:xfrm>
            <a:off x="9258100" y="6205343"/>
            <a:ext cx="1432065" cy="400110"/>
          </a:xfrm>
          <a:prstGeom prst="rect">
            <a:avLst/>
          </a:prstGeom>
          <a:ln>
            <a:solidFill>
              <a:schemeClr val="accent1"/>
            </a:solidFill>
          </a:ln>
        </p:spPr>
        <p:txBody>
          <a:bodyPr wrap="square">
            <a:spAutoFit/>
          </a:bodyPr>
          <a:lstStyle/>
          <a:p>
            <a:pPr algn="ctr"/>
            <a:r>
              <a:rPr lang="fr-FR" sz="2000" dirty="0"/>
              <a:t>savoir-faire</a:t>
            </a:r>
          </a:p>
        </p:txBody>
      </p:sp>
      <p:sp>
        <p:nvSpPr>
          <p:cNvPr id="38" name="Rectangle 37"/>
          <p:cNvSpPr/>
          <p:nvPr/>
        </p:nvSpPr>
        <p:spPr>
          <a:xfrm>
            <a:off x="4451287" y="4880411"/>
            <a:ext cx="2230192" cy="400110"/>
          </a:xfrm>
          <a:prstGeom prst="rect">
            <a:avLst/>
          </a:prstGeom>
          <a:ln>
            <a:solidFill>
              <a:schemeClr val="accent1"/>
            </a:solidFill>
          </a:ln>
        </p:spPr>
        <p:txBody>
          <a:bodyPr wrap="square">
            <a:spAutoFit/>
          </a:bodyPr>
          <a:lstStyle/>
          <a:p>
            <a:r>
              <a:rPr lang="fr-FR" sz="2000" b="1" dirty="0">
                <a:latin typeface="Calibri" panose="020F0502020204030204" pitchFamily="34" charset="0"/>
                <a:ea typeface="Calibri" panose="020F0502020204030204" pitchFamily="34" charset="0"/>
                <a:cs typeface="Times New Roman" panose="02020603050405020304" pitchFamily="18" charset="0"/>
              </a:rPr>
              <a:t>Réflexion critique</a:t>
            </a:r>
            <a:endParaRPr lang="fr-FR" sz="2000" dirty="0"/>
          </a:p>
        </p:txBody>
      </p:sp>
      <p:sp>
        <p:nvSpPr>
          <p:cNvPr id="41" name="ZoneTexte 40"/>
          <p:cNvSpPr txBox="1"/>
          <p:nvPr/>
        </p:nvSpPr>
        <p:spPr>
          <a:xfrm>
            <a:off x="4740695" y="387833"/>
            <a:ext cx="7451305"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Résoudre un problème par une approche scientifique</a:t>
            </a:r>
          </a:p>
        </p:txBody>
      </p:sp>
      <p:sp>
        <p:nvSpPr>
          <p:cNvPr id="20" name="Titre 1">
            <a:extLst>
              <a:ext uri="{FF2B5EF4-FFF2-40B4-BE49-F238E27FC236}">
                <a16:creationId xmlns:a16="http://schemas.microsoft.com/office/drawing/2014/main" id="{668F93C6-D454-45BA-A938-7AF6B756FE6F}"/>
              </a:ext>
            </a:extLst>
          </p:cNvPr>
          <p:cNvSpPr txBox="1">
            <a:spLocks/>
          </p:cNvSpPr>
          <p:nvPr/>
        </p:nvSpPr>
        <p:spPr>
          <a:xfrm>
            <a:off x="136370" y="78313"/>
            <a:ext cx="4071445" cy="562610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300" b="1" kern="1200" baseline="0">
                <a:solidFill>
                  <a:srgbClr val="FFC000"/>
                </a:solidFill>
                <a:latin typeface="+mn-lt"/>
                <a:ea typeface="+mj-ea"/>
                <a:cs typeface="+mj-cs"/>
              </a:defRPr>
            </a:lvl1pPr>
          </a:lstStyle>
          <a:p>
            <a:r>
              <a:rPr lang="fr-FR" altLang="fr-FR">
                <a:solidFill>
                  <a:schemeClr val="bg1"/>
                </a:solidFill>
              </a:rPr>
              <a:t>Les APP et le développement de compétences</a:t>
            </a:r>
            <a:endParaRPr lang="fr-FR" altLang="fr-FR" dirty="0">
              <a:solidFill>
                <a:schemeClr val="bg1"/>
              </a:solidFill>
            </a:endParaRPr>
          </a:p>
        </p:txBody>
      </p:sp>
      <p:pic>
        <p:nvPicPr>
          <p:cNvPr id="21" name="Image 20">
            <a:extLst>
              <a:ext uri="{FF2B5EF4-FFF2-40B4-BE49-F238E27FC236}">
                <a16:creationId xmlns:a16="http://schemas.microsoft.com/office/drawing/2014/main" id="{18966A33-87F9-4022-8809-0CF506C36E0C}"/>
              </a:ext>
            </a:extLst>
          </p:cNvPr>
          <p:cNvPicPr>
            <a:picLocks noChangeAspect="1"/>
          </p:cNvPicPr>
          <p:nvPr/>
        </p:nvPicPr>
        <p:blipFill>
          <a:blip r:embed="rId3"/>
          <a:stretch>
            <a:fillRect/>
          </a:stretch>
        </p:blipFill>
        <p:spPr>
          <a:xfrm>
            <a:off x="975273" y="4151687"/>
            <a:ext cx="2591391" cy="2628000"/>
          </a:xfrm>
          <a:prstGeom prst="rect">
            <a:avLst/>
          </a:prstGeom>
        </p:spPr>
      </p:pic>
    </p:spTree>
    <p:extLst>
      <p:ext uri="{BB962C8B-B14F-4D97-AF65-F5344CB8AC3E}">
        <p14:creationId xmlns:p14="http://schemas.microsoft.com/office/powerpoint/2010/main" val="101703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A955220-C76A-DFB7-35C9-639E15770C18}"/>
              </a:ext>
            </a:extLst>
          </p:cNvPr>
          <p:cNvSpPr/>
          <p:nvPr/>
        </p:nvSpPr>
        <p:spPr>
          <a:xfrm>
            <a:off x="4580132" y="244337"/>
            <a:ext cx="7450287" cy="70777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682236" y="2692996"/>
            <a:ext cx="7246078" cy="3610989"/>
          </a:xfrm>
          <a:prstGeom prst="rect">
            <a:avLst/>
          </a:prstGeom>
          <a:solidFill>
            <a:schemeClr val="bg1"/>
          </a:solidFill>
        </p:spPr>
        <p:txBody>
          <a:bodyPr wrap="square">
            <a:spAutoFit/>
          </a:bodyPr>
          <a:lstStyle/>
          <a:p>
            <a:pPr algn="just">
              <a:lnSpc>
                <a:spcPct val="115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Situations où l’on doit mettre en œuvre ce savoir-agir</a:t>
            </a:r>
            <a:r>
              <a:rPr lang="fr-FR" sz="2000" dirty="0">
                <a:latin typeface="Calibri" panose="020F0502020204030204" pitchFamily="34" charset="0"/>
                <a:ea typeface="Calibri" panose="020F0502020204030204" pitchFamily="34" charset="0"/>
                <a:cs typeface="Times New Roman" panose="02020603050405020304" pitchFamily="18" charset="0"/>
              </a:rPr>
              <a:t> : </a:t>
            </a:r>
          </a:p>
          <a:p>
            <a:pPr algn="just">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lorsqu’on effectue un travail qui doit être communiqué et confronté à l’avis des pairs ou d’autres acteurs,</a:t>
            </a:r>
          </a:p>
          <a:p>
            <a:pPr marL="342900" indent="-342900" algn="just">
              <a:lnSpc>
                <a:spcPct val="115000"/>
              </a:lnSpc>
              <a:spcAft>
                <a:spcPts val="0"/>
              </a:spcAft>
              <a:buFontTx/>
              <a:buChar char="-"/>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 lorsqu’on doit notamment effectuer un pitch, présenter un projet devant des experts ou présenter son projet professionnel, rédiger une synthèse ou un rapport d’expert, etc. ,</a:t>
            </a:r>
          </a:p>
          <a:p>
            <a:pPr algn="just">
              <a:lnSpc>
                <a:spcPct val="115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 lorsqu’on doit communiquer avec ses collaborateurs dans le cadre d’un travail d’équipe.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Image 19"/>
          <p:cNvPicPr>
            <a:picLocks noChangeAspect="1"/>
          </p:cNvPicPr>
          <p:nvPr/>
        </p:nvPicPr>
        <p:blipFill rotWithShape="1">
          <a:blip r:embed="rId2">
            <a:clrChange>
              <a:clrFrom>
                <a:srgbClr val="159FBB"/>
              </a:clrFrom>
              <a:clrTo>
                <a:srgbClr val="159FBB">
                  <a:alpha val="0"/>
                </a:srgbClr>
              </a:clrTo>
            </a:clrChange>
          </a:blip>
          <a:srcRect t="18967"/>
          <a:stretch/>
        </p:blipFill>
        <p:spPr>
          <a:xfrm>
            <a:off x="6609009" y="1013552"/>
            <a:ext cx="3554113" cy="1440000"/>
          </a:xfrm>
          <a:prstGeom prst="rect">
            <a:avLst/>
          </a:prstGeom>
          <a:solidFill>
            <a:srgbClr val="FFC000"/>
          </a:solidFill>
        </p:spPr>
      </p:pic>
      <p:sp>
        <p:nvSpPr>
          <p:cNvPr id="21" name="Espace réservé du numéro de diapositive 7"/>
          <p:cNvSpPr>
            <a:spLocks noGrp="1"/>
          </p:cNvSpPr>
          <p:nvPr>
            <p:ph type="sldNum" sz="quarter" idx="12"/>
          </p:nvPr>
        </p:nvSpPr>
        <p:spPr>
          <a:xfrm>
            <a:off x="10999695" y="5657103"/>
            <a:ext cx="2133600" cy="365125"/>
          </a:xfrm>
        </p:spPr>
        <p:txBody>
          <a:bodyPr/>
          <a:lstStyle/>
          <a:p>
            <a:pPr>
              <a:defRPr/>
            </a:pPr>
            <a:fld id="{9C8F15A1-9006-41EE-ACA1-C9AAC9D24659}" type="slidenum">
              <a:rPr lang="fr-FR" altLang="fr-FR" smtClean="0"/>
              <a:pPr>
                <a:defRPr/>
              </a:pPr>
              <a:t>9</a:t>
            </a:fld>
            <a:endParaRPr lang="fr-FR" altLang="fr-FR"/>
          </a:p>
        </p:txBody>
      </p:sp>
      <p:sp>
        <p:nvSpPr>
          <p:cNvPr id="24" name="ZoneTexte 23"/>
          <p:cNvSpPr txBox="1"/>
          <p:nvPr/>
        </p:nvSpPr>
        <p:spPr>
          <a:xfrm>
            <a:off x="4580132" y="305779"/>
            <a:ext cx="7611868"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Pratiquer une communication correcte et appropriée au contexte</a:t>
            </a:r>
          </a:p>
        </p:txBody>
      </p:sp>
      <p:sp>
        <p:nvSpPr>
          <p:cNvPr id="11" name="Titre 1">
            <a:extLst>
              <a:ext uri="{FF2B5EF4-FFF2-40B4-BE49-F238E27FC236}">
                <a16:creationId xmlns:a16="http://schemas.microsoft.com/office/drawing/2014/main" id="{6DCBD722-289F-42BB-B278-5AB588760C67}"/>
              </a:ext>
            </a:extLst>
          </p:cNvPr>
          <p:cNvSpPr>
            <a:spLocks noGrp="1"/>
          </p:cNvSpPr>
          <p:nvPr>
            <p:ph type="title"/>
          </p:nvPr>
        </p:nvSpPr>
        <p:spPr>
          <a:xfrm>
            <a:off x="136370" y="78313"/>
            <a:ext cx="4071445" cy="5626100"/>
          </a:xfrm>
        </p:spPr>
        <p:txBody>
          <a:bodyPr/>
          <a:lstStyle/>
          <a:p>
            <a:pPr algn="ctr"/>
            <a:r>
              <a:rPr lang="fr-FR" altLang="fr-FR" dirty="0">
                <a:solidFill>
                  <a:schemeClr val="bg1"/>
                </a:solidFill>
              </a:rPr>
              <a:t>Les APP et le développement de compétences</a:t>
            </a:r>
          </a:p>
        </p:txBody>
      </p:sp>
      <p:pic>
        <p:nvPicPr>
          <p:cNvPr id="12" name="Image 11">
            <a:extLst>
              <a:ext uri="{FF2B5EF4-FFF2-40B4-BE49-F238E27FC236}">
                <a16:creationId xmlns:a16="http://schemas.microsoft.com/office/drawing/2014/main" id="{6B55751B-01B6-41C4-8F22-BBD5313E76FA}"/>
              </a:ext>
            </a:extLst>
          </p:cNvPr>
          <p:cNvPicPr>
            <a:picLocks noChangeAspect="1"/>
          </p:cNvPicPr>
          <p:nvPr/>
        </p:nvPicPr>
        <p:blipFill>
          <a:blip r:embed="rId3"/>
          <a:stretch>
            <a:fillRect/>
          </a:stretch>
        </p:blipFill>
        <p:spPr>
          <a:xfrm>
            <a:off x="975273" y="4151687"/>
            <a:ext cx="2591391" cy="2628000"/>
          </a:xfrm>
          <a:prstGeom prst="rect">
            <a:avLst/>
          </a:prstGeom>
        </p:spPr>
      </p:pic>
    </p:spTree>
    <p:extLst>
      <p:ext uri="{BB962C8B-B14F-4D97-AF65-F5344CB8AC3E}">
        <p14:creationId xmlns:p14="http://schemas.microsoft.com/office/powerpoint/2010/main" val="3736884105"/>
      </p:ext>
    </p:extLst>
  </p:cSld>
  <p:clrMapOvr>
    <a:masterClrMapping/>
  </p:clrMapOvr>
</p:sld>
</file>

<file path=ppt/theme/theme1.xml><?xml version="1.0" encoding="utf-8"?>
<a:theme xmlns:a="http://schemas.openxmlformats.org/drawingml/2006/main" name="ThèmeVillebon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Villebon2018" id="{4B7DFC56-37CA-4CE9-B980-10839CC1A20E}" vid="{507E511B-0D2D-4357-87C6-2428FC936D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3467</TotalTime>
  <Words>2794</Words>
  <Application>Microsoft Macintosh PowerPoint</Application>
  <PresentationFormat>Grand écran</PresentationFormat>
  <Paragraphs>320</Paragraphs>
  <Slides>30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Calibri Light</vt:lpstr>
      <vt:lpstr>Times New Roman</vt:lpstr>
      <vt:lpstr>Wingdings</vt:lpstr>
      <vt:lpstr>ThèmeVillebon2018</vt:lpstr>
      <vt:lpstr>APP SEA2 Présentation du Projet de L2</vt:lpstr>
      <vt:lpstr>Ordre du jour 3 et 4/9</vt:lpstr>
      <vt:lpstr>Compétences et APP</vt:lpstr>
      <vt:lpstr>Le profil attendu des étudiants de l’Institut Villebon-Georges Charpak </vt:lpstr>
      <vt:lpstr>Les APP et le développement de compétences</vt:lpstr>
      <vt:lpstr>Les APP et le développement de compétences</vt:lpstr>
      <vt:lpstr>Les APP et le développement de compétences</vt:lpstr>
      <vt:lpstr>Présentation PowerPoint</vt:lpstr>
      <vt:lpstr>Les APP et le développement de compétences</vt:lpstr>
      <vt:lpstr>Les APP et le développement de compétences</vt:lpstr>
      <vt:lpstr>Atelier</vt:lpstr>
      <vt:lpstr>APP de L2  2025-2026</vt:lpstr>
      <vt:lpstr>Présentation PowerPoint</vt:lpstr>
      <vt:lpstr>Présentation PowerPoint</vt:lpstr>
      <vt:lpstr> Villebon  Algae For Farm  Project 2025</vt:lpstr>
      <vt:lpstr> Villebon  Algae For Farm  Project 2025</vt:lpstr>
      <vt:lpstr> Villebon  Algae For Farm  Project 2025</vt:lpstr>
      <vt:lpstr> Villebon  Algae For Farm  Project 2025</vt:lpstr>
      <vt:lpstr> Villebon  Algae For Farm  Project 2025</vt:lpstr>
      <vt:lpstr>Le cahier des charges (1)</vt:lpstr>
      <vt:lpstr>Le cahier des charges (2)</vt:lpstr>
      <vt:lpstr>Le cahier des charges (3)</vt:lpstr>
      <vt:lpstr>Atelier AEGPS</vt:lpstr>
      <vt:lpstr>Le challenge  2025-26 </vt:lpstr>
      <vt:lpstr>Le challenge  2025-26</vt:lpstr>
      <vt:lpstr>Le challenge  2025-26</vt:lpstr>
      <vt:lpstr>Présentation PowerPoint</vt:lpstr>
      <vt:lpstr>Ordre du jour 3 et 4 septembre</vt:lpstr>
      <vt:lpstr>    Les équipes du  Villebon Algae For Farm Project 2025  </vt:lpstr>
      <vt:lpstr>Villebon Algae For Farm Project 2025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dc:creator>
  <cp:lastModifiedBy>Martine Thomas</cp:lastModifiedBy>
  <cp:revision>288</cp:revision>
  <dcterms:created xsi:type="dcterms:W3CDTF">2017-06-17T20:50:38Z</dcterms:created>
  <dcterms:modified xsi:type="dcterms:W3CDTF">2025-08-31T17:55:03Z</dcterms:modified>
</cp:coreProperties>
</file>