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66" r:id="rId5"/>
    <p:sldId id="283" r:id="rId6"/>
    <p:sldId id="274" r:id="rId7"/>
    <p:sldId id="260" r:id="rId8"/>
    <p:sldId id="261" r:id="rId9"/>
    <p:sldId id="272" r:id="rId10"/>
    <p:sldId id="279" r:id="rId11"/>
    <p:sldId id="275" r:id="rId12"/>
    <p:sldId id="265" r:id="rId13"/>
    <p:sldId id="277" r:id="rId14"/>
    <p:sldId id="280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13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74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48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96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42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21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9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18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21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15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E424-6BD6-482E-8FAE-2822B631D142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41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E424-6BD6-482E-8FAE-2822B631D142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001E-2272-471B-A832-E750B4839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77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alix.deleporte@universite-paris-saclay.fr" TargetMode="External"/><Relationship Id="rId7" Type="http://schemas.openxmlformats.org/officeDocument/2006/relationships/image" Target="../media/image6.jpeg"/><Relationship Id="rId2" Type="http://schemas.openxmlformats.org/officeDocument/2006/relationships/hyperlink" Target="mailto:patrice.hello@universite-paris-saclay.f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mailto:prenom.nom@universite-paris-saclay.fr" TargetMode="External"/><Relationship Id="rId4" Type="http://schemas.openxmlformats.org/officeDocument/2006/relationships/hyperlink" Target="mailto:Nicolas.burq@universite-paris-saclay.f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ix.deleporte@universite-paris-saclay.fr" TargetMode="External"/><Relationship Id="rId2" Type="http://schemas.openxmlformats.org/officeDocument/2006/relationships/hyperlink" Target="mailto:prenom.nom@universite-paris-saclay.f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mailto:patrice.hello@u-psud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joelle.ramage@universite-paris-saclay.fr" TargetMode="External"/><Relationship Id="rId2" Type="http://schemas.openxmlformats.org/officeDocument/2006/relationships/hyperlink" Target="mailto:sylvaine.perrichot@universite-paris-saclay.fr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923456A-3A57-4F47-A67B-7BFF1ACD1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" y="3428190"/>
            <a:ext cx="9144000" cy="33250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4526" y="486956"/>
            <a:ext cx="7772400" cy="2387600"/>
          </a:xfrm>
        </p:spPr>
        <p:txBody>
          <a:bodyPr>
            <a:noAutofit/>
          </a:bodyPr>
          <a:lstStyle/>
          <a:p>
            <a:r>
              <a:rPr lang="fr-FR" sz="4800" b="1" dirty="0"/>
              <a:t>Rentrée L1 Double Diplôme </a:t>
            </a:r>
            <a:r>
              <a:rPr lang="fr-FR" sz="4800" b="1" dirty="0" err="1"/>
              <a:t>Mathématiques,Physique</a:t>
            </a:r>
            <a:r>
              <a:rPr lang="fr-FR" sz="4800" b="1" dirty="0"/>
              <a:t> et Sciences pour l’Ingénieur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46914" y="3489217"/>
            <a:ext cx="6858000" cy="1655762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Lundi 01/09/2025</a:t>
            </a:r>
          </a:p>
        </p:txBody>
      </p:sp>
    </p:spTree>
    <p:extLst>
      <p:ext uri="{BB962C8B-B14F-4D97-AF65-F5344CB8AC3E}">
        <p14:creationId xmlns:p14="http://schemas.microsoft.com/office/powerpoint/2010/main" val="182532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/>
          <p:nvPr/>
        </p:nvSpPr>
        <p:spPr>
          <a:xfrm>
            <a:off x="2027345" y="408171"/>
            <a:ext cx="5347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/>
              <a:t>Passage en LDD2 MPSI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34698" y="2157103"/>
            <a:ext cx="6307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Critère (en gros) : moyenne &gt; 12</a:t>
            </a:r>
          </a:p>
        </p:txBody>
      </p:sp>
    </p:spTree>
    <p:extLst>
      <p:ext uri="{BB962C8B-B14F-4D97-AF65-F5344CB8AC3E}">
        <p14:creationId xmlns:p14="http://schemas.microsoft.com/office/powerpoint/2010/main" val="412505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12439" y="41520"/>
            <a:ext cx="2741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Débouchés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6289" y="738772"/>
            <a:ext cx="8644418" cy="564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Masters Paris-Saclay </a:t>
            </a:r>
            <a:r>
              <a:rPr lang="fr-FR" dirty="0"/>
              <a:t>(offre exceptionnellement riche !!!)</a:t>
            </a:r>
          </a:p>
          <a:p>
            <a:r>
              <a:rPr lang="fr-FR" dirty="0"/>
              <a:t>Puis éventuellement thèse.</a:t>
            </a:r>
          </a:p>
          <a:p>
            <a:endParaRPr lang="fr-FR" sz="900" dirty="0"/>
          </a:p>
          <a:p>
            <a:r>
              <a:rPr lang="fr-FR" b="1" dirty="0"/>
              <a:t>Ecoles </a:t>
            </a:r>
          </a:p>
          <a:p>
            <a:r>
              <a:rPr lang="fr-FR" dirty="0"/>
              <a:t>Toutes les écoles recrutent des étudiants de l’université ! Concours spécifiques.</a:t>
            </a:r>
          </a:p>
          <a:p>
            <a:endParaRPr lang="fr-FR" sz="300" dirty="0"/>
          </a:p>
          <a:p>
            <a:r>
              <a:rPr lang="fr-FR" dirty="0"/>
              <a:t>Au niveau du L2 : </a:t>
            </a:r>
            <a:r>
              <a:rPr lang="fr-FR" dirty="0" err="1"/>
              <a:t>SupOptique</a:t>
            </a:r>
            <a:r>
              <a:rPr lang="fr-FR" dirty="0"/>
              <a:t>, ENS Lyon, Concours </a:t>
            </a:r>
            <a:r>
              <a:rPr lang="fr-FR" dirty="0" err="1"/>
              <a:t>Pass’ingénieurs</a:t>
            </a:r>
            <a:endParaRPr lang="fr-FR" dirty="0"/>
          </a:p>
          <a:p>
            <a:endParaRPr lang="fr-FR" sz="300" dirty="0"/>
          </a:p>
          <a:p>
            <a:r>
              <a:rPr lang="fr-FR" dirty="0"/>
              <a:t>Au niveau du L3 : X, Centrales, Mines Ponts, ENSTA, ENS Paris-Saclay, </a:t>
            </a:r>
            <a:r>
              <a:rPr lang="fr-FR" dirty="0" err="1"/>
              <a:t>SupOpt</a:t>
            </a:r>
            <a:r>
              <a:rPr lang="fr-FR" dirty="0"/>
              <a:t> etc…</a:t>
            </a:r>
          </a:p>
          <a:p>
            <a:r>
              <a:rPr lang="fr-FR" dirty="0"/>
              <a:t>(toutes !!!)</a:t>
            </a:r>
          </a:p>
          <a:p>
            <a:endParaRPr lang="fr-FR" sz="800" dirty="0"/>
          </a:p>
          <a:p>
            <a:r>
              <a:rPr lang="fr-FR" sz="2000" b="1" dirty="0"/>
              <a:t>Intégrations via une « passerelle » spéciale pour CentraleSupélec.</a:t>
            </a:r>
          </a:p>
          <a:p>
            <a:r>
              <a:rPr lang="fr-FR" sz="2000" b="1" dirty="0"/>
              <a:t>Idem pour l’ENSAE (depuis 2022)</a:t>
            </a:r>
          </a:p>
          <a:p>
            <a:r>
              <a:rPr lang="fr-FR" sz="2000" b="1" dirty="0"/>
              <a:t>Idem pour </a:t>
            </a:r>
            <a:r>
              <a:rPr lang="fr-FR" sz="2000" b="1" dirty="0" err="1"/>
              <a:t>SupOptique</a:t>
            </a:r>
            <a:r>
              <a:rPr lang="fr-FR" sz="2000" b="1" dirty="0"/>
              <a:t> (depuis 2024)</a:t>
            </a:r>
          </a:p>
          <a:p>
            <a:endParaRPr lang="fr-FR" sz="800" dirty="0"/>
          </a:p>
          <a:p>
            <a:r>
              <a:rPr lang="fr-FR" dirty="0"/>
              <a:t>2019 : 2 entrées à l’X, 4 à CentraleSupélec, 1 Mines de Paris, 1 Mines de Nantes.</a:t>
            </a:r>
          </a:p>
          <a:p>
            <a:r>
              <a:rPr lang="fr-FR" dirty="0"/>
              <a:t>2020 : 1 X, 1  ENS Lyon, 2+2 CentraleSupélec, 1 Telecom …</a:t>
            </a:r>
          </a:p>
          <a:p>
            <a:r>
              <a:rPr lang="fr-FR" dirty="0"/>
              <a:t>2021 : 1 X, 5+2 CentraleSupélec, 1 Centrale Lyon, 1 Centrale Lille …</a:t>
            </a:r>
          </a:p>
          <a:p>
            <a:r>
              <a:rPr lang="fr-FR" dirty="0"/>
              <a:t>2022 : 1(3)X, 5+2 CentraleSupélec, 3 ENSAE, 2 Centrale Lyon, 1 Centrale Lille, 1 </a:t>
            </a:r>
            <a:r>
              <a:rPr lang="fr-FR" dirty="0" err="1"/>
              <a:t>SupOp</a:t>
            </a:r>
            <a:r>
              <a:rPr lang="fr-FR" dirty="0"/>
              <a:t> …</a:t>
            </a:r>
          </a:p>
          <a:p>
            <a:r>
              <a:rPr lang="fr-FR" dirty="0"/>
              <a:t>2023 : 1(+1)X, 8+1CentraleSupélec, 1 ENSAE, Centrale Lyon, Lille, Marseille, </a:t>
            </a:r>
            <a:r>
              <a:rPr lang="fr-FR" dirty="0" err="1"/>
              <a:t>Mines,ENSTA</a:t>
            </a:r>
            <a:r>
              <a:rPr lang="fr-FR" dirty="0"/>
              <a:t>…</a:t>
            </a:r>
          </a:p>
          <a:p>
            <a:r>
              <a:rPr lang="fr-FR" dirty="0"/>
              <a:t>+en L2 : 1 ENS Lyon+1 </a:t>
            </a:r>
            <a:r>
              <a:rPr lang="fr-FR" dirty="0" err="1"/>
              <a:t>SupOp</a:t>
            </a:r>
            <a:endParaRPr lang="fr-FR" dirty="0"/>
          </a:p>
          <a:p>
            <a:r>
              <a:rPr lang="fr-FR" dirty="0"/>
              <a:t>2024 :  1X, 8+1 CentraleSupélec, 1 ENSAE, 1 Mines Paris, 1ENSTA… +en L2 : 1 ENS Lyon</a:t>
            </a:r>
          </a:p>
          <a:p>
            <a:r>
              <a:rPr lang="fr-FR" dirty="0"/>
              <a:t>2025 : 3X, 15 CentraleSupélec, ….</a:t>
            </a:r>
          </a:p>
        </p:txBody>
      </p:sp>
    </p:spTree>
    <p:extLst>
      <p:ext uri="{BB962C8B-B14F-4D97-AF65-F5344CB8AC3E}">
        <p14:creationId xmlns:p14="http://schemas.microsoft.com/office/powerpoint/2010/main" val="100139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33601" y="517237"/>
            <a:ext cx="5194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Calendrier 2025/2026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75108" y="1659285"/>
            <a:ext cx="666400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Pas encore fixé (?)</a:t>
            </a:r>
          </a:p>
          <a:p>
            <a:endParaRPr lang="fr-FR" sz="2800" dirty="0"/>
          </a:p>
          <a:p>
            <a:r>
              <a:rPr lang="fr-FR" sz="2800" dirty="0"/>
              <a:t>Vacances :</a:t>
            </a:r>
          </a:p>
          <a:p>
            <a:r>
              <a:rPr lang="fr-FR" sz="2800" dirty="0"/>
              <a:t>Toussaint quelque jours</a:t>
            </a:r>
          </a:p>
          <a:p>
            <a:r>
              <a:rPr lang="fr-FR" sz="2800" dirty="0"/>
              <a:t>Noël : 2 semaines 20/12/2025 – 04/01/2026</a:t>
            </a:r>
          </a:p>
          <a:p>
            <a:r>
              <a:rPr lang="fr-FR" sz="2800" dirty="0"/>
              <a:t>Hiver : 1 semaine 28/02-8/03</a:t>
            </a:r>
          </a:p>
          <a:p>
            <a:r>
              <a:rPr lang="fr-FR" sz="2800" dirty="0"/>
              <a:t>Printemps : 1 semaine 25/04-03/05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56413" y="4767828"/>
            <a:ext cx="8031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Attention ce ne sont plus les vacances scolaires habituelles !!!</a:t>
            </a:r>
          </a:p>
        </p:txBody>
      </p:sp>
    </p:spTree>
    <p:extLst>
      <p:ext uri="{BB962C8B-B14F-4D97-AF65-F5344CB8AC3E}">
        <p14:creationId xmlns:p14="http://schemas.microsoft.com/office/powerpoint/2010/main" val="29143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31092" y="393670"/>
            <a:ext cx="625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CONTACTS RESPONSABLES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7493" y="1729946"/>
            <a:ext cx="8666283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nous contacter :</a:t>
            </a:r>
          </a:p>
          <a:p>
            <a:r>
              <a:rPr lang="fr-FR" b="1" dirty="0"/>
              <a:t>Privilégier le mail</a:t>
            </a:r>
          </a:p>
          <a:p>
            <a:r>
              <a:rPr lang="fr-FR" dirty="0">
                <a:hlinkClick r:id="rId2"/>
              </a:rPr>
              <a:t>patrice.hello@universite-paris-saclay.fr</a:t>
            </a:r>
            <a:r>
              <a:rPr lang="fr-FR" dirty="0"/>
              <a:t>       IJCLAB, B200, pièce 31.</a:t>
            </a:r>
          </a:p>
          <a:p>
            <a:r>
              <a:rPr lang="fr-FR" dirty="0">
                <a:hlinkClick r:id="rId3"/>
              </a:rPr>
              <a:t>alix.deleporte@universite-paris-saclay.fr</a:t>
            </a:r>
            <a:r>
              <a:rPr lang="fr-FR" dirty="0"/>
              <a:t>	LMO, B307, 2I1.</a:t>
            </a:r>
            <a:endParaRPr lang="fr-FR" dirty="0">
              <a:hlinkClick r:id="rId4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2000" dirty="0"/>
          </a:p>
          <a:p>
            <a:r>
              <a:rPr lang="fr-FR" sz="2000" dirty="0"/>
              <a:t>De votre côté, consultez régulièrement </a:t>
            </a:r>
            <a:r>
              <a:rPr lang="fr-FR" sz="2000" dirty="0" err="1"/>
              <a:t>ecampus</a:t>
            </a:r>
            <a:r>
              <a:rPr lang="fr-FR" sz="2000" dirty="0"/>
              <a:t> et </a:t>
            </a:r>
          </a:p>
          <a:p>
            <a:r>
              <a:rPr lang="fr-FR" sz="2000" dirty="0"/>
              <a:t>votre mail </a:t>
            </a:r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</a:rPr>
              <a:t>prenom.nom@</a:t>
            </a:r>
            <a:r>
              <a:rPr lang="fr-FR" sz="2000" dirty="0">
                <a:hlinkClick r:id="rId5"/>
              </a:rPr>
              <a:t>universite-paris-saclay.fr</a:t>
            </a:r>
            <a:endParaRPr lang="fr-FR" sz="20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La plupart des supports de cours seront disponibles sur </a:t>
            </a:r>
            <a:r>
              <a:rPr lang="fr-FR" b="1" dirty="0" err="1"/>
              <a:t>ecampus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Consultez également les panneaux d’affichage (ou votre mail) en cas de changement d’</a:t>
            </a:r>
            <a:r>
              <a:rPr lang="fr-FR" dirty="0" err="1"/>
              <a:t>EdT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50" y="956118"/>
            <a:ext cx="1221232" cy="13208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A282C4-6479-4A4E-A6C5-B0AB95BF2B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07" y="2903268"/>
            <a:ext cx="1637471" cy="1093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32B4D93-A41A-4E3D-8429-5AC8E40645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67" y="1492250"/>
            <a:ext cx="2159000" cy="12144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B7231-AF2D-494F-AE8B-0E1796FA228B}"/>
              </a:ext>
            </a:extLst>
          </p:cNvPr>
          <p:cNvSpPr/>
          <p:nvPr/>
        </p:nvSpPr>
        <p:spPr>
          <a:xfrm>
            <a:off x="510070" y="3859873"/>
            <a:ext cx="5742637" cy="903765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16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514E4D3-6A3D-43B2-AD46-4D1E7B1661D9}"/>
              </a:ext>
            </a:extLst>
          </p:cNvPr>
          <p:cNvSpPr txBox="1"/>
          <p:nvPr/>
        </p:nvSpPr>
        <p:spPr>
          <a:xfrm>
            <a:off x="2234941" y="393670"/>
            <a:ext cx="4300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TROMBINOSCOPE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F039A3-8758-4354-AB33-154F610BB11C}"/>
              </a:ext>
            </a:extLst>
          </p:cNvPr>
          <p:cNvSpPr txBox="1"/>
          <p:nvPr/>
        </p:nvSpPr>
        <p:spPr>
          <a:xfrm>
            <a:off x="552090" y="1403244"/>
            <a:ext cx="63783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Ajouter une photo sur votre profil </a:t>
            </a:r>
            <a:r>
              <a:rPr lang="fr-FR" sz="2400" dirty="0" err="1"/>
              <a:t>ecampus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dirty="0"/>
              <a:t>Le trombinoscope sera généré automatiquement.</a:t>
            </a:r>
          </a:p>
          <a:p>
            <a:endParaRPr lang="fr-FR" sz="2400" dirty="0"/>
          </a:p>
          <a:p>
            <a:r>
              <a:rPr lang="fr-FR" sz="2400" dirty="0"/>
              <a:t>Merci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FB9BA3-C787-4741-B989-1153CF639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39" y="2839478"/>
            <a:ext cx="2270779" cy="3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9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87558" y="2702780"/>
            <a:ext cx="39368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Bonne rentrée  …</a:t>
            </a:r>
          </a:p>
          <a:p>
            <a:endParaRPr lang="fr-FR" sz="3600" dirty="0"/>
          </a:p>
          <a:p>
            <a:r>
              <a:rPr lang="fr-FR" sz="3600" dirty="0"/>
              <a:t>… et travaillez bien 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25157" y="850143"/>
            <a:ext cx="6653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Attention : </a:t>
            </a:r>
            <a:r>
              <a:rPr lang="fr-FR" sz="2400" b="1"/>
              <a:t>rythme accelerando</a:t>
            </a:r>
            <a:r>
              <a:rPr lang="fr-FR" sz="2400" b="1" dirty="0"/>
              <a:t>, S1-&gt;S2 puis L1-&gt;L2</a:t>
            </a:r>
          </a:p>
        </p:txBody>
      </p:sp>
    </p:spTree>
    <p:extLst>
      <p:ext uri="{BB962C8B-B14F-4D97-AF65-F5344CB8AC3E}">
        <p14:creationId xmlns:p14="http://schemas.microsoft.com/office/powerpoint/2010/main" val="121344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909" y="350983"/>
            <a:ext cx="6827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L1 : informations essentielles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9518" y="3249320"/>
            <a:ext cx="9296544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Secrétariat (MP-MI+LDD) : </a:t>
            </a:r>
            <a:r>
              <a:rPr lang="fr-FR" sz="2000" b="1" dirty="0"/>
              <a:t>Laetitia </a:t>
            </a:r>
            <a:r>
              <a:rPr lang="fr-FR" sz="2000" b="1" dirty="0" err="1"/>
              <a:t>Duquenet</a:t>
            </a:r>
            <a:r>
              <a:rPr lang="fr-FR" sz="2000" b="1" dirty="0"/>
              <a:t> </a:t>
            </a:r>
            <a:r>
              <a:rPr lang="fr-FR" sz="2000" dirty="0"/>
              <a:t>, pièce 29, RdC B336. </a:t>
            </a:r>
          </a:p>
          <a:p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</a:rPr>
              <a:t>Laetitia.duquenet@</a:t>
            </a:r>
            <a:r>
              <a:rPr lang="fr-FR" sz="2000" dirty="0">
                <a:hlinkClick r:id="rId2"/>
              </a:rPr>
              <a:t>universite-paris-saclay.fr </a:t>
            </a:r>
            <a:endParaRPr lang="fr-FR" sz="2000" dirty="0"/>
          </a:p>
          <a:p>
            <a:endParaRPr lang="fr-FR" sz="1000" dirty="0"/>
          </a:p>
          <a:p>
            <a:r>
              <a:rPr lang="fr-FR" sz="2000" dirty="0"/>
              <a:t>Interlocutrice pour toutes infos importantes/urgentes, </a:t>
            </a:r>
            <a:r>
              <a:rPr lang="fr-FR" sz="2000" dirty="0" err="1"/>
              <a:t>EdT</a:t>
            </a:r>
            <a:r>
              <a:rPr lang="fr-FR" sz="2000" dirty="0"/>
              <a:t>, </a:t>
            </a:r>
            <a:r>
              <a:rPr lang="fr-FR" sz="2000" b="1" dirty="0"/>
              <a:t>justificatifs </a:t>
            </a:r>
          </a:p>
          <a:p>
            <a:r>
              <a:rPr lang="fr-FR" sz="2000" b="1" dirty="0"/>
              <a:t>d’absence </a:t>
            </a:r>
            <a:r>
              <a:rPr lang="fr-FR" sz="2000" dirty="0"/>
              <a:t>(</a:t>
            </a:r>
            <a:r>
              <a:rPr lang="fr-FR" sz="2000" u="sng" dirty="0"/>
              <a:t>original à déposer sous les 48h après votre retour sur le campus</a:t>
            </a:r>
            <a:r>
              <a:rPr lang="fr-FR" sz="2000" dirty="0"/>
              <a:t>) etc…</a:t>
            </a:r>
          </a:p>
          <a:p>
            <a:r>
              <a:rPr lang="fr-FR" sz="2000" dirty="0"/>
              <a:t>Communication directe ou par mail (ou sur </a:t>
            </a:r>
            <a:r>
              <a:rPr lang="fr-FR" sz="2000" dirty="0" err="1"/>
              <a:t>ecampus</a:t>
            </a:r>
            <a:r>
              <a:rPr lang="fr-FR" sz="2000" dirty="0"/>
              <a:t>) + panneaux d’affichage.</a:t>
            </a:r>
          </a:p>
          <a:p>
            <a:endParaRPr lang="fr-FR" sz="1000" dirty="0"/>
          </a:p>
          <a:p>
            <a:endParaRPr lang="fr-FR" sz="1000" dirty="0"/>
          </a:p>
          <a:p>
            <a:r>
              <a:rPr lang="fr-FR" sz="2000" b="1" dirty="0"/>
              <a:t>Vous aurez tous une adresse </a:t>
            </a:r>
            <a:r>
              <a:rPr lang="fr-FR" sz="2000" dirty="0">
                <a:hlinkClick r:id="rId2"/>
              </a:rPr>
              <a:t>prenom.nom@universite-paris-saclay.fr</a:t>
            </a:r>
            <a:endParaRPr lang="fr-FR" sz="2000" dirty="0"/>
          </a:p>
          <a:p>
            <a:pPr algn="ctr"/>
            <a:endParaRPr lang="fr-FR" sz="1050" b="1" dirty="0">
              <a:solidFill>
                <a:srgbClr val="FF0000"/>
              </a:solidFill>
            </a:endParaRP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A consulter régulièrement.</a:t>
            </a:r>
          </a:p>
          <a:p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09518" y="1633351"/>
            <a:ext cx="60287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Responsables LDD :</a:t>
            </a:r>
          </a:p>
          <a:p>
            <a:r>
              <a:rPr lang="fr-FR" sz="2000" b="1" dirty="0"/>
              <a:t>Alix Deleporte, </a:t>
            </a:r>
            <a:r>
              <a:rPr lang="fr-FR" sz="2000" dirty="0">
                <a:hlinkClick r:id="rId3"/>
              </a:rPr>
              <a:t>alix.deleporte@universite-paris-saclay.fr</a:t>
            </a:r>
            <a:endParaRPr lang="fr-FR" sz="2000" dirty="0"/>
          </a:p>
          <a:p>
            <a:r>
              <a:rPr lang="fr-FR" sz="2000" b="1" dirty="0"/>
              <a:t>Patrice Hello</a:t>
            </a:r>
            <a:r>
              <a:rPr lang="fr-FR" sz="2000" dirty="0"/>
              <a:t>, </a:t>
            </a:r>
            <a:r>
              <a:rPr lang="fr-FR" sz="2000" dirty="0">
                <a:hlinkClick r:id="rId4"/>
              </a:rPr>
              <a:t>patrice.hello@</a:t>
            </a:r>
            <a:r>
              <a:rPr lang="fr-FR" sz="2000" dirty="0">
                <a:hlinkClick r:id="rId2"/>
              </a:rPr>
              <a:t>universite-paris-saclay.fr</a:t>
            </a: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0B7E5A-48F2-459C-9F20-806BD9245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171" y="1750268"/>
            <a:ext cx="1522368" cy="15223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FE05EE3-1717-49C1-B44E-8028B89FF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20" y="1120424"/>
            <a:ext cx="1124289" cy="14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909" y="350983"/>
            <a:ext cx="6827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L1 : informations essentielles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3F100D-F93F-4A13-B691-E73785200A04}"/>
              </a:ext>
            </a:extLst>
          </p:cNvPr>
          <p:cNvSpPr txBox="1"/>
          <p:nvPr/>
        </p:nvSpPr>
        <p:spPr>
          <a:xfrm>
            <a:off x="432405" y="1310503"/>
            <a:ext cx="8279190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 faire (si pas déjà fait) :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Activation adonis (email)</a:t>
            </a:r>
          </a:p>
          <a:p>
            <a:endParaRPr lang="fr-FR" sz="1200" dirty="0"/>
          </a:p>
          <a:p>
            <a:r>
              <a:rPr lang="fr-FR" sz="2400" b="1" dirty="0">
                <a:solidFill>
                  <a:srgbClr val="FF0000"/>
                </a:solidFill>
              </a:rPr>
              <a:t>Activation </a:t>
            </a:r>
            <a:r>
              <a:rPr lang="fr-FR" sz="2400" b="1" dirty="0" err="1">
                <a:solidFill>
                  <a:srgbClr val="FF0000"/>
                </a:solidFill>
              </a:rPr>
              <a:t>ecampus</a:t>
            </a:r>
            <a:r>
              <a:rPr lang="fr-FR" sz="2400" b="1" dirty="0">
                <a:solidFill>
                  <a:srgbClr val="FF0000"/>
                </a:solidFill>
              </a:rPr>
              <a:t> (espaces de travail partagés)</a:t>
            </a:r>
          </a:p>
          <a:p>
            <a:r>
              <a:rPr lang="fr-FR" sz="3200" b="1" dirty="0"/>
              <a:t>Toutes les infos utiles sont sur </a:t>
            </a:r>
            <a:r>
              <a:rPr lang="fr-FR" sz="3200" b="1" dirty="0" err="1"/>
              <a:t>ecampus</a:t>
            </a:r>
            <a:r>
              <a:rPr lang="fr-FR" sz="3200" b="1" dirty="0"/>
              <a:t> !!!</a:t>
            </a:r>
          </a:p>
          <a:p>
            <a:r>
              <a:rPr lang="fr-FR" sz="2400" b="1" dirty="0"/>
              <a:t>EDT, plannings, MCC…</a:t>
            </a:r>
          </a:p>
          <a:p>
            <a:r>
              <a:rPr lang="fr-FR" sz="2400" dirty="0" err="1"/>
              <a:t>Ecampus</a:t>
            </a:r>
            <a:r>
              <a:rPr lang="fr-FR" sz="2400" dirty="0"/>
              <a:t> commun L1 MP+ LDD1 MPSI, LDD1 MI …</a:t>
            </a:r>
          </a:p>
          <a:p>
            <a:r>
              <a:rPr lang="fr-FR" sz="2400" dirty="0"/>
              <a:t>Dossier spécifique pour tout ce qui nous concerne exclusivement</a:t>
            </a:r>
          </a:p>
          <a:p>
            <a:r>
              <a:rPr lang="fr-FR" sz="2400" dirty="0"/>
              <a:t>(infos propres, </a:t>
            </a:r>
            <a:r>
              <a:rPr lang="fr-FR" sz="2400" dirty="0" err="1"/>
              <a:t>UEs</a:t>
            </a:r>
            <a:r>
              <a:rPr lang="fr-FR" sz="2400" dirty="0"/>
              <a:t> spécifiques …) :</a:t>
            </a:r>
          </a:p>
          <a:p>
            <a:r>
              <a:rPr lang="fr-FR" sz="2400" dirty="0"/>
              <a:t>«</a:t>
            </a:r>
            <a:r>
              <a:rPr lang="fr-FR" sz="2400" b="1" dirty="0"/>
              <a:t>Informations et documents spécifiques LDD MPSI</a:t>
            </a:r>
            <a:r>
              <a:rPr lang="fr-FR" sz="2400" dirty="0"/>
              <a:t>»</a:t>
            </a:r>
          </a:p>
          <a:p>
            <a:endParaRPr lang="fr-FR" sz="1200" dirty="0"/>
          </a:p>
          <a:p>
            <a:r>
              <a:rPr lang="fr-FR" sz="2800" b="1" dirty="0">
                <a:solidFill>
                  <a:srgbClr val="FF0000"/>
                </a:solidFill>
              </a:rPr>
              <a:t>Inscription pédagogique (en ligne sur </a:t>
            </a:r>
            <a:r>
              <a:rPr lang="fr-FR" sz="2800" b="1" dirty="0" err="1">
                <a:solidFill>
                  <a:srgbClr val="FF0000"/>
                </a:solidFill>
              </a:rPr>
              <a:t>ecampus</a:t>
            </a:r>
            <a:r>
              <a:rPr lang="fr-FR" sz="2800" b="1" dirty="0">
                <a:solidFill>
                  <a:srgbClr val="FF0000"/>
                </a:solidFill>
              </a:rPr>
              <a:t>) 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À faire le plus vite possible.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9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909" y="350983"/>
            <a:ext cx="6827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L1 : informations essentielles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2880" y="1090149"/>
            <a:ext cx="9160200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TEST D’ANGLAIS (OBLIGATOIRE) </a:t>
            </a:r>
          </a:p>
          <a:p>
            <a:endParaRPr lang="fr-FR" sz="200" dirty="0"/>
          </a:p>
          <a:p>
            <a:r>
              <a:rPr lang="fr-FR" sz="2400" dirty="0"/>
              <a:t>Prévoir au plus 1h pour le faire, au plus tard le </a:t>
            </a:r>
            <a:r>
              <a:rPr lang="fr-FR" sz="2400" b="1" dirty="0"/>
              <a:t>jeudi 4 septembre </a:t>
            </a:r>
            <a:r>
              <a:rPr lang="fr-FR" sz="2000" b="1" dirty="0"/>
              <a:t>23h59</a:t>
            </a:r>
            <a:endParaRPr lang="fr-FR" sz="2400" dirty="0"/>
          </a:p>
          <a:p>
            <a:r>
              <a:rPr lang="fr-FR" sz="2400" dirty="0"/>
              <a:t>Si souci =&gt; </a:t>
            </a:r>
            <a:r>
              <a:rPr lang="fr-FR" sz="2400" dirty="0">
                <a:hlinkClick r:id="rId2"/>
              </a:rPr>
              <a:t>sylvaine.perrichot@universite-paris-saclay.fr</a:t>
            </a:r>
            <a:endParaRPr lang="fr-FR" sz="2400" dirty="0"/>
          </a:p>
          <a:p>
            <a:endParaRPr lang="fr-FR" sz="1600" dirty="0"/>
          </a:p>
          <a:p>
            <a:r>
              <a:rPr lang="fr-FR" sz="3200" b="1" dirty="0">
                <a:solidFill>
                  <a:srgbClr val="FF0000"/>
                </a:solidFill>
              </a:rPr>
              <a:t>TEST DE POSITIONNEMENT (OBLIGATOIRE AUSSI)</a:t>
            </a:r>
          </a:p>
          <a:p>
            <a:r>
              <a:rPr lang="fr-FR" sz="2400" dirty="0"/>
              <a:t>A faire en ligne (voir sur </a:t>
            </a:r>
            <a:r>
              <a:rPr lang="fr-FR" sz="2400" dirty="0" err="1"/>
              <a:t>ecampus</a:t>
            </a:r>
            <a:r>
              <a:rPr lang="fr-FR" sz="2400" dirty="0"/>
              <a:t>) </a:t>
            </a:r>
            <a:r>
              <a:rPr lang="fr-FR" sz="2400" b="1" dirty="0"/>
              <a:t>vendredi 5 septembre</a:t>
            </a:r>
          </a:p>
          <a:p>
            <a:r>
              <a:rPr lang="fr-FR" sz="2400" dirty="0"/>
              <a:t>Si souci =&gt; </a:t>
            </a:r>
            <a:r>
              <a:rPr lang="fr-FR" sz="2400" dirty="0">
                <a:hlinkClick r:id="rId3"/>
              </a:rPr>
              <a:t>marie-joelle.ramage@universite-paris-saclay.fr</a:t>
            </a:r>
            <a:endParaRPr lang="fr-FR" sz="2400" dirty="0"/>
          </a:p>
          <a:p>
            <a:endParaRPr lang="fr-FR" sz="1600" dirty="0"/>
          </a:p>
          <a:p>
            <a:r>
              <a:rPr lang="fr-FR" sz="3200" b="1" dirty="0">
                <a:solidFill>
                  <a:srgbClr val="FF0000"/>
                </a:solidFill>
              </a:rPr>
              <a:t>CHOIX OPTION</a:t>
            </a:r>
          </a:p>
          <a:p>
            <a:r>
              <a:rPr lang="fr-FR" sz="2400" dirty="0"/>
              <a:t>1 option à choisir au S1 (voir sur </a:t>
            </a:r>
            <a:r>
              <a:rPr lang="fr-FR" sz="2400" dirty="0" err="1"/>
              <a:t>ecampus</a:t>
            </a:r>
            <a:r>
              <a:rPr lang="fr-FR" sz="2400" dirty="0"/>
              <a:t>) </a:t>
            </a:r>
          </a:p>
          <a:p>
            <a:r>
              <a:rPr lang="fr-FR" sz="2400" dirty="0"/>
              <a:t>Le choix doit être fait rapidement !!!  </a:t>
            </a:r>
            <a:r>
              <a:rPr lang="fr-FR" sz="2400" b="1" dirty="0"/>
              <a:t>(cette semaine</a:t>
            </a:r>
            <a:r>
              <a:rPr lang="fr-FR" sz="2400" dirty="0"/>
              <a:t>)</a:t>
            </a:r>
          </a:p>
          <a:p>
            <a:endParaRPr lang="fr-FR" sz="2400" dirty="0"/>
          </a:p>
          <a:p>
            <a:r>
              <a:rPr lang="fr-FR" sz="2400" b="1" dirty="0" err="1">
                <a:solidFill>
                  <a:srgbClr val="FF0000"/>
                </a:solidFill>
              </a:rPr>
              <a:t>MCC+Contrat</a:t>
            </a:r>
            <a:r>
              <a:rPr lang="fr-FR" sz="2400" b="1" dirty="0">
                <a:solidFill>
                  <a:srgbClr val="FF0000"/>
                </a:solidFill>
              </a:rPr>
              <a:t> pédagogique à signer au secrétariat dès que possible</a:t>
            </a:r>
            <a:r>
              <a:rPr lang="fr-FR" sz="2400" dirty="0"/>
              <a:t>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9596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689AF67-37C3-4AAE-A774-4F30B63F2541}"/>
              </a:ext>
            </a:extLst>
          </p:cNvPr>
          <p:cNvSpPr txBox="1"/>
          <p:nvPr/>
        </p:nvSpPr>
        <p:spPr>
          <a:xfrm>
            <a:off x="0" y="0"/>
            <a:ext cx="3844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/>
              <a:t>Semaine de la rentrée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6D76695-C4E0-4CEA-BFE5-FF759C17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482"/>
            <a:ext cx="9144000" cy="42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2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19903" y="169751"/>
            <a:ext cx="73389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Licence DD Maths, Physique et </a:t>
            </a:r>
          </a:p>
          <a:p>
            <a:r>
              <a:rPr lang="fr-FR" sz="4400" dirty="0"/>
              <a:t>Sciences pour l’Ingénieur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1538" y="1961692"/>
            <a:ext cx="809657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Licence Double Diplôme = 1 diplôme de licence + 1 second diplôme (« DU »)</a:t>
            </a:r>
          </a:p>
          <a:p>
            <a:endParaRPr lang="fr-FR" sz="2000" dirty="0"/>
          </a:p>
          <a:p>
            <a:r>
              <a:rPr lang="fr-FR" sz="2000" dirty="0"/>
              <a:t>240 ECTS sur 3 ans : 180 ECTS pour la Licence+60 ECTS pour le DU</a:t>
            </a:r>
          </a:p>
          <a:p>
            <a:endParaRPr lang="fr-FR" sz="2000" dirty="0"/>
          </a:p>
          <a:p>
            <a:r>
              <a:rPr lang="fr-FR" sz="2000" u="sng" dirty="0"/>
              <a:t>Parcours unique pour L1 et L2</a:t>
            </a:r>
          </a:p>
          <a:p>
            <a:endParaRPr lang="fr-FR" sz="2000" dirty="0"/>
          </a:p>
          <a:p>
            <a:r>
              <a:rPr lang="fr-FR" sz="2000" u="sng" dirty="0"/>
              <a:t>4 parcours possibles en L3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Parcours </a:t>
            </a:r>
            <a:r>
              <a:rPr lang="fr-FR" sz="2000" b="1" dirty="0" err="1"/>
              <a:t>maths&amp;physique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Parcours maths (L3 et Magistère Maths Fondamentales et Appliquées)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Parcours physique (L3 et Magistère Physique Fondamentale)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i="1" dirty="0"/>
              <a:t>Parcours sciences de l’ingénieur (en construction)</a:t>
            </a:r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0205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909" y="350983"/>
            <a:ext cx="6444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L1 : organisation de l’année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8378" y="1407034"/>
            <a:ext cx="8991629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Fonctionnement effectif par semestres (S1 et S2 pour le L1).</a:t>
            </a:r>
          </a:p>
          <a:p>
            <a:r>
              <a:rPr lang="fr-FR" sz="2400" dirty="0"/>
              <a:t>Un semestre est composé de diverses UE de poids variés en ECTS.</a:t>
            </a:r>
          </a:p>
          <a:p>
            <a:r>
              <a:rPr lang="fr-FR" sz="2400" dirty="0"/>
              <a:t>Pour mémoire, (en gros) 1 ECTS </a:t>
            </a:r>
            <a:r>
              <a:rPr lang="fr-FR" sz="2400" dirty="0">
                <a:sym typeface="Wingdings" panose="05000000000000000000" pitchFamily="2" charset="2"/>
              </a:rPr>
              <a:t> 10h d’enseignement.</a:t>
            </a:r>
          </a:p>
          <a:p>
            <a:r>
              <a:rPr lang="fr-FR" sz="2400" dirty="0">
                <a:sym typeface="Wingdings" panose="05000000000000000000" pitchFamily="2" charset="2"/>
              </a:rPr>
              <a:t>Les UE sont regroupées en « </a:t>
            </a:r>
            <a:r>
              <a:rPr lang="fr-FR" sz="2400" b="1" dirty="0">
                <a:sym typeface="Wingdings" panose="05000000000000000000" pitchFamily="2" charset="2"/>
              </a:rPr>
              <a:t>blocs</a:t>
            </a:r>
            <a:r>
              <a:rPr lang="fr-FR" sz="2400" dirty="0">
                <a:sym typeface="Wingdings" panose="05000000000000000000" pitchFamily="2" charset="2"/>
              </a:rPr>
              <a:t> 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Licence : bloc maths / bloc physique / bloc transverse (60 ECTS)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ym typeface="Wingdings" panose="05000000000000000000" pitchFamily="2" charset="2"/>
              </a:rPr>
              <a:t>DU (20 ECTS)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Les blocs fondamentaux (et le DU) ne sont pas compensables entre eux</a:t>
            </a:r>
          </a:p>
          <a:p>
            <a:r>
              <a:rPr lang="fr-FR" sz="2400" dirty="0">
                <a:sym typeface="Wingdings" panose="05000000000000000000" pitchFamily="2" charset="2"/>
              </a:rPr>
              <a:t>=&gt; Il faut valider TOUS les blocs (i.e. note globale de chaque bloc </a:t>
            </a:r>
            <a:r>
              <a:rPr lang="fr-FR" sz="2400" b="1" dirty="0">
                <a:sym typeface="Wingdings" panose="05000000000000000000" pitchFamily="2" charset="2"/>
              </a:rPr>
              <a:t>≥ 10</a:t>
            </a:r>
            <a:r>
              <a:rPr lang="fr-FR" sz="2400" dirty="0">
                <a:sym typeface="Wingdings" panose="05000000000000000000" pitchFamily="2" charset="2"/>
              </a:rPr>
              <a:t>).</a:t>
            </a:r>
          </a:p>
          <a:p>
            <a:r>
              <a:rPr lang="fr-FR" sz="2400" dirty="0">
                <a:sym typeface="Wingdings" panose="05000000000000000000" pitchFamily="2" charset="2"/>
              </a:rPr>
              <a:t>Les UE au sein d’un bloc sont compensables. Une UE est validée si</a:t>
            </a:r>
            <a:r>
              <a:rPr lang="fr-FR" sz="2400" b="1" dirty="0">
                <a:sym typeface="Wingdings" panose="05000000000000000000" pitchFamily="2" charset="2"/>
              </a:rPr>
              <a:t> ≥ 10.</a:t>
            </a:r>
            <a:endParaRPr lang="fr-FR" sz="2400" dirty="0"/>
          </a:p>
          <a:p>
            <a:endParaRPr lang="fr-FR" sz="2000" dirty="0"/>
          </a:p>
          <a:p>
            <a:r>
              <a:rPr lang="fr-FR" sz="2400" dirty="0"/>
              <a:t>Validation d’une UE : CC, partiel(s), examen, (+TP).</a:t>
            </a:r>
          </a:p>
          <a:p>
            <a:r>
              <a:rPr lang="fr-FR" sz="2400" dirty="0"/>
              <a:t>Examens (et </a:t>
            </a:r>
            <a:r>
              <a:rPr lang="fr-FR" sz="2400" dirty="0" err="1"/>
              <a:t>TPs</a:t>
            </a:r>
            <a:r>
              <a:rPr lang="fr-FR" sz="2400" dirty="0"/>
              <a:t>) : obligatoires (sinon « défaillant(e) »).</a:t>
            </a:r>
          </a:p>
          <a:p>
            <a:r>
              <a:rPr lang="fr-FR" sz="2000" b="1" dirty="0">
                <a:solidFill>
                  <a:srgbClr val="00B050"/>
                </a:solidFill>
              </a:rPr>
              <a:t>Seconde session </a:t>
            </a:r>
            <a:r>
              <a:rPr lang="fr-FR" sz="2000" b="1">
                <a:solidFill>
                  <a:srgbClr val="00B050"/>
                </a:solidFill>
              </a:rPr>
              <a:t>pour pallier les </a:t>
            </a:r>
            <a:r>
              <a:rPr lang="fr-FR" sz="2000" b="1" dirty="0">
                <a:solidFill>
                  <a:srgbClr val="00B050"/>
                </a:solidFill>
              </a:rPr>
              <a:t>accidents.</a:t>
            </a:r>
          </a:p>
          <a:p>
            <a:endParaRPr lang="fr-FR" sz="20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6747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46909" y="350983"/>
            <a:ext cx="6444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L1 : organisation de l’année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219" y="1230946"/>
            <a:ext cx="903778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UE de maths mutualisées avec toutes les LDD « Maths-XXX »</a:t>
            </a:r>
          </a:p>
          <a:p>
            <a:r>
              <a:rPr lang="fr-FR" sz="2400" dirty="0"/>
              <a:t>UE de physique mutualisées avec le portail MP</a:t>
            </a:r>
          </a:p>
          <a:p>
            <a:r>
              <a:rPr lang="fr-FR" sz="2400" dirty="0"/>
              <a:t>+ UE spécifiques</a:t>
            </a:r>
          </a:p>
          <a:p>
            <a:endParaRPr lang="fr-FR" sz="2000" dirty="0"/>
          </a:p>
          <a:p>
            <a:r>
              <a:rPr lang="fr-FR" sz="2400" b="1" dirty="0"/>
              <a:t>UE spécifiques :</a:t>
            </a:r>
          </a:p>
          <a:p>
            <a:r>
              <a:rPr lang="fr-FR" sz="2400" dirty="0"/>
              <a:t>S1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i="1" dirty="0"/>
              <a:t>Maths et Physique en interaction </a:t>
            </a:r>
            <a:r>
              <a:rPr lang="fr-FR" sz="2400" dirty="0"/>
              <a:t>3 ECTS </a:t>
            </a:r>
            <a:r>
              <a:rPr lang="fr-FR" sz="2400" dirty="0" err="1"/>
              <a:t>Resp</a:t>
            </a:r>
            <a:r>
              <a:rPr lang="fr-FR" sz="2400" dirty="0"/>
              <a:t>. : T. Lefeuvre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/>
              <a:t>Outils et méthodes pour la physique</a:t>
            </a:r>
            <a:r>
              <a:rPr lang="fr-FR" sz="2400" dirty="0"/>
              <a:t> 3 ECTS Resp. : P. Hello</a:t>
            </a:r>
          </a:p>
          <a:p>
            <a:r>
              <a:rPr lang="fr-FR" sz="2400" dirty="0"/>
              <a:t>S2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i="1" dirty="0"/>
              <a:t>Instrumentation</a:t>
            </a:r>
            <a:r>
              <a:rPr lang="fr-FR" sz="2400" dirty="0"/>
              <a:t> 5 ECTS. </a:t>
            </a:r>
            <a:r>
              <a:rPr lang="fr-FR" sz="2400" dirty="0" err="1"/>
              <a:t>Resp</a:t>
            </a:r>
            <a:r>
              <a:rPr lang="fr-FR" sz="2400" dirty="0"/>
              <a:t>. : G. Agnus.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/>
              <a:t>Systèmes oscillants </a:t>
            </a:r>
            <a:r>
              <a:rPr lang="fr-FR" sz="2400" dirty="0"/>
              <a:t>2,5 ECTS. </a:t>
            </a:r>
            <a:r>
              <a:rPr lang="fr-FR" sz="2400" dirty="0" err="1"/>
              <a:t>Resp</a:t>
            </a:r>
            <a:r>
              <a:rPr lang="fr-FR" sz="2400" dirty="0"/>
              <a:t>. : P. Hello.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/>
              <a:t>Méthodes numériques </a:t>
            </a:r>
            <a:r>
              <a:rPr lang="fr-FR" sz="2400" dirty="0"/>
              <a:t>5 ECTS. </a:t>
            </a:r>
            <a:r>
              <a:rPr lang="fr-FR" sz="2400" dirty="0" err="1"/>
              <a:t>Resp</a:t>
            </a:r>
            <a:r>
              <a:rPr lang="fr-FR" sz="2400" dirty="0"/>
              <a:t>. : G. </a:t>
            </a:r>
            <a:r>
              <a:rPr lang="fr-FR" sz="2400" dirty="0" err="1"/>
              <a:t>Kasperski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dirty="0"/>
              <a:t>Projet</a:t>
            </a:r>
            <a:r>
              <a:rPr lang="fr-FR" sz="2400" dirty="0"/>
              <a:t> 3,5 ECTS. Resp. : Victor </a:t>
            </a:r>
            <a:r>
              <a:rPr lang="fr-FR" sz="2400" dirty="0" err="1"/>
              <a:t>Balédent</a:t>
            </a:r>
            <a:r>
              <a:rPr lang="fr-FR" sz="2400" dirty="0"/>
              <a:t> (?)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7132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4433" y="352481"/>
            <a:ext cx="2744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Réussite L1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4AF132-8B0B-4CB4-8863-981A81F0DBB6}"/>
              </a:ext>
            </a:extLst>
          </p:cNvPr>
          <p:cNvSpPr txBox="1"/>
          <p:nvPr/>
        </p:nvSpPr>
        <p:spPr>
          <a:xfrm>
            <a:off x="1311160" y="1700670"/>
            <a:ext cx="582005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En gros : 100% de réussite </a:t>
            </a:r>
          </a:p>
          <a:p>
            <a:r>
              <a:rPr lang="fr-FR" sz="2400" b="1" dirty="0"/>
              <a:t>(sauf soucis d’ordre médical)</a:t>
            </a:r>
          </a:p>
          <a:p>
            <a:endParaRPr lang="fr-FR" sz="2400" b="1" dirty="0"/>
          </a:p>
          <a:p>
            <a:endParaRPr lang="fr-FR" sz="2400" b="1" dirty="0"/>
          </a:p>
          <a:p>
            <a:endParaRPr lang="fr-FR" sz="2400" b="1" dirty="0"/>
          </a:p>
          <a:p>
            <a:r>
              <a:rPr lang="fr-FR" sz="2400" b="1" u="sng" dirty="0">
                <a:solidFill>
                  <a:srgbClr val="FF0000"/>
                </a:solidFill>
              </a:rPr>
              <a:t>Attention : on ne peut pas redoubler en LDD</a:t>
            </a:r>
          </a:p>
          <a:p>
            <a:r>
              <a:rPr lang="fr-FR" sz="2400" b="1" dirty="0"/>
              <a:t>(sauf soucis d’ordre médical)</a:t>
            </a:r>
          </a:p>
        </p:txBody>
      </p:sp>
    </p:spTree>
    <p:extLst>
      <p:ext uri="{BB962C8B-B14F-4D97-AF65-F5344CB8AC3E}">
        <p14:creationId xmlns:p14="http://schemas.microsoft.com/office/powerpoint/2010/main" val="5102598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7945</TotalTime>
  <Words>1097</Words>
  <Application>Microsoft Office PowerPoint</Application>
  <PresentationFormat>Affichage à l'écran (4:3)</PresentationFormat>
  <Paragraphs>160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Thème Office</vt:lpstr>
      <vt:lpstr>Rentrée L1 Double Diplôme Mathématiques,Physique et Sciences pour l’Ingénieur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Rentrée L1+L2 Double Licence Mathématiques et Physique (DLMP)</dc:title>
  <dc:creator>Patrice Hello</dc:creator>
  <cp:lastModifiedBy>Patrice Hello</cp:lastModifiedBy>
  <cp:revision>160</cp:revision>
  <dcterms:created xsi:type="dcterms:W3CDTF">2018-08-02T08:14:58Z</dcterms:created>
  <dcterms:modified xsi:type="dcterms:W3CDTF">2025-08-29T11:49:15Z</dcterms:modified>
</cp:coreProperties>
</file>