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786" r:id="rId3"/>
    <p:sldId id="791" r:id="rId4"/>
    <p:sldId id="793" r:id="rId5"/>
    <p:sldId id="798" r:id="rId6"/>
    <p:sldId id="795" r:id="rId7"/>
    <p:sldId id="796" r:id="rId8"/>
    <p:sldId id="79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e Michel" initials="SM" lastIdx="4" clrIdx="0">
    <p:extLst>
      <p:ext uri="{19B8F6BF-5375-455C-9EA6-DF929625EA0E}">
        <p15:presenceInfo xmlns:p15="http://schemas.microsoft.com/office/powerpoint/2012/main" userId="S-1-5-21-747297464-3559334963-3189168801-44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4"/>
    <p:restoredTop sz="80399"/>
  </p:normalViewPr>
  <p:slideViewPr>
    <p:cSldViewPr snapToGrid="0" snapToObjects="1">
      <p:cViewPr varScale="1">
        <p:scale>
          <a:sx n="53" d="100"/>
          <a:sy n="53" d="100"/>
        </p:scale>
        <p:origin x="18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line Triolet" userId="af5ff331-9994-4458-b13d-290c9493ecc4" providerId="ADAL" clId="{F37AB1B0-CD1B-455E-89A4-B889C5580482}"/>
    <pc:docChg chg="modSld">
      <pc:chgData name="Celine Triolet" userId="af5ff331-9994-4458-b13d-290c9493ecc4" providerId="ADAL" clId="{F37AB1B0-CD1B-455E-89A4-B889C5580482}" dt="2025-06-02T07:41:59.502" v="43" actId="115"/>
      <pc:docMkLst>
        <pc:docMk/>
      </pc:docMkLst>
      <pc:sldChg chg="modSp mod">
        <pc:chgData name="Celine Triolet" userId="af5ff331-9994-4458-b13d-290c9493ecc4" providerId="ADAL" clId="{F37AB1B0-CD1B-455E-89A4-B889C5580482}" dt="2025-06-02T07:40:18.160" v="13" actId="20577"/>
        <pc:sldMkLst>
          <pc:docMk/>
          <pc:sldMk cId="1624477433" sldId="256"/>
        </pc:sldMkLst>
        <pc:spChg chg="mod">
          <ac:chgData name="Celine Triolet" userId="af5ff331-9994-4458-b13d-290c9493ecc4" providerId="ADAL" clId="{F37AB1B0-CD1B-455E-89A4-B889C5580482}" dt="2025-06-02T07:40:18.160" v="13" actId="20577"/>
          <ac:spMkLst>
            <pc:docMk/>
            <pc:sldMk cId="1624477433" sldId="256"/>
            <ac:spMk id="3" creationId="{A94C647B-812E-D84B-A755-39ACF9F5E3EC}"/>
          </ac:spMkLst>
        </pc:spChg>
      </pc:sldChg>
      <pc:sldChg chg="modSp mod">
        <pc:chgData name="Celine Triolet" userId="af5ff331-9994-4458-b13d-290c9493ecc4" providerId="ADAL" clId="{F37AB1B0-CD1B-455E-89A4-B889C5580482}" dt="2025-06-02T07:41:59.502" v="43" actId="115"/>
        <pc:sldMkLst>
          <pc:docMk/>
          <pc:sldMk cId="207572545" sldId="795"/>
        </pc:sldMkLst>
        <pc:spChg chg="mod">
          <ac:chgData name="Celine Triolet" userId="af5ff331-9994-4458-b13d-290c9493ecc4" providerId="ADAL" clId="{F37AB1B0-CD1B-455E-89A4-B889C5580482}" dt="2025-06-02T07:41:59.502" v="43" actId="115"/>
          <ac:spMkLst>
            <pc:docMk/>
            <pc:sldMk cId="207572545" sldId="79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4787999" cy="325216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7" y="188640"/>
            <a:ext cx="4788000" cy="1619672"/>
          </a:xfrm>
          <a:prstGeom prst="rect">
            <a:avLst/>
          </a:prstGeom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60" y="4412315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1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305244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883" y="1825625"/>
            <a:ext cx="3614468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8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5305246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3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63003C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0" dirty="0">
              <a:solidFill>
                <a:srgbClr val="8B9688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0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 contenu numé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76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1080120" cy="365125"/>
          </a:xfrm>
          <a:prstGeom prst="rect">
            <a:avLst/>
          </a:prstGeom>
        </p:spPr>
        <p:txBody>
          <a:bodyPr/>
          <a:lstStyle>
            <a:lvl1pPr>
              <a:defRPr lang="fr-FR" sz="1000" smtClean="0">
                <a:solidFill>
                  <a:schemeClr val="tx1"/>
                </a:solidFill>
              </a:defRPr>
            </a:lvl1pPr>
          </a:lstStyle>
          <a:p>
            <a:fld id="{641C90A5-C474-45C2-8719-E69FDD0C6A55}" type="slidenum">
              <a:rPr>
                <a:solidFill>
                  <a:srgbClr val="63003C"/>
                </a:solidFill>
              </a:rPr>
              <a:pPr/>
              <a:t>‹N°›</a:t>
            </a:fld>
            <a:endParaRPr dirty="0">
              <a:solidFill>
                <a:srgbClr val="63003C"/>
              </a:solidFill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64112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rgbClr val="63003C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rgbClr val="63003C"/>
              </a:buClr>
              <a:defRPr/>
            </a:lvl2pPr>
            <a:lvl3pPr marL="504000">
              <a:buClr>
                <a:srgbClr val="63003C"/>
              </a:buClr>
              <a:defRPr/>
            </a:lvl3pPr>
            <a:lvl4pPr marL="684000">
              <a:buClr>
                <a:srgbClr val="63003C"/>
              </a:buClr>
              <a:defRPr/>
            </a:lvl4pPr>
            <a:lvl5pPr marL="684000" indent="0">
              <a:buClr>
                <a:srgbClr val="63003C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516" y="6243046"/>
            <a:ext cx="1260000" cy="557742"/>
          </a:xfrm>
          <a:prstGeom prst="rect">
            <a:avLst/>
          </a:prstGeom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700808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99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" y="0"/>
            <a:ext cx="5305425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fr-FR" sz="1350" kern="0">
              <a:solidFill>
                <a:srgbClr val="FFFFFF"/>
              </a:solidFill>
              <a:sym typeface="Arial"/>
            </a:endParaRPr>
          </a:p>
        </p:txBody>
      </p:sp>
      <p:pic>
        <p:nvPicPr>
          <p:cNvPr id="4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63" y="6202365"/>
            <a:ext cx="14398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6" y="365129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4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 filet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5088"/>
            <a:ext cx="6842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0" y="849313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Image 8" descr="Z:\4. COMMUNICATION\DOSSIER PUBLIC boite à outils pour tous\#1_Identité visuelle UPSaclay\Logo UPSaclay 2020\ECRAN\UPSACLAY-2020-rv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6291263"/>
            <a:ext cx="16557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9" cy="4680520"/>
          </a:xfrm>
          <a:solidFill>
            <a:schemeClr val="accent3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Open Sans" panose="020B0606030504020204" pitchFamily="34" charset="0"/>
              <a:buChar char="»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r>
              <a:t>14-6-2019  - UPSaclay2020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fld id="{7891C46D-12CF-410E-AA66-BB3C4A18B01D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698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173-2B5A-4462-9100-69D7613B339B}" type="datetimeFigureOut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02/06/2025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FBA5-3649-4193-81EC-FC1C61F9B58C}" type="slidenum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xamens.staps@universite-paris-saclay.fr" TargetMode="External"/><Relationship Id="rId2" Type="http://schemas.openxmlformats.org/officeDocument/2006/relationships/hyperlink" Target="mailto:patricia.durand@universite-paris-saclay.fr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ombeline.labaune@universite-paris-sacaly.fr" TargetMode="External"/><Relationship Id="rId4" Type="http://schemas.openxmlformats.org/officeDocument/2006/relationships/hyperlink" Target="mailto:maxime.le-cuillier@universite-paris-saclay.fr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astien.berret@universite-paris-saclay.fr" TargetMode="External"/><Relationship Id="rId3" Type="http://schemas.openxmlformats.org/officeDocument/2006/relationships/hyperlink" Target="mailto:examens.staps@universite-paris-saclay.fr" TargetMode="External"/><Relationship Id="rId7" Type="http://schemas.openxmlformats.org/officeDocument/2006/relationships/hyperlink" Target="mailto:mathieu.djaballah@universite-paris-saclay.fr" TargetMode="External"/><Relationship Id="rId2" Type="http://schemas.openxmlformats.org/officeDocument/2006/relationships/hyperlink" Target="mailto:helene.ballongue@universite-paris-saclay.fr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marie.gernigon@universite-paris-saclay.fr" TargetMode="External"/><Relationship Id="rId5" Type="http://schemas.openxmlformats.org/officeDocument/2006/relationships/hyperlink" Target="mailto:anne-marie.heugas@universite-paris-saclay.fr" TargetMode="External"/><Relationship Id="rId4" Type="http://schemas.openxmlformats.org/officeDocument/2006/relationships/hyperlink" Target="mailto:bruno.borreil@universite-paris-saclay.f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8D438-BC69-E743-9CF6-AF3EA7749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7898095" cy="3252160"/>
          </a:xfrm>
        </p:spPr>
        <p:txBody>
          <a:bodyPr>
            <a:normAutofit/>
          </a:bodyPr>
          <a:lstStyle/>
          <a:p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Règles session 2 </a:t>
            </a:r>
            <a:b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</a:br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L2 / L3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4C647B-812E-D84B-A755-39ACF9F5E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2024 2025</a:t>
            </a:r>
          </a:p>
        </p:txBody>
      </p:sp>
    </p:spTree>
    <p:extLst>
      <p:ext uri="{BB962C8B-B14F-4D97-AF65-F5344CB8AC3E}">
        <p14:creationId xmlns:p14="http://schemas.microsoft.com/office/powerpoint/2010/main" val="162447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E050A-B13F-BE44-A7A1-AD66303E7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Règles de compensation L2 / L3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90D6E-8875-D04E-A431-12DF9CD85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1"/>
            <a:ext cx="8281040" cy="51158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br>
              <a:rPr lang="fr-FR" dirty="0"/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valider son année :  </a:t>
            </a:r>
            <a:r>
              <a:rPr lang="fr-FR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faut valider tous les blocs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l’intérieur d’un même bloc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UE se compensent entre elles.</a:t>
            </a:r>
          </a:p>
          <a:p>
            <a:pPr marL="0" indent="0">
              <a:buNone/>
            </a:pP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sein d’une même UE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notes des épreuves se compensent.</a:t>
            </a:r>
          </a:p>
          <a:p>
            <a:pPr marL="0" indent="0">
              <a:buNone/>
            </a:pP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ABI entraine une non compensation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(vous serez défaillant)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16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E9E7C-FEBD-C745-8D0B-41675EBAD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Session 2 – A quelles épreuves se présenter ?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B179056-1067-5941-BC74-E61E1E2B2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189568" cy="4641124"/>
          </a:xfrm>
        </p:spPr>
        <p:txBody>
          <a:bodyPr/>
          <a:lstStyle/>
          <a:p>
            <a:pPr marL="0" indent="0">
              <a:buNone/>
            </a:pPr>
            <a:r>
              <a:rPr lang="fr-FR" sz="1600" dirty="0"/>
              <a:t> 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A00CF3F-AA3C-C041-9D60-9469C2D8BFEB}"/>
              </a:ext>
            </a:extLst>
          </p:cNvPr>
          <p:cNvSpPr txBox="1"/>
          <p:nvPr/>
        </p:nvSpPr>
        <p:spPr>
          <a:xfrm>
            <a:off x="167714" y="1600636"/>
            <a:ext cx="4450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Etape 1 : vérifier si tous les blocs sont validés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4A3E65-1CE2-E74F-8071-D479C4FC0B3A}"/>
              </a:ext>
            </a:extLst>
          </p:cNvPr>
          <p:cNvSpPr txBox="1"/>
          <p:nvPr/>
        </p:nvSpPr>
        <p:spPr>
          <a:xfrm>
            <a:off x="167714" y="2008425"/>
            <a:ext cx="4196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accent1"/>
                </a:solidFill>
              </a:rPr>
              <a:t>Sinon Etape 2 : identifier blocs non validés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2547389-B6ED-8946-85E3-CF41E4E51533}"/>
              </a:ext>
            </a:extLst>
          </p:cNvPr>
          <p:cNvSpPr txBox="1"/>
          <p:nvPr/>
        </p:nvSpPr>
        <p:spPr>
          <a:xfrm>
            <a:off x="193754" y="2407807"/>
            <a:ext cx="3532340" cy="584775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Etape 3 : identifier UE non validées dans ce(s) bloc(s)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000AF9-01AF-CB4F-947A-A53FDF9D5FDD}"/>
              </a:ext>
            </a:extLst>
          </p:cNvPr>
          <p:cNvSpPr/>
          <p:nvPr/>
        </p:nvSpPr>
        <p:spPr>
          <a:xfrm>
            <a:off x="5417907" y="2645176"/>
            <a:ext cx="1391393" cy="694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Bloc non validé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664CA0-737E-E240-BFE3-CFDA12528662}"/>
              </a:ext>
            </a:extLst>
          </p:cNvPr>
          <p:cNvSpPr/>
          <p:nvPr/>
        </p:nvSpPr>
        <p:spPr>
          <a:xfrm>
            <a:off x="7708901" y="2606097"/>
            <a:ext cx="1209802" cy="904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4"/>
                </a:solidFill>
              </a:rPr>
              <a:t>Bloc validé il est acquis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D0C400-7CEE-8F4A-87C2-7C99A4B5F8E5}"/>
              </a:ext>
            </a:extLst>
          </p:cNvPr>
          <p:cNvSpPr/>
          <p:nvPr/>
        </p:nvSpPr>
        <p:spPr>
          <a:xfrm>
            <a:off x="1627128" y="3818817"/>
            <a:ext cx="1391393" cy="6948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UE non validée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40C0DF-61FF-914C-8F55-2C835728771E}"/>
              </a:ext>
            </a:extLst>
          </p:cNvPr>
          <p:cNvSpPr/>
          <p:nvPr/>
        </p:nvSpPr>
        <p:spPr>
          <a:xfrm>
            <a:off x="6039365" y="3794517"/>
            <a:ext cx="1391393" cy="6948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4"/>
                </a:solidFill>
              </a:rPr>
              <a:t>UE validée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F864A0-C47B-4B42-B915-3049DC80C79A}"/>
              </a:ext>
            </a:extLst>
          </p:cNvPr>
          <p:cNvSpPr/>
          <p:nvPr/>
        </p:nvSpPr>
        <p:spPr>
          <a:xfrm>
            <a:off x="119830" y="4833113"/>
            <a:ext cx="1721496" cy="5620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Je veux conserver ma note d’UE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41096B-8839-7F4D-B13E-E70589025EDD}"/>
              </a:ext>
            </a:extLst>
          </p:cNvPr>
          <p:cNvSpPr/>
          <p:nvPr/>
        </p:nvSpPr>
        <p:spPr>
          <a:xfrm>
            <a:off x="3019701" y="4897479"/>
            <a:ext cx="1913563" cy="5620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Je vais en session 2 pour les épreuves &lt;10/20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DD08F2-0C71-3945-9574-16DF053F67EE}"/>
              </a:ext>
            </a:extLst>
          </p:cNvPr>
          <p:cNvSpPr/>
          <p:nvPr/>
        </p:nvSpPr>
        <p:spPr>
          <a:xfrm>
            <a:off x="119829" y="5684067"/>
            <a:ext cx="1721497" cy="11469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J’informe la scolarité dans les 5 jours et renonce à toutes les épreuves de cette UE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6E0B88-DE94-7648-9B8B-1184F6BE6507}"/>
              </a:ext>
            </a:extLst>
          </p:cNvPr>
          <p:cNvSpPr/>
          <p:nvPr/>
        </p:nvSpPr>
        <p:spPr>
          <a:xfrm>
            <a:off x="3180607" y="5918732"/>
            <a:ext cx="1913563" cy="9025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Ma note de session 2 remplace celle de session 1 obligatoirement</a:t>
            </a:r>
          </a:p>
        </p:txBody>
      </p:sp>
      <p:sp>
        <p:nvSpPr>
          <p:cNvPr id="23" name="Accolade ouvrante 22">
            <a:extLst>
              <a:ext uri="{FF2B5EF4-FFF2-40B4-BE49-F238E27FC236}">
                <a16:creationId xmlns:a16="http://schemas.microsoft.com/office/drawing/2014/main" id="{C3C6E84C-13FE-424A-BA13-3CCF86D87B91}"/>
              </a:ext>
            </a:extLst>
          </p:cNvPr>
          <p:cNvSpPr/>
          <p:nvPr/>
        </p:nvSpPr>
        <p:spPr>
          <a:xfrm rot="5400000">
            <a:off x="4516531" y="1536611"/>
            <a:ext cx="353184" cy="4100262"/>
          </a:xfrm>
          <a:prstGeom prst="leftBrace">
            <a:avLst>
              <a:gd name="adj1" fmla="val 8333"/>
              <a:gd name="adj2" fmla="val 16396"/>
            </a:avLst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ccolade ouvrante 23">
            <a:extLst>
              <a:ext uri="{FF2B5EF4-FFF2-40B4-BE49-F238E27FC236}">
                <a16:creationId xmlns:a16="http://schemas.microsoft.com/office/drawing/2014/main" id="{43539F31-5042-434B-871E-F9AEF758EA58}"/>
              </a:ext>
            </a:extLst>
          </p:cNvPr>
          <p:cNvSpPr/>
          <p:nvPr/>
        </p:nvSpPr>
        <p:spPr>
          <a:xfrm rot="5400000">
            <a:off x="2146232" y="3616068"/>
            <a:ext cx="353184" cy="2148308"/>
          </a:xfrm>
          <a:prstGeom prst="leftBrac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DA65832-E839-C946-9994-5A17BE7D7BE8}"/>
              </a:ext>
            </a:extLst>
          </p:cNvPr>
          <p:cNvCxnSpPr/>
          <p:nvPr/>
        </p:nvCxnSpPr>
        <p:spPr>
          <a:xfrm>
            <a:off x="1148041" y="5395187"/>
            <a:ext cx="0" cy="282719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9AB1F6D2-1B07-E84D-B74B-56FBB9507899}"/>
              </a:ext>
            </a:extLst>
          </p:cNvPr>
          <p:cNvCxnSpPr>
            <a:cxnSpLocks/>
          </p:cNvCxnSpPr>
          <p:nvPr/>
        </p:nvCxnSpPr>
        <p:spPr>
          <a:xfrm>
            <a:off x="3974216" y="5476046"/>
            <a:ext cx="2266" cy="442686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>
            <a:extLst>
              <a:ext uri="{FF2B5EF4-FFF2-40B4-BE49-F238E27FC236}">
                <a16:creationId xmlns:a16="http://schemas.microsoft.com/office/drawing/2014/main" id="{0FF4DD9E-79E0-0141-93FF-2E405254B0B2}"/>
              </a:ext>
            </a:extLst>
          </p:cNvPr>
          <p:cNvSpPr/>
          <p:nvPr/>
        </p:nvSpPr>
        <p:spPr>
          <a:xfrm>
            <a:off x="2622452" y="4489330"/>
            <a:ext cx="2795451" cy="227451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D739B56-EABC-DB47-9ADA-838166D0232B}"/>
              </a:ext>
            </a:extLst>
          </p:cNvPr>
          <p:cNvSpPr txBox="1"/>
          <p:nvPr/>
        </p:nvSpPr>
        <p:spPr>
          <a:xfrm>
            <a:off x="6551112" y="5152880"/>
            <a:ext cx="1887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Je me présente en session 2 à ces épreuves</a:t>
            </a:r>
          </a:p>
        </p:txBody>
      </p:sp>
      <p:sp>
        <p:nvSpPr>
          <p:cNvPr id="31" name="Larme 30">
            <a:extLst>
              <a:ext uri="{FF2B5EF4-FFF2-40B4-BE49-F238E27FC236}">
                <a16:creationId xmlns:a16="http://schemas.microsoft.com/office/drawing/2014/main" id="{C41BF479-61D5-E249-B7EA-304302B1A415}"/>
              </a:ext>
            </a:extLst>
          </p:cNvPr>
          <p:cNvSpPr/>
          <p:nvPr/>
        </p:nvSpPr>
        <p:spPr>
          <a:xfrm rot="14151156">
            <a:off x="6453718" y="4665844"/>
            <a:ext cx="1984378" cy="2053181"/>
          </a:xfrm>
          <a:prstGeom prst="teardrop">
            <a:avLst>
              <a:gd name="adj" fmla="val 141661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CA8EC82-23E6-4C4F-AE3E-0AC5814B1BB9}"/>
              </a:ext>
            </a:extLst>
          </p:cNvPr>
          <p:cNvSpPr txBox="1"/>
          <p:nvPr/>
        </p:nvSpPr>
        <p:spPr>
          <a:xfrm>
            <a:off x="-59450" y="1244861"/>
            <a:ext cx="74902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1400" b="1" dirty="0">
                <a:solidFill>
                  <a:schemeClr val="tx2"/>
                </a:solidFill>
              </a:rPr>
              <a:t>Rappel : Les notes de CC sont conservées (donc reportées) de session 1 à session</a:t>
            </a:r>
            <a:r>
              <a:rPr lang="fr-FR" sz="1000" b="1" dirty="0">
                <a:solidFill>
                  <a:schemeClr val="tx2"/>
                </a:solidFill>
              </a:rPr>
              <a:t> </a:t>
            </a:r>
            <a:r>
              <a:rPr lang="fr-FR" sz="1400" b="1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36BD443-C7BA-21AF-EC82-D6F05E26D3C5}"/>
              </a:ext>
            </a:extLst>
          </p:cNvPr>
          <p:cNvSpPr txBox="1"/>
          <p:nvPr/>
        </p:nvSpPr>
        <p:spPr>
          <a:xfrm>
            <a:off x="193754" y="3062654"/>
            <a:ext cx="362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Etape 4 : identifier les épreuves &lt; 10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72ED5F-0032-AAFD-A3D6-7129DD2C2CF3}"/>
              </a:ext>
            </a:extLst>
          </p:cNvPr>
          <p:cNvSpPr/>
          <p:nvPr/>
        </p:nvSpPr>
        <p:spPr>
          <a:xfrm>
            <a:off x="6039365" y="1849179"/>
            <a:ext cx="2881243" cy="43938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Je vérifie que j’ai validé tous mes blocs : </a:t>
            </a:r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91411012-4589-5558-86B2-56E2DFCA2FEF}"/>
              </a:ext>
            </a:extLst>
          </p:cNvPr>
          <p:cNvSpPr/>
          <p:nvPr/>
        </p:nvSpPr>
        <p:spPr>
          <a:xfrm rot="5400000">
            <a:off x="6865363" y="1300908"/>
            <a:ext cx="283023" cy="2187034"/>
          </a:xfrm>
          <a:prstGeom prst="leftBrace">
            <a:avLst>
              <a:gd name="adj1" fmla="val 0"/>
              <a:gd name="adj2" fmla="val 13348"/>
            </a:avLst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E9E7C-FEBD-C745-8D0B-41675EBA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746640"/>
          </a:xfrm>
        </p:spPr>
        <p:txBody>
          <a:bodyPr/>
          <a:lstStyle/>
          <a:p>
            <a:pPr algn="ctr"/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Session 2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A13B51-A971-E74A-B242-7A7FFF7A4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38" y="1313904"/>
            <a:ext cx="8872151" cy="516103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 fin de l’année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lors de la session 2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1). </a:t>
            </a:r>
            <a:r>
              <a:rPr lang="fr-FR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étudiants non admis doivent se présenter en session 2 : </a:t>
            </a:r>
          </a:p>
          <a:p>
            <a:pPr marL="0" indent="0">
              <a:buNone/>
            </a:pPr>
            <a:r>
              <a:rPr lang="fr-FR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-dans les épreuves dont la note est inférieure à 10/20 des UE non validées, dans les blocs non validés uniquement. </a:t>
            </a:r>
          </a:p>
          <a:p>
            <a:pPr marL="0" indent="0">
              <a:buNone/>
            </a:pPr>
            <a:r>
              <a:rPr lang="fr-FR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cas d’absence (justifiée ou non) aux épreuves </a:t>
            </a:r>
            <a:r>
              <a:rPr lang="fr-FR" dirty="0" err="1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dûes</a:t>
            </a:r>
            <a:r>
              <a:rPr lang="fr-FR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session 2, l’étudiant est défaillant (et est donc redoublant).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2). Les notes de CC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sont conservées (donc reportées) de session 1 à session 2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sauf cas particuliers de certaines matières  consultables sur la maquette</a:t>
            </a:r>
          </a:p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3). les notes de CT obtenues en session 2 remplacent forcément les notes de session1.</a:t>
            </a:r>
            <a:b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4). On peut renoncer à une note d’UE supérieure ou égale à 10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 l’étudiant renonce à la note d’une UE supérieure à 10, il doit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repasser toutes les épreuves de cette UE même les épreuves supérieure à 10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doit en informer la gestion scolarité dans les 5j qui suivent la publication des résultats. </a:t>
            </a:r>
          </a:p>
          <a:p>
            <a:pPr marL="0" indent="0">
              <a:buNone/>
            </a:pPr>
            <a:endParaRPr lang="fr-FR" dirty="0">
              <a:solidFill>
                <a:schemeClr val="accent2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79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4ADE7EC-C64B-BF52-6243-770D5B84EB3B}"/>
              </a:ext>
            </a:extLst>
          </p:cNvPr>
          <p:cNvSpPr txBox="1"/>
          <p:nvPr/>
        </p:nvSpPr>
        <p:spPr>
          <a:xfrm>
            <a:off x="486887" y="477314"/>
            <a:ext cx="800396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5). Sur une UE non validée, on peut renoncer à une note d’épreuve supérieure ou égale à 10 :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doit en informer la gestion scolarité dans les 5j qui suivent la publication des résultats. On devra alors se présenter forcément à cette épreuve et aller aux autres épreuves dont la note est inférieure à 10 dans cette UE. </a:t>
            </a:r>
          </a:p>
          <a:p>
            <a:pPr marL="0" indent="0">
              <a:buNone/>
            </a:pP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6). On peut conserver une note d’UE inférieure à 10:</a:t>
            </a:r>
          </a:p>
          <a:p>
            <a:pPr marL="0" indent="0">
              <a:buNone/>
            </a:pP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étudiant peut conserver sa note d’UE de session 1  s’il renonce à se présenter à l’ensemble des épreuves de session 2 de cette UE. Il doit en informer la gestion scolarité dans les 5j qui suivent la publication des résultats de fin.</a:t>
            </a:r>
          </a:p>
          <a:p>
            <a:pPr marL="0" indent="0">
              <a:buNone/>
            </a:pP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7). On ne peut pas renoncer à une note de bloc supérieure ou égale à 10. </a:t>
            </a:r>
            <a:endParaRPr lang="fr-FR" sz="2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courriers sont à adresser par mail à votre secrétariat pédagogique et copie au président de jury dans les 5j qui suivent la publication des résultats </a:t>
            </a:r>
          </a:p>
        </p:txBody>
      </p:sp>
    </p:spTree>
    <p:extLst>
      <p:ext uri="{BB962C8B-B14F-4D97-AF65-F5344CB8AC3E}">
        <p14:creationId xmlns:p14="http://schemas.microsoft.com/office/powerpoint/2010/main" val="188172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POUR RENONCER  L2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855" y="1383957"/>
            <a:ext cx="9045146" cy="52886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1900" dirty="0">
                <a:solidFill>
                  <a:srgbClr val="4038FE"/>
                </a:solidFill>
              </a:rPr>
              <a:t>L</a:t>
            </a:r>
            <a:r>
              <a:rPr lang="fr-FR" sz="1900" dirty="0">
                <a:solidFill>
                  <a:srgbClr val="4038F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courriers sont à adresser par mail à votre secrétariat pédagogique et copie au président de jury et examen,  dans les 5j qui suivent la publication des résultats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SECRÉTARIAT : </a:t>
            </a:r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cecile.mauceri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@universite-paris-saclay.fr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 :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examens.staps@universite-paris-saclay.fr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Présidents de jury :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 EM :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marion.gallas@universite-paris-saclay.fr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 ES :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celine.triolet@universite-paris-saclay.fr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 APA-S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maxime.le-cuillier@universite-paris-saclay.fr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 MANA :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karine.baillet@universite-paris-saclay.fr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LDD2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ombeline.labaune@universite-paris-sacaly.fr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7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Noteworthy Light" panose="02000400000000000000" pitchFamily="2" charset="77"/>
                <a:ea typeface="Noteworthy Light" panose="02000400000000000000" pitchFamily="2" charset="77"/>
              </a:rPr>
              <a:t>POUR RENONCER  L3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855" y="1383957"/>
            <a:ext cx="9045146" cy="52886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courriers sont à adresser par mail à votre secrétariat pédagogique et copie au président de jury et examen,  dans les 5j qui suivent la publication des résultats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SECRÉTARIAT :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helene.ballongue@universite-paris-saclay.fr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 :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examens.staps@universite-paris-saclay.fr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Présidents de jury :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L3 EM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bruno.borreil@universite-paris-saclay.fr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L3 ES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anne-marie.heugas@universite-paris-saclay.fr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L3 APA-S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marie.gernigon@universite-paris-saclay.fr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L3 MANA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mathieu.djaballah@universite-paris-saclay.fr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LDD 3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bastien.berret@universite-paris-saclay.fr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985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E9E7C-FEBD-C745-8D0B-41675EBAD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Session 2 – A quelles épreuves se présenter ?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B179056-1067-5941-BC74-E61E1E2B2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189568" cy="4641124"/>
          </a:xfrm>
        </p:spPr>
        <p:txBody>
          <a:bodyPr/>
          <a:lstStyle/>
          <a:p>
            <a:pPr marL="0" indent="0">
              <a:buNone/>
            </a:pPr>
            <a:r>
              <a:rPr lang="fr-FR" sz="1600" dirty="0"/>
              <a:t> 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A00CF3F-AA3C-C041-9D60-9469C2D8BFEB}"/>
              </a:ext>
            </a:extLst>
          </p:cNvPr>
          <p:cNvSpPr txBox="1"/>
          <p:nvPr/>
        </p:nvSpPr>
        <p:spPr>
          <a:xfrm>
            <a:off x="396236" y="1778954"/>
            <a:ext cx="412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Etape 1 : Je n’ai pas validé tous mes blocs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4A3E65-1CE2-E74F-8071-D479C4FC0B3A}"/>
              </a:ext>
            </a:extLst>
          </p:cNvPr>
          <p:cNvSpPr txBox="1"/>
          <p:nvPr/>
        </p:nvSpPr>
        <p:spPr>
          <a:xfrm>
            <a:off x="396236" y="2323159"/>
            <a:ext cx="3284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accent1"/>
                </a:solidFill>
              </a:rPr>
              <a:t>Etape 2 : bloc sciences non validé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2547389-B6ED-8946-85E3-CF41E4E51533}"/>
              </a:ext>
            </a:extLst>
          </p:cNvPr>
          <p:cNvSpPr txBox="1"/>
          <p:nvPr/>
        </p:nvSpPr>
        <p:spPr>
          <a:xfrm>
            <a:off x="421804" y="2845280"/>
            <a:ext cx="3532340" cy="338554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Etape 3 : UE BAP 3 non validée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000AF9-01AF-CB4F-947A-A53FDF9D5FDD}"/>
              </a:ext>
            </a:extLst>
          </p:cNvPr>
          <p:cNvSpPr/>
          <p:nvPr/>
        </p:nvSpPr>
        <p:spPr>
          <a:xfrm>
            <a:off x="5417907" y="2645176"/>
            <a:ext cx="1391393" cy="694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Bloc science 1 non validé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664CA0-737E-E240-BFE3-CFDA12528662}"/>
              </a:ext>
            </a:extLst>
          </p:cNvPr>
          <p:cNvSpPr/>
          <p:nvPr/>
        </p:nvSpPr>
        <p:spPr>
          <a:xfrm>
            <a:off x="7666352" y="2627470"/>
            <a:ext cx="1205026" cy="712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4"/>
                </a:solidFill>
              </a:rPr>
              <a:t>Tous les autres Blocs validés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D0C400-7CEE-8F4A-87C2-7C99A4B5F8E5}"/>
              </a:ext>
            </a:extLst>
          </p:cNvPr>
          <p:cNvSpPr/>
          <p:nvPr/>
        </p:nvSpPr>
        <p:spPr>
          <a:xfrm>
            <a:off x="1627128" y="3818817"/>
            <a:ext cx="1391393" cy="6948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UE BAP 3 non validée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40C0DF-61FF-914C-8F55-2C835728771E}"/>
              </a:ext>
            </a:extLst>
          </p:cNvPr>
          <p:cNvSpPr/>
          <p:nvPr/>
        </p:nvSpPr>
        <p:spPr>
          <a:xfrm>
            <a:off x="6039365" y="3794517"/>
            <a:ext cx="1391393" cy="6948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4"/>
                </a:solidFill>
              </a:rPr>
              <a:t>Toutes les autres UE validées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F864A0-C47B-4B42-B915-3049DC80C79A}"/>
              </a:ext>
            </a:extLst>
          </p:cNvPr>
          <p:cNvSpPr/>
          <p:nvPr/>
        </p:nvSpPr>
        <p:spPr>
          <a:xfrm>
            <a:off x="119830" y="4833113"/>
            <a:ext cx="1721496" cy="5620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Je veux conserver ma note d’UE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41096B-8839-7F4D-B13E-E70589025EDD}"/>
              </a:ext>
            </a:extLst>
          </p:cNvPr>
          <p:cNvSpPr/>
          <p:nvPr/>
        </p:nvSpPr>
        <p:spPr>
          <a:xfrm>
            <a:off x="2925909" y="4898144"/>
            <a:ext cx="2096614" cy="5620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Je vais en session 2 pour les épreuves d’anatomie et de </a:t>
            </a:r>
            <a:r>
              <a:rPr lang="fr-FR" sz="1200" dirty="0" err="1"/>
              <a:t>bioméca</a:t>
            </a:r>
            <a:endParaRPr lang="fr-FR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DD08F2-0C71-3945-9574-16DF053F67EE}"/>
              </a:ext>
            </a:extLst>
          </p:cNvPr>
          <p:cNvSpPr/>
          <p:nvPr/>
        </p:nvSpPr>
        <p:spPr>
          <a:xfrm>
            <a:off x="204048" y="5654271"/>
            <a:ext cx="1721497" cy="11469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J’informe la scolarité dans les 5 jours et renonce à toutes les épreuves de cette UE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6E0B88-DE94-7648-9B8B-1184F6BE6507}"/>
              </a:ext>
            </a:extLst>
          </p:cNvPr>
          <p:cNvSpPr/>
          <p:nvPr/>
        </p:nvSpPr>
        <p:spPr>
          <a:xfrm>
            <a:off x="3108960" y="5892444"/>
            <a:ext cx="1913563" cy="9025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Ma note de session 2 remplace celle de session 1 obligatoirement</a:t>
            </a:r>
          </a:p>
        </p:txBody>
      </p:sp>
      <p:sp>
        <p:nvSpPr>
          <p:cNvPr id="23" name="Accolade ouvrante 22">
            <a:extLst>
              <a:ext uri="{FF2B5EF4-FFF2-40B4-BE49-F238E27FC236}">
                <a16:creationId xmlns:a16="http://schemas.microsoft.com/office/drawing/2014/main" id="{C3C6E84C-13FE-424A-BA13-3CCF86D87B91}"/>
              </a:ext>
            </a:extLst>
          </p:cNvPr>
          <p:cNvSpPr/>
          <p:nvPr/>
        </p:nvSpPr>
        <p:spPr>
          <a:xfrm rot="5400000">
            <a:off x="4516531" y="1536611"/>
            <a:ext cx="353184" cy="4100262"/>
          </a:xfrm>
          <a:prstGeom prst="leftBrace">
            <a:avLst>
              <a:gd name="adj1" fmla="val 8333"/>
              <a:gd name="adj2" fmla="val 16396"/>
            </a:avLst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ccolade ouvrante 23">
            <a:extLst>
              <a:ext uri="{FF2B5EF4-FFF2-40B4-BE49-F238E27FC236}">
                <a16:creationId xmlns:a16="http://schemas.microsoft.com/office/drawing/2014/main" id="{43539F31-5042-434B-871E-F9AEF758EA58}"/>
              </a:ext>
            </a:extLst>
          </p:cNvPr>
          <p:cNvSpPr/>
          <p:nvPr/>
        </p:nvSpPr>
        <p:spPr>
          <a:xfrm rot="5400000">
            <a:off x="2146232" y="3616068"/>
            <a:ext cx="353184" cy="2148308"/>
          </a:xfrm>
          <a:prstGeom prst="leftBrac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DA65832-E839-C946-9994-5A17BE7D7BE8}"/>
              </a:ext>
            </a:extLst>
          </p:cNvPr>
          <p:cNvCxnSpPr/>
          <p:nvPr/>
        </p:nvCxnSpPr>
        <p:spPr>
          <a:xfrm>
            <a:off x="1148041" y="5395187"/>
            <a:ext cx="0" cy="282719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9AB1F6D2-1B07-E84D-B74B-56FBB9507899}"/>
              </a:ext>
            </a:extLst>
          </p:cNvPr>
          <p:cNvCxnSpPr>
            <a:cxnSpLocks/>
          </p:cNvCxnSpPr>
          <p:nvPr/>
        </p:nvCxnSpPr>
        <p:spPr>
          <a:xfrm>
            <a:off x="3974216" y="5476046"/>
            <a:ext cx="2266" cy="442686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>
            <a:extLst>
              <a:ext uri="{FF2B5EF4-FFF2-40B4-BE49-F238E27FC236}">
                <a16:creationId xmlns:a16="http://schemas.microsoft.com/office/drawing/2014/main" id="{0FF4DD9E-79E0-0141-93FF-2E405254B0B2}"/>
              </a:ext>
            </a:extLst>
          </p:cNvPr>
          <p:cNvSpPr/>
          <p:nvPr/>
        </p:nvSpPr>
        <p:spPr>
          <a:xfrm>
            <a:off x="2642992" y="4661627"/>
            <a:ext cx="2795451" cy="227451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CA8EC82-23E6-4C4F-AE3E-0AC5814B1BB9}"/>
              </a:ext>
            </a:extLst>
          </p:cNvPr>
          <p:cNvSpPr txBox="1"/>
          <p:nvPr/>
        </p:nvSpPr>
        <p:spPr>
          <a:xfrm>
            <a:off x="-59450" y="1244861"/>
            <a:ext cx="74902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1400" dirty="0">
                <a:solidFill>
                  <a:schemeClr val="tx2"/>
                </a:solidFill>
              </a:rPr>
              <a:t>Exemple :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3F04402-7270-F440-84C4-F53032393E9C}"/>
              </a:ext>
            </a:extLst>
          </p:cNvPr>
          <p:cNvSpPr txBox="1"/>
          <p:nvPr/>
        </p:nvSpPr>
        <p:spPr>
          <a:xfrm>
            <a:off x="3055290" y="3682633"/>
            <a:ext cx="3070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</a:rPr>
              <a:t>BAP 3 = 9/20</a:t>
            </a:r>
          </a:p>
          <a:p>
            <a:r>
              <a:rPr lang="fr-FR" sz="1200" dirty="0">
                <a:solidFill>
                  <a:schemeClr val="tx2"/>
                </a:solidFill>
              </a:rPr>
              <a:t>CT Anatomie : 8/20</a:t>
            </a:r>
          </a:p>
          <a:p>
            <a:r>
              <a:rPr lang="fr-FR" sz="1200" dirty="0">
                <a:solidFill>
                  <a:schemeClr val="tx2"/>
                </a:solidFill>
              </a:rPr>
              <a:t>CT Physio : 10/20 =&gt; report de note sauf si renonciation par courrier dans les 5j</a:t>
            </a:r>
          </a:p>
          <a:p>
            <a:r>
              <a:rPr lang="fr-FR" sz="1200" dirty="0">
                <a:solidFill>
                  <a:schemeClr val="tx2"/>
                </a:solidFill>
              </a:rPr>
              <a:t>CT </a:t>
            </a:r>
            <a:r>
              <a:rPr lang="fr-FR" sz="1200" dirty="0" err="1">
                <a:solidFill>
                  <a:schemeClr val="tx2"/>
                </a:solidFill>
              </a:rPr>
              <a:t>Biomeca</a:t>
            </a:r>
            <a:r>
              <a:rPr lang="fr-FR" sz="1200" dirty="0">
                <a:solidFill>
                  <a:schemeClr val="tx2"/>
                </a:solidFill>
              </a:rPr>
              <a:t> 9/20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B453CD-E7AD-B337-66CF-1F307174857D}"/>
              </a:ext>
            </a:extLst>
          </p:cNvPr>
          <p:cNvSpPr/>
          <p:nvPr/>
        </p:nvSpPr>
        <p:spPr>
          <a:xfrm>
            <a:off x="5990135" y="1708986"/>
            <a:ext cx="2881243" cy="43938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Je vérifie que j’ai validé tous mes blocs : </a:t>
            </a:r>
          </a:p>
        </p:txBody>
      </p:sp>
      <p:sp>
        <p:nvSpPr>
          <p:cNvPr id="6" name="Accolade ouvrante 5">
            <a:extLst>
              <a:ext uri="{FF2B5EF4-FFF2-40B4-BE49-F238E27FC236}">
                <a16:creationId xmlns:a16="http://schemas.microsoft.com/office/drawing/2014/main" id="{4116BAEE-2602-B26B-B7BF-2D5C3F491B19}"/>
              </a:ext>
            </a:extLst>
          </p:cNvPr>
          <p:cNvSpPr/>
          <p:nvPr/>
        </p:nvSpPr>
        <p:spPr>
          <a:xfrm rot="5400000">
            <a:off x="6865363" y="1300908"/>
            <a:ext cx="283023" cy="2187034"/>
          </a:xfrm>
          <a:prstGeom prst="leftBrace">
            <a:avLst>
              <a:gd name="adj1" fmla="val 0"/>
              <a:gd name="adj2" fmla="val 13348"/>
            </a:avLst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673573"/>
      </p:ext>
    </p:extLst>
  </p:cSld>
  <p:clrMapOvr>
    <a:masterClrMapping/>
  </p:clrMapOvr>
</p:sld>
</file>

<file path=ppt/theme/theme1.xml><?xml version="1.0" encoding="utf-8"?>
<a:theme xmlns:a="http://schemas.openxmlformats.org/drawingml/2006/main" name="Thème3">
  <a:themeElements>
    <a:clrScheme name="UPSaclay">
      <a:dk1>
        <a:srgbClr val="63003C"/>
      </a:dk1>
      <a:lt1>
        <a:srgbClr val="FFFFFF"/>
      </a:lt1>
      <a:dk2>
        <a:srgbClr val="000000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3" id="{1335EA92-480F-7744-8756-271A4A261519}" vid="{AB28A0EB-7335-A54B-B29C-9359C154C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Thème3</Template>
  <TotalTime>56015</TotalTime>
  <Words>915</Words>
  <Application>Microsoft Office PowerPoint</Application>
  <PresentationFormat>Affichage à l'écran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Noteworthy Light</vt:lpstr>
      <vt:lpstr>Open Sans</vt:lpstr>
      <vt:lpstr>Times New Roman</vt:lpstr>
      <vt:lpstr>Thème3</vt:lpstr>
      <vt:lpstr>Règles session 2  L2 / L3 </vt:lpstr>
      <vt:lpstr>Règles de compensation L2 / L3 : </vt:lpstr>
      <vt:lpstr>Session 2 – A quelles épreuves se présenter ?</vt:lpstr>
      <vt:lpstr>Session 2 : </vt:lpstr>
      <vt:lpstr>Présentation PowerPoint</vt:lpstr>
      <vt:lpstr>POUR RENONCER  L2 : </vt:lpstr>
      <vt:lpstr>POUR RENONCER  L3 : </vt:lpstr>
      <vt:lpstr>Session 2 – A quelles épreuves se présenter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Rappel des règle sur les résultats</dc:title>
  <dc:creator>Marion Chestier</dc:creator>
  <cp:lastModifiedBy>Celine Triolet</cp:lastModifiedBy>
  <cp:revision>47</cp:revision>
  <dcterms:created xsi:type="dcterms:W3CDTF">2022-02-03T06:31:14Z</dcterms:created>
  <dcterms:modified xsi:type="dcterms:W3CDTF">2025-06-02T07:42:29Z</dcterms:modified>
</cp:coreProperties>
</file>