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92" r:id="rId7"/>
    <p:sldId id="286" r:id="rId8"/>
    <p:sldId id="287" r:id="rId9"/>
    <p:sldId id="269" r:id="rId10"/>
    <p:sldId id="274" r:id="rId11"/>
    <p:sldId id="293" r:id="rId12"/>
    <p:sldId id="271" r:id="rId13"/>
    <p:sldId id="272" r:id="rId14"/>
    <p:sldId id="273" r:id="rId15"/>
    <p:sldId id="279" r:id="rId16"/>
    <p:sldId id="275" r:id="rId17"/>
    <p:sldId id="288" r:id="rId18"/>
    <p:sldId id="266" r:id="rId19"/>
    <p:sldId id="294" r:id="rId20"/>
    <p:sldId id="260" r:id="rId21"/>
    <p:sldId id="282" r:id="rId22"/>
    <p:sldId id="277" r:id="rId23"/>
    <p:sldId id="261" r:id="rId24"/>
    <p:sldId id="264" r:id="rId25"/>
    <p:sldId id="291" r:id="rId26"/>
    <p:sldId id="276" r:id="rId27"/>
    <p:sldId id="278" r:id="rId28"/>
    <p:sldId id="290" r:id="rId29"/>
    <p:sldId id="284" r:id="rId30"/>
    <p:sldId id="280" r:id="rId31"/>
    <p:sldId id="285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8925AA-7851-C00A-AE66-C84B1C9B9AD9}" name="Margot Thuilleaux" initials="MT" userId="S::margot.thuilleaux@universite-paris-saclay.fr::10f5e58c-abf9-4d39-80cc-e5fb68c255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  <a:srgbClr val="C90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4E7F7E1-F45F-7209-FEA0-D676E058A0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4BE3CA-8820-56C3-55CA-E89F49496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E3F-F6EC-4FF0-BFEA-8E70D6B7278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54D11F-E9CC-A0F4-148B-FD824086B1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4516A0-3559-A0E3-3C80-0CAEDF7E86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1DA5-B1D1-4E4B-B83D-DA11126CC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55760-BA90-4A70-B017-AAC9C7B357C2}" type="datetimeFigureOut">
              <a:t>5/28/2025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43F5A-8916-4AA4-9230-EC02BAE720E6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605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BA28-179A-ECFF-3B7A-9EA8080B6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F081B-B26C-80A2-9D7A-6FACFB1F6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127A8-D358-39CA-181C-C63DB4131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8D58-1886-4B66-8DE9-AE043FDEC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C5662-1E8F-3173-0831-8A7BD6C3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15F13-3386-22F8-7C9B-EFD3DF31D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051E0-B337-EA90-10BD-7EA22AD9F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1D240-E7B4-9EB6-11AE-474B0B4D7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1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40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1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7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9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3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782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3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BA28-179A-ECFF-3B7A-9EA8080B6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F081B-B26C-80A2-9D7A-6FACFB1F6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127A8-D358-39CA-181C-C63DB4131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8D58-1886-4B66-8DE9-AE043FDEC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7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82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7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3F95-5FF2-2626-2A6C-93729A52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DBB4C-02C9-4512-2A1B-397820055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934D3-B5A5-019F-5335-B898BE003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1A15B-8E1A-6172-9AE8-C537E1F9D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754C-C9A0-BC74-F005-7E69722F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7CE33-56D6-A546-2EBE-4280673DD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63B3C-4A3C-7384-392B-B34256278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0866D-6B63-7833-926A-74CA8DCDA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4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5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3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43F5A-8916-4AA4-9230-EC02BAE720E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A50-C4C3-4BBB-A250-8ED24ECAEB9E}" type="datetime1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2230-B517-4C60-AD88-4233E6D625C4}" type="datetime1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057D-EDE5-4234-B0B6-53575C3A29BE}" type="datetime1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contenu numé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3392" y="6356351"/>
            <a:ext cx="1440160" cy="365125"/>
          </a:xfrm>
          <a:prstGeom prst="rect">
            <a:avLst/>
          </a:prstGeom>
        </p:spPr>
        <p:txBody>
          <a:bodyPr/>
          <a:lstStyle>
            <a:lvl1pPr>
              <a:defRPr lang="fr-FR" sz="1000" smtClean="0">
                <a:solidFill>
                  <a:schemeClr val="tx1"/>
                </a:solidFill>
              </a:defRPr>
            </a:lvl1pPr>
          </a:lstStyle>
          <a:p>
            <a:fld id="{641C90A5-C474-45C2-8719-E69FDD0C6A55}" type="slidenum">
              <a:rPr>
                <a:solidFill>
                  <a:srgbClr val="63003C"/>
                </a:solidFill>
              </a:rPr>
              <a:pPr/>
              <a:t>‹#›</a:t>
            </a:fld>
            <a:endParaRPr>
              <a:solidFill>
                <a:srgbClr val="63003C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23392" y="1556792"/>
            <a:ext cx="10177131" cy="4641124"/>
          </a:xfrm>
        </p:spPr>
        <p:txBody>
          <a:bodyPr/>
          <a:lstStyle>
            <a:lvl1pPr marL="504000" indent="-504000"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/>
            </a:lvl1pPr>
            <a:lvl2pPr marL="504000">
              <a:buClr>
                <a:srgbClr val="63003C"/>
              </a:buClr>
              <a:defRPr/>
            </a:lvl2pPr>
            <a:lvl3pPr marL="504000">
              <a:buClr>
                <a:srgbClr val="63003C"/>
              </a:buClr>
              <a:defRPr/>
            </a:lvl3pPr>
            <a:lvl4pPr marL="684000">
              <a:buClr>
                <a:srgbClr val="63003C"/>
              </a:buClr>
              <a:defRPr/>
            </a:lvl4pPr>
            <a:lvl5pPr marL="684000" indent="0">
              <a:buClr>
                <a:srgbClr val="63003C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9" name="Picture 1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45" y="1700808"/>
            <a:ext cx="122507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026211"/>
            <a:ext cx="1751442" cy="7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A30D-4040-4133-B012-51B0E990D2F0}" type="datetime1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2609-2BE8-497C-8E68-4B106D8844CB}" type="datetime1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6F22-7250-4F78-88A9-515444A60222}" type="datetime1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6E7-7526-4B63-8DFE-24E81E66D408}" type="datetime1">
              <a:rPr lang="fr-FR" smtClean="0"/>
              <a:t>28/05/2025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7989-AF1A-4E87-8315-F7D301F16437}" type="datetime1">
              <a:rPr lang="fr-FR" smtClean="0"/>
              <a:t>28/05/2025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98D-04BF-4E46-AAF7-13A79832F1DF}" type="datetime1">
              <a:rPr lang="fr-FR" smtClean="0"/>
              <a:t>28/05/2025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067-A807-4821-9266-E714E0398B2B}" type="datetime1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DCC6-60A5-421D-B653-2F85878F7295}" type="datetime1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82BF9-2E6E-4942-B955-7AAAA9C93507}" type="datetime1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rodolphe.marquant@universite-paris-saclay.fr" TargetMode="External"/><Relationship Id="rId4" Type="http://schemas.openxmlformats.org/officeDocument/2006/relationships/hyperlink" Target="mailto:margot.thuilleaux@universite-paris-saclay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hyperlink" Target="https://ecampus.paris-saclay.fr/course/view.php?id=16608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2025neomc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ampus.paris-saclay.fr/course/view.php?id=166083" TargetMode="External"/><Relationship Id="rId5" Type="http://schemas.openxmlformats.org/officeDocument/2006/relationships/hyperlink" Target="https://tinyurl.com/2025neomcf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ua.univ-angers.fr/wp-content/uploads/2024/04/Concevoir-des-supports-accessibles-avec-PPT-web.pdf" TargetMode="External"/><Relationship Id="rId5" Type="http://schemas.openxmlformats.org/officeDocument/2006/relationships/hyperlink" Target="https://labua.univ-angers.fr/wp-content/uploads/2023/09/Concevoir-des-supports-accessibles-avec-LibreOffice-web.pdf" TargetMode="External"/><Relationship Id="rId4" Type="http://schemas.openxmlformats.org/officeDocument/2006/relationships/hyperlink" Target="https://labua.univ-angers.fr/wp-content/uploads/2023/09/Concevoir-des-supports-accessibles-avec-Word-web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opublish.io/tools/image-ai-alt-text-generator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popupsmart.com/tools/ai-alt-text-generato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ttext.ai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pandoc.org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contrast-finder.tanaguru.com/" TargetMode="External"/><Relationship Id="rId9" Type="http://schemas.openxmlformats.org/officeDocument/2006/relationships/hyperlink" Target="https://blog.atalan.fr/guide-pour-le-remplissage-dattributs-alt-dimag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hyperlink" Target="https://help.libreoffice.org/latest/fr/text/swriter/01/accessibility_check.html?DbPAR=WRIT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fr-fr/office/rendre-votre-contenu-accessible-dans-les-applications-microsoft-365-8a04499b-8a58-4db6-8c9d-5837f60745ef" TargetMode="External"/><Relationship Id="rId5" Type="http://schemas.openxmlformats.org/officeDocument/2006/relationships/hyperlink" Target="https://support.microsoft.com/fr-fr/office/pour-rendre-vos-pr%C3%A9sentations-powerpoint-accessibles-aux-personnes-atteintes-d-un-handicap-6f7772b2-2f33-4bd2-8ca7-dae3b2b3ef25#bkmk_slideswin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mallpdf.com/fr/pdf-ocr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achecks.org/tingtun-pdf-accessibility-check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x.adobe.com/fr/acrobat/using/create-verify-pdf-accessibility.html" TargetMode="External"/><Relationship Id="rId5" Type="http://schemas.openxmlformats.org/officeDocument/2006/relationships/hyperlink" Target="https://helpx.adobe.com/fr/acrobat/using/accessibility-features-pdfs.html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ecampus.paris-saclay.fr/course/view.php?id=166083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universite-paris-saclay.fr/vie-de-campus/handicap/ressources-et-outils/accessibilite-numeriqu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campus.paris-saclay.fr/course/view.php?id=3732" TargetMode="External"/><Relationship Id="rId4" Type="http://schemas.openxmlformats.org/officeDocument/2006/relationships/hyperlink" Target="https://ecampus.paris-saclay.fr/course/view.php?id=6785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hyperlink" Target="https://accessibilite.numerique.gouv.fr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legifrance.gouv.fr/loda/article_lc/LEGIARTI000037388867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E9A8CF4A-10A6-F428-67CF-21CA0AD9E4B1}"/>
              </a:ext>
            </a:extLst>
          </p:cNvPr>
          <p:cNvSpPr>
            <a:spLocks noGrp="1"/>
          </p:cNvSpPr>
          <p:nvPr/>
        </p:nvSpPr>
        <p:spPr>
          <a:xfrm>
            <a:off x="1524000" y="5660044"/>
            <a:ext cx="9144000" cy="650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latin typeface="Arial"/>
                <a:cs typeface="Arial"/>
              </a:rPr>
              <a:t>Margot </a:t>
            </a:r>
            <a:r>
              <a:rPr lang="fr-FR" sz="1400" err="1">
                <a:solidFill>
                  <a:schemeClr val="bg1"/>
                </a:solidFill>
                <a:latin typeface="Arial"/>
                <a:cs typeface="Arial"/>
              </a:rPr>
              <a:t>Thuilleaux</a:t>
            </a:r>
            <a:r>
              <a:rPr lang="fr-FR" sz="140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FR" sz="1400">
                <a:solidFill>
                  <a:schemeClr val="bg1"/>
                </a:solidFill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margot.thuilleaux@universite-paris-saclay.fr</a:t>
            </a:r>
            <a:endParaRPr lang="fr-FR" sz="14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fr-FR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Rodolphe Marquant : </a:t>
            </a:r>
            <a:r>
              <a:rPr lang="fr-FR" sz="1400">
                <a:solidFill>
                  <a:schemeClr val="bg1"/>
                </a:solidFill>
                <a:latin typeface="Arial"/>
                <a:ea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rodolphe.marquant@universite-paris-saclay.fr</a:t>
            </a:r>
            <a:r>
              <a:rPr lang="fr-FR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endParaRPr lang="fr-FR" sz="1100">
              <a:solidFill>
                <a:schemeClr val="bg1"/>
              </a:solidFill>
              <a:latin typeface="Arial"/>
              <a:ea typeface="+mn-lt"/>
              <a:cs typeface="Segoe UI"/>
            </a:endParaRPr>
          </a:p>
          <a:p>
            <a:endParaRPr lang="fr-FR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3A4BC200-37C2-D906-C582-8BD24DB76A61}"/>
              </a:ext>
            </a:extLst>
          </p:cNvPr>
          <p:cNvSpPr txBox="1"/>
          <p:nvPr/>
        </p:nvSpPr>
        <p:spPr>
          <a:xfrm>
            <a:off x="10665791" y="207618"/>
            <a:ext cx="1186070" cy="3188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latin typeface="Arial"/>
                <a:cs typeface="Arial"/>
              </a:rPr>
              <a:t>03/12/2024</a:t>
            </a:r>
            <a:endParaRPr lang="fr-FR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0DCE4E-C739-673B-17F1-B13EE395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26469"/>
            <a:ext cx="12192000" cy="228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E25607-748B-441C-D59E-D43C4020B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02" y="-103546"/>
            <a:ext cx="3695700" cy="1657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8CE54E-1C77-98A1-C694-CEB559187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842" y="22319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>
                <a:solidFill>
                  <a:schemeClr val="bg1"/>
                </a:solidFill>
                <a:latin typeface="Arial"/>
                <a:cs typeface="Arial"/>
              </a:rPr>
              <a:t>Atelier accessibilité numérique</a:t>
            </a:r>
            <a:endParaRPr lang="en-US">
              <a:latin typeface="Arial"/>
              <a:cs typeface="Arial"/>
            </a:endParaRPr>
          </a:p>
          <a:p>
            <a:r>
              <a:rPr lang="fr-FR" sz="4800">
                <a:solidFill>
                  <a:schemeClr val="bg1"/>
                </a:solidFill>
                <a:latin typeface="Arial"/>
                <a:cs typeface="Arial"/>
              </a:rPr>
              <a:t>Séminaire d’accueil nouveaux MCF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106C-C27D-202D-6011-E6B5CFE3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D001FEF-1946-B194-BBCB-0230035781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3669F8-A5EB-2619-230C-49252B71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0DA26-A71D-BEAC-4641-68E42531E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CCBB31-95C0-9A78-3CBE-6DB7E77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0" y="137862"/>
            <a:ext cx="11768380" cy="1338478"/>
          </a:xfrm>
        </p:spPr>
        <p:txBody>
          <a:bodyPr>
            <a:normAutofit/>
          </a:bodyPr>
          <a:lstStyle/>
          <a:p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Présentation de l’AN 5/7</a:t>
            </a:r>
            <a:br>
              <a:rPr lang="fr-FR" sz="2800">
                <a:latin typeface="Open Sans"/>
                <a:ea typeface="Open Sans"/>
                <a:cs typeface="Open Sans"/>
              </a:rPr>
            </a:br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Personnes concernées</a:t>
            </a:r>
            <a:endParaRPr lang="fr-FR" sz="28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pic>
        <p:nvPicPr>
          <p:cNvPr id="4" name="Image 3" descr="Graphe sur la répartition en pourcentage des étudiants en situation de handicap selon le type de formation pour la rentrée universitaire 2022-2023 (Source : Enquête sur le recensement des étudiants en situation de handicap 2023 par le ministère de l'enseignement supérieur - DGESIP)&#10;&#10;Licence : 53,4%, 31326 personnes&#10;Master : 16,9%, 9880 personnes&#10;BUT : 7,6%, 4454 personnes&#10;Santé/Paramédicales : 6,9%, 4063 personnes&#10;Ingénieurs : 6,7%, 3958 personnes&#10;STS : 4,1%, 2386 personnes&#10;Autres : 2,6%, 1520 personnes&#10;Diplôme d'établissement ou d'accès au bac : 1%, 592 personnes&#10;Doctorat et HDR : 0,5%, 273 personnes&#10;CPGE : 0,3%, 161 personnes&#10;">
            <a:extLst>
              <a:ext uri="{FF2B5EF4-FFF2-40B4-BE49-F238E27FC236}">
                <a16:creationId xmlns:a16="http://schemas.microsoft.com/office/drawing/2014/main" id="{22E1FE14-7F41-C30B-26D4-A3F5DC0E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85" y="1167650"/>
            <a:ext cx="9624092" cy="54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106C-C27D-202D-6011-E6B5CFE3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D001FEF-1946-B194-BBCB-0230035781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3669F8-A5EB-2619-230C-49252B71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0DA26-A71D-BEAC-4641-68E42531E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CCBB31-95C0-9A78-3CBE-6DB7E77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0" y="137862"/>
            <a:ext cx="11768380" cy="1338478"/>
          </a:xfrm>
        </p:spPr>
        <p:txBody>
          <a:bodyPr>
            <a:normAutofit/>
          </a:bodyPr>
          <a:lstStyle/>
          <a:p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Présentation de l’AN 6/7 </a:t>
            </a:r>
            <a:br>
              <a:rPr lang="fr-FR" sz="2800">
                <a:latin typeface="Open Sans"/>
                <a:ea typeface="Open Sans"/>
                <a:cs typeface="Open Sans"/>
              </a:rPr>
            </a:br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Personnes concernées</a:t>
            </a:r>
            <a:endParaRPr lang="fr-FR" sz="28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pic>
        <p:nvPicPr>
          <p:cNvPr id="3" name="Image 2" descr="Graphe sur la répartition en pourcentage des étudiants en situation de handicap par type de filière pour la rentrée universitaire 2022-2023 (Source : Enquête sur le recensement des étudiants en situation de handicap 2023 par le ministère de l'enseignement supérieur - DGESIP)&#10;&#10;Lettres et sciences humaines : 35,1%, 20641 personnes&#10;Sciences et informatiques : 26,5%, 15587 personnes&#10;Droit, Sciences éco, gestion, AES : 21,8%, 12807 personnes&#10;Santé : 4,9%, 2887 personnes&#10;Staps : 3,2%, 1862 personnes&#10;BTS - services : 2,6%, 1513 personnes&#10;Paramédicales : 2,2%, 1281 personnes&#10;Ne sait pas : 2%, 1170 personnes&#10;BTS - production : 1,5%, 873 personnes&#10;CPGE - scientifique : 0,1%, 84 personnes&#10;CPGE - littéraire : 0,1%, 47personnes&#10;CPGE - économique : 0,1%, 30 personnes&#10;">
            <a:extLst>
              <a:ext uri="{FF2B5EF4-FFF2-40B4-BE49-F238E27FC236}">
                <a16:creationId xmlns:a16="http://schemas.microsoft.com/office/drawing/2014/main" id="{C0A3308D-E5CC-0FF4-05B4-B5F6B4C9E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932" y="1095125"/>
            <a:ext cx="9316451" cy="51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106C-C27D-202D-6011-E6B5CFE3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D001FEF-1946-B194-BBCB-0230035781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3669F8-A5EB-2619-230C-49252B71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0DA26-A71D-BEAC-4641-68E42531E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CCBB31-95C0-9A78-3CBE-6DB7E77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0" y="137862"/>
            <a:ext cx="11768380" cy="1338478"/>
          </a:xfrm>
        </p:spPr>
        <p:txBody>
          <a:bodyPr>
            <a:normAutofit/>
          </a:bodyPr>
          <a:lstStyle/>
          <a:p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Présentation de l’AN 7/7 </a:t>
            </a:r>
            <a:br>
              <a:rPr lang="fr-FR" sz="2800">
                <a:latin typeface="Open Sans"/>
                <a:ea typeface="Open Sans"/>
                <a:cs typeface="Open Sans"/>
              </a:rPr>
            </a:br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Personnes concernées</a:t>
            </a:r>
            <a:endParaRPr lang="fr-FR" sz="28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5CB289-6B3E-19D9-FA97-5EACFE55916A}"/>
              </a:ext>
            </a:extLst>
          </p:cNvPr>
          <p:cNvSpPr txBox="1"/>
          <p:nvPr/>
        </p:nvSpPr>
        <p:spPr>
          <a:xfrm>
            <a:off x="578213" y="1471748"/>
            <a:ext cx="667779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fr-FR" b="1">
                <a:latin typeface="Arial"/>
                <a:cs typeface="Arial"/>
              </a:rPr>
              <a:t>1240  </a:t>
            </a:r>
            <a:r>
              <a:rPr lang="fr-FR" sz="1600">
                <a:latin typeface="Arial"/>
                <a:cs typeface="Arial"/>
              </a:rPr>
              <a:t>étudiants et étudiantes en situation de handicap (ESH) recensés en fin d'année universitaire 2023-2024 au périmètre employeur</a:t>
            </a:r>
            <a:endParaRPr lang="fr-FR" sz="2400">
              <a:latin typeface="Arial"/>
              <a:cs typeface="Arial"/>
            </a:endParaRPr>
          </a:p>
          <a:p>
            <a:endParaRPr lang="fr-FR" sz="1600"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</a:pPr>
            <a:r>
              <a:rPr lang="fr-FR" sz="1600">
                <a:latin typeface="Arial"/>
                <a:cs typeface="Arial"/>
              </a:rPr>
              <a:t>Augmentation de 15 % chaque année</a:t>
            </a:r>
          </a:p>
          <a:p>
            <a:pPr marL="171450" indent="-171450">
              <a:buFont typeface="Calibri"/>
              <a:buChar char="-"/>
            </a:pPr>
            <a:endParaRPr lang="fr-FR" sz="1600"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</a:pPr>
            <a:r>
              <a:rPr lang="fr-FR" sz="1600">
                <a:latin typeface="Arial"/>
                <a:cs typeface="Arial"/>
              </a:rPr>
              <a:t>UFR de Sciences : 380 ESH</a:t>
            </a:r>
          </a:p>
          <a:p>
            <a:endParaRPr lang="fr-FR" sz="1600"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</a:pPr>
            <a:r>
              <a:rPr lang="fr-FR" sz="1600">
                <a:latin typeface="Arial"/>
                <a:cs typeface="Arial"/>
              </a:rPr>
              <a:t>Périmètre large : </a:t>
            </a:r>
          </a:p>
          <a:p>
            <a:pPr marL="628650" lvl="1" indent="-171450">
              <a:buFont typeface="Courier New"/>
              <a:buChar char="o"/>
            </a:pPr>
            <a:r>
              <a:rPr lang="fr-FR" sz="1600">
                <a:latin typeface="Arial"/>
                <a:cs typeface="Arial"/>
              </a:rPr>
              <a:t>Environ 2700 ESH</a:t>
            </a:r>
          </a:p>
          <a:p>
            <a:pPr marL="628650" lvl="1" indent="-171450">
              <a:buFont typeface="Courier New"/>
              <a:buChar char="o"/>
            </a:pPr>
            <a:r>
              <a:rPr lang="fr-FR" sz="1600">
                <a:latin typeface="Arial"/>
                <a:cs typeface="Arial"/>
              </a:rPr>
              <a:t>100 CentraleSupélec</a:t>
            </a:r>
          </a:p>
          <a:p>
            <a:pPr marL="628650" lvl="1" indent="-171450">
              <a:buFont typeface="Courier New"/>
              <a:buChar char="o"/>
            </a:pPr>
            <a:r>
              <a:rPr lang="fr-FR" sz="1600">
                <a:latin typeface="Arial"/>
                <a:cs typeface="Arial"/>
              </a:rPr>
              <a:t>70 ENS</a:t>
            </a:r>
          </a:p>
          <a:p>
            <a:pPr marL="628650" lvl="1" indent="-171450">
              <a:buFont typeface="Courier New"/>
              <a:buChar char="o"/>
            </a:pPr>
            <a:r>
              <a:rPr lang="fr-FR" sz="1600">
                <a:latin typeface="Arial"/>
                <a:cs typeface="Arial"/>
              </a:rPr>
              <a:t>70 Agro Paris Tech</a:t>
            </a:r>
          </a:p>
          <a:p>
            <a:pPr marL="628650" lvl="1" indent="-171450">
              <a:buFont typeface="Courier New"/>
              <a:buChar char="o"/>
            </a:pPr>
            <a:r>
              <a:rPr lang="fr-FR" sz="1600">
                <a:latin typeface="Arial"/>
                <a:cs typeface="Arial"/>
              </a:rPr>
              <a:t>700 UVSQ</a:t>
            </a:r>
          </a:p>
          <a:p>
            <a:pPr marL="628650" lvl="1" indent="-171450">
              <a:buFont typeface="Courier New"/>
              <a:buChar char="o"/>
            </a:pPr>
            <a:r>
              <a:rPr lang="fr-FR" sz="1600">
                <a:latin typeface="Arial"/>
                <a:cs typeface="Arial"/>
              </a:rPr>
              <a:t>500 UEVE</a:t>
            </a:r>
          </a:p>
          <a:p>
            <a:endParaRPr lang="fr-FR" sz="1200"/>
          </a:p>
          <a:p>
            <a:pPr algn="l"/>
            <a:endParaRPr lang="fr-FR"/>
          </a:p>
        </p:txBody>
      </p:sp>
      <p:pic>
        <p:nvPicPr>
          <p:cNvPr id="7" name="Picture 6" descr="Nombre d'étudiant en situation de handicap par composante (Université Paris Saclay, 2024)&#10;Faculté des sciences : 219&#10;Faculté des sciences du sport : 6&#10;Faculté Jean Monnet : 153&#10;Faculté de médecine : 83&#10;Faculté de pharmacie : 0&#10;IUT d'Orsay : 97&#10;IUT de Sceaux : 31&#10;IUT de Cachan : 42&#10;Polytech Paris-Saclay : 33&#10;Institut Villebon Georges Charpak : 28 ">
            <a:extLst>
              <a:ext uri="{FF2B5EF4-FFF2-40B4-BE49-F238E27FC236}">
                <a16:creationId xmlns:a16="http://schemas.microsoft.com/office/drawing/2014/main" id="{C6A9A177-CEA4-850F-115A-15BEE656E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893" y="1009209"/>
            <a:ext cx="4331558" cy="48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2FD09-F594-E666-D2B6-40886A15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F6B4AD69-444D-3C69-CFAC-E042647D2669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53083D8-64FA-EF39-ADF9-A51F63DE8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2D5822-23A3-C6B8-392A-E9941939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6706F4-2984-ED05-239F-C087E3A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02" y="378040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Temps de découverte</a:t>
            </a:r>
            <a:endParaRPr lang="fr-FR"/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E973C2-C5D3-34F6-86EF-2DFA81C1F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402" y="2867080"/>
            <a:ext cx="2419468" cy="246024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60818A-8304-39B0-2564-4FE95BCA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0BD68-E847-52C1-99A9-569C54ABCDA7}"/>
              </a:ext>
            </a:extLst>
          </p:cNvPr>
          <p:cNvSpPr txBox="1"/>
          <p:nvPr/>
        </p:nvSpPr>
        <p:spPr>
          <a:xfrm>
            <a:off x="890380" y="1100520"/>
            <a:ext cx="8600518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fr-FR" sz="2800" b="1" u="sng">
                <a:solidFill>
                  <a:srgbClr val="467886"/>
                </a:solidFill>
                <a:latin typeface="Open Sans"/>
                <a:cs typeface="Segoe UI"/>
              </a:rPr>
            </a:br>
            <a:r>
              <a:rPr lang="fr-FR" sz="3200" b="1">
                <a:latin typeface="Open Sans"/>
                <a:ea typeface="Open Sans"/>
                <a:cs typeface="Open Sans"/>
                <a:hlinkClick r:id="rId6"/>
              </a:rPr>
              <a:t>https://tinyurl.com/2025neomcf</a:t>
            </a:r>
            <a:endParaRPr lang="fr-FR" sz="3200" b="1">
              <a:latin typeface="Open Sans"/>
              <a:ea typeface="Open Sans"/>
              <a:cs typeface="Open Sans"/>
            </a:endParaRPr>
          </a:p>
          <a:p>
            <a:endParaRPr lang="fr-FR" sz="2000" b="1">
              <a:latin typeface="Open Sans"/>
              <a:ea typeface="Open Sans"/>
              <a:cs typeface="Open Sans"/>
            </a:endParaRPr>
          </a:p>
          <a:p>
            <a:r>
              <a:rPr lang="fr-FR" sz="2000" b="1">
                <a:latin typeface="Open Sans"/>
                <a:ea typeface="Open Sans"/>
                <a:cs typeface="Open Sans"/>
              </a:rPr>
              <a:t>(ou </a:t>
            </a:r>
            <a:r>
              <a:rPr lang="fr-FR" sz="2000" b="1" u="sng">
                <a:solidFill>
                  <a:srgbClr val="467886"/>
                </a:solidFill>
                <a:latin typeface="Open Sans"/>
                <a:cs typeface="Segoe UI"/>
                <a:hlinkClick r:id="rId7"/>
              </a:rPr>
              <a:t>https://ecampus.paris-saclay.fr/course/view.php?id=166083</a:t>
            </a:r>
            <a:r>
              <a:rPr lang="fr-FR" sz="2000" b="1" u="sng">
                <a:solidFill>
                  <a:srgbClr val="467886"/>
                </a:solidFill>
                <a:latin typeface="Open Sans"/>
                <a:cs typeface="Segoe UI"/>
              </a:rPr>
              <a:t> )</a:t>
            </a:r>
            <a:r>
              <a:rPr lang="fr-FR" sz="2000">
                <a:latin typeface="Calibri"/>
                <a:cs typeface="Segoe UI"/>
              </a:rPr>
              <a:t>​</a:t>
            </a:r>
          </a:p>
          <a:p>
            <a:r>
              <a:rPr lang="fr-FR">
                <a:latin typeface="Calibri"/>
                <a:cs typeface="Segoe UI"/>
              </a:rPr>
              <a:t>​</a:t>
            </a:r>
          </a:p>
        </p:txBody>
      </p:sp>
      <p:pic>
        <p:nvPicPr>
          <p:cNvPr id="6" name="Image 5" descr="Illustration accès à la démo Atalan">
            <a:extLst>
              <a:ext uri="{FF2B5EF4-FFF2-40B4-BE49-F238E27FC236}">
                <a16:creationId xmlns:a16="http://schemas.microsoft.com/office/drawing/2014/main" id="{5AC4AED8-BA0F-AD88-2DA4-17ECF79DB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380" y="3201821"/>
            <a:ext cx="6173061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0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BDC2B-73D1-5061-45F8-E15F0853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097C4-87F0-212A-B53E-C35B38D26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8380"/>
            <a:ext cx="9144000" cy="2387600"/>
          </a:xfrm>
        </p:spPr>
        <p:txBody>
          <a:bodyPr>
            <a:normAutofit/>
          </a:bodyPr>
          <a:lstStyle/>
          <a:p>
            <a:r>
              <a:rPr lang="fr-FR" sz="6000">
                <a:solidFill>
                  <a:srgbClr val="63003C"/>
                </a:solidFill>
              </a:rPr>
              <a:t>Démo sur un support de cours</a:t>
            </a:r>
            <a:endParaRPr lang="en-US"/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8F3AF1D1-D7E1-14A7-A0FB-72B5CEA5C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id="{4EAD8F0E-5FEA-0454-C3A4-5FAFA3E27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000C2-CF2D-91D9-AA32-98F19EBE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95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CDC8-2F8B-F488-B3C2-2ABCA0219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E7E096A8-8D52-E232-A9E7-71DFF82FF2B9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B3DA9AC-A461-00A8-DF83-C6B63FF9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E655AC-E7B6-7E50-9CB9-F4E4F35F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A5876-7DAF-F9A7-1071-96247C443740}"/>
              </a:ext>
            </a:extLst>
          </p:cNvPr>
          <p:cNvSpPr>
            <a:spLocks noGrp="1"/>
          </p:cNvSpPr>
          <p:nvPr/>
        </p:nvSpPr>
        <p:spPr>
          <a:xfrm>
            <a:off x="815741" y="1301717"/>
            <a:ext cx="10515600" cy="4742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>
                <a:latin typeface="Open Sans"/>
                <a:ea typeface="Open Sans"/>
                <a:cs typeface="Open Sans"/>
              </a:rPr>
              <a:t>Travail en groupe </a:t>
            </a:r>
          </a:p>
          <a:p>
            <a:pPr marL="0" indent="0">
              <a:buNone/>
            </a:pPr>
            <a:r>
              <a:rPr lang="fr-FR" sz="2000" b="1">
                <a:latin typeface="Open Sans"/>
                <a:ea typeface="Open Sans"/>
                <a:cs typeface="Open Sans"/>
                <a:hlinkClick r:id="rId5"/>
              </a:rPr>
              <a:t>https://tinyurl.com/2025neomcf</a:t>
            </a:r>
            <a:endParaRPr lang="fr-FR" sz="2000" b="1">
              <a:latin typeface="Open Sans"/>
              <a:ea typeface="Open Sans"/>
              <a:cs typeface="Open Sans"/>
              <a:hlinkClick r:id="rId6"/>
            </a:endParaRPr>
          </a:p>
          <a:p>
            <a:pPr marL="0" indent="0">
              <a:buNone/>
            </a:pPr>
            <a:endParaRPr lang="fr-FR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fr-FR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Téléchargez le diaporama « PPT2501CH.pptx »</a:t>
            </a:r>
          </a:p>
          <a:p>
            <a:pPr marL="0" indent="0">
              <a:buNone/>
            </a:pPr>
            <a:endParaRPr lang="fr-FR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fr-FR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ts val="1569"/>
              </a:lnSpc>
              <a:spcAft>
                <a:spcPts val="800"/>
              </a:spcAft>
              <a:buNone/>
            </a:pPr>
            <a:endParaRPr lang="fr-FR" sz="1800" b="1">
              <a:solidFill>
                <a:srgbClr val="000000"/>
              </a:solidFill>
              <a:latin typeface="Aptos"/>
            </a:endParaRPr>
          </a:p>
          <a:p>
            <a:pPr marL="0" indent="0" fontAlgn="base">
              <a:lnSpc>
                <a:spcPts val="1569"/>
              </a:lnSpc>
              <a:spcAft>
                <a:spcPts val="800"/>
              </a:spcAft>
              <a:buNone/>
            </a:pPr>
            <a:endParaRPr lang="fr-FR" sz="1800" b="1">
              <a:solidFill>
                <a:srgbClr val="000000"/>
              </a:solidFill>
              <a:latin typeface="Aptos"/>
            </a:endParaRPr>
          </a:p>
          <a:p>
            <a:pPr fontAlgn="base">
              <a:lnSpc>
                <a:spcPts val="1569"/>
              </a:lnSpc>
              <a:spcAft>
                <a:spcPts val="800"/>
              </a:spcAft>
            </a:pPr>
            <a:r>
              <a:rPr lang="fr-FR" sz="1800" b="1">
                <a:solidFill>
                  <a:srgbClr val="000000"/>
                </a:solidFill>
                <a:latin typeface="Aptos"/>
              </a:rPr>
              <a:t>Notez les problèmes d'accessibilité sur ce PowerPoint</a:t>
            </a:r>
          </a:p>
          <a:p>
            <a:pPr>
              <a:lnSpc>
                <a:spcPts val="1569"/>
              </a:lnSpc>
              <a:spcAft>
                <a:spcPts val="800"/>
              </a:spcAft>
            </a:pPr>
            <a:r>
              <a:rPr lang="fr-FR" sz="1800" b="1">
                <a:solidFill>
                  <a:srgbClr val="000000"/>
                </a:solidFill>
                <a:latin typeface="Aptos"/>
              </a:rPr>
              <a:t>Comment les corrigeriez-vous ? </a:t>
            </a:r>
            <a:endParaRPr lang="fr-FR" b="1">
              <a:solidFill>
                <a:srgbClr val="000000"/>
              </a:solidFill>
              <a:latin typeface="Aptos"/>
            </a:endParaRPr>
          </a:p>
          <a:p>
            <a:pPr>
              <a:lnSpc>
                <a:spcPts val="1569"/>
              </a:lnSpc>
              <a:spcAft>
                <a:spcPts val="800"/>
              </a:spcAft>
            </a:pPr>
            <a:endParaRPr lang="fr-FR" sz="1800">
              <a:solidFill>
                <a:srgbClr val="000000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fr-FR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Calibri" panose="020B0604020202020204" pitchFamily="34" charset="0"/>
              <a:buChar char="-"/>
            </a:pPr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131B9C-795C-DA4A-B6FC-7301891D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76"/>
            <a:ext cx="10515600" cy="891642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Démo sur un support (PPT) </a:t>
            </a:r>
            <a:endParaRPr lang="fr-FR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191FE2-DBC2-132C-4E8A-B7439E278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8143" y="324572"/>
            <a:ext cx="1880136" cy="1911824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2008880-6C02-6D55-0063-BD8386489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72556"/>
              </p:ext>
            </p:extLst>
          </p:nvPr>
        </p:nvGraphicFramePr>
        <p:xfrm>
          <a:off x="8792273" y="2595806"/>
          <a:ext cx="28960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03">
                  <a:extLst>
                    <a:ext uri="{9D8B030D-6E8A-4147-A177-3AD203B41FA5}">
                      <a16:colId xmlns:a16="http://schemas.microsoft.com/office/drawing/2014/main" val="3763032166"/>
                    </a:ext>
                  </a:extLst>
                </a:gridCol>
                <a:gridCol w="1448003">
                  <a:extLst>
                    <a:ext uri="{9D8B030D-6E8A-4147-A177-3AD203B41FA5}">
                      <a16:colId xmlns:a16="http://schemas.microsoft.com/office/drawing/2014/main" val="425921267"/>
                    </a:ext>
                  </a:extLst>
                </a:gridCol>
              </a:tblGrid>
              <a:tr h="325014">
                <a:tc>
                  <a:txBody>
                    <a:bodyPr/>
                    <a:lstStyle/>
                    <a:p>
                      <a:r>
                        <a:rPr lang="fr-FR"/>
                        <a:t>Problème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Correction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309097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52536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29983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77002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13238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803843"/>
                  </a:ext>
                </a:extLst>
              </a:tr>
              <a:tr h="34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3814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72D048F-EF32-7851-E9F7-4EC1B840E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760" y="3067846"/>
            <a:ext cx="3637387" cy="12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F59FB-2691-B6B2-7EBD-56FD5884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A88EECF-07D1-31E0-3116-BA6491F81788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AAABD5-4B54-5172-5957-5C5AD9EF9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A229AD-76EB-C94E-6CD3-0ADDD8305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DA8ECA1-BDD2-62B5-2BE8-970D485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365125"/>
            <a:ext cx="11388212" cy="133785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Correction : </a:t>
            </a:r>
            <a:endParaRPr lang="fr-FR">
              <a:latin typeface="Open Sans"/>
              <a:ea typeface="Open Sans"/>
              <a:cs typeface="Open Sans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4F71F3F4-1421-34E8-6F1B-58FEAEB23EF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0380" y="1341028"/>
            <a:ext cx="10204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DF7C79-9015-5595-04D0-013D02972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1366428"/>
            <a:ext cx="5086350" cy="655638"/>
          </a:xfrm>
          <a:prstGeom prst="rect">
            <a:avLst/>
          </a:prstGeom>
          <a:solidFill>
            <a:srgbClr val="15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C48C17-2169-EB9C-4582-C1998957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1366428"/>
            <a:ext cx="5084763" cy="655638"/>
          </a:xfrm>
          <a:prstGeom prst="rect">
            <a:avLst/>
          </a:prstGeom>
          <a:solidFill>
            <a:srgbClr val="15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76E660D-2A59-C560-B478-27D025FA1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2022066"/>
            <a:ext cx="5086350" cy="655638"/>
          </a:xfrm>
          <a:prstGeom prst="rect">
            <a:avLst/>
          </a:prstGeom>
          <a:solidFill>
            <a:srgbClr val="CCD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D8F01B9-8B50-5150-3493-BA536DE0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2022066"/>
            <a:ext cx="5084763" cy="655638"/>
          </a:xfrm>
          <a:prstGeom prst="rect">
            <a:avLst/>
          </a:prstGeom>
          <a:solidFill>
            <a:srgbClr val="CCD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3A55C73-CAAF-1845-1486-4B90357B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2677703"/>
            <a:ext cx="5086350" cy="655638"/>
          </a:xfrm>
          <a:prstGeom prst="rect">
            <a:avLst/>
          </a:prstGeom>
          <a:solidFill>
            <a:srgbClr val="E7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8C315F8-F3F3-79BF-1181-7CB2B791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2677703"/>
            <a:ext cx="5084763" cy="655638"/>
          </a:xfrm>
          <a:prstGeom prst="rect">
            <a:avLst/>
          </a:prstGeom>
          <a:solidFill>
            <a:srgbClr val="E7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7AD979B-CE9D-BCAC-AE6A-F91987A0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3333341"/>
            <a:ext cx="5086350" cy="655638"/>
          </a:xfrm>
          <a:prstGeom prst="rect">
            <a:avLst/>
          </a:prstGeom>
          <a:solidFill>
            <a:srgbClr val="CCD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8BF4615-F528-AF78-77D4-5F24B3B7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3333341"/>
            <a:ext cx="5084763" cy="655638"/>
          </a:xfrm>
          <a:prstGeom prst="rect">
            <a:avLst/>
          </a:prstGeom>
          <a:solidFill>
            <a:srgbClr val="CCD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1967144-051F-FD33-C027-2291E3A19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3988978"/>
            <a:ext cx="5086350" cy="655638"/>
          </a:xfrm>
          <a:prstGeom prst="rect">
            <a:avLst/>
          </a:prstGeom>
          <a:solidFill>
            <a:srgbClr val="E7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E026A2D-AE64-EBF2-8AD4-11844461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3988978"/>
            <a:ext cx="5084763" cy="655638"/>
          </a:xfrm>
          <a:prstGeom prst="rect">
            <a:avLst/>
          </a:prstGeom>
          <a:solidFill>
            <a:srgbClr val="E7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18A4894-37D6-A1E1-9EE9-B7C8C500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4644616"/>
            <a:ext cx="5086350" cy="655638"/>
          </a:xfrm>
          <a:prstGeom prst="rect">
            <a:avLst/>
          </a:prstGeom>
          <a:solidFill>
            <a:srgbClr val="CCD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38BCF45-B4E4-6B1C-BFBF-0EDFAF0B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4644616"/>
            <a:ext cx="5084763" cy="655638"/>
          </a:xfrm>
          <a:prstGeom prst="rect">
            <a:avLst/>
          </a:prstGeom>
          <a:solidFill>
            <a:srgbClr val="CCD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20D19D77-E3A2-875A-F3FC-CB09B2DC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8" y="5300253"/>
            <a:ext cx="5086350" cy="655638"/>
          </a:xfrm>
          <a:prstGeom prst="rect">
            <a:avLst/>
          </a:prstGeom>
          <a:solidFill>
            <a:srgbClr val="E7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8149F50-DE5B-FAB0-ED1E-0FB84858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668" y="5300253"/>
            <a:ext cx="5084763" cy="655638"/>
          </a:xfrm>
          <a:prstGeom prst="rect">
            <a:avLst/>
          </a:prstGeom>
          <a:solidFill>
            <a:srgbClr val="E7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F830E05-536F-E983-4BC8-306B84DE2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668" y="1360078"/>
            <a:ext cx="0" cy="46021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82F8F441-AA60-286F-E9C2-F7DD36375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2022066"/>
            <a:ext cx="1018381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5902867-3F04-F6E9-8348-612E57DE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2677703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2A99FAFE-44B1-4C29-5FA5-334EFBA8A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3333341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7FBD6FBE-4523-521B-2D34-33B4E2B9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3988978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28AB2053-3559-D177-1B1A-A2885B155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4644616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510EFD22-B3FC-318A-1340-136ADEB9E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5300253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C979EBD5-F44E-E164-8DA2-054E9862F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318" y="1360078"/>
            <a:ext cx="0" cy="46021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057FB447-2DEA-F90B-DB7C-DF9C67EF2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69430" y="1360078"/>
            <a:ext cx="0" cy="46021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EAE6EDB9-D5C3-BC57-1170-02D845C7A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1366428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E0D5921E-7EF9-E58B-98CE-477828473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68" y="5955891"/>
            <a:ext cx="101838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D9668CF6-A3AB-9984-63E7-0E14F645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1406116"/>
            <a:ext cx="12541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Correction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876B7D28-98AD-9482-2B51-CD67E6E8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1406116"/>
            <a:ext cx="1146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err="1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Problème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5FE2DEB4-2BF5-83CA-8708-3D240F0A8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2061753"/>
            <a:ext cx="1693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Donner un nom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169723FD-B4F6-160D-6003-699BAC94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05" y="2061753"/>
            <a:ext cx="962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explicite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9EE954B5-4734-0D83-1CCD-DDC1DD1D2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318" y="2061753"/>
            <a:ext cx="1439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au document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8B652F84-F8C9-F8B8-BE62-96A5A207C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2085566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Nom du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fichier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.pptx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67AB3CFA-F3D9-EB80-DB14-746068ADA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2720566"/>
            <a:ext cx="43672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Description de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l'image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marquer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comme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67227B91-0B26-B348-0C91-05660B9E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2992028"/>
            <a:ext cx="1173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décorative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C30179FF-487E-3CA1-5479-F098CB82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2741203"/>
            <a:ext cx="78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Textes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648378B5-A331-4E20-E68F-8A4A03A5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293" y="2741203"/>
            <a:ext cx="41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0178B0B2-7686-A06F-6CEA-8A2FB20A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93" y="2741203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remplacement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938DA2A5-BC0E-92A9-2A40-5DF884BF7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680" y="2741203"/>
            <a:ext cx="1471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(slides 1 et 2)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8EFEE3F4-32AB-7DA4-F1C4-9D90DE49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3376203"/>
            <a:ext cx="4818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Mettre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un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contraste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suffisant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entre le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texte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et le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425D6597-84B1-FDDA-9D3A-36995722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3647666"/>
            <a:ext cx="5762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DE4B8E7D-DB84-BE76-D536-7E2BBDE4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3396841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Contraste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98BC4E35-8FCC-8FF4-9BDA-3180E46A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080" y="3396841"/>
            <a:ext cx="91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(slide 4)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5C7FF645-95AB-31BF-3F2C-2962A865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4031841"/>
            <a:ext cx="815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Insérer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6B3851D1-C09A-38D1-9160-BF25CA8A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80" y="4031841"/>
            <a:ext cx="1238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 lien URL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139A250F-D1D9-0EB0-687E-75BB8429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4052478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Lien non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00AB1986-D0E2-9C27-1C48-BFBE0C8A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305" y="4052478"/>
            <a:ext cx="100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cliquable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A37BFCF8-E13F-0237-5D08-9FDF68C0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093" y="4052478"/>
            <a:ext cx="91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(slide 2)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BEE88F6B-2A1B-3B29-84E4-212FC951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4687478"/>
            <a:ext cx="1136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Utilisation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9C3C32D4-9242-72C4-9E03-0133A473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255" y="4687478"/>
            <a:ext cx="1938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des pages de style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7EC31AA1-BC9C-F52C-76A0-BE0ED43F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4711291"/>
            <a:ext cx="1370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Absence de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D71FF21D-640F-2F4E-2B21-4535AD55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393" y="4711291"/>
            <a:ext cx="482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6BEDA8B5-FF00-2899-8D91-81F1575F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893" y="4711291"/>
            <a:ext cx="2692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(slide 4: absent ; slide 3 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100ECBA6-57E0-16F0-69F2-5FFB4C24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280" y="4711291"/>
            <a:ext cx="5953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texte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C1D5AFC7-9977-121A-5ABA-92EC0EB6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4982753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981FC8C4-E2C7-54A0-D5B3-305057DD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43" y="5343116"/>
            <a:ext cx="8302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Vérifier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DA32CA56-091C-79FD-335B-9D00A44FF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930" y="5343116"/>
            <a:ext cx="354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4FD3A671-5927-1ABD-4CF9-92488BB4B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355" y="5343116"/>
            <a:ext cx="596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376BC0CD-3F5E-0AA3-61C7-89745320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293" y="5343116"/>
            <a:ext cx="1122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 lecture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97DEA89B-A6C9-D70F-4568-1895162EC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93" y="5366928"/>
            <a:ext cx="2563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Sens de lecture (slide 2)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5E38-5783-61FE-075B-5BDE5BCF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1B733D1-2977-B2CC-B8D0-83EFF6DDA4F1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DCD2A3B-F15C-49F3-DA61-ADBF6E6AD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4A79593-EC12-1F20-42C1-E0922A93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48DD6-597A-0AC9-3157-B394AD827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9332" y="1121228"/>
            <a:ext cx="3499925" cy="793021"/>
          </a:xfrm>
          <a:noFill/>
          <a:ln>
            <a:solidFill>
              <a:srgbClr val="63003C"/>
            </a:solidFill>
            <a:prstDash val="sysDot"/>
          </a:ln>
        </p:spPr>
        <p:txBody>
          <a:bodyPr/>
          <a:lstStyle/>
          <a:p>
            <a:pPr algn="ctr"/>
            <a:r>
              <a:rPr lang="fr-FR"/>
              <a:t>Production de ressources accessibles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14DDE6-0B3B-3F81-23C2-A901EEA24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9332" y="1914250"/>
            <a:ext cx="3499926" cy="2671860"/>
          </a:xfrm>
          <a:ln>
            <a:solidFill>
              <a:srgbClr val="63003C"/>
            </a:solidFill>
            <a:prstDash val="sysDot"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/>
              <a:t>Adopter une démarche d'accessibilité dès la conception</a:t>
            </a:r>
          </a:p>
          <a:p>
            <a:r>
              <a:rPr lang="fr-FR" sz="1800"/>
              <a:t>Conception universelle : texte, image, vidéo</a:t>
            </a:r>
          </a:p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527F7D9-C3CA-BA48-1C89-6F7B8F75E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556" y="1131527"/>
            <a:ext cx="3494433" cy="803318"/>
          </a:xfrm>
          <a:prstGeom prst="rect">
            <a:avLst/>
          </a:prstGeom>
          <a:ln>
            <a:solidFill>
              <a:srgbClr val="63003C"/>
            </a:solidFill>
            <a:prstDash val="sysDot"/>
          </a:ln>
        </p:spPr>
        <p:txBody>
          <a:bodyPr/>
          <a:lstStyle/>
          <a:p>
            <a:pPr algn="ctr"/>
            <a:r>
              <a:rPr lang="fr-FR"/>
              <a:t>Vérification de l'accessibilité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C2233AA-A092-0BDA-004D-61FFBFCCE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556" y="1934844"/>
            <a:ext cx="3494432" cy="2651265"/>
          </a:xfrm>
          <a:ln>
            <a:solidFill>
              <a:srgbClr val="63003C"/>
            </a:solidFill>
            <a:prstDash val="sysDot"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/>
              <a:t>Outils de contrôle </a:t>
            </a:r>
          </a:p>
          <a:p>
            <a:r>
              <a:rPr lang="fr-FR" sz="1800"/>
              <a:t>Tests humains</a:t>
            </a:r>
          </a:p>
          <a:p>
            <a:r>
              <a:rPr lang="fr-FR" sz="1800"/>
              <a:t>Critères clefs 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r-FR" sz="1800"/>
              <a:t>Navigation clavier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r-FR" sz="1800"/>
              <a:t>Compatibilité avec des lecteurs d'écrans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r-FR" sz="1800"/>
              <a:t>Bonne visibilité (taille, contraste...)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0CCEF42D-4FA0-3D81-4C3B-C7EE8A94C1C8}"/>
              </a:ext>
            </a:extLst>
          </p:cNvPr>
          <p:cNvSpPr txBox="1">
            <a:spLocks/>
          </p:cNvSpPr>
          <p:nvPr/>
        </p:nvSpPr>
        <p:spPr>
          <a:xfrm>
            <a:off x="2158287" y="4769849"/>
            <a:ext cx="7653701" cy="524094"/>
          </a:xfrm>
          <a:prstGeom prst="rect">
            <a:avLst/>
          </a:prstGeom>
          <a:ln>
            <a:solidFill>
              <a:srgbClr val="63003C"/>
            </a:solidFill>
            <a:prstDash val="sysDot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Diffusion numérique accessible</a:t>
            </a:r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C4011EB5-D406-EE04-56DC-A31E8D0E5D76}"/>
              </a:ext>
            </a:extLst>
          </p:cNvPr>
          <p:cNvSpPr txBox="1">
            <a:spLocks/>
          </p:cNvSpPr>
          <p:nvPr/>
        </p:nvSpPr>
        <p:spPr>
          <a:xfrm>
            <a:off x="2169332" y="5282899"/>
            <a:ext cx="7653701" cy="1207905"/>
          </a:xfrm>
          <a:prstGeom prst="rect">
            <a:avLst/>
          </a:prstGeom>
          <a:ln>
            <a:solidFill>
              <a:srgbClr val="63003C"/>
            </a:solidFill>
            <a:prstDash val="sysDot"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/>
              <a:t>Formats adaptés</a:t>
            </a:r>
            <a:endParaRPr lang="fr-FR"/>
          </a:p>
          <a:p>
            <a:r>
              <a:rPr lang="fr-FR" sz="1800"/>
              <a:t>Accessibilité des plateformes de diffusion</a:t>
            </a:r>
          </a:p>
          <a:p>
            <a:r>
              <a:rPr lang="fr-FR" sz="1800"/>
              <a:t>Communication claire</a:t>
            </a: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69EB02F7-7BAE-5639-537D-5E992D03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64" y="190071"/>
            <a:ext cx="12017513" cy="1325563"/>
          </a:xfrm>
        </p:spPr>
        <p:txBody>
          <a:bodyPr/>
          <a:lstStyle/>
          <a:p>
            <a:r>
              <a:rPr lang="fr-FR" sz="36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Les fondamentaux de l’AN : produire, vérifier et diffuser </a:t>
            </a:r>
            <a:endParaRPr lang="fr-FR" sz="36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84D8B-730F-037B-9C10-DA7C11CE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317"/>
            <a:ext cx="10515600" cy="1325563"/>
          </a:xfrm>
        </p:spPr>
        <p:txBody>
          <a:bodyPr/>
          <a:lstStyle/>
          <a:p>
            <a:pPr algn="ctr"/>
            <a:r>
              <a:rPr lang="en-US" sz="5400" err="1">
                <a:solidFill>
                  <a:srgbClr val="63003C"/>
                </a:solidFill>
              </a:rPr>
              <a:t>Produire</a:t>
            </a:r>
            <a:r>
              <a:rPr lang="en-US" sz="5400">
                <a:solidFill>
                  <a:srgbClr val="63003C"/>
                </a:solidFill>
              </a:rPr>
              <a:t> des documents </a:t>
            </a:r>
            <a:r>
              <a:rPr lang="en-US" sz="5400" err="1">
                <a:solidFill>
                  <a:srgbClr val="63003C"/>
                </a:solidFill>
              </a:rPr>
              <a:t>accessibles</a:t>
            </a:r>
            <a:endParaRPr lang="en-US" sz="5400">
              <a:solidFill>
                <a:srgbClr val="63003C"/>
              </a:solidFill>
            </a:endParaRPr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9F9826DA-DD16-0624-F825-D56D561CF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6" name="Image 12">
            <a:extLst>
              <a:ext uri="{FF2B5EF4-FFF2-40B4-BE49-F238E27FC236}">
                <a16:creationId xmlns:a16="http://schemas.microsoft.com/office/drawing/2014/main" id="{05E4A3BA-78D2-0132-1D4B-95EAEE5E9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6E8EAEC-063B-9451-68AD-0D59CA89A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48062" y="2572544"/>
            <a:ext cx="5095875" cy="2857500"/>
          </a:xfrm>
        </p:spPr>
      </p:pic>
    </p:spTree>
    <p:extLst>
      <p:ext uri="{BB962C8B-B14F-4D97-AF65-F5344CB8AC3E}">
        <p14:creationId xmlns:p14="http://schemas.microsoft.com/office/powerpoint/2010/main" val="142687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A8AD-6ED6-16A8-8165-D2F71E9B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5485E005-608D-249A-1962-F5DCDA0972F0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B07084-966C-D1F5-7D21-1C5DFC4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FA058BD-5E44-F1BE-0CE5-F7CBF944F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99247"/>
              </p:ext>
            </p:extLst>
          </p:nvPr>
        </p:nvGraphicFramePr>
        <p:xfrm>
          <a:off x="213894" y="1523999"/>
          <a:ext cx="11785254" cy="396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1203">
                  <a:extLst>
                    <a:ext uri="{9D8B030D-6E8A-4147-A177-3AD203B41FA5}">
                      <a16:colId xmlns:a16="http://schemas.microsoft.com/office/drawing/2014/main" val="495383059"/>
                    </a:ext>
                  </a:extLst>
                </a:gridCol>
                <a:gridCol w="5644051">
                  <a:extLst>
                    <a:ext uri="{9D8B030D-6E8A-4147-A177-3AD203B41FA5}">
                      <a16:colId xmlns:a16="http://schemas.microsoft.com/office/drawing/2014/main" val="2045614704"/>
                    </a:ext>
                  </a:extLst>
                </a:gridCol>
              </a:tblGrid>
              <a:tr h="40683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/>
                        <a:t>Boîte à outils pour produire des documents accessibles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300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13849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</a:rPr>
                        <a:t>Problématique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902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</a:rPr>
                        <a:t>Outils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90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48150"/>
                  </a:ext>
                </a:extLst>
              </a:tr>
              <a:tr h="12592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1">
                          <a:latin typeface="Arial"/>
                        </a:rPr>
                        <a:t>Mise en page 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Typographie sans empattement (Verdana, Arial)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Interlignage : 1,5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Taille minimale : 12</a:t>
                      </a:r>
                      <a:endParaRPr lang="fr-FR" sz="1600">
                        <a:latin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Eviter les sauts de ligne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Mise en évidence : privilégier la mise en gras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Numéroter les pages </a:t>
                      </a:r>
                    </a:p>
                    <a:p>
                      <a:pPr marL="0" lvl="0" indent="0">
                        <a:buNone/>
                      </a:pPr>
                      <a:endParaRPr lang="fr-FR" sz="16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fr-FR" sz="1600" err="1">
                          <a:latin typeface="Arial"/>
                        </a:rPr>
                        <a:t>Paramètrage</a:t>
                      </a:r>
                      <a:r>
                        <a:rPr lang="fr-FR" sz="1600">
                          <a:latin typeface="Arial"/>
                        </a:rPr>
                        <a:t> de la feuille de style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  <a:hlinkClick r:id="rId4"/>
                        </a:rPr>
                        <a:t>Guide pour Word</a:t>
                      </a:r>
                      <a:r>
                        <a:rPr lang="fr-FR" sz="1600">
                          <a:latin typeface="Arial"/>
                        </a:rPr>
                        <a:t> 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  <a:hlinkClick r:id="rId5"/>
                        </a:rPr>
                        <a:t>Guide pour Libre Office</a:t>
                      </a:r>
                      <a:endParaRPr lang="fr-FR" sz="1600">
                        <a:latin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  <a:hlinkClick r:id="rId6"/>
                        </a:rPr>
                        <a:t>Guide pour Power Point</a:t>
                      </a:r>
                      <a:endParaRPr lang="fr-FR" sz="1600"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fr-FR" sz="160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28797"/>
                  </a:ext>
                </a:extLst>
              </a:tr>
              <a:tr h="1026762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Arial"/>
                        </a:rPr>
                        <a:t>Structuration du document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Utilisation des feuilles de style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Tables des matières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Listes à puces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Utiliser les feuilles de style (Word, Libre Office)</a:t>
                      </a:r>
                      <a:endParaRPr lang="fr-FR"/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Utiliser des modèles de conception (</a:t>
                      </a:r>
                      <a:r>
                        <a:rPr lang="fr-FR" sz="1600" err="1">
                          <a:latin typeface="Arial"/>
                        </a:rPr>
                        <a:t>Power-Point</a:t>
                      </a:r>
                      <a:r>
                        <a:rPr lang="fr-FR" sz="1600">
                          <a:latin typeface="Arial"/>
                        </a:rPr>
                        <a:t>)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Guides (voir supra)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FR" sz="16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41008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4781817C-A455-D9D5-9EDB-597E6F0F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D81DF4B-1A22-EA54-EB9A-13541C0E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" y="151230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</a:rPr>
              <a:t>Produire des documents accessibles 1/2</a:t>
            </a:r>
          </a:p>
        </p:txBody>
      </p:sp>
    </p:spTree>
    <p:extLst>
      <p:ext uri="{BB962C8B-B14F-4D97-AF65-F5344CB8AC3E}">
        <p14:creationId xmlns:p14="http://schemas.microsoft.com/office/powerpoint/2010/main" val="118217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7E84FFB-0096-9A98-23C1-D649A821C0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930D48-DB30-E15B-A4DE-48BF973C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420004-C1F9-82A2-4AEF-149216DA0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136AD4-66F8-62BC-31B9-FA179BD4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Sommaire</a:t>
            </a:r>
            <a:endParaRPr lang="fr-FR">
              <a:latin typeface="Open Sans"/>
              <a:ea typeface="Open Sans"/>
              <a:cs typeface="Open Sans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6E6BE1D-6208-10D9-36FB-FA9D8A1D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Introduction </a:t>
            </a:r>
          </a:p>
          <a:p>
            <a:pPr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r-FR" sz="18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Présentation de l’accessibilité numérique (AN) </a:t>
            </a:r>
          </a:p>
          <a:p>
            <a:pPr>
              <a:lnSpc>
                <a:spcPct val="150000"/>
              </a:lnSpc>
              <a:buFont typeface="Calibri,Sans-Serif" panose="020B0604020202020204" pitchFamily="34" charset="0"/>
              <a:buChar char="-"/>
            </a:pPr>
            <a:r>
              <a:rPr lang="fr-FR" sz="1800">
                <a:latin typeface="Aptos"/>
                <a:ea typeface="Open Sans"/>
                <a:cs typeface="Open Sans"/>
              </a:rPr>
              <a:t>Démo sur un support de cours (PowerPoint) </a:t>
            </a:r>
          </a:p>
          <a:p>
            <a:pPr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r-FR" sz="1800"/>
              <a:t>Les fondamentaux de l'accessibilité numérique :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1800">
                <a:solidFill>
                  <a:srgbClr val="000000"/>
                </a:solidFill>
                <a:latin typeface="Aptos"/>
                <a:ea typeface="Open Sans"/>
                <a:cs typeface="Open Sans"/>
              </a:rPr>
              <a:t>Produire des documents accessibles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1800">
                <a:solidFill>
                  <a:srgbClr val="000000"/>
                </a:solidFill>
                <a:latin typeface="Aptos"/>
                <a:ea typeface="Open Sans"/>
                <a:cs typeface="Open Sans"/>
              </a:rPr>
              <a:t>Vérifier l'accessibilité des documents  </a:t>
            </a:r>
          </a:p>
          <a:p>
            <a:pPr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r-FR" sz="1800">
                <a:solidFill>
                  <a:srgbClr val="000000"/>
                </a:solidFill>
                <a:latin typeface="Aptos"/>
                <a:ea typeface="Open Sans"/>
                <a:cs typeface="Open Sans"/>
              </a:rPr>
              <a:t>Questionnaire</a:t>
            </a:r>
            <a:endParaRPr lang="fr-FR" sz="1800">
              <a:solidFill>
                <a:srgbClr val="000000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r-FR" sz="1800">
                <a:solidFill>
                  <a:srgbClr val="000000"/>
                </a:solidFill>
                <a:latin typeface="Aptos"/>
                <a:ea typeface="Open Sans"/>
                <a:cs typeface="Open Sans"/>
              </a:rPr>
              <a:t>Temps d'échange </a:t>
            </a:r>
            <a:endParaRPr lang="fr-FR" sz="1800">
              <a:solidFill>
                <a:srgbClr val="000000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>
              <a:solidFill>
                <a:srgbClr val="000000"/>
              </a:solidFill>
              <a:latin typeface="Aptos" panose="020B0004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A8AD-6ED6-16A8-8165-D2F71E9B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5485E005-608D-249A-1962-F5DCDA0972F0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B07084-966C-D1F5-7D21-1C5DFC4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FA058BD-5E44-F1BE-0CE5-F7CBF944F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43874"/>
              </p:ext>
            </p:extLst>
          </p:nvPr>
        </p:nvGraphicFramePr>
        <p:xfrm>
          <a:off x="200527" y="1189789"/>
          <a:ext cx="11785255" cy="367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95383059"/>
                    </a:ext>
                  </a:extLst>
                </a:gridCol>
                <a:gridCol w="4927255">
                  <a:extLst>
                    <a:ext uri="{9D8B030D-6E8A-4147-A177-3AD203B41FA5}">
                      <a16:colId xmlns:a16="http://schemas.microsoft.com/office/drawing/2014/main" val="2045614704"/>
                    </a:ext>
                  </a:extLst>
                </a:gridCol>
              </a:tblGrid>
              <a:tr h="51227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/>
                        <a:t>Boîte à outils pour produire des documents accessibles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300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13849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</a:rPr>
                        <a:t>Problématique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902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</a:rPr>
                        <a:t>Outils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90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48150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Contraste de couleur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Ne pas transmettre uniquement l'info par la couleur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 b="0" i="0" u="none" strike="noStrike" noProof="0" err="1">
                          <a:latin typeface="Arial"/>
                          <a:hlinkClick r:id="rId4"/>
                        </a:rPr>
                        <a:t>Tanaguru</a:t>
                      </a:r>
                      <a:r>
                        <a:rPr lang="fr-FR" sz="1600" b="0" i="0" u="none" strike="noStrike" noProof="0">
                          <a:latin typeface="Arial"/>
                          <a:hlinkClick r:id="rId4"/>
                        </a:rPr>
                        <a:t> </a:t>
                      </a:r>
                      <a:r>
                        <a:rPr lang="fr-FR" sz="1600" b="0" i="0" u="none" strike="noStrike" noProof="0" err="1">
                          <a:latin typeface="Arial"/>
                          <a:hlinkClick r:id="rId4"/>
                        </a:rPr>
                        <a:t>Contrast</a:t>
                      </a:r>
                      <a:r>
                        <a:rPr lang="fr-FR" sz="1600" b="0" i="0" u="none" strike="noStrike" noProof="0">
                          <a:latin typeface="Arial"/>
                          <a:hlinkClick r:id="rId4"/>
                        </a:rPr>
                        <a:t> Finder</a:t>
                      </a:r>
                      <a:r>
                        <a:rPr lang="fr-FR" sz="1600" b="0" i="0" u="none" strike="noStrike" noProof="0">
                          <a:latin typeface="Arial"/>
                        </a:rPr>
                        <a:t> </a:t>
                      </a:r>
                      <a:endParaRPr lang="fr-FR" sz="160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38332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Arial"/>
                        </a:rPr>
                        <a:t>Rédaction</a:t>
                      </a:r>
                      <a:r>
                        <a:rPr lang="fr-FR" sz="1600">
                          <a:latin typeface="Arial"/>
                        </a:rPr>
                        <a:t> 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Calibri,Sans-Serif"/>
                        <a:buChar char="-"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Équations mathématiques : possibilité d’intégrer des formules </a:t>
                      </a:r>
                      <a:r>
                        <a:rPr lang="fr-FR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LaTeX</a:t>
                      </a: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même en Word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fr-FR" sz="1600">
                          <a:hlinkClick r:id="rId5"/>
                        </a:rPr>
                        <a:t>Générer des formules </a:t>
                      </a:r>
                      <a:r>
                        <a:rPr lang="fr-FR" sz="1600" err="1">
                          <a:hlinkClick r:id="rId5"/>
                        </a:rPr>
                        <a:t>LaTeX</a:t>
                      </a:r>
                      <a:endParaRPr lang="fr-FR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13619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Arial"/>
                        </a:rPr>
                        <a:t>Documents visuels et multimédia accessibles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Alternative textuelle aux documents visuels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Transcription des contenus multimédia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Légender les tableaux, figures...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>
                          <a:latin typeface="Arial"/>
                          <a:hlinkClick r:id="rId6"/>
                        </a:rPr>
                        <a:t>Alttext.ai</a:t>
                      </a:r>
                      <a:r>
                        <a:rPr lang="fr-FR" sz="1600" b="0" i="0" u="none" strike="noStrike" noProof="0">
                          <a:latin typeface="Arial"/>
                        </a:rPr>
                        <a:t> </a:t>
                      </a:r>
                      <a:endParaRPr lang="fr-FR" sz="160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 err="1">
                          <a:latin typeface="Arial"/>
                          <a:hlinkClick r:id="rId7"/>
                        </a:rPr>
                        <a:t>Popupsmart</a:t>
                      </a:r>
                      <a:r>
                        <a:rPr lang="fr-FR" sz="1600" b="0" i="0" u="none" strike="noStrike" noProof="0">
                          <a:latin typeface="Arial"/>
                        </a:rPr>
                        <a:t> </a:t>
                      </a:r>
                    </a:p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 err="1">
                          <a:latin typeface="Arial"/>
                          <a:hlinkClick r:id="rId8"/>
                        </a:rPr>
                        <a:t>Gopublish</a:t>
                      </a:r>
                      <a:r>
                        <a:rPr lang="fr-FR" sz="1600" b="0" i="0" u="none" strike="noStrike" noProof="0">
                          <a:latin typeface="Arial"/>
                        </a:rPr>
                        <a:t> </a:t>
                      </a:r>
                      <a:endParaRPr lang="fr-FR" sz="160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>
                          <a:latin typeface="Arial"/>
                          <a:hlinkClick r:id="rId9"/>
                        </a:rPr>
                        <a:t>Guides</a:t>
                      </a:r>
                      <a:r>
                        <a:rPr lang="fr-FR" sz="1600" b="0" i="0" u="none" strike="noStrike" noProof="0">
                          <a:latin typeface="Arial"/>
                        </a:rPr>
                        <a:t> </a:t>
                      </a:r>
                    </a:p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 err="1">
                          <a:latin typeface="Arial"/>
                        </a:rPr>
                        <a:t>Ubicast</a:t>
                      </a:r>
                      <a:endParaRPr lang="fr-FR" sz="1600" b="0" i="0" u="none" strike="noStrike" noProof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40572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4781817C-A455-D9D5-9EDB-597E6F0F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BBDC6033-8304-09CE-BA7F-0F423859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" y="-129507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</a:rPr>
              <a:t>Produire des documents accessibles 2/2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C94B9A-BA16-B336-3B1C-763891E04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764" y="3136790"/>
            <a:ext cx="1864345" cy="5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6EB2-A8E9-5A75-F2D6-715D1B896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F0F96AB-A450-B5C1-B52D-114C6022B34A}"/>
              </a:ext>
            </a:extLst>
          </p:cNvPr>
          <p:cNvSpPr>
            <a:spLocks noGrp="1"/>
          </p:cNvSpPr>
          <p:nvPr/>
        </p:nvSpPr>
        <p:spPr>
          <a:xfrm>
            <a:off x="671186" y="16168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1569"/>
              </a:lnSpc>
              <a:spcAft>
                <a:spcPts val="800"/>
              </a:spcAft>
            </a:pPr>
            <a:r>
              <a:rPr lang="fr-FR" sz="1800" b="0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Ubicast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/ </a:t>
            </a:r>
            <a:r>
              <a:rPr lang="fr-FR" sz="1800" b="0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Nudgis</a:t>
            </a:r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35399E6D-7108-3574-C999-B5E4BF591583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D09B0F-CC05-C7DA-00CF-D1423CB84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9A6DE7-9EB4-36C5-9AEE-48D432B12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174F13-86DC-1EEB-EC61-D38A731B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" y="298283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Vidéos - Transcription de vidéos </a:t>
            </a:r>
            <a:endParaRPr lang="fr-FR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BA544E-D578-C408-DF13-205D6EF7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986" y="2971995"/>
            <a:ext cx="5224980" cy="28573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CFDBB2-0354-B8E7-2747-22D549DF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760" y="2469296"/>
            <a:ext cx="2667372" cy="4667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71DA18-6BAC-665B-1FF2-9BB5B6C1D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335" y="3272377"/>
            <a:ext cx="3787502" cy="23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C5E3-7213-DBB4-2C17-5943BB8C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4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000">
                <a:solidFill>
                  <a:srgbClr val="63003C"/>
                </a:solidFill>
              </a:rPr>
              <a:t>Vérifier l’accessibilité de documents existants</a:t>
            </a:r>
            <a:endParaRPr lang="en-US" sz="5000"/>
          </a:p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8B1037-D2F4-070E-3B37-B3EC458A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062" y="2572544"/>
            <a:ext cx="5095875" cy="2857500"/>
          </a:xfrm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653E062A-98B3-A3FC-578C-6D59F2EBD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8" name="Image 12">
            <a:extLst>
              <a:ext uri="{FF2B5EF4-FFF2-40B4-BE49-F238E27FC236}">
                <a16:creationId xmlns:a16="http://schemas.microsoft.com/office/drawing/2014/main" id="{4BA85BE4-AFCE-FEFF-6EBD-A9576731A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78B2D-6CE1-30A0-9F88-13281096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4F950A9F-001A-698D-944A-F5458CD766AF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C672FE-64A0-D99D-856B-7FFE8FF9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B5990B-5D63-795E-5BC8-2532A108E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8036F3-244F-196A-9B67-AB656E827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19068"/>
              </p:ext>
            </p:extLst>
          </p:nvPr>
        </p:nvGraphicFramePr>
        <p:xfrm>
          <a:off x="200527" y="1323472"/>
          <a:ext cx="11785252" cy="375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067">
                  <a:extLst>
                    <a:ext uri="{9D8B030D-6E8A-4147-A177-3AD203B41FA5}">
                      <a16:colId xmlns:a16="http://schemas.microsoft.com/office/drawing/2014/main" val="495383059"/>
                    </a:ext>
                  </a:extLst>
                </a:gridCol>
                <a:gridCol w="6690185">
                  <a:extLst>
                    <a:ext uri="{9D8B030D-6E8A-4147-A177-3AD203B41FA5}">
                      <a16:colId xmlns:a16="http://schemas.microsoft.com/office/drawing/2014/main" val="2045614704"/>
                    </a:ext>
                  </a:extLst>
                </a:gridCol>
              </a:tblGrid>
              <a:tr h="53212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>
                          <a:latin typeface="Arial"/>
                        </a:rPr>
                        <a:t>Boîte à outils pour vérifier l'accessibilité des documents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300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13849"/>
                  </a:ext>
                </a:extLst>
              </a:tr>
              <a:tr h="4707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Arial"/>
                        </a:rPr>
                        <a:t>Type de document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2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Arial"/>
                        </a:rPr>
                        <a:t>Outils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48150"/>
                  </a:ext>
                </a:extLst>
              </a:tr>
              <a:tr h="5232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>
                          <a:latin typeface="Arial"/>
                        </a:rPr>
                        <a:t>Documents PowerPoint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alibri,Sans-Serif"/>
                        <a:buChar char="-"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  <a:hlinkClick r:id="rId5"/>
                        </a:rPr>
                        <a:t>Assistant de l'accessibilitéPower Point</a:t>
                      </a: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: Sélectionnez "Révision", puis "Vérifier l'accessibilité"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74954"/>
                  </a:ext>
                </a:extLst>
              </a:tr>
              <a:tr h="52321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ts val="1569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Documents Word 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  <a:hlinkClick r:id="rId6"/>
                        </a:rPr>
                        <a:t>Assistant de l'accessibilité Word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</a:rPr>
                        <a:t>Tests utilisateurs : navigation clavier, test avec lecteur d'écran (NVDA)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64364"/>
                  </a:ext>
                </a:extLst>
              </a:tr>
              <a:tr h="5232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>
                          <a:latin typeface="Arial"/>
                        </a:rPr>
                        <a:t>Documents Libre Office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>
                          <a:latin typeface="Arial"/>
                          <a:hlinkClick r:id="rId7"/>
                        </a:rPr>
                        <a:t>Assistant de vérification de l'accessibilité LibreOffice</a:t>
                      </a:r>
                      <a:endParaRPr lang="fr-FR" sz="160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45449"/>
                  </a:ext>
                </a:extLst>
              </a:tr>
              <a:tr h="784825"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r>
                        <a:rPr lang="fr-FR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eCampus</a:t>
                      </a: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(Etiquettes, Quiz…) 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Bouton « Vérifier l’accessibilité » sur </a:t>
                      </a:r>
                      <a:r>
                        <a:rPr lang="fr-FR" sz="1600" b="0" i="0" u="none" strike="noStrike" noProof="0" err="1">
                          <a:latin typeface="Arial"/>
                        </a:rPr>
                        <a:t>eCampus</a:t>
                      </a:r>
                      <a:br>
                        <a:rPr lang="fr-FR" sz="1600" b="0" i="0" u="none" strike="noStrike" noProof="0">
                          <a:latin typeface="Arial"/>
                        </a:rPr>
                      </a:br>
                      <a:endParaRPr lang="fr-FR" sz="1600" b="0" i="0" u="none" strike="noStrike" noProof="0">
                        <a:latin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FR" sz="1600" b="0" i="0" u="none" strike="noStrike" noProof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46535"/>
                  </a:ext>
                </a:extLst>
              </a:tr>
            </a:tbl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76DA84B8-7522-23C0-9850-E92E6E8C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6" y="369049"/>
            <a:ext cx="11220115" cy="1165968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Vérifier l’accessibilité des documents 1/2 </a:t>
            </a:r>
            <a:endParaRPr lang="fr-FR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374233-8EA4-7D60-4625-6FCDE80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6681" y="4473880"/>
            <a:ext cx="1790723" cy="4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78B2D-6CE1-30A0-9F88-13281096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4F950A9F-001A-698D-944A-F5458CD766AF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C672FE-64A0-D99D-856B-7FFE8FF9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B5990B-5D63-795E-5BC8-2532A108E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8036F3-244F-196A-9B67-AB656E827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6947"/>
              </p:ext>
            </p:extLst>
          </p:nvPr>
        </p:nvGraphicFramePr>
        <p:xfrm>
          <a:off x="200527" y="1122946"/>
          <a:ext cx="11785252" cy="422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067">
                  <a:extLst>
                    <a:ext uri="{9D8B030D-6E8A-4147-A177-3AD203B41FA5}">
                      <a16:colId xmlns:a16="http://schemas.microsoft.com/office/drawing/2014/main" val="495383059"/>
                    </a:ext>
                  </a:extLst>
                </a:gridCol>
                <a:gridCol w="6690185">
                  <a:extLst>
                    <a:ext uri="{9D8B030D-6E8A-4147-A177-3AD203B41FA5}">
                      <a16:colId xmlns:a16="http://schemas.microsoft.com/office/drawing/2014/main" val="2045614704"/>
                    </a:ext>
                  </a:extLst>
                </a:gridCol>
              </a:tblGrid>
              <a:tr h="51227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>
                          <a:latin typeface="Arial"/>
                        </a:rPr>
                        <a:t>Boîte à outils pour vérifier l'accessibilité des documents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300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13849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Arial"/>
                        </a:rPr>
                        <a:t>Type de document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902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Arial"/>
                        </a:rPr>
                        <a:t>Outils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90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48150"/>
                  </a:ext>
                </a:extLst>
              </a:tr>
              <a:tr h="7555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Documents PDF</a:t>
                      </a:r>
                    </a:p>
                    <a:p>
                      <a:pPr lvl="0">
                        <a:buNone/>
                      </a:pPr>
                      <a:endParaRPr lang="fr-FR" sz="16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Calibri,Sans-Serif"/>
                        <a:buChar char="-"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  <a:hlinkClick r:id="rId5"/>
                        </a:rPr>
                        <a:t>Assistant de vérification de l'accessibilité PDF</a:t>
                      </a:r>
                      <a:endParaRPr lang="fr-FR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Calibri,Sans-Serif"/>
                        <a:buChar char="-"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Création et vérification de l’accessibilité PDF, Acrobat Pro</a:t>
                      </a:r>
                      <a:endParaRPr lang="fr-FR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Calibri,Sans-Serif"/>
                        <a:buChar char="-"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Check PDF </a:t>
                      </a:r>
                      <a:r>
                        <a:rPr lang="fr-FR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accessibility</a:t>
                      </a: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fr-FR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41008"/>
                  </a:ext>
                </a:extLst>
              </a:tr>
              <a:tr h="85240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ts val="1569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Générer un PDF accessible depuis Word </a:t>
                      </a:r>
                    </a:p>
                    <a:p>
                      <a:pPr lvl="0">
                        <a:buNone/>
                      </a:pPr>
                      <a:endParaRPr lang="fr-FR" sz="16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« Enregistrer sous » et sélectionnez « PDF » dans le menu déroulant</a:t>
                      </a:r>
                    </a:p>
                    <a:p>
                      <a:pPr marL="285750" lvl="0" indent="-285750" algn="l">
                        <a:lnSpc>
                          <a:spcPts val="1350"/>
                        </a:lnSpc>
                        <a:buFont typeface="Calibri"/>
                        <a:buChar char="-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Cliquez sur "Options" et cochez les cases suivantes : </a:t>
                      </a:r>
                    </a:p>
                    <a:p>
                      <a:pPr marL="742950" lvl="1" indent="-285750" algn="l">
                        <a:lnSpc>
                          <a:spcPts val="1350"/>
                        </a:lnSpc>
                        <a:buFont typeface="Courier New"/>
                        <a:buChar char="o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Créer des signets à l’aide de : </a:t>
                      </a:r>
                    </a:p>
                    <a:p>
                      <a:pPr marL="742950" lvl="1" indent="-285750" algn="l">
                        <a:lnSpc>
                          <a:spcPts val="1350"/>
                        </a:lnSpc>
                        <a:buFont typeface="Courier New"/>
                        <a:buChar char="o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Balises de structure de document pour l’accessibilité </a:t>
                      </a:r>
                    </a:p>
                    <a:p>
                      <a:pPr marL="742950" lvl="1" indent="-285750" algn="l">
                        <a:lnSpc>
                          <a:spcPts val="1350"/>
                        </a:lnSpc>
                        <a:buFont typeface="Courier New"/>
                        <a:buChar char="o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Compatibilité PDF/A </a:t>
                      </a:r>
                    </a:p>
                    <a:p>
                      <a:pPr marL="742950" lvl="1" indent="-285750" algn="l">
                        <a:lnSpc>
                          <a:spcPts val="1350"/>
                        </a:lnSpc>
                        <a:buFont typeface="Courier New"/>
                        <a:buChar char="o"/>
                      </a:pPr>
                      <a:r>
                        <a:rPr lang="fr-FR" sz="1600" b="0" i="0" u="none" strike="noStrike" noProof="0">
                          <a:latin typeface="Arial"/>
                        </a:rPr>
                        <a:t>Optimiser l’image et la qualité</a:t>
                      </a:r>
                    </a:p>
                    <a:p>
                      <a:pPr marL="457200" lvl="1" indent="0" algn="l">
                        <a:lnSpc>
                          <a:spcPts val="1350"/>
                        </a:lnSpc>
                        <a:buNone/>
                      </a:pPr>
                      <a:endParaRPr lang="fr-FR" sz="1600" b="0" i="0" u="none" strike="noStrike" noProof="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76978"/>
                  </a:ext>
                </a:extLst>
              </a:tr>
              <a:tr h="8524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err="1">
                          <a:latin typeface="Arial"/>
                        </a:rPr>
                        <a:t>OCRisation</a:t>
                      </a:r>
                      <a:r>
                        <a:rPr lang="fr-FR" sz="1600">
                          <a:latin typeface="Arial"/>
                        </a:rPr>
                        <a:t> d'un PDF</a:t>
                      </a:r>
                    </a:p>
                    <a:p>
                      <a:pPr lvl="0">
                        <a:buNone/>
                      </a:pPr>
                      <a:r>
                        <a:rPr lang="fr-FR" sz="1600">
                          <a:latin typeface="Arial"/>
                        </a:rPr>
                        <a:t>(</a:t>
                      </a:r>
                      <a:r>
                        <a:rPr lang="fr-FR" sz="1600" i="1" err="1"/>
                        <a:t>optical</a:t>
                      </a:r>
                      <a:r>
                        <a:rPr lang="fr-FR" sz="1600" i="1"/>
                        <a:t> </a:t>
                      </a:r>
                      <a:r>
                        <a:rPr lang="fr-FR" sz="1600" i="1" err="1"/>
                        <a:t>character</a:t>
                      </a:r>
                      <a:r>
                        <a:rPr lang="fr-FR" sz="1600" i="1"/>
                        <a:t> recognition)</a:t>
                      </a:r>
                      <a:endParaRPr lang="fr-FR" sz="16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noProof="0">
                          <a:latin typeface="Aptos"/>
                        </a:rPr>
                        <a:t>- </a:t>
                      </a:r>
                      <a:r>
                        <a:rPr lang="fr-FR" sz="1800" b="0" i="0" u="none" strike="noStrike" noProof="0">
                          <a:latin typeface="Aptos"/>
                          <a:hlinkClick r:id="rId8"/>
                        </a:rPr>
                        <a:t>Convertisseur de PDF </a:t>
                      </a:r>
                      <a:endParaRPr lang="fr-FR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92022"/>
                  </a:ext>
                </a:extLst>
              </a:tr>
            </a:tbl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76DA84B8-7522-23C0-9850-E92E6E8C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6" y="4178"/>
            <a:ext cx="11224126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Vérifier l’accessibilité des documents 2/2 </a:t>
            </a:r>
            <a:endParaRPr lang="fr-FR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60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BDC2B-73D1-5061-45F8-E15F0853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097C4-87F0-212A-B53E-C35B38D26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8380"/>
            <a:ext cx="9144000" cy="238760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63003C"/>
                </a:solidFill>
              </a:rPr>
              <a:t>Test de vérification de l'accessibilité </a:t>
            </a:r>
            <a:endParaRPr lang="en-US"/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8F3AF1D1-D7E1-14A7-A0FB-72B5CEA5C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id="{4EAD8F0E-5FEA-0454-C3A4-5FAFA3E27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7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FB73-C433-07CC-3374-A861953A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29724A7D-9BE2-FCBA-490E-F65422ECF65B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3A6DD55-EB5F-3C9C-C83B-11B9880F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303B8D5-574C-5C22-4E53-5D2138E17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1CE5F-FA73-1826-7E18-1D42B3F2523B}"/>
              </a:ext>
            </a:extLst>
          </p:cNvPr>
          <p:cNvSpPr>
            <a:spLocks noGrp="1"/>
          </p:cNvSpPr>
          <p:nvPr/>
        </p:nvSpPr>
        <p:spPr>
          <a:xfrm>
            <a:off x="488945" y="1890396"/>
            <a:ext cx="920652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0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Travail en groupe </a:t>
            </a:r>
          </a:p>
          <a:p>
            <a:pPr>
              <a:buNone/>
            </a:pPr>
            <a:r>
              <a:rPr lang="fr-FR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hlinkClick r:id="rId5"/>
              </a:rPr>
              <a:t>https://ecampus.paris-saclay.fr/course/view.php?id=166083</a:t>
            </a:r>
            <a:endParaRPr lang="fr-FR"/>
          </a:p>
          <a:p>
            <a:pPr marL="0" indent="0">
              <a:buNone/>
            </a:pPr>
            <a:endParaRPr lang="fr-FR" sz="2000">
              <a:solidFill>
                <a:srgbClr val="000000"/>
              </a:solidFill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fr-FR" sz="2000">
              <a:solidFill>
                <a:srgbClr val="000000"/>
              </a:solidFill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fr-FR" sz="2000">
                <a:solidFill>
                  <a:srgbClr val="000000"/>
                </a:solidFill>
                <a:latin typeface="Aptos"/>
                <a:ea typeface="Open Sans"/>
                <a:cs typeface="Open Sans"/>
              </a:rPr>
              <a:t>Vérifier l'accessibilité du document Word de votre choix avec le vérificateur intégré </a:t>
            </a:r>
            <a:endParaRPr lang="fr-FR" sz="2000">
              <a:solidFill>
                <a:srgbClr val="000000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ts val="1569"/>
              </a:lnSpc>
              <a:spcAft>
                <a:spcPts val="800"/>
              </a:spcAft>
            </a:pPr>
            <a:endParaRPr lang="fr-FR" sz="2000">
              <a:solidFill>
                <a:srgbClr val="000000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ts val="1569"/>
              </a:lnSpc>
              <a:spcAft>
                <a:spcPts val="800"/>
              </a:spcAft>
            </a:pPr>
            <a:endParaRPr lang="fr-FR" sz="1800">
              <a:solidFill>
                <a:srgbClr val="000000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667331-41F9-5B1D-2250-9535813C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6" y="399761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Vérification de l'accessibilité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C0829-1C4A-5DAB-73C1-4EAE0D349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719" y="3423762"/>
            <a:ext cx="1781404" cy="1741347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1EF5EF3B-C13C-431D-9A5A-F2EACE88E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8143" y="324572"/>
            <a:ext cx="1880136" cy="19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9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2FD09-F594-E666-D2B6-40886A15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A42276-2382-8D9C-D679-D606275B23C5}"/>
              </a:ext>
            </a:extLst>
          </p:cNvPr>
          <p:cNvSpPr>
            <a:spLocks noGrp="1"/>
          </p:cNvSpPr>
          <p:nvPr/>
        </p:nvSpPr>
        <p:spPr>
          <a:xfrm>
            <a:off x="671186" y="13472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69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fr-FR" sz="2400">
                <a:latin typeface="Calibri"/>
                <a:ea typeface="Calibri"/>
                <a:cs typeface="Calibri"/>
              </a:rPr>
              <a:t>Page </a:t>
            </a:r>
            <a:r>
              <a:rPr lang="fr-FR" sz="2400">
                <a:latin typeface="Calibri"/>
                <a:ea typeface="Calibri"/>
                <a:cs typeface="Calibri"/>
                <a:hlinkClick r:id="rId3"/>
              </a:rPr>
              <a:t>"Accessibilité numérique"</a:t>
            </a:r>
            <a:r>
              <a:rPr lang="fr-FR" sz="2400">
                <a:latin typeface="Calibri"/>
                <a:ea typeface="Calibri"/>
                <a:cs typeface="Calibri"/>
              </a:rPr>
              <a:t> du site web de l'Université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fr-FR" sz="2400">
                <a:ea typeface="+mn-lt"/>
                <a:cs typeface="+mn-lt"/>
              </a:rPr>
              <a:t>E-learning </a:t>
            </a:r>
            <a:r>
              <a:rPr lang="fr-FR" sz="2400">
                <a:ea typeface="+mn-lt"/>
                <a:cs typeface="+mn-lt"/>
                <a:hlinkClick r:id="rId4"/>
              </a:rPr>
              <a:t>« Accessibilité numérique à toutes les étapes d’un projet »</a:t>
            </a:r>
            <a:r>
              <a:rPr lang="fr-FR" sz="2400">
                <a:ea typeface="+mn-lt"/>
                <a:cs typeface="+mn-lt"/>
              </a:rPr>
              <a:t> sur e-Campus. Clé </a:t>
            </a:r>
            <a:r>
              <a:rPr lang="fr-FR" sz="2400" b="1">
                <a:ea typeface="+mn-lt"/>
                <a:cs typeface="+mn-lt"/>
              </a:rPr>
              <a:t>A11y</a:t>
            </a:r>
            <a:r>
              <a:rPr lang="fr-FR" sz="2400">
                <a:ea typeface="+mn-lt"/>
                <a:cs typeface="+mn-lt"/>
              </a:rPr>
              <a:t> (usage réservé étudiants et personnels Paris-Saclay)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fr-FR" sz="2400"/>
              <a:t>E-learning "</a:t>
            </a:r>
            <a:r>
              <a:rPr lang="fr-FR" sz="2400">
                <a:ea typeface="+mn-lt"/>
                <a:cs typeface="+mn-lt"/>
                <a:hlinkClick r:id="rId5"/>
              </a:rPr>
              <a:t>Initiation et exercice sur la pratique avec Word</a:t>
            </a:r>
            <a:r>
              <a:rPr lang="fr-FR" sz="2400">
                <a:ea typeface="+mn-lt"/>
                <a:cs typeface="+mn-lt"/>
              </a:rPr>
              <a:t>" sur e-Campus.</a:t>
            </a:r>
            <a:endParaRPr lang="fr-FR" sz="2400"/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F6B4AD69-444D-3C69-CFAC-E042647D2669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53083D8-64FA-EF39-ADF9-A51F63DE8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2D5822-23A3-C6B8-392A-E9941939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6706F4-2984-ED05-239F-C087E3A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02" y="389413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Ressources </a:t>
            </a:r>
            <a:endParaRPr lang="en-US"/>
          </a:p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DCB95-35C7-A79B-EDD7-31F2AD5AE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226" y="3526664"/>
            <a:ext cx="4733375" cy="29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4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2FD09-F594-E666-D2B6-40886A15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F6B4AD69-444D-3C69-CFAC-E042647D2669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53083D8-64FA-EF39-ADF9-A51F63DE8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2D5822-23A3-C6B8-392A-E9941939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6706F4-2984-ED05-239F-C087E3A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02" y="389413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Questionnaire / Temps d'échange</a:t>
            </a:r>
            <a:endParaRPr lang="en-US"/>
          </a:p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24901F-D327-835A-A6CB-BC5B4AF08DB7}"/>
              </a:ext>
            </a:extLst>
          </p:cNvPr>
          <p:cNvSpPr txBox="1"/>
          <p:nvPr/>
        </p:nvSpPr>
        <p:spPr>
          <a:xfrm>
            <a:off x="1091204" y="3260483"/>
            <a:ext cx="816069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/>
              <a:t>https://forms.office.com/e/Un6LnznbE4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7B8709-6CDA-C96B-0D2C-1DA9A0D09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716" y="2116997"/>
            <a:ext cx="2725186" cy="275743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401DA1-4F0A-0E31-455F-73177621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108" y="6379796"/>
            <a:ext cx="2743200" cy="365125"/>
          </a:xfrm>
        </p:spPr>
        <p:txBody>
          <a:bodyPr/>
          <a:lstStyle/>
          <a:p>
            <a:fld id="{27C6CCC6-2BE5-4E42-96A4-D1E8E81A3D8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4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B215D-A4F8-A50A-6416-0F3C2398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3A8F301A-F8D8-69F3-338F-FA9A0B85518C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C93206-7FE2-DABB-871D-804C39138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27CF61-63F1-10B7-580A-4A1607BE7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3A09A8-5E8E-2522-1020-8AD8E53B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Introduction </a:t>
            </a:r>
            <a:endParaRPr lang="fr-FR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1A08EB-F1E2-96F2-79D0-DD484ECE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b="1"/>
              <a:t>Objectifs de l’atelier</a:t>
            </a:r>
          </a:p>
          <a:p>
            <a:pPr marL="0" indent="0">
              <a:buNone/>
            </a:pPr>
            <a:endParaRPr lang="fr-FR"/>
          </a:p>
          <a:p>
            <a:pPr lvl="1"/>
            <a:r>
              <a:rPr lang="fr-FR"/>
              <a:t>Sensibiliser à l'accessibilité numérique</a:t>
            </a:r>
          </a:p>
          <a:p>
            <a:pPr lvl="1"/>
            <a:endParaRPr lang="fr-FR"/>
          </a:p>
          <a:p>
            <a:pPr lvl="1"/>
            <a:r>
              <a:rPr lang="fr-FR"/>
              <a:t>Découvrir des outils pratiques pour assurer l'accessibilité de ses supports de cours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E2FA53-71FF-272F-FFFC-83283CCD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83" y="1050256"/>
            <a:ext cx="2540387" cy="27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53140-E48B-6C1B-447D-A9DBF427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FB8E60B5-6403-8973-5B06-BE3730530F4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E8B8B3-1CCF-96D0-4C19-C7951FBB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7EF5CB-0764-2279-6487-8BB361A06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544C4C-E2B0-D56B-8AC6-1D38127B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Introduction </a:t>
            </a:r>
            <a:endParaRPr lang="fr-FR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721EED-084B-208A-D10A-B9B58E02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31" y="20366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Temps d'échange : </a:t>
            </a:r>
          </a:p>
          <a:p>
            <a:pPr marL="0" indent="0">
              <a:buNone/>
            </a:pPr>
            <a:r>
              <a:rPr lang="fr-FR"/>
              <a:t>C'est quoi l'accessibilité numérique pour vous ? 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4D30-EB04-C065-C119-9128B26A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02" y="2033054"/>
            <a:ext cx="208026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FA2B1-522B-476F-617C-CC1EC89B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F2EDF-CB72-0A9D-BEA9-1CEEA4EB8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8450"/>
            <a:ext cx="9144000" cy="1841099"/>
          </a:xfrm>
        </p:spPr>
        <p:txBody>
          <a:bodyPr>
            <a:normAutofit/>
          </a:bodyPr>
          <a:lstStyle/>
          <a:p>
            <a:r>
              <a:rPr lang="fr-FR" sz="6000">
                <a:solidFill>
                  <a:srgbClr val="63003C"/>
                </a:solidFill>
              </a:rPr>
              <a:t>Présentation de l’accessibilité numérique</a:t>
            </a:r>
            <a:endParaRPr lang="en-US"/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id="{C9F3FCE0-4A25-CBDF-0FBD-6D73530C6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9" name="Image 12">
            <a:extLst>
              <a:ext uri="{FF2B5EF4-FFF2-40B4-BE49-F238E27FC236}">
                <a16:creationId xmlns:a16="http://schemas.microsoft.com/office/drawing/2014/main" id="{F589D6BA-170E-4ACA-1E05-F0FFABE7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106C-C27D-202D-6011-E6B5CFE3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D001FEF-1946-B194-BBCB-0230035781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3669F8-A5EB-2619-230C-49252B71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0DA26-A71D-BEAC-4641-68E42531E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CCBB31-95C0-9A78-3CBE-6DB7E77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9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Présentation de l’accessibilité numérique 1/7 </a:t>
            </a:r>
            <a:br>
              <a:rPr lang="fr-FR" sz="4000">
                <a:latin typeface="Open Sans"/>
                <a:ea typeface="Open Sans"/>
                <a:cs typeface="Open Sans"/>
              </a:rPr>
            </a:br>
            <a:r>
              <a:rPr lang="fr-FR" sz="40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Définition </a:t>
            </a:r>
            <a:endParaRPr lang="fr-FR" sz="40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CEEA3-8E8F-64D5-4D71-9230F564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433"/>
            <a:ext cx="10515600" cy="4786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>
                <a:latin typeface="Open Sans"/>
                <a:ea typeface="Open Sans"/>
                <a:cs typeface="Open Sans"/>
              </a:rPr>
              <a:t>L'AN c'est rendre les contenus et services numériques </a:t>
            </a:r>
            <a:endParaRPr lang="en-US" sz="18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fr-FR" sz="18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Perceptibles</a:t>
            </a:r>
            <a:endParaRPr lang="en-US" sz="18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Utilisables</a:t>
            </a:r>
            <a:endParaRPr lang="en-US" sz="18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Compréhensibles </a:t>
            </a:r>
            <a:endParaRPr lang="en-US" sz="18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Robustes</a:t>
            </a:r>
            <a:endParaRPr lang="fr-FR"/>
          </a:p>
          <a:p>
            <a:pPr marL="0" indent="0">
              <a:buNone/>
            </a:pPr>
            <a:endParaRPr lang="fr-FR" sz="1800">
              <a:latin typeface="Open Sans"/>
              <a:ea typeface="Open Sans"/>
              <a:cs typeface="Open Sans"/>
            </a:endParaRPr>
          </a:p>
          <a:p>
            <a:pPr>
              <a:buFont typeface="Calibri" panose="020B0604020202020204" pitchFamily="34" charset="0"/>
              <a:buChar char="-"/>
            </a:pPr>
            <a:endParaRPr lang="fr-FR">
              <a:latin typeface="Open Sans"/>
              <a:ea typeface="Open Sans"/>
              <a:cs typeface="Open Sans"/>
            </a:endParaRPr>
          </a:p>
          <a:p>
            <a:pPr>
              <a:buFont typeface="Calibri" panose="020B0604020202020204" pitchFamily="34" charset="0"/>
              <a:buChar char="-"/>
            </a:pP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2DC025-7CD5-3FB2-3FCA-B897365513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43283" y="4451350"/>
            <a:ext cx="10785475" cy="17811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1800">
                <a:latin typeface="Open Sans"/>
                <a:ea typeface="Open Sans"/>
                <a:cs typeface="Open Sans"/>
              </a:rPr>
              <a:t>Il peut s’agir de : </a:t>
            </a:r>
            <a:endParaRPr lang="fr-FR">
              <a:latin typeface="Aptos" panose="020B0004020202020204"/>
              <a:ea typeface="Open Sans"/>
              <a:cs typeface="Open Sans"/>
            </a:endParaRPr>
          </a:p>
          <a:p>
            <a:pPr marL="0" indent="0">
              <a:buNone/>
            </a:pPr>
            <a:endParaRPr lang="fr-FR" sz="18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faciliter la perception visuelle ou auditive d’un contenu, </a:t>
            </a:r>
            <a:endParaRPr lang="fr-FR">
              <a:latin typeface="Aptos" panose="020B0004020202020204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fournir des éléments d’orientation pour naviguer dans un contenu </a:t>
            </a:r>
            <a:endParaRPr lang="fr-FR">
              <a:latin typeface="Aptos" panose="020B0004020202020204"/>
              <a:ea typeface="Open Sans"/>
              <a:cs typeface="Open Sans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1800">
                <a:latin typeface="Open Sans"/>
                <a:ea typeface="Open Sans"/>
                <a:cs typeface="Open Sans"/>
              </a:rPr>
              <a:t>optimiser la compatibilité avec les technologies d’assistance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3F5A8-5F6C-620F-A555-E17AEFA3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540" y="2195707"/>
            <a:ext cx="5131557" cy="27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106C-C27D-202D-6011-E6B5CFE3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D001FEF-1946-B194-BBCB-0230035781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3669F8-A5EB-2619-230C-49252B71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0DA26-A71D-BEAC-4641-68E42531E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525" y="6368763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CCBB31-95C0-9A78-3CBE-6DB7E77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" y="73240"/>
            <a:ext cx="11361845" cy="1816900"/>
          </a:xfrm>
        </p:spPr>
        <p:txBody>
          <a:bodyPr>
            <a:normAutofit/>
          </a:bodyPr>
          <a:lstStyle/>
          <a:p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Présentation de l’AN et des enjeux pédagogiques 2/7</a:t>
            </a:r>
            <a:br>
              <a:rPr lang="fr-FR" sz="2800">
                <a:latin typeface="Open Sans"/>
                <a:ea typeface="Open Sans"/>
                <a:cs typeface="Open Sans"/>
              </a:rPr>
            </a:br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Rappel du cadre légal</a:t>
            </a:r>
            <a:endParaRPr lang="fr-FR" sz="28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CEEA3-8E8F-64D5-4D71-9230F564F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426" y="1394058"/>
            <a:ext cx="11018102" cy="691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>
                <a:latin typeface="Open Sans"/>
                <a:ea typeface="Open Sans"/>
                <a:cs typeface="Open Sans"/>
              </a:rPr>
              <a:t>Les obligations d’AN s’appliquent à tous les contenus numériques</a:t>
            </a:r>
          </a:p>
          <a:p>
            <a:pPr marL="0" indent="0">
              <a:buNone/>
            </a:pPr>
            <a:endParaRPr lang="fr-FR" sz="1800">
              <a:latin typeface="Open Sans"/>
              <a:ea typeface="Open Sans"/>
              <a:cs typeface="Open Sans"/>
            </a:endParaRPr>
          </a:p>
          <a:p>
            <a:pPr>
              <a:buFont typeface="Calibri,Sans-Serif" panose="020B0604020202020204" pitchFamily="34" charset="0"/>
              <a:buChar char="-"/>
            </a:pPr>
            <a:endParaRPr lang="fr-FR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pic>
        <p:nvPicPr>
          <p:cNvPr id="8" name="Image 7" descr="Mobile, Web et E-learning">
            <a:extLst>
              <a:ext uri="{FF2B5EF4-FFF2-40B4-BE49-F238E27FC236}">
                <a16:creationId xmlns:a16="http://schemas.microsoft.com/office/drawing/2014/main" id="{C93BF25C-233B-EC21-32B1-E57AA3FC5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" y="1990545"/>
            <a:ext cx="5050140" cy="2843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que 12">
            <a:extLst>
              <a:ext uri="{FF2B5EF4-FFF2-40B4-BE49-F238E27FC236}">
                <a16:creationId xmlns:a16="http://schemas.microsoft.com/office/drawing/2014/main" id="{3BE94C36-383A-E5EF-62E3-2BC51564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5" y="5264655"/>
            <a:ext cx="621323" cy="5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">
            <a:extLst>
              <a:ext uri="{FF2B5EF4-FFF2-40B4-BE49-F238E27FC236}">
                <a16:creationId xmlns:a16="http://schemas.microsoft.com/office/drawing/2014/main" id="{70519739-48EC-0F77-EEFD-2AA69EA96D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4115" y="6059021"/>
            <a:ext cx="9144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marL="504000" indent="-504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1400" b="0">
                <a:latin typeface="Segoe UI"/>
                <a:cs typeface="Segoe UI"/>
              </a:rPr>
              <a:t>Vidéos</a:t>
            </a:r>
          </a:p>
        </p:txBody>
      </p:sp>
      <p:pic>
        <p:nvPicPr>
          <p:cNvPr id="14" name="Graphique 22">
            <a:extLst>
              <a:ext uri="{FF2B5EF4-FFF2-40B4-BE49-F238E27FC236}">
                <a16:creationId xmlns:a16="http://schemas.microsoft.com/office/drawing/2014/main" id="{3A64A72A-3EBD-81F4-3888-C9003845A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23" y="5263156"/>
            <a:ext cx="609600" cy="5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">
            <a:extLst>
              <a:ext uri="{FF2B5EF4-FFF2-40B4-BE49-F238E27FC236}">
                <a16:creationId xmlns:a16="http://schemas.microsoft.com/office/drawing/2014/main" id="{997F27B7-C37B-5CDA-C297-65911307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261" y="5976512"/>
            <a:ext cx="17683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fr-FR"/>
            </a:defPPr>
            <a:lvl1pPr marL="504000" indent="-504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1400" b="0">
                <a:latin typeface="Segoe UI"/>
                <a:cs typeface="Segoe UI"/>
              </a:rPr>
              <a:t>Documents bureautiques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0F4E9A4-0FEB-BFB8-4923-DCCE494AF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21078" r="21449" b="28308"/>
          <a:stretch/>
        </p:blipFill>
        <p:spPr>
          <a:xfrm>
            <a:off x="3295723" y="5291410"/>
            <a:ext cx="605535" cy="533671"/>
          </a:xfrm>
          <a:prstGeom prst="rect">
            <a:avLst/>
          </a:prstGeom>
        </p:spPr>
      </p:pic>
      <p:sp>
        <p:nvSpPr>
          <p:cNvPr id="17" name="ZoneTexte 1">
            <a:extLst>
              <a:ext uri="{FF2B5EF4-FFF2-40B4-BE49-F238E27FC236}">
                <a16:creationId xmlns:a16="http://schemas.microsoft.com/office/drawing/2014/main" id="{CE786D15-8C7C-E1DC-D670-8806C4703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205" y="6082467"/>
            <a:ext cx="124393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fr-FR"/>
            </a:defPPr>
            <a:lvl1pPr marL="504000" indent="-504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en-US" sz="1400" b="0" err="1">
                <a:latin typeface="Segoe UI"/>
                <a:cs typeface="Segoe UI"/>
              </a:rPr>
              <a:t>Couriels</a:t>
            </a:r>
            <a:endParaRPr lang="fr-FR" altLang="en-US" sz="1400" b="0">
              <a:latin typeface="Segoe UI"/>
              <a:cs typeface="Segoe UI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BBDBC8F-11DB-C969-EC15-31C037F4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6387" y="5213888"/>
            <a:ext cx="735367" cy="700437"/>
            <a:chOff x="5185649" y="4252597"/>
            <a:chExt cx="1591151" cy="152105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95F5BEA-218D-8E0B-246F-BE92BC7A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8" t="30562" r="70273" b="53586"/>
            <a:stretch/>
          </p:blipFill>
          <p:spPr>
            <a:xfrm>
              <a:off x="5243900" y="5002480"/>
              <a:ext cx="689935" cy="68063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DC400B3-0D19-2B3C-21FA-E4ACE9D38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37" t="49966" r="12816" b="31584"/>
            <a:stretch/>
          </p:blipFill>
          <p:spPr>
            <a:xfrm>
              <a:off x="5920517" y="4981485"/>
              <a:ext cx="762000" cy="792163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FF386B-5337-D01C-B91B-10CC758AD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67" t="9700" r="38572" b="72118"/>
            <a:stretch/>
          </p:blipFill>
          <p:spPr>
            <a:xfrm>
              <a:off x="5859627" y="4252597"/>
              <a:ext cx="917173" cy="780667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BBFD88C-B7BD-FFE8-552C-FF8679F10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8" t="11909" r="69986" b="72118"/>
            <a:stretch/>
          </p:blipFill>
          <p:spPr>
            <a:xfrm>
              <a:off x="5185649" y="4357060"/>
              <a:ext cx="734868" cy="685839"/>
            </a:xfrm>
            <a:prstGeom prst="rect">
              <a:avLst/>
            </a:prstGeom>
          </p:spPr>
        </p:pic>
      </p:grpSp>
      <p:sp>
        <p:nvSpPr>
          <p:cNvPr id="19" name="ZoneTexte 1">
            <a:extLst>
              <a:ext uri="{FF2B5EF4-FFF2-40B4-BE49-F238E27FC236}">
                <a16:creationId xmlns:a16="http://schemas.microsoft.com/office/drawing/2014/main" id="{7F13EAB6-CF42-C11F-879C-1C43BB17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770" y="6052551"/>
            <a:ext cx="117136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fr-FR"/>
            </a:defPPr>
            <a:lvl1pPr marL="504000" indent="-504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003C"/>
              </a:buClr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en-US" sz="1400" b="0">
                <a:latin typeface="Segoe UI"/>
                <a:cs typeface="Segoe UI"/>
              </a:rPr>
              <a:t>Réseaux sociaux</a:t>
            </a:r>
          </a:p>
        </p:txBody>
      </p:sp>
      <p:sp>
        <p:nvSpPr>
          <p:cNvPr id="20" name="ZoneTexte 28" descr="L'accessibilité des services de communication au public en ligne concerne l'accès à &#10;tout type d'information sous forme numérique, quels que soient le moyen d'accès, les contenus et le mode de consultation, &#10;">
            <a:extLst>
              <a:ext uri="{FF2B5EF4-FFF2-40B4-BE49-F238E27FC236}">
                <a16:creationId xmlns:a16="http://schemas.microsoft.com/office/drawing/2014/main" id="{34AF47B7-008C-68DD-BB6F-8DFB4A10AA1A}"/>
              </a:ext>
            </a:extLst>
          </p:cNvPr>
          <p:cNvSpPr txBox="1"/>
          <p:nvPr/>
        </p:nvSpPr>
        <p:spPr>
          <a:xfrm>
            <a:off x="6547199" y="1969463"/>
            <a:ext cx="4788128" cy="222451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txBody>
          <a:bodyPr lIns="180000" tIns="180000" rIns="180000" bIns="18000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  <a:hlinkClick r:id="rId10"/>
              </a:rPr>
              <a:t>Article 47 de la loi 2005 : </a:t>
            </a:r>
            <a:endParaRPr lang="fr-FR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Futura Std Book"/>
            </a:endParaRPr>
          </a:p>
          <a:p>
            <a:pPr algn="ctr">
              <a:defRPr/>
            </a:pPr>
            <a:endParaRPr lang="fr-FR" sz="1600">
              <a:solidFill>
                <a:schemeClr val="tx1">
                  <a:lumMod val="95000"/>
                  <a:lumOff val="5000"/>
                </a:schemeClr>
              </a:solidFill>
              <a:cs typeface="Futura Std Book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</a:rPr>
              <a:t>«L'accessibilité des services de communication au public en ligne concerne l'accès à </a:t>
            </a:r>
            <a:br>
              <a:rPr lang="fr-FR" sz="1600">
                <a:cs typeface="Futura Std Book"/>
              </a:rPr>
            </a:br>
            <a:r>
              <a:rPr lang="fr-FR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</a:rPr>
              <a:t>tout type d'information sous forme numérique, </a:t>
            </a:r>
            <a:br>
              <a:rPr lang="fr-FR" sz="1600" b="1">
                <a:cs typeface="Futura Std Book"/>
              </a:rPr>
            </a:br>
            <a:r>
              <a:rPr lang="fr-FR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</a:rPr>
              <a:t>quels que soient le moyen d'accès, </a:t>
            </a:r>
            <a:br>
              <a:rPr lang="fr-FR" sz="1600" b="1">
                <a:cs typeface="Futura Std Book"/>
              </a:rPr>
            </a:br>
            <a:r>
              <a:rPr lang="fr-FR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</a:rPr>
              <a:t>les contenus et le mode de consultation</a:t>
            </a:r>
            <a:r>
              <a:rPr lang="fr-FR" sz="1600" b="1">
                <a:solidFill>
                  <a:schemeClr val="tx1">
                    <a:lumMod val="95000"/>
                    <a:lumOff val="5000"/>
                  </a:schemeClr>
                </a:solidFill>
                <a:cs typeface="Futura Std Book"/>
              </a:rPr>
              <a:t>"</a:t>
            </a:r>
            <a:endParaRPr lang="fr-FR" sz="160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Futura Std Book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</a:rPr>
              <a:t>. </a:t>
            </a:r>
          </a:p>
        </p:txBody>
      </p:sp>
      <p:sp>
        <p:nvSpPr>
          <p:cNvPr id="21" name="ZoneTexte 5" descr="L'accessibilité des services de communication au public en ligne concerne l'accès à &#10;tout type d'information sous forme numérique, quels que soient le moyen d'accès, les contenus et le mode de consultation, &#10;">
            <a:extLst>
              <a:ext uri="{FF2B5EF4-FFF2-40B4-BE49-F238E27FC236}">
                <a16:creationId xmlns:a16="http://schemas.microsoft.com/office/drawing/2014/main" id="{613C9816-63DA-4FD2-01A2-90E713A3F420}"/>
              </a:ext>
            </a:extLst>
          </p:cNvPr>
          <p:cNvSpPr txBox="1"/>
          <p:nvPr/>
        </p:nvSpPr>
        <p:spPr>
          <a:xfrm>
            <a:off x="6547199" y="4417777"/>
            <a:ext cx="4796685" cy="11280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txBody>
          <a:bodyPr lIns="180000" tIns="180000" rIns="180000" bIns="18000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  <a:hlinkClick r:id="rId11"/>
              </a:rPr>
              <a:t>RGAA</a:t>
            </a:r>
            <a:endParaRPr lang="fr-FR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Futura Std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Futura Std Book"/>
              </a:rPr>
              <a:t>Référentiel Général  d’Amélioration de l’accessibilité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335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53140-E48B-6C1B-447D-A9DBF427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FB8E60B5-6403-8973-5B06-BE3730530F4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E8B8B3-1CCF-96D0-4C19-C7951FBB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7EF5CB-0764-2279-6487-8BB361A06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544C4C-E2B0-D56B-8AC6-1D38127B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L'AN à l'Université Paris-Saclay 3/7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721EED-084B-208A-D10A-B9B58E02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L’Université Paris-Saclay : une université engagée </a:t>
            </a:r>
          </a:p>
          <a:p>
            <a:pPr lvl="1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fr-FR"/>
              <a:t>Schéma directeur du handicap</a:t>
            </a:r>
          </a:p>
          <a:p>
            <a:pPr lvl="1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fr-FR"/>
              <a:t>Schéma pluriannuel d'accessibilité numérique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4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106C-C27D-202D-6011-E6B5CFE3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6">
            <a:extLst>
              <a:ext uri="{FF2B5EF4-FFF2-40B4-BE49-F238E27FC236}">
                <a16:creationId xmlns:a16="http://schemas.microsoft.com/office/drawing/2014/main" id="{1D001FEF-1946-B194-BBCB-0230035781CE}"/>
              </a:ext>
            </a:extLst>
          </p:cNvPr>
          <p:cNvSpPr txBox="1"/>
          <p:nvPr/>
        </p:nvSpPr>
        <p:spPr>
          <a:xfrm>
            <a:off x="0" y="6490804"/>
            <a:ext cx="17807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3669F8-A5EB-2619-230C-49252B71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3087"/>
            <a:ext cx="12192000" cy="228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0DA26-A71D-BEAC-4641-68E42531E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02" y="5970178"/>
            <a:ext cx="1449337" cy="522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CCBB31-95C0-9A78-3CBE-6DB7E77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0" y="191336"/>
            <a:ext cx="11768380" cy="1338478"/>
          </a:xfrm>
        </p:spPr>
        <p:txBody>
          <a:bodyPr>
            <a:normAutofit/>
          </a:bodyPr>
          <a:lstStyle/>
          <a:p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Présentation de l’AN 4/7</a:t>
            </a:r>
            <a:br>
              <a:rPr lang="fr-FR" sz="2800">
                <a:latin typeface="Open Sans"/>
                <a:ea typeface="Open Sans"/>
                <a:cs typeface="Open Sans"/>
              </a:rPr>
            </a:br>
            <a:r>
              <a:rPr lang="fr-FR" sz="280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Personnes concernées</a:t>
            </a:r>
            <a:endParaRPr lang="fr-FR" sz="2800">
              <a:latin typeface="Open Sans"/>
              <a:ea typeface="Open Sans"/>
              <a:cs typeface="Open Sans"/>
            </a:endParaRPr>
          </a:p>
          <a:p>
            <a:endParaRPr lang="fr-FR"/>
          </a:p>
        </p:txBody>
      </p:sp>
      <p:pic>
        <p:nvPicPr>
          <p:cNvPr id="3" name="Image 2" descr="Graphe sur la répartition en pourcentage des étudiants en situation de handicap par type de trouble pour la rentrée universitaire 2022-2023 (Source : Enquête sur le recensement des étudiants en situation de handicap 2023 par le ministère de l'enseignement supérieur - DGESIP)&#10;&#10;Trouble du langage et de la parole : 21,6%? 12645 personnes&#10;Trouble psychique : 16,3%, 9545 personnes&#10;Troubles non divulgués : 11,9%, 6973 personnes&#10;Maladies invalidantes : 10,8%, 6295 personnes&#10;Fonctions motrices : 10,6%, , 6187 personnes&#10;Fonctions cognitives : 9,2%, 5395 personnes&#10;Autres troubles : 7,5%, 4367 personnes&#10;Troubles majeurs associés : 7,2%, 4228 personnes&#10;Troubles des fonctions visuelles : 2,7%, 1573 personnes&#10;Troubles des fonctions auditives : 2,3%, 1328 personnes">
            <a:extLst>
              <a:ext uri="{FF2B5EF4-FFF2-40B4-BE49-F238E27FC236}">
                <a16:creationId xmlns:a16="http://schemas.microsoft.com/office/drawing/2014/main" id="{75BDD987-4EAA-000C-5F9F-E41E87ADC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383" y="1187617"/>
            <a:ext cx="9374604" cy="53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4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2DF78A843444FB93F4EBCA1ED4406" ma:contentTypeVersion="4" ma:contentTypeDescription="Crée un document." ma:contentTypeScope="" ma:versionID="fca776a02b538d661cd8934f4d8750ae">
  <xsd:schema xmlns:xsd="http://www.w3.org/2001/XMLSchema" xmlns:xs="http://www.w3.org/2001/XMLSchema" xmlns:p="http://schemas.microsoft.com/office/2006/metadata/properties" xmlns:ns2="592f3aa7-21a4-4c96-ace7-afb1acd65324" targetNamespace="http://schemas.microsoft.com/office/2006/metadata/properties" ma:root="true" ma:fieldsID="7cd90ae132c26f829c83f095d62831ce" ns2:_="">
    <xsd:import namespace="592f3aa7-21a4-4c96-ace7-afb1acd65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f3aa7-21a4-4c96-ace7-afb1acd65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6F974-DF08-4D94-B851-BC3924FD88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E503D-87D7-4B7B-9B86-5140A9556234}">
  <ds:schemaRefs>
    <ds:schemaRef ds:uri="592f3aa7-21a4-4c96-ace7-afb1acd653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D826A3-0F0C-48F3-8E66-E4973328A49E}">
  <ds:schemaRefs>
    <ds:schemaRef ds:uri="592f3aa7-21a4-4c96-ace7-afb1acd653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Thème Office</vt:lpstr>
      <vt:lpstr>Atelier accessibilité numérique Séminaire d’accueil nouveaux MCF</vt:lpstr>
      <vt:lpstr>Sommaire</vt:lpstr>
      <vt:lpstr>Introduction </vt:lpstr>
      <vt:lpstr>Introduction </vt:lpstr>
      <vt:lpstr>Présentation de l’accessibilité numérique</vt:lpstr>
      <vt:lpstr>Présentation de l’accessibilité numérique 1/7  Définition  </vt:lpstr>
      <vt:lpstr>Présentation de l’AN et des enjeux pédagogiques 2/7 Rappel du cadre légal </vt:lpstr>
      <vt:lpstr>L'AN à l'Université Paris-Saclay 3/7</vt:lpstr>
      <vt:lpstr>Présentation de l’AN 4/7 Personnes concernées </vt:lpstr>
      <vt:lpstr>Présentation de l’AN 5/7 Personnes concernées </vt:lpstr>
      <vt:lpstr>Présentation de l’AN 6/7  Personnes concernées </vt:lpstr>
      <vt:lpstr>Présentation de l’AN 7/7  Personnes concernées </vt:lpstr>
      <vt:lpstr>Temps de découverte </vt:lpstr>
      <vt:lpstr>Démo sur un support de cours</vt:lpstr>
      <vt:lpstr>Démo sur un support (PPT) </vt:lpstr>
      <vt:lpstr>Correction : </vt:lpstr>
      <vt:lpstr>Les fondamentaux de l’AN : produire, vérifier et diffuser  </vt:lpstr>
      <vt:lpstr>Produire des documents accessibles</vt:lpstr>
      <vt:lpstr>Produire des documents accessibles 1/2</vt:lpstr>
      <vt:lpstr>Produire des documents accessibles 2/2 </vt:lpstr>
      <vt:lpstr>Vidéos - Transcription de vidéos  </vt:lpstr>
      <vt:lpstr>Vérifier l’accessibilité de documents existants </vt:lpstr>
      <vt:lpstr>Vérifier l’accessibilité des documents 1/2  </vt:lpstr>
      <vt:lpstr>Vérifier l’accessibilité des documents 2/2  </vt:lpstr>
      <vt:lpstr>Test de vérification de l'accessibilité </vt:lpstr>
      <vt:lpstr>Vérification de l'accessibilité</vt:lpstr>
      <vt:lpstr>Ressources  </vt:lpstr>
      <vt:lpstr>Questionnaire / Temps d'échange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accessibilité numérique Séminaire d’accueil nouveaux MCF</dc:title>
  <dc:creator/>
  <cp:revision>5</cp:revision>
  <dcterms:created xsi:type="dcterms:W3CDTF">2024-10-10T14:55:41Z</dcterms:created>
  <dcterms:modified xsi:type="dcterms:W3CDTF">2025-05-28T09:29:56Z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0x010100AC52DF78A843444FB93F4EBCA1ED4406</vt:lpwstr>
  </property>
</Properties>
</file>