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8" r:id="rId4"/>
    <p:sldId id="277" r:id="rId5"/>
    <p:sldId id="279" r:id="rId6"/>
    <p:sldId id="276" r:id="rId7"/>
    <p:sldId id="281" r:id="rId8"/>
    <p:sldId id="282" r:id="rId9"/>
    <p:sldId id="280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3978" autoAdjust="0"/>
  </p:normalViewPr>
  <p:slideViewPr>
    <p:cSldViewPr snapToGrid="0">
      <p:cViewPr varScale="1">
        <p:scale>
          <a:sx n="73" d="100"/>
          <a:sy n="73" d="100"/>
        </p:scale>
        <p:origin x="820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0" name="Shape 5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2" name="Shape 112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pic>
        <p:nvPicPr>
          <p:cNvPr id="125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0" name="Shape 1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01" name="Shape 201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14" name="Shape 214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7" name="Shape 227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28" name="Shape 228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0" name="Shape 240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41" name="Shape 2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2" name="Shape 252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65" name="Shape 265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6" name="Shape 266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267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89" name="Shape 2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00" name="Shape 3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10" name="Shape 310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Shape 32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hape 331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2" name="Shape 3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Shape 34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42" name="Shape 342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3" name="Shape 343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44" name="Shape 344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45" name="Shape 3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55" name="Shape 355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56" name="Shape 356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57" name="Shape 357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58" name="Shape 3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Shape 3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68" name="Shape 368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9" name="Shape 369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0" name="Shape 370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71" name="Shape 3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82" name="Shape 38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93" name="Shape 393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4" name="Shape 394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96" name="Shape 396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97" name="Shape 3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07" name="Shape 407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8" name="Shape 408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409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Shape 4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29" name="Shape 42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30" name="Shape 430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40" name="Shape 44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41" name="Shape 441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42" name="Shape 4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Shape 45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52" name="Shape 452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53" name="Shape 453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454" name="Shape 4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Shape 46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64" name="Shape 4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73" name="Shape 473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74" name="Shape 4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Shape 48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84" name="Shape 484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85" name="Shape 485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486" name="Shape 486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487" name="Shape 4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96" name="Shape 49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97" name="Shape 497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8" name="Shape 498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499" name="Shape 499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00" name="Shape 5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09" name="Shape 50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10" name="Shape 51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11" name="Shape 511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12" name="Shape 51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13" name="Shape 5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Shape 52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23" name="Shape 523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24" name="Shape 524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25" name="Shape 5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hape 53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35" name="Shape 535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36" name="Shape 536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38" name="Shape 538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39" name="Shape 5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Shape 54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49" name="Shape 549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50" name="Shape 550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551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552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553" name="Shape 5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Shape 69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0" name="Shape 80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1" name="Shape 91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38960" cy="685296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image3.png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0" y="-94681"/>
            <a:ext cx="5055121" cy="2269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1.jp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r>
              <a:t>Texte du titre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910285" marR="0" indent="-3702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75000"/>
        <a:buFont typeface="Wingdings"/>
        <a:buChar char="−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1392000" marR="0" indent="-38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1857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75000"/>
        <a:buFont typeface="Wingdings"/>
        <a:buChar char="−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2289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2721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3153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Wingdings"/>
        <a:buChar char="•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Wingdings"/>
        <a:buChar char="•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272159" y="4583059"/>
            <a:ext cx="8300162" cy="82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 anchor="b">
            <a:spAutoFit/>
          </a:bodyPr>
          <a:lstStyle/>
          <a:p>
            <a:pPr>
              <a:defRPr sz="4800" b="1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pc="-2" dirty="0"/>
          </a:p>
        </p:txBody>
      </p:sp>
      <p:sp>
        <p:nvSpPr>
          <p:cNvPr id="563" name="Shape 563"/>
          <p:cNvSpPr/>
          <p:nvPr/>
        </p:nvSpPr>
        <p:spPr>
          <a:xfrm>
            <a:off x="457200" y="5182320"/>
            <a:ext cx="8224560" cy="394801"/>
          </a:xfrm>
          <a:prstGeom prst="rect">
            <a:avLst/>
          </a:prstGeom>
          <a:ln w="12700">
            <a:miter lim="400000"/>
          </a:ln>
        </p:spPr>
        <p:txBody>
          <a:bodyPr lIns="44999" tIns="44999" rIns="44999" bIns="44999" anchor="b">
            <a:spAutoFit/>
          </a:bodyPr>
          <a:lstStyle/>
          <a:p>
            <a:pPr>
              <a:defRPr sz="20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C98EA4-5E28-4806-A47F-6CAA7CFF1667}"/>
              </a:ext>
            </a:extLst>
          </p:cNvPr>
          <p:cNvSpPr txBox="1"/>
          <p:nvPr/>
        </p:nvSpPr>
        <p:spPr>
          <a:xfrm>
            <a:off x="571679" y="1536278"/>
            <a:ext cx="8110081" cy="5170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L2 EM</a:t>
            </a: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 </a:t>
            </a:r>
            <a:br>
              <a:rPr lang="fr-FR" sz="4800" b="1" dirty="0">
                <a:solidFill>
                  <a:schemeClr val="bg1"/>
                </a:solidFill>
              </a:rPr>
            </a:br>
            <a:r>
              <a:rPr lang="fr-FR" sz="4800" b="1" dirty="0">
                <a:solidFill>
                  <a:schemeClr val="bg1"/>
                </a:solidFill>
              </a:rPr>
              <a:t>CHAMPS D’APPRENTISSAGE</a:t>
            </a: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5</a:t>
            </a:r>
          </a:p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CHAMPS D’APPRENTISSAGE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59708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1600" dirty="0"/>
              <a:t>Au cours de son cursus scolaire, l’élève devra construire des compétences qui lui permettent de : </a:t>
            </a:r>
          </a:p>
          <a:p>
            <a:pPr lvl="0"/>
            <a:endParaRPr lang="fr-FR" sz="1600" dirty="0"/>
          </a:p>
          <a:p>
            <a:pPr lvl="0"/>
            <a:r>
              <a:rPr lang="fr-FR" sz="1600" b="1" dirty="0"/>
              <a:t>1. Réaliser une performance motrice maximale mesurable à une échéance donnée </a:t>
            </a:r>
          </a:p>
          <a:p>
            <a:pPr lvl="0"/>
            <a:r>
              <a:rPr lang="fr-FR" sz="1600" dirty="0"/>
              <a:t>Dans ce champ d’apprentissage, l’élève s’engage et se dépasse de manière délibérée pour aller plus vite, plus haut, plus loin, de façon unique ou répétée. </a:t>
            </a:r>
          </a:p>
          <a:p>
            <a:pPr lvl="0"/>
            <a:endParaRPr lang="fr-FR" sz="1400" dirty="0"/>
          </a:p>
          <a:p>
            <a:pPr lvl="0"/>
            <a:r>
              <a:rPr lang="fr-FR" sz="1600" b="1" dirty="0"/>
              <a:t>2. Adapter son déplacement à des environnements variés ou incertains </a:t>
            </a:r>
          </a:p>
          <a:p>
            <a:pPr lvl="0"/>
            <a:r>
              <a:rPr lang="fr-FR" sz="1600" dirty="0"/>
              <a:t>Dans ce champ d’apprentissage, l’élève prévoit, s’engage et régule son déplacement à partir de l’analyse de l’environnement, pour partir et revenir, tout en préservant sa sécurité et celle des autres</a:t>
            </a:r>
          </a:p>
          <a:p>
            <a:pPr lvl="0"/>
            <a:endParaRPr lang="fr-FR" sz="1400" b="1" dirty="0">
              <a:latin typeface="colaboratelightregular"/>
            </a:endParaRPr>
          </a:p>
          <a:p>
            <a:pPr lvl="0"/>
            <a:r>
              <a:rPr lang="fr-FR" sz="1600" b="1" dirty="0"/>
              <a:t>3. Réaliser une prestation corporelle destinée à être vue et appréciée</a:t>
            </a:r>
          </a:p>
          <a:p>
            <a:pPr lvl="0"/>
            <a:r>
              <a:rPr lang="fr-FR" sz="1600" dirty="0"/>
              <a:t>Dans ce champ d’apprentissage, l’élève s’exprime corporellement devant un public ou un jury. Deux modes de pratique sont distingués : l’un à partir de réalisations corporelles expressives conduisant à une chorégraphie ; l’autre à partir de formes corporelles codifiées conduisant à un enchaînement ou une composition. </a:t>
            </a:r>
          </a:p>
          <a:p>
            <a:pPr lvl="0"/>
            <a:endParaRPr lang="fr-FR" sz="1400" dirty="0"/>
          </a:p>
          <a:p>
            <a:pPr lvl="0"/>
            <a:r>
              <a:rPr lang="fr-FR" sz="1600" b="1" dirty="0"/>
              <a:t>4. Conduire et maîtriser un affrontement collectif ou interindividuel pour gagner</a:t>
            </a:r>
          </a:p>
          <a:p>
            <a:pPr lvl="0"/>
            <a:r>
              <a:rPr lang="fr-FR" sz="1600" dirty="0"/>
              <a:t>Dans ce champ d’apprentissage, l’élève s’engage avec lucidité dans un affrontement, seul ou en coopération, pour faire basculer le rapport de force en sa faveur.</a:t>
            </a:r>
            <a:endParaRPr lang="fr-FR" sz="1600" b="1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9644291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CHAMPS D’APPRENTISSAGE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49859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dirty="0"/>
              <a:t>En fin de cursus (au lycée), un 5eme champ d’apprentissage apparait : </a:t>
            </a:r>
          </a:p>
          <a:p>
            <a:pPr lvl="0"/>
            <a:endParaRPr lang="fr-FR" sz="1600" b="1" dirty="0">
              <a:latin typeface="colaboratelightregular"/>
            </a:endParaRPr>
          </a:p>
          <a:p>
            <a:pPr lvl="0"/>
            <a:r>
              <a:rPr lang="fr-FR" b="1" dirty="0"/>
              <a:t>Réaliser une activité physique pour développer ses ressources et s’entretenir</a:t>
            </a:r>
          </a:p>
          <a:p>
            <a:pPr lvl="0"/>
            <a:r>
              <a:rPr lang="fr-FR" dirty="0"/>
              <a:t>Dans ce champ d’apprentissage, l’élève s’engage de façon lucide et autonome dans le développement de ses ressources à partir d’un thème d’entraînement choisi. </a:t>
            </a:r>
          </a:p>
          <a:p>
            <a:pPr lvl="0"/>
            <a:endParaRPr lang="fr-FR" b="1" dirty="0">
              <a:latin typeface="colaboratelightregular"/>
            </a:endParaRPr>
          </a:p>
          <a:p>
            <a:pPr lvl="0"/>
            <a:r>
              <a:rPr lang="fr-FR" b="1" dirty="0"/>
              <a:t>Dans ce champ, les attendus de fin de lycée sont : 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S’engager pour obtenir les effets recherchés selon son projet personnel, en faisant des choix de paramètres d’entraînement cohérents avec le thème retenu. 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S’entraîner, individuellement ou collectivement, pour développer ses ressources et s’entretenir en fonction des effets recherchés. 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Coopérer pour faire progresser</a:t>
            </a:r>
            <a:endParaRPr lang="fr-FR" b="1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19095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CHAMPS D’APPRENTISSAGE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40453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dirty="0"/>
              <a:t>Pourquoi un 5</a:t>
            </a:r>
            <a:r>
              <a:rPr lang="fr-FR" baseline="30000" dirty="0"/>
              <a:t>e</a:t>
            </a:r>
            <a:r>
              <a:rPr lang="fr-FR" dirty="0"/>
              <a:t> champs d’apprentissage et pourquoi en fin de cursus ?</a:t>
            </a:r>
          </a:p>
          <a:p>
            <a:pPr lvl="0"/>
            <a:endParaRPr lang="fr-FR" b="1" dirty="0">
              <a:latin typeface="colaboratelightregular"/>
            </a:endParaRPr>
          </a:p>
          <a:p>
            <a:pPr lvl="0"/>
            <a:endParaRPr lang="fr-FR" sz="1200" dirty="0">
              <a:latin typeface="colaboratelightregular"/>
            </a:endParaRP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26073CA2-2675-4983-B978-B96D6AF11692}"/>
              </a:ext>
            </a:extLst>
          </p:cNvPr>
          <p:cNvSpPr/>
          <p:nvPr/>
        </p:nvSpPr>
        <p:spPr>
          <a:xfrm>
            <a:off x="740228" y="2396220"/>
            <a:ext cx="7541623" cy="163448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CHAMPS D’APPRENTISSAGES 1 à 4 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="1" dirty="0"/>
              <a:t>Construction de Compétences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E0E9C5F-8BE4-4A32-A92E-618BD6BA30C1}"/>
              </a:ext>
            </a:extLst>
          </p:cNvPr>
          <p:cNvSpPr/>
          <p:nvPr/>
        </p:nvSpPr>
        <p:spPr>
          <a:xfrm>
            <a:off x="1402079" y="3232536"/>
            <a:ext cx="2011680" cy="519348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MOTRICES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2662A6E-27AA-4BF3-A2F3-988E59AB1B76}"/>
              </a:ext>
            </a:extLst>
          </p:cNvPr>
          <p:cNvSpPr/>
          <p:nvPr/>
        </p:nvSpPr>
        <p:spPr>
          <a:xfrm>
            <a:off x="3566159" y="3232536"/>
            <a:ext cx="2011680" cy="519348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METHODO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D41E31C-D0DA-4A26-8FD8-4F497C472858}"/>
              </a:ext>
            </a:extLst>
          </p:cNvPr>
          <p:cNvSpPr/>
          <p:nvPr/>
        </p:nvSpPr>
        <p:spPr>
          <a:xfrm>
            <a:off x="5823497" y="3232536"/>
            <a:ext cx="2011680" cy="519348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SOCIALES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075C240-89D0-4D81-889E-274DA7AB1847}"/>
              </a:ext>
            </a:extLst>
          </p:cNvPr>
          <p:cNvSpPr/>
          <p:nvPr/>
        </p:nvSpPr>
        <p:spPr>
          <a:xfrm>
            <a:off x="740227" y="4793576"/>
            <a:ext cx="7541623" cy="715087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CHAMPS D’APPRENTISSAGES 5 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="1" dirty="0"/>
              <a:t>Comment Construction ces Compétences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DCD83BEF-1296-46DF-A80D-2CC8AC990644}"/>
              </a:ext>
            </a:extLst>
          </p:cNvPr>
          <p:cNvSpPr/>
          <p:nvPr/>
        </p:nvSpPr>
        <p:spPr>
          <a:xfrm rot="10800000">
            <a:off x="4127861" y="4177533"/>
            <a:ext cx="766354" cy="489200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3167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CHAMPS D’APPRENTISSAGE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5663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dirty="0"/>
              <a:t>De quoi a besoin l’élève pour construire des compétences dans ce champ d’apprentissage ?</a:t>
            </a:r>
          </a:p>
          <a:p>
            <a:pPr lvl="0"/>
            <a:endParaRPr lang="fr-FR" dirty="0"/>
          </a:p>
          <a:p>
            <a:pPr marL="285750" lvl="0" indent="-285750">
              <a:buFontTx/>
              <a:buChar char="-"/>
            </a:pPr>
            <a:r>
              <a:rPr lang="fr-FR" sz="1600" dirty="0"/>
              <a:t>Développer une motricité spécifique pour réaliser une séquence de travail dans le respect de son intégrité physique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s’appuyer sur des connaissances relatives au corps humain et à l’effort physique pour définir un projet d’entraînement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connaître et moduler différents paramètres d’entraînement (intensité, durée, répétition, complexité, charges, récupération...) pour produire et identifier des effets immédiats en lien avec un projet personnel et un thème d’entraînement retenu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choisir quelques paramètres et utiliser ses ressentis (musculaires, respiratoires, émotionnels, psychologiques...) pour personnaliser et réguler une séquence de travail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se mettre en condition pour s’engager dans l’effort choisi et récupérer de celui-ci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choisir, réaliser et réguler un projet d’entraînement définissant les ressources à mobiliser, en lien avec les effets recherchés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répéter et persévérer pour améliorer l’efficacité de ses actions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assumer différents rôles sociaux (aide, parade, coach, observateur) liés à la pratique</a:t>
            </a:r>
          </a:p>
          <a:p>
            <a:pPr marL="285750" lvl="0" indent="-285750">
              <a:buFontTx/>
              <a:buChar char="-"/>
            </a:pPr>
            <a:r>
              <a:rPr lang="fr-FR" sz="1600" dirty="0"/>
              <a:t>utiliser un carnet d’entraînement afin de suivre et réguler son plan de travail. </a:t>
            </a:r>
          </a:p>
          <a:p>
            <a:pPr lvl="0"/>
            <a:endParaRPr lang="fr-FR" sz="1600" b="1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9405462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OBJECTIFS POUR L’ELEVE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55399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400" b="1" i="0" u="none" strike="noStrike" baseline="0" dirty="0"/>
              <a:t>L’AFL 1 : </a:t>
            </a:r>
            <a:r>
              <a:rPr lang="fr-FR" sz="2400" i="1" u="none" strike="noStrike" baseline="0" dirty="0"/>
              <a:t>L’élève est engagé dans la mise en œuvre d’un entrainement défini à l’avance, il analysera sa prestation et l’effet de ce dernier sur son corps.</a:t>
            </a:r>
          </a:p>
          <a:p>
            <a:pPr lvl="0"/>
            <a:endParaRPr lang="fr-FR" b="1" dirty="0"/>
          </a:p>
          <a:p>
            <a:pPr lvl="0"/>
            <a:r>
              <a:rPr lang="fr-FR" sz="2400" b="1" dirty="0"/>
              <a:t>Capacité à Produire un entrainement</a:t>
            </a:r>
          </a:p>
          <a:p>
            <a:pPr lvl="0"/>
            <a:endParaRPr lang="fr-FR" sz="1000" b="1" dirty="0"/>
          </a:p>
          <a:p>
            <a:pPr marL="342900" lvl="0" indent="-342900">
              <a:buFontTx/>
              <a:buChar char="-"/>
            </a:pPr>
            <a:r>
              <a:rPr lang="fr-FR" sz="2000" dirty="0"/>
              <a:t>Connaissances des techniques (placement, trajectoires, …)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Connaissances des méthodes (volume, intensité, récupération…) 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Connaissances des Effets (Respiration, impact physiologiques, …)</a:t>
            </a:r>
          </a:p>
          <a:p>
            <a:pPr lvl="0"/>
            <a:endParaRPr lang="fr-FR" sz="2400" b="1" dirty="0"/>
          </a:p>
          <a:p>
            <a:pPr lvl="0"/>
            <a:r>
              <a:rPr lang="fr-FR" sz="2400" b="1" dirty="0"/>
              <a:t>Capacité à Analyser l’effet de celui-ci</a:t>
            </a:r>
          </a:p>
          <a:p>
            <a:pPr lvl="0"/>
            <a:endParaRPr lang="fr-FR" sz="1000" b="1" dirty="0"/>
          </a:p>
          <a:p>
            <a:pPr lvl="0"/>
            <a:r>
              <a:rPr lang="fr-FR" sz="2000" dirty="0"/>
              <a:t>Maitrise des paramètres en fonction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Des besoins (fonction du mobile, des attentes, …)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Des ressentis (retour d’expérience, adaptation à un état de forme, …)</a:t>
            </a: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618903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OBJECTIFS POUR L’ELEVE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77559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400" b="1" i="0" u="none" strike="noStrike" baseline="0" dirty="0"/>
              <a:t>L’AFL 2 : </a:t>
            </a:r>
            <a:r>
              <a:rPr lang="fr-FR" sz="2400" b="0" i="1" u="none" strike="noStrike" baseline="0" dirty="0"/>
              <a:t>L’élève est son propre entraineur et réalise un programme qui correspond à ses capacités du moment et à ses envies.</a:t>
            </a:r>
          </a:p>
          <a:p>
            <a:pPr lvl="0"/>
            <a:endParaRPr lang="fr-FR" sz="2000" dirty="0"/>
          </a:p>
          <a:p>
            <a:pPr lvl="0"/>
            <a:r>
              <a:rPr lang="fr-FR" sz="2400" b="1" dirty="0"/>
              <a:t>Connaissance de soi</a:t>
            </a:r>
          </a:p>
          <a:p>
            <a:pPr lvl="0"/>
            <a:endParaRPr lang="fr-FR" sz="1000" b="1" dirty="0"/>
          </a:p>
          <a:p>
            <a:pPr marL="342900" lvl="0" indent="-342900">
              <a:buFontTx/>
              <a:buChar char="-"/>
            </a:pPr>
            <a:r>
              <a:rPr lang="fr-FR" sz="2000" dirty="0"/>
              <a:t>Capacité Musculaire (Max estimés ou réalisés, Exercices, …)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Profil /Mobile ( Orientation du travail, Force/ Vitesse/ Endurance, …)</a:t>
            </a:r>
          </a:p>
          <a:p>
            <a:pPr marL="342900" lvl="0" indent="-342900">
              <a:buFontTx/>
              <a:buChar char="-"/>
            </a:pPr>
            <a:endParaRPr lang="fr-FR" sz="2000" dirty="0"/>
          </a:p>
          <a:p>
            <a:pPr lvl="0"/>
            <a:endParaRPr lang="fr-FR" sz="2000" dirty="0"/>
          </a:p>
          <a:p>
            <a:pPr lvl="0"/>
            <a:r>
              <a:rPr lang="fr-FR" sz="2400" b="1" dirty="0"/>
              <a:t>Développer son activité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Adaptation de la charge d’entrainement à son profil</a:t>
            </a:r>
          </a:p>
          <a:p>
            <a:pPr marL="342900" lvl="0" indent="-342900">
              <a:buFontTx/>
              <a:buChar char="-"/>
            </a:pPr>
            <a:r>
              <a:rPr lang="fr-FR" sz="2000" dirty="0"/>
              <a:t>Contextualiser par rapport à un suivi (carnet de bord, retours, …)</a:t>
            </a:r>
          </a:p>
          <a:p>
            <a:pPr lvl="0"/>
            <a:endParaRPr lang="fr-FR" sz="2400" b="1" dirty="0"/>
          </a:p>
          <a:p>
            <a:pPr marL="342900" lvl="0" indent="-342900">
              <a:buFontTx/>
              <a:buChar char="-"/>
            </a:pPr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dirty="0"/>
          </a:p>
          <a:p>
            <a:pPr lvl="0"/>
            <a:endParaRPr lang="fr-FR" sz="2400" dirty="0"/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7449493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OBJECTIFS POUR L’ELEVE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73866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400" b="1" i="0" u="none" strike="noStrike" baseline="0" dirty="0"/>
              <a:t>L’AFL 3 : </a:t>
            </a:r>
            <a:r>
              <a:rPr lang="fr-FR" sz="2400" b="0" i="1" u="none" strike="noStrike" baseline="0" dirty="0"/>
              <a:t>Coopérer pour faire progresser.</a:t>
            </a:r>
          </a:p>
          <a:p>
            <a:pPr lvl="0"/>
            <a:endParaRPr lang="fr-FR" sz="2000" dirty="0"/>
          </a:p>
          <a:p>
            <a:pPr lvl="0"/>
            <a:r>
              <a:rPr lang="fr-FR" sz="2400" b="1" dirty="0">
                <a:solidFill>
                  <a:schemeClr val="tx1"/>
                </a:solidFill>
              </a:rPr>
              <a:t>Assurer la sécurité</a:t>
            </a:r>
          </a:p>
          <a:p>
            <a:pPr lvl="0"/>
            <a:endParaRPr lang="fr-FR" sz="1000" b="1" dirty="0">
              <a:solidFill>
                <a:srgbClr val="FF0000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Sécurité Passive</a:t>
            </a:r>
          </a:p>
          <a:p>
            <a:pPr marL="342900" lvl="0" indent="-342900"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Sécurité Active</a:t>
            </a:r>
          </a:p>
          <a:p>
            <a:pPr marL="342900" lvl="0" indent="-342900">
              <a:buFontTx/>
              <a:buChar char="-"/>
            </a:pPr>
            <a:endParaRPr lang="fr-FR" sz="2000" dirty="0">
              <a:solidFill>
                <a:srgbClr val="FF0000"/>
              </a:solidFill>
            </a:endParaRPr>
          </a:p>
          <a:p>
            <a:pPr lvl="0"/>
            <a:endParaRPr lang="fr-FR" sz="2000" dirty="0">
              <a:solidFill>
                <a:srgbClr val="FF0000"/>
              </a:solidFill>
            </a:endParaRPr>
          </a:p>
          <a:p>
            <a:pPr lvl="0"/>
            <a:r>
              <a:rPr lang="fr-FR" sz="2400" b="1" dirty="0">
                <a:solidFill>
                  <a:schemeClr val="tx1"/>
                </a:solidFill>
              </a:rPr>
              <a:t>Aider / Coacher</a:t>
            </a:r>
          </a:p>
          <a:p>
            <a:pPr lvl="0"/>
            <a:endParaRPr lang="fr-FR" sz="1000" b="1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Technique (Correction pour meilleure réalisation)</a:t>
            </a:r>
          </a:p>
          <a:p>
            <a:pPr marL="342900" lvl="0" indent="-342900"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Physiologique (Adaptation et Régulation de la charge V ou I)</a:t>
            </a:r>
          </a:p>
          <a:p>
            <a:pPr lvl="0"/>
            <a:endParaRPr lang="fr-FR" sz="2400" b="1" dirty="0"/>
          </a:p>
          <a:p>
            <a:pPr marL="342900" lvl="0" indent="-342900">
              <a:buFontTx/>
              <a:buChar char="-"/>
            </a:pPr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b="1" dirty="0"/>
          </a:p>
          <a:p>
            <a:pPr lvl="0"/>
            <a:endParaRPr lang="fr-FR" sz="2400" dirty="0"/>
          </a:p>
          <a:p>
            <a:pPr lvl="0"/>
            <a:endParaRPr lang="fr-FR" sz="2400" dirty="0"/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750386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OBJECTIFS POUR L’ELEVE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418400"/>
            <a:ext cx="8229242" cy="5109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400" b="1" dirty="0">
                <a:latin typeface="colaboratelightregular"/>
              </a:rPr>
              <a:t>Quels savoirs et compétences sont attendues par l’élève à la fin du cycle?</a:t>
            </a:r>
          </a:p>
          <a:p>
            <a:pPr lvl="0"/>
            <a:endParaRPr lang="fr-FR" sz="2400" b="1" dirty="0">
              <a:latin typeface="colaboratelightregular"/>
            </a:endParaRPr>
          </a:p>
          <a:p>
            <a:pPr lvl="0"/>
            <a:r>
              <a:rPr lang="fr-FR" sz="2400" dirty="0">
                <a:latin typeface="colaboratelightregular"/>
              </a:rPr>
              <a:t>Savoirs : </a:t>
            </a:r>
          </a:p>
          <a:p>
            <a:pPr lvl="0"/>
            <a:endParaRPr lang="fr-FR" sz="1000" dirty="0"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2400" dirty="0">
                <a:latin typeface="colaboratelightregular"/>
              </a:rPr>
              <a:t>Identifier (repères) 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latin typeface="colaboratelightregular"/>
              </a:rPr>
              <a:t>Apprécier (ressentis) 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latin typeface="colaboratelightregular"/>
              </a:rPr>
              <a:t>Choisir (mobile) 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latin typeface="colaboratelightregular"/>
              </a:rPr>
              <a:t>Gérer (motricité et intensité) 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latin typeface="colaboratelightregular"/>
              </a:rPr>
              <a:t>Concevoir (prévoir et argumenter) 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latin typeface="colaboratelightregular"/>
              </a:rPr>
              <a:t>S’entrainer (analyse et rétroaction : finalité)</a:t>
            </a:r>
          </a:p>
          <a:p>
            <a:pPr lvl="0"/>
            <a:endParaRPr lang="fr-FR" sz="2400" b="1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2000" dirty="0">
              <a:latin typeface="colaboratelightregular"/>
            </a:endParaRPr>
          </a:p>
          <a:p>
            <a:pPr lvl="0"/>
            <a:endParaRPr lang="fr-FR" sz="1200" dirty="0"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351100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4918</TotalTime>
  <Words>817</Words>
  <Application>Microsoft Office PowerPoint</Application>
  <PresentationFormat>Affichage à l'écran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colaboratelightregular</vt:lpstr>
      <vt:lpstr>Open Sans</vt:lpstr>
      <vt:lpstr>Wingdings</vt:lpstr>
      <vt:lpstr>Office Theme</vt:lpstr>
      <vt:lpstr>Présentation PowerPoint</vt:lpstr>
      <vt:lpstr>CHAMPS D’APPRENTISSAGE</vt:lpstr>
      <vt:lpstr>CHAMPS D’APPRENTISSAGE</vt:lpstr>
      <vt:lpstr>CHAMPS D’APPRENTISSAGE</vt:lpstr>
      <vt:lpstr>CHAMPS D’APPRENTISSAGE</vt:lpstr>
      <vt:lpstr>OBJECTIFS POUR L’ELEVE</vt:lpstr>
      <vt:lpstr>OBJECTIFS POUR L’ELEVE</vt:lpstr>
      <vt:lpstr>OBJECTIFS POUR L’ELEVE</vt:lpstr>
      <vt:lpstr>OBJECTIFS POUR L’ELEVE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Bony</dc:creator>
  <cp:lastModifiedBy>Julien Bich</cp:lastModifiedBy>
  <cp:revision>70</cp:revision>
  <dcterms:modified xsi:type="dcterms:W3CDTF">2025-03-12T10:17:31Z</dcterms:modified>
</cp:coreProperties>
</file>