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5" r:id="rId3"/>
    <p:sldId id="278" r:id="rId4"/>
    <p:sldId id="277" r:id="rId5"/>
    <p:sldId id="279" r:id="rId6"/>
    <p:sldId id="276" r:id="rId7"/>
    <p:sldId id="281" r:id="rId8"/>
    <p:sldId id="282" r:id="rId9"/>
    <p:sldId id="280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3978" autoAdjust="0"/>
  </p:normalViewPr>
  <p:slideViewPr>
    <p:cSldViewPr snapToGrid="0">
      <p:cViewPr varScale="1">
        <p:scale>
          <a:sx n="73" d="100"/>
          <a:sy n="73" d="100"/>
        </p:scale>
        <p:origin x="820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60" name="Shape 56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2" name="Shape 112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4674239" y="3682079"/>
            <a:ext cx="4015800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3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24" name="Shape 124"/>
          <p:cNvSpPr>
            <a:spLocks noGrp="1"/>
          </p:cNvSpPr>
          <p:nvPr>
            <p:ph type="body" idx="13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pic>
        <p:nvPicPr>
          <p:cNvPr id="125" name="image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image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Shape 1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Shape 1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146" name="Shape 146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47" name="Shape 1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157" name="Shape 157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8" name="Shape 1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69" name="Shape 169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Shape 17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180" name="Shape 18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hape 189"/>
          <p:cNvSpPr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90" name="Shape 1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Shape 19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00" name="Shape 200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01" name="Shape 201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02" name="Shape 202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03" name="Shape 2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Shape 21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13" name="Shape 213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14" name="Shape 214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15" name="Shape 215"/>
          <p:cNvSpPr>
            <a:spLocks noGrp="1"/>
          </p:cNvSpPr>
          <p:nvPr>
            <p:ph type="body" sz="quarter" idx="13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16" name="Shape 2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Shape 225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26" name="Shape 226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7" name="Shape 227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28" name="Shape 228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29" name="Shape 2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39" name="Shape 239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40" name="Shape 240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41" name="Shape 2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9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50" name="Shape 25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51" name="Shape 251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52" name="Shape 252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53" name="Shape 253"/>
          <p:cNvSpPr/>
          <p:nvPr/>
        </p:nvSpPr>
        <p:spPr>
          <a:xfrm>
            <a:off x="4674239" y="3682079"/>
            <a:ext cx="4015800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54" name="Shape 254"/>
          <p:cNvSpPr>
            <a:spLocks noGrp="1"/>
          </p:cNvSpPr>
          <p:nvPr>
            <p:ph type="body" sz="quarter" idx="13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55" name="Shape 25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3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64" name="Shape 264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65" name="Shape 265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66" name="Shape 266"/>
          <p:cNvSpPr>
            <a:spLocks noGrp="1"/>
          </p:cNvSpPr>
          <p:nvPr>
            <p:ph type="body" idx="13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pic>
        <p:nvPicPr>
          <p:cNvPr id="267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8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Shape 2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78" name="Shape 27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87" name="Shape 287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88" name="Shape 288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89" name="Shape 28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98" name="Shape 298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99" name="Shape 299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00" name="Shape 3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09" name="Shape 30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10" name="Shape 310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1" name="Shape 311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12" name="Shape 3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21" name="Shape 32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22" name="Shape 3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0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31" name="Shape 331"/>
          <p:cNvSpPr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32" name="Shape 3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0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41" name="Shape 34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42" name="Shape 342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43" name="Shape 343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44" name="Shape 344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45" name="Shape 3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2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3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hape 354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55" name="Shape 355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56" name="Shape 356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57" name="Shape 357"/>
          <p:cNvSpPr>
            <a:spLocks noGrp="1"/>
          </p:cNvSpPr>
          <p:nvPr>
            <p:ph type="body" sz="quarter" idx="13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58" name="Shape 3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6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67" name="Shape 367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68" name="Shape 368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69" name="Shape 369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70" name="Shape 370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71" name="Shape 3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9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hape 38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81" name="Shape 381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82" name="Shape 382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83" name="Shape 3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0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1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92" name="Shape 39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93" name="Shape 393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94" name="Shape 394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95" name="Shape 395"/>
          <p:cNvSpPr/>
          <p:nvPr/>
        </p:nvSpPr>
        <p:spPr>
          <a:xfrm>
            <a:off x="4674239" y="3682079"/>
            <a:ext cx="4015800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96" name="Shape 396"/>
          <p:cNvSpPr>
            <a:spLocks noGrp="1"/>
          </p:cNvSpPr>
          <p:nvPr>
            <p:ph type="body" sz="quarter" idx="13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97" name="Shape 39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4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5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06" name="Shape 406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07" name="Shape 407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8" name="Shape 408"/>
          <p:cNvSpPr>
            <a:spLocks noGrp="1"/>
          </p:cNvSpPr>
          <p:nvPr>
            <p:ph type="body" idx="13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pic>
        <p:nvPicPr>
          <p:cNvPr id="409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pic>
        <p:nvPicPr>
          <p:cNvPr id="410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sp>
        <p:nvSpPr>
          <p:cNvPr id="411" name="Shape 4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29" name="Shape 42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30" name="Shape 430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31" name="Shape 4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8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9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Shape 44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41" name="Shape 441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42" name="Shape 4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9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0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51" name="Shape 45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52" name="Shape 452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53" name="Shape 453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454" name="Shape 4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1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2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63" name="Shape 463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64" name="Shape 4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2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73" name="Shape 473"/>
          <p:cNvSpPr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74" name="Shape 4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2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83" name="Shape 483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84" name="Shape 484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85" name="Shape 485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486" name="Shape 486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487" name="Shape 48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4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5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96" name="Shape 496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97" name="Shape 497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8" name="Shape 498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499" name="Shape 499"/>
          <p:cNvSpPr>
            <a:spLocks noGrp="1"/>
          </p:cNvSpPr>
          <p:nvPr>
            <p:ph type="body" sz="quarter" idx="13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500" name="Shape 5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509" name="Shape 50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510" name="Shape 510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11" name="Shape 511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512" name="Shape 512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513" name="Shape 5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0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1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522" name="Shape 52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523" name="Shape 523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24" name="Shape 524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525" name="Shape 5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3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hape 534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535" name="Shape 535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36" name="Shape 536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537" name="Shape 537"/>
          <p:cNvSpPr/>
          <p:nvPr/>
        </p:nvSpPr>
        <p:spPr>
          <a:xfrm>
            <a:off x="4674239" y="3682079"/>
            <a:ext cx="4015800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538" name="Shape 538"/>
          <p:cNvSpPr>
            <a:spLocks noGrp="1"/>
          </p:cNvSpPr>
          <p:nvPr>
            <p:ph type="body" sz="quarter" idx="13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539" name="Shape 5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6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7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548" name="Shape 548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549" name="Shape 549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50" name="Shape 550"/>
          <p:cNvSpPr>
            <a:spLocks noGrp="1"/>
          </p:cNvSpPr>
          <p:nvPr>
            <p:ph type="body" idx="13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pic>
        <p:nvPicPr>
          <p:cNvPr id="551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pic>
        <p:nvPicPr>
          <p:cNvPr id="552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sp>
        <p:nvSpPr>
          <p:cNvPr id="553" name="Shape 5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9" name="Shape 69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0" name="Shape 80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body" sz="quarter" idx="13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1" name="Shape 91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jpg"/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2.png"/>
          <p:cNvPicPr>
            <a:picLocks noChangeAspect="1"/>
          </p:cNvPicPr>
          <p:nvPr/>
        </p:nvPicPr>
        <p:blipFill>
          <a:blip r:embed="rId50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0" y="0"/>
            <a:ext cx="9138960" cy="6852960"/>
          </a:xfrm>
          <a:prstGeom prst="rect">
            <a:avLst/>
          </a:prstGeom>
          <a:solidFill>
            <a:srgbClr val="63003C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" name="image3.png"/>
          <p:cNvPicPr>
            <a:picLocks noChangeAspect="1"/>
          </p:cNvPicPr>
          <p:nvPr/>
        </p:nvPicPr>
        <p:blipFill>
          <a:blip r:embed="rId51"/>
          <a:stretch>
            <a:fillRect/>
          </a:stretch>
        </p:blipFill>
        <p:spPr>
          <a:xfrm>
            <a:off x="0" y="-94681"/>
            <a:ext cx="5055121" cy="22690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1.jpg"/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r>
              <a:t>Texte du titre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6" r:id="rId37"/>
    <p:sldLayoutId id="2147483687" r:id="rId38"/>
    <p:sldLayoutId id="2147483688" r:id="rId39"/>
    <p:sldLayoutId id="2147483689" r:id="rId40"/>
    <p:sldLayoutId id="2147483690" r:id="rId41"/>
    <p:sldLayoutId id="2147483691" r:id="rId42"/>
    <p:sldLayoutId id="2147483692" r:id="rId43"/>
    <p:sldLayoutId id="2147483693" r:id="rId44"/>
    <p:sldLayoutId id="2147483694" r:id="rId45"/>
    <p:sldLayoutId id="2147483695" r:id="rId46"/>
    <p:sldLayoutId id="2147483696" r:id="rId47"/>
  </p:sldLayoutIdLst>
  <p:transition spd="med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9pPr>
    </p:titleStyle>
    <p:bodyStyle>
      <a:lvl1pPr marL="431999" marR="0" indent="-32399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1pPr>
      <a:lvl2pPr marL="910285" marR="0" indent="-3702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75000"/>
        <a:buFont typeface="Wingdings"/>
        <a:buChar char="−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2pPr>
      <a:lvl3pPr marL="1392000" marR="0" indent="-3840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3pPr>
      <a:lvl4pPr marL="1857599" marR="0" indent="-34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75000"/>
        <a:buFont typeface="Wingdings"/>
        <a:buChar char="−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4pPr>
      <a:lvl5pPr marL="2289599" marR="0" indent="-34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5pPr>
      <a:lvl6pPr marL="2721599" marR="0" indent="-34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6pPr>
      <a:lvl7pPr marL="3153599" marR="0" indent="-34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7pPr>
      <a:lvl8pPr marL="36068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Wingdings"/>
        <a:buChar char="•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8pPr>
      <a:lvl9pPr marL="40640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Wingdings"/>
        <a:buChar char="•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/>
          <p:nvPr/>
        </p:nvSpPr>
        <p:spPr>
          <a:xfrm>
            <a:off x="272159" y="4583059"/>
            <a:ext cx="8300162" cy="829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4999" tIns="44999" rIns="44999" bIns="44999" anchor="b">
            <a:spAutoFit/>
          </a:bodyPr>
          <a:lstStyle/>
          <a:p>
            <a:pPr>
              <a:defRPr sz="4800" b="1" spc="-1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spc="-2" dirty="0"/>
          </a:p>
        </p:txBody>
      </p:sp>
      <p:sp>
        <p:nvSpPr>
          <p:cNvPr id="563" name="Shape 563"/>
          <p:cNvSpPr/>
          <p:nvPr/>
        </p:nvSpPr>
        <p:spPr>
          <a:xfrm>
            <a:off x="457200" y="5182320"/>
            <a:ext cx="8224560" cy="394801"/>
          </a:xfrm>
          <a:prstGeom prst="rect">
            <a:avLst/>
          </a:prstGeom>
          <a:ln w="12700">
            <a:miter lim="400000"/>
          </a:ln>
        </p:spPr>
        <p:txBody>
          <a:bodyPr lIns="44999" tIns="44999" rIns="44999" bIns="44999" anchor="b">
            <a:spAutoFit/>
          </a:bodyPr>
          <a:lstStyle/>
          <a:p>
            <a:pPr>
              <a:defRPr sz="20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6C98EA4-5E28-4806-A47F-6CAA7CFF1667}"/>
              </a:ext>
            </a:extLst>
          </p:cNvPr>
          <p:cNvSpPr txBox="1"/>
          <p:nvPr/>
        </p:nvSpPr>
        <p:spPr>
          <a:xfrm>
            <a:off x="571679" y="1536278"/>
            <a:ext cx="8110081" cy="51706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endParaRPr lang="fr-FR" sz="3600" b="1" dirty="0">
              <a:solidFill>
                <a:schemeClr val="bg1"/>
              </a:solidFill>
            </a:endParaRPr>
          </a:p>
          <a:p>
            <a:pPr algn="ctr"/>
            <a:r>
              <a:rPr lang="fr-FR" sz="4800" b="1" dirty="0">
                <a:solidFill>
                  <a:schemeClr val="bg1"/>
                </a:solidFill>
              </a:rPr>
              <a:t>L2 EM</a:t>
            </a:r>
          </a:p>
          <a:p>
            <a:pPr algn="ctr"/>
            <a:r>
              <a:rPr lang="fr-FR" sz="4800" b="1" dirty="0">
                <a:solidFill>
                  <a:schemeClr val="bg1"/>
                </a:solidFill>
              </a:rPr>
              <a:t> </a:t>
            </a:r>
            <a:br>
              <a:rPr lang="fr-FR" sz="4800" b="1" dirty="0">
                <a:solidFill>
                  <a:schemeClr val="bg1"/>
                </a:solidFill>
              </a:rPr>
            </a:br>
            <a:r>
              <a:rPr lang="fr-FR" sz="4800" b="1" dirty="0">
                <a:solidFill>
                  <a:schemeClr val="bg1"/>
                </a:solidFill>
              </a:rPr>
              <a:t>CHAMPS D’APPRENTISSAGE</a:t>
            </a:r>
          </a:p>
          <a:p>
            <a:pPr algn="ctr"/>
            <a:r>
              <a:rPr lang="fr-FR" sz="4800" b="1" dirty="0">
                <a:solidFill>
                  <a:schemeClr val="bg1"/>
                </a:solidFill>
              </a:rPr>
              <a:t>5</a:t>
            </a:r>
          </a:p>
          <a:p>
            <a:pPr algn="ctr"/>
            <a:endParaRPr lang="fr-FR" sz="3600" b="1" dirty="0">
              <a:solidFill>
                <a:schemeClr val="bg1"/>
              </a:solidFill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CHAMPS D’APPRENTISSAGE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418400"/>
            <a:ext cx="8229242" cy="59708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1600" dirty="0"/>
              <a:t>Au cours de son cursus scolaire, l’élève devra construire des compétences qui lui permettent de : </a:t>
            </a:r>
          </a:p>
          <a:p>
            <a:pPr lvl="0"/>
            <a:endParaRPr lang="fr-FR" sz="1600" dirty="0"/>
          </a:p>
          <a:p>
            <a:pPr lvl="0"/>
            <a:r>
              <a:rPr lang="fr-FR" sz="1600" b="1" dirty="0"/>
              <a:t>1. Réaliser une performance motrice maximale mesurable à une échéance donnée </a:t>
            </a:r>
          </a:p>
          <a:p>
            <a:pPr lvl="0"/>
            <a:r>
              <a:rPr lang="fr-FR" sz="1600" dirty="0"/>
              <a:t>Dans ce champ d’apprentissage, l’élève s’engage et se dépasse de manière délibérée pour aller plus vite, plus haut, plus loin, de façon unique ou répétée. </a:t>
            </a:r>
          </a:p>
          <a:p>
            <a:pPr lvl="0"/>
            <a:endParaRPr lang="fr-FR" sz="1400" dirty="0"/>
          </a:p>
          <a:p>
            <a:pPr lvl="0"/>
            <a:r>
              <a:rPr lang="fr-FR" sz="1600" b="1" dirty="0"/>
              <a:t>2. Adapter son déplacement à des environnements variés ou incertains </a:t>
            </a:r>
          </a:p>
          <a:p>
            <a:pPr lvl="0"/>
            <a:r>
              <a:rPr lang="fr-FR" sz="1600" dirty="0"/>
              <a:t>Dans ce champ d’apprentissage, l’élève prévoit, s’engage et régule son déplacement à partir de l’analyse de l’environnement, pour partir et revenir, tout en préservant sa sécurité et celle des autres</a:t>
            </a:r>
          </a:p>
          <a:p>
            <a:pPr lvl="0"/>
            <a:endParaRPr lang="fr-FR" sz="1400" b="1" dirty="0">
              <a:latin typeface="colaboratelightregular"/>
            </a:endParaRPr>
          </a:p>
          <a:p>
            <a:pPr lvl="0"/>
            <a:r>
              <a:rPr lang="fr-FR" sz="1600" b="1" dirty="0"/>
              <a:t>3. Réaliser une prestation corporelle destinée à être vue et appréciée</a:t>
            </a:r>
          </a:p>
          <a:p>
            <a:pPr lvl="0"/>
            <a:r>
              <a:rPr lang="fr-FR" sz="1600" dirty="0"/>
              <a:t>Dans ce champ d’apprentissage, l’élève s’exprime corporellement devant un public ou un jury. Deux modes de pratique sont distingués : l’un à partir de réalisations corporelles expressives conduisant à une chorégraphie ; l’autre à partir de formes corporelles codifiées conduisant à un enchaînement ou une composition. </a:t>
            </a:r>
          </a:p>
          <a:p>
            <a:pPr lvl="0"/>
            <a:endParaRPr lang="fr-FR" sz="1400" dirty="0"/>
          </a:p>
          <a:p>
            <a:pPr lvl="0"/>
            <a:r>
              <a:rPr lang="fr-FR" sz="1600" b="1" dirty="0"/>
              <a:t>4. Conduire et maîtriser un affrontement collectif ou interindividuel pour gagner</a:t>
            </a:r>
          </a:p>
          <a:p>
            <a:pPr lvl="0"/>
            <a:r>
              <a:rPr lang="fr-FR" sz="1600" dirty="0"/>
              <a:t>Dans ce champ d’apprentissage, l’élève s’engage avec lucidité dans un affrontement, seul ou en coopération, pour faire basculer le rapport de force en sa faveur.</a:t>
            </a:r>
            <a:endParaRPr lang="fr-FR" sz="1600" b="1" dirty="0">
              <a:latin typeface="colaboratelightregular"/>
            </a:endParaRPr>
          </a:p>
          <a:p>
            <a:pPr lvl="0"/>
            <a:endParaRPr lang="fr-FR" sz="2000" dirty="0">
              <a:latin typeface="colaboratelightregular"/>
            </a:endParaRPr>
          </a:p>
          <a:p>
            <a:pPr lvl="0"/>
            <a:endParaRPr lang="fr-FR" sz="2000" dirty="0">
              <a:latin typeface="colaboratelightregular"/>
            </a:endParaRPr>
          </a:p>
          <a:p>
            <a:pPr lvl="0"/>
            <a:endParaRPr lang="fr-FR" sz="1200" dirty="0">
              <a:latin typeface="colaboratelightregular"/>
            </a:endParaRPr>
          </a:p>
        </p:txBody>
      </p:sp>
    </p:spTree>
    <p:extLst>
      <p:ext uri="{BB962C8B-B14F-4D97-AF65-F5344CB8AC3E}">
        <p14:creationId xmlns:p14="http://schemas.microsoft.com/office/powerpoint/2010/main" val="96442910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CHAMPS D’APPRENTISSAGE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418400"/>
            <a:ext cx="8229242" cy="49859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dirty="0"/>
              <a:t>En fin de cursus (au lycée), un 5eme champ d’apprentissage apparait : </a:t>
            </a:r>
          </a:p>
          <a:p>
            <a:pPr lvl="0"/>
            <a:endParaRPr lang="fr-FR" sz="1600" b="1" dirty="0">
              <a:latin typeface="colaboratelightregular"/>
            </a:endParaRPr>
          </a:p>
          <a:p>
            <a:pPr lvl="0"/>
            <a:r>
              <a:rPr lang="fr-FR" b="1" dirty="0"/>
              <a:t>Réaliser une activité physique pour développer ses ressources et s’entretenir</a:t>
            </a:r>
          </a:p>
          <a:p>
            <a:pPr lvl="0"/>
            <a:r>
              <a:rPr lang="fr-FR" dirty="0"/>
              <a:t>Dans ce champ d’apprentissage, l’élève s’engage de façon lucide et autonome dans le développement de ses ressources à partir d’un thème d’entraînement choisi. </a:t>
            </a:r>
          </a:p>
          <a:p>
            <a:pPr lvl="0"/>
            <a:endParaRPr lang="fr-FR" b="1" dirty="0">
              <a:latin typeface="colaboratelightregular"/>
            </a:endParaRPr>
          </a:p>
          <a:p>
            <a:pPr lvl="0"/>
            <a:r>
              <a:rPr lang="fr-FR" b="1" dirty="0"/>
              <a:t>Dans ce champ, les attendus de fin de lycée sont : </a:t>
            </a:r>
          </a:p>
          <a:p>
            <a:pPr marL="285750" lvl="0" indent="-285750">
              <a:buFontTx/>
              <a:buChar char="-"/>
            </a:pPr>
            <a:r>
              <a:rPr lang="fr-FR" dirty="0"/>
              <a:t>S’engager pour obtenir les effets recherchés selon son projet personnel, en faisant des choix de paramètres d’entraînement cohérents avec le thème retenu. </a:t>
            </a:r>
          </a:p>
          <a:p>
            <a:pPr marL="285750" lvl="0" indent="-285750">
              <a:buFontTx/>
              <a:buChar char="-"/>
            </a:pPr>
            <a:r>
              <a:rPr lang="fr-FR" dirty="0"/>
              <a:t>S’entraîner, individuellement ou collectivement, pour développer ses ressources et s’entretenir en fonction des effets recherchés. </a:t>
            </a:r>
          </a:p>
          <a:p>
            <a:pPr marL="285750" lvl="0" indent="-285750">
              <a:buFontTx/>
              <a:buChar char="-"/>
            </a:pPr>
            <a:r>
              <a:rPr lang="fr-FR" dirty="0"/>
              <a:t>Coopérer pour faire progresser</a:t>
            </a:r>
            <a:endParaRPr lang="fr-FR" b="1" dirty="0">
              <a:latin typeface="colaboratelightregular"/>
            </a:endParaRPr>
          </a:p>
          <a:p>
            <a:pPr lvl="0"/>
            <a:endParaRPr lang="fr-FR" sz="2000" dirty="0">
              <a:latin typeface="colaboratelightregular"/>
            </a:endParaRPr>
          </a:p>
          <a:p>
            <a:pPr lvl="0"/>
            <a:endParaRPr lang="fr-FR" sz="2000" dirty="0">
              <a:latin typeface="colaboratelightregular"/>
            </a:endParaRPr>
          </a:p>
          <a:p>
            <a:pPr lvl="0"/>
            <a:endParaRPr lang="fr-FR" sz="1200" dirty="0">
              <a:latin typeface="colaboratelightregular"/>
            </a:endParaRPr>
          </a:p>
        </p:txBody>
      </p:sp>
    </p:spTree>
    <p:extLst>
      <p:ext uri="{BB962C8B-B14F-4D97-AF65-F5344CB8AC3E}">
        <p14:creationId xmlns:p14="http://schemas.microsoft.com/office/powerpoint/2010/main" val="22190952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CHAMPS D’APPRENTISSAGE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40453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418400"/>
            <a:ext cx="8229242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dirty="0"/>
              <a:t>Pourquoi un 5</a:t>
            </a:r>
            <a:r>
              <a:rPr lang="fr-FR" baseline="30000" dirty="0"/>
              <a:t>e</a:t>
            </a:r>
            <a:r>
              <a:rPr lang="fr-FR" dirty="0"/>
              <a:t> champs d’apprentissage et pourquoi en fin de cursus ?</a:t>
            </a:r>
          </a:p>
          <a:p>
            <a:pPr lvl="0"/>
            <a:endParaRPr lang="fr-FR" b="1" dirty="0">
              <a:latin typeface="colaboratelightregular"/>
            </a:endParaRPr>
          </a:p>
          <a:p>
            <a:pPr lvl="0"/>
            <a:endParaRPr lang="fr-FR" sz="1200" dirty="0">
              <a:latin typeface="colaboratelightregular"/>
            </a:endParaRP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26073CA2-2675-4983-B978-B96D6AF11692}"/>
              </a:ext>
            </a:extLst>
          </p:cNvPr>
          <p:cNvSpPr/>
          <p:nvPr/>
        </p:nvSpPr>
        <p:spPr>
          <a:xfrm>
            <a:off x="740228" y="2396220"/>
            <a:ext cx="7541623" cy="1634488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CHAMPS D’APPRENTISSAGES 1 à 4 :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b="1" dirty="0"/>
              <a:t>Construction de Compétences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7E0E9C5F-8BE4-4A32-A92E-618BD6BA30C1}"/>
              </a:ext>
            </a:extLst>
          </p:cNvPr>
          <p:cNvSpPr/>
          <p:nvPr/>
        </p:nvSpPr>
        <p:spPr>
          <a:xfrm>
            <a:off x="1402079" y="3232536"/>
            <a:ext cx="2011680" cy="519348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MOTRICES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2662A6E-27AA-4BF3-A2F3-988E59AB1B76}"/>
              </a:ext>
            </a:extLst>
          </p:cNvPr>
          <p:cNvSpPr/>
          <p:nvPr/>
        </p:nvSpPr>
        <p:spPr>
          <a:xfrm>
            <a:off x="3566159" y="3232536"/>
            <a:ext cx="2011680" cy="519348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METHODO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D41E31C-D0DA-4A26-8FD8-4F497C472858}"/>
              </a:ext>
            </a:extLst>
          </p:cNvPr>
          <p:cNvSpPr/>
          <p:nvPr/>
        </p:nvSpPr>
        <p:spPr>
          <a:xfrm>
            <a:off x="5823497" y="3232536"/>
            <a:ext cx="2011680" cy="519348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/>
              <a:t>SOCIALES</a:t>
            </a: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B075C240-89D0-4D81-889E-274DA7AB1847}"/>
              </a:ext>
            </a:extLst>
          </p:cNvPr>
          <p:cNvSpPr/>
          <p:nvPr/>
        </p:nvSpPr>
        <p:spPr>
          <a:xfrm>
            <a:off x="740227" y="4793576"/>
            <a:ext cx="7541623" cy="715087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CHAMPS D’APPRENTISSAGES 5 :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b="1" dirty="0"/>
              <a:t>Comment Construction ces Compétences</a:t>
            </a: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5" name="Flèche : bas 4">
            <a:extLst>
              <a:ext uri="{FF2B5EF4-FFF2-40B4-BE49-F238E27FC236}">
                <a16:creationId xmlns:a16="http://schemas.microsoft.com/office/drawing/2014/main" id="{DCD83BEF-1296-46DF-A80D-2CC8AC990644}"/>
              </a:ext>
            </a:extLst>
          </p:cNvPr>
          <p:cNvSpPr/>
          <p:nvPr/>
        </p:nvSpPr>
        <p:spPr>
          <a:xfrm rot="10800000">
            <a:off x="4127861" y="4177533"/>
            <a:ext cx="766354" cy="489200"/>
          </a:xfrm>
          <a:prstGeom prst="down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531677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CHAMPS D’APPRENTISSAGE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418400"/>
            <a:ext cx="8229242" cy="56630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dirty="0"/>
              <a:t>De quoi a besoin l’élève pour construire des compétences dans ce champ d’apprentissage ?</a:t>
            </a:r>
          </a:p>
          <a:p>
            <a:pPr lvl="0"/>
            <a:endParaRPr lang="fr-FR" dirty="0"/>
          </a:p>
          <a:p>
            <a:pPr marL="285750" lvl="0" indent="-285750">
              <a:buFontTx/>
              <a:buChar char="-"/>
            </a:pPr>
            <a:r>
              <a:rPr lang="fr-FR" sz="1600" dirty="0"/>
              <a:t>Développer une motricité spécifique pour réaliser une séquence de travail dans le respect de son intégrité physique</a:t>
            </a:r>
          </a:p>
          <a:p>
            <a:pPr marL="285750" lvl="0" indent="-285750">
              <a:buFontTx/>
              <a:buChar char="-"/>
            </a:pPr>
            <a:r>
              <a:rPr lang="fr-FR" sz="1600" dirty="0"/>
              <a:t>s’appuyer sur des connaissances relatives au corps humain et à l’effort physique pour définir un projet d’entraînement</a:t>
            </a:r>
          </a:p>
          <a:p>
            <a:pPr marL="285750" lvl="0" indent="-285750">
              <a:buFontTx/>
              <a:buChar char="-"/>
            </a:pPr>
            <a:r>
              <a:rPr lang="fr-FR" sz="1600" dirty="0"/>
              <a:t>connaître et moduler différents paramètres d’entraînement (intensité, durée, répétition, complexité, charges, récupération...) pour produire et identifier des effets immédiats en lien avec un projet personnel et un thème d’entraînement retenu</a:t>
            </a:r>
          </a:p>
          <a:p>
            <a:pPr marL="285750" lvl="0" indent="-285750">
              <a:buFontTx/>
              <a:buChar char="-"/>
            </a:pPr>
            <a:r>
              <a:rPr lang="fr-FR" sz="1600" dirty="0"/>
              <a:t>choisir quelques paramètres et utiliser ses ressentis (musculaires, respiratoires, émotionnels, psychologiques...) pour personnaliser et réguler une séquence de travail</a:t>
            </a:r>
          </a:p>
          <a:p>
            <a:pPr marL="285750" lvl="0" indent="-285750">
              <a:buFontTx/>
              <a:buChar char="-"/>
            </a:pPr>
            <a:r>
              <a:rPr lang="fr-FR" sz="1600" dirty="0"/>
              <a:t>se mettre en condition pour s’engager dans l’effort choisi et récupérer de celui-ci</a:t>
            </a:r>
          </a:p>
          <a:p>
            <a:pPr marL="285750" lvl="0" indent="-285750">
              <a:buFontTx/>
              <a:buChar char="-"/>
            </a:pPr>
            <a:r>
              <a:rPr lang="fr-FR" sz="1600" dirty="0"/>
              <a:t>choisir, réaliser et réguler un projet d’entraînement définissant les ressources à mobiliser, en lien avec les effets recherchés</a:t>
            </a:r>
          </a:p>
          <a:p>
            <a:pPr marL="285750" lvl="0" indent="-285750">
              <a:buFontTx/>
              <a:buChar char="-"/>
            </a:pPr>
            <a:r>
              <a:rPr lang="fr-FR" sz="1600" dirty="0"/>
              <a:t>répéter et persévérer pour améliorer l’efficacité de ses actions</a:t>
            </a:r>
          </a:p>
          <a:p>
            <a:pPr marL="285750" lvl="0" indent="-285750">
              <a:buFontTx/>
              <a:buChar char="-"/>
            </a:pPr>
            <a:r>
              <a:rPr lang="fr-FR" sz="1600" dirty="0"/>
              <a:t>assumer différents rôles sociaux (aide, parade, coach, observateur) liés à la pratique</a:t>
            </a:r>
          </a:p>
          <a:p>
            <a:pPr marL="285750" lvl="0" indent="-285750">
              <a:buFontTx/>
              <a:buChar char="-"/>
            </a:pPr>
            <a:r>
              <a:rPr lang="fr-FR" sz="1600" dirty="0"/>
              <a:t>utiliser un carnet d’entraînement afin de suivre et réguler son plan de travail. </a:t>
            </a:r>
          </a:p>
          <a:p>
            <a:pPr lvl="0"/>
            <a:endParaRPr lang="fr-FR" sz="1600" b="1" dirty="0">
              <a:latin typeface="colaboratelightregular"/>
            </a:endParaRPr>
          </a:p>
          <a:p>
            <a:pPr lvl="0"/>
            <a:endParaRPr lang="fr-FR" sz="2000" dirty="0">
              <a:latin typeface="colaboratelightregular"/>
            </a:endParaRPr>
          </a:p>
          <a:p>
            <a:pPr lvl="0"/>
            <a:endParaRPr lang="fr-FR" sz="2000" dirty="0">
              <a:latin typeface="colaboratelightregular"/>
            </a:endParaRPr>
          </a:p>
          <a:p>
            <a:pPr lvl="0"/>
            <a:endParaRPr lang="fr-FR" sz="1200" dirty="0">
              <a:latin typeface="colaboratelightregular"/>
            </a:endParaRPr>
          </a:p>
        </p:txBody>
      </p:sp>
    </p:spTree>
    <p:extLst>
      <p:ext uri="{BB962C8B-B14F-4D97-AF65-F5344CB8AC3E}">
        <p14:creationId xmlns:p14="http://schemas.microsoft.com/office/powerpoint/2010/main" val="219405462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OBJECTIFS POUR L’ELEVE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418400"/>
            <a:ext cx="8229242" cy="55399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400" b="1" i="0" u="none" strike="noStrike" baseline="0" dirty="0"/>
              <a:t>L’AFL 1 : </a:t>
            </a:r>
            <a:r>
              <a:rPr lang="fr-FR" sz="2400" i="1" u="none" strike="noStrike" baseline="0" dirty="0"/>
              <a:t>L’élève est engagé dans la mise en œuvre d’un entrainement défini à l’avance, il analysera sa prestation et l’effet de ce dernier sur son corps.</a:t>
            </a:r>
          </a:p>
          <a:p>
            <a:pPr lvl="0"/>
            <a:endParaRPr lang="fr-FR" b="1" dirty="0"/>
          </a:p>
          <a:p>
            <a:pPr lvl="0"/>
            <a:r>
              <a:rPr lang="fr-FR" sz="2400" b="1" dirty="0"/>
              <a:t>Capacité à Produire un entrainement</a:t>
            </a:r>
          </a:p>
          <a:p>
            <a:pPr lvl="0"/>
            <a:endParaRPr lang="fr-FR" sz="1000" b="1" dirty="0"/>
          </a:p>
          <a:p>
            <a:pPr marL="342900" lvl="0" indent="-342900">
              <a:buFontTx/>
              <a:buChar char="-"/>
            </a:pPr>
            <a:r>
              <a:rPr lang="fr-FR" sz="2000" dirty="0"/>
              <a:t>Connaissances des techniques (placement, trajectoires, …)</a:t>
            </a:r>
          </a:p>
          <a:p>
            <a:pPr marL="342900" lvl="0" indent="-342900">
              <a:buFontTx/>
              <a:buChar char="-"/>
            </a:pPr>
            <a:r>
              <a:rPr lang="fr-FR" sz="2000" dirty="0"/>
              <a:t>Connaissances des méthodes (volume, intensité, récupération…) </a:t>
            </a:r>
          </a:p>
          <a:p>
            <a:pPr marL="342900" lvl="0" indent="-342900">
              <a:buFontTx/>
              <a:buChar char="-"/>
            </a:pPr>
            <a:r>
              <a:rPr lang="fr-FR" sz="2000" dirty="0"/>
              <a:t>Connaissances des Effets (Respiration, impact physiologiques, …)</a:t>
            </a:r>
          </a:p>
          <a:p>
            <a:pPr lvl="0"/>
            <a:endParaRPr lang="fr-FR" sz="2400" b="1" dirty="0"/>
          </a:p>
          <a:p>
            <a:pPr lvl="0"/>
            <a:r>
              <a:rPr lang="fr-FR" sz="2400" b="1" dirty="0"/>
              <a:t>Capacité à Analyser l’effet de celui-ci</a:t>
            </a:r>
          </a:p>
          <a:p>
            <a:pPr lvl="0"/>
            <a:endParaRPr lang="fr-FR" sz="1000" b="1" dirty="0"/>
          </a:p>
          <a:p>
            <a:pPr lvl="0"/>
            <a:r>
              <a:rPr lang="fr-FR" sz="2000" dirty="0"/>
              <a:t>Maitrise des paramètres en fonction</a:t>
            </a:r>
          </a:p>
          <a:p>
            <a:pPr marL="342900" lvl="0" indent="-342900">
              <a:buFontTx/>
              <a:buChar char="-"/>
            </a:pPr>
            <a:r>
              <a:rPr lang="fr-FR" sz="2000" dirty="0"/>
              <a:t>Des besoins (fonction du mobile, des attentes, …)</a:t>
            </a:r>
          </a:p>
          <a:p>
            <a:pPr marL="342900" lvl="0" indent="-342900">
              <a:buFontTx/>
              <a:buChar char="-"/>
            </a:pPr>
            <a:r>
              <a:rPr lang="fr-FR" sz="2000" dirty="0"/>
              <a:t>Des ressentis (retour d’expérience, adaptation à un état de forme, …)</a:t>
            </a:r>
          </a:p>
          <a:p>
            <a:pPr lvl="0"/>
            <a:endParaRPr lang="fr-FR" sz="2000" dirty="0">
              <a:latin typeface="colaboratelightregular"/>
            </a:endParaRPr>
          </a:p>
          <a:p>
            <a:pPr lvl="0"/>
            <a:endParaRPr lang="fr-FR" sz="2000" dirty="0">
              <a:latin typeface="colaboratelightregular"/>
            </a:endParaRPr>
          </a:p>
          <a:p>
            <a:pPr lvl="0"/>
            <a:endParaRPr lang="fr-FR" sz="1200" dirty="0">
              <a:latin typeface="colaboratelightregular"/>
            </a:endParaRPr>
          </a:p>
        </p:txBody>
      </p:sp>
    </p:spTree>
    <p:extLst>
      <p:ext uri="{BB962C8B-B14F-4D97-AF65-F5344CB8AC3E}">
        <p14:creationId xmlns:p14="http://schemas.microsoft.com/office/powerpoint/2010/main" val="2661890372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OBJECTIFS POUR L’ELEVE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418400"/>
            <a:ext cx="8229242" cy="77559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400" b="1" i="0" u="none" strike="noStrike" baseline="0" dirty="0"/>
              <a:t>L’AFL 2 : </a:t>
            </a:r>
            <a:r>
              <a:rPr lang="fr-FR" sz="2400" b="0" i="1" u="none" strike="noStrike" baseline="0" dirty="0"/>
              <a:t>L’élève est son propre entraineur et réalise un programme qui correspond à ses capacités du moment et à ses envies.</a:t>
            </a:r>
          </a:p>
          <a:p>
            <a:pPr lvl="0"/>
            <a:endParaRPr lang="fr-FR" sz="2000" dirty="0"/>
          </a:p>
          <a:p>
            <a:pPr lvl="0"/>
            <a:r>
              <a:rPr lang="fr-FR" sz="2400" b="1" dirty="0"/>
              <a:t>Connaissance de soi</a:t>
            </a:r>
          </a:p>
          <a:p>
            <a:pPr lvl="0"/>
            <a:endParaRPr lang="fr-FR" sz="1000" b="1" dirty="0"/>
          </a:p>
          <a:p>
            <a:pPr marL="342900" lvl="0" indent="-342900">
              <a:buFontTx/>
              <a:buChar char="-"/>
            </a:pPr>
            <a:r>
              <a:rPr lang="fr-FR" sz="2000" dirty="0"/>
              <a:t>Capacité Musculaire (Max estimés ou réalisés, Exercices, …)</a:t>
            </a:r>
          </a:p>
          <a:p>
            <a:pPr marL="342900" lvl="0" indent="-342900">
              <a:buFontTx/>
              <a:buChar char="-"/>
            </a:pPr>
            <a:r>
              <a:rPr lang="fr-FR" sz="2000" dirty="0"/>
              <a:t>Profil /Mobile ( Orientation du travail, Force/ Vitesse/ Endurance, …)</a:t>
            </a:r>
          </a:p>
          <a:p>
            <a:pPr marL="342900" lvl="0" indent="-342900">
              <a:buFontTx/>
              <a:buChar char="-"/>
            </a:pPr>
            <a:endParaRPr lang="fr-FR" sz="2000" dirty="0"/>
          </a:p>
          <a:p>
            <a:pPr lvl="0"/>
            <a:endParaRPr lang="fr-FR" sz="2000" dirty="0"/>
          </a:p>
          <a:p>
            <a:pPr lvl="0"/>
            <a:r>
              <a:rPr lang="fr-FR" sz="2400" b="1" dirty="0"/>
              <a:t>Développer son activité</a:t>
            </a:r>
          </a:p>
          <a:p>
            <a:pPr marL="342900" lvl="0" indent="-342900">
              <a:buFontTx/>
              <a:buChar char="-"/>
            </a:pPr>
            <a:r>
              <a:rPr lang="fr-FR" sz="2000" dirty="0"/>
              <a:t>Adaptation de la charge d’entrainement à son profil</a:t>
            </a:r>
          </a:p>
          <a:p>
            <a:pPr marL="342900" lvl="0" indent="-342900">
              <a:buFontTx/>
              <a:buChar char="-"/>
            </a:pPr>
            <a:r>
              <a:rPr lang="fr-FR" sz="2000" dirty="0"/>
              <a:t>Contextualiser par rapport à un suivi (carnet de bord, retours, …)</a:t>
            </a:r>
          </a:p>
          <a:p>
            <a:pPr lvl="0"/>
            <a:endParaRPr lang="fr-FR" sz="2400" b="1" dirty="0"/>
          </a:p>
          <a:p>
            <a:pPr marL="342900" lvl="0" indent="-342900">
              <a:buFontTx/>
              <a:buChar char="-"/>
            </a:pPr>
            <a:endParaRPr lang="fr-FR" sz="2400" b="1" dirty="0"/>
          </a:p>
          <a:p>
            <a:pPr lvl="0"/>
            <a:endParaRPr lang="fr-FR" sz="2400" b="1" dirty="0"/>
          </a:p>
          <a:p>
            <a:pPr lvl="0"/>
            <a:endParaRPr lang="fr-FR" sz="2400" b="1" dirty="0"/>
          </a:p>
          <a:p>
            <a:pPr lvl="0"/>
            <a:endParaRPr lang="fr-FR" sz="2400" b="1" dirty="0"/>
          </a:p>
          <a:p>
            <a:pPr lvl="0"/>
            <a:endParaRPr lang="fr-FR" sz="2400" b="1" dirty="0"/>
          </a:p>
          <a:p>
            <a:pPr lvl="0"/>
            <a:endParaRPr lang="fr-FR" sz="2400" b="1" dirty="0"/>
          </a:p>
          <a:p>
            <a:pPr lvl="0"/>
            <a:endParaRPr lang="fr-FR" sz="2400" dirty="0"/>
          </a:p>
          <a:p>
            <a:pPr lvl="0"/>
            <a:endParaRPr lang="fr-FR" sz="2400" dirty="0"/>
          </a:p>
          <a:p>
            <a:pPr lvl="0"/>
            <a:endParaRPr lang="fr-FR" sz="1200" dirty="0">
              <a:latin typeface="colaboratelightregular"/>
            </a:endParaRPr>
          </a:p>
        </p:txBody>
      </p:sp>
    </p:spTree>
    <p:extLst>
      <p:ext uri="{BB962C8B-B14F-4D97-AF65-F5344CB8AC3E}">
        <p14:creationId xmlns:p14="http://schemas.microsoft.com/office/powerpoint/2010/main" val="4274494935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OBJECTIFS POUR L’ELEVE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418400"/>
            <a:ext cx="8229242" cy="73866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400" b="1" i="0" u="none" strike="noStrike" baseline="0" dirty="0"/>
              <a:t>L’AFL 3 : </a:t>
            </a:r>
            <a:r>
              <a:rPr lang="fr-FR" sz="2400" b="0" i="1" u="none" strike="noStrike" baseline="0" dirty="0"/>
              <a:t>Coopérer pour faire progresser.</a:t>
            </a:r>
          </a:p>
          <a:p>
            <a:pPr lvl="0"/>
            <a:endParaRPr lang="fr-FR" sz="2000" dirty="0"/>
          </a:p>
          <a:p>
            <a:pPr lvl="0"/>
            <a:r>
              <a:rPr lang="fr-FR" sz="2400" b="1" dirty="0">
                <a:solidFill>
                  <a:schemeClr val="tx1"/>
                </a:solidFill>
              </a:rPr>
              <a:t>Assurer la sécurité</a:t>
            </a:r>
          </a:p>
          <a:p>
            <a:pPr lvl="0"/>
            <a:endParaRPr lang="fr-FR" sz="1000" b="1" dirty="0">
              <a:solidFill>
                <a:srgbClr val="FF0000"/>
              </a:solidFill>
            </a:endParaRPr>
          </a:p>
          <a:p>
            <a:pPr marL="342900" lvl="0" indent="-342900">
              <a:buFontTx/>
              <a:buChar char="-"/>
            </a:pPr>
            <a:r>
              <a:rPr lang="fr-FR" sz="2000" dirty="0">
                <a:solidFill>
                  <a:schemeClr val="tx1"/>
                </a:solidFill>
              </a:rPr>
              <a:t>Sécurité Passive</a:t>
            </a:r>
          </a:p>
          <a:p>
            <a:pPr marL="342900" lvl="0" indent="-342900">
              <a:buFontTx/>
              <a:buChar char="-"/>
            </a:pPr>
            <a:r>
              <a:rPr lang="fr-FR" sz="2000" dirty="0">
                <a:solidFill>
                  <a:schemeClr val="tx1"/>
                </a:solidFill>
              </a:rPr>
              <a:t>Sécurité Active</a:t>
            </a:r>
          </a:p>
          <a:p>
            <a:pPr marL="342900" lvl="0" indent="-342900">
              <a:buFontTx/>
              <a:buChar char="-"/>
            </a:pPr>
            <a:endParaRPr lang="fr-FR" sz="2000" dirty="0">
              <a:solidFill>
                <a:srgbClr val="FF0000"/>
              </a:solidFill>
            </a:endParaRPr>
          </a:p>
          <a:p>
            <a:pPr lvl="0"/>
            <a:endParaRPr lang="fr-FR" sz="2000" dirty="0">
              <a:solidFill>
                <a:srgbClr val="FF0000"/>
              </a:solidFill>
            </a:endParaRPr>
          </a:p>
          <a:p>
            <a:pPr lvl="0"/>
            <a:r>
              <a:rPr lang="fr-FR" sz="2400" b="1" dirty="0">
                <a:solidFill>
                  <a:schemeClr val="tx1"/>
                </a:solidFill>
              </a:rPr>
              <a:t>Aider / Coacher</a:t>
            </a:r>
          </a:p>
          <a:p>
            <a:pPr lvl="0"/>
            <a:endParaRPr lang="fr-FR" sz="1000" b="1" dirty="0">
              <a:solidFill>
                <a:schemeClr val="tx1"/>
              </a:solidFill>
            </a:endParaRPr>
          </a:p>
          <a:p>
            <a:pPr marL="342900" lvl="0" indent="-342900">
              <a:buFontTx/>
              <a:buChar char="-"/>
            </a:pPr>
            <a:r>
              <a:rPr lang="fr-FR" sz="2000" dirty="0">
                <a:solidFill>
                  <a:schemeClr val="tx1"/>
                </a:solidFill>
              </a:rPr>
              <a:t>Technique (Correction pour meilleure réalisation)</a:t>
            </a:r>
          </a:p>
          <a:p>
            <a:pPr marL="342900" lvl="0" indent="-342900">
              <a:buFontTx/>
              <a:buChar char="-"/>
            </a:pPr>
            <a:r>
              <a:rPr lang="fr-FR" sz="2000" dirty="0">
                <a:solidFill>
                  <a:schemeClr val="tx1"/>
                </a:solidFill>
              </a:rPr>
              <a:t>Physiologique (Adaptation et Régulation de la charge V ou I)</a:t>
            </a:r>
          </a:p>
          <a:p>
            <a:pPr lvl="0"/>
            <a:endParaRPr lang="fr-FR" sz="2400" b="1" dirty="0"/>
          </a:p>
          <a:p>
            <a:pPr marL="342900" lvl="0" indent="-342900">
              <a:buFontTx/>
              <a:buChar char="-"/>
            </a:pPr>
            <a:endParaRPr lang="fr-FR" sz="2400" b="1" dirty="0"/>
          </a:p>
          <a:p>
            <a:pPr lvl="0"/>
            <a:endParaRPr lang="fr-FR" sz="2400" b="1" dirty="0"/>
          </a:p>
          <a:p>
            <a:pPr lvl="0"/>
            <a:endParaRPr lang="fr-FR" sz="2400" b="1" dirty="0"/>
          </a:p>
          <a:p>
            <a:pPr lvl="0"/>
            <a:endParaRPr lang="fr-FR" sz="2400" b="1" dirty="0"/>
          </a:p>
          <a:p>
            <a:pPr lvl="0"/>
            <a:endParaRPr lang="fr-FR" sz="2400" b="1" dirty="0"/>
          </a:p>
          <a:p>
            <a:pPr lvl="0"/>
            <a:endParaRPr lang="fr-FR" sz="2400" b="1" dirty="0"/>
          </a:p>
          <a:p>
            <a:pPr lvl="0"/>
            <a:endParaRPr lang="fr-FR" sz="2400" dirty="0"/>
          </a:p>
          <a:p>
            <a:pPr lvl="0"/>
            <a:endParaRPr lang="fr-FR" sz="2400" dirty="0"/>
          </a:p>
          <a:p>
            <a:pPr lvl="0"/>
            <a:endParaRPr lang="fr-FR" sz="1200" dirty="0">
              <a:latin typeface="colaboratelightregular"/>
            </a:endParaRPr>
          </a:p>
        </p:txBody>
      </p:sp>
    </p:spTree>
    <p:extLst>
      <p:ext uri="{BB962C8B-B14F-4D97-AF65-F5344CB8AC3E}">
        <p14:creationId xmlns:p14="http://schemas.microsoft.com/office/powerpoint/2010/main" val="247503868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OBJECTIFS POUR L’ELEVE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418400"/>
            <a:ext cx="8229242" cy="51090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400" b="1" dirty="0">
                <a:latin typeface="colaboratelightregular"/>
              </a:rPr>
              <a:t>Quels savoirs et compétences sont attendues par l’élève à la fin du cycle?</a:t>
            </a:r>
          </a:p>
          <a:p>
            <a:pPr lvl="0"/>
            <a:endParaRPr lang="fr-FR" sz="2400" b="1" dirty="0">
              <a:latin typeface="colaboratelightregular"/>
            </a:endParaRPr>
          </a:p>
          <a:p>
            <a:pPr lvl="0"/>
            <a:r>
              <a:rPr lang="fr-FR" sz="2400" dirty="0">
                <a:latin typeface="colaboratelightregular"/>
              </a:rPr>
              <a:t>Savoirs : </a:t>
            </a:r>
          </a:p>
          <a:p>
            <a:pPr lvl="0"/>
            <a:endParaRPr lang="fr-FR" sz="1000" dirty="0">
              <a:latin typeface="colaboratelightregular"/>
            </a:endParaRPr>
          </a:p>
          <a:p>
            <a:pPr marL="342900" lvl="0" indent="-342900">
              <a:buFontTx/>
              <a:buChar char="-"/>
            </a:pPr>
            <a:r>
              <a:rPr lang="fr-FR" sz="2400" dirty="0">
                <a:latin typeface="colaboratelightregular"/>
              </a:rPr>
              <a:t>Identifier (repères) </a:t>
            </a:r>
          </a:p>
          <a:p>
            <a:pPr marL="342900" lvl="0" indent="-342900">
              <a:buFontTx/>
              <a:buChar char="-"/>
            </a:pPr>
            <a:r>
              <a:rPr lang="fr-FR" sz="2400" dirty="0">
                <a:latin typeface="colaboratelightregular"/>
              </a:rPr>
              <a:t>Apprécier (ressentis) </a:t>
            </a:r>
          </a:p>
          <a:p>
            <a:pPr marL="342900" lvl="0" indent="-342900">
              <a:buFontTx/>
              <a:buChar char="-"/>
            </a:pPr>
            <a:r>
              <a:rPr lang="fr-FR" sz="2400" dirty="0">
                <a:latin typeface="colaboratelightregular"/>
              </a:rPr>
              <a:t>Choisir (mobile) </a:t>
            </a:r>
          </a:p>
          <a:p>
            <a:pPr marL="342900" lvl="0" indent="-342900">
              <a:buFontTx/>
              <a:buChar char="-"/>
            </a:pPr>
            <a:r>
              <a:rPr lang="fr-FR" sz="2400" dirty="0">
                <a:latin typeface="colaboratelightregular"/>
              </a:rPr>
              <a:t>Gérer (motricité et intensité) </a:t>
            </a:r>
          </a:p>
          <a:p>
            <a:pPr marL="342900" lvl="0" indent="-342900">
              <a:buFontTx/>
              <a:buChar char="-"/>
            </a:pPr>
            <a:r>
              <a:rPr lang="fr-FR" sz="2400" dirty="0">
                <a:latin typeface="colaboratelightregular"/>
              </a:rPr>
              <a:t>Concevoir (prévoir et argumenter) </a:t>
            </a:r>
          </a:p>
          <a:p>
            <a:pPr marL="342900" lvl="0" indent="-342900">
              <a:buFontTx/>
              <a:buChar char="-"/>
            </a:pPr>
            <a:r>
              <a:rPr lang="fr-FR" sz="2400" dirty="0">
                <a:latin typeface="colaboratelightregular"/>
              </a:rPr>
              <a:t>S’entrainer (analyse et rétroaction : finalité)</a:t>
            </a:r>
          </a:p>
          <a:p>
            <a:pPr lvl="0"/>
            <a:endParaRPr lang="fr-FR" sz="2400" b="1" dirty="0">
              <a:latin typeface="colaboratelightregular"/>
            </a:endParaRPr>
          </a:p>
          <a:p>
            <a:pPr lvl="0"/>
            <a:endParaRPr lang="fr-FR" sz="2000" dirty="0">
              <a:latin typeface="colaboratelightregular"/>
            </a:endParaRPr>
          </a:p>
          <a:p>
            <a:pPr lvl="0"/>
            <a:endParaRPr lang="fr-FR" sz="2000" dirty="0">
              <a:latin typeface="colaboratelightregular"/>
            </a:endParaRPr>
          </a:p>
          <a:p>
            <a:pPr lvl="0"/>
            <a:endParaRPr lang="fr-FR" sz="1200" dirty="0">
              <a:latin typeface="colaboratelightregular"/>
            </a:endParaRPr>
          </a:p>
        </p:txBody>
      </p:sp>
    </p:spTree>
    <p:extLst>
      <p:ext uri="{BB962C8B-B14F-4D97-AF65-F5344CB8AC3E}">
        <p14:creationId xmlns:p14="http://schemas.microsoft.com/office/powerpoint/2010/main" val="143511000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4918</TotalTime>
  <Words>817</Words>
  <Application>Microsoft Office PowerPoint</Application>
  <PresentationFormat>Affichage à l'écran (4:3)</PresentationFormat>
  <Paragraphs>123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colaboratelightregular</vt:lpstr>
      <vt:lpstr>Open Sans</vt:lpstr>
      <vt:lpstr>Wingdings</vt:lpstr>
      <vt:lpstr>Office Theme</vt:lpstr>
      <vt:lpstr>Présentation PowerPoint</vt:lpstr>
      <vt:lpstr>CHAMPS D’APPRENTISSAGE</vt:lpstr>
      <vt:lpstr>CHAMPS D’APPRENTISSAGE</vt:lpstr>
      <vt:lpstr>CHAMPS D’APPRENTISSAGE</vt:lpstr>
      <vt:lpstr>CHAMPS D’APPRENTISSAGE</vt:lpstr>
      <vt:lpstr>OBJECTIFS POUR L’ELEVE</vt:lpstr>
      <vt:lpstr>OBJECTIFS POUR L’ELEVE</vt:lpstr>
      <vt:lpstr>OBJECTIFS POUR L’ELEVE</vt:lpstr>
      <vt:lpstr>OBJECTIFS POUR L’ELEVE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Bony</dc:creator>
  <cp:lastModifiedBy>Julien Bich</cp:lastModifiedBy>
  <cp:revision>70</cp:revision>
  <dcterms:modified xsi:type="dcterms:W3CDTF">2025-03-12T10:17:31Z</dcterms:modified>
</cp:coreProperties>
</file>