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jpeg" ContentType="image/jpeg"/>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media1.mp4" ContentType="video/unknown"/>
  <Override PartName="/ppt/media/media2.mp4" ContentType="video/unknown"/>
  <Override PartName="/ppt/media/media3.mp4" ContentType="video/unknown"/>
  <Override PartName="/ppt/media/media4.mp4" ContentType="video/unknown"/>
  <Override PartName="/ppt/media/media5.mp4" ContentType="video/unknown"/>
  <Override PartName="/ppt/media/media6.mp4" ContentType="video/unknown"/>
  <Override PartName="/ppt/media/media7.mp4" ContentType="video/unknown"/>
  <Override PartName="/ppt/media/media8.mp4" ContentType="video/unknown"/>
  <Override PartName="/ppt/media/media9.mp4" ContentType="video/unknown"/>
  <Override PartName="/ppt/media/media10.mp4" ContentType="video/unknown"/>
  <Override PartName="/ppt/media/media11.mp4" ContentType="video/unknown"/>
  <Override PartName="/ppt/media/media12.mp4" ContentType="video/unknown"/>
  <Override PartName="/ppt/media/media13.mp4" ContentType="video/unknown"/>
  <Override PartName="/ppt/media/media14.mp4" ContentType="video/unknown"/>
  <Override PartName="/ppt/media/media15.mp4" ContentType="video/unknown"/>
  <Override PartName="/ppt/media/media16.mp4" ContentType="video/unknown"/>
  <Override PartName="/ppt/media/media17.mp4" ContentType="video/unknown"/>
  <Override PartName="/ppt/media/media18.mp4" ContentType="video/unknown"/>
  <Override PartName="/ppt/media/media19.mp4" ContentType="video/unknown"/>
  <Override PartName="/ppt/media/media20.mp4" ContentType="video/unknown"/>
  <Override PartName="/ppt/media/media21.mp4" ContentType="video/unknown"/>
  <Override PartName="/ppt/media/media22.mp4" ContentType="video/unknown"/>
  <Override PartName="/ppt/media/media23.mp4" ContentType="video/unknown"/>
  <Override PartName="/ppt/media/media24.mp4" ContentType="video/unknown"/>
  <Override PartName="/ppt/media/media25.mp4" ContentType="video/unknown"/>
  <Override PartName="/ppt/media/media26.mp4" ContentType="video/unknown"/>
  <Override PartName="/ppt/media/media27.mp4" ContentType="video/unknown"/>
  <Override PartName="/ppt/media/media28.mp4" ContentType="video/unknown"/>
  <Override PartName="/ppt/media/media29.mp4" ContentType="video/unknown"/>
  <Override PartName="/ppt/media/media30.mp4" ContentType="video/unknown"/>
  <Override PartName="/ppt/media/media31.mp4" ContentType="video/unknown"/>
  <Override PartName="/ppt/media/media3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kiosk/>
  </p:showPr>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ph type="sldImg"/>
          </p:nvPr>
        </p:nvSpPr>
        <p:spPr>
          <a:xfrm>
            <a:off x="1143000" y="685800"/>
            <a:ext cx="4572000" cy="3429000"/>
          </a:xfrm>
          <a:prstGeom prst="rect">
            <a:avLst/>
          </a:prstGeom>
        </p:spPr>
        <p:txBody>
          <a:bodyPr/>
          <a:lstStyle/>
          <a:p>
            <a:pPr/>
          </a:p>
        </p:txBody>
      </p:sp>
      <p:sp>
        <p:nvSpPr>
          <p:cNvPr id="58" name="Shape 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6999"/>
      </a:lnSpc>
      <a:defRPr sz="2200">
        <a:latin typeface="+mj-lt"/>
        <a:ea typeface="+mj-ea"/>
        <a:cs typeface="+mj-cs"/>
        <a:sym typeface="Helvetica Neue"/>
      </a:defRPr>
    </a:lvl1pPr>
    <a:lvl2pPr indent="228600" defTabSz="457200" latinLnBrk="0">
      <a:lnSpc>
        <a:spcPct val="116999"/>
      </a:lnSpc>
      <a:defRPr sz="2200">
        <a:latin typeface="+mj-lt"/>
        <a:ea typeface="+mj-ea"/>
        <a:cs typeface="+mj-cs"/>
        <a:sym typeface="Helvetica Neue"/>
      </a:defRPr>
    </a:lvl2pPr>
    <a:lvl3pPr indent="457200" defTabSz="457200" latinLnBrk="0">
      <a:lnSpc>
        <a:spcPct val="116999"/>
      </a:lnSpc>
      <a:defRPr sz="2200">
        <a:latin typeface="+mj-lt"/>
        <a:ea typeface="+mj-ea"/>
        <a:cs typeface="+mj-cs"/>
        <a:sym typeface="Helvetica Neue"/>
      </a:defRPr>
    </a:lvl3pPr>
    <a:lvl4pPr indent="685800" defTabSz="457200" latinLnBrk="0">
      <a:lnSpc>
        <a:spcPct val="116999"/>
      </a:lnSpc>
      <a:defRPr sz="2200">
        <a:latin typeface="+mj-lt"/>
        <a:ea typeface="+mj-ea"/>
        <a:cs typeface="+mj-cs"/>
        <a:sym typeface="Helvetica Neue"/>
      </a:defRPr>
    </a:lvl4pPr>
    <a:lvl5pPr indent="914400" defTabSz="457200" latinLnBrk="0">
      <a:lnSpc>
        <a:spcPct val="116999"/>
      </a:lnSpc>
      <a:defRPr sz="2200">
        <a:latin typeface="+mj-lt"/>
        <a:ea typeface="+mj-ea"/>
        <a:cs typeface="+mj-cs"/>
        <a:sym typeface="Helvetica Neue"/>
      </a:defRPr>
    </a:lvl5pPr>
    <a:lvl6pPr indent="1143000" defTabSz="457200" latinLnBrk="0">
      <a:lnSpc>
        <a:spcPct val="116999"/>
      </a:lnSpc>
      <a:defRPr sz="2200">
        <a:latin typeface="+mj-lt"/>
        <a:ea typeface="+mj-ea"/>
        <a:cs typeface="+mj-cs"/>
        <a:sym typeface="Helvetica Neue"/>
      </a:defRPr>
    </a:lvl6pPr>
    <a:lvl7pPr indent="1371600" defTabSz="457200" latinLnBrk="0">
      <a:lnSpc>
        <a:spcPct val="116999"/>
      </a:lnSpc>
      <a:defRPr sz="2200">
        <a:latin typeface="+mj-lt"/>
        <a:ea typeface="+mj-ea"/>
        <a:cs typeface="+mj-cs"/>
        <a:sym typeface="Helvetica Neue"/>
      </a:defRPr>
    </a:lvl7pPr>
    <a:lvl8pPr indent="1600200" defTabSz="457200" latinLnBrk="0">
      <a:lnSpc>
        <a:spcPct val="116999"/>
      </a:lnSpc>
      <a:defRPr sz="2200">
        <a:latin typeface="+mj-lt"/>
        <a:ea typeface="+mj-ea"/>
        <a:cs typeface="+mj-cs"/>
        <a:sym typeface="Helvetica Neue"/>
      </a:defRPr>
    </a:lvl8pPr>
    <a:lvl9pPr indent="1828800" defTabSz="457200" latinLnBrk="0">
      <a:lnSpc>
        <a:spcPct val="116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slide" Target="../slides/slide3.xml"/><Relationship Id="rId4" Type="http://schemas.openxmlformats.org/officeDocument/2006/relationships/slide" Target="../slides/slide4.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a:r>
              <a:t>Texte du titre</a:t>
            </a:r>
          </a:p>
        </p:txBody>
      </p:sp>
      <p:sp>
        <p:nvSpPr>
          <p:cNvPr id="12" name="Shape 12"/>
          <p:cNvSpPr/>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title"/>
          </p:nvPr>
        </p:nvSpPr>
        <p:spPr>
          <a:xfrm>
            <a:off x="1079500" y="2438400"/>
            <a:ext cx="11176000" cy="2921000"/>
          </a:xfrm>
          <a:prstGeom prst="rect">
            <a:avLst/>
          </a:prstGeom>
        </p:spPr>
        <p:txBody>
          <a:bodyPr anchor="b"/>
          <a:lstStyle/>
          <a:p>
            <a:pPr/>
            <a:r>
              <a:t>Texte du titre</a:t>
            </a:r>
          </a:p>
        </p:txBody>
      </p:sp>
      <p:sp>
        <p:nvSpPr>
          <p:cNvPr id="21" name="Shape 21"/>
          <p:cNvSpPr/>
          <p:nvPr>
            <p:ph type="body" sz="quarter" idx="1"/>
          </p:nvPr>
        </p:nvSpPr>
        <p:spPr>
          <a:xfrm>
            <a:off x="1079500" y="5346700"/>
            <a:ext cx="11176000" cy="1397000"/>
          </a:xfrm>
          <a:prstGeom prst="rect">
            <a:avLst/>
          </a:prstGeom>
        </p:spPr>
        <p:txBody>
          <a:bodyPr anchor="t"/>
          <a:lstStyle/>
          <a:p>
            <a:pPr/>
            <a:r>
              <a:t>Texte niveau 1</a:t>
            </a:r>
          </a:p>
          <a:p>
            <a:pPr lvl="1"/>
            <a:r>
              <a:t>Texte niveau 2</a:t>
            </a:r>
          </a:p>
          <a:p>
            <a:pPr lvl="2"/>
            <a:r>
              <a:t>Texte niveau 3</a:t>
            </a:r>
          </a:p>
          <a:p>
            <a:pPr lvl="3"/>
            <a:r>
              <a:t>Texte niveau 4</a:t>
            </a:r>
          </a:p>
          <a:p>
            <a:pPr lvl="4"/>
            <a:r>
              <a:t>Texte niveau 5</a:t>
            </a:r>
          </a:p>
        </p:txBody>
      </p:sp>
      <p:sp>
        <p:nvSpPr>
          <p:cNvPr id="22" name="Shape 22"/>
          <p:cNvSpPr/>
          <p:nvPr>
            <p:ph type="sldNum" sz="quarter" idx="2"/>
          </p:nvPr>
        </p:nvSpPr>
        <p:spPr>
          <a:xfrm>
            <a:off x="6323012" y="9118600"/>
            <a:ext cx="342901" cy="355600"/>
          </a:xfrm>
          <a:prstGeom prst="rect">
            <a:avLst/>
          </a:prstGeom>
        </p:spPr>
        <p:txBody>
          <a:bodyPr/>
          <a:lstStyle>
            <a:lvl1pPr>
              <a:defRPr>
                <a:solidFill>
                  <a:srgbClr val="8C8C8C"/>
                </a:solidFill>
                <a:effectLst>
                  <a:outerShdw sx="100000" sy="100000" kx="0" ky="0" algn="b" rotWithShape="0" blurRad="12700" dist="25400" dir="2700000">
                    <a:srgbClr val="000000"/>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Shape 29"/>
          <p:cNvSpPr/>
          <p:nvPr>
            <p:ph type="title"/>
          </p:nvPr>
        </p:nvSpPr>
        <p:spPr>
          <a:xfrm>
            <a:off x="650240" y="390595"/>
            <a:ext cx="11704320" cy="1625601"/>
          </a:xfrm>
          <a:prstGeom prst="rect">
            <a:avLst/>
          </a:prstGeom>
        </p:spPr>
        <p:txBody>
          <a:bodyPr lIns="45719" tIns="45719" rIns="45719" bIns="45719" anchor="t"/>
          <a:lstStyle/>
          <a:p>
            <a:pPr/>
            <a:r>
              <a:t>Texte du titre</a:t>
            </a:r>
          </a:p>
        </p:txBody>
      </p:sp>
      <p:sp>
        <p:nvSpPr>
          <p:cNvPr id="30" name="Shape 30"/>
          <p:cNvSpPr/>
          <p:nvPr>
            <p:ph type="body" idx="1"/>
          </p:nvPr>
        </p:nvSpPr>
        <p:spPr>
          <a:xfrm>
            <a:off x="650240" y="2275839"/>
            <a:ext cx="11704320" cy="6436926"/>
          </a:xfrm>
          <a:prstGeom prst="rect">
            <a:avLst/>
          </a:prstGeom>
        </p:spPr>
        <p:txBody>
          <a:bodyPr lIns="45719" tIns="45719" rIns="45719" bIns="45719" anchor="t"/>
          <a:lstStyle/>
          <a:p>
            <a:pPr/>
            <a:r>
              <a:t>Texte niveau 1</a:t>
            </a:r>
          </a:p>
          <a:p>
            <a:pPr lvl="1"/>
            <a:r>
              <a:t>Texte niveau 2</a:t>
            </a:r>
          </a:p>
          <a:p>
            <a:pPr lvl="2"/>
            <a:r>
              <a:t>Texte niveau 3</a:t>
            </a:r>
          </a:p>
          <a:p>
            <a:pPr lvl="3"/>
            <a:r>
              <a:t>Texte niveau 4</a:t>
            </a:r>
          </a:p>
          <a:p>
            <a:pPr lvl="4"/>
            <a:r>
              <a:t>Texte niveau 5</a:t>
            </a:r>
          </a:p>
        </p:txBody>
      </p:sp>
      <p:sp>
        <p:nvSpPr>
          <p:cNvPr id="31" name="Shape 31"/>
          <p:cNvSpPr/>
          <p:nvPr>
            <p:ph type="sldNum" sz="quarter" idx="2"/>
          </p:nvPr>
        </p:nvSpPr>
        <p:spPr>
          <a:xfrm>
            <a:off x="6323012" y="9118600"/>
            <a:ext cx="342901" cy="355600"/>
          </a:xfrm>
          <a:prstGeom prst="rect">
            <a:avLst/>
          </a:prstGeom>
        </p:spPr>
        <p:txBody>
          <a:bodyPr/>
          <a:lstStyle>
            <a:lvl1pPr>
              <a:defRPr>
                <a:solidFill>
                  <a:srgbClr val="434343"/>
                </a:solidFill>
                <a:effectLst>
                  <a:outerShdw sx="100000" sy="100000" kx="0" ky="0" algn="b" rotWithShape="0" blurRad="12700" dist="25400" dir="2700000">
                    <a:srgbClr val="000000"/>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a:hlinkClick r:id="rId3" invalidUrl="" action="ppaction://hlinksldjump" tgtFrame="" tooltip="" history="1" highlightClick="0" endSnd="0"/>
          </p:cNvPr>
          <p:cNvSpPr/>
          <p:nvPr/>
        </p:nvSpPr>
        <p:spPr>
          <a:xfrm>
            <a:off x="424134" y="204787"/>
            <a:ext cx="2012407" cy="873126"/>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700">
                <a:solidFill>
                  <a:srgbClr val="FFFFFF"/>
                </a:solidFill>
              </a:defRPr>
            </a:pPr>
            <a:r>
              <a:t>MENU</a:t>
            </a:r>
            <a:br/>
            <a:r>
              <a:t>Avec ou Sans Appareil</a:t>
            </a:r>
          </a:p>
        </p:txBody>
      </p:sp>
      <p:sp>
        <p:nvSpPr>
          <p:cNvPr id="39" name="Shape 39"/>
          <p:cNvSpPr/>
          <p:nvPr>
            <p:ph type="title"/>
          </p:nvPr>
        </p:nvSpPr>
        <p:spPr>
          <a:xfrm>
            <a:off x="914400" y="247650"/>
            <a:ext cx="11176000" cy="1778000"/>
          </a:xfrm>
          <a:prstGeom prst="rect">
            <a:avLst/>
          </a:prstGeom>
        </p:spPr>
        <p:txBody>
          <a:bodyPr/>
          <a:lstStyle/>
          <a:p>
            <a:pPr/>
            <a:r>
              <a:t>Texte du titre</a:t>
            </a:r>
          </a:p>
        </p:txBody>
      </p:sp>
      <p:sp>
        <p:nvSpPr>
          <p:cNvPr id="40" name="Shape 40"/>
          <p:cNvSpPr/>
          <p:nvPr>
            <p:ph type="body" sz="half" idx="1"/>
          </p:nvPr>
        </p:nvSpPr>
        <p:spPr>
          <a:xfrm>
            <a:off x="914400" y="2705100"/>
            <a:ext cx="5118100" cy="601980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41" name="Shape 41">
            <a:hlinkClick r:id="rId4" invalidUrl="" action="ppaction://hlinksldjump" tgtFrame="" tooltip="" history="1" highlightClick="0" endSnd="0"/>
          </p:cNvPr>
          <p:cNvSpPr/>
          <p:nvPr/>
        </p:nvSpPr>
        <p:spPr>
          <a:xfrm>
            <a:off x="424134" y="1285874"/>
            <a:ext cx="2012407" cy="619126"/>
          </a:xfrm>
          <a:prstGeom prst="rect">
            <a:avLst/>
          </a:prstGeom>
          <a:gradFill>
            <a:gsLst>
              <a:gs pos="0">
                <a:schemeClr val="accent6"/>
              </a:gs>
              <a:gs pos="100000">
                <a:schemeClr val="accent6">
                  <a:lumOff val="1892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700">
                <a:solidFill>
                  <a:srgbClr val="FFFFFF"/>
                </a:solidFill>
              </a:defRPr>
            </a:pPr>
            <a:r>
              <a:t>MENU</a:t>
            </a:r>
            <a:br/>
            <a:r>
              <a:t>par MUSCLE</a:t>
            </a:r>
          </a:p>
        </p:txBody>
      </p:sp>
      <p:sp>
        <p:nvSpPr>
          <p:cNvPr id="42" name="Shape 42"/>
          <p:cNvSpPr/>
          <p:nvPr>
            <p:ph type="sldNum" sz="quarter" idx="2"/>
          </p:nvPr>
        </p:nvSpPr>
        <p:spPr>
          <a:xfrm>
            <a:off x="6323012" y="9118600"/>
            <a:ext cx="342901" cy="355600"/>
          </a:xfrm>
          <a:prstGeom prst="rect">
            <a:avLst/>
          </a:prstGeom>
        </p:spPr>
        <p:txBody>
          <a:bodyPr/>
          <a:lstStyle>
            <a:lvl1pPr>
              <a:defRPr>
                <a:solidFill>
                  <a:srgbClr val="434343"/>
                </a:solidFill>
                <a:effectLst>
                  <a:outerShdw sx="100000" sy="100000" kx="0" ky="0" algn="b" rotWithShape="0" blurRad="12700" dist="25400" dir="2700000">
                    <a:srgbClr val="000000"/>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Shape 49"/>
          <p:cNvSpPr/>
          <p:nvPr>
            <p:ph type="title"/>
          </p:nvPr>
        </p:nvSpPr>
        <p:spPr>
          <a:xfrm>
            <a:off x="1079500" y="3416300"/>
            <a:ext cx="11176000" cy="2921000"/>
          </a:xfrm>
          <a:prstGeom prst="rect">
            <a:avLst/>
          </a:prstGeom>
        </p:spPr>
        <p:txBody>
          <a:bodyPr/>
          <a:lstStyle/>
          <a:p>
            <a:pPr/>
            <a:r>
              <a:t>Texte du titre</a:t>
            </a:r>
          </a:p>
        </p:txBody>
      </p:sp>
      <p:sp>
        <p:nvSpPr>
          <p:cNvPr id="50" name="Shape 50"/>
          <p:cNvSpPr/>
          <p:nvPr>
            <p:ph type="body" idx="1"/>
          </p:nvPr>
        </p:nvSpPr>
        <p:spPr>
          <a:xfrm>
            <a:off x="650240" y="2275839"/>
            <a:ext cx="11704320" cy="6436926"/>
          </a:xfrm>
          <a:prstGeom prst="rect">
            <a:avLst/>
          </a:prstGeom>
        </p:spPr>
        <p:txBody>
          <a:bodyPr lIns="45719" tIns="45719" rIns="45719" bIns="45719" anchor="t"/>
          <a:lstStyle/>
          <a:p>
            <a:pPr/>
            <a:r>
              <a:t>Texte niveau 1</a:t>
            </a:r>
          </a:p>
          <a:p>
            <a:pPr lvl="1"/>
            <a:r>
              <a:t>Texte niveau 2</a:t>
            </a:r>
          </a:p>
          <a:p>
            <a:pPr lvl="2"/>
            <a:r>
              <a:t>Texte niveau 3</a:t>
            </a:r>
          </a:p>
          <a:p>
            <a:pPr lvl="3"/>
            <a:r>
              <a:t>Texte niveau 4</a:t>
            </a:r>
          </a:p>
          <a:p>
            <a:pPr lvl="4"/>
            <a:r>
              <a:t>Texte niveau 5</a:t>
            </a:r>
          </a:p>
        </p:txBody>
      </p:sp>
      <p:sp>
        <p:nvSpPr>
          <p:cNvPr id="51" name="Shape 51"/>
          <p:cNvSpPr/>
          <p:nvPr>
            <p:ph type="sldNum" sz="quarter" idx="2"/>
          </p:nvPr>
        </p:nvSpPr>
        <p:spPr>
          <a:xfrm>
            <a:off x="6323012" y="9118600"/>
            <a:ext cx="342901" cy="355600"/>
          </a:xfrm>
          <a:prstGeom prst="rect">
            <a:avLst/>
          </a:prstGeom>
        </p:spPr>
        <p:txBody>
          <a:bodyPr/>
          <a:lstStyle>
            <a:lvl1pPr>
              <a:defRPr>
                <a:solidFill>
                  <a:srgbClr val="8C8C8C"/>
                </a:solidFill>
                <a:effectLst>
                  <a:outerShdw sx="100000" sy="100000" kx="0" ky="0" algn="b" rotWithShape="0" blurRad="12700" dist="25400" dir="2700000">
                    <a:srgbClr val="000000"/>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Shape 3"/>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Shape 4"/>
          <p:cNvSpPr/>
          <p:nvPr>
            <p:ph type="sldNum" sz="quarter" idx="2"/>
          </p:nvPr>
        </p:nvSpPr>
        <p:spPr>
          <a:xfrm>
            <a:off x="6311004"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5pPr>
      <a:lvl6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6pPr>
      <a:lvl7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7pPr>
      <a:lvl8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1pPr>
      <a:lvl2pPr marL="13335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2pPr>
      <a:lvl3pPr marL="17780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3pPr>
      <a:lvl4pPr marL="22225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4pPr>
      <a:lvl5pPr marL="26670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5pPr>
      <a:lvl6pPr marL="31242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6pPr>
      <a:lvl7pPr marL="35814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7pPr>
      <a:lvl8pPr marL="40386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8pPr>
      <a:lvl9pPr marL="4495800" marR="0" indent="-8890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6.mp4"/><Relationship Id="rId3" Type="http://schemas.microsoft.com/office/2007/relationships/media" Target="../media/media6.mp4"/><Relationship Id="rId4" Type="http://schemas.openxmlformats.org/officeDocument/2006/relationships/image" Target="../media/image28.png"/><Relationship Id="rId5" Type="http://schemas.openxmlformats.org/officeDocument/2006/relationships/slide" Target="slide9.xml"/><Relationship Id="rId6" Type="http://schemas.openxmlformats.org/officeDocument/2006/relationships/image" Target="../media/image5.png"/><Relationship Id="rId7" Type="http://schemas.openxmlformats.org/officeDocument/2006/relationships/slide" Target="slide10.xml"/><Relationship Id="rId8" Type="http://schemas.openxmlformats.org/officeDocument/2006/relationships/image" Target="../media/image2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7.mp4"/><Relationship Id="rId3" Type="http://schemas.microsoft.com/office/2007/relationships/media" Target="../media/media7.mp4"/><Relationship Id="rId4" Type="http://schemas.openxmlformats.org/officeDocument/2006/relationships/image" Target="../media/image29.png"/><Relationship Id="rId5" Type="http://schemas.openxmlformats.org/officeDocument/2006/relationships/slide" Target="slide11.xml"/><Relationship Id="rId6" Type="http://schemas.openxmlformats.org/officeDocument/2006/relationships/image" Target="../media/image30.png"/><Relationship Id="rId7" Type="http://schemas.openxmlformats.org/officeDocument/2006/relationships/slide" Target="slide12.xml"/><Relationship Id="rId8" Type="http://schemas.openxmlformats.org/officeDocument/2006/relationships/image" Target="../media/image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8.mp4"/><Relationship Id="rId3" Type="http://schemas.microsoft.com/office/2007/relationships/media" Target="../media/media8.mp4"/><Relationship Id="rId4" Type="http://schemas.openxmlformats.org/officeDocument/2006/relationships/image" Target="../media/image31.png"/><Relationship Id="rId5" Type="http://schemas.openxmlformats.org/officeDocument/2006/relationships/slide" Target="slide11.xml"/><Relationship Id="rId6" Type="http://schemas.openxmlformats.org/officeDocument/2006/relationships/image" Target="../media/image30.png"/><Relationship Id="rId7" Type="http://schemas.openxmlformats.org/officeDocument/2006/relationships/slide" Target="slide12.xml"/><Relationship Id="rId8"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9.mp4"/><Relationship Id="rId3" Type="http://schemas.microsoft.com/office/2007/relationships/media" Target="../media/media9.mp4"/><Relationship Id="rId4" Type="http://schemas.openxmlformats.org/officeDocument/2006/relationships/image" Target="../media/image32.png"/><Relationship Id="rId5" Type="http://schemas.openxmlformats.org/officeDocument/2006/relationships/image" Target="../media/image3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0.mp4"/><Relationship Id="rId3" Type="http://schemas.microsoft.com/office/2007/relationships/media" Target="../media/media10.mp4"/><Relationship Id="rId4" Type="http://schemas.openxmlformats.org/officeDocument/2006/relationships/image" Target="../media/image34.png"/><Relationship Id="rId5" Type="http://schemas.openxmlformats.org/officeDocument/2006/relationships/image" Target="../media/image3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1.mp4"/><Relationship Id="rId3" Type="http://schemas.microsoft.com/office/2007/relationships/media" Target="../media/media11.mp4"/><Relationship Id="rId4" Type="http://schemas.openxmlformats.org/officeDocument/2006/relationships/image" Target="../media/image36.png"/><Relationship Id="rId5" Type="http://schemas.openxmlformats.org/officeDocument/2006/relationships/image" Target="../media/image3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2.mp4"/><Relationship Id="rId3" Type="http://schemas.microsoft.com/office/2007/relationships/media" Target="../media/media12.mp4"/><Relationship Id="rId4" Type="http://schemas.openxmlformats.org/officeDocument/2006/relationships/image" Target="../media/image38.png"/><Relationship Id="rId5" Type="http://schemas.openxmlformats.org/officeDocument/2006/relationships/image" Target="../media/image3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3.mp4"/><Relationship Id="rId3" Type="http://schemas.microsoft.com/office/2007/relationships/media" Target="../media/media13.mp4"/><Relationship Id="rId4" Type="http://schemas.openxmlformats.org/officeDocument/2006/relationships/image" Target="../media/image40.png"/><Relationship Id="rId5" Type="http://schemas.openxmlformats.org/officeDocument/2006/relationships/slide" Target="slide17.xml"/><Relationship Id="rId6" Type="http://schemas.openxmlformats.org/officeDocument/2006/relationships/image" Target="../media/image8.png"/><Relationship Id="rId7" Type="http://schemas.openxmlformats.org/officeDocument/2006/relationships/slide" Target="slide18.xml"/><Relationship Id="rId8" Type="http://schemas.openxmlformats.org/officeDocument/2006/relationships/image" Target="../media/image4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4.mp4"/><Relationship Id="rId3" Type="http://schemas.microsoft.com/office/2007/relationships/media" Target="../media/media14.mp4"/><Relationship Id="rId4" Type="http://schemas.openxmlformats.org/officeDocument/2006/relationships/image" Target="../media/image42.png"/><Relationship Id="rId5" Type="http://schemas.openxmlformats.org/officeDocument/2006/relationships/slide" Target="slide17.xml"/><Relationship Id="rId6" Type="http://schemas.openxmlformats.org/officeDocument/2006/relationships/image" Target="../media/image8.png"/><Relationship Id="rId7" Type="http://schemas.openxmlformats.org/officeDocument/2006/relationships/slide" Target="slide18.xml"/><Relationship Id="rId8" Type="http://schemas.openxmlformats.org/officeDocument/2006/relationships/image" Target="../media/image4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5.mp4"/><Relationship Id="rId3" Type="http://schemas.microsoft.com/office/2007/relationships/media" Target="../media/media15.mp4"/><Relationship Id="rId4" Type="http://schemas.openxmlformats.org/officeDocument/2006/relationships/image" Target="../media/image43.png"/><Relationship Id="rId5" Type="http://schemas.openxmlformats.org/officeDocument/2006/relationships/slide" Target="slide19.xml"/><Relationship Id="rId6" Type="http://schemas.openxmlformats.org/officeDocument/2006/relationships/image" Target="../media/image9.png"/><Relationship Id="rId7" Type="http://schemas.openxmlformats.org/officeDocument/2006/relationships/slide" Target="slide20.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google.fr/url?sa=t&amp;rct=j&amp;q=&amp;esrc=s&amp;source=web&amp;cd=1&amp;cad=rja&amp;uact=8&amp;ved=0ahUKEwj1kargnLrSAhWBBcAKHS-3DHcQFggcMAA&amp;url=http%3A%2F%2Fwww.revue-eps.com%2Ffr%2Fdossier-ep-s-n-79-musculation-avec-et-sans-materiel_o-15317.html&amp;usg=AFQjCNFzmKnZGnYwbsOfuCrONC6qP7LNHQ&amp;sig2=jVmQ6VwuGXjU5iHmKuv1pg" TargetMode="External"/><Relationship Id="rId3" Type="http://schemas.openxmlformats.org/officeDocument/2006/relationships/image" Target="../media/image5.jpe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hyperlink" Target="mailto:liste-pole-eps@ac-rouen.fr" TargetMode="External"/><Relationship Id="rId7" Type="http://schemas.openxmlformats.org/officeDocument/2006/relationships/slide" Target="slide3.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 Target="slide19.xml"/><Relationship Id="rId3" Type="http://schemas.openxmlformats.org/officeDocument/2006/relationships/image" Target="../media/image9.png"/><Relationship Id="rId4" Type="http://schemas.openxmlformats.org/officeDocument/2006/relationships/slide" Target="slide20.xml"/><Relationship Id="rId5" Type="http://schemas.openxmlformats.org/officeDocument/2006/relationships/video" Target="../media/media16.mp4"/><Relationship Id="rId6" Type="http://schemas.microsoft.com/office/2007/relationships/media" Target="../media/media16.mp4"/><Relationship Id="rId7" Type="http://schemas.openxmlformats.org/officeDocument/2006/relationships/image" Target="../media/image4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 Target="slide21.xml"/><Relationship Id="rId3" Type="http://schemas.openxmlformats.org/officeDocument/2006/relationships/image" Target="../media/image45.png"/><Relationship Id="rId4" Type="http://schemas.openxmlformats.org/officeDocument/2006/relationships/slide" Target="slide22.xml"/><Relationship Id="rId5" Type="http://schemas.openxmlformats.org/officeDocument/2006/relationships/image" Target="../media/image46.png"/><Relationship Id="rId6" Type="http://schemas.openxmlformats.org/officeDocument/2006/relationships/slide" Target="slide23.xml"/><Relationship Id="rId7" Type="http://schemas.openxmlformats.org/officeDocument/2006/relationships/image" Target="../media/image47.png"/><Relationship Id="rId8" Type="http://schemas.openxmlformats.org/officeDocument/2006/relationships/video" Target="../media/media17.mp4"/><Relationship Id="rId9" Type="http://schemas.microsoft.com/office/2007/relationships/media" Target="../media/media17.mp4"/><Relationship Id="rId10" Type="http://schemas.openxmlformats.org/officeDocument/2006/relationships/image" Target="../media/image4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8.mp4"/><Relationship Id="rId3" Type="http://schemas.microsoft.com/office/2007/relationships/media" Target="../media/media18.mp4"/><Relationship Id="rId4" Type="http://schemas.openxmlformats.org/officeDocument/2006/relationships/image" Target="../media/image49.png"/><Relationship Id="rId5" Type="http://schemas.openxmlformats.org/officeDocument/2006/relationships/slide" Target="slide21.xml"/><Relationship Id="rId6" Type="http://schemas.openxmlformats.org/officeDocument/2006/relationships/image" Target="../media/image45.png"/><Relationship Id="rId7" Type="http://schemas.openxmlformats.org/officeDocument/2006/relationships/slide" Target="slide22.xml"/><Relationship Id="rId8" Type="http://schemas.openxmlformats.org/officeDocument/2006/relationships/image" Target="../media/image46.png"/><Relationship Id="rId9" Type="http://schemas.openxmlformats.org/officeDocument/2006/relationships/slide" Target="slide23.xml"/><Relationship Id="rId10" Type="http://schemas.openxmlformats.org/officeDocument/2006/relationships/image" Target="../media/image47.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9.mp4"/><Relationship Id="rId3" Type="http://schemas.microsoft.com/office/2007/relationships/media" Target="../media/media19.mp4"/><Relationship Id="rId4" Type="http://schemas.openxmlformats.org/officeDocument/2006/relationships/image" Target="../media/image50.png"/><Relationship Id="rId5" Type="http://schemas.openxmlformats.org/officeDocument/2006/relationships/slide" Target="slide21.xml"/><Relationship Id="rId6" Type="http://schemas.openxmlformats.org/officeDocument/2006/relationships/image" Target="../media/image45.png"/><Relationship Id="rId7" Type="http://schemas.openxmlformats.org/officeDocument/2006/relationships/slide" Target="slide22.xml"/><Relationship Id="rId8" Type="http://schemas.openxmlformats.org/officeDocument/2006/relationships/image" Target="../media/image46.png"/><Relationship Id="rId9" Type="http://schemas.openxmlformats.org/officeDocument/2006/relationships/slide" Target="slide23.xml"/><Relationship Id="rId10" Type="http://schemas.openxmlformats.org/officeDocument/2006/relationships/image" Target="../media/image4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0.mp4"/><Relationship Id="rId3" Type="http://schemas.microsoft.com/office/2007/relationships/media" Target="../media/media20.mp4"/><Relationship Id="rId4" Type="http://schemas.openxmlformats.org/officeDocument/2006/relationships/image" Target="../media/image51.png"/><Relationship Id="rId5" Type="http://schemas.openxmlformats.org/officeDocument/2006/relationships/slide" Target="slide24.xml"/><Relationship Id="rId6" Type="http://schemas.openxmlformats.org/officeDocument/2006/relationships/image" Target="../media/image15.png"/><Relationship Id="rId7" Type="http://schemas.openxmlformats.org/officeDocument/2006/relationships/slide" Target="slide25.xml"/><Relationship Id="rId8" Type="http://schemas.openxmlformats.org/officeDocument/2006/relationships/image" Target="../media/image52.png"/><Relationship Id="rId9" Type="http://schemas.openxmlformats.org/officeDocument/2006/relationships/slide" Target="slide26.xml"/><Relationship Id="rId10" Type="http://schemas.openxmlformats.org/officeDocument/2006/relationships/image" Target="../media/image53.png"/><Relationship Id="rId11" Type="http://schemas.openxmlformats.org/officeDocument/2006/relationships/slide" Target="slide27.xml"/><Relationship Id="rId12" Type="http://schemas.openxmlformats.org/officeDocument/2006/relationships/image" Target="../media/image5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1.mp4"/><Relationship Id="rId3" Type="http://schemas.microsoft.com/office/2007/relationships/media" Target="../media/media21.mp4"/><Relationship Id="rId4" Type="http://schemas.openxmlformats.org/officeDocument/2006/relationships/image" Target="../media/image55.png"/><Relationship Id="rId5" Type="http://schemas.openxmlformats.org/officeDocument/2006/relationships/slide" Target="slide24.xml"/><Relationship Id="rId6" Type="http://schemas.openxmlformats.org/officeDocument/2006/relationships/image" Target="../media/image15.png"/><Relationship Id="rId7" Type="http://schemas.openxmlformats.org/officeDocument/2006/relationships/slide" Target="slide25.xml"/><Relationship Id="rId8" Type="http://schemas.openxmlformats.org/officeDocument/2006/relationships/image" Target="../media/image52.png"/><Relationship Id="rId9" Type="http://schemas.openxmlformats.org/officeDocument/2006/relationships/slide" Target="slide26.xml"/><Relationship Id="rId10" Type="http://schemas.openxmlformats.org/officeDocument/2006/relationships/image" Target="../media/image53.png"/><Relationship Id="rId11" Type="http://schemas.openxmlformats.org/officeDocument/2006/relationships/slide" Target="slide27.xml"/><Relationship Id="rId12" Type="http://schemas.openxmlformats.org/officeDocument/2006/relationships/image" Target="../media/image5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2.mp4"/><Relationship Id="rId3" Type="http://schemas.microsoft.com/office/2007/relationships/media" Target="../media/media22.mp4"/><Relationship Id="rId4" Type="http://schemas.openxmlformats.org/officeDocument/2006/relationships/image" Target="../media/image56.png"/><Relationship Id="rId5" Type="http://schemas.openxmlformats.org/officeDocument/2006/relationships/slide" Target="slide24.xml"/><Relationship Id="rId6" Type="http://schemas.openxmlformats.org/officeDocument/2006/relationships/image" Target="../media/image15.png"/><Relationship Id="rId7" Type="http://schemas.openxmlformats.org/officeDocument/2006/relationships/slide" Target="slide25.xml"/><Relationship Id="rId8" Type="http://schemas.openxmlformats.org/officeDocument/2006/relationships/image" Target="../media/image52.png"/><Relationship Id="rId9" Type="http://schemas.openxmlformats.org/officeDocument/2006/relationships/slide" Target="slide26.xml"/><Relationship Id="rId10" Type="http://schemas.openxmlformats.org/officeDocument/2006/relationships/image" Target="../media/image53.png"/><Relationship Id="rId11" Type="http://schemas.openxmlformats.org/officeDocument/2006/relationships/slide" Target="slide27.xml"/><Relationship Id="rId12" Type="http://schemas.openxmlformats.org/officeDocument/2006/relationships/image" Target="../media/image5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3.mp4"/><Relationship Id="rId3" Type="http://schemas.microsoft.com/office/2007/relationships/media" Target="../media/media23.mp4"/><Relationship Id="rId4" Type="http://schemas.openxmlformats.org/officeDocument/2006/relationships/image" Target="../media/image57.png"/><Relationship Id="rId5" Type="http://schemas.openxmlformats.org/officeDocument/2006/relationships/slide" Target="slide24.xml"/><Relationship Id="rId6" Type="http://schemas.openxmlformats.org/officeDocument/2006/relationships/image" Target="../media/image15.png"/><Relationship Id="rId7" Type="http://schemas.openxmlformats.org/officeDocument/2006/relationships/slide" Target="slide25.xml"/><Relationship Id="rId8" Type="http://schemas.openxmlformats.org/officeDocument/2006/relationships/image" Target="../media/image52.png"/><Relationship Id="rId9" Type="http://schemas.openxmlformats.org/officeDocument/2006/relationships/slide" Target="slide26.xml"/><Relationship Id="rId10" Type="http://schemas.openxmlformats.org/officeDocument/2006/relationships/image" Target="../media/image53.png"/><Relationship Id="rId11" Type="http://schemas.openxmlformats.org/officeDocument/2006/relationships/slide" Target="slide27.xml"/><Relationship Id="rId12" Type="http://schemas.openxmlformats.org/officeDocument/2006/relationships/image" Target="../media/image5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4.mp4"/><Relationship Id="rId3" Type="http://schemas.microsoft.com/office/2007/relationships/media" Target="../media/media24.mp4"/><Relationship Id="rId4" Type="http://schemas.openxmlformats.org/officeDocument/2006/relationships/image" Target="../media/image58.png"/><Relationship Id="rId5" Type="http://schemas.openxmlformats.org/officeDocument/2006/relationships/slide" Target="slide28.xml"/><Relationship Id="rId6" Type="http://schemas.openxmlformats.org/officeDocument/2006/relationships/image" Target="../media/image16.png"/><Relationship Id="rId7" Type="http://schemas.openxmlformats.org/officeDocument/2006/relationships/slide" Target="slide29.xml"/><Relationship Id="rId8" Type="http://schemas.openxmlformats.org/officeDocument/2006/relationships/image" Target="../media/image59.png"/><Relationship Id="rId9" Type="http://schemas.openxmlformats.org/officeDocument/2006/relationships/slide" Target="slide30.xml"/><Relationship Id="rId10" Type="http://schemas.openxmlformats.org/officeDocument/2006/relationships/image" Target="../media/image60.png"/><Relationship Id="rId11" Type="http://schemas.openxmlformats.org/officeDocument/2006/relationships/slide" Target="slide31.xml"/><Relationship Id="rId12" Type="http://schemas.openxmlformats.org/officeDocument/2006/relationships/image" Target="../media/image6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5.mp4"/><Relationship Id="rId3" Type="http://schemas.microsoft.com/office/2007/relationships/media" Target="../media/media25.mp4"/><Relationship Id="rId4" Type="http://schemas.openxmlformats.org/officeDocument/2006/relationships/image" Target="../media/image62.png"/><Relationship Id="rId5" Type="http://schemas.openxmlformats.org/officeDocument/2006/relationships/slide" Target="slide28.xml"/><Relationship Id="rId6" Type="http://schemas.openxmlformats.org/officeDocument/2006/relationships/image" Target="../media/image16.png"/><Relationship Id="rId7" Type="http://schemas.openxmlformats.org/officeDocument/2006/relationships/slide" Target="slide29.xml"/><Relationship Id="rId8" Type="http://schemas.openxmlformats.org/officeDocument/2006/relationships/image" Target="../media/image59.png"/><Relationship Id="rId9" Type="http://schemas.openxmlformats.org/officeDocument/2006/relationships/slide" Target="slide30.xml"/><Relationship Id="rId10" Type="http://schemas.openxmlformats.org/officeDocument/2006/relationships/image" Target="../media/image60.png"/><Relationship Id="rId11" Type="http://schemas.openxmlformats.org/officeDocument/2006/relationships/slide" Target="slide31.xml"/><Relationship Id="rId12" Type="http://schemas.openxmlformats.org/officeDocument/2006/relationships/image" Target="../media/image6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5.xml"/><Relationship Id="rId3" Type="http://schemas.openxmlformats.org/officeDocument/2006/relationships/image" Target="../media/image4.png"/><Relationship Id="rId4" Type="http://schemas.openxmlformats.org/officeDocument/2006/relationships/slide" Target="slide9.xml"/><Relationship Id="rId5" Type="http://schemas.openxmlformats.org/officeDocument/2006/relationships/image" Target="../media/image5.png"/><Relationship Id="rId6" Type="http://schemas.openxmlformats.org/officeDocument/2006/relationships/slide" Target="slide11.xml"/><Relationship Id="rId7" Type="http://schemas.openxmlformats.org/officeDocument/2006/relationships/image" Target="../media/image6.png"/><Relationship Id="rId8" Type="http://schemas.openxmlformats.org/officeDocument/2006/relationships/slide" Target="slide13.xml"/><Relationship Id="rId9" Type="http://schemas.openxmlformats.org/officeDocument/2006/relationships/image" Target="../media/image7.png"/><Relationship Id="rId10" Type="http://schemas.openxmlformats.org/officeDocument/2006/relationships/slide" Target="slide18.xml"/><Relationship Id="rId11" Type="http://schemas.openxmlformats.org/officeDocument/2006/relationships/image" Target="../media/image8.png"/><Relationship Id="rId12" Type="http://schemas.openxmlformats.org/officeDocument/2006/relationships/slide" Target="slide19.xml"/><Relationship Id="rId13" Type="http://schemas.openxmlformats.org/officeDocument/2006/relationships/image" Target="../media/image9.png"/><Relationship Id="rId14" Type="http://schemas.openxmlformats.org/officeDocument/2006/relationships/slide" Target="slide21.xml"/><Relationship Id="rId15" Type="http://schemas.openxmlformats.org/officeDocument/2006/relationships/image" Target="../media/image10.png"/><Relationship Id="rId16" Type="http://schemas.openxmlformats.org/officeDocument/2006/relationships/slide" Target="slide14.xml"/><Relationship Id="rId17" Type="http://schemas.openxmlformats.org/officeDocument/2006/relationships/image" Target="../media/image11.png"/><Relationship Id="rId18" Type="http://schemas.openxmlformats.org/officeDocument/2006/relationships/slide" Target="slide15.xml"/><Relationship Id="rId19" Type="http://schemas.openxmlformats.org/officeDocument/2006/relationships/image" Target="../media/image12.png"/><Relationship Id="rId20" Type="http://schemas.openxmlformats.org/officeDocument/2006/relationships/slide" Target="slide16.xml"/><Relationship Id="rId21" Type="http://schemas.openxmlformats.org/officeDocument/2006/relationships/image" Target="../media/image13.png"/><Relationship Id="rId22" Type="http://schemas.openxmlformats.org/officeDocument/2006/relationships/slide" Target="slide36.xml"/><Relationship Id="rId23" Type="http://schemas.openxmlformats.org/officeDocument/2006/relationships/image" Target="../media/image14.png"/><Relationship Id="rId24" Type="http://schemas.openxmlformats.org/officeDocument/2006/relationships/slide" Target="slide24.xml"/><Relationship Id="rId25" Type="http://schemas.openxmlformats.org/officeDocument/2006/relationships/image" Target="../media/image15.png"/><Relationship Id="rId26" Type="http://schemas.openxmlformats.org/officeDocument/2006/relationships/slide" Target="slide28.xml"/><Relationship Id="rId27" Type="http://schemas.openxmlformats.org/officeDocument/2006/relationships/image" Target="../media/image16.png"/><Relationship Id="rId28" Type="http://schemas.openxmlformats.org/officeDocument/2006/relationships/slide" Target="slide32.xml"/><Relationship Id="rId29" Type="http://schemas.openxmlformats.org/officeDocument/2006/relationships/image" Target="../media/image17.png"/><Relationship Id="rId30" Type="http://schemas.openxmlformats.org/officeDocument/2006/relationships/slide" Target="slide3.xml"/><Relationship Id="rId31" Type="http://schemas.openxmlformats.org/officeDocument/2006/relationships/slide" Target="slide4.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6.mp4"/><Relationship Id="rId3" Type="http://schemas.microsoft.com/office/2007/relationships/media" Target="../media/media26.mp4"/><Relationship Id="rId4" Type="http://schemas.openxmlformats.org/officeDocument/2006/relationships/image" Target="../media/image63.png"/><Relationship Id="rId5" Type="http://schemas.openxmlformats.org/officeDocument/2006/relationships/slide" Target="slide28.xml"/><Relationship Id="rId6" Type="http://schemas.openxmlformats.org/officeDocument/2006/relationships/image" Target="../media/image16.png"/><Relationship Id="rId7" Type="http://schemas.openxmlformats.org/officeDocument/2006/relationships/slide" Target="slide29.xml"/><Relationship Id="rId8" Type="http://schemas.openxmlformats.org/officeDocument/2006/relationships/image" Target="../media/image59.png"/><Relationship Id="rId9" Type="http://schemas.openxmlformats.org/officeDocument/2006/relationships/slide" Target="slide30.xml"/><Relationship Id="rId10" Type="http://schemas.openxmlformats.org/officeDocument/2006/relationships/image" Target="../media/image60.png"/><Relationship Id="rId11" Type="http://schemas.openxmlformats.org/officeDocument/2006/relationships/slide" Target="slide31.xml"/><Relationship Id="rId12" Type="http://schemas.openxmlformats.org/officeDocument/2006/relationships/image" Target="../media/image6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7.mp4"/><Relationship Id="rId3" Type="http://schemas.microsoft.com/office/2007/relationships/media" Target="../media/media27.mp4"/><Relationship Id="rId4" Type="http://schemas.openxmlformats.org/officeDocument/2006/relationships/image" Target="../media/image64.png"/><Relationship Id="rId5" Type="http://schemas.openxmlformats.org/officeDocument/2006/relationships/slide" Target="slide28.xml"/><Relationship Id="rId6" Type="http://schemas.openxmlformats.org/officeDocument/2006/relationships/image" Target="../media/image16.png"/><Relationship Id="rId7" Type="http://schemas.openxmlformats.org/officeDocument/2006/relationships/slide" Target="slide29.xml"/><Relationship Id="rId8" Type="http://schemas.openxmlformats.org/officeDocument/2006/relationships/image" Target="../media/image59.png"/><Relationship Id="rId9" Type="http://schemas.openxmlformats.org/officeDocument/2006/relationships/slide" Target="slide30.xml"/><Relationship Id="rId10" Type="http://schemas.openxmlformats.org/officeDocument/2006/relationships/image" Target="../media/image60.png"/><Relationship Id="rId11" Type="http://schemas.openxmlformats.org/officeDocument/2006/relationships/slide" Target="slide31.xml"/><Relationship Id="rId12" Type="http://schemas.openxmlformats.org/officeDocument/2006/relationships/image" Target="../media/image61.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8.mp4"/><Relationship Id="rId3" Type="http://schemas.microsoft.com/office/2007/relationships/media" Target="../media/media28.mp4"/><Relationship Id="rId4" Type="http://schemas.openxmlformats.org/officeDocument/2006/relationships/image" Target="../media/image65.png"/><Relationship Id="rId5" Type="http://schemas.openxmlformats.org/officeDocument/2006/relationships/slide" Target="slide32.xml"/><Relationship Id="rId6" Type="http://schemas.openxmlformats.org/officeDocument/2006/relationships/image" Target="../media/image17.png"/><Relationship Id="rId7" Type="http://schemas.openxmlformats.org/officeDocument/2006/relationships/slide" Target="slide33.xml"/><Relationship Id="rId8" Type="http://schemas.openxmlformats.org/officeDocument/2006/relationships/image" Target="../media/image66.png"/><Relationship Id="rId9" Type="http://schemas.openxmlformats.org/officeDocument/2006/relationships/slide" Target="slide34.xml"/><Relationship Id="rId10" Type="http://schemas.openxmlformats.org/officeDocument/2006/relationships/image" Target="../media/image67.png"/><Relationship Id="rId11" Type="http://schemas.openxmlformats.org/officeDocument/2006/relationships/slide" Target="slide35.xml"/><Relationship Id="rId12" Type="http://schemas.openxmlformats.org/officeDocument/2006/relationships/image" Target="../media/image6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9.mp4"/><Relationship Id="rId3" Type="http://schemas.microsoft.com/office/2007/relationships/media" Target="../media/media29.mp4"/><Relationship Id="rId4" Type="http://schemas.openxmlformats.org/officeDocument/2006/relationships/image" Target="../media/image69.png"/><Relationship Id="rId5" Type="http://schemas.openxmlformats.org/officeDocument/2006/relationships/slide" Target="slide32.xml"/><Relationship Id="rId6" Type="http://schemas.openxmlformats.org/officeDocument/2006/relationships/image" Target="../media/image17.png"/><Relationship Id="rId7" Type="http://schemas.openxmlformats.org/officeDocument/2006/relationships/slide" Target="slide33.xml"/><Relationship Id="rId8" Type="http://schemas.openxmlformats.org/officeDocument/2006/relationships/image" Target="../media/image66.png"/><Relationship Id="rId9" Type="http://schemas.openxmlformats.org/officeDocument/2006/relationships/slide" Target="slide34.xml"/><Relationship Id="rId10" Type="http://schemas.openxmlformats.org/officeDocument/2006/relationships/image" Target="../media/image67.png"/><Relationship Id="rId11" Type="http://schemas.openxmlformats.org/officeDocument/2006/relationships/slide" Target="slide35.xml"/><Relationship Id="rId12" Type="http://schemas.openxmlformats.org/officeDocument/2006/relationships/image" Target="../media/image68.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30.mp4"/><Relationship Id="rId3" Type="http://schemas.microsoft.com/office/2007/relationships/media" Target="../media/media30.mp4"/><Relationship Id="rId4" Type="http://schemas.openxmlformats.org/officeDocument/2006/relationships/image" Target="../media/image70.png"/><Relationship Id="rId5" Type="http://schemas.openxmlformats.org/officeDocument/2006/relationships/slide" Target="slide32.xml"/><Relationship Id="rId6" Type="http://schemas.openxmlformats.org/officeDocument/2006/relationships/image" Target="../media/image17.png"/><Relationship Id="rId7" Type="http://schemas.openxmlformats.org/officeDocument/2006/relationships/slide" Target="slide33.xml"/><Relationship Id="rId8" Type="http://schemas.openxmlformats.org/officeDocument/2006/relationships/image" Target="../media/image66.png"/><Relationship Id="rId9" Type="http://schemas.openxmlformats.org/officeDocument/2006/relationships/slide" Target="slide34.xml"/><Relationship Id="rId10" Type="http://schemas.openxmlformats.org/officeDocument/2006/relationships/image" Target="../media/image67.png"/><Relationship Id="rId11" Type="http://schemas.openxmlformats.org/officeDocument/2006/relationships/slide" Target="slide35.xml"/><Relationship Id="rId12" Type="http://schemas.openxmlformats.org/officeDocument/2006/relationships/image" Target="../media/image68.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31.mp4"/><Relationship Id="rId3" Type="http://schemas.microsoft.com/office/2007/relationships/media" Target="../media/media31.mp4"/><Relationship Id="rId4" Type="http://schemas.openxmlformats.org/officeDocument/2006/relationships/image" Target="../media/image71.png"/><Relationship Id="rId5" Type="http://schemas.openxmlformats.org/officeDocument/2006/relationships/slide" Target="slide32.xml"/><Relationship Id="rId6" Type="http://schemas.openxmlformats.org/officeDocument/2006/relationships/image" Target="../media/image17.png"/><Relationship Id="rId7" Type="http://schemas.openxmlformats.org/officeDocument/2006/relationships/slide" Target="slide33.xml"/><Relationship Id="rId8" Type="http://schemas.openxmlformats.org/officeDocument/2006/relationships/image" Target="../media/image66.png"/><Relationship Id="rId9" Type="http://schemas.openxmlformats.org/officeDocument/2006/relationships/slide" Target="slide34.xml"/><Relationship Id="rId10" Type="http://schemas.openxmlformats.org/officeDocument/2006/relationships/image" Target="../media/image67.png"/><Relationship Id="rId11" Type="http://schemas.openxmlformats.org/officeDocument/2006/relationships/slide" Target="slide35.xml"/><Relationship Id="rId12" Type="http://schemas.openxmlformats.org/officeDocument/2006/relationships/image" Target="../media/image68.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32.mp4"/><Relationship Id="rId3" Type="http://schemas.microsoft.com/office/2007/relationships/media" Target="../media/media32.mp4"/><Relationship Id="rId4" Type="http://schemas.openxmlformats.org/officeDocument/2006/relationships/image" Target="../media/image72.png"/><Relationship Id="rId5" Type="http://schemas.openxmlformats.org/officeDocument/2006/relationships/image" Target="../media/image1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 Target="slide5.xml"/><Relationship Id="rId3" Type="http://schemas.openxmlformats.org/officeDocument/2006/relationships/image" Target="../media/image4.png"/><Relationship Id="rId4" Type="http://schemas.openxmlformats.org/officeDocument/2006/relationships/slide" Target="slide9.xml"/><Relationship Id="rId5" Type="http://schemas.openxmlformats.org/officeDocument/2006/relationships/image" Target="../media/image5.png"/><Relationship Id="rId6" Type="http://schemas.openxmlformats.org/officeDocument/2006/relationships/slide" Target="slide13.xml"/><Relationship Id="rId7" Type="http://schemas.openxmlformats.org/officeDocument/2006/relationships/image" Target="../media/image7.png"/><Relationship Id="rId8" Type="http://schemas.openxmlformats.org/officeDocument/2006/relationships/slide" Target="slide19.xml"/><Relationship Id="rId9" Type="http://schemas.openxmlformats.org/officeDocument/2006/relationships/image" Target="../media/image9.png"/><Relationship Id="rId10" Type="http://schemas.openxmlformats.org/officeDocument/2006/relationships/slide" Target="slide36.xml"/><Relationship Id="rId11" Type="http://schemas.openxmlformats.org/officeDocument/2006/relationships/image" Target="../media/image14.png"/><Relationship Id="rId12" Type="http://schemas.openxmlformats.org/officeDocument/2006/relationships/slide" Target="slide24.xml"/><Relationship Id="rId13" Type="http://schemas.openxmlformats.org/officeDocument/2006/relationships/image" Target="../media/image15.png"/><Relationship Id="rId14" Type="http://schemas.openxmlformats.org/officeDocument/2006/relationships/slide" Target="slide28.xml"/><Relationship Id="rId15" Type="http://schemas.openxmlformats.org/officeDocument/2006/relationships/image" Target="../media/image16.png"/><Relationship Id="rId16" Type="http://schemas.openxmlformats.org/officeDocument/2006/relationships/slide" Target="slide32.xml"/><Relationship Id="rId17" Type="http://schemas.openxmlformats.org/officeDocument/2006/relationships/image" Target="../media/image17.png"/><Relationship Id="rId18" Type="http://schemas.openxmlformats.org/officeDocument/2006/relationships/slide" Target="slide11.xml"/><Relationship Id="rId19" Type="http://schemas.openxmlformats.org/officeDocument/2006/relationships/image" Target="../media/image6.png"/><Relationship Id="rId20" Type="http://schemas.openxmlformats.org/officeDocument/2006/relationships/slide" Target="slide18.xml"/><Relationship Id="rId21" Type="http://schemas.openxmlformats.org/officeDocument/2006/relationships/image" Target="../media/image8.png"/><Relationship Id="rId22" Type="http://schemas.openxmlformats.org/officeDocument/2006/relationships/slide" Target="slide21.xml"/><Relationship Id="rId23" Type="http://schemas.openxmlformats.org/officeDocument/2006/relationships/image" Target="../media/image10.png"/><Relationship Id="rId24" Type="http://schemas.openxmlformats.org/officeDocument/2006/relationships/slide" Target="slide14.xml"/><Relationship Id="rId25" Type="http://schemas.openxmlformats.org/officeDocument/2006/relationships/image" Target="../media/image11.png"/><Relationship Id="rId26" Type="http://schemas.openxmlformats.org/officeDocument/2006/relationships/slide" Target="slide15.xml"/><Relationship Id="rId27" Type="http://schemas.openxmlformats.org/officeDocument/2006/relationships/image" Target="../media/image12.png"/><Relationship Id="rId28" Type="http://schemas.openxmlformats.org/officeDocument/2006/relationships/slide" Target="slide16.xml"/><Relationship Id="rId29" Type="http://schemas.openxmlformats.org/officeDocument/2006/relationships/image" Target="../media/image13.png"/><Relationship Id="rId30" Type="http://schemas.openxmlformats.org/officeDocument/2006/relationships/slide" Target="slide3.xml"/><Relationship Id="rId31" Type="http://schemas.openxmlformats.org/officeDocument/2006/relationships/slide" Target="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8.png"/><Relationship Id="rId5" Type="http://schemas.openxmlformats.org/officeDocument/2006/relationships/slide" Target="slide5.xml"/><Relationship Id="rId6" Type="http://schemas.openxmlformats.org/officeDocument/2006/relationships/image" Target="../media/image19.png"/><Relationship Id="rId7" Type="http://schemas.openxmlformats.org/officeDocument/2006/relationships/slide" Target="slide6.xml"/><Relationship Id="rId8" Type="http://schemas.openxmlformats.org/officeDocument/2006/relationships/image" Target="../media/image20.png"/><Relationship Id="rId9" Type="http://schemas.openxmlformats.org/officeDocument/2006/relationships/slide" Target="slide7.xml"/><Relationship Id="rId10" Type="http://schemas.openxmlformats.org/officeDocument/2006/relationships/image" Target="../media/image21.png"/><Relationship Id="rId11" Type="http://schemas.openxmlformats.org/officeDocument/2006/relationships/slide" Target="slide8.xml"/><Relationship Id="rId12" Type="http://schemas.openxmlformats.org/officeDocument/2006/relationships/image" Target="../media/image2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23.png"/><Relationship Id="rId5" Type="http://schemas.openxmlformats.org/officeDocument/2006/relationships/slide" Target="slide5.xml"/><Relationship Id="rId6" Type="http://schemas.openxmlformats.org/officeDocument/2006/relationships/image" Target="../media/image19.png"/><Relationship Id="rId7" Type="http://schemas.openxmlformats.org/officeDocument/2006/relationships/slide" Target="slide6.xml"/><Relationship Id="rId8" Type="http://schemas.openxmlformats.org/officeDocument/2006/relationships/image" Target="../media/image20.png"/><Relationship Id="rId9" Type="http://schemas.openxmlformats.org/officeDocument/2006/relationships/slide" Target="slide7.xml"/><Relationship Id="rId10" Type="http://schemas.openxmlformats.org/officeDocument/2006/relationships/image" Target="../media/image21.png"/><Relationship Id="rId11" Type="http://schemas.openxmlformats.org/officeDocument/2006/relationships/slide" Target="slide8.xml"/><Relationship Id="rId12" Type="http://schemas.openxmlformats.org/officeDocument/2006/relationships/image" Target="../media/image2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24.png"/><Relationship Id="rId5" Type="http://schemas.openxmlformats.org/officeDocument/2006/relationships/slide" Target="slide5.xml"/><Relationship Id="rId6" Type="http://schemas.openxmlformats.org/officeDocument/2006/relationships/image" Target="../media/image19.png"/><Relationship Id="rId7" Type="http://schemas.openxmlformats.org/officeDocument/2006/relationships/slide" Target="slide6.xml"/><Relationship Id="rId8" Type="http://schemas.openxmlformats.org/officeDocument/2006/relationships/image" Target="../media/image20.png"/><Relationship Id="rId9" Type="http://schemas.openxmlformats.org/officeDocument/2006/relationships/slide" Target="slide7.xml"/><Relationship Id="rId10" Type="http://schemas.openxmlformats.org/officeDocument/2006/relationships/image" Target="../media/image21.png"/><Relationship Id="rId11" Type="http://schemas.openxmlformats.org/officeDocument/2006/relationships/slide" Target="slide8.xml"/><Relationship Id="rId12" Type="http://schemas.openxmlformats.org/officeDocument/2006/relationships/image" Target="../media/image2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4.mp4"/><Relationship Id="rId3" Type="http://schemas.microsoft.com/office/2007/relationships/media" Target="../media/media4.mp4"/><Relationship Id="rId4" Type="http://schemas.openxmlformats.org/officeDocument/2006/relationships/image" Target="../media/image25.png"/><Relationship Id="rId5" Type="http://schemas.openxmlformats.org/officeDocument/2006/relationships/slide" Target="slide5.xml"/><Relationship Id="rId6" Type="http://schemas.openxmlformats.org/officeDocument/2006/relationships/image" Target="../media/image19.png"/><Relationship Id="rId7" Type="http://schemas.openxmlformats.org/officeDocument/2006/relationships/slide" Target="slide6.xml"/><Relationship Id="rId8" Type="http://schemas.openxmlformats.org/officeDocument/2006/relationships/image" Target="../media/image20.png"/><Relationship Id="rId9" Type="http://schemas.openxmlformats.org/officeDocument/2006/relationships/slide" Target="slide7.xml"/><Relationship Id="rId10" Type="http://schemas.openxmlformats.org/officeDocument/2006/relationships/image" Target="../media/image21.png"/><Relationship Id="rId11" Type="http://schemas.openxmlformats.org/officeDocument/2006/relationships/slide" Target="slide8.xml"/><Relationship Id="rId12" Type="http://schemas.openxmlformats.org/officeDocument/2006/relationships/image" Target="../media/image2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media/media5.mp4"/><Relationship Id="rId3" Type="http://schemas.microsoft.com/office/2007/relationships/media" Target="../media/media5.mp4"/><Relationship Id="rId4" Type="http://schemas.openxmlformats.org/officeDocument/2006/relationships/image" Target="../media/image26.png"/><Relationship Id="rId5" Type="http://schemas.openxmlformats.org/officeDocument/2006/relationships/slide" Target="slide9.xml"/><Relationship Id="rId6" Type="http://schemas.openxmlformats.org/officeDocument/2006/relationships/image" Target="../media/image5.png"/><Relationship Id="rId7" Type="http://schemas.openxmlformats.org/officeDocument/2006/relationships/slide" Target="slide10.xml"/><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title"/>
          </p:nvPr>
        </p:nvSpPr>
        <p:spPr>
          <a:xfrm>
            <a:off x="1079500" y="544512"/>
            <a:ext cx="11176000" cy="1054101"/>
          </a:xfrm>
          <a:prstGeom prst="rect">
            <a:avLst/>
          </a:prstGeom>
        </p:spPr>
        <p:txBody>
          <a:bodyPr/>
          <a:lstStyle>
            <a:lvl1pPr>
              <a:defRPr spc="580" sz="5800">
                <a:solidFill>
                  <a:srgbClr val="EBEBEB"/>
                </a:solidFill>
                <a:effectLst>
                  <a:outerShdw sx="100000" sy="100000" kx="0" ky="0" algn="b" rotWithShape="0" blurRad="12700" dist="38100" dir="2700000">
                    <a:srgbClr val="000000"/>
                  </a:outerShdw>
                </a:effectLst>
                <a:latin typeface="Cochin"/>
                <a:ea typeface="Cochin"/>
                <a:cs typeface="Cochin"/>
                <a:sym typeface="Cochin"/>
              </a:defRPr>
            </a:lvl1pPr>
          </a:lstStyle>
          <a:p>
            <a:pPr/>
            <a:r>
              <a:t>CP5 : MUSCULATION</a:t>
            </a:r>
          </a:p>
        </p:txBody>
      </p:sp>
      <p:sp>
        <p:nvSpPr>
          <p:cNvPr id="61" name="Shape 61"/>
          <p:cNvSpPr/>
          <p:nvPr>
            <p:ph type="body" sz="quarter" idx="1"/>
          </p:nvPr>
        </p:nvSpPr>
        <p:spPr>
          <a:xfrm>
            <a:off x="1079500" y="6934200"/>
            <a:ext cx="11176000" cy="1397000"/>
          </a:xfrm>
          <a:prstGeom prst="rect">
            <a:avLst/>
          </a:prstGeom>
        </p:spPr>
        <p:txBody>
          <a:bodyPr/>
          <a:lstStyle/>
          <a:p>
            <a:pPr marL="0" indent="0" algn="ctr">
              <a:spcBef>
                <a:spcPts val="0"/>
              </a:spcBef>
              <a:buSzTx/>
              <a:buNone/>
              <a:defRPr spc="360">
                <a:solidFill>
                  <a:srgbClr val="FFFFFF"/>
                </a:solidFill>
                <a:effectLst>
                  <a:outerShdw sx="100000" sy="100000" kx="0" ky="0" algn="b" rotWithShape="0" blurRad="12700" dist="25400" dir="2700000">
                    <a:srgbClr val="000000"/>
                  </a:outerShdw>
                </a:effectLst>
                <a:latin typeface="Cochin"/>
                <a:ea typeface="Cochin"/>
                <a:cs typeface="Cochin"/>
                <a:sym typeface="Cochin"/>
              </a:defRPr>
            </a:pPr>
            <a:r>
              <a:t>Grégory LEVAVASSEUR / Fabio POZZO</a:t>
            </a:r>
            <a:br/>
            <a:r>
              <a:t>David SELIE</a:t>
            </a:r>
          </a:p>
        </p:txBody>
      </p:sp>
      <p:pic>
        <p:nvPicPr>
          <p:cNvPr id="62" name="fax-1920892.jpeg">
            <a:hlinkClick r:id="" invalidUrl="" action="ppaction://hlinkshowjump?jump=nextslide" tgtFrame="" tooltip="" history="1" highlightClick="0" endSnd="0"/>
          </p:cNvPr>
          <p:cNvPicPr>
            <a:picLocks noChangeAspect="1"/>
          </p:cNvPicPr>
          <p:nvPr/>
        </p:nvPicPr>
        <p:blipFill>
          <a:blip r:embed="rId2">
            <a:extLst/>
          </a:blip>
          <a:stretch>
            <a:fillRect/>
          </a:stretch>
        </p:blipFill>
        <p:spPr>
          <a:xfrm>
            <a:off x="4330700" y="2400300"/>
            <a:ext cx="4341813" cy="4341813"/>
          </a:xfrm>
          <a:prstGeom prst="rect">
            <a:avLst/>
          </a:prstGeom>
          <a:ln w="12700">
            <a:miter lim="400000"/>
          </a:ln>
        </p:spPr>
      </p:pic>
      <p:sp>
        <p:nvSpPr>
          <p:cNvPr id="63" name="Shape 63"/>
          <p:cNvSpPr/>
          <p:nvPr/>
        </p:nvSpPr>
        <p:spPr>
          <a:xfrm>
            <a:off x="4248150" y="1497012"/>
            <a:ext cx="4508500" cy="711201"/>
          </a:xfrm>
          <a:prstGeom prst="rect">
            <a:avLst/>
          </a:prstGeom>
          <a:blipFill>
            <a:blip r:embed="rId3"/>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solidFill>
                  <a:srgbClr val="FFFFFF"/>
                </a:solidFill>
              </a:defRPr>
            </a:lvl1pPr>
          </a:lstStyle>
          <a:p>
            <a:pPr/>
            <a:r>
              <a:t>Membres Inférieurs</a:t>
            </a:r>
          </a:p>
        </p:txBody>
      </p:sp>
      <p:pic>
        <p:nvPicPr>
          <p:cNvPr id="64" name="master.png"/>
          <p:cNvPicPr>
            <a:picLocks noChangeAspect="1"/>
          </p:cNvPicPr>
          <p:nvPr/>
        </p:nvPicPr>
        <p:blipFill>
          <a:blip r:embed="rId4">
            <a:extLst/>
          </a:blip>
          <a:stretch>
            <a:fillRect/>
          </a:stretch>
        </p:blipFill>
        <p:spPr>
          <a:xfrm>
            <a:off x="4837614" y="2491074"/>
            <a:ext cx="3329572" cy="1461909"/>
          </a:xfrm>
          <a:prstGeom prst="rect">
            <a:avLst/>
          </a:prstGeom>
          <a:ln w="12700">
            <a:miter lim="400000"/>
          </a:ln>
        </p:spPr>
      </p:pic>
      <p:sp>
        <p:nvSpPr>
          <p:cNvPr id="65" name="Shape 65"/>
          <p:cNvSpPr/>
          <p:nvPr/>
        </p:nvSpPr>
        <p:spPr>
          <a:xfrm>
            <a:off x="10674430" y="9006915"/>
            <a:ext cx="1992314"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solidFill>
                  <a:srgbClr val="FFFFFF"/>
                </a:solidFill>
                <a:latin typeface="+mn-lt"/>
                <a:ea typeface="+mn-ea"/>
                <a:cs typeface="+mn-cs"/>
                <a:sym typeface="Helvetica"/>
              </a:defRPr>
            </a:lvl1pPr>
          </a:lstStyle>
          <a:p>
            <a:pPr/>
            <a:r>
              <a:t>Version 1.0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Presse inclinée Niv 2</a:t>
            </a:r>
          </a:p>
        </p:txBody>
      </p:sp>
      <p:pic>
        <p:nvPicPr>
          <p:cNvPr id="265" name="Presse inclinée 1j N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70275" y="2292350"/>
            <a:ext cx="8178800" cy="4600575"/>
          </a:xfrm>
          <a:prstGeom prst="rect">
            <a:avLst/>
          </a:prstGeom>
          <a:ln w="12700">
            <a:miter lim="400000"/>
          </a:ln>
        </p:spPr>
      </p:pic>
      <p:sp>
        <p:nvSpPr>
          <p:cNvPr id="266" name="Shape 266"/>
          <p:cNvSpPr/>
          <p:nvPr/>
        </p:nvSpPr>
        <p:spPr>
          <a:xfrm>
            <a:off x="2988469" y="6943725"/>
            <a:ext cx="9142413"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algn="l" defTabSz="457200">
              <a:defRPr b="1" sz="1700">
                <a:latin typeface="Calibri"/>
                <a:ea typeface="Calibri"/>
                <a:cs typeface="Calibri"/>
                <a:sym typeface="Calibri"/>
              </a:defRPr>
            </a:pPr>
            <a:r>
              <a:t>Quadriceps et grand fessiers</a:t>
            </a:r>
          </a:p>
          <a:p>
            <a:pPr marL="228600" algn="l" defTabSz="457200">
              <a:defRPr sz="1700">
                <a:solidFill>
                  <a:srgbClr val="424242"/>
                </a:solidFill>
                <a:latin typeface="Cambria"/>
                <a:ea typeface="Cambria"/>
                <a:cs typeface="Cambria"/>
                <a:sym typeface="Cambria"/>
              </a:defRPr>
            </a:pPr>
            <a:r>
              <a:t>-	</a:t>
            </a:r>
            <a:r>
              <a:rPr>
                <a:latin typeface="Calibri"/>
                <a:ea typeface="Calibri"/>
                <a:cs typeface="Calibri"/>
                <a:sym typeface="Calibri"/>
              </a:rPr>
              <a:t>E</a:t>
            </a:r>
            <a:r>
              <a:rPr>
                <a:solidFill>
                  <a:srgbClr val="000000"/>
                </a:solidFill>
                <a:latin typeface="Calibri"/>
                <a:ea typeface="Calibri"/>
                <a:cs typeface="Calibri"/>
                <a:sym typeface="Calibri"/>
              </a:rPr>
              <a:t>n position assise sur la machine, le dos et le bassin en contact avec le support, les genoux fléchis à 90°, les jambes sont écartées de la largeur du bassin, les pieds viennent se placer bas sur la plate forme (orienter vers l’extérieur).</a:t>
            </a:r>
            <a:endParaRPr>
              <a:latin typeface="Calibri"/>
              <a:ea typeface="Calibri"/>
              <a:cs typeface="Calibri"/>
              <a:sym typeface="Calibri"/>
            </a:endParaRPr>
          </a:p>
          <a:p>
            <a:pPr marL="228600" algn="l" defTabSz="457200">
              <a:defRPr sz="1700">
                <a:latin typeface="Cambria"/>
                <a:ea typeface="Cambria"/>
                <a:cs typeface="Cambria"/>
                <a:sym typeface="Cambria"/>
              </a:defRPr>
            </a:pPr>
            <a:r>
              <a:t>-	</a:t>
            </a:r>
            <a:r>
              <a:rPr>
                <a:latin typeface="Calibri"/>
                <a:ea typeface="Calibri"/>
                <a:cs typeface="Calibri"/>
                <a:sym typeface="Calibri"/>
              </a:rPr>
              <a:t>Repousser la plate-forme par une extension des genoux, puis revenir à la position initiale. </a:t>
            </a:r>
            <a:endParaRPr b="1"/>
          </a:p>
          <a:p>
            <a:pPr marL="228600" algn="l" defTabSz="457200">
              <a:defRPr sz="1700">
                <a:latin typeface="Cambria"/>
                <a:ea typeface="Cambria"/>
                <a:cs typeface="Cambria"/>
                <a:sym typeface="Cambria"/>
              </a:defRPr>
            </a:pPr>
            <a:r>
              <a:t>-	</a:t>
            </a:r>
            <a:r>
              <a:rPr>
                <a:latin typeface="Calibri"/>
                <a:ea typeface="Calibri"/>
                <a:cs typeface="Calibri"/>
                <a:sym typeface="Calibri"/>
              </a:rPr>
              <a:t>Les lombaires et les fessiers restent en contact permanent avec le dossier. Ne pas placer la jambe en hyper extension en fin de poussée.</a:t>
            </a:r>
          </a:p>
        </p:txBody>
      </p:sp>
      <p:pic>
        <p:nvPicPr>
          <p:cNvPr id="267" name="Capture d’écran 2015-12-11 à 12.33.54.png">
            <a:hlinkClick r:id="rId5" invalidUrl="" action="ppaction://hlinksldjump" tgtFrame="" tooltip="" history="1" highlightClick="0" endSnd="0"/>
          </p:cNvPr>
          <p:cNvPicPr>
            <a:picLocks noChangeAspect="1"/>
          </p:cNvPicPr>
          <p:nvPr/>
        </p:nvPicPr>
        <p:blipFill>
          <a:blip r:embed="rId6">
            <a:extLst/>
          </a:blip>
          <a:srcRect l="234" t="0" r="234" b="0"/>
          <a:stretch>
            <a:fillRect/>
          </a:stretch>
        </p:blipFill>
        <p:spPr>
          <a:xfrm>
            <a:off x="473075" y="2432050"/>
            <a:ext cx="1749426" cy="982663"/>
          </a:xfrm>
          <a:prstGeom prst="rect">
            <a:avLst/>
          </a:prstGeom>
          <a:ln w="12700">
            <a:miter lim="400000"/>
          </a:ln>
        </p:spPr>
      </p:pic>
      <p:sp>
        <p:nvSpPr>
          <p:cNvPr id="268" name="Shape 268"/>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pic>
        <p:nvPicPr>
          <p:cNvPr id="269" name="Capture d’écran 2015-12-11 à 12.34.00.png">
            <a:hlinkClick r:id="rId7" invalidUrl="" action="ppaction://hlinksldjump" tgtFrame="" tooltip="" history="1" highlightClick="0" endSnd="0"/>
          </p:cNvPr>
          <p:cNvPicPr>
            <a:picLocks noChangeAspect="1"/>
          </p:cNvPicPr>
          <p:nvPr/>
        </p:nvPicPr>
        <p:blipFill>
          <a:blip r:embed="rId8">
            <a:extLst/>
          </a:blip>
          <a:srcRect l="30" t="0" r="30" b="0"/>
          <a:stretch>
            <a:fillRect/>
          </a:stretch>
        </p:blipFill>
        <p:spPr>
          <a:xfrm>
            <a:off x="473075" y="4240212"/>
            <a:ext cx="1749426" cy="984251"/>
          </a:xfrm>
          <a:prstGeom prst="rect">
            <a:avLst/>
          </a:prstGeom>
          <a:ln w="12700">
            <a:miter lim="400000"/>
          </a:ln>
        </p:spPr>
      </p:pic>
      <p:sp>
        <p:nvSpPr>
          <p:cNvPr id="270" name="Shape 270"/>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271" name="Shape 271">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319999" fill="hold"/>
                                        <p:tgtEl>
                                          <p:spTgt spid="2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6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Fente Avant</a:t>
            </a:r>
          </a:p>
        </p:txBody>
      </p:sp>
      <p:pic>
        <p:nvPicPr>
          <p:cNvPr id="274" name="Fentes avant barre sur épaule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9399">
            <a:off x="1509736" y="3627954"/>
            <a:ext cx="6200040" cy="3490488"/>
          </a:xfrm>
          <a:prstGeom prst="rect">
            <a:avLst/>
          </a:prstGeom>
          <a:ln w="12700">
            <a:miter lim="400000"/>
          </a:ln>
        </p:spPr>
      </p:pic>
      <p:sp>
        <p:nvSpPr>
          <p:cNvPr id="275" name="Shape 275"/>
          <p:cNvSpPr/>
          <p:nvPr/>
        </p:nvSpPr>
        <p:spPr>
          <a:xfrm>
            <a:off x="7040562" y="4419600"/>
            <a:ext cx="5618163" cy="208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71450" algn="l" defTabSz="457200">
              <a:defRPr b="1" sz="2100">
                <a:latin typeface="Calibri"/>
                <a:ea typeface="Calibri"/>
                <a:cs typeface="Calibri"/>
                <a:sym typeface="Calibri"/>
              </a:defRPr>
            </a:pPr>
            <a:r>
              <a:t>Ischio-Jambiers et fessiers</a:t>
            </a:r>
          </a:p>
          <a:p>
            <a:pPr marL="171450" algn="l" defTabSz="457200">
              <a:defRPr sz="2100">
                <a:latin typeface="Cambria"/>
                <a:ea typeface="Cambria"/>
                <a:cs typeface="Cambria"/>
                <a:sym typeface="Cambria"/>
              </a:defRPr>
            </a:pPr>
            <a:r>
              <a:t>-	</a:t>
            </a:r>
            <a:r>
              <a:rPr>
                <a:latin typeface="Calibri"/>
                <a:ea typeface="Calibri"/>
                <a:cs typeface="Calibri"/>
                <a:sym typeface="Calibri"/>
              </a:rPr>
              <a:t>Garder le regard  à l’horizontale</a:t>
            </a:r>
            <a:endParaRPr>
              <a:latin typeface="Calibri"/>
              <a:ea typeface="Calibri"/>
              <a:cs typeface="Calibri"/>
              <a:sym typeface="Calibri"/>
            </a:endParaRPr>
          </a:p>
          <a:p>
            <a:pPr marL="171450" algn="l" defTabSz="457200">
              <a:defRPr sz="2100">
                <a:latin typeface="Cambria"/>
                <a:ea typeface="Cambria"/>
                <a:cs typeface="Cambria"/>
                <a:sym typeface="Cambria"/>
              </a:defRPr>
            </a:pPr>
            <a:r>
              <a:t>-	</a:t>
            </a:r>
            <a:r>
              <a:rPr>
                <a:latin typeface="Calibri"/>
                <a:ea typeface="Calibri"/>
                <a:cs typeface="Calibri"/>
                <a:sym typeface="Calibri"/>
              </a:rPr>
              <a:t>Poser le pied loin devant et descendre le genou arrière jusqu’au sol</a:t>
            </a:r>
            <a:endParaRPr>
              <a:latin typeface="Calibri"/>
              <a:ea typeface="Calibri"/>
              <a:cs typeface="Calibri"/>
              <a:sym typeface="Calibri"/>
            </a:endParaRPr>
          </a:p>
          <a:p>
            <a:pPr marL="171450" algn="l" defTabSz="457200">
              <a:defRPr sz="2100">
                <a:latin typeface="Cambria"/>
                <a:ea typeface="Cambria"/>
                <a:cs typeface="Cambria"/>
                <a:sym typeface="Cambria"/>
              </a:defRPr>
            </a:pPr>
            <a:r>
              <a:t>-	</a:t>
            </a:r>
            <a:r>
              <a:rPr>
                <a:latin typeface="Calibri"/>
                <a:ea typeface="Calibri"/>
                <a:cs typeface="Calibri"/>
                <a:sym typeface="Calibri"/>
              </a:rPr>
              <a:t>Le genou avant ne doit pas dépasser la pointe du pied</a:t>
            </a:r>
          </a:p>
        </p:txBody>
      </p:sp>
      <p:pic>
        <p:nvPicPr>
          <p:cNvPr id="276" name="Capture d’écran 2015-12-11 à 12.41.16.png">
            <a:hlinkClick r:id="rId5" invalidUrl="" action="ppaction://hlinksldjump" tgtFrame="" tooltip="" history="1" highlightClick="0" endSnd="0"/>
          </p:cNvPr>
          <p:cNvPicPr>
            <a:picLocks noChangeAspect="1"/>
          </p:cNvPicPr>
          <p:nvPr/>
        </p:nvPicPr>
        <p:blipFill>
          <a:blip r:embed="rId6">
            <a:extLst/>
          </a:blip>
          <a:srcRect l="0" t="285" r="0" b="285"/>
          <a:stretch>
            <a:fillRect/>
          </a:stretch>
        </p:blipFill>
        <p:spPr>
          <a:xfrm>
            <a:off x="1049337" y="2522537"/>
            <a:ext cx="928688" cy="1636713"/>
          </a:xfrm>
          <a:prstGeom prst="rect">
            <a:avLst/>
          </a:prstGeom>
          <a:ln w="12700">
            <a:miter lim="400000"/>
          </a:ln>
        </p:spPr>
      </p:pic>
      <p:sp>
        <p:nvSpPr>
          <p:cNvPr id="277" name="Shape 277"/>
          <p:cNvSpPr/>
          <p:nvPr/>
        </p:nvSpPr>
        <p:spPr>
          <a:xfrm>
            <a:off x="1105932" y="41910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278" name="Capture d’écran 2015-12-11 à 12.41.08.png">
            <a:hlinkClick r:id="rId7" invalidUrl="" action="ppaction://hlinksldjump" tgtFrame="" tooltip="" history="1" highlightClick="0" endSnd="0"/>
          </p:cNvPr>
          <p:cNvPicPr>
            <a:picLocks noChangeAspect="1"/>
          </p:cNvPicPr>
          <p:nvPr/>
        </p:nvPicPr>
        <p:blipFill>
          <a:blip r:embed="rId8">
            <a:extLst/>
          </a:blip>
          <a:srcRect l="0" t="7347" r="0" b="7347"/>
          <a:stretch>
            <a:fillRect/>
          </a:stretch>
        </p:blipFill>
        <p:spPr>
          <a:xfrm>
            <a:off x="1027112" y="4932362"/>
            <a:ext cx="973138" cy="1473201"/>
          </a:xfrm>
          <a:prstGeom prst="rect">
            <a:avLst/>
          </a:prstGeom>
          <a:ln w="12700">
            <a:miter lim="400000"/>
          </a:ln>
        </p:spPr>
      </p:pic>
      <p:sp>
        <p:nvSpPr>
          <p:cNvPr id="279" name="Shape 279"/>
          <p:cNvSpPr/>
          <p:nvPr/>
        </p:nvSpPr>
        <p:spPr>
          <a:xfrm>
            <a:off x="1044813" y="658336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280" name="Shape 280">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840000" fill="hold"/>
                                        <p:tgtEl>
                                          <p:spTgt spid="2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7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Fente Avant Niv 2</a:t>
            </a:r>
          </a:p>
        </p:txBody>
      </p:sp>
      <p:pic>
        <p:nvPicPr>
          <p:cNvPr id="283" name="Fentes Heiden avec barr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8989">
            <a:off x="1353326" y="3614873"/>
            <a:ext cx="6121708" cy="3450831"/>
          </a:xfrm>
          <a:prstGeom prst="rect">
            <a:avLst/>
          </a:prstGeom>
          <a:ln w="12700">
            <a:miter lim="400000"/>
          </a:ln>
        </p:spPr>
      </p:pic>
      <p:sp>
        <p:nvSpPr>
          <p:cNvPr id="284" name="Shape 284"/>
          <p:cNvSpPr/>
          <p:nvPr/>
        </p:nvSpPr>
        <p:spPr>
          <a:xfrm>
            <a:off x="7040562" y="4191000"/>
            <a:ext cx="5618163" cy="254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000">
                <a:latin typeface="Calibri"/>
                <a:ea typeface="Calibri"/>
                <a:cs typeface="Calibri"/>
                <a:sym typeface="Calibri"/>
              </a:defRPr>
            </a:pPr>
            <a:r>
              <a:t>Ischio-Jambiers et fessiers</a:t>
            </a:r>
          </a:p>
          <a:p>
            <a:pPr algn="l" defTabSz="457200">
              <a:defRPr sz="2000">
                <a:latin typeface="Calibri"/>
                <a:ea typeface="Calibri"/>
                <a:cs typeface="Calibri"/>
                <a:sym typeface="Calibri"/>
              </a:defRPr>
            </a:pPr>
            <a:r>
              <a:t> -Garder regard à l’horizontale</a:t>
            </a:r>
          </a:p>
          <a:p>
            <a:pPr algn="l" defTabSz="457200">
              <a:defRPr sz="2000">
                <a:latin typeface="Calibri"/>
                <a:ea typeface="Calibri"/>
                <a:cs typeface="Calibri"/>
                <a:sym typeface="Calibri"/>
              </a:defRPr>
            </a:pPr>
            <a:r>
              <a:t>-Poser le pied arrière sur un support à hauteur de genou</a:t>
            </a:r>
          </a:p>
          <a:p>
            <a:pPr algn="l" defTabSz="457200">
              <a:defRPr sz="2000">
                <a:latin typeface="Calibri"/>
                <a:ea typeface="Calibri"/>
                <a:cs typeface="Calibri"/>
                <a:sym typeface="Calibri"/>
              </a:defRPr>
            </a:pPr>
            <a:r>
              <a:t>- Descendre jusqu’à ce que le genou de la jambe avant soit à 90°</a:t>
            </a:r>
          </a:p>
          <a:p>
            <a:pPr algn="l" defTabSz="457200">
              <a:defRPr sz="2000">
                <a:latin typeface="Calibri"/>
                <a:ea typeface="Calibri"/>
                <a:cs typeface="Calibri"/>
                <a:sym typeface="Calibri"/>
              </a:defRPr>
            </a:pPr>
            <a:r>
              <a:t>Le genou avant ne doit pas dépasser de la pointe de pied</a:t>
            </a:r>
          </a:p>
        </p:txBody>
      </p:sp>
      <p:pic>
        <p:nvPicPr>
          <p:cNvPr id="285" name="Capture d’écran 2015-12-11 à 12.41.16.png">
            <a:hlinkClick r:id="rId5" invalidUrl="" action="ppaction://hlinksldjump" tgtFrame="" tooltip="" history="1" highlightClick="0" endSnd="0"/>
          </p:cNvPr>
          <p:cNvPicPr>
            <a:picLocks noChangeAspect="1"/>
          </p:cNvPicPr>
          <p:nvPr/>
        </p:nvPicPr>
        <p:blipFill>
          <a:blip r:embed="rId6">
            <a:extLst/>
          </a:blip>
          <a:srcRect l="0" t="285" r="0" b="285"/>
          <a:stretch>
            <a:fillRect/>
          </a:stretch>
        </p:blipFill>
        <p:spPr>
          <a:xfrm>
            <a:off x="1049337" y="2522537"/>
            <a:ext cx="928688" cy="1636713"/>
          </a:xfrm>
          <a:prstGeom prst="rect">
            <a:avLst/>
          </a:prstGeom>
          <a:ln w="12700">
            <a:miter lim="400000"/>
          </a:ln>
        </p:spPr>
      </p:pic>
      <p:sp>
        <p:nvSpPr>
          <p:cNvPr id="286" name="Shape 286"/>
          <p:cNvSpPr/>
          <p:nvPr/>
        </p:nvSpPr>
        <p:spPr>
          <a:xfrm>
            <a:off x="1105932" y="41910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287" name="Capture d’écran 2015-12-11 à 12.41.08.png">
            <a:hlinkClick r:id="rId7" invalidUrl="" action="ppaction://hlinksldjump" tgtFrame="" tooltip="" history="1" highlightClick="0" endSnd="0"/>
          </p:cNvPr>
          <p:cNvPicPr>
            <a:picLocks noChangeAspect="1"/>
          </p:cNvPicPr>
          <p:nvPr/>
        </p:nvPicPr>
        <p:blipFill>
          <a:blip r:embed="rId8">
            <a:extLst/>
          </a:blip>
          <a:srcRect l="0" t="7347" r="0" b="7347"/>
          <a:stretch>
            <a:fillRect/>
          </a:stretch>
        </p:blipFill>
        <p:spPr>
          <a:xfrm>
            <a:off x="1027112" y="4932362"/>
            <a:ext cx="973138" cy="1473201"/>
          </a:xfrm>
          <a:prstGeom prst="rect">
            <a:avLst/>
          </a:prstGeom>
          <a:ln w="12700">
            <a:miter lim="400000"/>
          </a:ln>
        </p:spPr>
      </p:pic>
      <p:sp>
        <p:nvSpPr>
          <p:cNvPr id="288" name="Shape 288"/>
          <p:cNvSpPr/>
          <p:nvPr/>
        </p:nvSpPr>
        <p:spPr>
          <a:xfrm>
            <a:off x="1044813" y="658336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289" name="Shape 289">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800000" fill="hold"/>
                                        <p:tgtEl>
                                          <p:spTgt spid="28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8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Fente latérale</a:t>
            </a:r>
          </a:p>
        </p:txBody>
      </p:sp>
      <p:pic>
        <p:nvPicPr>
          <p:cNvPr id="292" name="Fentes latérales barre sur épaule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01445" y="2217737"/>
            <a:ext cx="8181623" cy="4602163"/>
          </a:xfrm>
          <a:prstGeom prst="rect">
            <a:avLst/>
          </a:prstGeom>
          <a:ln w="12700">
            <a:miter lim="400000"/>
          </a:ln>
        </p:spPr>
      </p:pic>
      <p:sp>
        <p:nvSpPr>
          <p:cNvPr id="293" name="Shape 293"/>
          <p:cNvSpPr/>
          <p:nvPr/>
        </p:nvSpPr>
        <p:spPr>
          <a:xfrm>
            <a:off x="2900362" y="7259637"/>
            <a:ext cx="9313863" cy="165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96850" indent="-14287" algn="l" defTabSz="457200">
              <a:defRPr b="1" sz="2100">
                <a:latin typeface="Calibri"/>
                <a:ea typeface="Calibri"/>
                <a:cs typeface="Calibri"/>
                <a:sym typeface="Calibri"/>
              </a:defRPr>
            </a:pPr>
            <a:r>
              <a:t>Adducteurs (quadriceps et fessiers)</a:t>
            </a:r>
          </a:p>
          <a:p>
            <a:pPr marL="379412" indent="-196850" algn="l" defTabSz="457200">
              <a:buSzPct val="75000"/>
              <a:buChar char="•"/>
              <a:defRPr sz="2000">
                <a:latin typeface="Calibri"/>
                <a:ea typeface="Calibri"/>
                <a:cs typeface="Calibri"/>
                <a:sym typeface="Calibri"/>
              </a:defRPr>
            </a:pPr>
            <a:r>
              <a:t>Garder regard à l’horizontale</a:t>
            </a:r>
          </a:p>
          <a:p>
            <a:pPr marL="379412" indent="-196850" algn="l" defTabSz="457200">
              <a:buSzPct val="75000"/>
              <a:buChar char="•"/>
              <a:defRPr sz="2000">
                <a:latin typeface="Calibri"/>
                <a:ea typeface="Calibri"/>
                <a:cs typeface="Calibri"/>
                <a:sym typeface="Calibri"/>
              </a:defRPr>
            </a:pPr>
            <a:r>
              <a:t>Poser le pied latéralement</a:t>
            </a:r>
          </a:p>
          <a:p>
            <a:pPr marL="379412" indent="-196850" algn="l" defTabSz="457200">
              <a:buSzPct val="75000"/>
              <a:buChar char="•"/>
              <a:defRPr sz="2000">
                <a:latin typeface="Calibri"/>
                <a:ea typeface="Calibri"/>
                <a:cs typeface="Calibri"/>
                <a:sym typeface="Calibri"/>
              </a:defRPr>
            </a:pPr>
            <a:r>
              <a:t>Descendre jusqu’à ce que le genou de la jambe soit à 90°</a:t>
            </a:r>
          </a:p>
          <a:p>
            <a:pPr marL="379412" indent="-196850" algn="l" defTabSz="457200">
              <a:buSzPct val="75000"/>
              <a:buChar char="•"/>
              <a:defRPr sz="2000">
                <a:latin typeface="Calibri"/>
                <a:ea typeface="Calibri"/>
                <a:cs typeface="Calibri"/>
                <a:sym typeface="Calibri"/>
              </a:defRPr>
            </a:pPr>
            <a:r>
              <a:t>Le genou ne doit pas dépasser de la pointe de pied</a:t>
            </a:r>
          </a:p>
        </p:txBody>
      </p:sp>
      <p:pic>
        <p:nvPicPr>
          <p:cNvPr id="294" name="Capture d’écran 2015-12-11 à 12.43.30.png"/>
          <p:cNvPicPr>
            <a:picLocks noChangeAspect="1"/>
          </p:cNvPicPr>
          <p:nvPr/>
        </p:nvPicPr>
        <p:blipFill>
          <a:blip r:embed="rId5">
            <a:extLst/>
          </a:blip>
          <a:srcRect l="215" t="0" r="215" b="0"/>
          <a:stretch>
            <a:fillRect/>
          </a:stretch>
        </p:blipFill>
        <p:spPr>
          <a:xfrm>
            <a:off x="473075" y="2432050"/>
            <a:ext cx="1749426" cy="982663"/>
          </a:xfrm>
          <a:prstGeom prst="rect">
            <a:avLst/>
          </a:prstGeom>
          <a:ln w="12700">
            <a:miter lim="400000"/>
          </a:ln>
        </p:spPr>
      </p:pic>
      <p:sp>
        <p:nvSpPr>
          <p:cNvPr id="295" name="Shape 295"/>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040000" fill="hold"/>
                                        <p:tgtEl>
                                          <p:spTgt spid="29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Abduction Hanches</a:t>
            </a:r>
          </a:p>
        </p:txBody>
      </p:sp>
      <p:pic>
        <p:nvPicPr>
          <p:cNvPr id="298" name="Abduction jambe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01445" y="2217737"/>
            <a:ext cx="8181623" cy="4602163"/>
          </a:xfrm>
          <a:prstGeom prst="rect">
            <a:avLst/>
          </a:prstGeom>
          <a:ln w="12700">
            <a:miter lim="400000"/>
          </a:ln>
        </p:spPr>
      </p:pic>
      <p:sp>
        <p:nvSpPr>
          <p:cNvPr id="299" name="Shape 299"/>
          <p:cNvSpPr/>
          <p:nvPr/>
        </p:nvSpPr>
        <p:spPr>
          <a:xfrm>
            <a:off x="2428378" y="6842124"/>
            <a:ext cx="10214472"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Petits et moyens fessiers</a:t>
            </a:r>
          </a:p>
          <a:p>
            <a:pPr algn="l" defTabSz="457200">
              <a:defRPr sz="1700">
                <a:latin typeface="Calibri"/>
                <a:ea typeface="Calibri"/>
                <a:cs typeface="Calibri"/>
                <a:sym typeface="Calibri"/>
              </a:defRPr>
            </a:pPr>
            <a:r>
              <a:t>- Debout face à la machine, garder le buste droit, la main droite sur la poignée, le pied gauche posé au sol, le boudin placé sur la face externe au dessus de l’articulation de la cheville droite. </a:t>
            </a:r>
          </a:p>
          <a:p>
            <a:pPr algn="l" defTabSz="457200">
              <a:defRPr sz="1700">
                <a:latin typeface="Calibri"/>
                <a:ea typeface="Calibri"/>
                <a:cs typeface="Calibri"/>
                <a:sym typeface="Calibri"/>
              </a:defRPr>
            </a:pPr>
            <a:r>
              <a:t>-Elever latéralement et le plus haut possible la jambe droite en conservant les deux jambes en extension, puis revenir à la position de départ.</a:t>
            </a:r>
          </a:p>
          <a:p>
            <a:pPr algn="l" defTabSz="457200">
              <a:defRPr sz="1700">
                <a:latin typeface="Calibri"/>
                <a:ea typeface="Calibri"/>
                <a:cs typeface="Calibri"/>
                <a:sym typeface="Calibri"/>
              </a:defRPr>
            </a:pPr>
            <a:r>
              <a:t>- Conserver le buste droit et immobile, regard loin devant vous. Le boudin est en contact permanent avec la jambe.</a:t>
            </a:r>
          </a:p>
        </p:txBody>
      </p:sp>
      <p:pic>
        <p:nvPicPr>
          <p:cNvPr id="300" name="Capture d’écran 2015-12-11 à 12.46.10.png"/>
          <p:cNvPicPr>
            <a:picLocks noChangeAspect="1"/>
          </p:cNvPicPr>
          <p:nvPr/>
        </p:nvPicPr>
        <p:blipFill>
          <a:blip r:embed="rId5">
            <a:extLst/>
          </a:blip>
          <a:srcRect l="726" t="0" r="726" b="0"/>
          <a:stretch>
            <a:fillRect/>
          </a:stretch>
        </p:blipFill>
        <p:spPr>
          <a:xfrm>
            <a:off x="473075" y="2432050"/>
            <a:ext cx="1749426" cy="982663"/>
          </a:xfrm>
          <a:prstGeom prst="rect">
            <a:avLst/>
          </a:prstGeom>
          <a:ln w="12700">
            <a:miter lim="400000"/>
          </a:ln>
        </p:spPr>
      </p:pic>
      <p:sp>
        <p:nvSpPr>
          <p:cNvPr id="301" name="Shape 301"/>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760000" fill="hold"/>
                                        <p:tgtEl>
                                          <p:spTgt spid="2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9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Adduction Hanches</a:t>
            </a:r>
          </a:p>
        </p:txBody>
      </p:sp>
      <p:pic>
        <p:nvPicPr>
          <p:cNvPr id="304" name="Adduction jambe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01445" y="2217737"/>
            <a:ext cx="8181623" cy="4602163"/>
          </a:xfrm>
          <a:prstGeom prst="rect">
            <a:avLst/>
          </a:prstGeom>
          <a:ln w="12700">
            <a:miter lim="400000"/>
          </a:ln>
        </p:spPr>
      </p:pic>
      <p:sp>
        <p:nvSpPr>
          <p:cNvPr id="305" name="Shape 305"/>
          <p:cNvSpPr/>
          <p:nvPr/>
        </p:nvSpPr>
        <p:spPr>
          <a:xfrm>
            <a:off x="2444799" y="6753224"/>
            <a:ext cx="10198051"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Adducteurs</a:t>
            </a:r>
          </a:p>
          <a:p>
            <a:pPr algn="l" defTabSz="457200">
              <a:defRPr sz="1700">
                <a:latin typeface="Calibri"/>
                <a:ea typeface="Calibri"/>
                <a:cs typeface="Calibri"/>
                <a:sym typeface="Calibri"/>
              </a:defRPr>
            </a:pPr>
            <a:r>
              <a:t>- Debout face à la machine, le buste droit, le bras droit sur le support, la cheville droite en appui contre le boudin placé sur la face interne au dessus de l’articulation. La jambe droite est écartée sur le côté.</a:t>
            </a:r>
          </a:p>
          <a:p>
            <a:pPr algn="l" defTabSz="457200">
              <a:defRPr sz="1700">
                <a:latin typeface="Calibri"/>
                <a:ea typeface="Calibri"/>
                <a:cs typeface="Calibri"/>
                <a:sym typeface="Calibri"/>
              </a:defRPr>
            </a:pPr>
            <a:r>
              <a:t>- Ramener la jambe droite vers la jambe gauche en conservant les deux jambes en extension, puis revenir à la position de départ.</a:t>
            </a:r>
          </a:p>
          <a:p>
            <a:pPr algn="l" defTabSz="457200">
              <a:defRPr sz="1700">
                <a:latin typeface="Calibri"/>
                <a:ea typeface="Calibri"/>
                <a:cs typeface="Calibri"/>
                <a:sym typeface="Calibri"/>
              </a:defRPr>
            </a:pPr>
            <a:r>
              <a:t>- Conserver le buste droit et immobile, regard loin devant vous. Le boudin est en contact permanent avec la jambe.</a:t>
            </a:r>
          </a:p>
        </p:txBody>
      </p:sp>
      <p:pic>
        <p:nvPicPr>
          <p:cNvPr id="306" name="Capture d’écran 2015-12-11 à 12.49.14.png"/>
          <p:cNvPicPr>
            <a:picLocks noChangeAspect="1"/>
          </p:cNvPicPr>
          <p:nvPr/>
        </p:nvPicPr>
        <p:blipFill>
          <a:blip r:embed="rId5">
            <a:extLst/>
          </a:blip>
          <a:srcRect l="143" t="0" r="143" b="0"/>
          <a:stretch>
            <a:fillRect/>
          </a:stretch>
        </p:blipFill>
        <p:spPr>
          <a:xfrm>
            <a:off x="473074" y="2432050"/>
            <a:ext cx="1749426" cy="982663"/>
          </a:xfrm>
          <a:prstGeom prst="rect">
            <a:avLst/>
          </a:prstGeom>
          <a:ln w="12700">
            <a:miter lim="400000"/>
          </a:ln>
        </p:spPr>
      </p:pic>
      <p:sp>
        <p:nvSpPr>
          <p:cNvPr id="307" name="Shape 307"/>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640000" fill="hold"/>
                                        <p:tgtEl>
                                          <p:spTgt spid="3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0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Extension Hanches</a:t>
            </a:r>
          </a:p>
        </p:txBody>
      </p:sp>
      <p:pic>
        <p:nvPicPr>
          <p:cNvPr id="310" name="Extension hanche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679825" y="2114798"/>
            <a:ext cx="8183563" cy="4603254"/>
          </a:xfrm>
          <a:prstGeom prst="rect">
            <a:avLst/>
          </a:prstGeom>
          <a:ln w="12700">
            <a:miter lim="400000"/>
          </a:ln>
        </p:spPr>
      </p:pic>
      <p:sp>
        <p:nvSpPr>
          <p:cNvPr id="311" name="Shape 311"/>
          <p:cNvSpPr/>
          <p:nvPr/>
        </p:nvSpPr>
        <p:spPr>
          <a:xfrm>
            <a:off x="2394346" y="6737350"/>
            <a:ext cx="10235804"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Grands Fessiers</a:t>
            </a:r>
          </a:p>
          <a:p>
            <a:pPr algn="l" defTabSz="457200">
              <a:defRPr sz="1700">
                <a:latin typeface="Calibri"/>
                <a:ea typeface="Calibri"/>
                <a:cs typeface="Calibri"/>
                <a:sym typeface="Calibri"/>
              </a:defRPr>
            </a:pPr>
            <a:r>
              <a:t>-	Debout de profil à la machine, le buste légèrement incliné vers l’avant, le pied gauche posé au sol. La jambe droite légèrement avancée par rapport à l’axe du corps, le boudin placé sur le bas du mollet. </a:t>
            </a:r>
          </a:p>
          <a:p>
            <a:pPr algn="l" defTabSz="457200">
              <a:defRPr sz="1700">
                <a:latin typeface="Calibri"/>
                <a:ea typeface="Calibri"/>
                <a:cs typeface="Calibri"/>
                <a:sym typeface="Calibri"/>
              </a:defRPr>
            </a:pPr>
            <a:r>
              <a:t>-	Tirer la jambe droite vers l’arrière et le haut en poussant le boudin au maximum pour placer la hanche en hyper extension en conservant les deux jambes en extension, puis revenir à la position de départ. </a:t>
            </a:r>
          </a:p>
          <a:p>
            <a:pPr algn="l" defTabSz="457200">
              <a:defRPr sz="1700">
                <a:latin typeface="Calibri"/>
                <a:ea typeface="Calibri"/>
                <a:cs typeface="Calibri"/>
                <a:sym typeface="Calibri"/>
              </a:defRPr>
            </a:pPr>
            <a:r>
              <a:t>-	Conserver le buste droit et immobile, regard loin devant vous Le boudin est en contact permanent avec la jambe.</a:t>
            </a:r>
          </a:p>
        </p:txBody>
      </p:sp>
      <p:pic>
        <p:nvPicPr>
          <p:cNvPr id="312" name="Capture d’écran 2015-12-11 à 12.52.23.png"/>
          <p:cNvPicPr>
            <a:picLocks noChangeAspect="1"/>
          </p:cNvPicPr>
          <p:nvPr/>
        </p:nvPicPr>
        <p:blipFill>
          <a:blip r:embed="rId5">
            <a:extLst/>
          </a:blip>
          <a:srcRect l="82" t="0" r="82" b="0"/>
          <a:stretch>
            <a:fillRect/>
          </a:stretch>
        </p:blipFill>
        <p:spPr>
          <a:xfrm>
            <a:off x="473074" y="2432050"/>
            <a:ext cx="1749426" cy="982663"/>
          </a:xfrm>
          <a:prstGeom prst="rect">
            <a:avLst/>
          </a:prstGeom>
          <a:ln w="12700">
            <a:miter lim="400000"/>
          </a:ln>
        </p:spPr>
      </p:pic>
      <p:sp>
        <p:nvSpPr>
          <p:cNvPr id="313" name="Shape 313"/>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279999" fill="hold"/>
                                        <p:tgtEl>
                                          <p:spTgt spid="3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Curl Niv 1</a:t>
            </a:r>
          </a:p>
        </p:txBody>
      </p:sp>
      <p:pic>
        <p:nvPicPr>
          <p:cNvPr id="316" name="Curls jambes 2j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680795" y="2130425"/>
            <a:ext cx="8181623" cy="4602163"/>
          </a:xfrm>
          <a:prstGeom prst="rect">
            <a:avLst/>
          </a:prstGeom>
          <a:ln w="12700">
            <a:miter lim="400000"/>
          </a:ln>
        </p:spPr>
      </p:pic>
      <p:sp>
        <p:nvSpPr>
          <p:cNvPr id="317" name="Shape 317"/>
          <p:cNvSpPr/>
          <p:nvPr/>
        </p:nvSpPr>
        <p:spPr>
          <a:xfrm>
            <a:off x="2900362" y="7029579"/>
            <a:ext cx="9742488"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Ischio-jambiers, Mollets</a:t>
            </a:r>
          </a:p>
          <a:p>
            <a:pPr algn="l" defTabSz="457200">
              <a:defRPr sz="1700">
                <a:latin typeface="Calibri"/>
                <a:ea typeface="Calibri"/>
                <a:cs typeface="Calibri"/>
                <a:sym typeface="Calibri"/>
              </a:defRPr>
            </a:pPr>
            <a:r>
              <a:t>-	Allonger sur le ventre sur un banc spécifique, genoux en dehors du support, les jambes (légèrement fléchies grâce au réglage de la machine) coincées en bas des mollets sous les boudins matelassés. Les pieds sont en extension.</a:t>
            </a:r>
          </a:p>
          <a:p>
            <a:pPr algn="l" defTabSz="457200">
              <a:defRPr sz="1700">
                <a:latin typeface="Calibri"/>
                <a:ea typeface="Calibri"/>
                <a:cs typeface="Calibri"/>
                <a:sym typeface="Calibri"/>
              </a:defRPr>
            </a:pPr>
            <a:r>
              <a:t>-	Plier les jambes à 90° puis revenir à la position initiale.</a:t>
            </a:r>
          </a:p>
          <a:p>
            <a:pPr algn="l" defTabSz="457200">
              <a:defRPr sz="1700">
                <a:latin typeface="Calibri"/>
                <a:ea typeface="Calibri"/>
                <a:cs typeface="Calibri"/>
                <a:sym typeface="Calibri"/>
              </a:defRPr>
            </a:pPr>
            <a:r>
              <a:t>-	Le bassin doit rester en contact avec le banc pendant toute la durée du mouvement.</a:t>
            </a:r>
          </a:p>
        </p:txBody>
      </p:sp>
      <p:pic>
        <p:nvPicPr>
          <p:cNvPr id="318" name="Capture d’écran 2015-12-11 à 12.55.56.png">
            <a:hlinkClick r:id="rId5" invalidUrl="" action="ppaction://hlinksldjump" tgtFrame="" tooltip="" history="1" highlightClick="0" endSnd="0"/>
          </p:cNvPr>
          <p:cNvPicPr>
            <a:picLocks noChangeAspect="1"/>
          </p:cNvPicPr>
          <p:nvPr/>
        </p:nvPicPr>
        <p:blipFill>
          <a:blip r:embed="rId6">
            <a:extLst/>
          </a:blip>
          <a:srcRect l="0" t="344" r="0" b="344"/>
          <a:stretch>
            <a:fillRect/>
          </a:stretch>
        </p:blipFill>
        <p:spPr>
          <a:xfrm>
            <a:off x="473075" y="2432050"/>
            <a:ext cx="1749425" cy="982663"/>
          </a:xfrm>
          <a:prstGeom prst="rect">
            <a:avLst/>
          </a:prstGeom>
          <a:ln w="12700">
            <a:miter lim="400000"/>
          </a:ln>
        </p:spPr>
      </p:pic>
      <p:sp>
        <p:nvSpPr>
          <p:cNvPr id="319" name="Shape 319"/>
          <p:cNvSpPr/>
          <p:nvPr/>
        </p:nvSpPr>
        <p:spPr>
          <a:xfrm>
            <a:off x="940038" y="361156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20" name="Capture d’écran 2015-12-11 à 12.56.04.png">
            <a:hlinkClick r:id="rId7" invalidUrl="" action="ppaction://hlinksldjump" tgtFrame="" tooltip="" history="1" highlightClick="0" endSnd="0"/>
          </p:cNvPr>
          <p:cNvPicPr>
            <a:picLocks noChangeAspect="1"/>
          </p:cNvPicPr>
          <p:nvPr/>
        </p:nvPicPr>
        <p:blipFill>
          <a:blip r:embed="rId8">
            <a:extLst/>
          </a:blip>
          <a:srcRect l="70" t="0" r="70" b="0"/>
          <a:stretch>
            <a:fillRect/>
          </a:stretch>
        </p:blipFill>
        <p:spPr>
          <a:xfrm>
            <a:off x="473074" y="4240212"/>
            <a:ext cx="1749426" cy="984251"/>
          </a:xfrm>
          <a:prstGeom prst="rect">
            <a:avLst/>
          </a:prstGeom>
          <a:ln w="12700">
            <a:miter lim="400000"/>
          </a:ln>
        </p:spPr>
      </p:pic>
      <p:sp>
        <p:nvSpPr>
          <p:cNvPr id="321" name="Shape 321"/>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322" name="Shape 322">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879999" fill="hold"/>
                                        <p:tgtEl>
                                          <p:spTgt spid="3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Curl Niv 2</a:t>
            </a:r>
          </a:p>
        </p:txBody>
      </p:sp>
      <p:pic>
        <p:nvPicPr>
          <p:cNvPr id="325" name="Curls Jambes 1J N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679825" y="2144960"/>
            <a:ext cx="8183563" cy="4603255"/>
          </a:xfrm>
          <a:prstGeom prst="rect">
            <a:avLst/>
          </a:prstGeom>
          <a:ln w="12700">
            <a:miter lim="400000"/>
          </a:ln>
        </p:spPr>
      </p:pic>
      <p:sp>
        <p:nvSpPr>
          <p:cNvPr id="326" name="Shape 326"/>
          <p:cNvSpPr/>
          <p:nvPr/>
        </p:nvSpPr>
        <p:spPr>
          <a:xfrm>
            <a:off x="2900362" y="6797675"/>
            <a:ext cx="9742488"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Ischio-jambiers</a:t>
            </a:r>
          </a:p>
          <a:p>
            <a:pPr algn="l" defTabSz="457200">
              <a:defRPr sz="1700">
                <a:latin typeface="Calibri"/>
                <a:ea typeface="Calibri"/>
                <a:cs typeface="Calibri"/>
                <a:sym typeface="Calibri"/>
              </a:defRPr>
            </a:pPr>
            <a:r>
              <a:t>-	Allonger sur le ventre sur un banc spécifique, genoux en dehors du support, la jambe (légèrement fléchies grâce au réglage de la machine) coincée en bas du mollet sous les boudins matelassés. Le pied est en extension.</a:t>
            </a:r>
          </a:p>
          <a:p>
            <a:pPr algn="l" defTabSz="457200">
              <a:defRPr sz="1700">
                <a:latin typeface="Calibri"/>
                <a:ea typeface="Calibri"/>
                <a:cs typeface="Calibri"/>
                <a:sym typeface="Calibri"/>
              </a:defRPr>
            </a:pPr>
            <a:r>
              <a:t>-	Plier la jambe à 90° puis revenir à la position initiale.</a:t>
            </a:r>
          </a:p>
          <a:p>
            <a:pPr algn="l" defTabSz="457200">
              <a:defRPr sz="1700">
                <a:latin typeface="Calibri"/>
                <a:ea typeface="Calibri"/>
                <a:cs typeface="Calibri"/>
                <a:sym typeface="Calibri"/>
              </a:defRPr>
            </a:pPr>
            <a:r>
              <a:t>-	Le bassin doit rester en contact avec le banc pendant toute la durée du mouvement.</a:t>
            </a:r>
          </a:p>
        </p:txBody>
      </p:sp>
      <p:pic>
        <p:nvPicPr>
          <p:cNvPr id="327" name="Capture d’écran 2015-12-11 à 12.55.56.png">
            <a:hlinkClick r:id="rId5" invalidUrl="" action="ppaction://hlinksldjump" tgtFrame="" tooltip="" history="1" highlightClick="0" endSnd="0"/>
          </p:cNvPr>
          <p:cNvPicPr>
            <a:picLocks noChangeAspect="1"/>
          </p:cNvPicPr>
          <p:nvPr/>
        </p:nvPicPr>
        <p:blipFill>
          <a:blip r:embed="rId6">
            <a:extLst/>
          </a:blip>
          <a:srcRect l="0" t="344" r="0" b="344"/>
          <a:stretch>
            <a:fillRect/>
          </a:stretch>
        </p:blipFill>
        <p:spPr>
          <a:xfrm>
            <a:off x="473075" y="2432050"/>
            <a:ext cx="1749425" cy="982663"/>
          </a:xfrm>
          <a:prstGeom prst="rect">
            <a:avLst/>
          </a:prstGeom>
          <a:ln w="12700">
            <a:miter lim="400000"/>
          </a:ln>
        </p:spPr>
      </p:pic>
      <p:sp>
        <p:nvSpPr>
          <p:cNvPr id="328" name="Shape 328"/>
          <p:cNvSpPr/>
          <p:nvPr/>
        </p:nvSpPr>
        <p:spPr>
          <a:xfrm>
            <a:off x="940038" y="361156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29" name="Capture d’écran 2015-12-11 à 12.56.04.png">
            <a:hlinkClick r:id="rId7" invalidUrl="" action="ppaction://hlinksldjump" tgtFrame="" tooltip="" history="1" highlightClick="0" endSnd="0"/>
          </p:cNvPr>
          <p:cNvPicPr>
            <a:picLocks noChangeAspect="1"/>
          </p:cNvPicPr>
          <p:nvPr/>
        </p:nvPicPr>
        <p:blipFill>
          <a:blip r:embed="rId8">
            <a:extLst/>
          </a:blip>
          <a:srcRect l="70" t="0" r="70" b="0"/>
          <a:stretch>
            <a:fillRect/>
          </a:stretch>
        </p:blipFill>
        <p:spPr>
          <a:xfrm>
            <a:off x="473074" y="4240212"/>
            <a:ext cx="1749426" cy="984251"/>
          </a:xfrm>
          <a:prstGeom prst="rect">
            <a:avLst/>
          </a:prstGeom>
          <a:ln w="12700">
            <a:miter lim="400000"/>
          </a:ln>
        </p:spPr>
      </p:pic>
      <p:sp>
        <p:nvSpPr>
          <p:cNvPr id="330" name="Shape 330"/>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331" name="Shape 331">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199999" fill="hold"/>
                                        <p:tgtEl>
                                          <p:spTgt spid="32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2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Extension Jambes Niv 1</a:t>
            </a:r>
          </a:p>
        </p:txBody>
      </p:sp>
      <p:pic>
        <p:nvPicPr>
          <p:cNvPr id="334" name="Extension jambe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680795" y="2176462"/>
            <a:ext cx="8181623" cy="4602163"/>
          </a:xfrm>
          <a:prstGeom prst="rect">
            <a:avLst/>
          </a:prstGeom>
          <a:ln w="12700">
            <a:miter lim="400000"/>
          </a:ln>
        </p:spPr>
      </p:pic>
      <p:sp>
        <p:nvSpPr>
          <p:cNvPr id="335" name="Shape 335"/>
          <p:cNvSpPr/>
          <p:nvPr/>
        </p:nvSpPr>
        <p:spPr>
          <a:xfrm>
            <a:off x="2900362" y="6859587"/>
            <a:ext cx="9742488"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Quadriceps</a:t>
            </a:r>
          </a:p>
          <a:p>
            <a:pPr algn="l" defTabSz="457200">
              <a:defRPr sz="1700">
                <a:latin typeface="Calibri"/>
                <a:ea typeface="Calibri"/>
                <a:cs typeface="Calibri"/>
                <a:sym typeface="Calibri"/>
              </a:defRPr>
            </a:pPr>
            <a:r>
              <a:t>-	Assis sur la machine spécifique dos droit, les genoux fléchis à 20° (à régler sur l’appareil) avec le boudin reposant à mi-tibia</a:t>
            </a:r>
          </a:p>
          <a:p>
            <a:pPr algn="l" defTabSz="457200">
              <a:defRPr sz="1700">
                <a:latin typeface="Calibri"/>
                <a:ea typeface="Calibri"/>
                <a:cs typeface="Calibri"/>
                <a:sym typeface="Calibri"/>
              </a:defRPr>
            </a:pPr>
            <a:r>
              <a:t>-	Effectuer une extension des jambes pratiquement jusqu’à l’horizontale puis revenir à la position initiale.</a:t>
            </a:r>
          </a:p>
          <a:p>
            <a:pPr algn="l" defTabSz="457200">
              <a:defRPr sz="1700">
                <a:latin typeface="Calibri"/>
                <a:ea typeface="Calibri"/>
                <a:cs typeface="Calibri"/>
                <a:sym typeface="Calibri"/>
              </a:defRPr>
            </a:pPr>
            <a:r>
              <a:t>-	Ne pas placer les jambes en hyper extension. Les pieds sont tournés légèrement vers l’intérieur</a:t>
            </a:r>
          </a:p>
        </p:txBody>
      </p:sp>
      <p:pic>
        <p:nvPicPr>
          <p:cNvPr id="336" name="Capture d’écran 2015-12-11 à 13.01.24.png">
            <a:hlinkClick r:id="rId5" invalidUrl="" action="ppaction://hlinksldjump" tgtFrame="" tooltip="" history="1" highlightClick="0" endSnd="0"/>
          </p:cNvPr>
          <p:cNvPicPr>
            <a:picLocks noChangeAspect="1"/>
          </p:cNvPicPr>
          <p:nvPr/>
        </p:nvPicPr>
        <p:blipFill>
          <a:blip r:embed="rId6">
            <a:extLst/>
          </a:blip>
          <a:srcRect l="344" t="0" r="344" b="0"/>
          <a:stretch>
            <a:fillRect/>
          </a:stretch>
        </p:blipFill>
        <p:spPr>
          <a:xfrm>
            <a:off x="473075" y="2433637"/>
            <a:ext cx="1749426" cy="982663"/>
          </a:xfrm>
          <a:prstGeom prst="rect">
            <a:avLst/>
          </a:prstGeom>
          <a:ln w="12700">
            <a:miter lim="400000"/>
          </a:ln>
        </p:spPr>
      </p:pic>
      <p:sp>
        <p:nvSpPr>
          <p:cNvPr id="337" name="Shape 337"/>
          <p:cNvSpPr/>
          <p:nvPr/>
        </p:nvSpPr>
        <p:spPr>
          <a:xfrm>
            <a:off x="940038" y="361156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38" name="Capture d’écran 2015-12-11 à 13.01.24.png">
            <a:hlinkClick r:id="rId7" invalidUrl="" action="ppaction://hlinksldjump" tgtFrame="" tooltip="" history="1" highlightClick="0" endSnd="0"/>
          </p:cNvPr>
          <p:cNvPicPr>
            <a:picLocks noChangeAspect="1"/>
          </p:cNvPicPr>
          <p:nvPr/>
        </p:nvPicPr>
        <p:blipFill>
          <a:blip r:embed="rId6">
            <a:extLst/>
          </a:blip>
          <a:srcRect l="344" t="0" r="344" b="0"/>
          <a:stretch>
            <a:fillRect/>
          </a:stretch>
        </p:blipFill>
        <p:spPr>
          <a:xfrm>
            <a:off x="473075" y="4238625"/>
            <a:ext cx="1749426" cy="984250"/>
          </a:xfrm>
          <a:prstGeom prst="rect">
            <a:avLst/>
          </a:prstGeom>
          <a:ln w="12700">
            <a:miter lim="400000"/>
          </a:ln>
        </p:spPr>
      </p:pic>
      <p:sp>
        <p:nvSpPr>
          <p:cNvPr id="339" name="Shape 339"/>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340" name="Shape 340">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199999" fill="hold"/>
                                        <p:tgtEl>
                                          <p:spTgt spid="3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3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7" name="LI0349_Z-2.jpg">
            <a:hlinkClick r:id="rId2" invalidUrl="" action="" tgtFrame="" tooltip="" history="1" highlightClick="0" endSnd="0"/>
          </p:cNvPr>
          <p:cNvPicPr>
            <a:picLocks noChangeAspect="1"/>
          </p:cNvPicPr>
          <p:nvPr/>
        </p:nvPicPr>
        <p:blipFill>
          <a:blip r:embed="rId3">
            <a:extLst/>
          </a:blip>
          <a:stretch>
            <a:fillRect/>
          </a:stretch>
        </p:blipFill>
        <p:spPr>
          <a:xfrm>
            <a:off x="8751505" y="2220953"/>
            <a:ext cx="4501754" cy="4501754"/>
          </a:xfrm>
          <a:prstGeom prst="rect">
            <a:avLst/>
          </a:prstGeom>
          <a:ln w="12700">
            <a:miter lim="400000"/>
          </a:ln>
        </p:spPr>
      </p:pic>
      <p:sp>
        <p:nvSpPr>
          <p:cNvPr id="68" name="Shape 68"/>
          <p:cNvSpPr/>
          <p:nvPr>
            <p:ph type="title"/>
          </p:nvPr>
        </p:nvSpPr>
        <p:spPr>
          <a:xfrm>
            <a:off x="1126058" y="251182"/>
            <a:ext cx="11099801" cy="2159001"/>
          </a:xfrm>
          <a:prstGeom prst="rect">
            <a:avLst/>
          </a:prstGeom>
        </p:spPr>
        <p:txBody>
          <a:bodyPr/>
          <a:lstStyle/>
          <a:p>
            <a:pPr/>
            <a:r>
              <a:t>Avertissements</a:t>
            </a:r>
          </a:p>
        </p:txBody>
      </p:sp>
      <p:sp>
        <p:nvSpPr>
          <p:cNvPr id="69" name="Shape 69"/>
          <p:cNvSpPr/>
          <p:nvPr/>
        </p:nvSpPr>
        <p:spPr>
          <a:xfrm>
            <a:off x="659263" y="2274730"/>
            <a:ext cx="8491797"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defTabSz="457200">
              <a:defRPr sz="2200">
                <a:latin typeface="+mn-lt"/>
                <a:ea typeface="+mn-ea"/>
                <a:cs typeface="+mn-cs"/>
                <a:sym typeface="Helvetica"/>
              </a:defRPr>
            </a:pPr>
            <a:r>
              <a:t>      Notre volonté est ici de proposer un outil pédagogique le plus simple et plus intuitif possible en complément du Dossier EPS n°79, celui-ci est destiné aux enseignants comme aux élèves.</a:t>
            </a:r>
          </a:p>
          <a:p>
            <a:pPr algn="l" defTabSz="457200">
              <a:defRPr sz="2200">
                <a:latin typeface="+mn-lt"/>
                <a:ea typeface="+mn-ea"/>
                <a:cs typeface="+mn-cs"/>
                <a:sym typeface="Helvetica"/>
              </a:defRPr>
            </a:pPr>
          </a:p>
          <a:p>
            <a:pPr algn="l" defTabSz="457200">
              <a:defRPr sz="2200">
                <a:latin typeface="+mn-lt"/>
                <a:ea typeface="+mn-ea"/>
                <a:cs typeface="+mn-cs"/>
                <a:sym typeface="Helvetica"/>
              </a:defRPr>
            </a:pPr>
            <a:r>
              <a:t>      Nous avons dû réaliser des choix critiquables mais justifiés au regard de notre volonté de simplifier l’utilisation de ce logiciel. Notre document est amené à évoluer dans les prochaine années.</a:t>
            </a:r>
          </a:p>
          <a:p>
            <a:pPr algn="l" defTabSz="457200">
              <a:defRPr sz="2200">
                <a:latin typeface="+mn-lt"/>
                <a:ea typeface="+mn-ea"/>
                <a:cs typeface="+mn-cs"/>
                <a:sym typeface="Helvetica"/>
              </a:defRPr>
            </a:pPr>
            <a:r>
              <a:t>      </a:t>
            </a:r>
          </a:p>
          <a:p>
            <a:pPr algn="l" defTabSz="457200">
              <a:defRPr sz="2200">
                <a:latin typeface="+mn-lt"/>
                <a:ea typeface="+mn-ea"/>
                <a:cs typeface="+mn-cs"/>
                <a:sym typeface="Helvetica"/>
              </a:defRPr>
            </a:pPr>
            <a:r>
              <a:t>En espérant que ce document simplifiera vos interventions au quotidien.</a:t>
            </a:r>
          </a:p>
          <a:p>
            <a:pPr algn="l" defTabSz="457200">
              <a:defRPr sz="2200">
                <a:latin typeface="+mn-lt"/>
                <a:ea typeface="+mn-ea"/>
                <a:cs typeface="+mn-cs"/>
                <a:sym typeface="Helvetica"/>
              </a:defRPr>
            </a:pPr>
          </a:p>
          <a:p>
            <a:pPr algn="l" defTabSz="457200">
              <a:defRPr sz="2200">
                <a:latin typeface="+mn-lt"/>
                <a:ea typeface="+mn-ea"/>
                <a:cs typeface="+mn-cs"/>
                <a:sym typeface="Helvetica"/>
              </a:defRPr>
            </a:pPr>
            <a:r>
              <a:t>      Sportivement </a:t>
            </a:r>
          </a:p>
          <a:p>
            <a:pPr algn="l" defTabSz="457200">
              <a:defRPr sz="2200">
                <a:latin typeface="+mn-lt"/>
                <a:ea typeface="+mn-ea"/>
                <a:cs typeface="+mn-cs"/>
                <a:sym typeface="Helvetica"/>
              </a:defRPr>
            </a:pPr>
            <a:r>
              <a:t> 	                                               G LEVAVASSEUR et F. POZZO</a:t>
            </a:r>
          </a:p>
        </p:txBody>
      </p:sp>
      <p:pic>
        <p:nvPicPr>
          <p:cNvPr id="70" name="warning-sign-30915_960_720.png"/>
          <p:cNvPicPr>
            <a:picLocks noChangeAspect="1"/>
          </p:cNvPicPr>
          <p:nvPr/>
        </p:nvPicPr>
        <p:blipFill>
          <a:blip r:embed="rId4">
            <a:extLst/>
          </a:blip>
          <a:stretch>
            <a:fillRect/>
          </a:stretch>
        </p:blipFill>
        <p:spPr>
          <a:xfrm>
            <a:off x="1132228" y="461799"/>
            <a:ext cx="1759665" cy="1464693"/>
          </a:xfrm>
          <a:prstGeom prst="rect">
            <a:avLst/>
          </a:prstGeom>
          <a:ln w="12700">
            <a:miter lim="400000"/>
          </a:ln>
        </p:spPr>
      </p:pic>
      <p:pic>
        <p:nvPicPr>
          <p:cNvPr id="71" name="master.png"/>
          <p:cNvPicPr>
            <a:picLocks noChangeAspect="1"/>
          </p:cNvPicPr>
          <p:nvPr/>
        </p:nvPicPr>
        <p:blipFill>
          <a:blip r:embed="rId5">
            <a:extLst/>
          </a:blip>
          <a:stretch>
            <a:fillRect/>
          </a:stretch>
        </p:blipFill>
        <p:spPr>
          <a:xfrm>
            <a:off x="331559" y="6783527"/>
            <a:ext cx="3709120" cy="1628557"/>
          </a:xfrm>
          <a:prstGeom prst="rect">
            <a:avLst/>
          </a:prstGeom>
          <a:ln w="12700">
            <a:miter lim="400000"/>
          </a:ln>
        </p:spPr>
      </p:pic>
      <p:sp>
        <p:nvSpPr>
          <p:cNvPr id="72" name="Shape 72"/>
          <p:cNvSpPr/>
          <p:nvPr/>
        </p:nvSpPr>
        <p:spPr>
          <a:xfrm>
            <a:off x="4536735" y="6883922"/>
            <a:ext cx="8136506" cy="1628557"/>
          </a:xfrm>
          <a:prstGeom prst="roundRect">
            <a:avLst>
              <a:gd name="adj" fmla="val 22661"/>
            </a:avLst>
          </a:prstGeom>
          <a:solidFill>
            <a:srgbClr val="CC1B1B"/>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defRPr b="1" sz="2400">
                <a:solidFill>
                  <a:srgbClr val="FFFFFF"/>
                </a:solidFill>
                <a:latin typeface="+mn-lt"/>
                <a:ea typeface="+mn-ea"/>
                <a:cs typeface="+mn-cs"/>
                <a:sym typeface="Helvetica"/>
              </a:defRPr>
            </a:pPr>
            <a:r>
              <a:t>Outil mis en forme par le Pôle de Compétences </a:t>
            </a:r>
          </a:p>
          <a:p>
            <a:pPr defTabSz="457200">
              <a:defRPr b="1" sz="2400">
                <a:solidFill>
                  <a:srgbClr val="FFFFFF"/>
                </a:solidFill>
                <a:latin typeface="+mn-lt"/>
                <a:ea typeface="+mn-ea"/>
                <a:cs typeface="+mn-cs"/>
                <a:sym typeface="Helvetica"/>
              </a:defRPr>
            </a:pPr>
            <a:r>
              <a:t>TICE/EPS - Académie de Rouen</a:t>
            </a:r>
          </a:p>
          <a:p>
            <a:pPr defTabSz="457200">
              <a:defRPr i="1" sz="1900">
                <a:solidFill>
                  <a:srgbClr val="FFFFFF"/>
                </a:solidFill>
                <a:latin typeface="+mn-lt"/>
                <a:ea typeface="+mn-ea"/>
                <a:cs typeface="+mn-cs"/>
                <a:sym typeface="Helvetica"/>
              </a:defRPr>
            </a:pPr>
            <a:r>
              <a:t>Par David SELIE   </a:t>
            </a:r>
            <a:r>
              <a:rPr u="sng">
                <a:solidFill>
                  <a:srgbClr val="0000FF"/>
                </a:solidFill>
                <a:uFill>
                  <a:solidFill>
                    <a:srgbClr val="0000FF"/>
                  </a:solidFill>
                </a:uFill>
                <a:hlinkClick r:id="rId6" invalidUrl="" action="" tgtFrame="" tooltip="" history="1" highlightClick="0" endSnd="0"/>
              </a:rPr>
              <a:t>liste-pole-eps@ac-rouen.fr</a:t>
            </a:r>
          </a:p>
        </p:txBody>
      </p:sp>
      <p:sp>
        <p:nvSpPr>
          <p:cNvPr id="73" name="Shape 73">
            <a:hlinkClick r:id="rId7" invalidUrl="" action="ppaction://hlinksldjump" tgtFrame="" tooltip="" history="1" highlightClick="0" endSnd="0"/>
          </p:cNvPr>
          <p:cNvSpPr/>
          <p:nvPr/>
        </p:nvSpPr>
        <p:spPr>
          <a:xfrm>
            <a:off x="1608719" y="8724296"/>
            <a:ext cx="10263819" cy="673101"/>
          </a:xfrm>
          <a:prstGeom prst="rect">
            <a:avLst/>
          </a:prstGeom>
          <a:solidFill>
            <a:srgbClr val="000000"/>
          </a:solidFill>
          <a:ln w="25400">
            <a:solidFill>
              <a:schemeClr val="accent1"/>
            </a:solidFill>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Commencer à utiliser le logiciel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Extension Jambes Niv 2</a:t>
            </a:r>
          </a:p>
        </p:txBody>
      </p:sp>
      <p:sp>
        <p:nvSpPr>
          <p:cNvPr id="343" name="Shape 343"/>
          <p:cNvSpPr/>
          <p:nvPr/>
        </p:nvSpPr>
        <p:spPr>
          <a:xfrm>
            <a:off x="2900362" y="7096124"/>
            <a:ext cx="9742488"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Quadriceps</a:t>
            </a:r>
          </a:p>
          <a:p>
            <a:pPr algn="l" defTabSz="457200">
              <a:defRPr sz="1700">
                <a:latin typeface="Calibri"/>
                <a:ea typeface="Calibri"/>
                <a:cs typeface="Calibri"/>
                <a:sym typeface="Calibri"/>
              </a:defRPr>
            </a:pPr>
            <a:r>
              <a:t>-	Assis sur la machine spécifique dos droit, le genou fléchi à 20° (à régler sur l’appareil) avec le boudin reposant à mi-tibia</a:t>
            </a:r>
          </a:p>
          <a:p>
            <a:pPr algn="l" defTabSz="457200">
              <a:defRPr sz="1700">
                <a:latin typeface="Calibri"/>
                <a:ea typeface="Calibri"/>
                <a:cs typeface="Calibri"/>
                <a:sym typeface="Calibri"/>
              </a:defRPr>
            </a:pPr>
            <a:r>
              <a:t>-	Effectuer une extension de la jambe pratiquement jusqu’à l’horizontale puis revenir à la position initiale.</a:t>
            </a:r>
          </a:p>
          <a:p>
            <a:pPr algn="l" defTabSz="457200">
              <a:defRPr sz="1700">
                <a:latin typeface="Calibri"/>
                <a:ea typeface="Calibri"/>
                <a:cs typeface="Calibri"/>
                <a:sym typeface="Calibri"/>
              </a:defRPr>
            </a:pPr>
            <a:r>
              <a:t>-	Ne pas placer la jambe en hyper extension. Le pied est tourné légèrement vers l’intérieur</a:t>
            </a:r>
          </a:p>
        </p:txBody>
      </p:sp>
      <p:pic>
        <p:nvPicPr>
          <p:cNvPr id="344" name="Capture d’écran 2015-12-11 à 13.01.24.png">
            <a:hlinkClick r:id="rId2" invalidUrl="" action="ppaction://hlinksldjump" tgtFrame="" tooltip="" history="1" highlightClick="0" endSnd="0"/>
          </p:cNvPr>
          <p:cNvPicPr>
            <a:picLocks noChangeAspect="1"/>
          </p:cNvPicPr>
          <p:nvPr/>
        </p:nvPicPr>
        <p:blipFill>
          <a:blip r:embed="rId3">
            <a:extLst/>
          </a:blip>
          <a:srcRect l="344" t="0" r="344" b="0"/>
          <a:stretch>
            <a:fillRect/>
          </a:stretch>
        </p:blipFill>
        <p:spPr>
          <a:xfrm>
            <a:off x="473075" y="2433637"/>
            <a:ext cx="1749426" cy="982663"/>
          </a:xfrm>
          <a:prstGeom prst="rect">
            <a:avLst/>
          </a:prstGeom>
          <a:ln w="12700">
            <a:miter lim="400000"/>
          </a:ln>
        </p:spPr>
      </p:pic>
      <p:sp>
        <p:nvSpPr>
          <p:cNvPr id="345" name="Shape 345"/>
          <p:cNvSpPr/>
          <p:nvPr/>
        </p:nvSpPr>
        <p:spPr>
          <a:xfrm>
            <a:off x="940038" y="361156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46" name="Capture d’écran 2015-12-11 à 13.01.24.png">
            <a:hlinkClick r:id="rId4" invalidUrl="" action="ppaction://hlinksldjump" tgtFrame="" tooltip="" history="1" highlightClick="0" endSnd="0"/>
          </p:cNvPr>
          <p:cNvPicPr>
            <a:picLocks noChangeAspect="1"/>
          </p:cNvPicPr>
          <p:nvPr/>
        </p:nvPicPr>
        <p:blipFill>
          <a:blip r:embed="rId3">
            <a:extLst/>
          </a:blip>
          <a:srcRect l="344" t="0" r="344" b="0"/>
          <a:stretch>
            <a:fillRect/>
          </a:stretch>
        </p:blipFill>
        <p:spPr>
          <a:xfrm>
            <a:off x="473075" y="4238625"/>
            <a:ext cx="1749426" cy="984250"/>
          </a:xfrm>
          <a:prstGeom prst="rect">
            <a:avLst/>
          </a:prstGeom>
          <a:ln w="12700">
            <a:miter lim="400000"/>
          </a:ln>
        </p:spPr>
      </p:pic>
      <p:sp>
        <p:nvSpPr>
          <p:cNvPr id="347" name="Shape 347"/>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348" name="Extension jambes N2.mp4"/>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3680795" y="2176462"/>
            <a:ext cx="8181623" cy="4602163"/>
          </a:xfrm>
          <a:prstGeom prst="rect">
            <a:avLst/>
          </a:prstGeom>
          <a:ln w="12700">
            <a:miter lim="400000"/>
          </a:ln>
        </p:spPr>
      </p:pic>
      <p:sp>
        <p:nvSpPr>
          <p:cNvPr id="349" name="Shape 349">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360000" fill="hold"/>
                                        <p:tgtEl>
                                          <p:spTgt spid="34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Extension Chevilles Niv 1</a:t>
            </a:r>
          </a:p>
        </p:txBody>
      </p:sp>
      <p:sp>
        <p:nvSpPr>
          <p:cNvPr id="352" name="Shape 352"/>
          <p:cNvSpPr/>
          <p:nvPr/>
        </p:nvSpPr>
        <p:spPr>
          <a:xfrm>
            <a:off x="2900362" y="6597650"/>
            <a:ext cx="9742488"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Mollets </a:t>
            </a:r>
          </a:p>
          <a:p>
            <a:pPr algn="l" defTabSz="457200">
              <a:defRPr sz="1700">
                <a:latin typeface="Calibri"/>
                <a:ea typeface="Calibri"/>
                <a:cs typeface="Calibri"/>
                <a:sym typeface="Calibri"/>
              </a:defRPr>
            </a:pPr>
            <a:r>
              <a:t>-	dos droit, pieds écartés de la largeur du bassin et en flexion passive. </a:t>
            </a:r>
          </a:p>
          <a:p>
            <a:pPr algn="l" defTabSz="457200">
              <a:defRPr sz="1700">
                <a:latin typeface="Calibri"/>
                <a:ea typeface="Calibri"/>
                <a:cs typeface="Calibri"/>
                <a:sym typeface="Calibri"/>
              </a:defRPr>
            </a:pPr>
            <a:r>
              <a:t>-	Les mains tiennent une barre reposant sur le bas des cuisses. Les paumes sont orientées vers le sol (saisie en pronation)</a:t>
            </a:r>
          </a:p>
          <a:p>
            <a:pPr algn="l" defTabSz="457200">
              <a:defRPr sz="1700">
                <a:latin typeface="Calibri"/>
                <a:ea typeface="Calibri"/>
                <a:cs typeface="Calibri"/>
                <a:sym typeface="Calibri"/>
              </a:defRPr>
            </a:pPr>
            <a:r>
              <a:t>-	Effectuer une extension des pieds puis revenir à la position initiale.</a:t>
            </a:r>
          </a:p>
          <a:p>
            <a:pPr algn="l" defTabSz="457200">
              <a:defRPr sz="1700">
                <a:latin typeface="Calibri"/>
                <a:ea typeface="Calibri"/>
                <a:cs typeface="Calibri"/>
                <a:sym typeface="Calibri"/>
              </a:defRPr>
            </a:pPr>
            <a:r>
              <a:t>-	Conserver le buste droit, regard loin devant vous (au dessus de l’horizontale).</a:t>
            </a:r>
          </a:p>
        </p:txBody>
      </p:sp>
      <p:pic>
        <p:nvPicPr>
          <p:cNvPr id="353" name="Capture d’écran 2017-03-03 à 15.37.00.png">
            <a:hlinkClick r:id="rId2" invalidUrl="" action="ppaction://hlinksldjump" tgtFrame="" tooltip="" history="1" highlightClick="0" endSnd="0"/>
          </p:cNvPr>
          <p:cNvPicPr>
            <a:picLocks noChangeAspect="1"/>
          </p:cNvPicPr>
          <p:nvPr/>
        </p:nvPicPr>
        <p:blipFill>
          <a:blip r:embed="rId3">
            <a:extLst/>
          </a:blip>
          <a:stretch>
            <a:fillRect/>
          </a:stretch>
        </p:blipFill>
        <p:spPr>
          <a:xfrm>
            <a:off x="541734" y="2780903"/>
            <a:ext cx="1821832" cy="1024182"/>
          </a:xfrm>
          <a:prstGeom prst="rect">
            <a:avLst/>
          </a:prstGeom>
          <a:ln w="12700">
            <a:miter lim="400000"/>
          </a:ln>
        </p:spPr>
      </p:pic>
      <p:sp>
        <p:nvSpPr>
          <p:cNvPr id="354" name="Shape 354"/>
          <p:cNvSpPr/>
          <p:nvPr/>
        </p:nvSpPr>
        <p:spPr>
          <a:xfrm>
            <a:off x="1108115" y="38528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55" name="Capture d’écran 2017-03-03 à 15.37.07.png">
            <a:hlinkClick r:id="rId4" invalidUrl="" action="ppaction://hlinksldjump" tgtFrame="" tooltip="" history="1" highlightClick="0" endSnd="0"/>
          </p:cNvPr>
          <p:cNvPicPr>
            <a:picLocks noChangeAspect="1"/>
          </p:cNvPicPr>
          <p:nvPr/>
        </p:nvPicPr>
        <p:blipFill>
          <a:blip r:embed="rId5">
            <a:extLst/>
          </a:blip>
          <a:stretch>
            <a:fillRect/>
          </a:stretch>
        </p:blipFill>
        <p:spPr>
          <a:xfrm>
            <a:off x="538757" y="4478337"/>
            <a:ext cx="1827726" cy="1024295"/>
          </a:xfrm>
          <a:prstGeom prst="rect">
            <a:avLst/>
          </a:prstGeom>
          <a:ln w="12700">
            <a:miter lim="400000"/>
          </a:ln>
        </p:spPr>
      </p:pic>
      <p:sp>
        <p:nvSpPr>
          <p:cNvPr id="356" name="Shape 356"/>
          <p:cNvSpPr/>
          <p:nvPr/>
        </p:nvSpPr>
        <p:spPr>
          <a:xfrm>
            <a:off x="1073587" y="560705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357" name="Capture d’écran 2017-03-03 à 15.37.13.png">
            <a:hlinkClick r:id="rId6" invalidUrl="" action="ppaction://hlinksldjump" tgtFrame="" tooltip="" history="1" highlightClick="0" endSnd="0"/>
          </p:cNvPr>
          <p:cNvPicPr>
            <a:picLocks noChangeAspect="1"/>
          </p:cNvPicPr>
          <p:nvPr/>
        </p:nvPicPr>
        <p:blipFill>
          <a:blip r:embed="rId7">
            <a:extLst/>
          </a:blip>
          <a:stretch>
            <a:fillRect/>
          </a:stretch>
        </p:blipFill>
        <p:spPr>
          <a:xfrm>
            <a:off x="543917" y="6175771"/>
            <a:ext cx="1817203" cy="1024358"/>
          </a:xfrm>
          <a:prstGeom prst="rect">
            <a:avLst/>
          </a:prstGeom>
          <a:ln w="12700">
            <a:miter lim="400000"/>
          </a:ln>
        </p:spPr>
      </p:pic>
      <p:sp>
        <p:nvSpPr>
          <p:cNvPr id="358" name="Shape 358"/>
          <p:cNvSpPr/>
          <p:nvPr/>
        </p:nvSpPr>
        <p:spPr>
          <a:xfrm>
            <a:off x="1044813" y="7368381"/>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359" name="extension cheville niveau 1.mp4"/>
          <p:cNvPicPr>
            <a:picLocks noChangeAspect="0"/>
          </p:cNvPicPr>
          <p:nvPr>
            <a:videoFile r:link="rId8"/>
            <p:extLst>
              <p:ext uri="{DAA4B4D4-6D71-4841-9C94-3DE7FCFB9230}">
                <p14:media xmlns:p14="http://schemas.microsoft.com/office/powerpoint/2010/main" r:embed="rId9"/>
              </p:ext>
            </p:extLst>
          </p:nvPr>
        </p:nvPicPr>
        <p:blipFill>
          <a:blip r:embed="rId10">
            <a:extLst/>
          </a:blip>
          <a:stretch>
            <a:fillRect/>
          </a:stretch>
        </p:blipFill>
        <p:spPr>
          <a:xfrm>
            <a:off x="3810000" y="2357795"/>
            <a:ext cx="7336507" cy="4126785"/>
          </a:xfrm>
          <a:prstGeom prst="rect">
            <a:avLst/>
          </a:prstGeom>
          <a:ln w="12700">
            <a:miter lim="400000"/>
          </a:ln>
        </p:spPr>
      </p:pic>
      <p:sp>
        <p:nvSpPr>
          <p:cNvPr id="360" name="Shape 360">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159999" fill="hold"/>
                                        <p:tgtEl>
                                          <p:spTgt spid="35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5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Extension Chevilles Niv 2</a:t>
            </a:r>
          </a:p>
        </p:txBody>
      </p:sp>
      <p:sp>
        <p:nvSpPr>
          <p:cNvPr id="363" name="Shape 363"/>
          <p:cNvSpPr/>
          <p:nvPr/>
        </p:nvSpPr>
        <p:spPr>
          <a:xfrm>
            <a:off x="2900362" y="6784181"/>
            <a:ext cx="9742488"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000">
                <a:latin typeface="Calibri"/>
                <a:ea typeface="Calibri"/>
                <a:cs typeface="Calibri"/>
                <a:sym typeface="Calibri"/>
              </a:defRPr>
            </a:pPr>
            <a:r>
              <a:t>Mollets </a:t>
            </a:r>
          </a:p>
          <a:p>
            <a:pPr algn="l" defTabSz="457200">
              <a:defRPr sz="2000">
                <a:latin typeface="Calibri"/>
                <a:ea typeface="Calibri"/>
                <a:cs typeface="Calibri"/>
                <a:sym typeface="Calibri"/>
              </a:defRPr>
            </a:pPr>
            <a:r>
              <a:t>-	dos droit, pieds écartés de la largeur du bassin et en flexion passive. </a:t>
            </a:r>
          </a:p>
          <a:p>
            <a:pPr algn="l" defTabSz="457200">
              <a:defRPr sz="2000">
                <a:latin typeface="Calibri"/>
                <a:ea typeface="Calibri"/>
                <a:cs typeface="Calibri"/>
                <a:sym typeface="Calibri"/>
              </a:defRPr>
            </a:pPr>
            <a:r>
              <a:t>-	Les mains tiennent une barre reposant sur les épaules</a:t>
            </a:r>
          </a:p>
          <a:p>
            <a:pPr algn="l" defTabSz="457200">
              <a:defRPr sz="2000">
                <a:latin typeface="Calibri"/>
                <a:ea typeface="Calibri"/>
                <a:cs typeface="Calibri"/>
                <a:sym typeface="Calibri"/>
              </a:defRPr>
            </a:pPr>
            <a:r>
              <a:t>-	Effectuer une extension des pieds puis revenir à la position initiale.</a:t>
            </a:r>
          </a:p>
          <a:p>
            <a:pPr algn="l" defTabSz="457200">
              <a:defRPr sz="2000">
                <a:latin typeface="Calibri"/>
                <a:ea typeface="Calibri"/>
                <a:cs typeface="Calibri"/>
                <a:sym typeface="Calibri"/>
              </a:defRPr>
            </a:pPr>
            <a:r>
              <a:t>-	Conserver le buste droit, regard loin devant vous (au dessus de l’horizontale).</a:t>
            </a:r>
          </a:p>
        </p:txBody>
      </p:sp>
      <p:pic>
        <p:nvPicPr>
          <p:cNvPr id="364" name="extension cheville niveau 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10000" y="2357795"/>
            <a:ext cx="7336507" cy="4126785"/>
          </a:xfrm>
          <a:prstGeom prst="rect">
            <a:avLst/>
          </a:prstGeom>
          <a:ln w="12700">
            <a:miter lim="400000"/>
          </a:ln>
        </p:spPr>
      </p:pic>
      <p:pic>
        <p:nvPicPr>
          <p:cNvPr id="365" name="Capture d’écran 2017-03-03 à 15.37.00.png">
            <a:hlinkClick r:id="rId5" invalidUrl="" action="ppaction://hlinksldjump" tgtFrame="" tooltip="" history="1" highlightClick="0" endSnd="0"/>
          </p:cNvPr>
          <p:cNvPicPr>
            <a:picLocks noChangeAspect="1"/>
          </p:cNvPicPr>
          <p:nvPr/>
        </p:nvPicPr>
        <p:blipFill>
          <a:blip r:embed="rId6">
            <a:extLst/>
          </a:blip>
          <a:stretch>
            <a:fillRect/>
          </a:stretch>
        </p:blipFill>
        <p:spPr>
          <a:xfrm>
            <a:off x="541734" y="2780903"/>
            <a:ext cx="1821832" cy="1024182"/>
          </a:xfrm>
          <a:prstGeom prst="rect">
            <a:avLst/>
          </a:prstGeom>
          <a:ln w="12700">
            <a:miter lim="400000"/>
          </a:ln>
        </p:spPr>
      </p:pic>
      <p:sp>
        <p:nvSpPr>
          <p:cNvPr id="366" name="Shape 366"/>
          <p:cNvSpPr/>
          <p:nvPr/>
        </p:nvSpPr>
        <p:spPr>
          <a:xfrm>
            <a:off x="1108115" y="38528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67" name="Capture d’écran 2017-03-03 à 15.37.07.png">
            <a:hlinkClick r:id="rId7" invalidUrl="" action="ppaction://hlinksldjump" tgtFrame="" tooltip="" history="1" highlightClick="0" endSnd="0"/>
          </p:cNvPr>
          <p:cNvPicPr>
            <a:picLocks noChangeAspect="1"/>
          </p:cNvPicPr>
          <p:nvPr/>
        </p:nvPicPr>
        <p:blipFill>
          <a:blip r:embed="rId8">
            <a:extLst/>
          </a:blip>
          <a:stretch>
            <a:fillRect/>
          </a:stretch>
        </p:blipFill>
        <p:spPr>
          <a:xfrm>
            <a:off x="538757" y="4478337"/>
            <a:ext cx="1827726" cy="1024295"/>
          </a:xfrm>
          <a:prstGeom prst="rect">
            <a:avLst/>
          </a:prstGeom>
          <a:ln w="12700">
            <a:miter lim="400000"/>
          </a:ln>
        </p:spPr>
      </p:pic>
      <p:sp>
        <p:nvSpPr>
          <p:cNvPr id="368" name="Shape 368"/>
          <p:cNvSpPr/>
          <p:nvPr/>
        </p:nvSpPr>
        <p:spPr>
          <a:xfrm>
            <a:off x="1073587" y="560705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369" name="Capture d’écran 2017-03-03 à 15.37.13.png">
            <a:hlinkClick r:id="rId9" invalidUrl="" action="ppaction://hlinksldjump" tgtFrame="" tooltip="" history="1" highlightClick="0" endSnd="0"/>
          </p:cNvPr>
          <p:cNvPicPr>
            <a:picLocks noChangeAspect="1"/>
          </p:cNvPicPr>
          <p:nvPr/>
        </p:nvPicPr>
        <p:blipFill>
          <a:blip r:embed="rId10">
            <a:extLst/>
          </a:blip>
          <a:stretch>
            <a:fillRect/>
          </a:stretch>
        </p:blipFill>
        <p:spPr>
          <a:xfrm>
            <a:off x="543917" y="6175771"/>
            <a:ext cx="1817203" cy="1024358"/>
          </a:xfrm>
          <a:prstGeom prst="rect">
            <a:avLst/>
          </a:prstGeom>
          <a:ln w="12700">
            <a:miter lim="400000"/>
          </a:ln>
        </p:spPr>
      </p:pic>
      <p:sp>
        <p:nvSpPr>
          <p:cNvPr id="370" name="Shape 370"/>
          <p:cNvSpPr/>
          <p:nvPr/>
        </p:nvSpPr>
        <p:spPr>
          <a:xfrm>
            <a:off x="1044813" y="7368381"/>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sp>
        <p:nvSpPr>
          <p:cNvPr id="371" name="Shape 371">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372" name="Shape 372">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639999" fill="hold"/>
                                        <p:tgtEl>
                                          <p:spTgt spid="36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6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Extension Chevilles Niv 3</a:t>
            </a:r>
          </a:p>
        </p:txBody>
      </p:sp>
      <p:sp>
        <p:nvSpPr>
          <p:cNvPr id="375" name="Shape 375"/>
          <p:cNvSpPr/>
          <p:nvPr/>
        </p:nvSpPr>
        <p:spPr>
          <a:xfrm>
            <a:off x="3205360" y="6679141"/>
            <a:ext cx="946289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2000">
                <a:latin typeface="Calibri"/>
                <a:ea typeface="Calibri"/>
                <a:cs typeface="Calibri"/>
                <a:sym typeface="Calibri"/>
              </a:defRPr>
            </a:pPr>
            <a:r>
              <a:t>Mollets </a:t>
            </a:r>
          </a:p>
          <a:p>
            <a:pPr algn="l" defTabSz="457200">
              <a:defRPr sz="2000">
                <a:latin typeface="Calibri"/>
                <a:ea typeface="Calibri"/>
                <a:cs typeface="Calibri"/>
                <a:sym typeface="Calibri"/>
              </a:defRPr>
            </a:pPr>
            <a:r>
              <a:t>-	dos droit un step placé sous l’avant des pieds, ceux -ci écartés de la largeur du bassin et en flexion passive. </a:t>
            </a:r>
          </a:p>
          <a:p>
            <a:pPr algn="l" defTabSz="457200">
              <a:defRPr sz="2000">
                <a:latin typeface="Calibri"/>
                <a:ea typeface="Calibri"/>
                <a:cs typeface="Calibri"/>
                <a:sym typeface="Calibri"/>
              </a:defRPr>
            </a:pPr>
            <a:r>
              <a:t>-	Les mains tiennent une barre reposant sur les épaules</a:t>
            </a:r>
          </a:p>
          <a:p>
            <a:pPr algn="l" defTabSz="457200">
              <a:defRPr sz="2000">
                <a:latin typeface="Calibri"/>
                <a:ea typeface="Calibri"/>
                <a:cs typeface="Calibri"/>
                <a:sym typeface="Calibri"/>
              </a:defRPr>
            </a:pPr>
            <a:r>
              <a:t>-	Effectuer une extension des pieds puis revenir à la position initiale.</a:t>
            </a:r>
          </a:p>
          <a:p>
            <a:pPr algn="l" defTabSz="457200">
              <a:defRPr sz="2000">
                <a:latin typeface="Calibri"/>
                <a:ea typeface="Calibri"/>
                <a:cs typeface="Calibri"/>
                <a:sym typeface="Calibri"/>
              </a:defRPr>
            </a:pPr>
            <a:r>
              <a:t>-	Conserver le buste droit, regard loin devant vous (au dessus de l’horizontale).</a:t>
            </a:r>
          </a:p>
        </p:txBody>
      </p:sp>
      <p:pic>
        <p:nvPicPr>
          <p:cNvPr id="376" name="extension cheville niveau 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10000" y="2357795"/>
            <a:ext cx="7336507" cy="4126785"/>
          </a:xfrm>
          <a:prstGeom prst="rect">
            <a:avLst/>
          </a:prstGeom>
          <a:ln w="12700">
            <a:miter lim="400000"/>
          </a:ln>
        </p:spPr>
      </p:pic>
      <p:pic>
        <p:nvPicPr>
          <p:cNvPr id="377" name="Capture d’écran 2017-03-03 à 15.37.00.png">
            <a:hlinkClick r:id="rId5" invalidUrl="" action="ppaction://hlinksldjump" tgtFrame="" tooltip="" history="1" highlightClick="0" endSnd="0"/>
          </p:cNvPr>
          <p:cNvPicPr>
            <a:picLocks noChangeAspect="1"/>
          </p:cNvPicPr>
          <p:nvPr/>
        </p:nvPicPr>
        <p:blipFill>
          <a:blip r:embed="rId6">
            <a:extLst/>
          </a:blip>
          <a:stretch>
            <a:fillRect/>
          </a:stretch>
        </p:blipFill>
        <p:spPr>
          <a:xfrm>
            <a:off x="541734" y="2780903"/>
            <a:ext cx="1821832" cy="1024182"/>
          </a:xfrm>
          <a:prstGeom prst="rect">
            <a:avLst/>
          </a:prstGeom>
          <a:ln w="12700">
            <a:miter lim="400000"/>
          </a:ln>
        </p:spPr>
      </p:pic>
      <p:sp>
        <p:nvSpPr>
          <p:cNvPr id="378" name="Shape 378"/>
          <p:cNvSpPr/>
          <p:nvPr/>
        </p:nvSpPr>
        <p:spPr>
          <a:xfrm>
            <a:off x="1108115" y="38528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379" name="Capture d’écran 2017-03-03 à 15.37.07.png">
            <a:hlinkClick r:id="rId7" invalidUrl="" action="ppaction://hlinksldjump" tgtFrame="" tooltip="" history="1" highlightClick="0" endSnd="0"/>
          </p:cNvPr>
          <p:cNvPicPr>
            <a:picLocks noChangeAspect="1"/>
          </p:cNvPicPr>
          <p:nvPr/>
        </p:nvPicPr>
        <p:blipFill>
          <a:blip r:embed="rId8">
            <a:extLst/>
          </a:blip>
          <a:stretch>
            <a:fillRect/>
          </a:stretch>
        </p:blipFill>
        <p:spPr>
          <a:xfrm>
            <a:off x="538757" y="4478337"/>
            <a:ext cx="1827726" cy="1024295"/>
          </a:xfrm>
          <a:prstGeom prst="rect">
            <a:avLst/>
          </a:prstGeom>
          <a:ln w="12700">
            <a:miter lim="400000"/>
          </a:ln>
        </p:spPr>
      </p:pic>
      <p:sp>
        <p:nvSpPr>
          <p:cNvPr id="380" name="Shape 380"/>
          <p:cNvSpPr/>
          <p:nvPr/>
        </p:nvSpPr>
        <p:spPr>
          <a:xfrm>
            <a:off x="1073587" y="560705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381" name="Capture d’écran 2017-03-03 à 15.37.13.png">
            <a:hlinkClick r:id="rId9" invalidUrl="" action="ppaction://hlinksldjump" tgtFrame="" tooltip="" history="1" highlightClick="0" endSnd="0"/>
          </p:cNvPr>
          <p:cNvPicPr>
            <a:picLocks noChangeAspect="1"/>
          </p:cNvPicPr>
          <p:nvPr/>
        </p:nvPicPr>
        <p:blipFill>
          <a:blip r:embed="rId10">
            <a:extLst/>
          </a:blip>
          <a:stretch>
            <a:fillRect/>
          </a:stretch>
        </p:blipFill>
        <p:spPr>
          <a:xfrm>
            <a:off x="543917" y="6175771"/>
            <a:ext cx="1817203" cy="1024358"/>
          </a:xfrm>
          <a:prstGeom prst="rect">
            <a:avLst/>
          </a:prstGeom>
          <a:ln w="12700">
            <a:miter lim="400000"/>
          </a:ln>
        </p:spPr>
      </p:pic>
      <p:sp>
        <p:nvSpPr>
          <p:cNvPr id="382" name="Shape 382"/>
          <p:cNvSpPr/>
          <p:nvPr/>
        </p:nvSpPr>
        <p:spPr>
          <a:xfrm>
            <a:off x="1044813" y="7368381"/>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sp>
        <p:nvSpPr>
          <p:cNvPr id="383" name="Shape 383">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760000" fill="hold"/>
                                        <p:tgtEl>
                                          <p:spTgt spid="3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7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1/3 de Squat sur 1 jambe Niv 1</a:t>
            </a:r>
          </a:p>
        </p:txBody>
      </p:sp>
      <p:pic>
        <p:nvPicPr>
          <p:cNvPr id="386" name="13 de squat sur 1 jambe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86641">
            <a:off x="5173783" y="3401782"/>
            <a:ext cx="5195647" cy="2950036"/>
          </a:xfrm>
          <a:prstGeom prst="rect">
            <a:avLst/>
          </a:prstGeom>
          <a:ln w="12700">
            <a:miter lim="400000"/>
          </a:ln>
        </p:spPr>
      </p:pic>
      <p:sp>
        <p:nvSpPr>
          <p:cNvPr id="387" name="Shape 387"/>
          <p:cNvSpPr/>
          <p:nvPr/>
        </p:nvSpPr>
        <p:spPr>
          <a:xfrm>
            <a:off x="3238500" y="7277100"/>
            <a:ext cx="8355013"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a:t>
            </a:r>
          </a:p>
          <a:p>
            <a:pPr algn="l" defTabSz="457200">
              <a:defRPr sz="1900">
                <a:latin typeface="Calibri"/>
                <a:ea typeface="Calibri"/>
                <a:cs typeface="Calibri"/>
                <a:sym typeface="Calibri"/>
              </a:defRPr>
            </a:pPr>
            <a:r>
              <a:t>-	Garder le regard à l’horizontale et le talon au contact du sol</a:t>
            </a:r>
          </a:p>
          <a:p>
            <a:pPr algn="l" defTabSz="457200">
              <a:defRPr sz="1900">
                <a:latin typeface="Calibri"/>
                <a:ea typeface="Calibri"/>
                <a:cs typeface="Calibri"/>
                <a:sym typeface="Calibri"/>
              </a:defRPr>
            </a:pPr>
            <a:r>
              <a:t>-	Descendre les fesses vers les talons plutôt que d’avancer le genou</a:t>
            </a:r>
          </a:p>
          <a:p>
            <a:pPr algn="l" defTabSz="457200">
              <a:defRPr sz="1900">
                <a:latin typeface="Calibri"/>
                <a:ea typeface="Calibri"/>
                <a:cs typeface="Calibri"/>
                <a:sym typeface="Calibri"/>
              </a:defRPr>
            </a:pPr>
            <a:r>
              <a:t>-	Arrêt quand genou à 90°</a:t>
            </a:r>
          </a:p>
        </p:txBody>
      </p:sp>
      <p:pic>
        <p:nvPicPr>
          <p:cNvPr id="388" name="Capture d’écran 2015-12-16 à 08.38.30.png">
            <a:hlinkClick r:id="rId5" invalidUrl="" action="ppaction://hlinksldjump" tgtFrame="" tooltip="" history="1" highlightClick="0" endSnd="0"/>
          </p:cNvPr>
          <p:cNvPicPr>
            <a:picLocks noChangeAspect="1"/>
          </p:cNvPicPr>
          <p:nvPr/>
        </p:nvPicPr>
        <p:blipFill>
          <a:blip r:embed="rId6">
            <a:extLst/>
          </a:blip>
          <a:srcRect l="0" t="8509" r="0" b="8509"/>
          <a:stretch>
            <a:fillRect/>
          </a:stretch>
        </p:blipFill>
        <p:spPr>
          <a:xfrm>
            <a:off x="450850" y="2316162"/>
            <a:ext cx="1143000" cy="1735139"/>
          </a:xfrm>
          <a:prstGeom prst="rect">
            <a:avLst/>
          </a:prstGeom>
          <a:ln w="12700">
            <a:miter lim="400000"/>
          </a:ln>
        </p:spPr>
      </p:pic>
      <p:pic>
        <p:nvPicPr>
          <p:cNvPr id="389" name="Capture d’écran 2015-12-16 à 08.38.40.png">
            <a:hlinkClick r:id="rId7" invalidUrl="" action="ppaction://hlinksldjump" tgtFrame="" tooltip="" history="1" highlightClick="0" endSnd="0"/>
          </p:cNvPr>
          <p:cNvPicPr>
            <a:picLocks noChangeAspect="1"/>
          </p:cNvPicPr>
          <p:nvPr/>
        </p:nvPicPr>
        <p:blipFill>
          <a:blip r:embed="rId8">
            <a:extLst/>
          </a:blip>
          <a:srcRect l="0" t="8485" r="0" b="8485"/>
          <a:stretch>
            <a:fillRect/>
          </a:stretch>
        </p:blipFill>
        <p:spPr>
          <a:xfrm>
            <a:off x="450850" y="4194175"/>
            <a:ext cx="1143000" cy="1733551"/>
          </a:xfrm>
          <a:prstGeom prst="rect">
            <a:avLst/>
          </a:prstGeom>
          <a:ln w="12700">
            <a:miter lim="400000"/>
          </a:ln>
        </p:spPr>
      </p:pic>
      <p:pic>
        <p:nvPicPr>
          <p:cNvPr id="390" name="Capture d’écran 2015-12-16 à 08.38.47.png">
            <a:hlinkClick r:id="rId9" invalidUrl="" action="ppaction://hlinksldjump" tgtFrame="" tooltip="" history="1" highlightClick="0" endSnd="0"/>
          </p:cNvPr>
          <p:cNvPicPr>
            <a:picLocks noChangeAspect="1"/>
          </p:cNvPicPr>
          <p:nvPr/>
        </p:nvPicPr>
        <p:blipFill>
          <a:blip r:embed="rId10">
            <a:extLst/>
          </a:blip>
          <a:srcRect l="0" t="7449" r="0" b="7449"/>
          <a:stretch>
            <a:fillRect/>
          </a:stretch>
        </p:blipFill>
        <p:spPr>
          <a:xfrm>
            <a:off x="450850" y="6070599"/>
            <a:ext cx="1143000" cy="1735139"/>
          </a:xfrm>
          <a:prstGeom prst="rect">
            <a:avLst/>
          </a:prstGeom>
          <a:ln w="12700">
            <a:miter lim="400000"/>
          </a:ln>
        </p:spPr>
      </p:pic>
      <p:pic>
        <p:nvPicPr>
          <p:cNvPr id="391" name="Capture d’écran 2015-12-16 à 08.38.54.png">
            <a:hlinkClick r:id="rId11" invalidUrl="" action="ppaction://hlinksldjump" tgtFrame="" tooltip="" history="1" highlightClick="0" endSnd="0"/>
          </p:cNvPr>
          <p:cNvPicPr>
            <a:picLocks noChangeAspect="1"/>
          </p:cNvPicPr>
          <p:nvPr/>
        </p:nvPicPr>
        <p:blipFill>
          <a:blip r:embed="rId12">
            <a:extLst/>
          </a:blip>
          <a:srcRect l="0" t="8146" r="0" b="8146"/>
          <a:stretch>
            <a:fillRect/>
          </a:stretch>
        </p:blipFill>
        <p:spPr>
          <a:xfrm>
            <a:off x="450850" y="7948612"/>
            <a:ext cx="1143000" cy="1735139"/>
          </a:xfrm>
          <a:prstGeom prst="rect">
            <a:avLst/>
          </a:prstGeom>
          <a:ln w="12700">
            <a:miter lim="400000"/>
          </a:ln>
        </p:spPr>
      </p:pic>
      <p:sp>
        <p:nvSpPr>
          <p:cNvPr id="392" name="Shape 392"/>
          <p:cNvSpPr/>
          <p:nvPr/>
        </p:nvSpPr>
        <p:spPr>
          <a:xfrm>
            <a:off x="1776651" y="2967037"/>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sp>
        <p:nvSpPr>
          <p:cNvPr id="393" name="Shape 393"/>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394" name="Shape 394"/>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sp>
        <p:nvSpPr>
          <p:cNvPr id="395" name="Shape 395"/>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396" name="Shape 396">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679999" fill="hold"/>
                                        <p:tgtEl>
                                          <p:spTgt spid="3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8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1/3 de Squat sur 1 jambe Niv 2</a:t>
            </a:r>
          </a:p>
        </p:txBody>
      </p:sp>
      <p:pic>
        <p:nvPicPr>
          <p:cNvPr id="399" name="13 de squat sur 1 jambe N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208569">
            <a:off x="4463641" y="3447550"/>
            <a:ext cx="5076455" cy="2872757"/>
          </a:xfrm>
          <a:prstGeom prst="rect">
            <a:avLst/>
          </a:prstGeom>
          <a:ln w="12700">
            <a:miter lim="400000"/>
          </a:ln>
        </p:spPr>
      </p:pic>
      <p:sp>
        <p:nvSpPr>
          <p:cNvPr id="400" name="Shape 400"/>
          <p:cNvSpPr/>
          <p:nvPr/>
        </p:nvSpPr>
        <p:spPr>
          <a:xfrm>
            <a:off x="3238500" y="7216775"/>
            <a:ext cx="8355013"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 </a:t>
            </a:r>
          </a:p>
          <a:p>
            <a:pPr algn="l" defTabSz="457200">
              <a:defRPr sz="1900">
                <a:latin typeface="Calibri"/>
                <a:ea typeface="Calibri"/>
                <a:cs typeface="Calibri"/>
                <a:sym typeface="Calibri"/>
              </a:defRPr>
            </a:pPr>
            <a:r>
              <a:t>-	Garder le regard à l’horizontale et le talon au contact du sol</a:t>
            </a:r>
          </a:p>
          <a:p>
            <a:pPr algn="l" defTabSz="457200">
              <a:defRPr sz="1900">
                <a:latin typeface="Calibri"/>
                <a:ea typeface="Calibri"/>
                <a:cs typeface="Calibri"/>
                <a:sym typeface="Calibri"/>
              </a:defRPr>
            </a:pPr>
            <a:r>
              <a:t>-	Descendre les fesses vers les talons plutôt que d’avancer le genou</a:t>
            </a:r>
          </a:p>
          <a:p>
            <a:pPr algn="l" defTabSz="457200">
              <a:defRPr sz="1900">
                <a:latin typeface="Calibri"/>
                <a:ea typeface="Calibri"/>
                <a:cs typeface="Calibri"/>
                <a:sym typeface="Calibri"/>
              </a:defRPr>
            </a:pPr>
            <a:r>
              <a:t>-	Arrêt quand genou à 90°</a:t>
            </a:r>
          </a:p>
        </p:txBody>
      </p:sp>
      <p:pic>
        <p:nvPicPr>
          <p:cNvPr id="401" name="Capture d’écran 2015-12-16 à 08.38.30.png">
            <a:hlinkClick r:id="rId5" invalidUrl="" action="ppaction://hlinksldjump" tgtFrame="" tooltip="" history="1" highlightClick="0" endSnd="0"/>
          </p:cNvPr>
          <p:cNvPicPr>
            <a:picLocks noChangeAspect="1"/>
          </p:cNvPicPr>
          <p:nvPr/>
        </p:nvPicPr>
        <p:blipFill>
          <a:blip r:embed="rId6">
            <a:extLst/>
          </a:blip>
          <a:srcRect l="0" t="8509" r="0" b="8509"/>
          <a:stretch>
            <a:fillRect/>
          </a:stretch>
        </p:blipFill>
        <p:spPr>
          <a:xfrm>
            <a:off x="450850" y="2316162"/>
            <a:ext cx="1143000" cy="1735139"/>
          </a:xfrm>
          <a:prstGeom prst="rect">
            <a:avLst/>
          </a:prstGeom>
          <a:ln w="12700">
            <a:miter lim="400000"/>
          </a:ln>
        </p:spPr>
      </p:pic>
      <p:pic>
        <p:nvPicPr>
          <p:cNvPr id="402" name="Capture d’écran 2015-12-16 à 08.38.40.png">
            <a:hlinkClick r:id="rId7" invalidUrl="" action="ppaction://hlinksldjump" tgtFrame="" tooltip="" history="1" highlightClick="0" endSnd="0"/>
          </p:cNvPr>
          <p:cNvPicPr>
            <a:picLocks noChangeAspect="1"/>
          </p:cNvPicPr>
          <p:nvPr/>
        </p:nvPicPr>
        <p:blipFill>
          <a:blip r:embed="rId8">
            <a:extLst/>
          </a:blip>
          <a:srcRect l="0" t="8485" r="0" b="8485"/>
          <a:stretch>
            <a:fillRect/>
          </a:stretch>
        </p:blipFill>
        <p:spPr>
          <a:xfrm>
            <a:off x="450850" y="4194175"/>
            <a:ext cx="1143000" cy="1733551"/>
          </a:xfrm>
          <a:prstGeom prst="rect">
            <a:avLst/>
          </a:prstGeom>
          <a:ln w="12700">
            <a:miter lim="400000"/>
          </a:ln>
        </p:spPr>
      </p:pic>
      <p:pic>
        <p:nvPicPr>
          <p:cNvPr id="403" name="Capture d’écran 2015-12-16 à 08.38.47.png">
            <a:hlinkClick r:id="rId9" invalidUrl="" action="ppaction://hlinksldjump" tgtFrame="" tooltip="" history="1" highlightClick="0" endSnd="0"/>
          </p:cNvPr>
          <p:cNvPicPr>
            <a:picLocks noChangeAspect="1"/>
          </p:cNvPicPr>
          <p:nvPr/>
        </p:nvPicPr>
        <p:blipFill>
          <a:blip r:embed="rId10">
            <a:extLst/>
          </a:blip>
          <a:srcRect l="0" t="7449" r="0" b="7449"/>
          <a:stretch>
            <a:fillRect/>
          </a:stretch>
        </p:blipFill>
        <p:spPr>
          <a:xfrm>
            <a:off x="450850" y="6070599"/>
            <a:ext cx="1143000" cy="1735139"/>
          </a:xfrm>
          <a:prstGeom prst="rect">
            <a:avLst/>
          </a:prstGeom>
          <a:ln w="12700">
            <a:miter lim="400000"/>
          </a:ln>
        </p:spPr>
      </p:pic>
      <p:pic>
        <p:nvPicPr>
          <p:cNvPr id="404" name="Capture d’écran 2015-12-16 à 08.38.54.png">
            <a:hlinkClick r:id="rId11" invalidUrl="" action="ppaction://hlinksldjump" tgtFrame="" tooltip="" history="1" highlightClick="0" endSnd="0"/>
          </p:cNvPr>
          <p:cNvPicPr>
            <a:picLocks noChangeAspect="1"/>
          </p:cNvPicPr>
          <p:nvPr/>
        </p:nvPicPr>
        <p:blipFill>
          <a:blip r:embed="rId12">
            <a:extLst/>
          </a:blip>
          <a:srcRect l="0" t="8146" r="0" b="8146"/>
          <a:stretch>
            <a:fillRect/>
          </a:stretch>
        </p:blipFill>
        <p:spPr>
          <a:xfrm>
            <a:off x="450850" y="7948612"/>
            <a:ext cx="1143000" cy="1735139"/>
          </a:xfrm>
          <a:prstGeom prst="rect">
            <a:avLst/>
          </a:prstGeom>
          <a:ln w="12700">
            <a:miter lim="400000"/>
          </a:ln>
        </p:spPr>
      </p:pic>
      <p:sp>
        <p:nvSpPr>
          <p:cNvPr id="405" name="Shape 405"/>
          <p:cNvSpPr/>
          <p:nvPr/>
        </p:nvSpPr>
        <p:spPr>
          <a:xfrm>
            <a:off x="1776651" y="2967037"/>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sp>
        <p:nvSpPr>
          <p:cNvPr id="406" name="Shape 406"/>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407" name="Shape 407"/>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sp>
        <p:nvSpPr>
          <p:cNvPr id="408" name="Shape 408"/>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09" name="Shape 409">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410" name="Shape 410">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119999" fill="hold"/>
                                        <p:tgtEl>
                                          <p:spTgt spid="3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9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1/3 de Squat sur 1 jambe Niv 3</a:t>
            </a:r>
          </a:p>
        </p:txBody>
      </p:sp>
      <p:pic>
        <p:nvPicPr>
          <p:cNvPr id="413" name="13 de squat sur 1 jambe N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204827">
            <a:off x="4101032" y="3430058"/>
            <a:ext cx="5301795" cy="2982260"/>
          </a:xfrm>
          <a:prstGeom prst="rect">
            <a:avLst/>
          </a:prstGeom>
          <a:ln w="12700">
            <a:miter lim="400000"/>
          </a:ln>
        </p:spPr>
      </p:pic>
      <p:sp>
        <p:nvSpPr>
          <p:cNvPr id="414" name="Shape 414"/>
          <p:cNvSpPr/>
          <p:nvPr/>
        </p:nvSpPr>
        <p:spPr>
          <a:xfrm>
            <a:off x="3225800" y="7280275"/>
            <a:ext cx="8355013"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a:t>
            </a:r>
          </a:p>
          <a:p>
            <a:pPr algn="l" defTabSz="457200">
              <a:defRPr sz="1900">
                <a:latin typeface="Calibri"/>
                <a:ea typeface="Calibri"/>
                <a:cs typeface="Calibri"/>
                <a:sym typeface="Calibri"/>
              </a:defRPr>
            </a:pPr>
            <a:r>
              <a:t>-	Garder le regard à l’horizontale et le talon au contact du sol</a:t>
            </a:r>
          </a:p>
          <a:p>
            <a:pPr algn="l" defTabSz="457200">
              <a:defRPr sz="1900">
                <a:latin typeface="Calibri"/>
                <a:ea typeface="Calibri"/>
                <a:cs typeface="Calibri"/>
                <a:sym typeface="Calibri"/>
              </a:defRPr>
            </a:pPr>
            <a:r>
              <a:t>-	Descendre les fesses vers les talons plutôt que d’avancer le genou</a:t>
            </a:r>
          </a:p>
          <a:p>
            <a:pPr algn="l" defTabSz="457200">
              <a:defRPr sz="1900">
                <a:latin typeface="Calibri"/>
                <a:ea typeface="Calibri"/>
                <a:cs typeface="Calibri"/>
                <a:sym typeface="Calibri"/>
              </a:defRPr>
            </a:pPr>
            <a:r>
              <a:t>-	Arrêt quand genou à 90°</a:t>
            </a:r>
          </a:p>
        </p:txBody>
      </p:sp>
      <p:pic>
        <p:nvPicPr>
          <p:cNvPr id="415" name="Capture d’écran 2015-12-16 à 08.38.30.png">
            <a:hlinkClick r:id="rId5" invalidUrl="" action="ppaction://hlinksldjump" tgtFrame="" tooltip="" history="1" highlightClick="0" endSnd="0"/>
          </p:cNvPr>
          <p:cNvPicPr>
            <a:picLocks noChangeAspect="1"/>
          </p:cNvPicPr>
          <p:nvPr/>
        </p:nvPicPr>
        <p:blipFill>
          <a:blip r:embed="rId6">
            <a:extLst/>
          </a:blip>
          <a:srcRect l="0" t="8509" r="0" b="8509"/>
          <a:stretch>
            <a:fillRect/>
          </a:stretch>
        </p:blipFill>
        <p:spPr>
          <a:xfrm>
            <a:off x="450850" y="2316162"/>
            <a:ext cx="1143000" cy="1735139"/>
          </a:xfrm>
          <a:prstGeom prst="rect">
            <a:avLst/>
          </a:prstGeom>
          <a:ln w="12700">
            <a:miter lim="400000"/>
          </a:ln>
        </p:spPr>
      </p:pic>
      <p:pic>
        <p:nvPicPr>
          <p:cNvPr id="416" name="Capture d’écran 2015-12-16 à 08.38.40.png">
            <a:hlinkClick r:id="rId7" invalidUrl="" action="ppaction://hlinksldjump" tgtFrame="" tooltip="" history="1" highlightClick="0" endSnd="0"/>
          </p:cNvPr>
          <p:cNvPicPr>
            <a:picLocks noChangeAspect="1"/>
          </p:cNvPicPr>
          <p:nvPr/>
        </p:nvPicPr>
        <p:blipFill>
          <a:blip r:embed="rId8">
            <a:extLst/>
          </a:blip>
          <a:srcRect l="0" t="8485" r="0" b="8485"/>
          <a:stretch>
            <a:fillRect/>
          </a:stretch>
        </p:blipFill>
        <p:spPr>
          <a:xfrm>
            <a:off x="450850" y="4194175"/>
            <a:ext cx="1143000" cy="1733551"/>
          </a:xfrm>
          <a:prstGeom prst="rect">
            <a:avLst/>
          </a:prstGeom>
          <a:ln w="12700">
            <a:miter lim="400000"/>
          </a:ln>
        </p:spPr>
      </p:pic>
      <p:pic>
        <p:nvPicPr>
          <p:cNvPr id="417" name="Capture d’écran 2015-12-16 à 08.38.47.png">
            <a:hlinkClick r:id="rId9" invalidUrl="" action="ppaction://hlinksldjump" tgtFrame="" tooltip="" history="1" highlightClick="0" endSnd="0"/>
          </p:cNvPr>
          <p:cNvPicPr>
            <a:picLocks noChangeAspect="1"/>
          </p:cNvPicPr>
          <p:nvPr/>
        </p:nvPicPr>
        <p:blipFill>
          <a:blip r:embed="rId10">
            <a:extLst/>
          </a:blip>
          <a:srcRect l="0" t="7449" r="0" b="7449"/>
          <a:stretch>
            <a:fillRect/>
          </a:stretch>
        </p:blipFill>
        <p:spPr>
          <a:xfrm>
            <a:off x="450850" y="6070599"/>
            <a:ext cx="1143000" cy="1735139"/>
          </a:xfrm>
          <a:prstGeom prst="rect">
            <a:avLst/>
          </a:prstGeom>
          <a:ln w="12700">
            <a:miter lim="400000"/>
          </a:ln>
        </p:spPr>
      </p:pic>
      <p:pic>
        <p:nvPicPr>
          <p:cNvPr id="418" name="Capture d’écran 2015-12-16 à 08.38.54.png">
            <a:hlinkClick r:id="rId11" invalidUrl="" action="ppaction://hlinksldjump" tgtFrame="" tooltip="" history="1" highlightClick="0" endSnd="0"/>
          </p:cNvPr>
          <p:cNvPicPr>
            <a:picLocks noChangeAspect="1"/>
          </p:cNvPicPr>
          <p:nvPr/>
        </p:nvPicPr>
        <p:blipFill>
          <a:blip r:embed="rId12">
            <a:extLst/>
          </a:blip>
          <a:srcRect l="0" t="8146" r="0" b="8146"/>
          <a:stretch>
            <a:fillRect/>
          </a:stretch>
        </p:blipFill>
        <p:spPr>
          <a:xfrm>
            <a:off x="450850" y="7948612"/>
            <a:ext cx="1143000" cy="1735139"/>
          </a:xfrm>
          <a:prstGeom prst="rect">
            <a:avLst/>
          </a:prstGeom>
          <a:ln w="12700">
            <a:miter lim="400000"/>
          </a:ln>
        </p:spPr>
      </p:pic>
      <p:sp>
        <p:nvSpPr>
          <p:cNvPr id="419" name="Shape 419"/>
          <p:cNvSpPr/>
          <p:nvPr/>
        </p:nvSpPr>
        <p:spPr>
          <a:xfrm>
            <a:off x="1776651" y="2967037"/>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sp>
        <p:nvSpPr>
          <p:cNvPr id="420" name="Shape 420"/>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421" name="Shape 421"/>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sp>
        <p:nvSpPr>
          <p:cNvPr id="422" name="Shape 422"/>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23" name="Shape 423">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424" name="Shape 424">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479999" fill="hold"/>
                                        <p:tgtEl>
                                          <p:spTgt spid="41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1/3 de Squat sur 1 jambe Niv 4</a:t>
            </a:r>
          </a:p>
        </p:txBody>
      </p:sp>
      <p:pic>
        <p:nvPicPr>
          <p:cNvPr id="427" name="13 de squats sur 1 jambe N4.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8385">
            <a:off x="4688266" y="3413789"/>
            <a:ext cx="5195884" cy="2926022"/>
          </a:xfrm>
          <a:prstGeom prst="rect">
            <a:avLst/>
          </a:prstGeom>
          <a:ln w="12700">
            <a:miter lim="400000"/>
          </a:ln>
        </p:spPr>
      </p:pic>
      <p:sp>
        <p:nvSpPr>
          <p:cNvPr id="428" name="Shape 428"/>
          <p:cNvSpPr/>
          <p:nvPr/>
        </p:nvSpPr>
        <p:spPr>
          <a:xfrm>
            <a:off x="3225800" y="7242175"/>
            <a:ext cx="8355013"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 </a:t>
            </a:r>
          </a:p>
          <a:p>
            <a:pPr algn="l" defTabSz="457200">
              <a:defRPr sz="1900">
                <a:latin typeface="Calibri"/>
                <a:ea typeface="Calibri"/>
                <a:cs typeface="Calibri"/>
                <a:sym typeface="Calibri"/>
              </a:defRPr>
            </a:pPr>
            <a:r>
              <a:t>-	Garder le regard à l’horizontale et le talon au contact du sol</a:t>
            </a:r>
          </a:p>
          <a:p>
            <a:pPr algn="l" defTabSz="457200">
              <a:defRPr sz="1900">
                <a:latin typeface="Calibri"/>
                <a:ea typeface="Calibri"/>
                <a:cs typeface="Calibri"/>
                <a:sym typeface="Calibri"/>
              </a:defRPr>
            </a:pPr>
            <a:r>
              <a:t>-	Descendre les fesses vers les talons plutôt que d’avancer le genou</a:t>
            </a:r>
          </a:p>
          <a:p>
            <a:pPr algn="l" defTabSz="457200">
              <a:defRPr sz="1900">
                <a:latin typeface="Calibri"/>
                <a:ea typeface="Calibri"/>
                <a:cs typeface="Calibri"/>
                <a:sym typeface="Calibri"/>
              </a:defRPr>
            </a:pPr>
            <a:r>
              <a:t>-	Arrêt quand genou à 90°</a:t>
            </a:r>
          </a:p>
        </p:txBody>
      </p:sp>
      <p:pic>
        <p:nvPicPr>
          <p:cNvPr id="429" name="Capture d’écran 2015-12-16 à 08.38.30.png">
            <a:hlinkClick r:id="rId5" invalidUrl="" action="ppaction://hlinksldjump" tgtFrame="" tooltip="" history="1" highlightClick="0" endSnd="0"/>
          </p:cNvPr>
          <p:cNvPicPr>
            <a:picLocks noChangeAspect="1"/>
          </p:cNvPicPr>
          <p:nvPr/>
        </p:nvPicPr>
        <p:blipFill>
          <a:blip r:embed="rId6">
            <a:extLst/>
          </a:blip>
          <a:srcRect l="0" t="8509" r="0" b="8509"/>
          <a:stretch>
            <a:fillRect/>
          </a:stretch>
        </p:blipFill>
        <p:spPr>
          <a:xfrm>
            <a:off x="450850" y="2316162"/>
            <a:ext cx="1143000" cy="1735139"/>
          </a:xfrm>
          <a:prstGeom prst="rect">
            <a:avLst/>
          </a:prstGeom>
          <a:ln w="12700">
            <a:miter lim="400000"/>
          </a:ln>
        </p:spPr>
      </p:pic>
      <p:pic>
        <p:nvPicPr>
          <p:cNvPr id="430" name="Capture d’écran 2015-12-16 à 08.38.40.png">
            <a:hlinkClick r:id="rId7" invalidUrl="" action="ppaction://hlinksldjump" tgtFrame="" tooltip="" history="1" highlightClick="0" endSnd="0"/>
          </p:cNvPr>
          <p:cNvPicPr>
            <a:picLocks noChangeAspect="1"/>
          </p:cNvPicPr>
          <p:nvPr/>
        </p:nvPicPr>
        <p:blipFill>
          <a:blip r:embed="rId8">
            <a:extLst/>
          </a:blip>
          <a:srcRect l="0" t="8485" r="0" b="8485"/>
          <a:stretch>
            <a:fillRect/>
          </a:stretch>
        </p:blipFill>
        <p:spPr>
          <a:xfrm>
            <a:off x="450850" y="4194175"/>
            <a:ext cx="1143000" cy="1733551"/>
          </a:xfrm>
          <a:prstGeom prst="rect">
            <a:avLst/>
          </a:prstGeom>
          <a:ln w="12700">
            <a:miter lim="400000"/>
          </a:ln>
        </p:spPr>
      </p:pic>
      <p:pic>
        <p:nvPicPr>
          <p:cNvPr id="431" name="Capture d’écran 2015-12-16 à 08.38.47.png">
            <a:hlinkClick r:id="rId9" invalidUrl="" action="ppaction://hlinksldjump" tgtFrame="" tooltip="" history="1" highlightClick="0" endSnd="0"/>
          </p:cNvPr>
          <p:cNvPicPr>
            <a:picLocks noChangeAspect="1"/>
          </p:cNvPicPr>
          <p:nvPr/>
        </p:nvPicPr>
        <p:blipFill>
          <a:blip r:embed="rId10">
            <a:extLst/>
          </a:blip>
          <a:srcRect l="0" t="7449" r="0" b="7449"/>
          <a:stretch>
            <a:fillRect/>
          </a:stretch>
        </p:blipFill>
        <p:spPr>
          <a:xfrm>
            <a:off x="450850" y="6070599"/>
            <a:ext cx="1143000" cy="1735139"/>
          </a:xfrm>
          <a:prstGeom prst="rect">
            <a:avLst/>
          </a:prstGeom>
          <a:ln w="12700">
            <a:miter lim="400000"/>
          </a:ln>
        </p:spPr>
      </p:pic>
      <p:pic>
        <p:nvPicPr>
          <p:cNvPr id="432" name="Capture d’écran 2015-12-16 à 08.38.54.png">
            <a:hlinkClick r:id="rId11" invalidUrl="" action="ppaction://hlinksldjump" tgtFrame="" tooltip="" history="1" highlightClick="0" endSnd="0"/>
          </p:cNvPr>
          <p:cNvPicPr>
            <a:picLocks noChangeAspect="1"/>
          </p:cNvPicPr>
          <p:nvPr/>
        </p:nvPicPr>
        <p:blipFill>
          <a:blip r:embed="rId12">
            <a:extLst/>
          </a:blip>
          <a:srcRect l="0" t="8146" r="0" b="8146"/>
          <a:stretch>
            <a:fillRect/>
          </a:stretch>
        </p:blipFill>
        <p:spPr>
          <a:xfrm>
            <a:off x="450850" y="7948612"/>
            <a:ext cx="1143000" cy="1735139"/>
          </a:xfrm>
          <a:prstGeom prst="rect">
            <a:avLst/>
          </a:prstGeom>
          <a:ln w="12700">
            <a:miter lim="400000"/>
          </a:ln>
        </p:spPr>
      </p:pic>
      <p:sp>
        <p:nvSpPr>
          <p:cNvPr id="433" name="Shape 433"/>
          <p:cNvSpPr/>
          <p:nvPr/>
        </p:nvSpPr>
        <p:spPr>
          <a:xfrm>
            <a:off x="1776651" y="2967037"/>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sp>
        <p:nvSpPr>
          <p:cNvPr id="434" name="Shape 434"/>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435" name="Shape 435"/>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sp>
        <p:nvSpPr>
          <p:cNvPr id="436" name="Shape 436"/>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37" name="Shape 437">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639999" fill="hold"/>
                                        <p:tgtEl>
                                          <p:spTgt spid="4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2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9" name="Shape 439"/>
          <p:cNvSpPr/>
          <p:nvPr>
            <p:ph type="title"/>
          </p:nvPr>
        </p:nvSpPr>
        <p:spPr>
          <a:xfrm>
            <a:off x="2979737" y="317500"/>
            <a:ext cx="9583738" cy="1778000"/>
          </a:xfrm>
          <a:prstGeom prst="rect">
            <a:avLst/>
          </a:prstGeom>
        </p:spPr>
        <p:txBody>
          <a:bodyPr/>
          <a:lstStyle/>
          <a:p>
            <a:pPr defTabSz="490537">
              <a:defRPr sz="4800">
                <a:solidFill>
                  <a:srgbClr val="817463"/>
                </a:solidFill>
                <a:latin typeface="Baskerville"/>
                <a:ea typeface="Baskerville"/>
                <a:cs typeface="Baskerville"/>
                <a:sym typeface="Baskerville"/>
              </a:defRPr>
            </a:pPr>
            <a:r>
              <a:t>ATELIER MI</a:t>
            </a:r>
            <a:br/>
            <a:r>
              <a:t>Alternance Chaise/Dynamique Niv 1</a:t>
            </a:r>
          </a:p>
        </p:txBody>
      </p:sp>
      <p:pic>
        <p:nvPicPr>
          <p:cNvPr id="440" name="Alternance chaise-dyn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7213">
            <a:off x="4397447" y="3430863"/>
            <a:ext cx="5139269" cy="2896529"/>
          </a:xfrm>
          <a:prstGeom prst="rect">
            <a:avLst/>
          </a:prstGeom>
          <a:ln w="12700">
            <a:miter lim="400000"/>
          </a:ln>
        </p:spPr>
      </p:pic>
      <p:sp>
        <p:nvSpPr>
          <p:cNvPr id="441" name="Shape 441"/>
          <p:cNvSpPr/>
          <p:nvPr/>
        </p:nvSpPr>
        <p:spPr>
          <a:xfrm>
            <a:off x="3251200" y="7165975"/>
            <a:ext cx="8355013"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 Fesses</a:t>
            </a:r>
          </a:p>
          <a:p>
            <a:pPr algn="l" defTabSz="457200">
              <a:defRPr sz="1900">
                <a:latin typeface="Calibri"/>
                <a:ea typeface="Calibri"/>
                <a:cs typeface="Calibri"/>
                <a:sym typeface="Calibri"/>
              </a:defRPr>
            </a:pPr>
            <a:r>
              <a:t>-	La phase debout est une récupération (N1)</a:t>
            </a:r>
          </a:p>
          <a:p>
            <a:pPr algn="l" defTabSz="457200">
              <a:defRPr sz="1900">
                <a:latin typeface="Calibri"/>
                <a:ea typeface="Calibri"/>
                <a:cs typeface="Calibri"/>
                <a:sym typeface="Calibri"/>
              </a:defRPr>
            </a:pPr>
            <a:r>
              <a:t>-	Sur les flexions, ce sont les fesses qui descendent vers les talons et non les genoux qui avancent</a:t>
            </a:r>
          </a:p>
          <a:p>
            <a:pPr algn="l" defTabSz="457200">
              <a:defRPr sz="1900">
                <a:latin typeface="Calibri"/>
                <a:ea typeface="Calibri"/>
                <a:cs typeface="Calibri"/>
                <a:sym typeface="Calibri"/>
              </a:defRPr>
            </a:pPr>
            <a:r>
              <a:t>-	Conserver le contact des talons dans le sol et le regard horizontal</a:t>
            </a:r>
          </a:p>
          <a:p>
            <a:pPr algn="l" defTabSz="457200">
              <a:defRPr sz="1900">
                <a:latin typeface="Calibri"/>
                <a:ea typeface="Calibri"/>
                <a:cs typeface="Calibri"/>
                <a:sym typeface="Calibri"/>
              </a:defRPr>
            </a:pPr>
            <a:r>
              <a:t>Chaise : se placer avec un angle compris entre 90° et 125°</a:t>
            </a:r>
          </a:p>
        </p:txBody>
      </p:sp>
      <p:pic>
        <p:nvPicPr>
          <p:cNvPr id="442" name="Capture d’écran 2015-12-16 à 09.51.25.png">
            <a:hlinkClick r:id="rId5" invalidUrl="" action="ppaction://hlinksldjump" tgtFrame="" tooltip="" history="1" highlightClick="0" endSnd="0"/>
          </p:cNvPr>
          <p:cNvPicPr>
            <a:picLocks noChangeAspect="1"/>
          </p:cNvPicPr>
          <p:nvPr/>
        </p:nvPicPr>
        <p:blipFill>
          <a:blip r:embed="rId6">
            <a:extLst/>
          </a:blip>
          <a:srcRect l="0" t="7150" r="0" b="7150"/>
          <a:stretch>
            <a:fillRect/>
          </a:stretch>
        </p:blipFill>
        <p:spPr>
          <a:xfrm>
            <a:off x="436562" y="2316162"/>
            <a:ext cx="1141413" cy="1735139"/>
          </a:xfrm>
          <a:prstGeom prst="rect">
            <a:avLst/>
          </a:prstGeom>
          <a:ln w="12700">
            <a:miter lim="400000"/>
          </a:ln>
        </p:spPr>
      </p:pic>
      <p:sp>
        <p:nvSpPr>
          <p:cNvPr id="443" name="Shape 443"/>
          <p:cNvSpPr/>
          <p:nvPr/>
        </p:nvSpPr>
        <p:spPr>
          <a:xfrm>
            <a:off x="1762363" y="29670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444" name="Capture d’écran 2015-12-16 à 09.51.32.png">
            <a:hlinkClick r:id="rId7" invalidUrl="" action="ppaction://hlinksldjump" tgtFrame="" tooltip="" history="1" highlightClick="0" endSnd="0"/>
          </p:cNvPr>
          <p:cNvPicPr>
            <a:picLocks noChangeAspect="1"/>
          </p:cNvPicPr>
          <p:nvPr/>
        </p:nvPicPr>
        <p:blipFill>
          <a:blip r:embed="rId8">
            <a:extLst/>
          </a:blip>
          <a:srcRect l="0" t="7983" r="0" b="7983"/>
          <a:stretch>
            <a:fillRect/>
          </a:stretch>
        </p:blipFill>
        <p:spPr>
          <a:xfrm>
            <a:off x="450850" y="4194175"/>
            <a:ext cx="1143000" cy="1733551"/>
          </a:xfrm>
          <a:prstGeom prst="rect">
            <a:avLst/>
          </a:prstGeom>
          <a:ln w="12700">
            <a:miter lim="400000"/>
          </a:ln>
        </p:spPr>
      </p:pic>
      <p:sp>
        <p:nvSpPr>
          <p:cNvPr id="445" name="Shape 445"/>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446" name="Capture d’écran 2015-12-16 à 09.51.39.png">
            <a:hlinkClick r:id="rId9" invalidUrl="" action="ppaction://hlinksldjump" tgtFrame="" tooltip="" history="1" highlightClick="0" endSnd="0"/>
          </p:cNvPr>
          <p:cNvPicPr>
            <a:picLocks noChangeAspect="1"/>
          </p:cNvPicPr>
          <p:nvPr/>
        </p:nvPicPr>
        <p:blipFill>
          <a:blip r:embed="rId10">
            <a:extLst/>
          </a:blip>
          <a:srcRect l="0" t="8372" r="0" b="8372"/>
          <a:stretch>
            <a:fillRect/>
          </a:stretch>
        </p:blipFill>
        <p:spPr>
          <a:xfrm>
            <a:off x="450850" y="6070600"/>
            <a:ext cx="1143000" cy="1735138"/>
          </a:xfrm>
          <a:prstGeom prst="rect">
            <a:avLst/>
          </a:prstGeom>
          <a:ln w="12700">
            <a:miter lim="400000"/>
          </a:ln>
        </p:spPr>
      </p:pic>
      <p:sp>
        <p:nvSpPr>
          <p:cNvPr id="447" name="Shape 447"/>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448" name="Capture d’écran 2015-12-16 à 09.51.45.png">
            <a:hlinkClick r:id="rId11" invalidUrl="" action="ppaction://hlinksldjump" tgtFrame="" tooltip="" history="1" highlightClick="0" endSnd="0"/>
          </p:cNvPr>
          <p:cNvPicPr>
            <a:picLocks noChangeAspect="1"/>
          </p:cNvPicPr>
          <p:nvPr/>
        </p:nvPicPr>
        <p:blipFill>
          <a:blip r:embed="rId12">
            <a:extLst/>
          </a:blip>
          <a:srcRect l="0" t="7731" r="0" b="7731"/>
          <a:stretch>
            <a:fillRect/>
          </a:stretch>
        </p:blipFill>
        <p:spPr>
          <a:xfrm>
            <a:off x="450850" y="7932737"/>
            <a:ext cx="1143000" cy="1735139"/>
          </a:xfrm>
          <a:prstGeom prst="rect">
            <a:avLst/>
          </a:prstGeom>
          <a:ln w="12700">
            <a:miter lim="400000"/>
          </a:ln>
        </p:spPr>
      </p:pic>
      <p:sp>
        <p:nvSpPr>
          <p:cNvPr id="449" name="Shape 449"/>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50" name="Shape 450">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279999" fill="hold"/>
                                        <p:tgtEl>
                                          <p:spTgt spid="4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4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title"/>
          </p:nvPr>
        </p:nvSpPr>
        <p:spPr>
          <a:xfrm>
            <a:off x="2979737" y="317500"/>
            <a:ext cx="9583738" cy="1778000"/>
          </a:xfrm>
          <a:prstGeom prst="rect">
            <a:avLst/>
          </a:prstGeom>
        </p:spPr>
        <p:txBody>
          <a:bodyPr/>
          <a:lstStyle/>
          <a:p>
            <a:pPr defTabSz="490537">
              <a:defRPr sz="4800">
                <a:solidFill>
                  <a:srgbClr val="817463"/>
                </a:solidFill>
                <a:latin typeface="Baskerville"/>
                <a:ea typeface="Baskerville"/>
                <a:cs typeface="Baskerville"/>
                <a:sym typeface="Baskerville"/>
              </a:defRPr>
            </a:pPr>
            <a:r>
              <a:t>ATELIER MI</a:t>
            </a:r>
            <a:br/>
            <a:r>
              <a:t>Alternance Chaise/Dynamique Niv 2</a:t>
            </a:r>
          </a:p>
        </p:txBody>
      </p:sp>
      <p:pic>
        <p:nvPicPr>
          <p:cNvPr id="453" name="Alternance chaise-dynamique N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201745">
            <a:off x="4224046" y="3451143"/>
            <a:ext cx="5067900" cy="2854208"/>
          </a:xfrm>
          <a:prstGeom prst="rect">
            <a:avLst/>
          </a:prstGeom>
          <a:ln w="12700">
            <a:miter lim="400000"/>
          </a:ln>
        </p:spPr>
      </p:pic>
      <p:sp>
        <p:nvSpPr>
          <p:cNvPr id="454" name="Shape 454"/>
          <p:cNvSpPr/>
          <p:nvPr/>
        </p:nvSpPr>
        <p:spPr>
          <a:xfrm>
            <a:off x="3238500" y="7129462"/>
            <a:ext cx="9346853"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 Fesses</a:t>
            </a:r>
          </a:p>
          <a:p>
            <a:pPr algn="l" defTabSz="457200">
              <a:defRPr sz="1900">
                <a:latin typeface="Calibri"/>
                <a:ea typeface="Calibri"/>
                <a:cs typeface="Calibri"/>
                <a:sym typeface="Calibri"/>
              </a:defRPr>
            </a:pPr>
            <a:r>
              <a:t>-	Réaliser des 1/3 de squats pendant le phase dynamique</a:t>
            </a:r>
          </a:p>
          <a:p>
            <a:pPr algn="l" defTabSz="457200">
              <a:defRPr sz="1900">
                <a:latin typeface="Calibri"/>
                <a:ea typeface="Calibri"/>
                <a:cs typeface="Calibri"/>
                <a:sym typeface="Calibri"/>
              </a:defRPr>
            </a:pPr>
            <a:r>
              <a:t>-	Sur les flexions, ce sont les fesses qui descendent vers les talons et non les genoux qui avancent</a:t>
            </a:r>
          </a:p>
          <a:p>
            <a:pPr algn="l" defTabSz="457200">
              <a:defRPr sz="1900">
                <a:latin typeface="Calibri"/>
                <a:ea typeface="Calibri"/>
                <a:cs typeface="Calibri"/>
                <a:sym typeface="Calibri"/>
              </a:defRPr>
            </a:pPr>
            <a:r>
              <a:t>-	Conserver le contact des talons dans le sol et le regard horizontal</a:t>
            </a:r>
          </a:p>
          <a:p>
            <a:pPr algn="l" defTabSz="457200">
              <a:defRPr sz="1900">
                <a:latin typeface="Calibri"/>
                <a:ea typeface="Calibri"/>
                <a:cs typeface="Calibri"/>
                <a:sym typeface="Calibri"/>
              </a:defRPr>
            </a:pPr>
            <a:r>
              <a:t>Chaise : se placer avec un angle compris entre 90° et 125°</a:t>
            </a:r>
          </a:p>
        </p:txBody>
      </p:sp>
      <p:pic>
        <p:nvPicPr>
          <p:cNvPr id="455" name="Capture d’écran 2015-12-16 à 09.51.25.png">
            <a:hlinkClick r:id="rId5" invalidUrl="" action="ppaction://hlinksldjump" tgtFrame="" tooltip="" history="1" highlightClick="0" endSnd="0"/>
          </p:cNvPr>
          <p:cNvPicPr>
            <a:picLocks noChangeAspect="1"/>
          </p:cNvPicPr>
          <p:nvPr/>
        </p:nvPicPr>
        <p:blipFill>
          <a:blip r:embed="rId6">
            <a:extLst/>
          </a:blip>
          <a:srcRect l="0" t="7150" r="0" b="7150"/>
          <a:stretch>
            <a:fillRect/>
          </a:stretch>
        </p:blipFill>
        <p:spPr>
          <a:xfrm>
            <a:off x="436562" y="2316162"/>
            <a:ext cx="1141413" cy="1735139"/>
          </a:xfrm>
          <a:prstGeom prst="rect">
            <a:avLst/>
          </a:prstGeom>
          <a:ln w="12700">
            <a:miter lim="400000"/>
          </a:ln>
        </p:spPr>
      </p:pic>
      <p:sp>
        <p:nvSpPr>
          <p:cNvPr id="456" name="Shape 456"/>
          <p:cNvSpPr/>
          <p:nvPr/>
        </p:nvSpPr>
        <p:spPr>
          <a:xfrm>
            <a:off x="1762363" y="29670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457" name="Capture d’écran 2015-12-16 à 09.51.32.png">
            <a:hlinkClick r:id="rId7" invalidUrl="" action="ppaction://hlinksldjump" tgtFrame="" tooltip="" history="1" highlightClick="0" endSnd="0"/>
          </p:cNvPr>
          <p:cNvPicPr>
            <a:picLocks noChangeAspect="1"/>
          </p:cNvPicPr>
          <p:nvPr/>
        </p:nvPicPr>
        <p:blipFill>
          <a:blip r:embed="rId8">
            <a:extLst/>
          </a:blip>
          <a:srcRect l="0" t="7983" r="0" b="7983"/>
          <a:stretch>
            <a:fillRect/>
          </a:stretch>
        </p:blipFill>
        <p:spPr>
          <a:xfrm>
            <a:off x="450850" y="4194175"/>
            <a:ext cx="1143000" cy="1733551"/>
          </a:xfrm>
          <a:prstGeom prst="rect">
            <a:avLst/>
          </a:prstGeom>
          <a:ln w="12700">
            <a:miter lim="400000"/>
          </a:ln>
        </p:spPr>
      </p:pic>
      <p:sp>
        <p:nvSpPr>
          <p:cNvPr id="458" name="Shape 458"/>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459" name="Capture d’écran 2015-12-16 à 09.51.39.png">
            <a:hlinkClick r:id="rId9" invalidUrl="" action="ppaction://hlinksldjump" tgtFrame="" tooltip="" history="1" highlightClick="0" endSnd="0"/>
          </p:cNvPr>
          <p:cNvPicPr>
            <a:picLocks noChangeAspect="1"/>
          </p:cNvPicPr>
          <p:nvPr/>
        </p:nvPicPr>
        <p:blipFill>
          <a:blip r:embed="rId10">
            <a:extLst/>
          </a:blip>
          <a:srcRect l="0" t="8372" r="0" b="8372"/>
          <a:stretch>
            <a:fillRect/>
          </a:stretch>
        </p:blipFill>
        <p:spPr>
          <a:xfrm>
            <a:off x="450850" y="6070600"/>
            <a:ext cx="1143000" cy="1735138"/>
          </a:xfrm>
          <a:prstGeom prst="rect">
            <a:avLst/>
          </a:prstGeom>
          <a:ln w="12700">
            <a:miter lim="400000"/>
          </a:ln>
        </p:spPr>
      </p:pic>
      <p:sp>
        <p:nvSpPr>
          <p:cNvPr id="460" name="Shape 460"/>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461" name="Capture d’écran 2015-12-16 à 09.51.45.png">
            <a:hlinkClick r:id="rId11" invalidUrl="" action="ppaction://hlinksldjump" tgtFrame="" tooltip="" history="1" highlightClick="0" endSnd="0"/>
          </p:cNvPr>
          <p:cNvPicPr>
            <a:picLocks noChangeAspect="1"/>
          </p:cNvPicPr>
          <p:nvPr/>
        </p:nvPicPr>
        <p:blipFill>
          <a:blip r:embed="rId12">
            <a:extLst/>
          </a:blip>
          <a:srcRect l="0" t="7731" r="0" b="7731"/>
          <a:stretch>
            <a:fillRect/>
          </a:stretch>
        </p:blipFill>
        <p:spPr>
          <a:xfrm>
            <a:off x="450850" y="7932737"/>
            <a:ext cx="1143000" cy="1735139"/>
          </a:xfrm>
          <a:prstGeom prst="rect">
            <a:avLst/>
          </a:prstGeom>
          <a:ln w="12700">
            <a:miter lim="400000"/>
          </a:ln>
        </p:spPr>
      </p:pic>
      <p:sp>
        <p:nvSpPr>
          <p:cNvPr id="462" name="Shape 462"/>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63" name="Shape 463">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464" name="Shape 464">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1840000" fill="hold"/>
                                        <p:tgtEl>
                                          <p:spTgt spid="4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5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nvSpPr>
        <p:spPr>
          <a:xfrm>
            <a:off x="6375636" y="54669"/>
            <a:ext cx="6361118" cy="9602055"/>
          </a:xfrm>
          <a:prstGeom prst="rect">
            <a:avLst/>
          </a:prstGeom>
          <a:solidFill>
            <a:srgbClr val="CDCDCD"/>
          </a:solidFill>
          <a:ln w="38100">
            <a:solidFill>
              <a:srgbClr val="FFFFFF"/>
            </a:solidFill>
          </a:ln>
          <a:effectLst>
            <a:outerShdw sx="100000" sy="100000" kx="0" ky="0" algn="b" rotWithShape="0" blurRad="38100" dist="20000" dir="5400000">
              <a:srgbClr val="000000">
                <a:alpha val="38000"/>
              </a:srgbClr>
            </a:outerShdw>
          </a:effectLst>
        </p:spPr>
        <p:txBody>
          <a:bodyPr lIns="50800" tIns="50800" rIns="50800" bIns="50800" anchor="ctr"/>
          <a:lstStyle/>
          <a:p>
            <a:pPr>
              <a:defRPr>
                <a:solidFill>
                  <a:srgbClr val="FFFFFF"/>
                </a:solidFill>
              </a:defRPr>
            </a:pPr>
          </a:p>
        </p:txBody>
      </p:sp>
      <p:graphicFrame>
        <p:nvGraphicFramePr>
          <p:cNvPr id="76" name="Table 76"/>
          <p:cNvGraphicFramePr/>
          <p:nvPr/>
        </p:nvGraphicFramePr>
        <p:xfrm>
          <a:off x="7065344" y="470118"/>
          <a:ext cx="5340969" cy="9315223"/>
        </p:xfrm>
        <a:graphic xmlns:a="http://schemas.openxmlformats.org/drawingml/2006/main">
          <a:graphicData uri="http://schemas.openxmlformats.org/drawingml/2006/table">
            <a:tbl>
              <a:tblPr firstCol="0" firstRow="0" lastCol="0" lastRow="0" bandCol="0" bandRow="1" rtl="0">
                <a:tableStyleId>{EEE7283C-3CF3-47DC-8721-378D4A62B228}</a:tableStyleId>
              </a:tblPr>
              <a:tblGrid>
                <a:gridCol w="1821427"/>
                <a:gridCol w="3506840"/>
              </a:tblGrid>
              <a:tr h="934388">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64421">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9008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74694">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36108">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829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77" name="Capture d’écran 2017-03-03 à 15.20.33.png">
            <a:hlinkClick r:id="rId2" invalidUrl="" action="ppaction://hlinksldjump" tgtFrame="" tooltip="" history="1" highlightClick="0" endSnd="0"/>
          </p:cNvPr>
          <p:cNvPicPr>
            <a:picLocks noChangeAspect="1"/>
          </p:cNvPicPr>
          <p:nvPr/>
        </p:nvPicPr>
        <p:blipFill>
          <a:blip r:embed="rId3">
            <a:extLst/>
          </a:blip>
          <a:srcRect l="896" t="0" r="896" b="0"/>
          <a:stretch>
            <a:fillRect/>
          </a:stretch>
        </p:blipFill>
        <p:spPr>
          <a:xfrm>
            <a:off x="7180248" y="509747"/>
            <a:ext cx="1466568" cy="823781"/>
          </a:xfrm>
          <a:prstGeom prst="rect">
            <a:avLst/>
          </a:prstGeom>
          <a:ln w="12700">
            <a:miter lim="400000"/>
          </a:ln>
        </p:spPr>
      </p:pic>
      <p:sp>
        <p:nvSpPr>
          <p:cNvPr id="78" name="Shape 78"/>
          <p:cNvSpPr/>
          <p:nvPr/>
        </p:nvSpPr>
        <p:spPr>
          <a:xfrm>
            <a:off x="9218707" y="535018"/>
            <a:ext cx="2707650" cy="741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500">
                <a:solidFill>
                  <a:srgbClr val="72675A"/>
                </a:solidFill>
                <a:latin typeface="Baskerville"/>
                <a:ea typeface="Baskerville"/>
                <a:cs typeface="Baskerville"/>
                <a:sym typeface="Baskerville"/>
              </a:defRPr>
            </a:pPr>
            <a:r>
              <a:t>1/2 Squat</a:t>
            </a:r>
            <a:br/>
            <a:r>
              <a:t>Niv 1  - 3</a:t>
            </a:r>
          </a:p>
        </p:txBody>
      </p:sp>
      <p:pic>
        <p:nvPicPr>
          <p:cNvPr id="79" name="Capture d’écran 2015-12-11 à 12.33.54.png">
            <a:hlinkClick r:id="rId4" invalidUrl="" action="ppaction://hlinksldjump" tgtFrame="" tooltip="" history="1" highlightClick="0" endSnd="0"/>
          </p:cNvPr>
          <p:cNvPicPr>
            <a:picLocks noChangeAspect="1"/>
          </p:cNvPicPr>
          <p:nvPr/>
        </p:nvPicPr>
        <p:blipFill>
          <a:blip r:embed="rId5">
            <a:extLst/>
          </a:blip>
          <a:srcRect l="234" t="0" r="234" b="0"/>
          <a:stretch>
            <a:fillRect/>
          </a:stretch>
        </p:blipFill>
        <p:spPr>
          <a:xfrm>
            <a:off x="7226484" y="1404786"/>
            <a:ext cx="1374113" cy="771848"/>
          </a:xfrm>
          <a:prstGeom prst="rect">
            <a:avLst/>
          </a:prstGeom>
          <a:ln w="12700">
            <a:miter lim="400000"/>
          </a:ln>
        </p:spPr>
      </p:pic>
      <p:sp>
        <p:nvSpPr>
          <p:cNvPr id="80" name="Shape 80"/>
          <p:cNvSpPr/>
          <p:nvPr/>
        </p:nvSpPr>
        <p:spPr>
          <a:xfrm>
            <a:off x="9187043" y="1419804"/>
            <a:ext cx="2770979" cy="7418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500">
                <a:solidFill>
                  <a:srgbClr val="72675A"/>
                </a:solidFill>
                <a:latin typeface="Baskerville"/>
                <a:ea typeface="Baskerville"/>
                <a:cs typeface="Baskerville"/>
                <a:sym typeface="Baskerville"/>
              </a:defRPr>
            </a:pPr>
            <a:r>
              <a:t>Presse inclinée</a:t>
            </a:r>
            <a:br/>
            <a:r>
              <a:t>Niv 1 -2</a:t>
            </a:r>
          </a:p>
        </p:txBody>
      </p:sp>
      <p:pic>
        <p:nvPicPr>
          <p:cNvPr id="81" name="Capture d’écran 2015-12-11 à 12.41.08.png">
            <a:hlinkClick r:id="rId6" invalidUrl="" action="ppaction://hlinksldjump" tgtFrame="" tooltip="" history="1" highlightClick="0" endSnd="0"/>
          </p:cNvPr>
          <p:cNvPicPr>
            <a:picLocks noChangeAspect="1"/>
          </p:cNvPicPr>
          <p:nvPr/>
        </p:nvPicPr>
        <p:blipFill>
          <a:blip r:embed="rId7">
            <a:extLst/>
          </a:blip>
          <a:srcRect l="0" t="49584" r="0" b="18984"/>
          <a:stretch>
            <a:fillRect/>
          </a:stretch>
        </p:blipFill>
        <p:spPr>
          <a:xfrm>
            <a:off x="7212593" y="2317494"/>
            <a:ext cx="1401739" cy="781875"/>
          </a:xfrm>
          <a:prstGeom prst="rect">
            <a:avLst/>
          </a:prstGeom>
          <a:ln w="12700">
            <a:miter lim="400000"/>
          </a:ln>
        </p:spPr>
      </p:pic>
      <p:sp>
        <p:nvSpPr>
          <p:cNvPr id="82" name="Shape 82"/>
          <p:cNvSpPr/>
          <p:nvPr/>
        </p:nvSpPr>
        <p:spPr>
          <a:xfrm>
            <a:off x="9331734" y="2499761"/>
            <a:ext cx="2481597" cy="417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72675A"/>
                </a:solidFill>
                <a:latin typeface="Baskerville"/>
                <a:ea typeface="Baskerville"/>
                <a:cs typeface="Baskerville"/>
                <a:sym typeface="Baskerville"/>
              </a:defRPr>
            </a:lvl1pPr>
          </a:lstStyle>
          <a:p>
            <a:pPr/>
            <a:r>
              <a:t>Fentes avant</a:t>
            </a:r>
          </a:p>
        </p:txBody>
      </p:sp>
      <p:pic>
        <p:nvPicPr>
          <p:cNvPr id="83" name="Capture d’écran 2017-03-03 à 15.23.25.png">
            <a:hlinkClick r:id="rId8" invalidUrl="" action="ppaction://hlinksldjump" tgtFrame="" tooltip="" history="1" highlightClick="0" endSnd="0"/>
          </p:cNvPr>
          <p:cNvPicPr>
            <a:picLocks noChangeAspect="1"/>
          </p:cNvPicPr>
          <p:nvPr/>
        </p:nvPicPr>
        <p:blipFill>
          <a:blip r:embed="rId9">
            <a:extLst/>
          </a:blip>
          <a:srcRect l="0" t="192" r="0" b="192"/>
          <a:stretch>
            <a:fillRect/>
          </a:stretch>
        </p:blipFill>
        <p:spPr>
          <a:xfrm>
            <a:off x="7245534" y="3176625"/>
            <a:ext cx="1417472" cy="796925"/>
          </a:xfrm>
          <a:prstGeom prst="rect">
            <a:avLst/>
          </a:prstGeom>
          <a:ln w="12700">
            <a:miter lim="400000"/>
          </a:ln>
        </p:spPr>
      </p:pic>
      <p:sp>
        <p:nvSpPr>
          <p:cNvPr id="84" name="Shape 84"/>
          <p:cNvSpPr/>
          <p:nvPr/>
        </p:nvSpPr>
        <p:spPr>
          <a:xfrm>
            <a:off x="9386846" y="3320098"/>
            <a:ext cx="2371372" cy="417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72675A"/>
                </a:solidFill>
                <a:latin typeface="Baskerville"/>
                <a:ea typeface="Baskerville"/>
                <a:cs typeface="Baskerville"/>
                <a:sym typeface="Baskerville"/>
              </a:defRPr>
            </a:lvl1pPr>
          </a:lstStyle>
          <a:p>
            <a:pPr/>
            <a:r>
              <a:t>Fente Latérale</a:t>
            </a:r>
          </a:p>
        </p:txBody>
      </p:sp>
      <p:pic>
        <p:nvPicPr>
          <p:cNvPr id="85" name="Capture d’écran 2015-12-11 à 12.55.56.png">
            <a:hlinkClick r:id="rId10" invalidUrl="" action="ppaction://hlinksldjump" tgtFrame="" tooltip="" history="1" highlightClick="0" endSnd="0"/>
          </p:cNvPr>
          <p:cNvPicPr>
            <a:picLocks noChangeAspect="1"/>
          </p:cNvPicPr>
          <p:nvPr/>
        </p:nvPicPr>
        <p:blipFill>
          <a:blip r:embed="rId11">
            <a:extLst/>
          </a:blip>
          <a:srcRect l="0" t="344" r="0" b="344"/>
          <a:stretch>
            <a:fillRect/>
          </a:stretch>
        </p:blipFill>
        <p:spPr>
          <a:xfrm>
            <a:off x="7265261" y="6885298"/>
            <a:ext cx="1417503" cy="796943"/>
          </a:xfrm>
          <a:prstGeom prst="rect">
            <a:avLst/>
          </a:prstGeom>
          <a:ln w="12700">
            <a:miter lim="400000"/>
          </a:ln>
        </p:spPr>
      </p:pic>
      <p:sp>
        <p:nvSpPr>
          <p:cNvPr id="86" name="Shape 86"/>
          <p:cNvSpPr/>
          <p:nvPr/>
        </p:nvSpPr>
        <p:spPr>
          <a:xfrm>
            <a:off x="9956424" y="6873141"/>
            <a:ext cx="123221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Curls</a:t>
            </a:r>
          </a:p>
          <a:p>
            <a:pPr>
              <a:defRPr sz="2500">
                <a:solidFill>
                  <a:srgbClr val="72675A"/>
                </a:solidFill>
                <a:latin typeface="Baskerville"/>
                <a:ea typeface="Baskerville"/>
                <a:cs typeface="Baskerville"/>
                <a:sym typeface="Baskerville"/>
              </a:defRPr>
            </a:pPr>
            <a:r>
              <a:t>Niv 1 - 2</a:t>
            </a:r>
          </a:p>
        </p:txBody>
      </p:sp>
      <p:pic>
        <p:nvPicPr>
          <p:cNvPr id="87" name="Capture d’écran 2015-12-11 à 13.01.24.png">
            <a:hlinkClick r:id="rId12" invalidUrl="" action="ppaction://hlinksldjump" tgtFrame="" tooltip="" history="1" highlightClick="0" endSnd="0"/>
          </p:cNvPr>
          <p:cNvPicPr>
            <a:picLocks noChangeAspect="1"/>
          </p:cNvPicPr>
          <p:nvPr/>
        </p:nvPicPr>
        <p:blipFill>
          <a:blip r:embed="rId13">
            <a:extLst/>
          </a:blip>
          <a:srcRect l="344" t="6604" r="344" b="0"/>
          <a:stretch>
            <a:fillRect/>
          </a:stretch>
        </p:blipFill>
        <p:spPr>
          <a:xfrm>
            <a:off x="7230453" y="7915032"/>
            <a:ext cx="1365959" cy="718405"/>
          </a:xfrm>
          <a:prstGeom prst="rect">
            <a:avLst/>
          </a:prstGeom>
          <a:ln w="12700">
            <a:miter lim="400000"/>
          </a:ln>
        </p:spPr>
      </p:pic>
      <p:sp>
        <p:nvSpPr>
          <p:cNvPr id="88" name="Shape 88"/>
          <p:cNvSpPr/>
          <p:nvPr/>
        </p:nvSpPr>
        <p:spPr>
          <a:xfrm>
            <a:off x="9386846" y="7867804"/>
            <a:ext cx="237137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Extension Jambes</a:t>
            </a:r>
            <a:br/>
            <a:r>
              <a:t>Niv 1 - 2</a:t>
            </a:r>
          </a:p>
        </p:txBody>
      </p:sp>
      <p:pic>
        <p:nvPicPr>
          <p:cNvPr id="89" name="Capture d’écran 2015-12-11 à 13.05.21.png">
            <a:hlinkClick r:id="rId14" invalidUrl="" action="ppaction://hlinksldjump" tgtFrame="" tooltip="" history="1" highlightClick="0" endSnd="0"/>
          </p:cNvPr>
          <p:cNvPicPr>
            <a:picLocks noChangeAspect="1"/>
          </p:cNvPicPr>
          <p:nvPr/>
        </p:nvPicPr>
        <p:blipFill>
          <a:blip r:embed="rId15">
            <a:extLst/>
          </a:blip>
          <a:srcRect l="0" t="62298" r="0" b="7789"/>
          <a:stretch>
            <a:fillRect/>
          </a:stretch>
        </p:blipFill>
        <p:spPr>
          <a:xfrm>
            <a:off x="7225622" y="8866184"/>
            <a:ext cx="1396198" cy="762402"/>
          </a:xfrm>
          <a:prstGeom prst="rect">
            <a:avLst/>
          </a:prstGeom>
          <a:ln w="12700">
            <a:miter lim="400000"/>
          </a:ln>
        </p:spPr>
      </p:pic>
      <p:sp>
        <p:nvSpPr>
          <p:cNvPr id="90" name="Shape 90"/>
          <p:cNvSpPr/>
          <p:nvPr/>
        </p:nvSpPr>
        <p:spPr>
          <a:xfrm>
            <a:off x="8953409" y="8840983"/>
            <a:ext cx="3238247"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solidFill>
                  <a:srgbClr val="72675A"/>
                </a:solidFill>
                <a:latin typeface="Baskerville"/>
                <a:ea typeface="Baskerville"/>
                <a:cs typeface="Baskerville"/>
                <a:sym typeface="Baskerville"/>
              </a:defRPr>
            </a:pPr>
            <a:r>
              <a:t>Extension Chevilles</a:t>
            </a:r>
          </a:p>
          <a:p>
            <a:pPr>
              <a:defRPr sz="2500">
                <a:solidFill>
                  <a:srgbClr val="72675A"/>
                </a:solidFill>
                <a:latin typeface="Baskerville"/>
                <a:ea typeface="Baskerville"/>
                <a:cs typeface="Baskerville"/>
                <a:sym typeface="Baskerville"/>
              </a:defRPr>
            </a:pPr>
            <a:r>
              <a:t>Niv 1 - 3</a:t>
            </a:r>
          </a:p>
        </p:txBody>
      </p:sp>
      <p:pic>
        <p:nvPicPr>
          <p:cNvPr id="91" name="Capture d’écran 2017-03-03 à 15.21.08.png">
            <a:hlinkClick r:id="rId16" invalidUrl="" action="ppaction://hlinksldjump" tgtFrame="" tooltip="" history="1" highlightClick="0" endSnd="0"/>
          </p:cNvPr>
          <p:cNvPicPr>
            <a:picLocks noChangeAspect="1"/>
          </p:cNvPicPr>
          <p:nvPr/>
        </p:nvPicPr>
        <p:blipFill>
          <a:blip r:embed="rId17">
            <a:extLst/>
          </a:blip>
          <a:srcRect l="0" t="15789" r="0" b="15789"/>
          <a:stretch>
            <a:fillRect/>
          </a:stretch>
        </p:blipFill>
        <p:spPr>
          <a:xfrm>
            <a:off x="7279957" y="4083173"/>
            <a:ext cx="1417504" cy="796944"/>
          </a:xfrm>
          <a:prstGeom prst="rect">
            <a:avLst/>
          </a:prstGeom>
          <a:ln w="12700">
            <a:miter lim="400000"/>
          </a:ln>
        </p:spPr>
      </p:pic>
      <p:sp>
        <p:nvSpPr>
          <p:cNvPr id="92" name="Shape 92"/>
          <p:cNvSpPr/>
          <p:nvPr/>
        </p:nvSpPr>
        <p:spPr>
          <a:xfrm>
            <a:off x="9762907" y="4083173"/>
            <a:ext cx="161932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Abduction </a:t>
            </a:r>
          </a:p>
          <a:p>
            <a:pPr>
              <a:defRPr sz="2500">
                <a:solidFill>
                  <a:srgbClr val="72675A"/>
                </a:solidFill>
                <a:latin typeface="Baskerville"/>
                <a:ea typeface="Baskerville"/>
                <a:cs typeface="Baskerville"/>
                <a:sym typeface="Baskerville"/>
              </a:defRPr>
            </a:pPr>
            <a:r>
              <a:t>Hanches</a:t>
            </a:r>
          </a:p>
        </p:txBody>
      </p:sp>
      <p:pic>
        <p:nvPicPr>
          <p:cNvPr id="93" name="Capture d’écran 2017-03-03 à 15.22.10.png">
            <a:hlinkClick r:id="rId18" invalidUrl="" action="ppaction://hlinksldjump" tgtFrame="" tooltip="" history="1" highlightClick="0" endSnd="0"/>
          </p:cNvPr>
          <p:cNvPicPr>
            <a:picLocks noChangeAspect="1"/>
          </p:cNvPicPr>
          <p:nvPr/>
        </p:nvPicPr>
        <p:blipFill>
          <a:blip r:embed="rId19">
            <a:extLst/>
          </a:blip>
          <a:srcRect l="0" t="34674" r="0" b="15567"/>
          <a:stretch>
            <a:fillRect/>
          </a:stretch>
        </p:blipFill>
        <p:spPr>
          <a:xfrm>
            <a:off x="7280155" y="5855564"/>
            <a:ext cx="1417400" cy="796886"/>
          </a:xfrm>
          <a:prstGeom prst="rect">
            <a:avLst/>
          </a:prstGeom>
          <a:ln w="12700">
            <a:miter lim="400000"/>
          </a:ln>
        </p:spPr>
      </p:pic>
      <p:sp>
        <p:nvSpPr>
          <p:cNvPr id="94" name="Shape 94"/>
          <p:cNvSpPr/>
          <p:nvPr/>
        </p:nvSpPr>
        <p:spPr>
          <a:xfrm>
            <a:off x="9762907" y="5944291"/>
            <a:ext cx="161932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Adduction </a:t>
            </a:r>
          </a:p>
          <a:p>
            <a:pPr>
              <a:defRPr sz="2500">
                <a:solidFill>
                  <a:srgbClr val="72675A"/>
                </a:solidFill>
                <a:latin typeface="Baskerville"/>
                <a:ea typeface="Baskerville"/>
                <a:cs typeface="Baskerville"/>
                <a:sym typeface="Baskerville"/>
              </a:defRPr>
            </a:pPr>
            <a:r>
              <a:t>Hanches</a:t>
            </a:r>
          </a:p>
        </p:txBody>
      </p:sp>
      <p:pic>
        <p:nvPicPr>
          <p:cNvPr id="95" name="Capture d’écran 2017-03-03 à 15.21.42.png">
            <a:hlinkClick r:id="rId20" invalidUrl="" action="ppaction://hlinksldjump" tgtFrame="" tooltip="" history="1" highlightClick="0" endSnd="0"/>
          </p:cNvPr>
          <p:cNvPicPr>
            <a:picLocks noChangeAspect="1"/>
          </p:cNvPicPr>
          <p:nvPr/>
        </p:nvPicPr>
        <p:blipFill>
          <a:blip r:embed="rId21">
            <a:extLst/>
          </a:blip>
          <a:srcRect l="0" t="32024" r="0" b="13677"/>
          <a:stretch>
            <a:fillRect/>
          </a:stretch>
        </p:blipFill>
        <p:spPr>
          <a:xfrm>
            <a:off x="7290672" y="5027821"/>
            <a:ext cx="1396015" cy="784862"/>
          </a:xfrm>
          <a:prstGeom prst="rect">
            <a:avLst/>
          </a:prstGeom>
          <a:ln w="12700">
            <a:miter lim="400000"/>
          </a:ln>
        </p:spPr>
      </p:pic>
      <p:sp>
        <p:nvSpPr>
          <p:cNvPr id="96" name="Shape 96"/>
          <p:cNvSpPr/>
          <p:nvPr/>
        </p:nvSpPr>
        <p:spPr>
          <a:xfrm>
            <a:off x="9804340" y="5013931"/>
            <a:ext cx="153638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Extension </a:t>
            </a:r>
          </a:p>
          <a:p>
            <a:pPr>
              <a:defRPr sz="2500">
                <a:solidFill>
                  <a:srgbClr val="72675A"/>
                </a:solidFill>
                <a:latin typeface="Baskerville"/>
                <a:ea typeface="Baskerville"/>
                <a:cs typeface="Baskerville"/>
                <a:sym typeface="Baskerville"/>
              </a:defRPr>
            </a:pPr>
            <a:r>
              <a:t>Hanches</a:t>
            </a:r>
          </a:p>
        </p:txBody>
      </p:sp>
      <p:sp>
        <p:nvSpPr>
          <p:cNvPr id="97" name="Shape 97"/>
          <p:cNvSpPr/>
          <p:nvPr/>
        </p:nvSpPr>
        <p:spPr>
          <a:xfrm>
            <a:off x="1579246" y="2112962"/>
            <a:ext cx="3917913" cy="1203326"/>
          </a:xfrm>
          <a:prstGeom prst="rect">
            <a:avLst/>
          </a:prstGeom>
          <a:gradFill>
            <a:gsLst>
              <a:gs pos="0">
                <a:srgbClr val="CAD2E8"/>
              </a:gs>
              <a:gs pos="100000">
                <a:srgbClr val="E6EAF4"/>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72675B"/>
                </a:solidFill>
              </a:defRPr>
            </a:pPr>
            <a:r>
              <a:t>Membres </a:t>
            </a:r>
            <a:br/>
            <a:r>
              <a:t>Inférieurs</a:t>
            </a:r>
          </a:p>
        </p:txBody>
      </p:sp>
      <p:sp>
        <p:nvSpPr>
          <p:cNvPr id="98" name="Shape 98"/>
          <p:cNvSpPr/>
          <p:nvPr/>
        </p:nvSpPr>
        <p:spPr>
          <a:xfrm>
            <a:off x="8419924" y="31759"/>
            <a:ext cx="261910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72675A"/>
                </a:solidFill>
                <a:latin typeface="Baskerville"/>
                <a:ea typeface="Baskerville"/>
                <a:cs typeface="Baskerville"/>
                <a:sym typeface="Baskerville"/>
              </a:defRPr>
            </a:lvl1pPr>
          </a:lstStyle>
          <a:p>
            <a:pPr/>
            <a:r>
              <a:t>AVEC APPAREIL</a:t>
            </a:r>
          </a:p>
        </p:txBody>
      </p:sp>
      <p:graphicFrame>
        <p:nvGraphicFramePr>
          <p:cNvPr id="99" name="Table 99"/>
          <p:cNvGraphicFramePr/>
          <p:nvPr/>
        </p:nvGraphicFramePr>
        <p:xfrm>
          <a:off x="1153457" y="5254501"/>
          <a:ext cx="3835957" cy="563541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550786"/>
                <a:gridCol w="3267780"/>
              </a:tblGrid>
              <a:tr h="866395">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46544">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221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221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100" name="Capture d’écran 2017-02-23 à 14.28.42.png">
            <a:hlinkClick r:id="rId22" invalidUrl="" action="ppaction://hlinksldjump" tgtFrame="" tooltip="" history="1" highlightClick="0" endSnd="0"/>
          </p:cNvPr>
          <p:cNvPicPr>
            <a:picLocks noChangeAspect="1"/>
          </p:cNvPicPr>
          <p:nvPr/>
        </p:nvPicPr>
        <p:blipFill>
          <a:blip r:embed="rId23">
            <a:extLst/>
          </a:blip>
          <a:srcRect l="323" t="0" r="323" b="0"/>
          <a:stretch>
            <a:fillRect/>
          </a:stretch>
        </p:blipFill>
        <p:spPr>
          <a:xfrm>
            <a:off x="1311024" y="7933847"/>
            <a:ext cx="1319373" cy="741773"/>
          </a:xfrm>
          <a:prstGeom prst="rect">
            <a:avLst/>
          </a:prstGeom>
          <a:ln w="12700">
            <a:miter lim="400000"/>
          </a:ln>
        </p:spPr>
      </p:pic>
      <p:sp>
        <p:nvSpPr>
          <p:cNvPr id="101" name="Shape 101"/>
          <p:cNvSpPr/>
          <p:nvPr/>
        </p:nvSpPr>
        <p:spPr>
          <a:xfrm>
            <a:off x="3513462" y="7933847"/>
            <a:ext cx="199961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Déplacements</a:t>
            </a:r>
          </a:p>
          <a:p>
            <a:pPr>
              <a:defRPr sz="2500">
                <a:solidFill>
                  <a:srgbClr val="72675A"/>
                </a:solidFill>
                <a:latin typeface="Baskerville"/>
                <a:ea typeface="Baskerville"/>
                <a:cs typeface="Baskerville"/>
                <a:sym typeface="Baskerville"/>
              </a:defRPr>
            </a:pPr>
            <a:r>
              <a:t>Latéraux</a:t>
            </a:r>
          </a:p>
        </p:txBody>
      </p:sp>
      <p:pic>
        <p:nvPicPr>
          <p:cNvPr id="102" name="Capture d’écran 2015-12-16 à 08.38.30.png">
            <a:hlinkClick r:id="rId24" invalidUrl="" action="ppaction://hlinksldjump" tgtFrame="" tooltip="" history="1" highlightClick="0" endSnd="0"/>
          </p:cNvPr>
          <p:cNvPicPr>
            <a:picLocks noChangeAspect="1"/>
          </p:cNvPicPr>
          <p:nvPr/>
        </p:nvPicPr>
        <p:blipFill>
          <a:blip r:embed="rId25">
            <a:extLst/>
          </a:blip>
          <a:srcRect l="0" t="52185" r="0" b="19145"/>
          <a:stretch>
            <a:fillRect/>
          </a:stretch>
        </p:blipFill>
        <p:spPr>
          <a:xfrm>
            <a:off x="1252817" y="6178968"/>
            <a:ext cx="1351733" cy="709947"/>
          </a:xfrm>
          <a:prstGeom prst="rect">
            <a:avLst/>
          </a:prstGeom>
          <a:ln w="12700">
            <a:miter lim="400000"/>
          </a:ln>
        </p:spPr>
      </p:pic>
      <p:sp>
        <p:nvSpPr>
          <p:cNvPr id="103" name="Shape 103"/>
          <p:cNvSpPr/>
          <p:nvPr/>
        </p:nvSpPr>
        <p:spPr>
          <a:xfrm>
            <a:off x="3424165" y="6127573"/>
            <a:ext cx="217820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1/3 de Squats </a:t>
            </a:r>
          </a:p>
          <a:p>
            <a:pPr>
              <a:defRPr sz="2500">
                <a:solidFill>
                  <a:srgbClr val="72675A"/>
                </a:solidFill>
                <a:latin typeface="Baskerville"/>
                <a:ea typeface="Baskerville"/>
                <a:cs typeface="Baskerville"/>
                <a:sym typeface="Baskerville"/>
              </a:defRPr>
            </a:pPr>
            <a:r>
              <a:t>1 jambe Niv 1-4</a:t>
            </a:r>
          </a:p>
        </p:txBody>
      </p:sp>
      <p:pic>
        <p:nvPicPr>
          <p:cNvPr id="104" name="Capture d’écran 2015-12-16 à 09.51.25.png">
            <a:hlinkClick r:id="rId26" invalidUrl="" action="ppaction://hlinksldjump" tgtFrame="" tooltip="" history="1" highlightClick="0" endSnd="0"/>
          </p:cNvPr>
          <p:cNvPicPr>
            <a:picLocks noChangeAspect="1"/>
          </p:cNvPicPr>
          <p:nvPr/>
        </p:nvPicPr>
        <p:blipFill>
          <a:blip r:embed="rId27">
            <a:extLst/>
          </a:blip>
          <a:srcRect l="0" t="49057" r="8707" b="21608"/>
          <a:stretch>
            <a:fillRect/>
          </a:stretch>
        </p:blipFill>
        <p:spPr>
          <a:xfrm>
            <a:off x="1257380" y="7013628"/>
            <a:ext cx="1364025" cy="776392"/>
          </a:xfrm>
          <a:prstGeom prst="rect">
            <a:avLst/>
          </a:prstGeom>
          <a:ln w="12700">
            <a:miter lim="400000"/>
          </a:ln>
        </p:spPr>
      </p:pic>
      <p:sp>
        <p:nvSpPr>
          <p:cNvPr id="105" name="Shape 105"/>
          <p:cNvSpPr/>
          <p:nvPr/>
        </p:nvSpPr>
        <p:spPr>
          <a:xfrm>
            <a:off x="2811892" y="6989466"/>
            <a:ext cx="340275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solidFill>
                  <a:srgbClr val="72675A"/>
                </a:solidFill>
                <a:latin typeface="Baskerville"/>
                <a:ea typeface="Baskerville"/>
                <a:cs typeface="Baskerville"/>
                <a:sym typeface="Baskerville"/>
              </a:defRPr>
            </a:pPr>
            <a:r>
              <a:t>Alternance  </a:t>
            </a:r>
          </a:p>
          <a:p>
            <a:pPr>
              <a:defRPr sz="2500">
                <a:solidFill>
                  <a:srgbClr val="72675A"/>
                </a:solidFill>
                <a:latin typeface="Baskerville"/>
                <a:ea typeface="Baskerville"/>
                <a:cs typeface="Baskerville"/>
                <a:sym typeface="Baskerville"/>
              </a:defRPr>
            </a:pPr>
            <a:r>
              <a:t>Chaise/Dynamique</a:t>
            </a:r>
          </a:p>
        </p:txBody>
      </p:sp>
      <p:pic>
        <p:nvPicPr>
          <p:cNvPr id="106" name="Capture d’écran 2015-12-16 à 17.14.48.png">
            <a:hlinkClick r:id="rId28" invalidUrl="" action="ppaction://hlinksldjump" tgtFrame="" tooltip="" history="1" highlightClick="0" endSnd="0"/>
          </p:cNvPr>
          <p:cNvPicPr>
            <a:picLocks noChangeAspect="1"/>
          </p:cNvPicPr>
          <p:nvPr/>
        </p:nvPicPr>
        <p:blipFill>
          <a:blip r:embed="rId29">
            <a:extLst/>
          </a:blip>
          <a:srcRect l="0" t="2531" r="0" b="2531"/>
          <a:stretch>
            <a:fillRect/>
          </a:stretch>
        </p:blipFill>
        <p:spPr>
          <a:xfrm>
            <a:off x="1332852" y="5318693"/>
            <a:ext cx="1275452" cy="718239"/>
          </a:xfrm>
          <a:prstGeom prst="rect">
            <a:avLst/>
          </a:prstGeom>
          <a:ln w="12700">
            <a:miter lim="400000"/>
          </a:ln>
        </p:spPr>
      </p:pic>
      <p:sp>
        <p:nvSpPr>
          <p:cNvPr id="107" name="Shape 107"/>
          <p:cNvSpPr/>
          <p:nvPr/>
        </p:nvSpPr>
        <p:spPr>
          <a:xfrm>
            <a:off x="3563847" y="5271465"/>
            <a:ext cx="189884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Fentes Avant </a:t>
            </a:r>
          </a:p>
          <a:p>
            <a:pPr>
              <a:defRPr sz="2500">
                <a:solidFill>
                  <a:srgbClr val="72675A"/>
                </a:solidFill>
                <a:latin typeface="Baskerville"/>
                <a:ea typeface="Baskerville"/>
                <a:cs typeface="Baskerville"/>
                <a:sym typeface="Baskerville"/>
              </a:defRPr>
            </a:pPr>
            <a:r>
              <a:t>Niv 1-4</a:t>
            </a:r>
          </a:p>
        </p:txBody>
      </p:sp>
      <p:sp>
        <p:nvSpPr>
          <p:cNvPr id="108" name="Shape 108"/>
          <p:cNvSpPr/>
          <p:nvPr/>
        </p:nvSpPr>
        <p:spPr>
          <a:xfrm>
            <a:off x="2073208" y="4676899"/>
            <a:ext cx="265259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72675A"/>
                </a:solidFill>
                <a:latin typeface="Baskerville"/>
                <a:ea typeface="Baskerville"/>
                <a:cs typeface="Baskerville"/>
                <a:sym typeface="Baskerville"/>
              </a:defRPr>
            </a:lvl1pPr>
          </a:lstStyle>
          <a:p>
            <a:pPr/>
            <a:r>
              <a:t>SANS  APPAREIL</a:t>
            </a:r>
          </a:p>
        </p:txBody>
      </p:sp>
      <p:sp>
        <p:nvSpPr>
          <p:cNvPr id="109" name="Shape 109"/>
          <p:cNvSpPr/>
          <p:nvPr/>
        </p:nvSpPr>
        <p:spPr>
          <a:xfrm>
            <a:off x="1579246" y="3428498"/>
            <a:ext cx="3917913" cy="1203326"/>
          </a:xfrm>
          <a:prstGeom prst="rect">
            <a:avLst/>
          </a:prstGeom>
          <a:gradFill>
            <a:gsLst>
              <a:gs pos="0">
                <a:srgbClr val="CAD2E8"/>
              </a:gs>
              <a:gs pos="100000">
                <a:srgbClr val="E6EAF4"/>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72675B"/>
                </a:solidFill>
              </a:defRPr>
            </a:pPr>
            <a:r>
              <a:t>AVEC ou SANS </a:t>
            </a:r>
          </a:p>
          <a:p>
            <a:pPr>
              <a:defRPr>
                <a:solidFill>
                  <a:srgbClr val="72675B"/>
                </a:solidFill>
              </a:defRPr>
            </a:pPr>
            <a:r>
              <a:t>APPAREIL</a:t>
            </a:r>
          </a:p>
        </p:txBody>
      </p:sp>
      <p:sp>
        <p:nvSpPr>
          <p:cNvPr id="110" name="Shape 110">
            <a:hlinkClick r:id="rId30" invalidUrl="" action="ppaction://hlinksldjump" tgtFrame="" tooltip="" history="1" highlightClick="0" endSnd="0"/>
          </p:cNvPr>
          <p:cNvSpPr/>
          <p:nvPr/>
        </p:nvSpPr>
        <p:spPr>
          <a:xfrm>
            <a:off x="424134" y="204787"/>
            <a:ext cx="2012407" cy="873126"/>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700">
                <a:solidFill>
                  <a:srgbClr val="FFFFFF"/>
                </a:solidFill>
              </a:defRPr>
            </a:pPr>
            <a:r>
              <a:t>MENU</a:t>
            </a:r>
            <a:br/>
            <a:r>
              <a:t>Avec ou Sans Appareil</a:t>
            </a:r>
          </a:p>
        </p:txBody>
      </p:sp>
      <p:sp>
        <p:nvSpPr>
          <p:cNvPr id="111" name="Shape 111">
            <a:hlinkClick r:id="rId31" invalidUrl="" action="ppaction://hlinksldjump" tgtFrame="" tooltip="" history="1" highlightClick="0" endSnd="0"/>
          </p:cNvPr>
          <p:cNvSpPr/>
          <p:nvPr/>
        </p:nvSpPr>
        <p:spPr>
          <a:xfrm>
            <a:off x="424134" y="1285874"/>
            <a:ext cx="2012407" cy="619126"/>
          </a:xfrm>
          <a:prstGeom prst="rect">
            <a:avLst/>
          </a:prstGeom>
          <a:gradFill>
            <a:gsLst>
              <a:gs pos="0">
                <a:schemeClr val="accent6"/>
              </a:gs>
              <a:gs pos="100000">
                <a:schemeClr val="accent6">
                  <a:lumOff val="1892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700">
                <a:solidFill>
                  <a:srgbClr val="FFFFFF"/>
                </a:solidFill>
              </a:defRPr>
            </a:pPr>
            <a:r>
              <a:t>MENU</a:t>
            </a:r>
            <a:br/>
            <a:r>
              <a:t>par MUSCLE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Shape 466"/>
          <p:cNvSpPr/>
          <p:nvPr>
            <p:ph type="title"/>
          </p:nvPr>
        </p:nvSpPr>
        <p:spPr>
          <a:xfrm>
            <a:off x="2979737" y="317500"/>
            <a:ext cx="9583738" cy="1778000"/>
          </a:xfrm>
          <a:prstGeom prst="rect">
            <a:avLst/>
          </a:prstGeom>
        </p:spPr>
        <p:txBody>
          <a:bodyPr/>
          <a:lstStyle/>
          <a:p>
            <a:pPr defTabSz="490537">
              <a:defRPr sz="4800">
                <a:solidFill>
                  <a:srgbClr val="817463"/>
                </a:solidFill>
                <a:latin typeface="Baskerville"/>
                <a:ea typeface="Baskerville"/>
                <a:cs typeface="Baskerville"/>
                <a:sym typeface="Baskerville"/>
              </a:defRPr>
            </a:pPr>
            <a:r>
              <a:t>ATELIER MI</a:t>
            </a:r>
            <a:br/>
            <a:r>
              <a:t>Alternance Chaise/Dynamique Niv 3</a:t>
            </a:r>
          </a:p>
        </p:txBody>
      </p:sp>
      <p:pic>
        <p:nvPicPr>
          <p:cNvPr id="467" name="Alternance chaise-dyn N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3335">
            <a:off x="4357639" y="3437409"/>
            <a:ext cx="5113374" cy="2889798"/>
          </a:xfrm>
          <a:prstGeom prst="rect">
            <a:avLst/>
          </a:prstGeom>
          <a:ln w="12700">
            <a:miter lim="400000"/>
          </a:ln>
        </p:spPr>
      </p:pic>
      <p:sp>
        <p:nvSpPr>
          <p:cNvPr id="468" name="Shape 468"/>
          <p:cNvSpPr/>
          <p:nvPr/>
        </p:nvSpPr>
        <p:spPr>
          <a:xfrm>
            <a:off x="3238500" y="7115175"/>
            <a:ext cx="8355013"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 Fesses</a:t>
            </a:r>
          </a:p>
          <a:p>
            <a:pPr algn="l" defTabSz="457200">
              <a:defRPr sz="1900">
                <a:latin typeface="Calibri"/>
                <a:ea typeface="Calibri"/>
                <a:cs typeface="Calibri"/>
                <a:sym typeface="Calibri"/>
              </a:defRPr>
            </a:pPr>
            <a:r>
              <a:t>-	Réaliser des 1/3 de squats pendant le phase dynamique</a:t>
            </a:r>
          </a:p>
          <a:p>
            <a:pPr algn="l" defTabSz="457200">
              <a:defRPr sz="1900">
                <a:latin typeface="Calibri"/>
                <a:ea typeface="Calibri"/>
                <a:cs typeface="Calibri"/>
                <a:sym typeface="Calibri"/>
              </a:defRPr>
            </a:pPr>
            <a:r>
              <a:t>-	Sur les flexions, ce sont les fesses qui descendent vers les talons et non les genoux qui avancent</a:t>
            </a:r>
          </a:p>
          <a:p>
            <a:pPr algn="l" defTabSz="457200">
              <a:defRPr sz="1900">
                <a:latin typeface="Calibri"/>
                <a:ea typeface="Calibri"/>
                <a:cs typeface="Calibri"/>
                <a:sym typeface="Calibri"/>
              </a:defRPr>
            </a:pPr>
            <a:r>
              <a:t>-	Conserver le contact des talons dans le sol et le regard horizontal</a:t>
            </a:r>
          </a:p>
          <a:p>
            <a:pPr algn="l" defTabSz="457200">
              <a:defRPr sz="1900">
                <a:latin typeface="Calibri"/>
                <a:ea typeface="Calibri"/>
                <a:cs typeface="Calibri"/>
                <a:sym typeface="Calibri"/>
              </a:defRPr>
            </a:pPr>
            <a:r>
              <a:t>Chaise : se placer avec un angle compris entre 90° et 125°</a:t>
            </a:r>
          </a:p>
        </p:txBody>
      </p:sp>
      <p:pic>
        <p:nvPicPr>
          <p:cNvPr id="469" name="Capture d’écran 2015-12-16 à 09.51.25.png">
            <a:hlinkClick r:id="rId5" invalidUrl="" action="ppaction://hlinksldjump" tgtFrame="" tooltip="" history="1" highlightClick="0" endSnd="0"/>
          </p:cNvPr>
          <p:cNvPicPr>
            <a:picLocks noChangeAspect="1"/>
          </p:cNvPicPr>
          <p:nvPr/>
        </p:nvPicPr>
        <p:blipFill>
          <a:blip r:embed="rId6">
            <a:extLst/>
          </a:blip>
          <a:srcRect l="0" t="7150" r="0" b="7150"/>
          <a:stretch>
            <a:fillRect/>
          </a:stretch>
        </p:blipFill>
        <p:spPr>
          <a:xfrm>
            <a:off x="436562" y="2316162"/>
            <a:ext cx="1141413" cy="1735139"/>
          </a:xfrm>
          <a:prstGeom prst="rect">
            <a:avLst/>
          </a:prstGeom>
          <a:ln w="12700">
            <a:miter lim="400000"/>
          </a:ln>
        </p:spPr>
      </p:pic>
      <p:sp>
        <p:nvSpPr>
          <p:cNvPr id="470" name="Shape 470"/>
          <p:cNvSpPr/>
          <p:nvPr/>
        </p:nvSpPr>
        <p:spPr>
          <a:xfrm>
            <a:off x="1762363" y="29670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471" name="Capture d’écran 2015-12-16 à 09.51.32.png">
            <a:hlinkClick r:id="rId7" invalidUrl="" action="ppaction://hlinksldjump" tgtFrame="" tooltip="" history="1" highlightClick="0" endSnd="0"/>
          </p:cNvPr>
          <p:cNvPicPr>
            <a:picLocks noChangeAspect="1"/>
          </p:cNvPicPr>
          <p:nvPr/>
        </p:nvPicPr>
        <p:blipFill>
          <a:blip r:embed="rId8">
            <a:extLst/>
          </a:blip>
          <a:srcRect l="0" t="7983" r="0" b="7983"/>
          <a:stretch>
            <a:fillRect/>
          </a:stretch>
        </p:blipFill>
        <p:spPr>
          <a:xfrm>
            <a:off x="450850" y="4194175"/>
            <a:ext cx="1143000" cy="1733551"/>
          </a:xfrm>
          <a:prstGeom prst="rect">
            <a:avLst/>
          </a:prstGeom>
          <a:ln w="12700">
            <a:miter lim="400000"/>
          </a:ln>
        </p:spPr>
      </p:pic>
      <p:sp>
        <p:nvSpPr>
          <p:cNvPr id="472" name="Shape 472"/>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473" name="Capture d’écran 2015-12-16 à 09.51.39.png">
            <a:hlinkClick r:id="rId9" invalidUrl="" action="ppaction://hlinksldjump" tgtFrame="" tooltip="" history="1" highlightClick="0" endSnd="0"/>
          </p:cNvPr>
          <p:cNvPicPr>
            <a:picLocks noChangeAspect="1"/>
          </p:cNvPicPr>
          <p:nvPr/>
        </p:nvPicPr>
        <p:blipFill>
          <a:blip r:embed="rId10">
            <a:extLst/>
          </a:blip>
          <a:srcRect l="0" t="8372" r="0" b="8372"/>
          <a:stretch>
            <a:fillRect/>
          </a:stretch>
        </p:blipFill>
        <p:spPr>
          <a:xfrm>
            <a:off x="450850" y="6070600"/>
            <a:ext cx="1143000" cy="1735138"/>
          </a:xfrm>
          <a:prstGeom prst="rect">
            <a:avLst/>
          </a:prstGeom>
          <a:ln w="12700">
            <a:miter lim="400000"/>
          </a:ln>
        </p:spPr>
      </p:pic>
      <p:sp>
        <p:nvSpPr>
          <p:cNvPr id="474" name="Shape 474"/>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475" name="Capture d’écran 2015-12-16 à 09.51.45.png">
            <a:hlinkClick r:id="rId11" invalidUrl="" action="ppaction://hlinksldjump" tgtFrame="" tooltip="" history="1" highlightClick="0" endSnd="0"/>
          </p:cNvPr>
          <p:cNvPicPr>
            <a:picLocks noChangeAspect="1"/>
          </p:cNvPicPr>
          <p:nvPr/>
        </p:nvPicPr>
        <p:blipFill>
          <a:blip r:embed="rId12">
            <a:extLst/>
          </a:blip>
          <a:srcRect l="0" t="7731" r="0" b="7731"/>
          <a:stretch>
            <a:fillRect/>
          </a:stretch>
        </p:blipFill>
        <p:spPr>
          <a:xfrm>
            <a:off x="450850" y="7932737"/>
            <a:ext cx="1143000" cy="1735139"/>
          </a:xfrm>
          <a:prstGeom prst="rect">
            <a:avLst/>
          </a:prstGeom>
          <a:ln w="12700">
            <a:miter lim="400000"/>
          </a:ln>
        </p:spPr>
      </p:pic>
      <p:sp>
        <p:nvSpPr>
          <p:cNvPr id="476" name="Shape 476"/>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77" name="Shape 477">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478" name="Shape 478">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840000" fill="hold"/>
                                        <p:tgtEl>
                                          <p:spTgt spid="4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6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title"/>
          </p:nvPr>
        </p:nvSpPr>
        <p:spPr>
          <a:xfrm>
            <a:off x="2979737" y="317500"/>
            <a:ext cx="9583738" cy="1778000"/>
          </a:xfrm>
          <a:prstGeom prst="rect">
            <a:avLst/>
          </a:prstGeom>
        </p:spPr>
        <p:txBody>
          <a:bodyPr/>
          <a:lstStyle/>
          <a:p>
            <a:pPr defTabSz="490537">
              <a:defRPr sz="4800">
                <a:solidFill>
                  <a:srgbClr val="817463"/>
                </a:solidFill>
                <a:latin typeface="Baskerville"/>
                <a:ea typeface="Baskerville"/>
                <a:cs typeface="Baskerville"/>
                <a:sym typeface="Baskerville"/>
              </a:defRPr>
            </a:pPr>
            <a:r>
              <a:t>ATELIER MI</a:t>
            </a:r>
            <a:br/>
            <a:r>
              <a:t>Alternance Chaise/Dynamique Niv 4</a:t>
            </a:r>
          </a:p>
        </p:txBody>
      </p:sp>
      <p:pic>
        <p:nvPicPr>
          <p:cNvPr id="481" name="Alternance chaise-dynamique N4.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8057">
            <a:off x="4343703" y="3448976"/>
            <a:ext cx="5069745" cy="2855648"/>
          </a:xfrm>
          <a:prstGeom prst="rect">
            <a:avLst/>
          </a:prstGeom>
          <a:ln w="12700">
            <a:miter lim="400000"/>
          </a:ln>
        </p:spPr>
      </p:pic>
      <p:sp>
        <p:nvSpPr>
          <p:cNvPr id="482" name="Shape 482"/>
          <p:cNvSpPr/>
          <p:nvPr/>
        </p:nvSpPr>
        <p:spPr>
          <a:xfrm>
            <a:off x="3251200" y="7115175"/>
            <a:ext cx="8355013"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900">
                <a:latin typeface="Calibri"/>
                <a:ea typeface="Calibri"/>
                <a:cs typeface="Calibri"/>
                <a:sym typeface="Calibri"/>
              </a:defRPr>
            </a:pPr>
            <a:r>
              <a:t>Quadriceps Fesses</a:t>
            </a:r>
          </a:p>
          <a:p>
            <a:pPr algn="l" defTabSz="457200">
              <a:defRPr sz="1900">
                <a:latin typeface="Calibri"/>
                <a:ea typeface="Calibri"/>
                <a:cs typeface="Calibri"/>
                <a:sym typeface="Calibri"/>
              </a:defRPr>
            </a:pPr>
            <a:r>
              <a:t>-	Réaliser un tipping pendant la phase dynamique</a:t>
            </a:r>
          </a:p>
          <a:p>
            <a:pPr algn="l" defTabSz="457200">
              <a:defRPr sz="1900">
                <a:latin typeface="Calibri"/>
                <a:ea typeface="Calibri"/>
                <a:cs typeface="Calibri"/>
                <a:sym typeface="Calibri"/>
              </a:defRPr>
            </a:pPr>
            <a:r>
              <a:t>-	Sur les flexions, ce sont les fesses qui descendent vers les talons et non les genoux qui avancent</a:t>
            </a:r>
          </a:p>
          <a:p>
            <a:pPr algn="l" defTabSz="457200">
              <a:defRPr sz="1900">
                <a:latin typeface="Calibri"/>
                <a:ea typeface="Calibri"/>
                <a:cs typeface="Calibri"/>
                <a:sym typeface="Calibri"/>
              </a:defRPr>
            </a:pPr>
            <a:r>
              <a:t>-	Conserver le contact des talons dans le sol et le regard horizontal</a:t>
            </a:r>
          </a:p>
          <a:p>
            <a:pPr algn="l" defTabSz="457200">
              <a:defRPr sz="1900">
                <a:latin typeface="Calibri"/>
                <a:ea typeface="Calibri"/>
                <a:cs typeface="Calibri"/>
                <a:sym typeface="Calibri"/>
              </a:defRPr>
            </a:pPr>
            <a:r>
              <a:t>Chaise : se placer avec un angle compris entre 90° et 125°</a:t>
            </a:r>
          </a:p>
        </p:txBody>
      </p:sp>
      <p:pic>
        <p:nvPicPr>
          <p:cNvPr id="483" name="Capture d’écran 2015-12-16 à 09.51.25.png">
            <a:hlinkClick r:id="rId5" invalidUrl="" action="ppaction://hlinksldjump" tgtFrame="" tooltip="" history="1" highlightClick="0" endSnd="0"/>
          </p:cNvPr>
          <p:cNvPicPr>
            <a:picLocks noChangeAspect="1"/>
          </p:cNvPicPr>
          <p:nvPr/>
        </p:nvPicPr>
        <p:blipFill>
          <a:blip r:embed="rId6">
            <a:extLst/>
          </a:blip>
          <a:srcRect l="0" t="7150" r="0" b="7150"/>
          <a:stretch>
            <a:fillRect/>
          </a:stretch>
        </p:blipFill>
        <p:spPr>
          <a:xfrm>
            <a:off x="436562" y="2316162"/>
            <a:ext cx="1141413" cy="1735139"/>
          </a:xfrm>
          <a:prstGeom prst="rect">
            <a:avLst/>
          </a:prstGeom>
          <a:ln w="12700">
            <a:miter lim="400000"/>
          </a:ln>
        </p:spPr>
      </p:pic>
      <p:sp>
        <p:nvSpPr>
          <p:cNvPr id="484" name="Shape 484"/>
          <p:cNvSpPr/>
          <p:nvPr/>
        </p:nvSpPr>
        <p:spPr>
          <a:xfrm>
            <a:off x="1762363" y="29670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485" name="Capture d’écran 2015-12-16 à 09.51.32.png">
            <a:hlinkClick r:id="rId7" invalidUrl="" action="ppaction://hlinksldjump" tgtFrame="" tooltip="" history="1" highlightClick="0" endSnd="0"/>
          </p:cNvPr>
          <p:cNvPicPr>
            <a:picLocks noChangeAspect="1"/>
          </p:cNvPicPr>
          <p:nvPr/>
        </p:nvPicPr>
        <p:blipFill>
          <a:blip r:embed="rId8">
            <a:extLst/>
          </a:blip>
          <a:srcRect l="0" t="7983" r="0" b="7983"/>
          <a:stretch>
            <a:fillRect/>
          </a:stretch>
        </p:blipFill>
        <p:spPr>
          <a:xfrm>
            <a:off x="450850" y="4194175"/>
            <a:ext cx="1143000" cy="1733551"/>
          </a:xfrm>
          <a:prstGeom prst="rect">
            <a:avLst/>
          </a:prstGeom>
          <a:ln w="12700">
            <a:miter lim="400000"/>
          </a:ln>
        </p:spPr>
      </p:pic>
      <p:sp>
        <p:nvSpPr>
          <p:cNvPr id="486" name="Shape 486"/>
          <p:cNvSpPr/>
          <p:nvPr/>
        </p:nvSpPr>
        <p:spPr>
          <a:xfrm>
            <a:off x="1776651" y="492442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487" name="Capture d’écran 2015-12-16 à 09.51.39.png">
            <a:hlinkClick r:id="rId9" invalidUrl="" action="ppaction://hlinksldjump" tgtFrame="" tooltip="" history="1" highlightClick="0" endSnd="0"/>
          </p:cNvPr>
          <p:cNvPicPr>
            <a:picLocks noChangeAspect="1"/>
          </p:cNvPicPr>
          <p:nvPr/>
        </p:nvPicPr>
        <p:blipFill>
          <a:blip r:embed="rId10">
            <a:extLst/>
          </a:blip>
          <a:srcRect l="0" t="8372" r="0" b="8372"/>
          <a:stretch>
            <a:fillRect/>
          </a:stretch>
        </p:blipFill>
        <p:spPr>
          <a:xfrm>
            <a:off x="450850" y="6070600"/>
            <a:ext cx="1143000" cy="1735138"/>
          </a:xfrm>
          <a:prstGeom prst="rect">
            <a:avLst/>
          </a:prstGeom>
          <a:ln w="12700">
            <a:miter lim="400000"/>
          </a:ln>
        </p:spPr>
      </p:pic>
      <p:sp>
        <p:nvSpPr>
          <p:cNvPr id="488" name="Shape 488"/>
          <p:cNvSpPr/>
          <p:nvPr/>
        </p:nvSpPr>
        <p:spPr>
          <a:xfrm>
            <a:off x="1776651" y="6723062"/>
            <a:ext cx="81549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489" name="Capture d’écran 2015-12-16 à 09.51.45.png">
            <a:hlinkClick r:id="rId11" invalidUrl="" action="ppaction://hlinksldjump" tgtFrame="" tooltip="" history="1" highlightClick="0" endSnd="0"/>
          </p:cNvPr>
          <p:cNvPicPr>
            <a:picLocks noChangeAspect="1"/>
          </p:cNvPicPr>
          <p:nvPr/>
        </p:nvPicPr>
        <p:blipFill>
          <a:blip r:embed="rId12">
            <a:extLst/>
          </a:blip>
          <a:srcRect l="0" t="7731" r="0" b="7731"/>
          <a:stretch>
            <a:fillRect/>
          </a:stretch>
        </p:blipFill>
        <p:spPr>
          <a:xfrm>
            <a:off x="450850" y="7932737"/>
            <a:ext cx="1143000" cy="1735139"/>
          </a:xfrm>
          <a:prstGeom prst="rect">
            <a:avLst/>
          </a:prstGeom>
          <a:ln w="12700">
            <a:miter lim="400000"/>
          </a:ln>
        </p:spPr>
      </p:pic>
      <p:sp>
        <p:nvSpPr>
          <p:cNvPr id="490" name="Shape 490"/>
          <p:cNvSpPr/>
          <p:nvPr/>
        </p:nvSpPr>
        <p:spPr>
          <a:xfrm>
            <a:off x="1776651" y="85852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491" name="Shape 491">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9359999" fill="hold"/>
                                        <p:tgtEl>
                                          <p:spTgt spid="48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81"/>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3" name="Shape 493"/>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Fentes avants Niv 1</a:t>
            </a:r>
          </a:p>
        </p:txBody>
      </p:sp>
      <p:pic>
        <p:nvPicPr>
          <p:cNvPr id="494" name="Fentes avant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92550" y="2564655"/>
            <a:ext cx="7758113" cy="4363940"/>
          </a:xfrm>
          <a:prstGeom prst="rect">
            <a:avLst/>
          </a:prstGeom>
          <a:ln w="12700">
            <a:miter lim="400000"/>
          </a:ln>
        </p:spPr>
      </p:pic>
      <p:sp>
        <p:nvSpPr>
          <p:cNvPr id="495" name="Shape 495"/>
          <p:cNvSpPr/>
          <p:nvPr/>
        </p:nvSpPr>
        <p:spPr>
          <a:xfrm>
            <a:off x="3586162" y="7027862"/>
            <a:ext cx="9096376"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Ischio-Jambiers (fessiers)</a:t>
            </a:r>
          </a:p>
          <a:p>
            <a:pPr algn="l" defTabSz="457200">
              <a:defRPr sz="1700">
                <a:latin typeface="Calibri"/>
                <a:ea typeface="Calibri"/>
                <a:cs typeface="Calibri"/>
                <a:sym typeface="Calibri"/>
              </a:defRPr>
            </a:pPr>
            <a:r>
              <a:t>-	Garder le regard  à l’horizontale</a:t>
            </a:r>
          </a:p>
          <a:p>
            <a:pPr algn="l" defTabSz="457200">
              <a:defRPr sz="1700">
                <a:latin typeface="Calibri"/>
                <a:ea typeface="Calibri"/>
                <a:cs typeface="Calibri"/>
                <a:sym typeface="Calibri"/>
              </a:defRPr>
            </a:pPr>
            <a:r>
              <a:t>-	Poser le pied loin devant et descendre le genou arrière jusqu’au sol ou au support</a:t>
            </a:r>
          </a:p>
          <a:p>
            <a:pPr algn="l" defTabSz="457200">
              <a:defRPr sz="1700">
                <a:latin typeface="Calibri"/>
                <a:ea typeface="Calibri"/>
                <a:cs typeface="Calibri"/>
                <a:sym typeface="Calibri"/>
              </a:defRPr>
            </a:pPr>
            <a:r>
              <a:t>-	Le genou avant ne doit pas dépasser la pointe du pied (descendre sur la jambe arrière)</a:t>
            </a:r>
          </a:p>
          <a:p>
            <a:pPr algn="l" defTabSz="457200">
              <a:defRPr sz="1700">
                <a:latin typeface="Calibri"/>
                <a:ea typeface="Calibri"/>
                <a:cs typeface="Calibri"/>
                <a:sym typeface="Calibri"/>
              </a:defRPr>
            </a:pPr>
            <a:r>
              <a:t>-	Inspirer lors de la descente et expirer lors de la remontée</a:t>
            </a:r>
          </a:p>
        </p:txBody>
      </p:sp>
      <p:pic>
        <p:nvPicPr>
          <p:cNvPr id="496" name="Capture d’écran 2015-12-16 à 17.14.48.png">
            <a:hlinkClick r:id="rId5" invalidUrl="" action="ppaction://hlinksldjump" tgtFrame="" tooltip="" history="1" highlightClick="0" endSnd="0"/>
          </p:cNvPr>
          <p:cNvPicPr>
            <a:picLocks noChangeAspect="1"/>
          </p:cNvPicPr>
          <p:nvPr/>
        </p:nvPicPr>
        <p:blipFill>
          <a:blip r:embed="rId6">
            <a:extLst/>
          </a:blip>
          <a:srcRect l="0" t="2531" r="0" b="2531"/>
          <a:stretch>
            <a:fillRect/>
          </a:stretch>
        </p:blipFill>
        <p:spPr>
          <a:xfrm>
            <a:off x="525462" y="3390900"/>
            <a:ext cx="1747838" cy="982663"/>
          </a:xfrm>
          <a:prstGeom prst="rect">
            <a:avLst/>
          </a:prstGeom>
          <a:ln w="12700">
            <a:miter lim="400000"/>
          </a:ln>
        </p:spPr>
      </p:pic>
      <p:sp>
        <p:nvSpPr>
          <p:cNvPr id="497" name="Shape 497"/>
          <p:cNvSpPr/>
          <p:nvPr/>
        </p:nvSpPr>
        <p:spPr>
          <a:xfrm>
            <a:off x="2500551" y="35464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498" name="Capture d’écran 2015-12-16 à 17.14.57.png">
            <a:hlinkClick r:id="rId7" invalidUrl="" action="ppaction://hlinksldjump" tgtFrame="" tooltip="" history="1" highlightClick="0" endSnd="0"/>
          </p:cNvPr>
          <p:cNvPicPr>
            <a:picLocks noChangeAspect="1"/>
          </p:cNvPicPr>
          <p:nvPr/>
        </p:nvPicPr>
        <p:blipFill>
          <a:blip r:embed="rId8">
            <a:extLst/>
          </a:blip>
          <a:srcRect l="0" t="5563" r="0" b="5563"/>
          <a:stretch>
            <a:fillRect/>
          </a:stretch>
        </p:blipFill>
        <p:spPr>
          <a:xfrm>
            <a:off x="525462" y="4616450"/>
            <a:ext cx="1747838" cy="982663"/>
          </a:xfrm>
          <a:prstGeom prst="rect">
            <a:avLst/>
          </a:prstGeom>
          <a:ln w="12700">
            <a:miter lim="400000"/>
          </a:ln>
        </p:spPr>
      </p:pic>
      <p:sp>
        <p:nvSpPr>
          <p:cNvPr id="499" name="Shape 499"/>
          <p:cNvSpPr/>
          <p:nvPr/>
        </p:nvSpPr>
        <p:spPr>
          <a:xfrm>
            <a:off x="2521982" y="47498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500" name="Capture d’écran 2015-12-16 à 17.15.05.png">
            <a:hlinkClick r:id="rId9" invalidUrl="" action="ppaction://hlinksldjump" tgtFrame="" tooltip="" history="1" highlightClick="0" endSnd="0"/>
          </p:cNvPr>
          <p:cNvPicPr>
            <a:picLocks noChangeAspect="1"/>
          </p:cNvPicPr>
          <p:nvPr/>
        </p:nvPicPr>
        <p:blipFill>
          <a:blip r:embed="rId10">
            <a:extLst/>
          </a:blip>
          <a:srcRect l="0" t="2597" r="0" b="2597"/>
          <a:stretch>
            <a:fillRect/>
          </a:stretch>
        </p:blipFill>
        <p:spPr>
          <a:xfrm>
            <a:off x="547687" y="5818187"/>
            <a:ext cx="1747838" cy="984251"/>
          </a:xfrm>
          <a:prstGeom prst="rect">
            <a:avLst/>
          </a:prstGeom>
          <a:ln w="12700">
            <a:miter lim="400000"/>
          </a:ln>
        </p:spPr>
      </p:pic>
      <p:sp>
        <p:nvSpPr>
          <p:cNvPr id="501" name="Shape 501"/>
          <p:cNvSpPr/>
          <p:nvPr/>
        </p:nvSpPr>
        <p:spPr>
          <a:xfrm>
            <a:off x="2537063" y="59213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502" name="Capture d’écran 2015-12-16 à 17.15.13.png">
            <a:hlinkClick r:id="rId11" invalidUrl="" action="ppaction://hlinksldjump" tgtFrame="" tooltip="" history="1" highlightClick="0" endSnd="0"/>
          </p:cNvPr>
          <p:cNvPicPr>
            <a:picLocks noChangeAspect="1"/>
          </p:cNvPicPr>
          <p:nvPr/>
        </p:nvPicPr>
        <p:blipFill>
          <a:blip r:embed="rId12">
            <a:extLst/>
          </a:blip>
          <a:stretch>
            <a:fillRect/>
          </a:stretch>
        </p:blipFill>
        <p:spPr>
          <a:xfrm>
            <a:off x="525462" y="7007225"/>
            <a:ext cx="1747838" cy="982663"/>
          </a:xfrm>
          <a:prstGeom prst="rect">
            <a:avLst/>
          </a:prstGeom>
          <a:ln w="12700">
            <a:miter lim="400000"/>
          </a:ln>
        </p:spPr>
      </p:pic>
      <p:sp>
        <p:nvSpPr>
          <p:cNvPr id="503" name="Shape 503"/>
          <p:cNvSpPr/>
          <p:nvPr/>
        </p:nvSpPr>
        <p:spPr>
          <a:xfrm>
            <a:off x="2521982" y="71405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504" name="Shape 504">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479999" fill="hold"/>
                                        <p:tgtEl>
                                          <p:spTgt spid="4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9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Fentes avants Niv 2</a:t>
            </a:r>
          </a:p>
        </p:txBody>
      </p:sp>
      <p:pic>
        <p:nvPicPr>
          <p:cNvPr id="507" name="Fentes avant N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148137" y="2708423"/>
            <a:ext cx="7246938" cy="4076404"/>
          </a:xfrm>
          <a:prstGeom prst="rect">
            <a:avLst/>
          </a:prstGeom>
          <a:ln w="12700">
            <a:miter lim="400000"/>
          </a:ln>
        </p:spPr>
      </p:pic>
      <p:sp>
        <p:nvSpPr>
          <p:cNvPr id="508" name="Shape 508"/>
          <p:cNvSpPr/>
          <p:nvPr/>
        </p:nvSpPr>
        <p:spPr>
          <a:xfrm>
            <a:off x="3586162" y="6781006"/>
            <a:ext cx="9096376"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Ischio-Jambiers (fessiers)</a:t>
            </a:r>
          </a:p>
          <a:p>
            <a:pPr algn="l" defTabSz="457200">
              <a:defRPr sz="1700">
                <a:latin typeface="Calibri"/>
                <a:ea typeface="Calibri"/>
                <a:cs typeface="Calibri"/>
                <a:sym typeface="Calibri"/>
              </a:defRPr>
            </a:pPr>
            <a:r>
              <a:t>-	Garder le regard  à l’horizontale</a:t>
            </a:r>
          </a:p>
          <a:p>
            <a:pPr algn="l" defTabSz="457200">
              <a:defRPr sz="1700">
                <a:latin typeface="Calibri"/>
                <a:ea typeface="Calibri"/>
                <a:cs typeface="Calibri"/>
                <a:sym typeface="Calibri"/>
              </a:defRPr>
            </a:pPr>
            <a:r>
              <a:t>-	Poser le pied loin devant et descendre le genou arrière jusqu’au sol ou au support</a:t>
            </a:r>
          </a:p>
          <a:p>
            <a:pPr algn="l" defTabSz="457200">
              <a:defRPr sz="1700">
                <a:latin typeface="Calibri"/>
                <a:ea typeface="Calibri"/>
                <a:cs typeface="Calibri"/>
                <a:sym typeface="Calibri"/>
              </a:defRPr>
            </a:pPr>
            <a:r>
              <a:t>-	Le genou avant ne doit pas dépasser la pointe du pied (descendre sur la jambe arrière)</a:t>
            </a:r>
          </a:p>
          <a:p>
            <a:pPr algn="l" defTabSz="457200">
              <a:defRPr sz="1700">
                <a:latin typeface="Calibri"/>
                <a:ea typeface="Calibri"/>
                <a:cs typeface="Calibri"/>
                <a:sym typeface="Calibri"/>
              </a:defRPr>
            </a:pPr>
            <a:r>
              <a:t>-	Inspirer lors de la descente et expirer lors de la remontée</a:t>
            </a:r>
          </a:p>
        </p:txBody>
      </p:sp>
      <p:pic>
        <p:nvPicPr>
          <p:cNvPr id="509" name="Capture d’écran 2015-12-16 à 17.14.48.png">
            <a:hlinkClick r:id="rId5" invalidUrl="" action="ppaction://hlinksldjump" tgtFrame="" tooltip="" history="1" highlightClick="0" endSnd="0"/>
          </p:cNvPr>
          <p:cNvPicPr>
            <a:picLocks noChangeAspect="1"/>
          </p:cNvPicPr>
          <p:nvPr/>
        </p:nvPicPr>
        <p:blipFill>
          <a:blip r:embed="rId6">
            <a:extLst/>
          </a:blip>
          <a:srcRect l="0" t="2531" r="0" b="2531"/>
          <a:stretch>
            <a:fillRect/>
          </a:stretch>
        </p:blipFill>
        <p:spPr>
          <a:xfrm>
            <a:off x="525462" y="3390900"/>
            <a:ext cx="1747838" cy="982663"/>
          </a:xfrm>
          <a:prstGeom prst="rect">
            <a:avLst/>
          </a:prstGeom>
          <a:ln w="12700">
            <a:miter lim="400000"/>
          </a:ln>
        </p:spPr>
      </p:pic>
      <p:sp>
        <p:nvSpPr>
          <p:cNvPr id="510" name="Shape 510"/>
          <p:cNvSpPr/>
          <p:nvPr/>
        </p:nvSpPr>
        <p:spPr>
          <a:xfrm>
            <a:off x="2500551" y="35464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511" name="Capture d’écran 2015-12-16 à 17.14.57.png">
            <a:hlinkClick r:id="rId7" invalidUrl="" action="ppaction://hlinksldjump" tgtFrame="" tooltip="" history="1" highlightClick="0" endSnd="0"/>
          </p:cNvPr>
          <p:cNvPicPr>
            <a:picLocks noChangeAspect="1"/>
          </p:cNvPicPr>
          <p:nvPr/>
        </p:nvPicPr>
        <p:blipFill>
          <a:blip r:embed="rId8">
            <a:extLst/>
          </a:blip>
          <a:srcRect l="0" t="5563" r="0" b="5563"/>
          <a:stretch>
            <a:fillRect/>
          </a:stretch>
        </p:blipFill>
        <p:spPr>
          <a:xfrm>
            <a:off x="525462" y="4616450"/>
            <a:ext cx="1747838" cy="982663"/>
          </a:xfrm>
          <a:prstGeom prst="rect">
            <a:avLst/>
          </a:prstGeom>
          <a:ln w="12700">
            <a:miter lim="400000"/>
          </a:ln>
        </p:spPr>
      </p:pic>
      <p:sp>
        <p:nvSpPr>
          <p:cNvPr id="512" name="Shape 512"/>
          <p:cNvSpPr/>
          <p:nvPr/>
        </p:nvSpPr>
        <p:spPr>
          <a:xfrm>
            <a:off x="2521982" y="47498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513" name="Capture d’écran 2015-12-16 à 17.15.05.png">
            <a:hlinkClick r:id="rId9" invalidUrl="" action="ppaction://hlinksldjump" tgtFrame="" tooltip="" history="1" highlightClick="0" endSnd="0"/>
          </p:cNvPr>
          <p:cNvPicPr>
            <a:picLocks noChangeAspect="1"/>
          </p:cNvPicPr>
          <p:nvPr/>
        </p:nvPicPr>
        <p:blipFill>
          <a:blip r:embed="rId10">
            <a:extLst/>
          </a:blip>
          <a:srcRect l="0" t="2597" r="0" b="2597"/>
          <a:stretch>
            <a:fillRect/>
          </a:stretch>
        </p:blipFill>
        <p:spPr>
          <a:xfrm>
            <a:off x="547687" y="5818187"/>
            <a:ext cx="1747838" cy="984251"/>
          </a:xfrm>
          <a:prstGeom prst="rect">
            <a:avLst/>
          </a:prstGeom>
          <a:ln w="12700">
            <a:miter lim="400000"/>
          </a:ln>
        </p:spPr>
      </p:pic>
      <p:sp>
        <p:nvSpPr>
          <p:cNvPr id="514" name="Shape 514"/>
          <p:cNvSpPr/>
          <p:nvPr/>
        </p:nvSpPr>
        <p:spPr>
          <a:xfrm>
            <a:off x="2537063" y="59213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515" name="Capture d’écran 2015-12-16 à 17.15.13.png">
            <a:hlinkClick r:id="rId11" invalidUrl="" action="ppaction://hlinksldjump" tgtFrame="" tooltip="" history="1" highlightClick="0" endSnd="0"/>
          </p:cNvPr>
          <p:cNvPicPr>
            <a:picLocks noChangeAspect="1"/>
          </p:cNvPicPr>
          <p:nvPr/>
        </p:nvPicPr>
        <p:blipFill>
          <a:blip r:embed="rId12">
            <a:extLst/>
          </a:blip>
          <a:stretch>
            <a:fillRect/>
          </a:stretch>
        </p:blipFill>
        <p:spPr>
          <a:xfrm>
            <a:off x="525462" y="7007225"/>
            <a:ext cx="1747838" cy="982663"/>
          </a:xfrm>
          <a:prstGeom prst="rect">
            <a:avLst/>
          </a:prstGeom>
          <a:ln w="12700">
            <a:miter lim="400000"/>
          </a:ln>
        </p:spPr>
      </p:pic>
      <p:sp>
        <p:nvSpPr>
          <p:cNvPr id="516" name="Shape 516"/>
          <p:cNvSpPr/>
          <p:nvPr/>
        </p:nvSpPr>
        <p:spPr>
          <a:xfrm>
            <a:off x="2521982" y="71405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517" name="Shape 517">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518" name="Shape 518">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880000" fill="hold"/>
                                        <p:tgtEl>
                                          <p:spTgt spid="50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0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Fentes avants Niv 3</a:t>
            </a:r>
          </a:p>
        </p:txBody>
      </p:sp>
      <p:pic>
        <p:nvPicPr>
          <p:cNvPr id="521" name="Fentes avant N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917950" y="2578943"/>
            <a:ext cx="7707313" cy="4335364"/>
          </a:xfrm>
          <a:prstGeom prst="rect">
            <a:avLst/>
          </a:prstGeom>
          <a:ln w="12700">
            <a:miter lim="400000"/>
          </a:ln>
        </p:spPr>
      </p:pic>
      <p:sp>
        <p:nvSpPr>
          <p:cNvPr id="522" name="Shape 522"/>
          <p:cNvSpPr/>
          <p:nvPr/>
        </p:nvSpPr>
        <p:spPr>
          <a:xfrm>
            <a:off x="3586162" y="6977062"/>
            <a:ext cx="9096376"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Ischio-Jambiers (fessiers)</a:t>
            </a:r>
          </a:p>
          <a:p>
            <a:pPr algn="l" defTabSz="457200">
              <a:defRPr sz="1700">
                <a:latin typeface="Calibri"/>
                <a:ea typeface="Calibri"/>
                <a:cs typeface="Calibri"/>
                <a:sym typeface="Calibri"/>
              </a:defRPr>
            </a:pPr>
            <a:r>
              <a:t>-	Garder le regard  à l’horizontale</a:t>
            </a:r>
          </a:p>
          <a:p>
            <a:pPr algn="l" defTabSz="457200">
              <a:defRPr sz="1700">
                <a:latin typeface="Calibri"/>
                <a:ea typeface="Calibri"/>
                <a:cs typeface="Calibri"/>
                <a:sym typeface="Calibri"/>
              </a:defRPr>
            </a:pPr>
            <a:r>
              <a:t>-	Poser le pied loin devant et descendre le genou arrière jusqu’au sol ou au support</a:t>
            </a:r>
          </a:p>
          <a:p>
            <a:pPr algn="l" defTabSz="457200">
              <a:defRPr sz="1700">
                <a:latin typeface="Calibri"/>
                <a:ea typeface="Calibri"/>
                <a:cs typeface="Calibri"/>
                <a:sym typeface="Calibri"/>
              </a:defRPr>
            </a:pPr>
            <a:r>
              <a:t>-	Le genou avant ne doit pas dépasser la pointe du pied (descendre sur la jambe arrière)</a:t>
            </a:r>
          </a:p>
          <a:p>
            <a:pPr algn="l" defTabSz="457200">
              <a:defRPr sz="1700">
                <a:latin typeface="Calibri"/>
                <a:ea typeface="Calibri"/>
                <a:cs typeface="Calibri"/>
                <a:sym typeface="Calibri"/>
              </a:defRPr>
            </a:pPr>
            <a:r>
              <a:t>-	Inspirer lors de la descente et expirer lors de la remontée</a:t>
            </a:r>
          </a:p>
        </p:txBody>
      </p:sp>
      <p:pic>
        <p:nvPicPr>
          <p:cNvPr id="523" name="Capture d’écran 2015-12-16 à 17.14.48.png">
            <a:hlinkClick r:id="rId5" invalidUrl="" action="ppaction://hlinksldjump" tgtFrame="" tooltip="" history="1" highlightClick="0" endSnd="0"/>
          </p:cNvPr>
          <p:cNvPicPr>
            <a:picLocks noChangeAspect="1"/>
          </p:cNvPicPr>
          <p:nvPr/>
        </p:nvPicPr>
        <p:blipFill>
          <a:blip r:embed="rId6">
            <a:extLst/>
          </a:blip>
          <a:srcRect l="0" t="2531" r="0" b="2531"/>
          <a:stretch>
            <a:fillRect/>
          </a:stretch>
        </p:blipFill>
        <p:spPr>
          <a:xfrm>
            <a:off x="525462" y="3390900"/>
            <a:ext cx="1747838" cy="982663"/>
          </a:xfrm>
          <a:prstGeom prst="rect">
            <a:avLst/>
          </a:prstGeom>
          <a:ln w="12700">
            <a:miter lim="400000"/>
          </a:ln>
        </p:spPr>
      </p:pic>
      <p:sp>
        <p:nvSpPr>
          <p:cNvPr id="524" name="Shape 524"/>
          <p:cNvSpPr/>
          <p:nvPr/>
        </p:nvSpPr>
        <p:spPr>
          <a:xfrm>
            <a:off x="2500551" y="35464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525" name="Capture d’écran 2015-12-16 à 17.14.57.png">
            <a:hlinkClick r:id="rId7" invalidUrl="" action="ppaction://hlinksldjump" tgtFrame="" tooltip="" history="1" highlightClick="0" endSnd="0"/>
          </p:cNvPr>
          <p:cNvPicPr>
            <a:picLocks noChangeAspect="1"/>
          </p:cNvPicPr>
          <p:nvPr/>
        </p:nvPicPr>
        <p:blipFill>
          <a:blip r:embed="rId8">
            <a:extLst/>
          </a:blip>
          <a:srcRect l="0" t="5563" r="0" b="5563"/>
          <a:stretch>
            <a:fillRect/>
          </a:stretch>
        </p:blipFill>
        <p:spPr>
          <a:xfrm>
            <a:off x="525462" y="4616450"/>
            <a:ext cx="1747838" cy="982663"/>
          </a:xfrm>
          <a:prstGeom prst="rect">
            <a:avLst/>
          </a:prstGeom>
          <a:ln w="12700">
            <a:miter lim="400000"/>
          </a:ln>
        </p:spPr>
      </p:pic>
      <p:sp>
        <p:nvSpPr>
          <p:cNvPr id="526" name="Shape 526"/>
          <p:cNvSpPr/>
          <p:nvPr/>
        </p:nvSpPr>
        <p:spPr>
          <a:xfrm>
            <a:off x="2521982" y="47498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527" name="Capture d’écran 2015-12-16 à 17.15.05.png">
            <a:hlinkClick r:id="rId9" invalidUrl="" action="ppaction://hlinksldjump" tgtFrame="" tooltip="" history="1" highlightClick="0" endSnd="0"/>
          </p:cNvPr>
          <p:cNvPicPr>
            <a:picLocks noChangeAspect="1"/>
          </p:cNvPicPr>
          <p:nvPr/>
        </p:nvPicPr>
        <p:blipFill>
          <a:blip r:embed="rId10">
            <a:extLst/>
          </a:blip>
          <a:srcRect l="0" t="2597" r="0" b="2597"/>
          <a:stretch>
            <a:fillRect/>
          </a:stretch>
        </p:blipFill>
        <p:spPr>
          <a:xfrm>
            <a:off x="547687" y="5818187"/>
            <a:ext cx="1747838" cy="984251"/>
          </a:xfrm>
          <a:prstGeom prst="rect">
            <a:avLst/>
          </a:prstGeom>
          <a:ln w="12700">
            <a:miter lim="400000"/>
          </a:ln>
        </p:spPr>
      </p:pic>
      <p:sp>
        <p:nvSpPr>
          <p:cNvPr id="528" name="Shape 528"/>
          <p:cNvSpPr/>
          <p:nvPr/>
        </p:nvSpPr>
        <p:spPr>
          <a:xfrm>
            <a:off x="2537063" y="59213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529" name="Capture d’écran 2015-12-16 à 17.15.13.png">
            <a:hlinkClick r:id="rId11" invalidUrl="" action="ppaction://hlinksldjump" tgtFrame="" tooltip="" history="1" highlightClick="0" endSnd="0"/>
          </p:cNvPr>
          <p:cNvPicPr>
            <a:picLocks noChangeAspect="1"/>
          </p:cNvPicPr>
          <p:nvPr/>
        </p:nvPicPr>
        <p:blipFill>
          <a:blip r:embed="rId12">
            <a:extLst/>
          </a:blip>
          <a:stretch>
            <a:fillRect/>
          </a:stretch>
        </p:blipFill>
        <p:spPr>
          <a:xfrm>
            <a:off x="525462" y="7007225"/>
            <a:ext cx="1747838" cy="982663"/>
          </a:xfrm>
          <a:prstGeom prst="rect">
            <a:avLst/>
          </a:prstGeom>
          <a:ln w="12700">
            <a:miter lim="400000"/>
          </a:ln>
        </p:spPr>
      </p:pic>
      <p:sp>
        <p:nvSpPr>
          <p:cNvPr id="530" name="Shape 530"/>
          <p:cNvSpPr/>
          <p:nvPr/>
        </p:nvSpPr>
        <p:spPr>
          <a:xfrm>
            <a:off x="2521982" y="71405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531" name="Shape 531">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532" name="Shape 532">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680000" fill="hold"/>
                                        <p:tgtEl>
                                          <p:spTgt spid="52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21"/>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4" name="Shape 534"/>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Fentes avants Niv 4</a:t>
            </a:r>
          </a:p>
        </p:txBody>
      </p:sp>
      <p:pic>
        <p:nvPicPr>
          <p:cNvPr id="535" name="Fentes avant N4.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679825" y="2444998"/>
            <a:ext cx="8183563" cy="4603254"/>
          </a:xfrm>
          <a:prstGeom prst="rect">
            <a:avLst/>
          </a:prstGeom>
          <a:ln w="12700">
            <a:miter lim="400000"/>
          </a:ln>
        </p:spPr>
      </p:pic>
      <p:sp>
        <p:nvSpPr>
          <p:cNvPr id="536" name="Shape 536"/>
          <p:cNvSpPr/>
          <p:nvPr/>
        </p:nvSpPr>
        <p:spPr>
          <a:xfrm>
            <a:off x="3586162" y="7053262"/>
            <a:ext cx="9096376"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Ischio-Jambiers, (quadriceps et fessiers)</a:t>
            </a:r>
          </a:p>
          <a:p>
            <a:pPr algn="l" defTabSz="457200">
              <a:defRPr sz="1700">
                <a:latin typeface="Calibri"/>
                <a:ea typeface="Calibri"/>
                <a:cs typeface="Calibri"/>
                <a:sym typeface="Calibri"/>
              </a:defRPr>
            </a:pPr>
            <a:r>
              <a:t>-	Garder le regard  à l’horizontale</a:t>
            </a:r>
          </a:p>
          <a:p>
            <a:pPr algn="l" defTabSz="457200">
              <a:defRPr sz="1700">
                <a:latin typeface="Calibri"/>
                <a:ea typeface="Calibri"/>
                <a:cs typeface="Calibri"/>
                <a:sym typeface="Calibri"/>
              </a:defRPr>
            </a:pPr>
            <a:r>
              <a:t>-	Poser le pied loin devant et descendre le genou arrière jusqu’au sol ou au support</a:t>
            </a:r>
          </a:p>
          <a:p>
            <a:pPr algn="l" defTabSz="457200">
              <a:defRPr sz="1700">
                <a:latin typeface="Calibri"/>
                <a:ea typeface="Calibri"/>
                <a:cs typeface="Calibri"/>
                <a:sym typeface="Calibri"/>
              </a:defRPr>
            </a:pPr>
            <a:r>
              <a:t>-	Le genou avant ne doit pas dépasser la pointe du pied (descendre sur la jambe arrière)</a:t>
            </a:r>
          </a:p>
          <a:p>
            <a:pPr algn="l" defTabSz="457200">
              <a:defRPr sz="1700">
                <a:latin typeface="Calibri"/>
                <a:ea typeface="Calibri"/>
                <a:cs typeface="Calibri"/>
                <a:sym typeface="Calibri"/>
              </a:defRPr>
            </a:pPr>
            <a:r>
              <a:t>-	Inspirer lors de la descente et expirer lors de la remontée</a:t>
            </a:r>
          </a:p>
        </p:txBody>
      </p:sp>
      <p:pic>
        <p:nvPicPr>
          <p:cNvPr id="537" name="Capture d’écran 2015-12-16 à 17.14.48.png">
            <a:hlinkClick r:id="rId5" invalidUrl="" action="ppaction://hlinksldjump" tgtFrame="" tooltip="" history="1" highlightClick="0" endSnd="0"/>
          </p:cNvPr>
          <p:cNvPicPr>
            <a:picLocks noChangeAspect="1"/>
          </p:cNvPicPr>
          <p:nvPr/>
        </p:nvPicPr>
        <p:blipFill>
          <a:blip r:embed="rId6">
            <a:extLst/>
          </a:blip>
          <a:srcRect l="0" t="2531" r="0" b="2531"/>
          <a:stretch>
            <a:fillRect/>
          </a:stretch>
        </p:blipFill>
        <p:spPr>
          <a:xfrm>
            <a:off x="525462" y="3390900"/>
            <a:ext cx="1747838" cy="982663"/>
          </a:xfrm>
          <a:prstGeom prst="rect">
            <a:avLst/>
          </a:prstGeom>
          <a:ln w="12700">
            <a:miter lim="400000"/>
          </a:ln>
        </p:spPr>
      </p:pic>
      <p:sp>
        <p:nvSpPr>
          <p:cNvPr id="538" name="Shape 538"/>
          <p:cNvSpPr/>
          <p:nvPr/>
        </p:nvSpPr>
        <p:spPr>
          <a:xfrm>
            <a:off x="2500551" y="35464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1</a:t>
            </a:r>
          </a:p>
        </p:txBody>
      </p:sp>
      <p:pic>
        <p:nvPicPr>
          <p:cNvPr id="539" name="Capture d’écran 2015-12-16 à 17.14.57.png">
            <a:hlinkClick r:id="rId7" invalidUrl="" action="ppaction://hlinksldjump" tgtFrame="" tooltip="" history="1" highlightClick="0" endSnd="0"/>
          </p:cNvPr>
          <p:cNvPicPr>
            <a:picLocks noChangeAspect="1"/>
          </p:cNvPicPr>
          <p:nvPr/>
        </p:nvPicPr>
        <p:blipFill>
          <a:blip r:embed="rId8">
            <a:extLst/>
          </a:blip>
          <a:srcRect l="0" t="5563" r="0" b="5563"/>
          <a:stretch>
            <a:fillRect/>
          </a:stretch>
        </p:blipFill>
        <p:spPr>
          <a:xfrm>
            <a:off x="525462" y="4616450"/>
            <a:ext cx="1747838" cy="982663"/>
          </a:xfrm>
          <a:prstGeom prst="rect">
            <a:avLst/>
          </a:prstGeom>
          <a:ln w="12700">
            <a:miter lim="400000"/>
          </a:ln>
        </p:spPr>
      </p:pic>
      <p:sp>
        <p:nvSpPr>
          <p:cNvPr id="540" name="Shape 540"/>
          <p:cNvSpPr/>
          <p:nvPr/>
        </p:nvSpPr>
        <p:spPr>
          <a:xfrm>
            <a:off x="2521982" y="4749800"/>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541" name="Capture d’écran 2015-12-16 à 17.15.05.png">
            <a:hlinkClick r:id="rId9" invalidUrl="" action="ppaction://hlinksldjump" tgtFrame="" tooltip="" history="1" highlightClick="0" endSnd="0"/>
          </p:cNvPr>
          <p:cNvPicPr>
            <a:picLocks noChangeAspect="1"/>
          </p:cNvPicPr>
          <p:nvPr/>
        </p:nvPicPr>
        <p:blipFill>
          <a:blip r:embed="rId10">
            <a:extLst/>
          </a:blip>
          <a:srcRect l="0" t="2597" r="0" b="2597"/>
          <a:stretch>
            <a:fillRect/>
          </a:stretch>
        </p:blipFill>
        <p:spPr>
          <a:xfrm>
            <a:off x="547687" y="5818187"/>
            <a:ext cx="1747838" cy="984251"/>
          </a:xfrm>
          <a:prstGeom prst="rect">
            <a:avLst/>
          </a:prstGeom>
          <a:ln w="12700">
            <a:miter lim="400000"/>
          </a:ln>
        </p:spPr>
      </p:pic>
      <p:sp>
        <p:nvSpPr>
          <p:cNvPr id="542" name="Shape 542"/>
          <p:cNvSpPr/>
          <p:nvPr/>
        </p:nvSpPr>
        <p:spPr>
          <a:xfrm>
            <a:off x="2537063" y="59213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543" name="Capture d’écran 2015-12-16 à 17.15.13.png">
            <a:hlinkClick r:id="rId11" invalidUrl="" action="ppaction://hlinksldjump" tgtFrame="" tooltip="" history="1" highlightClick="0" endSnd="0"/>
          </p:cNvPr>
          <p:cNvPicPr>
            <a:picLocks noChangeAspect="1"/>
          </p:cNvPicPr>
          <p:nvPr/>
        </p:nvPicPr>
        <p:blipFill>
          <a:blip r:embed="rId12">
            <a:extLst/>
          </a:blip>
          <a:stretch>
            <a:fillRect/>
          </a:stretch>
        </p:blipFill>
        <p:spPr>
          <a:xfrm>
            <a:off x="525462" y="7007225"/>
            <a:ext cx="1747838" cy="982663"/>
          </a:xfrm>
          <a:prstGeom prst="rect">
            <a:avLst/>
          </a:prstGeom>
          <a:ln w="12700">
            <a:miter lim="400000"/>
          </a:ln>
        </p:spPr>
      </p:pic>
      <p:sp>
        <p:nvSpPr>
          <p:cNvPr id="544" name="Shape 544"/>
          <p:cNvSpPr/>
          <p:nvPr/>
        </p:nvSpPr>
        <p:spPr>
          <a:xfrm>
            <a:off x="2521982" y="7140575"/>
            <a:ext cx="815498"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545" name="Shape 545">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560000" fill="hold"/>
                                        <p:tgtEl>
                                          <p:spTgt spid="53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3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a:t>
            </a:r>
            <a:br/>
            <a:r>
              <a:t>Déplacements latéraux sur plots</a:t>
            </a:r>
          </a:p>
        </p:txBody>
      </p:sp>
      <p:pic>
        <p:nvPicPr>
          <p:cNvPr id="548" name="Deplacements latéraux sur plots.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679825" y="2444998"/>
            <a:ext cx="8183563" cy="4603254"/>
          </a:xfrm>
          <a:prstGeom prst="rect">
            <a:avLst/>
          </a:prstGeom>
          <a:ln w="12700">
            <a:miter lim="400000"/>
          </a:ln>
        </p:spPr>
      </p:pic>
      <p:sp>
        <p:nvSpPr>
          <p:cNvPr id="549" name="Shape 549"/>
          <p:cNvSpPr/>
          <p:nvPr/>
        </p:nvSpPr>
        <p:spPr>
          <a:xfrm>
            <a:off x="3533775" y="7275512"/>
            <a:ext cx="9096375"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700">
                <a:latin typeface="Calibri"/>
                <a:ea typeface="Calibri"/>
                <a:cs typeface="Calibri"/>
                <a:sym typeface="Calibri"/>
              </a:defRPr>
            </a:pPr>
            <a:r>
              <a:t>Adducteurs, quadriceps</a:t>
            </a:r>
          </a:p>
          <a:p>
            <a:pPr algn="l" defTabSz="457200">
              <a:defRPr sz="1700">
                <a:latin typeface="Calibri"/>
                <a:ea typeface="Calibri"/>
                <a:cs typeface="Calibri"/>
                <a:sym typeface="Calibri"/>
              </a:defRPr>
            </a:pPr>
            <a:r>
              <a:t>-	Aller poser les pieds à plat alternativement en face des trous des plots</a:t>
            </a:r>
          </a:p>
          <a:p>
            <a:pPr algn="l" defTabSz="457200">
              <a:defRPr sz="1700">
                <a:latin typeface="Calibri"/>
                <a:ea typeface="Calibri"/>
                <a:cs typeface="Calibri"/>
                <a:sym typeface="Calibri"/>
              </a:defRPr>
            </a:pPr>
            <a:r>
              <a:t>-	Espace entre les plots de 4 (N1) , 5 (N2), 6 (N3) ou 7 pieds (N4)</a:t>
            </a:r>
          </a:p>
          <a:p>
            <a:pPr algn="l" defTabSz="457200">
              <a:defRPr sz="1700">
                <a:latin typeface="Calibri"/>
                <a:ea typeface="Calibri"/>
                <a:cs typeface="Calibri"/>
                <a:sym typeface="Calibri"/>
              </a:defRPr>
            </a:pPr>
            <a:r>
              <a:t>-	Garder la tête droite et des appuis « légers »</a:t>
            </a:r>
          </a:p>
        </p:txBody>
      </p:sp>
      <p:pic>
        <p:nvPicPr>
          <p:cNvPr id="550" name="Capture d’écran 2017-02-23 à 14.28.42.png"/>
          <p:cNvPicPr>
            <a:picLocks noChangeAspect="1"/>
          </p:cNvPicPr>
          <p:nvPr/>
        </p:nvPicPr>
        <p:blipFill>
          <a:blip r:embed="rId5">
            <a:extLst/>
          </a:blip>
          <a:srcRect l="323" t="0" r="323" b="0"/>
          <a:stretch>
            <a:fillRect/>
          </a:stretch>
        </p:blipFill>
        <p:spPr>
          <a:xfrm>
            <a:off x="558800" y="4711700"/>
            <a:ext cx="1747838" cy="982663"/>
          </a:xfrm>
          <a:prstGeom prst="rect">
            <a:avLst/>
          </a:prstGeom>
          <a:ln w="12700">
            <a:miter lim="400000"/>
          </a:ln>
        </p:spPr>
      </p:pic>
      <p:sp>
        <p:nvSpPr>
          <p:cNvPr id="551" name="Shape 551"/>
          <p:cNvSpPr/>
          <p:nvPr/>
        </p:nvSpPr>
        <p:spPr>
          <a:xfrm>
            <a:off x="485300" y="5791200"/>
            <a:ext cx="1999612"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Déplacements</a:t>
            </a:r>
          </a:p>
          <a:p>
            <a:pPr>
              <a:defRPr sz="2500">
                <a:solidFill>
                  <a:srgbClr val="72675A"/>
                </a:solidFill>
                <a:latin typeface="Baskerville"/>
                <a:ea typeface="Baskerville"/>
                <a:cs typeface="Baskerville"/>
                <a:sym typeface="Baskerville"/>
              </a:defRPr>
            </a:pPr>
            <a:r>
              <a:t>Latéraux</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039999" fill="hold"/>
                                        <p:tgtEl>
                                          <p:spTgt spid="54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54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nvSpPr>
        <p:spPr>
          <a:xfrm>
            <a:off x="4593420" y="1943100"/>
            <a:ext cx="8384634" cy="7688224"/>
          </a:xfrm>
          <a:prstGeom prst="rect">
            <a:avLst/>
          </a:prstGeom>
          <a:solidFill>
            <a:srgbClr val="CCCCCC"/>
          </a:solidFill>
          <a:ln w="38100">
            <a:solidFill>
              <a:srgbClr val="FFFFFF"/>
            </a:solidFill>
          </a:ln>
          <a:effectLst>
            <a:outerShdw sx="100000" sy="100000" kx="0" ky="0" algn="b" rotWithShape="0" blurRad="38100" dist="20000" dir="5400000">
              <a:srgbClr val="000000">
                <a:alpha val="38000"/>
              </a:srgbClr>
            </a:outerShdw>
          </a:effectLst>
        </p:spPr>
        <p:txBody>
          <a:bodyPr lIns="50800" tIns="50800" rIns="50800" bIns="50800" anchor="ctr"/>
          <a:lstStyle/>
          <a:p>
            <a:pPr>
              <a:defRPr>
                <a:solidFill>
                  <a:srgbClr val="FFFFFF"/>
                </a:solidFill>
              </a:defRPr>
            </a:pPr>
          </a:p>
        </p:txBody>
      </p:sp>
      <p:graphicFrame>
        <p:nvGraphicFramePr>
          <p:cNvPr id="114" name="Table 114"/>
          <p:cNvGraphicFramePr/>
          <p:nvPr/>
        </p:nvGraphicFramePr>
        <p:xfrm>
          <a:off x="7084938" y="8482964"/>
          <a:ext cx="4313698" cy="87909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525620"/>
                <a:gridCol w="2373441"/>
              </a:tblGrid>
              <a:tr h="866395">
                <a:tc>
                  <a:txBody>
                    <a:bodyPr/>
                    <a:lstStyle/>
                    <a:p>
                      <a:pPr algn="l">
                        <a:defRPr sz="3200"/>
                      </a:pPr>
                    </a:p>
                  </a:txBody>
                  <a:tcPr marL="0" marR="0" marT="0" marB="0" anchor="t" anchorCtr="0" horzOverflow="overflow">
                    <a:solidFill>
                      <a:srgbClr val="FF728D"/>
                    </a:solidFill>
                  </a:tcPr>
                </a:tc>
                <a:tc>
                  <a:txBody>
                    <a:bodyPr/>
                    <a:lstStyle/>
                    <a:p>
                      <a:pPr algn="l">
                        <a:defRPr sz="3200"/>
                      </a:pPr>
                    </a:p>
                  </a:txBody>
                  <a:tcPr marL="0" marR="0" marT="0" marB="0" anchor="t" anchorCtr="0" horzOverflow="overflow">
                    <a:solidFill>
                      <a:srgbClr val="FF728D"/>
                    </a:solidFill>
                  </a:tcPr>
                </a:tc>
              </a:tr>
            </a:tbl>
          </a:graphicData>
        </a:graphic>
      </p:graphicFrame>
      <p:graphicFrame>
        <p:nvGraphicFramePr>
          <p:cNvPr id="115" name="Table 115"/>
          <p:cNvGraphicFramePr/>
          <p:nvPr/>
        </p:nvGraphicFramePr>
        <p:xfrm>
          <a:off x="4915396" y="6350809"/>
          <a:ext cx="4292818" cy="1850603"/>
        </p:xfrm>
        <a:graphic xmlns:a="http://schemas.openxmlformats.org/drawingml/2006/main">
          <a:graphicData uri="http://schemas.openxmlformats.org/drawingml/2006/table">
            <a:tbl>
              <a:tblPr firstCol="0" firstRow="0" lastCol="0" lastRow="0" bandCol="0" bandRow="1" rtl="0">
                <a:tableStyleId>{EEE7283C-3CF3-47DC-8721-378D4A62B228}</a:tableStyleId>
              </a:tblPr>
              <a:tblGrid>
                <a:gridCol w="1632094"/>
                <a:gridCol w="2265980"/>
              </a:tblGrid>
              <a:tr h="954694">
                <a:tc>
                  <a:txBody>
                    <a:bodyPr/>
                    <a:lstStyle/>
                    <a:p>
                      <a:pPr algn="l">
                        <a:defRPr sz="3200"/>
                      </a:pPr>
                    </a:p>
                  </a:txBody>
                  <a:tcPr marL="0" marR="0" marT="0" marB="0" anchor="t" anchorCtr="0" horzOverflow="overflow">
                    <a:solidFill>
                      <a:schemeClr val="accent6"/>
                    </a:solidFill>
                  </a:tcPr>
                </a:tc>
                <a:tc>
                  <a:txBody>
                    <a:bodyPr/>
                    <a:lstStyle/>
                    <a:p>
                      <a:pPr algn="l">
                        <a:defRPr sz="3200"/>
                      </a:pPr>
                    </a:p>
                  </a:txBody>
                  <a:tcPr marL="0" marR="0" marT="0" marB="0" anchor="t" anchorCtr="0" horzOverflow="overflow">
                    <a:solidFill>
                      <a:schemeClr val="accent6"/>
                    </a:solidFill>
                  </a:tcPr>
                </a:tc>
              </a:tr>
              <a:tr h="883206">
                <a:tc>
                  <a:txBody>
                    <a:bodyPr/>
                    <a:lstStyle/>
                    <a:p>
                      <a:pPr algn="l">
                        <a:defRPr sz="3200"/>
                      </a:pPr>
                    </a:p>
                  </a:txBody>
                  <a:tcPr marL="0" marR="0" marT="0" marB="0" anchor="t" anchorCtr="0" horzOverflow="overflow">
                    <a:solidFill>
                      <a:schemeClr val="accent6">
                        <a:lumOff val="9460"/>
                      </a:schemeClr>
                    </a:solidFill>
                  </a:tcPr>
                </a:tc>
                <a:tc>
                  <a:txBody>
                    <a:bodyPr/>
                    <a:lstStyle/>
                    <a:p>
                      <a:pPr algn="l">
                        <a:defRPr sz="3200"/>
                      </a:pPr>
                    </a:p>
                  </a:txBody>
                  <a:tcPr marL="0" marR="0" marT="0" marB="0" anchor="t" anchorCtr="0" horzOverflow="overflow">
                    <a:solidFill>
                      <a:schemeClr val="accent6">
                        <a:lumOff val="9460"/>
                      </a:schemeClr>
                    </a:solidFill>
                  </a:tcPr>
                </a:tc>
              </a:tr>
            </a:tbl>
          </a:graphicData>
        </a:graphic>
      </p:graphicFrame>
      <p:graphicFrame>
        <p:nvGraphicFramePr>
          <p:cNvPr id="116" name="Table 116"/>
          <p:cNvGraphicFramePr/>
          <p:nvPr/>
        </p:nvGraphicFramePr>
        <p:xfrm>
          <a:off x="620319" y="6842084"/>
          <a:ext cx="4313698" cy="87909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384214"/>
                <a:gridCol w="2466825"/>
              </a:tblGrid>
              <a:tr h="866395">
                <a:tc>
                  <a:txBody>
                    <a:bodyPr/>
                    <a:lstStyle/>
                    <a:p>
                      <a:pPr algn="l">
                        <a:defRPr sz="3200"/>
                      </a:pPr>
                    </a:p>
                  </a:txBody>
                  <a:tcPr marL="0" marR="0" marT="0" marB="0" anchor="t" anchorCtr="0" horzOverflow="overflow">
                    <a:solidFill>
                      <a:schemeClr val="accent3">
                        <a:lumOff val="11470"/>
                      </a:schemeClr>
                    </a:solidFill>
                  </a:tcPr>
                </a:tc>
                <a:tc>
                  <a:txBody>
                    <a:bodyPr/>
                    <a:lstStyle/>
                    <a:p>
                      <a:pPr algn="l">
                        <a:defRPr sz="3200"/>
                      </a:pPr>
                    </a:p>
                  </a:txBody>
                  <a:tcPr marL="0" marR="0" marT="0" marB="0" anchor="t" anchorCtr="0" horzOverflow="overflow">
                    <a:solidFill>
                      <a:schemeClr val="accent3">
                        <a:lumOff val="11470"/>
                      </a:schemeClr>
                    </a:solidFill>
                  </a:tcPr>
                </a:tc>
              </a:tr>
            </a:tbl>
          </a:graphicData>
        </a:graphic>
      </p:graphicFrame>
      <p:graphicFrame>
        <p:nvGraphicFramePr>
          <p:cNvPr id="117" name="Table 117"/>
          <p:cNvGraphicFramePr/>
          <p:nvPr/>
        </p:nvGraphicFramePr>
        <p:xfrm>
          <a:off x="4940786" y="2678216"/>
          <a:ext cx="4292818" cy="3580521"/>
        </p:xfrm>
        <a:graphic xmlns:a="http://schemas.openxmlformats.org/drawingml/2006/main">
          <a:graphicData uri="http://schemas.openxmlformats.org/drawingml/2006/table">
            <a:tbl>
              <a:tblPr firstCol="0" firstRow="0" lastCol="0" lastRow="0" bandCol="0" bandRow="1" rtl="0">
                <a:tableStyleId>{EEE7283C-3CF3-47DC-8721-378D4A62B228}</a:tableStyleId>
              </a:tblPr>
              <a:tblGrid>
                <a:gridCol w="1721391"/>
                <a:gridCol w="2125238"/>
              </a:tblGrid>
              <a:tr h="935498">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65448">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91139">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75733">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118" name="Capture d’écran 2017-03-03 à 15.20.33.png">
            <a:hlinkClick r:id="rId2" invalidUrl="" action="ppaction://hlinksldjump" tgtFrame="" tooltip="" history="1" highlightClick="0" endSnd="0"/>
          </p:cNvPr>
          <p:cNvPicPr>
            <a:picLocks noChangeAspect="1"/>
          </p:cNvPicPr>
          <p:nvPr/>
        </p:nvPicPr>
        <p:blipFill>
          <a:blip r:embed="rId3">
            <a:extLst/>
          </a:blip>
          <a:srcRect l="896" t="0" r="896" b="0"/>
          <a:stretch>
            <a:fillRect/>
          </a:stretch>
        </p:blipFill>
        <p:spPr>
          <a:xfrm>
            <a:off x="5055689" y="2717845"/>
            <a:ext cx="1419002" cy="797062"/>
          </a:xfrm>
          <a:prstGeom prst="rect">
            <a:avLst/>
          </a:prstGeom>
          <a:ln w="12700">
            <a:miter lim="400000"/>
          </a:ln>
        </p:spPr>
      </p:pic>
      <p:sp>
        <p:nvSpPr>
          <p:cNvPr id="119" name="Shape 119"/>
          <p:cNvSpPr/>
          <p:nvPr/>
        </p:nvSpPr>
        <p:spPr>
          <a:xfrm>
            <a:off x="6368912" y="2782795"/>
            <a:ext cx="2707650" cy="741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72675A"/>
                </a:solidFill>
                <a:latin typeface="Baskerville"/>
                <a:ea typeface="Baskerville"/>
                <a:cs typeface="Baskerville"/>
                <a:sym typeface="Baskerville"/>
              </a:defRPr>
            </a:pPr>
            <a:r>
              <a:t>1/2 Squat</a:t>
            </a:r>
            <a:br/>
            <a:r>
              <a:t>Niv 1  - 3</a:t>
            </a:r>
          </a:p>
        </p:txBody>
      </p:sp>
      <p:pic>
        <p:nvPicPr>
          <p:cNvPr id="120" name="Capture d’écran 2015-12-11 à 12.33.54.png">
            <a:hlinkClick r:id="rId4" invalidUrl="" action="ppaction://hlinksldjump" tgtFrame="" tooltip="" history="1" highlightClick="0" endSnd="0"/>
          </p:cNvPr>
          <p:cNvPicPr>
            <a:picLocks noChangeAspect="1"/>
          </p:cNvPicPr>
          <p:nvPr/>
        </p:nvPicPr>
        <p:blipFill>
          <a:blip r:embed="rId5">
            <a:extLst/>
          </a:blip>
          <a:srcRect l="234" t="0" r="234" b="0"/>
          <a:stretch>
            <a:fillRect/>
          </a:stretch>
        </p:blipFill>
        <p:spPr>
          <a:xfrm>
            <a:off x="5088299" y="3680936"/>
            <a:ext cx="1374113" cy="771847"/>
          </a:xfrm>
          <a:prstGeom prst="rect">
            <a:avLst/>
          </a:prstGeom>
          <a:ln w="12700">
            <a:miter lim="400000"/>
          </a:ln>
        </p:spPr>
      </p:pic>
      <p:sp>
        <p:nvSpPr>
          <p:cNvPr id="121" name="Shape 121"/>
          <p:cNvSpPr/>
          <p:nvPr/>
        </p:nvSpPr>
        <p:spPr>
          <a:xfrm>
            <a:off x="6337247" y="3667581"/>
            <a:ext cx="2770980" cy="7418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100">
                <a:solidFill>
                  <a:srgbClr val="72675A"/>
                </a:solidFill>
                <a:latin typeface="Baskerville"/>
                <a:ea typeface="Baskerville"/>
                <a:cs typeface="Baskerville"/>
                <a:sym typeface="Baskerville"/>
              </a:defRPr>
            </a:pPr>
            <a:r>
              <a:t>Presse inclinée</a:t>
            </a:r>
            <a:br/>
            <a:r>
              <a:t>Niv 1 -2</a:t>
            </a:r>
          </a:p>
        </p:txBody>
      </p:sp>
      <p:pic>
        <p:nvPicPr>
          <p:cNvPr id="122" name="Capture d’écran 2017-03-03 à 15.23.25.png">
            <a:hlinkClick r:id="rId6" invalidUrl="" action="ppaction://hlinksldjump" tgtFrame="" tooltip="" history="1" highlightClick="0" endSnd="0"/>
          </p:cNvPr>
          <p:cNvPicPr>
            <a:picLocks noChangeAspect="1"/>
          </p:cNvPicPr>
          <p:nvPr/>
        </p:nvPicPr>
        <p:blipFill>
          <a:blip r:embed="rId7">
            <a:extLst/>
          </a:blip>
          <a:srcRect l="0" t="192" r="0" b="192"/>
          <a:stretch>
            <a:fillRect/>
          </a:stretch>
        </p:blipFill>
        <p:spPr>
          <a:xfrm>
            <a:off x="5044643" y="4504485"/>
            <a:ext cx="1417472" cy="796926"/>
          </a:xfrm>
          <a:prstGeom prst="rect">
            <a:avLst/>
          </a:prstGeom>
          <a:ln w="12700">
            <a:miter lim="400000"/>
          </a:ln>
        </p:spPr>
      </p:pic>
      <p:sp>
        <p:nvSpPr>
          <p:cNvPr id="123" name="Shape 123"/>
          <p:cNvSpPr/>
          <p:nvPr/>
        </p:nvSpPr>
        <p:spPr>
          <a:xfrm>
            <a:off x="6482546" y="4706959"/>
            <a:ext cx="2371372" cy="417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100">
                <a:solidFill>
                  <a:srgbClr val="72675A"/>
                </a:solidFill>
                <a:latin typeface="Baskerville"/>
                <a:ea typeface="Baskerville"/>
                <a:cs typeface="Baskerville"/>
                <a:sym typeface="Baskerville"/>
              </a:defRPr>
            </a:lvl1pPr>
          </a:lstStyle>
          <a:p>
            <a:pPr/>
            <a:r>
              <a:t>Fente Latérale</a:t>
            </a:r>
          </a:p>
        </p:txBody>
      </p:sp>
      <p:pic>
        <p:nvPicPr>
          <p:cNvPr id="124" name="Capture d’écran 2015-12-11 à 13.01.24.png">
            <a:hlinkClick r:id="rId8" invalidUrl="" action="ppaction://hlinksldjump" tgtFrame="" tooltip="" history="1" highlightClick="0" endSnd="0"/>
          </p:cNvPr>
          <p:cNvPicPr>
            <a:picLocks noChangeAspect="1"/>
          </p:cNvPicPr>
          <p:nvPr/>
        </p:nvPicPr>
        <p:blipFill>
          <a:blip r:embed="rId9">
            <a:extLst/>
          </a:blip>
          <a:srcRect l="344" t="6604" r="344" b="0"/>
          <a:stretch>
            <a:fillRect/>
          </a:stretch>
        </p:blipFill>
        <p:spPr>
          <a:xfrm>
            <a:off x="5070440" y="5428040"/>
            <a:ext cx="1365959" cy="718405"/>
          </a:xfrm>
          <a:prstGeom prst="rect">
            <a:avLst/>
          </a:prstGeom>
          <a:ln w="12700">
            <a:miter lim="400000"/>
          </a:ln>
        </p:spPr>
      </p:pic>
      <p:sp>
        <p:nvSpPr>
          <p:cNvPr id="125" name="Shape 125"/>
          <p:cNvSpPr/>
          <p:nvPr/>
        </p:nvSpPr>
        <p:spPr>
          <a:xfrm>
            <a:off x="6674036" y="5470691"/>
            <a:ext cx="201024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Extension Jambes</a:t>
            </a:r>
            <a:br/>
            <a:r>
              <a:t>Niv 1 - 2</a:t>
            </a:r>
          </a:p>
        </p:txBody>
      </p:sp>
      <p:sp>
        <p:nvSpPr>
          <p:cNvPr id="126" name="Shape 126"/>
          <p:cNvSpPr/>
          <p:nvPr/>
        </p:nvSpPr>
        <p:spPr>
          <a:xfrm>
            <a:off x="4905478" y="235752"/>
            <a:ext cx="3917913" cy="1203326"/>
          </a:xfrm>
          <a:prstGeom prst="rect">
            <a:avLst/>
          </a:prstGeom>
          <a:gradFill>
            <a:gsLst>
              <a:gs pos="0">
                <a:srgbClr val="CAD2E8"/>
              </a:gs>
              <a:gs pos="100000">
                <a:srgbClr val="E6EAF4"/>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72675B"/>
                </a:solidFill>
              </a:defRPr>
            </a:pPr>
            <a:r>
              <a:t>Membres </a:t>
            </a:r>
            <a:br/>
            <a:r>
              <a:t>Inférieurs</a:t>
            </a:r>
          </a:p>
        </p:txBody>
      </p:sp>
      <p:sp>
        <p:nvSpPr>
          <p:cNvPr id="127" name="Shape 127"/>
          <p:cNvSpPr/>
          <p:nvPr/>
        </p:nvSpPr>
        <p:spPr>
          <a:xfrm>
            <a:off x="6295365" y="2239857"/>
            <a:ext cx="261910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72675A"/>
                </a:solidFill>
                <a:latin typeface="Baskerville"/>
                <a:ea typeface="Baskerville"/>
                <a:cs typeface="Baskerville"/>
                <a:sym typeface="Baskerville"/>
              </a:defRPr>
            </a:lvl1pPr>
          </a:lstStyle>
          <a:p>
            <a:pPr/>
            <a:r>
              <a:t>AVEC APPAREIL</a:t>
            </a:r>
          </a:p>
        </p:txBody>
      </p:sp>
      <p:graphicFrame>
        <p:nvGraphicFramePr>
          <p:cNvPr id="128" name="Table 128"/>
          <p:cNvGraphicFramePr/>
          <p:nvPr/>
        </p:nvGraphicFramePr>
        <p:xfrm>
          <a:off x="613969" y="2995025"/>
          <a:ext cx="4300998" cy="264781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380126"/>
                <a:gridCol w="2487151"/>
              </a:tblGrid>
              <a:tr h="866395">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46544">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221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129" name="Capture d’écran 2017-02-23 à 14.28.42.png">
            <a:hlinkClick r:id="rId10" invalidUrl="" action="ppaction://hlinksldjump" tgtFrame="" tooltip="" history="1" highlightClick="0" endSnd="0"/>
          </p:cNvPr>
          <p:cNvPicPr>
            <a:picLocks noChangeAspect="1"/>
          </p:cNvPicPr>
          <p:nvPr/>
        </p:nvPicPr>
        <p:blipFill>
          <a:blip r:embed="rId11">
            <a:extLst/>
          </a:blip>
          <a:srcRect l="323" t="0" r="323" b="0"/>
          <a:stretch>
            <a:fillRect/>
          </a:stretch>
        </p:blipFill>
        <p:spPr>
          <a:xfrm>
            <a:off x="751823" y="4844658"/>
            <a:ext cx="1319373" cy="741773"/>
          </a:xfrm>
          <a:prstGeom prst="rect">
            <a:avLst/>
          </a:prstGeom>
          <a:ln w="12700">
            <a:miter lim="400000"/>
          </a:ln>
        </p:spPr>
      </p:pic>
      <p:sp>
        <p:nvSpPr>
          <p:cNvPr id="130" name="Shape 130"/>
          <p:cNvSpPr/>
          <p:nvPr/>
        </p:nvSpPr>
        <p:spPr>
          <a:xfrm>
            <a:off x="2458982" y="4896053"/>
            <a:ext cx="169796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Déplacements</a:t>
            </a:r>
          </a:p>
          <a:p>
            <a:pPr>
              <a:defRPr sz="2100">
                <a:solidFill>
                  <a:srgbClr val="72675A"/>
                </a:solidFill>
                <a:latin typeface="Baskerville"/>
                <a:ea typeface="Baskerville"/>
                <a:cs typeface="Baskerville"/>
                <a:sym typeface="Baskerville"/>
              </a:defRPr>
            </a:pPr>
            <a:r>
              <a:t>Latéraux</a:t>
            </a:r>
          </a:p>
        </p:txBody>
      </p:sp>
      <p:pic>
        <p:nvPicPr>
          <p:cNvPr id="131" name="Capture d’écran 2015-12-16 à 08.38.30.png">
            <a:hlinkClick r:id="rId12" invalidUrl="" action="ppaction://hlinksldjump" tgtFrame="" tooltip="" history="1" highlightClick="0" endSnd="0"/>
          </p:cNvPr>
          <p:cNvPicPr>
            <a:picLocks noChangeAspect="1"/>
          </p:cNvPicPr>
          <p:nvPr/>
        </p:nvPicPr>
        <p:blipFill>
          <a:blip r:embed="rId13">
            <a:extLst/>
          </a:blip>
          <a:srcRect l="0" t="52185" r="0" b="19145"/>
          <a:stretch>
            <a:fillRect/>
          </a:stretch>
        </p:blipFill>
        <p:spPr>
          <a:xfrm>
            <a:off x="693616" y="3089779"/>
            <a:ext cx="1351733" cy="709947"/>
          </a:xfrm>
          <a:prstGeom prst="rect">
            <a:avLst/>
          </a:prstGeom>
          <a:ln w="12700">
            <a:miter lim="400000"/>
          </a:ln>
        </p:spPr>
      </p:pic>
      <p:sp>
        <p:nvSpPr>
          <p:cNvPr id="132" name="Shape 132"/>
          <p:cNvSpPr/>
          <p:nvPr/>
        </p:nvSpPr>
        <p:spPr>
          <a:xfrm>
            <a:off x="2383973" y="3089779"/>
            <a:ext cx="184798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1/3 de Squats </a:t>
            </a:r>
          </a:p>
          <a:p>
            <a:pPr>
              <a:defRPr sz="2100">
                <a:solidFill>
                  <a:srgbClr val="72675A"/>
                </a:solidFill>
                <a:latin typeface="Baskerville"/>
                <a:ea typeface="Baskerville"/>
                <a:cs typeface="Baskerville"/>
                <a:sym typeface="Baskerville"/>
              </a:defRPr>
            </a:pPr>
            <a:r>
              <a:t>1 jambe Niv 1-4</a:t>
            </a:r>
          </a:p>
        </p:txBody>
      </p:sp>
      <p:pic>
        <p:nvPicPr>
          <p:cNvPr id="133" name="Capture d’écran 2015-12-16 à 09.51.25.png">
            <a:hlinkClick r:id="rId14" invalidUrl="" action="ppaction://hlinksldjump" tgtFrame="" tooltip="" history="1" highlightClick="0" endSnd="0"/>
          </p:cNvPr>
          <p:cNvPicPr>
            <a:picLocks noChangeAspect="1"/>
          </p:cNvPicPr>
          <p:nvPr/>
        </p:nvPicPr>
        <p:blipFill>
          <a:blip r:embed="rId15">
            <a:extLst/>
          </a:blip>
          <a:srcRect l="0" t="49057" r="8707" b="21608"/>
          <a:stretch>
            <a:fillRect/>
          </a:stretch>
        </p:blipFill>
        <p:spPr>
          <a:xfrm>
            <a:off x="698179" y="3924440"/>
            <a:ext cx="1364026" cy="776391"/>
          </a:xfrm>
          <a:prstGeom prst="rect">
            <a:avLst/>
          </a:prstGeom>
          <a:ln w="12700">
            <a:miter lim="400000"/>
          </a:ln>
        </p:spPr>
      </p:pic>
      <p:sp>
        <p:nvSpPr>
          <p:cNvPr id="134" name="Shape 134"/>
          <p:cNvSpPr/>
          <p:nvPr/>
        </p:nvSpPr>
        <p:spPr>
          <a:xfrm>
            <a:off x="1952183" y="3951672"/>
            <a:ext cx="271156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solidFill>
                  <a:srgbClr val="72675A"/>
                </a:solidFill>
                <a:latin typeface="Baskerville"/>
                <a:ea typeface="Baskerville"/>
                <a:cs typeface="Baskerville"/>
                <a:sym typeface="Baskerville"/>
              </a:defRPr>
            </a:pPr>
            <a:r>
              <a:t>Alternance  </a:t>
            </a:r>
          </a:p>
          <a:p>
            <a:pPr>
              <a:defRPr sz="2100">
                <a:solidFill>
                  <a:srgbClr val="72675A"/>
                </a:solidFill>
                <a:latin typeface="Baskerville"/>
                <a:ea typeface="Baskerville"/>
                <a:cs typeface="Baskerville"/>
                <a:sym typeface="Baskerville"/>
              </a:defRPr>
            </a:pPr>
            <a:r>
              <a:t>Chaise/Dynamique</a:t>
            </a:r>
          </a:p>
        </p:txBody>
      </p:sp>
      <p:sp>
        <p:nvSpPr>
          <p:cNvPr id="135" name="Shape 135"/>
          <p:cNvSpPr/>
          <p:nvPr/>
        </p:nvSpPr>
        <p:spPr>
          <a:xfrm>
            <a:off x="1162038" y="2571176"/>
            <a:ext cx="265259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72675A"/>
                </a:solidFill>
                <a:latin typeface="Baskerville"/>
                <a:ea typeface="Baskerville"/>
                <a:cs typeface="Baskerville"/>
                <a:sym typeface="Baskerville"/>
              </a:defRPr>
            </a:lvl1pPr>
          </a:lstStyle>
          <a:p>
            <a:pPr/>
            <a:r>
              <a:t>SANS  APPAREIL</a:t>
            </a:r>
          </a:p>
        </p:txBody>
      </p:sp>
      <p:sp>
        <p:nvSpPr>
          <p:cNvPr id="136" name="Shape 136"/>
          <p:cNvSpPr/>
          <p:nvPr/>
        </p:nvSpPr>
        <p:spPr>
          <a:xfrm>
            <a:off x="8961872" y="470569"/>
            <a:ext cx="3917914" cy="657226"/>
          </a:xfrm>
          <a:prstGeom prst="rect">
            <a:avLst/>
          </a:prstGeom>
          <a:gradFill>
            <a:gsLst>
              <a:gs pos="0">
                <a:srgbClr val="CAD2E8"/>
              </a:gs>
              <a:gs pos="100000">
                <a:srgbClr val="E6EAF4"/>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72675B"/>
                </a:solidFill>
              </a:defRPr>
            </a:lvl1pPr>
          </a:lstStyle>
          <a:p>
            <a:pPr/>
            <a:r>
              <a:t>PAR MUSCLE</a:t>
            </a:r>
          </a:p>
        </p:txBody>
      </p:sp>
      <p:sp>
        <p:nvSpPr>
          <p:cNvPr id="137" name="Shape 137"/>
          <p:cNvSpPr/>
          <p:nvPr/>
        </p:nvSpPr>
        <p:spPr>
          <a:xfrm rot="16157109">
            <a:off x="-415398" y="3962223"/>
            <a:ext cx="16588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QUADRICEPS</a:t>
            </a:r>
          </a:p>
        </p:txBody>
      </p:sp>
      <p:sp>
        <p:nvSpPr>
          <p:cNvPr id="138" name="Shape 138"/>
          <p:cNvSpPr/>
          <p:nvPr/>
        </p:nvSpPr>
        <p:spPr>
          <a:xfrm rot="16157109">
            <a:off x="-77745" y="6044476"/>
            <a:ext cx="9834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ISCHIO</a:t>
            </a:r>
          </a:p>
        </p:txBody>
      </p:sp>
      <p:graphicFrame>
        <p:nvGraphicFramePr>
          <p:cNvPr id="139" name="Table 139"/>
          <p:cNvGraphicFramePr/>
          <p:nvPr/>
        </p:nvGraphicFramePr>
        <p:xfrm>
          <a:off x="615201" y="7916580"/>
          <a:ext cx="4323934" cy="1725641"/>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387508"/>
                <a:gridCol w="2464838"/>
              </a:tblGrid>
              <a:tr h="866395">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46544">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140" name="Capture d’écran 2017-02-23 à 14.28.42.png">
            <a:hlinkClick r:id="rId10" invalidUrl="" action="ppaction://hlinksldjump" tgtFrame="" tooltip="" history="1" highlightClick="0" endSnd="0"/>
          </p:cNvPr>
          <p:cNvPicPr>
            <a:picLocks noChangeAspect="1"/>
          </p:cNvPicPr>
          <p:nvPr/>
        </p:nvPicPr>
        <p:blipFill>
          <a:blip r:embed="rId11">
            <a:extLst/>
          </a:blip>
          <a:srcRect l="323" t="0" r="323" b="0"/>
          <a:stretch>
            <a:fillRect/>
          </a:stretch>
        </p:blipFill>
        <p:spPr>
          <a:xfrm>
            <a:off x="751822" y="6924468"/>
            <a:ext cx="1319373" cy="741774"/>
          </a:xfrm>
          <a:prstGeom prst="rect">
            <a:avLst/>
          </a:prstGeom>
          <a:ln w="12700">
            <a:miter lim="400000"/>
          </a:ln>
        </p:spPr>
      </p:pic>
      <p:sp>
        <p:nvSpPr>
          <p:cNvPr id="141" name="Shape 141"/>
          <p:cNvSpPr/>
          <p:nvPr/>
        </p:nvSpPr>
        <p:spPr>
          <a:xfrm>
            <a:off x="2328069" y="6885892"/>
            <a:ext cx="169796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Déplacements</a:t>
            </a:r>
          </a:p>
          <a:p>
            <a:pPr>
              <a:defRPr sz="2100">
                <a:solidFill>
                  <a:srgbClr val="72675A"/>
                </a:solidFill>
                <a:latin typeface="Baskerville"/>
                <a:ea typeface="Baskerville"/>
                <a:cs typeface="Baskerville"/>
                <a:sym typeface="Baskerville"/>
              </a:defRPr>
            </a:pPr>
            <a:r>
              <a:t>Latéraux</a:t>
            </a:r>
          </a:p>
        </p:txBody>
      </p:sp>
      <p:pic>
        <p:nvPicPr>
          <p:cNvPr id="142" name="Capture d’écran 2015-12-16 à 09.51.25.png">
            <a:hlinkClick r:id="rId14" invalidUrl="" action="ppaction://hlinksldjump" tgtFrame="" tooltip="" history="1" highlightClick="0" endSnd="0"/>
          </p:cNvPr>
          <p:cNvPicPr>
            <a:picLocks noChangeAspect="1"/>
          </p:cNvPicPr>
          <p:nvPr/>
        </p:nvPicPr>
        <p:blipFill>
          <a:blip r:embed="rId15">
            <a:extLst/>
          </a:blip>
          <a:srcRect l="0" t="49057" r="8707" b="21608"/>
          <a:stretch>
            <a:fillRect/>
          </a:stretch>
        </p:blipFill>
        <p:spPr>
          <a:xfrm>
            <a:off x="667228" y="8846210"/>
            <a:ext cx="1364026" cy="776391"/>
          </a:xfrm>
          <a:prstGeom prst="rect">
            <a:avLst/>
          </a:prstGeom>
          <a:ln w="12700">
            <a:miter lim="400000"/>
          </a:ln>
        </p:spPr>
      </p:pic>
      <p:sp>
        <p:nvSpPr>
          <p:cNvPr id="143" name="Shape 143"/>
          <p:cNvSpPr/>
          <p:nvPr/>
        </p:nvSpPr>
        <p:spPr>
          <a:xfrm>
            <a:off x="2092612" y="8859255"/>
            <a:ext cx="2325404"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solidFill>
                  <a:srgbClr val="72675A"/>
                </a:solidFill>
                <a:latin typeface="Baskerville"/>
                <a:ea typeface="Baskerville"/>
                <a:cs typeface="Baskerville"/>
                <a:sym typeface="Baskerville"/>
              </a:defRPr>
            </a:pPr>
            <a:r>
              <a:t>Alternance  </a:t>
            </a:r>
          </a:p>
          <a:p>
            <a:pPr>
              <a:defRPr sz="2100">
                <a:solidFill>
                  <a:srgbClr val="72675A"/>
                </a:solidFill>
                <a:latin typeface="Baskerville"/>
                <a:ea typeface="Baskerville"/>
                <a:cs typeface="Baskerville"/>
                <a:sym typeface="Baskerville"/>
              </a:defRPr>
            </a:pPr>
            <a:r>
              <a:t>Chaise/Dynamique</a:t>
            </a:r>
          </a:p>
        </p:txBody>
      </p:sp>
      <p:pic>
        <p:nvPicPr>
          <p:cNvPr id="144" name="Capture d’écran 2015-12-16 à 17.14.48.png">
            <a:hlinkClick r:id="rId16" invalidUrl="" action="ppaction://hlinksldjump" tgtFrame="" tooltip="" history="1" highlightClick="0" endSnd="0"/>
          </p:cNvPr>
          <p:cNvPicPr>
            <a:picLocks noChangeAspect="1"/>
          </p:cNvPicPr>
          <p:nvPr/>
        </p:nvPicPr>
        <p:blipFill>
          <a:blip r:embed="rId17">
            <a:extLst/>
          </a:blip>
          <a:srcRect l="0" t="2531" r="0" b="2531"/>
          <a:stretch>
            <a:fillRect/>
          </a:stretch>
        </p:blipFill>
        <p:spPr>
          <a:xfrm>
            <a:off x="794594" y="7980773"/>
            <a:ext cx="1275453" cy="718238"/>
          </a:xfrm>
          <a:prstGeom prst="rect">
            <a:avLst/>
          </a:prstGeom>
          <a:ln w="12700">
            <a:miter lim="400000"/>
          </a:ln>
        </p:spPr>
      </p:pic>
      <p:sp>
        <p:nvSpPr>
          <p:cNvPr id="145" name="Shape 145"/>
          <p:cNvSpPr/>
          <p:nvPr/>
        </p:nvSpPr>
        <p:spPr>
          <a:xfrm>
            <a:off x="2391336" y="7970752"/>
            <a:ext cx="161331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Fentes Avant </a:t>
            </a:r>
          </a:p>
          <a:p>
            <a:pPr>
              <a:defRPr sz="2100">
                <a:solidFill>
                  <a:srgbClr val="72675A"/>
                </a:solidFill>
                <a:latin typeface="Baskerville"/>
                <a:ea typeface="Baskerville"/>
                <a:cs typeface="Baskerville"/>
                <a:sym typeface="Baskerville"/>
              </a:defRPr>
            </a:pPr>
            <a:r>
              <a:t>Niv 1-4</a:t>
            </a:r>
          </a:p>
        </p:txBody>
      </p:sp>
      <p:graphicFrame>
        <p:nvGraphicFramePr>
          <p:cNvPr id="146" name="Table 146"/>
          <p:cNvGraphicFramePr/>
          <p:nvPr/>
        </p:nvGraphicFramePr>
        <p:xfrm>
          <a:off x="613969" y="5795428"/>
          <a:ext cx="4300998" cy="87909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380126"/>
                <a:gridCol w="2502100"/>
              </a:tblGrid>
              <a:tr h="866395">
                <a:tc>
                  <a:txBody>
                    <a:bodyPr/>
                    <a:lstStyle/>
                    <a:p>
                      <a:pPr algn="l">
                        <a:defRPr sz="3200"/>
                      </a:pPr>
                    </a:p>
                  </a:txBody>
                  <a:tcPr marL="0" marR="0" marT="0" marB="0" anchor="t" anchorCtr="0" horzOverflow="overflow">
                    <a:solidFill>
                      <a:schemeClr val="accent6"/>
                    </a:solidFill>
                  </a:tcPr>
                </a:tc>
                <a:tc>
                  <a:txBody>
                    <a:bodyPr/>
                    <a:lstStyle/>
                    <a:p>
                      <a:pPr algn="l">
                        <a:defRPr sz="3200"/>
                      </a:pPr>
                    </a:p>
                  </a:txBody>
                  <a:tcPr marL="0" marR="0" marT="0" marB="0" anchor="t" anchorCtr="0" horzOverflow="overflow">
                    <a:solidFill>
                      <a:schemeClr val="accent6"/>
                    </a:solidFill>
                  </a:tcPr>
                </a:tc>
              </a:tr>
            </a:tbl>
          </a:graphicData>
        </a:graphic>
      </p:graphicFrame>
      <p:pic>
        <p:nvPicPr>
          <p:cNvPr id="147" name="Capture d’écran 2015-12-16 à 17.14.48.png">
            <a:hlinkClick r:id="rId16" invalidUrl="" action="ppaction://hlinksldjump" tgtFrame="" tooltip="" history="1" highlightClick="0" endSnd="0"/>
          </p:cNvPr>
          <p:cNvPicPr>
            <a:picLocks noChangeAspect="1"/>
          </p:cNvPicPr>
          <p:nvPr/>
        </p:nvPicPr>
        <p:blipFill>
          <a:blip r:embed="rId17">
            <a:extLst/>
          </a:blip>
          <a:srcRect l="0" t="2531" r="0" b="2531"/>
          <a:stretch>
            <a:fillRect/>
          </a:stretch>
        </p:blipFill>
        <p:spPr>
          <a:xfrm>
            <a:off x="793363" y="5859621"/>
            <a:ext cx="1275452" cy="718239"/>
          </a:xfrm>
          <a:prstGeom prst="rect">
            <a:avLst/>
          </a:prstGeom>
          <a:ln w="12700">
            <a:miter lim="400000"/>
          </a:ln>
        </p:spPr>
      </p:pic>
      <p:sp>
        <p:nvSpPr>
          <p:cNvPr id="148" name="Shape 148"/>
          <p:cNvSpPr/>
          <p:nvPr/>
        </p:nvSpPr>
        <p:spPr>
          <a:xfrm>
            <a:off x="2390103" y="5849601"/>
            <a:ext cx="161331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Fentes Avant </a:t>
            </a:r>
          </a:p>
          <a:p>
            <a:pPr>
              <a:defRPr sz="2100">
                <a:solidFill>
                  <a:srgbClr val="72675A"/>
                </a:solidFill>
                <a:latin typeface="Baskerville"/>
                <a:ea typeface="Baskerville"/>
                <a:cs typeface="Baskerville"/>
                <a:sym typeface="Baskerville"/>
              </a:defRPr>
            </a:pPr>
            <a:r>
              <a:t>Niv 1-4</a:t>
            </a:r>
          </a:p>
        </p:txBody>
      </p:sp>
      <p:sp>
        <p:nvSpPr>
          <p:cNvPr id="149" name="Shape 149"/>
          <p:cNvSpPr/>
          <p:nvPr/>
        </p:nvSpPr>
        <p:spPr>
          <a:xfrm rot="16157109">
            <a:off x="32421" y="7128960"/>
            <a:ext cx="8025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ADDU</a:t>
            </a:r>
          </a:p>
        </p:txBody>
      </p:sp>
      <p:sp>
        <p:nvSpPr>
          <p:cNvPr id="150" name="Shape 150"/>
          <p:cNvSpPr/>
          <p:nvPr/>
        </p:nvSpPr>
        <p:spPr>
          <a:xfrm rot="16157109">
            <a:off x="-187245" y="8588900"/>
            <a:ext cx="12024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FESSIERS</a:t>
            </a:r>
          </a:p>
        </p:txBody>
      </p:sp>
      <p:graphicFrame>
        <p:nvGraphicFramePr>
          <p:cNvPr id="151" name="Table 151"/>
          <p:cNvGraphicFramePr/>
          <p:nvPr/>
        </p:nvGraphicFramePr>
        <p:xfrm>
          <a:off x="14291645" y="59070"/>
          <a:ext cx="4292818" cy="9315223"/>
        </p:xfrm>
        <a:graphic xmlns:a="http://schemas.openxmlformats.org/drawingml/2006/main">
          <a:graphicData uri="http://schemas.openxmlformats.org/drawingml/2006/table">
            <a:tbl>
              <a:tblPr firstCol="0" firstRow="0" lastCol="0" lastRow="0" bandCol="0" bandRow="1" rtl="0">
                <a:tableStyleId>{EEE7283C-3CF3-47DC-8721-378D4A62B228}</a:tableStyleId>
              </a:tblPr>
              <a:tblGrid>
                <a:gridCol w="1463125"/>
                <a:gridCol w="2816991"/>
              </a:tblGrid>
              <a:tr h="934388">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64421">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9008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74694">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36108">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829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79962">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152" name="Capture d’écran 2017-03-03 à 15.20.33.png">
            <a:hlinkClick r:id="rId2" invalidUrl="" action="ppaction://hlinksldjump" tgtFrame="" tooltip="" history="1" highlightClick="0" endSnd="0"/>
          </p:cNvPr>
          <p:cNvPicPr>
            <a:picLocks noChangeAspect="1"/>
          </p:cNvPicPr>
          <p:nvPr/>
        </p:nvPicPr>
        <p:blipFill>
          <a:blip r:embed="rId3">
            <a:extLst/>
          </a:blip>
          <a:srcRect l="896" t="0" r="896" b="0"/>
          <a:stretch>
            <a:fillRect/>
          </a:stretch>
        </p:blipFill>
        <p:spPr>
          <a:xfrm>
            <a:off x="14406548" y="98699"/>
            <a:ext cx="1466569" cy="823781"/>
          </a:xfrm>
          <a:prstGeom prst="rect">
            <a:avLst/>
          </a:prstGeom>
          <a:ln w="12700">
            <a:miter lim="400000"/>
          </a:ln>
        </p:spPr>
      </p:pic>
      <p:sp>
        <p:nvSpPr>
          <p:cNvPr id="153" name="Shape 153"/>
          <p:cNvSpPr/>
          <p:nvPr/>
        </p:nvSpPr>
        <p:spPr>
          <a:xfrm>
            <a:off x="15910270" y="150949"/>
            <a:ext cx="2707650" cy="7418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500">
                <a:solidFill>
                  <a:srgbClr val="72675A"/>
                </a:solidFill>
                <a:latin typeface="Baskerville"/>
                <a:ea typeface="Baskerville"/>
                <a:cs typeface="Baskerville"/>
                <a:sym typeface="Baskerville"/>
              </a:defRPr>
            </a:pPr>
            <a:r>
              <a:t>1/2 Squat</a:t>
            </a:r>
            <a:br/>
            <a:r>
              <a:t>Niv 1  - 3</a:t>
            </a:r>
          </a:p>
        </p:txBody>
      </p:sp>
      <p:pic>
        <p:nvPicPr>
          <p:cNvPr id="154" name="Capture d’écran 2015-12-11 à 12.33.54.png">
            <a:hlinkClick r:id="rId4" invalidUrl="" action="ppaction://hlinksldjump" tgtFrame="" tooltip="" history="1" highlightClick="0" endSnd="0"/>
          </p:cNvPr>
          <p:cNvPicPr>
            <a:picLocks noChangeAspect="1"/>
          </p:cNvPicPr>
          <p:nvPr/>
        </p:nvPicPr>
        <p:blipFill>
          <a:blip r:embed="rId5">
            <a:extLst/>
          </a:blip>
          <a:srcRect l="234" t="0" r="234" b="0"/>
          <a:stretch>
            <a:fillRect/>
          </a:stretch>
        </p:blipFill>
        <p:spPr>
          <a:xfrm>
            <a:off x="14452783" y="993738"/>
            <a:ext cx="1374113" cy="771848"/>
          </a:xfrm>
          <a:prstGeom prst="rect">
            <a:avLst/>
          </a:prstGeom>
          <a:ln w="12700">
            <a:miter lim="400000"/>
          </a:ln>
        </p:spPr>
      </p:pic>
      <p:sp>
        <p:nvSpPr>
          <p:cNvPr id="155" name="Shape 155"/>
          <p:cNvSpPr/>
          <p:nvPr/>
        </p:nvSpPr>
        <p:spPr>
          <a:xfrm>
            <a:off x="15878605" y="1035735"/>
            <a:ext cx="2770980" cy="7418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sz="2500">
                <a:solidFill>
                  <a:srgbClr val="72675A"/>
                </a:solidFill>
                <a:latin typeface="Baskerville"/>
                <a:ea typeface="Baskerville"/>
                <a:cs typeface="Baskerville"/>
                <a:sym typeface="Baskerville"/>
              </a:defRPr>
            </a:pPr>
            <a:r>
              <a:t>Presse inclinée</a:t>
            </a:r>
            <a:br/>
            <a:r>
              <a:t>Niv 1 -2</a:t>
            </a:r>
          </a:p>
        </p:txBody>
      </p:sp>
      <p:pic>
        <p:nvPicPr>
          <p:cNvPr id="156" name="Capture d’écran 2015-12-11 à 12.41.08.png">
            <a:hlinkClick r:id="rId18" invalidUrl="" action="ppaction://hlinksldjump" tgtFrame="" tooltip="" history="1" highlightClick="0" endSnd="0"/>
          </p:cNvPr>
          <p:cNvPicPr>
            <a:picLocks noChangeAspect="1"/>
          </p:cNvPicPr>
          <p:nvPr/>
        </p:nvPicPr>
        <p:blipFill>
          <a:blip r:embed="rId19">
            <a:extLst/>
          </a:blip>
          <a:srcRect l="0" t="49584" r="0" b="18984"/>
          <a:stretch>
            <a:fillRect/>
          </a:stretch>
        </p:blipFill>
        <p:spPr>
          <a:xfrm>
            <a:off x="14438893" y="1906446"/>
            <a:ext cx="1401739" cy="781875"/>
          </a:xfrm>
          <a:prstGeom prst="rect">
            <a:avLst/>
          </a:prstGeom>
          <a:ln w="12700">
            <a:miter lim="400000"/>
          </a:ln>
        </p:spPr>
      </p:pic>
      <p:sp>
        <p:nvSpPr>
          <p:cNvPr id="157" name="Shape 157"/>
          <p:cNvSpPr/>
          <p:nvPr/>
        </p:nvSpPr>
        <p:spPr>
          <a:xfrm>
            <a:off x="16023297" y="2115692"/>
            <a:ext cx="2481597" cy="417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72675A"/>
                </a:solidFill>
                <a:latin typeface="Baskerville"/>
                <a:ea typeface="Baskerville"/>
                <a:cs typeface="Baskerville"/>
                <a:sym typeface="Baskerville"/>
              </a:defRPr>
            </a:lvl1pPr>
          </a:lstStyle>
          <a:p>
            <a:pPr/>
            <a:r>
              <a:t>Fentes avant</a:t>
            </a:r>
          </a:p>
        </p:txBody>
      </p:sp>
      <p:pic>
        <p:nvPicPr>
          <p:cNvPr id="158" name="Capture d’écran 2017-03-03 à 15.23.25.png">
            <a:hlinkClick r:id="rId6" invalidUrl="" action="ppaction://hlinksldjump" tgtFrame="" tooltip="" history="1" highlightClick="0" endSnd="0"/>
          </p:cNvPr>
          <p:cNvPicPr>
            <a:picLocks noChangeAspect="1"/>
          </p:cNvPicPr>
          <p:nvPr/>
        </p:nvPicPr>
        <p:blipFill>
          <a:blip r:embed="rId7">
            <a:extLst/>
          </a:blip>
          <a:srcRect l="0" t="192" r="0" b="192"/>
          <a:stretch>
            <a:fillRect/>
          </a:stretch>
        </p:blipFill>
        <p:spPr>
          <a:xfrm>
            <a:off x="14471834" y="2765577"/>
            <a:ext cx="1417472" cy="796926"/>
          </a:xfrm>
          <a:prstGeom prst="rect">
            <a:avLst/>
          </a:prstGeom>
          <a:ln w="12700">
            <a:miter lim="400000"/>
          </a:ln>
        </p:spPr>
      </p:pic>
      <p:sp>
        <p:nvSpPr>
          <p:cNvPr id="159" name="Shape 159"/>
          <p:cNvSpPr/>
          <p:nvPr/>
        </p:nvSpPr>
        <p:spPr>
          <a:xfrm>
            <a:off x="16078409" y="2936029"/>
            <a:ext cx="2371372" cy="417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500">
                <a:solidFill>
                  <a:srgbClr val="72675A"/>
                </a:solidFill>
                <a:latin typeface="Baskerville"/>
                <a:ea typeface="Baskerville"/>
                <a:cs typeface="Baskerville"/>
                <a:sym typeface="Baskerville"/>
              </a:defRPr>
            </a:lvl1pPr>
          </a:lstStyle>
          <a:p>
            <a:pPr/>
            <a:r>
              <a:t>Fente Latérale</a:t>
            </a:r>
          </a:p>
        </p:txBody>
      </p:sp>
      <p:pic>
        <p:nvPicPr>
          <p:cNvPr id="160" name="Capture d’écran 2015-12-11 à 12.55.56.png">
            <a:hlinkClick r:id="rId20" invalidUrl="" action="ppaction://hlinksldjump" tgtFrame="" tooltip="" history="1" highlightClick="0" endSnd="0"/>
          </p:cNvPr>
          <p:cNvPicPr>
            <a:picLocks noChangeAspect="1"/>
          </p:cNvPicPr>
          <p:nvPr/>
        </p:nvPicPr>
        <p:blipFill>
          <a:blip r:embed="rId21">
            <a:extLst/>
          </a:blip>
          <a:srcRect l="0" t="344" r="0" b="344"/>
          <a:stretch>
            <a:fillRect/>
          </a:stretch>
        </p:blipFill>
        <p:spPr>
          <a:xfrm>
            <a:off x="14491561" y="6474250"/>
            <a:ext cx="1417503" cy="796944"/>
          </a:xfrm>
          <a:prstGeom prst="rect">
            <a:avLst/>
          </a:prstGeom>
          <a:ln w="12700">
            <a:miter lim="400000"/>
          </a:ln>
        </p:spPr>
      </p:pic>
      <p:sp>
        <p:nvSpPr>
          <p:cNvPr id="161" name="Shape 161"/>
          <p:cNvSpPr/>
          <p:nvPr/>
        </p:nvSpPr>
        <p:spPr>
          <a:xfrm>
            <a:off x="16647986" y="6489072"/>
            <a:ext cx="123221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Curls</a:t>
            </a:r>
          </a:p>
          <a:p>
            <a:pPr>
              <a:defRPr sz="2500">
                <a:solidFill>
                  <a:srgbClr val="72675A"/>
                </a:solidFill>
                <a:latin typeface="Baskerville"/>
                <a:ea typeface="Baskerville"/>
                <a:cs typeface="Baskerville"/>
                <a:sym typeface="Baskerville"/>
              </a:defRPr>
            </a:pPr>
            <a:r>
              <a:t>Niv 1 - 2</a:t>
            </a:r>
          </a:p>
        </p:txBody>
      </p:sp>
      <p:pic>
        <p:nvPicPr>
          <p:cNvPr id="162" name="Capture d’écran 2015-12-11 à 13.01.24.png">
            <a:hlinkClick r:id="rId8" invalidUrl="" action="ppaction://hlinksldjump" tgtFrame="" tooltip="" history="1" highlightClick="0" endSnd="0"/>
          </p:cNvPr>
          <p:cNvPicPr>
            <a:picLocks noChangeAspect="1"/>
          </p:cNvPicPr>
          <p:nvPr/>
        </p:nvPicPr>
        <p:blipFill>
          <a:blip r:embed="rId9">
            <a:extLst/>
          </a:blip>
          <a:srcRect l="344" t="6604" r="344" b="0"/>
          <a:stretch>
            <a:fillRect/>
          </a:stretch>
        </p:blipFill>
        <p:spPr>
          <a:xfrm>
            <a:off x="14456754" y="7503984"/>
            <a:ext cx="1365959" cy="718406"/>
          </a:xfrm>
          <a:prstGeom prst="rect">
            <a:avLst/>
          </a:prstGeom>
          <a:ln w="12700">
            <a:miter lim="400000"/>
          </a:ln>
        </p:spPr>
      </p:pic>
      <p:sp>
        <p:nvSpPr>
          <p:cNvPr id="163" name="Shape 163"/>
          <p:cNvSpPr/>
          <p:nvPr/>
        </p:nvSpPr>
        <p:spPr>
          <a:xfrm>
            <a:off x="16078409" y="7483735"/>
            <a:ext cx="2371372"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Extension Jambes</a:t>
            </a:r>
            <a:br/>
            <a:r>
              <a:t>Niv 1 - 2</a:t>
            </a:r>
          </a:p>
        </p:txBody>
      </p:sp>
      <p:pic>
        <p:nvPicPr>
          <p:cNvPr id="164" name="Capture d’écran 2015-12-11 à 13.05.21.png">
            <a:hlinkClick r:id="rId22" invalidUrl="" action="ppaction://hlinksldjump" tgtFrame="" tooltip="" history="1" highlightClick="0" endSnd="0"/>
          </p:cNvPr>
          <p:cNvPicPr>
            <a:picLocks noChangeAspect="1"/>
          </p:cNvPicPr>
          <p:nvPr/>
        </p:nvPicPr>
        <p:blipFill>
          <a:blip r:embed="rId23">
            <a:extLst/>
          </a:blip>
          <a:srcRect l="0" t="62298" r="0" b="7789"/>
          <a:stretch>
            <a:fillRect/>
          </a:stretch>
        </p:blipFill>
        <p:spPr>
          <a:xfrm>
            <a:off x="14451922" y="8455137"/>
            <a:ext cx="1396198" cy="762401"/>
          </a:xfrm>
          <a:prstGeom prst="rect">
            <a:avLst/>
          </a:prstGeom>
          <a:ln w="12700">
            <a:miter lim="400000"/>
          </a:ln>
        </p:spPr>
      </p:pic>
      <p:sp>
        <p:nvSpPr>
          <p:cNvPr id="165" name="Shape 165"/>
          <p:cNvSpPr/>
          <p:nvPr/>
        </p:nvSpPr>
        <p:spPr>
          <a:xfrm>
            <a:off x="15644972" y="8456914"/>
            <a:ext cx="3238247"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solidFill>
                  <a:srgbClr val="72675A"/>
                </a:solidFill>
                <a:latin typeface="Baskerville"/>
                <a:ea typeface="Baskerville"/>
                <a:cs typeface="Baskerville"/>
                <a:sym typeface="Baskerville"/>
              </a:defRPr>
            </a:pPr>
            <a:r>
              <a:t>Extension Chevilles</a:t>
            </a:r>
          </a:p>
          <a:p>
            <a:pPr>
              <a:defRPr sz="2500">
                <a:solidFill>
                  <a:srgbClr val="72675A"/>
                </a:solidFill>
                <a:latin typeface="Baskerville"/>
                <a:ea typeface="Baskerville"/>
                <a:cs typeface="Baskerville"/>
                <a:sym typeface="Baskerville"/>
              </a:defRPr>
            </a:pPr>
            <a:r>
              <a:t>Niv 1 - 3</a:t>
            </a:r>
          </a:p>
        </p:txBody>
      </p:sp>
      <p:pic>
        <p:nvPicPr>
          <p:cNvPr id="166" name="Capture d’écran 2017-03-03 à 15.21.08.png">
            <a:hlinkClick r:id="rId24" invalidUrl="" action="ppaction://hlinksldjump" tgtFrame="" tooltip="" history="1" highlightClick="0" endSnd="0"/>
          </p:cNvPr>
          <p:cNvPicPr>
            <a:picLocks noChangeAspect="1"/>
          </p:cNvPicPr>
          <p:nvPr/>
        </p:nvPicPr>
        <p:blipFill>
          <a:blip r:embed="rId25">
            <a:extLst/>
          </a:blip>
          <a:srcRect l="0" t="15789" r="0" b="15789"/>
          <a:stretch>
            <a:fillRect/>
          </a:stretch>
        </p:blipFill>
        <p:spPr>
          <a:xfrm>
            <a:off x="14506257" y="3672125"/>
            <a:ext cx="1417504" cy="796945"/>
          </a:xfrm>
          <a:prstGeom prst="rect">
            <a:avLst/>
          </a:prstGeom>
          <a:ln w="12700">
            <a:miter lim="400000"/>
          </a:ln>
        </p:spPr>
      </p:pic>
      <p:sp>
        <p:nvSpPr>
          <p:cNvPr id="167" name="Shape 167"/>
          <p:cNvSpPr/>
          <p:nvPr/>
        </p:nvSpPr>
        <p:spPr>
          <a:xfrm>
            <a:off x="16454470" y="3699104"/>
            <a:ext cx="161932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Abduction </a:t>
            </a:r>
          </a:p>
          <a:p>
            <a:pPr>
              <a:defRPr sz="2500">
                <a:solidFill>
                  <a:srgbClr val="72675A"/>
                </a:solidFill>
                <a:latin typeface="Baskerville"/>
                <a:ea typeface="Baskerville"/>
                <a:cs typeface="Baskerville"/>
                <a:sym typeface="Baskerville"/>
              </a:defRPr>
            </a:pPr>
            <a:r>
              <a:t>Hanches</a:t>
            </a:r>
          </a:p>
        </p:txBody>
      </p:sp>
      <p:pic>
        <p:nvPicPr>
          <p:cNvPr id="168" name="Capture d’écran 2017-03-03 à 15.22.10.png">
            <a:hlinkClick r:id="rId26" invalidUrl="" action="ppaction://hlinksldjump" tgtFrame="" tooltip="" history="1" highlightClick="0" endSnd="0"/>
          </p:cNvPr>
          <p:cNvPicPr>
            <a:picLocks noChangeAspect="1"/>
          </p:cNvPicPr>
          <p:nvPr/>
        </p:nvPicPr>
        <p:blipFill>
          <a:blip r:embed="rId27">
            <a:extLst/>
          </a:blip>
          <a:srcRect l="0" t="34674" r="0" b="15567"/>
          <a:stretch>
            <a:fillRect/>
          </a:stretch>
        </p:blipFill>
        <p:spPr>
          <a:xfrm>
            <a:off x="14506455" y="5444516"/>
            <a:ext cx="1417400" cy="796886"/>
          </a:xfrm>
          <a:prstGeom prst="rect">
            <a:avLst/>
          </a:prstGeom>
          <a:ln w="12700">
            <a:miter lim="400000"/>
          </a:ln>
        </p:spPr>
      </p:pic>
      <p:sp>
        <p:nvSpPr>
          <p:cNvPr id="169" name="Shape 169"/>
          <p:cNvSpPr/>
          <p:nvPr/>
        </p:nvSpPr>
        <p:spPr>
          <a:xfrm>
            <a:off x="16454470" y="5560222"/>
            <a:ext cx="1619325"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Adduction </a:t>
            </a:r>
          </a:p>
          <a:p>
            <a:pPr>
              <a:defRPr sz="2500">
                <a:solidFill>
                  <a:srgbClr val="72675A"/>
                </a:solidFill>
                <a:latin typeface="Baskerville"/>
                <a:ea typeface="Baskerville"/>
                <a:cs typeface="Baskerville"/>
                <a:sym typeface="Baskerville"/>
              </a:defRPr>
            </a:pPr>
            <a:r>
              <a:t>Hanches</a:t>
            </a:r>
          </a:p>
        </p:txBody>
      </p:sp>
      <p:pic>
        <p:nvPicPr>
          <p:cNvPr id="170" name="Capture d’écran 2017-03-03 à 15.21.42.png">
            <a:hlinkClick r:id="rId28" invalidUrl="" action="ppaction://hlinksldjump" tgtFrame="" tooltip="" history="1" highlightClick="0" endSnd="0"/>
          </p:cNvPr>
          <p:cNvPicPr>
            <a:picLocks noChangeAspect="1"/>
          </p:cNvPicPr>
          <p:nvPr/>
        </p:nvPicPr>
        <p:blipFill>
          <a:blip r:embed="rId29">
            <a:extLst/>
          </a:blip>
          <a:srcRect l="0" t="32024" r="0" b="13677"/>
          <a:stretch>
            <a:fillRect/>
          </a:stretch>
        </p:blipFill>
        <p:spPr>
          <a:xfrm>
            <a:off x="14516972" y="4616773"/>
            <a:ext cx="1396015" cy="784863"/>
          </a:xfrm>
          <a:prstGeom prst="rect">
            <a:avLst/>
          </a:prstGeom>
          <a:ln w="12700">
            <a:miter lim="400000"/>
          </a:ln>
        </p:spPr>
      </p:pic>
      <p:sp>
        <p:nvSpPr>
          <p:cNvPr id="171" name="Shape 171"/>
          <p:cNvSpPr/>
          <p:nvPr/>
        </p:nvSpPr>
        <p:spPr>
          <a:xfrm>
            <a:off x="16495903" y="4629862"/>
            <a:ext cx="1536384"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solidFill>
                  <a:srgbClr val="72675A"/>
                </a:solidFill>
                <a:latin typeface="Baskerville"/>
                <a:ea typeface="Baskerville"/>
                <a:cs typeface="Baskerville"/>
                <a:sym typeface="Baskerville"/>
              </a:defRPr>
            </a:pPr>
            <a:r>
              <a:t>Extension </a:t>
            </a:r>
          </a:p>
          <a:p>
            <a:pPr>
              <a:defRPr sz="2500">
                <a:solidFill>
                  <a:srgbClr val="72675A"/>
                </a:solidFill>
                <a:latin typeface="Baskerville"/>
                <a:ea typeface="Baskerville"/>
                <a:cs typeface="Baskerville"/>
                <a:sym typeface="Baskerville"/>
              </a:defRPr>
            </a:pPr>
            <a:r>
              <a:t>Hanches</a:t>
            </a:r>
          </a:p>
        </p:txBody>
      </p:sp>
      <p:sp>
        <p:nvSpPr>
          <p:cNvPr id="172" name="Shape 172"/>
          <p:cNvSpPr/>
          <p:nvPr/>
        </p:nvSpPr>
        <p:spPr>
          <a:xfrm>
            <a:off x="15646223" y="-379289"/>
            <a:ext cx="261910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500">
                <a:solidFill>
                  <a:srgbClr val="72675A"/>
                </a:solidFill>
                <a:latin typeface="Baskerville"/>
                <a:ea typeface="Baskerville"/>
                <a:cs typeface="Baskerville"/>
                <a:sym typeface="Baskerville"/>
              </a:defRPr>
            </a:lvl1pPr>
          </a:lstStyle>
          <a:p>
            <a:pPr/>
            <a:r>
              <a:t>AVEC APPAREIL</a:t>
            </a:r>
          </a:p>
        </p:txBody>
      </p:sp>
      <p:sp>
        <p:nvSpPr>
          <p:cNvPr id="173" name="Shape 173"/>
          <p:cNvSpPr/>
          <p:nvPr/>
        </p:nvSpPr>
        <p:spPr>
          <a:xfrm rot="16157109">
            <a:off x="3910772" y="4277976"/>
            <a:ext cx="16588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QUADRICEPS</a:t>
            </a:r>
          </a:p>
        </p:txBody>
      </p:sp>
      <p:sp>
        <p:nvSpPr>
          <p:cNvPr id="174" name="Shape 174"/>
          <p:cNvSpPr/>
          <p:nvPr/>
        </p:nvSpPr>
        <p:spPr>
          <a:xfrm rot="16157109">
            <a:off x="4268244" y="7188360"/>
            <a:ext cx="98349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ISCHIO</a:t>
            </a:r>
          </a:p>
        </p:txBody>
      </p:sp>
      <p:pic>
        <p:nvPicPr>
          <p:cNvPr id="175" name="Capture d’écran 2015-12-11 à 12.41.08.png">
            <a:hlinkClick r:id="rId18" invalidUrl="" action="ppaction://hlinksldjump" tgtFrame="" tooltip="" history="1" highlightClick="0" endSnd="0"/>
          </p:cNvPr>
          <p:cNvPicPr>
            <a:picLocks noChangeAspect="1"/>
          </p:cNvPicPr>
          <p:nvPr/>
        </p:nvPicPr>
        <p:blipFill>
          <a:blip r:embed="rId19">
            <a:extLst/>
          </a:blip>
          <a:srcRect l="0" t="49584" r="0" b="18984"/>
          <a:stretch>
            <a:fillRect/>
          </a:stretch>
        </p:blipFill>
        <p:spPr>
          <a:xfrm>
            <a:off x="5004596" y="6437851"/>
            <a:ext cx="1401738" cy="781874"/>
          </a:xfrm>
          <a:prstGeom prst="rect">
            <a:avLst/>
          </a:prstGeom>
          <a:ln w="12700">
            <a:miter lim="400000"/>
          </a:ln>
        </p:spPr>
      </p:pic>
      <p:sp>
        <p:nvSpPr>
          <p:cNvPr id="176" name="Shape 176"/>
          <p:cNvSpPr/>
          <p:nvPr/>
        </p:nvSpPr>
        <p:spPr>
          <a:xfrm>
            <a:off x="6476528" y="6632817"/>
            <a:ext cx="2481597" cy="417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100">
                <a:solidFill>
                  <a:srgbClr val="72675A"/>
                </a:solidFill>
                <a:latin typeface="Baskerville"/>
                <a:ea typeface="Baskerville"/>
                <a:cs typeface="Baskerville"/>
                <a:sym typeface="Baskerville"/>
              </a:defRPr>
            </a:lvl1pPr>
          </a:lstStyle>
          <a:p>
            <a:pPr/>
            <a:r>
              <a:t>Fentes avant</a:t>
            </a:r>
          </a:p>
        </p:txBody>
      </p:sp>
      <p:pic>
        <p:nvPicPr>
          <p:cNvPr id="177" name="Capture d’écran 2015-12-11 à 12.55.56.png">
            <a:hlinkClick r:id="rId20" invalidUrl="" action="ppaction://hlinksldjump" tgtFrame="" tooltip="" history="1" highlightClick="0" endSnd="0"/>
          </p:cNvPr>
          <p:cNvPicPr>
            <a:picLocks noChangeAspect="1"/>
          </p:cNvPicPr>
          <p:nvPr/>
        </p:nvPicPr>
        <p:blipFill>
          <a:blip r:embed="rId21">
            <a:extLst/>
          </a:blip>
          <a:srcRect l="0" t="344" r="0" b="344"/>
          <a:stretch>
            <a:fillRect/>
          </a:stretch>
        </p:blipFill>
        <p:spPr>
          <a:xfrm>
            <a:off x="4958161" y="7322654"/>
            <a:ext cx="1417502" cy="796944"/>
          </a:xfrm>
          <a:prstGeom prst="rect">
            <a:avLst/>
          </a:prstGeom>
          <a:ln w="12700">
            <a:miter lim="400000"/>
          </a:ln>
        </p:spPr>
      </p:pic>
      <p:sp>
        <p:nvSpPr>
          <p:cNvPr id="178" name="Shape 178"/>
          <p:cNvSpPr/>
          <p:nvPr/>
        </p:nvSpPr>
        <p:spPr>
          <a:xfrm>
            <a:off x="7115119" y="7400976"/>
            <a:ext cx="105335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Curls</a:t>
            </a:r>
          </a:p>
          <a:p>
            <a:pPr>
              <a:defRPr sz="2100">
                <a:solidFill>
                  <a:srgbClr val="72675A"/>
                </a:solidFill>
                <a:latin typeface="Baskerville"/>
                <a:ea typeface="Baskerville"/>
                <a:cs typeface="Baskerville"/>
                <a:sym typeface="Baskerville"/>
              </a:defRPr>
            </a:pPr>
            <a:r>
              <a:t>Niv 1 - 2</a:t>
            </a:r>
          </a:p>
        </p:txBody>
      </p:sp>
      <p:sp>
        <p:nvSpPr>
          <p:cNvPr id="179" name="Shape 179"/>
          <p:cNvSpPr/>
          <p:nvPr/>
        </p:nvSpPr>
        <p:spPr>
          <a:xfrm rot="16157109">
            <a:off x="8696935" y="7088118"/>
            <a:ext cx="8025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ADDU</a:t>
            </a:r>
          </a:p>
        </p:txBody>
      </p:sp>
      <p:graphicFrame>
        <p:nvGraphicFramePr>
          <p:cNvPr id="180" name="Table 180"/>
          <p:cNvGraphicFramePr/>
          <p:nvPr/>
        </p:nvGraphicFramePr>
        <p:xfrm>
          <a:off x="9305311" y="6353317"/>
          <a:ext cx="4292818" cy="1850603"/>
        </p:xfrm>
        <a:graphic xmlns:a="http://schemas.openxmlformats.org/drawingml/2006/main">
          <a:graphicData uri="http://schemas.openxmlformats.org/drawingml/2006/table">
            <a:tbl>
              <a:tblPr firstCol="0" firstRow="0" lastCol="0" lastRow="0" bandCol="0" bandRow="1" rtl="0">
                <a:tableStyleId>{EEE7283C-3CF3-47DC-8721-378D4A62B228}</a:tableStyleId>
              </a:tblPr>
              <a:tblGrid>
                <a:gridCol w="1632094"/>
                <a:gridCol w="1940791"/>
              </a:tblGrid>
              <a:tr h="954694">
                <a:tc>
                  <a:txBody>
                    <a:bodyPr/>
                    <a:lstStyle/>
                    <a:p>
                      <a:pPr algn="l">
                        <a:defRPr sz="3200"/>
                      </a:pPr>
                    </a:p>
                  </a:txBody>
                  <a:tcPr marL="0" marR="0" marT="0" marB="0" anchor="t" anchorCtr="0" horzOverflow="overflow">
                    <a:solidFill>
                      <a:schemeClr val="accent3"/>
                    </a:solidFill>
                  </a:tcPr>
                </a:tc>
                <a:tc>
                  <a:txBody>
                    <a:bodyPr/>
                    <a:lstStyle/>
                    <a:p>
                      <a:pPr algn="l">
                        <a:defRPr sz="3200"/>
                      </a:pPr>
                    </a:p>
                  </a:txBody>
                  <a:tcPr marL="0" marR="0" marT="0" marB="0" anchor="t" anchorCtr="0" horzOverflow="overflow">
                    <a:solidFill>
                      <a:schemeClr val="accent3"/>
                    </a:solidFill>
                  </a:tcPr>
                </a:tc>
              </a:tr>
              <a:tr h="883206">
                <a:tc>
                  <a:txBody>
                    <a:bodyPr/>
                    <a:lstStyle/>
                    <a:p>
                      <a:pPr algn="l">
                        <a:defRPr sz="3200"/>
                      </a:pPr>
                    </a:p>
                  </a:txBody>
                  <a:tcPr marL="0" marR="0" marT="0" marB="0" anchor="t" anchorCtr="0" horzOverflow="overflow">
                    <a:solidFill>
                      <a:schemeClr val="accent3">
                        <a:lumOff val="22941"/>
                      </a:schemeClr>
                    </a:solidFill>
                  </a:tcPr>
                </a:tc>
                <a:tc>
                  <a:txBody>
                    <a:bodyPr/>
                    <a:lstStyle/>
                    <a:p>
                      <a:pPr algn="l">
                        <a:defRPr sz="3200"/>
                      </a:pPr>
                    </a:p>
                  </a:txBody>
                  <a:tcPr marL="0" marR="0" marT="0" marB="0" anchor="t" anchorCtr="0" horzOverflow="overflow">
                    <a:solidFill>
                      <a:schemeClr val="accent3">
                        <a:lumOff val="22941"/>
                      </a:schemeClr>
                    </a:solidFill>
                  </a:tcPr>
                </a:tc>
              </a:tr>
            </a:tbl>
          </a:graphicData>
        </a:graphic>
      </p:graphicFrame>
      <p:pic>
        <p:nvPicPr>
          <p:cNvPr id="181" name="Capture d’écran 2017-03-03 à 15.23.25.png">
            <a:hlinkClick r:id="rId6" invalidUrl="" action="ppaction://hlinksldjump" tgtFrame="" tooltip="" history="1" highlightClick="0" endSnd="0"/>
          </p:cNvPr>
          <p:cNvPicPr>
            <a:picLocks noChangeAspect="1"/>
          </p:cNvPicPr>
          <p:nvPr/>
        </p:nvPicPr>
        <p:blipFill>
          <a:blip r:embed="rId7">
            <a:extLst/>
          </a:blip>
          <a:srcRect l="0" t="192" r="0" b="192"/>
          <a:stretch>
            <a:fillRect/>
          </a:stretch>
        </p:blipFill>
        <p:spPr>
          <a:xfrm>
            <a:off x="9398943" y="6415076"/>
            <a:ext cx="1417472" cy="796926"/>
          </a:xfrm>
          <a:prstGeom prst="rect">
            <a:avLst/>
          </a:prstGeom>
          <a:ln w="12700">
            <a:miter lim="400000"/>
          </a:ln>
        </p:spPr>
      </p:pic>
      <p:sp>
        <p:nvSpPr>
          <p:cNvPr id="182" name="Shape 182"/>
          <p:cNvSpPr/>
          <p:nvPr/>
        </p:nvSpPr>
        <p:spPr>
          <a:xfrm>
            <a:off x="10836846" y="6617550"/>
            <a:ext cx="2371372" cy="417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100">
                <a:solidFill>
                  <a:srgbClr val="72675A"/>
                </a:solidFill>
                <a:latin typeface="Baskerville"/>
                <a:ea typeface="Baskerville"/>
                <a:cs typeface="Baskerville"/>
                <a:sym typeface="Baskerville"/>
              </a:defRPr>
            </a:lvl1pPr>
          </a:lstStyle>
          <a:p>
            <a:pPr/>
            <a:r>
              <a:t>Fente Latérale</a:t>
            </a:r>
          </a:p>
        </p:txBody>
      </p:sp>
      <p:pic>
        <p:nvPicPr>
          <p:cNvPr id="183" name="Capture d’écran 2017-03-03 à 15.22.10.png">
            <a:hlinkClick r:id="rId26" invalidUrl="" action="ppaction://hlinksldjump" tgtFrame="" tooltip="" history="1" highlightClick="0" endSnd="0"/>
          </p:cNvPr>
          <p:cNvPicPr>
            <a:picLocks noChangeAspect="1"/>
          </p:cNvPicPr>
          <p:nvPr/>
        </p:nvPicPr>
        <p:blipFill>
          <a:blip r:embed="rId27">
            <a:extLst/>
          </a:blip>
          <a:srcRect l="0" t="34674" r="0" b="15567"/>
          <a:stretch>
            <a:fillRect/>
          </a:stretch>
        </p:blipFill>
        <p:spPr>
          <a:xfrm>
            <a:off x="9400718" y="7337401"/>
            <a:ext cx="1417400" cy="796886"/>
          </a:xfrm>
          <a:prstGeom prst="rect">
            <a:avLst/>
          </a:prstGeom>
          <a:ln w="12700">
            <a:miter lim="400000"/>
          </a:ln>
        </p:spPr>
      </p:pic>
      <p:sp>
        <p:nvSpPr>
          <p:cNvPr id="184" name="Shape 184"/>
          <p:cNvSpPr/>
          <p:nvPr/>
        </p:nvSpPr>
        <p:spPr>
          <a:xfrm>
            <a:off x="11265897" y="7415007"/>
            <a:ext cx="137852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Adduction </a:t>
            </a:r>
          </a:p>
          <a:p>
            <a:pPr>
              <a:defRPr sz="2100">
                <a:solidFill>
                  <a:srgbClr val="72675A"/>
                </a:solidFill>
                <a:latin typeface="Baskerville"/>
                <a:ea typeface="Baskerville"/>
                <a:cs typeface="Baskerville"/>
                <a:sym typeface="Baskerville"/>
              </a:defRPr>
            </a:pPr>
            <a:r>
              <a:t>Hanches</a:t>
            </a:r>
          </a:p>
        </p:txBody>
      </p:sp>
      <p:sp>
        <p:nvSpPr>
          <p:cNvPr id="185" name="Shape 185"/>
          <p:cNvSpPr/>
          <p:nvPr/>
        </p:nvSpPr>
        <p:spPr>
          <a:xfrm rot="16157109">
            <a:off x="8427443" y="3091748"/>
            <a:ext cx="12024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FESSIERS</a:t>
            </a:r>
          </a:p>
        </p:txBody>
      </p:sp>
      <p:graphicFrame>
        <p:nvGraphicFramePr>
          <p:cNvPr id="186" name="Table 186"/>
          <p:cNvGraphicFramePr/>
          <p:nvPr/>
        </p:nvGraphicFramePr>
        <p:xfrm>
          <a:off x="9337859" y="2688127"/>
          <a:ext cx="4300998" cy="264781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508466"/>
                <a:gridCol w="2046306"/>
              </a:tblGrid>
              <a:tr h="866395">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846544">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221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r h="922176">
                <a:tc>
                  <a:txBody>
                    <a:bodyPr/>
                    <a:lstStyle/>
                    <a:p>
                      <a:pPr algn="l">
                        <a:defRPr sz="3200"/>
                      </a:pPr>
                    </a:p>
                  </a:txBody>
                  <a:tcPr marL="0" marR="0" marT="0" marB="0" anchor="t" anchorCtr="0" horzOverflow="overflow"/>
                </a:tc>
                <a:tc>
                  <a:txBody>
                    <a:bodyPr/>
                    <a:lstStyle/>
                    <a:p>
                      <a:pPr algn="l">
                        <a:defRPr sz="3200"/>
                      </a:pPr>
                    </a:p>
                  </a:txBody>
                  <a:tcPr marL="0" marR="0" marT="0" marB="0" anchor="t" anchorCtr="0" horzOverflow="overflow"/>
                </a:tc>
              </a:tr>
            </a:tbl>
          </a:graphicData>
        </a:graphic>
      </p:graphicFrame>
      <p:pic>
        <p:nvPicPr>
          <p:cNvPr id="187" name="Capture d’écran 2015-12-11 à 12.41.08.png">
            <a:hlinkClick r:id="rId18" invalidUrl="" action="ppaction://hlinksldjump" tgtFrame="" tooltip="" history="1" highlightClick="0" endSnd="0"/>
          </p:cNvPr>
          <p:cNvPicPr>
            <a:picLocks noChangeAspect="1"/>
          </p:cNvPicPr>
          <p:nvPr/>
        </p:nvPicPr>
        <p:blipFill>
          <a:blip r:embed="rId19">
            <a:extLst/>
          </a:blip>
          <a:srcRect l="0" t="49584" r="0" b="18984"/>
          <a:stretch>
            <a:fillRect/>
          </a:stretch>
        </p:blipFill>
        <p:spPr>
          <a:xfrm>
            <a:off x="9365202" y="2742190"/>
            <a:ext cx="1308819" cy="730045"/>
          </a:xfrm>
          <a:prstGeom prst="rect">
            <a:avLst/>
          </a:prstGeom>
          <a:ln w="12700">
            <a:miter lim="400000"/>
          </a:ln>
        </p:spPr>
      </p:pic>
      <p:sp>
        <p:nvSpPr>
          <p:cNvPr id="188" name="Shape 188"/>
          <p:cNvSpPr/>
          <p:nvPr/>
        </p:nvSpPr>
        <p:spPr>
          <a:xfrm>
            <a:off x="10580672" y="2903004"/>
            <a:ext cx="2481597" cy="417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2100">
                <a:solidFill>
                  <a:srgbClr val="72675A"/>
                </a:solidFill>
                <a:latin typeface="Baskerville"/>
                <a:ea typeface="Baskerville"/>
                <a:cs typeface="Baskerville"/>
                <a:sym typeface="Baskerville"/>
              </a:defRPr>
            </a:lvl1pPr>
          </a:lstStyle>
          <a:p>
            <a:pPr/>
            <a:r>
              <a:t>Fentes avant</a:t>
            </a:r>
          </a:p>
        </p:txBody>
      </p:sp>
      <p:pic>
        <p:nvPicPr>
          <p:cNvPr id="189" name="Capture d’écran 2017-03-03 à 15.21.42.png">
            <a:hlinkClick r:id="rId28" invalidUrl="" action="ppaction://hlinksldjump" tgtFrame="" tooltip="" history="1" highlightClick="0" endSnd="0"/>
          </p:cNvPr>
          <p:cNvPicPr>
            <a:picLocks noChangeAspect="1"/>
          </p:cNvPicPr>
          <p:nvPr/>
        </p:nvPicPr>
        <p:blipFill>
          <a:blip r:embed="rId29">
            <a:extLst/>
          </a:blip>
          <a:srcRect l="0" t="32024" r="0" b="13677"/>
          <a:stretch>
            <a:fillRect/>
          </a:stretch>
        </p:blipFill>
        <p:spPr>
          <a:xfrm>
            <a:off x="9385203" y="3636989"/>
            <a:ext cx="1309047" cy="735967"/>
          </a:xfrm>
          <a:prstGeom prst="rect">
            <a:avLst/>
          </a:prstGeom>
          <a:ln w="12700">
            <a:miter lim="400000"/>
          </a:ln>
        </p:spPr>
      </p:pic>
      <p:sp>
        <p:nvSpPr>
          <p:cNvPr id="190" name="Shape 190"/>
          <p:cNvSpPr/>
          <p:nvPr/>
        </p:nvSpPr>
        <p:spPr>
          <a:xfrm>
            <a:off x="11167045" y="3632363"/>
            <a:ext cx="130885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Extension </a:t>
            </a:r>
          </a:p>
          <a:p>
            <a:pPr>
              <a:defRPr sz="2100">
                <a:solidFill>
                  <a:srgbClr val="72675A"/>
                </a:solidFill>
                <a:latin typeface="Baskerville"/>
                <a:ea typeface="Baskerville"/>
                <a:cs typeface="Baskerville"/>
                <a:sym typeface="Baskerville"/>
              </a:defRPr>
            </a:pPr>
            <a:r>
              <a:t>Hanches</a:t>
            </a:r>
          </a:p>
        </p:txBody>
      </p:sp>
      <p:pic>
        <p:nvPicPr>
          <p:cNvPr id="191" name="Capture d’écran 2017-03-03 à 15.22.10.png">
            <a:hlinkClick r:id="rId26" invalidUrl="" action="ppaction://hlinksldjump" tgtFrame="" tooltip="" history="1" highlightClick="0" endSnd="0"/>
          </p:cNvPr>
          <p:cNvPicPr>
            <a:picLocks noChangeAspect="1"/>
          </p:cNvPicPr>
          <p:nvPr/>
        </p:nvPicPr>
        <p:blipFill>
          <a:blip r:embed="rId27">
            <a:extLst/>
          </a:blip>
          <a:srcRect l="0" t="34674" r="0" b="15567"/>
          <a:stretch>
            <a:fillRect/>
          </a:stretch>
        </p:blipFill>
        <p:spPr>
          <a:xfrm>
            <a:off x="9400682" y="4505704"/>
            <a:ext cx="1277918" cy="718467"/>
          </a:xfrm>
          <a:prstGeom prst="rect">
            <a:avLst/>
          </a:prstGeom>
          <a:ln w="12700">
            <a:miter lim="400000"/>
          </a:ln>
        </p:spPr>
      </p:pic>
      <p:sp>
        <p:nvSpPr>
          <p:cNvPr id="192" name="Shape 192"/>
          <p:cNvSpPr/>
          <p:nvPr/>
        </p:nvSpPr>
        <p:spPr>
          <a:xfrm>
            <a:off x="11132210" y="4509276"/>
            <a:ext cx="137852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solidFill>
                  <a:srgbClr val="72675A"/>
                </a:solidFill>
                <a:latin typeface="Baskerville"/>
                <a:ea typeface="Baskerville"/>
                <a:cs typeface="Baskerville"/>
                <a:sym typeface="Baskerville"/>
              </a:defRPr>
            </a:pPr>
            <a:r>
              <a:t>Adduction </a:t>
            </a:r>
          </a:p>
          <a:p>
            <a:pPr>
              <a:defRPr sz="2100">
                <a:solidFill>
                  <a:srgbClr val="72675A"/>
                </a:solidFill>
                <a:latin typeface="Baskerville"/>
                <a:ea typeface="Baskerville"/>
                <a:cs typeface="Baskerville"/>
                <a:sym typeface="Baskerville"/>
              </a:defRPr>
            </a:pPr>
            <a:r>
              <a:t>Hanches</a:t>
            </a:r>
          </a:p>
        </p:txBody>
      </p:sp>
      <p:pic>
        <p:nvPicPr>
          <p:cNvPr id="193" name="Capture d’écran 2015-12-11 à 13.05.21.png">
            <a:hlinkClick r:id="rId22" invalidUrl="" action="ppaction://hlinksldjump" tgtFrame="" tooltip="" history="1" highlightClick="0" endSnd="0"/>
          </p:cNvPr>
          <p:cNvPicPr>
            <a:picLocks noChangeAspect="1"/>
          </p:cNvPicPr>
          <p:nvPr/>
        </p:nvPicPr>
        <p:blipFill>
          <a:blip r:embed="rId23">
            <a:extLst/>
          </a:blip>
          <a:srcRect l="0" t="62298" r="0" b="7789"/>
          <a:stretch>
            <a:fillRect/>
          </a:stretch>
        </p:blipFill>
        <p:spPr>
          <a:xfrm>
            <a:off x="9402002" y="5360077"/>
            <a:ext cx="1275621" cy="696560"/>
          </a:xfrm>
          <a:prstGeom prst="rect">
            <a:avLst/>
          </a:prstGeom>
          <a:ln w="12700">
            <a:miter lim="400000"/>
          </a:ln>
        </p:spPr>
      </p:pic>
      <p:sp>
        <p:nvSpPr>
          <p:cNvPr id="194" name="Shape 194"/>
          <p:cNvSpPr/>
          <p:nvPr/>
        </p:nvSpPr>
        <p:spPr>
          <a:xfrm>
            <a:off x="10711141" y="5389760"/>
            <a:ext cx="2067029"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72675A"/>
                </a:solidFill>
                <a:latin typeface="Baskerville"/>
                <a:ea typeface="Baskerville"/>
                <a:cs typeface="Baskerville"/>
                <a:sym typeface="Baskerville"/>
              </a:defRPr>
            </a:lvl1pPr>
          </a:lstStyle>
          <a:p>
            <a:pPr/>
            <a:r>
              <a:t>Extension Chevilles</a:t>
            </a:r>
          </a:p>
        </p:txBody>
      </p:sp>
      <p:pic>
        <p:nvPicPr>
          <p:cNvPr id="195" name="Capture d’écran 2015-12-11 à 13.05.21.png">
            <a:hlinkClick r:id="rId22" invalidUrl="" action="ppaction://hlinksldjump" tgtFrame="" tooltip="" history="1" highlightClick="0" endSnd="0"/>
          </p:cNvPr>
          <p:cNvPicPr>
            <a:picLocks noChangeAspect="1"/>
          </p:cNvPicPr>
          <p:nvPr/>
        </p:nvPicPr>
        <p:blipFill>
          <a:blip r:embed="rId23">
            <a:extLst/>
          </a:blip>
          <a:srcRect l="0" t="62298" r="0" b="7789"/>
          <a:stretch>
            <a:fillRect/>
          </a:stretch>
        </p:blipFill>
        <p:spPr>
          <a:xfrm>
            <a:off x="7132905" y="8535488"/>
            <a:ext cx="1396198" cy="762402"/>
          </a:xfrm>
          <a:prstGeom prst="rect">
            <a:avLst/>
          </a:prstGeom>
          <a:ln w="12700">
            <a:miter lim="400000"/>
          </a:ln>
        </p:spPr>
      </p:pic>
      <p:sp>
        <p:nvSpPr>
          <p:cNvPr id="196" name="Shape 196"/>
          <p:cNvSpPr/>
          <p:nvPr/>
        </p:nvSpPr>
        <p:spPr>
          <a:xfrm>
            <a:off x="8135455" y="8600766"/>
            <a:ext cx="3238247"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solidFill>
                  <a:srgbClr val="72675A"/>
                </a:solidFill>
                <a:latin typeface="Baskerville"/>
                <a:ea typeface="Baskerville"/>
                <a:cs typeface="Baskerville"/>
                <a:sym typeface="Baskerville"/>
              </a:defRPr>
            </a:pPr>
            <a:r>
              <a:t>Extension Chevilles</a:t>
            </a:r>
          </a:p>
          <a:p>
            <a:pPr>
              <a:defRPr sz="2100">
                <a:solidFill>
                  <a:srgbClr val="72675A"/>
                </a:solidFill>
                <a:latin typeface="Baskerville"/>
                <a:ea typeface="Baskerville"/>
                <a:cs typeface="Baskerville"/>
                <a:sym typeface="Baskerville"/>
              </a:defRPr>
            </a:pPr>
            <a:r>
              <a:t>Niv 1 - 3</a:t>
            </a:r>
          </a:p>
        </p:txBody>
      </p:sp>
      <p:sp>
        <p:nvSpPr>
          <p:cNvPr id="197" name="Shape 197"/>
          <p:cNvSpPr/>
          <p:nvPr/>
        </p:nvSpPr>
        <p:spPr>
          <a:xfrm rot="16157109">
            <a:off x="6242324" y="8732012"/>
            <a:ext cx="126678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solidFill>
                  <a:schemeClr val="accent1">
                    <a:lumOff val="-7647"/>
                  </a:schemeClr>
                </a:solidFill>
                <a:latin typeface="Baskerville"/>
                <a:ea typeface="Baskerville"/>
                <a:cs typeface="Baskerville"/>
                <a:sym typeface="Baskerville"/>
              </a:defRPr>
            </a:lvl1pPr>
          </a:lstStyle>
          <a:p>
            <a:pPr/>
            <a:r>
              <a:t>MOLLETS</a:t>
            </a:r>
          </a:p>
        </p:txBody>
      </p:sp>
      <p:sp>
        <p:nvSpPr>
          <p:cNvPr id="198" name="Shape 198">
            <a:hlinkClick r:id="rId30" invalidUrl="" action="ppaction://hlinksldjump" tgtFrame="" tooltip="" history="1" highlightClick="0" endSnd="0"/>
          </p:cNvPr>
          <p:cNvSpPr/>
          <p:nvPr/>
        </p:nvSpPr>
        <p:spPr>
          <a:xfrm>
            <a:off x="424134" y="204787"/>
            <a:ext cx="2012407" cy="873126"/>
          </a:xfrm>
          <a:prstGeom prst="rect">
            <a:avLst/>
          </a:prstGeom>
          <a:gradFill>
            <a:gsLst>
              <a:gs pos="0">
                <a:srgbClr val="39B7D8"/>
              </a:gs>
              <a:gs pos="100000">
                <a:schemeClr val="accent5">
                  <a:hueOff val="249502"/>
                  <a:satOff val="48101"/>
                  <a:lumOff val="2889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700">
                <a:solidFill>
                  <a:srgbClr val="FFFFFF"/>
                </a:solidFill>
              </a:defRPr>
            </a:pPr>
            <a:r>
              <a:t>MENU</a:t>
            </a:r>
            <a:br/>
            <a:r>
              <a:t>Avec ou Sans Appareil</a:t>
            </a:r>
          </a:p>
        </p:txBody>
      </p:sp>
      <p:sp>
        <p:nvSpPr>
          <p:cNvPr id="199" name="Shape 199">
            <a:hlinkClick r:id="rId31" invalidUrl="" action="ppaction://hlinksldjump" tgtFrame="" tooltip="" history="1" highlightClick="0" endSnd="0"/>
          </p:cNvPr>
          <p:cNvSpPr/>
          <p:nvPr/>
        </p:nvSpPr>
        <p:spPr>
          <a:xfrm>
            <a:off x="424134" y="1285874"/>
            <a:ext cx="2012407" cy="619126"/>
          </a:xfrm>
          <a:prstGeom prst="rect">
            <a:avLst/>
          </a:prstGeom>
          <a:gradFill>
            <a:gsLst>
              <a:gs pos="0">
                <a:schemeClr val="accent6"/>
              </a:gs>
              <a:gs pos="100000">
                <a:schemeClr val="accent6">
                  <a:lumOff val="18921"/>
                </a:schemeClr>
              </a:gs>
            </a:gsLst>
            <a:lin ang="16200000"/>
          </a:gradFill>
          <a:ln>
            <a:solidFill>
              <a:srgbClr val="46AAC4"/>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1700">
                <a:solidFill>
                  <a:srgbClr val="FFFFFF"/>
                </a:solidFill>
              </a:defRPr>
            </a:pPr>
            <a:r>
              <a:t>MENU</a:t>
            </a:r>
            <a:br/>
            <a:r>
              <a:t>par MUSCLE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1/2 Squat Niv 1</a:t>
            </a:r>
          </a:p>
        </p:txBody>
      </p:sp>
      <p:pic>
        <p:nvPicPr>
          <p:cNvPr id="202" name="12 Squat N1 barre au bassin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43463" y="2355850"/>
            <a:ext cx="8181624" cy="4602163"/>
          </a:xfrm>
          <a:prstGeom prst="rect">
            <a:avLst/>
          </a:prstGeom>
          <a:ln w="12700">
            <a:miter lim="400000"/>
          </a:ln>
        </p:spPr>
      </p:pic>
      <p:sp>
        <p:nvSpPr>
          <p:cNvPr id="203" name="Shape 203"/>
          <p:cNvSpPr/>
          <p:nvPr/>
        </p:nvSpPr>
        <p:spPr>
          <a:xfrm>
            <a:off x="3225800" y="7218362"/>
            <a:ext cx="9453563"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1600">
                <a:latin typeface="Calibri"/>
                <a:ea typeface="Calibri"/>
                <a:cs typeface="Calibri"/>
                <a:sym typeface="Calibri"/>
              </a:defRPr>
            </a:pPr>
            <a:r>
              <a:t>  Quadriceps et grand fessiers </a:t>
            </a:r>
          </a:p>
          <a:p>
            <a:pPr algn="l" defTabSz="457200">
              <a:defRPr sz="1600">
                <a:latin typeface="Calibri"/>
                <a:ea typeface="Calibri"/>
                <a:cs typeface="Calibri"/>
                <a:sym typeface="Calibri"/>
              </a:defRPr>
            </a:pPr>
            <a:r>
              <a:t>- Debout dos droit, Les pieds (légèrement tournés vers l’extérieur « à 11h05 » écartés de la largeur du bassin. </a:t>
            </a:r>
          </a:p>
          <a:p>
            <a:pPr algn="l" defTabSz="457200">
              <a:defRPr sz="1600">
                <a:latin typeface="Calibri"/>
                <a:ea typeface="Calibri"/>
                <a:cs typeface="Calibri"/>
                <a:sym typeface="Calibri"/>
              </a:defRPr>
            </a:pPr>
            <a:r>
              <a:t> - Une barre saisie bras tendu au niveau du bassin </a:t>
            </a:r>
          </a:p>
          <a:p>
            <a:pPr marL="160421" indent="-160421" algn="l" defTabSz="457200">
              <a:buSzPct val="100000"/>
              <a:buChar char="-"/>
              <a:defRPr sz="1600">
                <a:latin typeface="Calibri"/>
                <a:ea typeface="Calibri"/>
                <a:cs typeface="Calibri"/>
                <a:sym typeface="Calibri"/>
              </a:defRPr>
            </a:pPr>
            <a:r>
              <a:t>Plier les genoux et descendre les fessiers vers le sol, pour former un angle jambes cuisses de 90° </a:t>
            </a:r>
          </a:p>
          <a:p>
            <a:pPr marL="160421" indent="-160421" algn="l" defTabSz="457200">
              <a:buSzPct val="100000"/>
              <a:buChar char="-"/>
              <a:defRPr sz="1600">
                <a:latin typeface="Calibri"/>
                <a:ea typeface="Calibri"/>
                <a:cs typeface="Calibri"/>
                <a:sym typeface="Calibri"/>
              </a:defRPr>
            </a:pPr>
            <a:r>
              <a:t>Conserver le buste droit et immobile, regard loin devant vous (au dessus de l’horizontale). «Ce sont les fesses qui descendent et non les genoux qui avancent ». Les talons ne doivent pas décoller du sol.</a:t>
            </a:r>
          </a:p>
        </p:txBody>
      </p:sp>
      <p:pic>
        <p:nvPicPr>
          <p:cNvPr id="204" name="Capture d’écran 2015-12-11 à 12.26.12.png">
            <a:hlinkClick r:id="rId5" invalidUrl="" action="ppaction://hlinksldjump" tgtFrame="" tooltip="" history="1" highlightClick="0" endSnd="0"/>
          </p:cNvPr>
          <p:cNvPicPr>
            <a:picLocks noChangeAspect="1"/>
          </p:cNvPicPr>
          <p:nvPr/>
        </p:nvPicPr>
        <p:blipFill>
          <a:blip r:embed="rId6">
            <a:extLst/>
          </a:blip>
          <a:srcRect l="0" t="154" r="0" b="154"/>
          <a:stretch>
            <a:fillRect/>
          </a:stretch>
        </p:blipFill>
        <p:spPr>
          <a:xfrm>
            <a:off x="473075" y="2432050"/>
            <a:ext cx="1749425" cy="982663"/>
          </a:xfrm>
          <a:prstGeom prst="rect">
            <a:avLst/>
          </a:prstGeom>
          <a:ln w="12700">
            <a:miter lim="400000"/>
          </a:ln>
        </p:spPr>
      </p:pic>
      <p:sp>
        <p:nvSpPr>
          <p:cNvPr id="205" name="Shape 205"/>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pic>
        <p:nvPicPr>
          <p:cNvPr id="206" name="Capture d’écran 2015-12-11 à 12.26.24.png">
            <a:hlinkClick r:id="rId7" invalidUrl="" action="ppaction://hlinksldjump" tgtFrame="" tooltip="" history="1" highlightClick="0" endSnd="0"/>
          </p:cNvPr>
          <p:cNvPicPr>
            <a:picLocks noChangeAspect="1"/>
          </p:cNvPicPr>
          <p:nvPr/>
        </p:nvPicPr>
        <p:blipFill>
          <a:blip r:embed="rId8">
            <a:extLst/>
          </a:blip>
          <a:srcRect l="360" t="0" r="360" b="0"/>
          <a:stretch>
            <a:fillRect/>
          </a:stretch>
        </p:blipFill>
        <p:spPr>
          <a:xfrm>
            <a:off x="473074" y="4240212"/>
            <a:ext cx="1749426" cy="984251"/>
          </a:xfrm>
          <a:prstGeom prst="rect">
            <a:avLst/>
          </a:prstGeom>
          <a:ln w="12700">
            <a:miter lim="400000"/>
          </a:ln>
        </p:spPr>
      </p:pic>
      <p:sp>
        <p:nvSpPr>
          <p:cNvPr id="207" name="Shape 207"/>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208" name="Capture d’écran 2015-12-11 à 12.26.32.png">
            <a:hlinkClick r:id="rId9" invalidUrl="" action="ppaction://hlinksldjump" tgtFrame="" tooltip="" history="1" highlightClick="0" endSnd="0"/>
          </p:cNvPr>
          <p:cNvPicPr>
            <a:picLocks noChangeAspect="1"/>
          </p:cNvPicPr>
          <p:nvPr/>
        </p:nvPicPr>
        <p:blipFill>
          <a:blip r:embed="rId10">
            <a:extLst/>
          </a:blip>
          <a:srcRect l="543" t="0" r="543" b="0"/>
          <a:stretch>
            <a:fillRect/>
          </a:stretch>
        </p:blipFill>
        <p:spPr>
          <a:xfrm>
            <a:off x="473075" y="6048375"/>
            <a:ext cx="1749426" cy="984250"/>
          </a:xfrm>
          <a:prstGeom prst="rect">
            <a:avLst/>
          </a:prstGeom>
          <a:ln w="12700">
            <a:miter lim="400000"/>
          </a:ln>
        </p:spPr>
      </p:pic>
      <p:sp>
        <p:nvSpPr>
          <p:cNvPr id="209" name="Shape 209"/>
          <p:cNvSpPr/>
          <p:nvPr/>
        </p:nvSpPr>
        <p:spPr>
          <a:xfrm>
            <a:off x="940038" y="72294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210" name="Capture d’écran 2017-02-23 à 14.12.43.png">
            <a:hlinkClick r:id="rId11" invalidUrl="" action="ppaction://hlinksldjump" tgtFrame="" tooltip="" history="1" highlightClick="0" endSnd="0"/>
          </p:cNvPr>
          <p:cNvPicPr>
            <a:picLocks noChangeAspect="1"/>
          </p:cNvPicPr>
          <p:nvPr/>
        </p:nvPicPr>
        <p:blipFill>
          <a:blip r:embed="rId12">
            <a:extLst/>
          </a:blip>
          <a:srcRect l="0" t="10940" r="0" b="10940"/>
          <a:stretch>
            <a:fillRect/>
          </a:stretch>
        </p:blipFill>
        <p:spPr>
          <a:xfrm>
            <a:off x="473075" y="7858124"/>
            <a:ext cx="1749425" cy="982664"/>
          </a:xfrm>
          <a:prstGeom prst="rect">
            <a:avLst/>
          </a:prstGeom>
          <a:ln w="12700">
            <a:miter lim="400000"/>
          </a:ln>
        </p:spPr>
      </p:pic>
      <p:sp>
        <p:nvSpPr>
          <p:cNvPr id="211" name="Shape 211"/>
          <p:cNvSpPr/>
          <p:nvPr/>
        </p:nvSpPr>
        <p:spPr>
          <a:xfrm>
            <a:off x="940038" y="90376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212" name="Shape 212">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600000" fill="hold"/>
                                        <p:tgtEl>
                                          <p:spTgt spid="2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1/2 Squat Niv 2</a:t>
            </a:r>
          </a:p>
        </p:txBody>
      </p:sp>
      <p:pic>
        <p:nvPicPr>
          <p:cNvPr id="215" name="12 squat barre épaule N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43463" y="2355850"/>
            <a:ext cx="8181624" cy="4602163"/>
          </a:xfrm>
          <a:prstGeom prst="rect">
            <a:avLst/>
          </a:prstGeom>
          <a:ln w="12700">
            <a:miter lim="400000"/>
          </a:ln>
        </p:spPr>
      </p:pic>
      <p:sp>
        <p:nvSpPr>
          <p:cNvPr id="216" name="Shape 216"/>
          <p:cNvSpPr/>
          <p:nvPr/>
        </p:nvSpPr>
        <p:spPr>
          <a:xfrm>
            <a:off x="3238499" y="7218362"/>
            <a:ext cx="9066214"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7787" indent="-77787" algn="l" defTabSz="457200">
              <a:defRPr b="1" sz="1600">
                <a:latin typeface="Calibri"/>
                <a:ea typeface="Calibri"/>
                <a:cs typeface="Calibri"/>
                <a:sym typeface="Calibri"/>
              </a:defRPr>
            </a:pPr>
            <a:r>
              <a:t> Quadriceps et grand fessiers</a:t>
            </a:r>
          </a:p>
          <a:p>
            <a:pPr marL="77787" indent="-77787" algn="l" defTabSz="457200">
              <a:defRPr sz="1600">
                <a:latin typeface="Calibri"/>
                <a:ea typeface="Calibri"/>
                <a:cs typeface="Calibri"/>
                <a:sym typeface="Calibri"/>
              </a:defRPr>
            </a:pPr>
            <a:r>
              <a:t>- Debout dos droit, Les pieds (légèrement tournés vers l’extérieur « à 11h05 » écartés de la largeur du bassin. </a:t>
            </a:r>
          </a:p>
          <a:p>
            <a:pPr marL="77787" indent="-77787" algn="l" defTabSz="457200">
              <a:defRPr sz="1600">
                <a:latin typeface="Calibri"/>
                <a:ea typeface="Calibri"/>
                <a:cs typeface="Calibri"/>
                <a:sym typeface="Calibri"/>
              </a:defRPr>
            </a:pPr>
            <a:r>
              <a:t>- Une barre posée derrière la nuque sur les trapèzes</a:t>
            </a:r>
          </a:p>
          <a:p>
            <a:pPr marL="77787" indent="-77787" algn="l" defTabSz="457200">
              <a:buSzPct val="75000"/>
              <a:buChar char="-"/>
              <a:defRPr sz="1600">
                <a:latin typeface="Calibri"/>
                <a:ea typeface="Calibri"/>
                <a:cs typeface="Calibri"/>
                <a:sym typeface="Calibri"/>
              </a:defRPr>
            </a:pPr>
            <a:r>
              <a:t>Plier les genoux et descendre les fessiers vers le sol, pour fomer un angle jambes cuisses de 90°</a:t>
            </a:r>
          </a:p>
          <a:p>
            <a:pPr marL="77787" indent="-77787" algn="l" defTabSz="457200">
              <a:buSzPct val="75000"/>
              <a:buChar char="-"/>
              <a:defRPr sz="1600">
                <a:latin typeface="Calibri"/>
                <a:ea typeface="Calibri"/>
                <a:cs typeface="Calibri"/>
                <a:sym typeface="Calibri"/>
              </a:defRPr>
            </a:pPr>
            <a:r>
              <a:t> Conserver le buste droit et immobile, regard (au dessus de l’horizontale). «Ce sont les fesses qui descendent et non les genoux qui avancent ». Les talons ne doivent pas décoller du sol.</a:t>
            </a:r>
          </a:p>
        </p:txBody>
      </p:sp>
      <p:pic>
        <p:nvPicPr>
          <p:cNvPr id="217" name="Capture d’écran 2015-12-11 à 12.26.12.png">
            <a:hlinkClick r:id="rId5" invalidUrl="" action="ppaction://hlinksldjump" tgtFrame="" tooltip="" history="1" highlightClick="0" endSnd="0"/>
          </p:cNvPr>
          <p:cNvPicPr>
            <a:picLocks noChangeAspect="1"/>
          </p:cNvPicPr>
          <p:nvPr/>
        </p:nvPicPr>
        <p:blipFill>
          <a:blip r:embed="rId6">
            <a:extLst/>
          </a:blip>
          <a:srcRect l="0" t="154" r="0" b="154"/>
          <a:stretch>
            <a:fillRect/>
          </a:stretch>
        </p:blipFill>
        <p:spPr>
          <a:xfrm>
            <a:off x="473075" y="2432050"/>
            <a:ext cx="1749425" cy="982663"/>
          </a:xfrm>
          <a:prstGeom prst="rect">
            <a:avLst/>
          </a:prstGeom>
          <a:ln w="12700">
            <a:miter lim="400000"/>
          </a:ln>
        </p:spPr>
      </p:pic>
      <p:sp>
        <p:nvSpPr>
          <p:cNvPr id="218" name="Shape 218"/>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pic>
        <p:nvPicPr>
          <p:cNvPr id="219" name="Capture d’écran 2015-12-11 à 12.26.24.png">
            <a:hlinkClick r:id="rId7" invalidUrl="" action="ppaction://hlinksldjump" tgtFrame="" tooltip="" history="1" highlightClick="0" endSnd="0"/>
          </p:cNvPr>
          <p:cNvPicPr>
            <a:picLocks noChangeAspect="1"/>
          </p:cNvPicPr>
          <p:nvPr/>
        </p:nvPicPr>
        <p:blipFill>
          <a:blip r:embed="rId8">
            <a:extLst/>
          </a:blip>
          <a:srcRect l="360" t="0" r="360" b="0"/>
          <a:stretch>
            <a:fillRect/>
          </a:stretch>
        </p:blipFill>
        <p:spPr>
          <a:xfrm>
            <a:off x="473074" y="4240212"/>
            <a:ext cx="1749426" cy="984251"/>
          </a:xfrm>
          <a:prstGeom prst="rect">
            <a:avLst/>
          </a:prstGeom>
          <a:ln w="12700">
            <a:miter lim="400000"/>
          </a:ln>
        </p:spPr>
      </p:pic>
      <p:sp>
        <p:nvSpPr>
          <p:cNvPr id="220" name="Shape 220"/>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221" name="Capture d’écran 2015-12-11 à 12.26.32.png">
            <a:hlinkClick r:id="rId9" invalidUrl="" action="ppaction://hlinksldjump" tgtFrame="" tooltip="" history="1" highlightClick="0" endSnd="0"/>
          </p:cNvPr>
          <p:cNvPicPr>
            <a:picLocks noChangeAspect="1"/>
          </p:cNvPicPr>
          <p:nvPr/>
        </p:nvPicPr>
        <p:blipFill>
          <a:blip r:embed="rId10">
            <a:extLst/>
          </a:blip>
          <a:srcRect l="543" t="0" r="543" b="0"/>
          <a:stretch>
            <a:fillRect/>
          </a:stretch>
        </p:blipFill>
        <p:spPr>
          <a:xfrm>
            <a:off x="473075" y="6048375"/>
            <a:ext cx="1749426" cy="984250"/>
          </a:xfrm>
          <a:prstGeom prst="rect">
            <a:avLst/>
          </a:prstGeom>
          <a:ln w="12700">
            <a:miter lim="400000"/>
          </a:ln>
        </p:spPr>
      </p:pic>
      <p:sp>
        <p:nvSpPr>
          <p:cNvPr id="222" name="Shape 222"/>
          <p:cNvSpPr/>
          <p:nvPr/>
        </p:nvSpPr>
        <p:spPr>
          <a:xfrm>
            <a:off x="940038" y="72294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223" name="Capture d’écran 2017-02-23 à 14.12.43.png">
            <a:hlinkClick r:id="rId11" invalidUrl="" action="ppaction://hlinksldjump" tgtFrame="" tooltip="" history="1" highlightClick="0" endSnd="0"/>
          </p:cNvPr>
          <p:cNvPicPr>
            <a:picLocks noChangeAspect="1"/>
          </p:cNvPicPr>
          <p:nvPr/>
        </p:nvPicPr>
        <p:blipFill>
          <a:blip r:embed="rId12">
            <a:extLst/>
          </a:blip>
          <a:srcRect l="0" t="10940" r="0" b="10940"/>
          <a:stretch>
            <a:fillRect/>
          </a:stretch>
        </p:blipFill>
        <p:spPr>
          <a:xfrm>
            <a:off x="473075" y="7858124"/>
            <a:ext cx="1749425" cy="982664"/>
          </a:xfrm>
          <a:prstGeom prst="rect">
            <a:avLst/>
          </a:prstGeom>
          <a:ln w="12700">
            <a:miter lim="400000"/>
          </a:ln>
        </p:spPr>
      </p:pic>
      <p:sp>
        <p:nvSpPr>
          <p:cNvPr id="224" name="Shape 224"/>
          <p:cNvSpPr/>
          <p:nvPr/>
        </p:nvSpPr>
        <p:spPr>
          <a:xfrm>
            <a:off x="940038" y="90376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225" name="Shape 225">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226" name="Shape 226">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640000" fill="hold"/>
                                        <p:tgtEl>
                                          <p:spTgt spid="21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1/2 Squat  Niv 3</a:t>
            </a:r>
          </a:p>
        </p:txBody>
      </p:sp>
      <p:pic>
        <p:nvPicPr>
          <p:cNvPr id="229" name="12 squat 1Jambe N3.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43463" y="2355850"/>
            <a:ext cx="8181624" cy="4602163"/>
          </a:xfrm>
          <a:prstGeom prst="rect">
            <a:avLst/>
          </a:prstGeom>
          <a:ln w="12700">
            <a:miter lim="400000"/>
          </a:ln>
        </p:spPr>
      </p:pic>
      <p:sp>
        <p:nvSpPr>
          <p:cNvPr id="230" name="Shape 230"/>
          <p:cNvSpPr/>
          <p:nvPr/>
        </p:nvSpPr>
        <p:spPr>
          <a:xfrm>
            <a:off x="3238499" y="7218362"/>
            <a:ext cx="9066214" cy="15776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71450" algn="l" defTabSz="457200">
              <a:defRPr b="1" sz="1600">
                <a:latin typeface="Calibri"/>
                <a:ea typeface="Calibri"/>
                <a:cs typeface="Calibri"/>
                <a:sym typeface="Calibri"/>
              </a:defRPr>
            </a:pPr>
            <a:r>
              <a:t> Quadriceps et grand fessiers :</a:t>
            </a:r>
          </a:p>
          <a:p>
            <a:pPr marL="171450" algn="l" defTabSz="457200">
              <a:defRPr sz="1600">
                <a:latin typeface="Cambria"/>
                <a:ea typeface="Cambria"/>
                <a:cs typeface="Cambria"/>
                <a:sym typeface="Cambria"/>
              </a:defRPr>
            </a:pPr>
            <a:r>
              <a:t>-	</a:t>
            </a:r>
            <a:r>
              <a:rPr>
                <a:latin typeface="Calibri"/>
                <a:ea typeface="Calibri"/>
                <a:cs typeface="Calibri"/>
                <a:sym typeface="Calibri"/>
              </a:rPr>
              <a:t>Debout dos droit, le pied avant (légèrement tourné vers l’extérieur), le pied arrière en appui sur la pointe. Une barre posée sur les trapèzes.</a:t>
            </a:r>
            <a:endParaRPr>
              <a:latin typeface="Calibri"/>
              <a:ea typeface="Calibri"/>
              <a:cs typeface="Calibri"/>
              <a:sym typeface="Calibri"/>
            </a:endParaRPr>
          </a:p>
          <a:p>
            <a:pPr marL="171450" algn="l" defTabSz="457200">
              <a:defRPr sz="1600">
                <a:latin typeface="Cambria"/>
                <a:ea typeface="Cambria"/>
                <a:cs typeface="Cambria"/>
                <a:sym typeface="Cambria"/>
              </a:defRPr>
            </a:pPr>
            <a:r>
              <a:t>-	</a:t>
            </a:r>
            <a:r>
              <a:rPr>
                <a:latin typeface="Calibri"/>
                <a:ea typeface="Calibri"/>
                <a:cs typeface="Calibri"/>
                <a:sym typeface="Calibri"/>
              </a:rPr>
              <a:t>Plier le genou et descendre les fessiers vers le sol, pour former un angle de 90°</a:t>
            </a:r>
            <a:endParaRPr>
              <a:latin typeface="Calibri"/>
              <a:ea typeface="Calibri"/>
              <a:cs typeface="Calibri"/>
              <a:sym typeface="Calibri"/>
            </a:endParaRPr>
          </a:p>
          <a:p>
            <a:pPr marL="171450" algn="l" defTabSz="457200">
              <a:defRPr sz="1600">
                <a:latin typeface="Cambria"/>
                <a:ea typeface="Cambria"/>
                <a:cs typeface="Cambria"/>
                <a:sym typeface="Cambria"/>
              </a:defRPr>
            </a:pPr>
            <a:r>
              <a:t>-	</a:t>
            </a:r>
            <a:r>
              <a:rPr>
                <a:latin typeface="Calibri"/>
                <a:ea typeface="Calibri"/>
                <a:cs typeface="Calibri"/>
                <a:sym typeface="Calibri"/>
              </a:rPr>
              <a:t>Conserver le buste droit et immobile, regard loin devant vous (au dessus de l’horizontale). «Ce sont les fesses qui descendent et non les genoux qui avancent ». Le talon ne doit pas décoller du sol.</a:t>
            </a:r>
          </a:p>
        </p:txBody>
      </p:sp>
      <p:pic>
        <p:nvPicPr>
          <p:cNvPr id="231" name="Capture d’écran 2015-12-11 à 12.26.12.png">
            <a:hlinkClick r:id="rId5" invalidUrl="" action="ppaction://hlinksldjump" tgtFrame="" tooltip="" history="1" highlightClick="0" endSnd="0"/>
          </p:cNvPr>
          <p:cNvPicPr>
            <a:picLocks noChangeAspect="1"/>
          </p:cNvPicPr>
          <p:nvPr/>
        </p:nvPicPr>
        <p:blipFill>
          <a:blip r:embed="rId6">
            <a:extLst/>
          </a:blip>
          <a:srcRect l="0" t="154" r="0" b="154"/>
          <a:stretch>
            <a:fillRect/>
          </a:stretch>
        </p:blipFill>
        <p:spPr>
          <a:xfrm>
            <a:off x="473075" y="2432050"/>
            <a:ext cx="1749425" cy="982663"/>
          </a:xfrm>
          <a:prstGeom prst="rect">
            <a:avLst/>
          </a:prstGeom>
          <a:ln w="12700">
            <a:miter lim="400000"/>
          </a:ln>
        </p:spPr>
      </p:pic>
      <p:sp>
        <p:nvSpPr>
          <p:cNvPr id="232" name="Shape 232"/>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pic>
        <p:nvPicPr>
          <p:cNvPr id="233" name="Capture d’écran 2015-12-11 à 12.26.24.png">
            <a:hlinkClick r:id="rId7" invalidUrl="" action="ppaction://hlinksldjump" tgtFrame="" tooltip="" history="1" highlightClick="0" endSnd="0"/>
          </p:cNvPr>
          <p:cNvPicPr>
            <a:picLocks noChangeAspect="1"/>
          </p:cNvPicPr>
          <p:nvPr/>
        </p:nvPicPr>
        <p:blipFill>
          <a:blip r:embed="rId8">
            <a:extLst/>
          </a:blip>
          <a:srcRect l="360" t="0" r="360" b="0"/>
          <a:stretch>
            <a:fillRect/>
          </a:stretch>
        </p:blipFill>
        <p:spPr>
          <a:xfrm>
            <a:off x="473074" y="4240212"/>
            <a:ext cx="1749426" cy="984251"/>
          </a:xfrm>
          <a:prstGeom prst="rect">
            <a:avLst/>
          </a:prstGeom>
          <a:ln w="12700">
            <a:miter lim="400000"/>
          </a:ln>
        </p:spPr>
      </p:pic>
      <p:sp>
        <p:nvSpPr>
          <p:cNvPr id="234" name="Shape 234"/>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235" name="Capture d’écran 2015-12-11 à 12.26.32.png">
            <a:hlinkClick r:id="rId9" invalidUrl="" action="ppaction://hlinksldjump" tgtFrame="" tooltip="" history="1" highlightClick="0" endSnd="0"/>
          </p:cNvPr>
          <p:cNvPicPr>
            <a:picLocks noChangeAspect="1"/>
          </p:cNvPicPr>
          <p:nvPr/>
        </p:nvPicPr>
        <p:blipFill>
          <a:blip r:embed="rId10">
            <a:extLst/>
          </a:blip>
          <a:srcRect l="543" t="0" r="543" b="0"/>
          <a:stretch>
            <a:fillRect/>
          </a:stretch>
        </p:blipFill>
        <p:spPr>
          <a:xfrm>
            <a:off x="473075" y="6048375"/>
            <a:ext cx="1749426" cy="984250"/>
          </a:xfrm>
          <a:prstGeom prst="rect">
            <a:avLst/>
          </a:prstGeom>
          <a:ln w="12700">
            <a:miter lim="400000"/>
          </a:ln>
        </p:spPr>
      </p:pic>
      <p:sp>
        <p:nvSpPr>
          <p:cNvPr id="236" name="Shape 236"/>
          <p:cNvSpPr/>
          <p:nvPr/>
        </p:nvSpPr>
        <p:spPr>
          <a:xfrm>
            <a:off x="940038" y="72294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237" name="Capture d’écran 2017-02-23 à 14.12.43.png">
            <a:hlinkClick r:id="rId11" invalidUrl="" action="ppaction://hlinksldjump" tgtFrame="" tooltip="" history="1" highlightClick="0" endSnd="0"/>
          </p:cNvPr>
          <p:cNvPicPr>
            <a:picLocks noChangeAspect="1"/>
          </p:cNvPicPr>
          <p:nvPr/>
        </p:nvPicPr>
        <p:blipFill>
          <a:blip r:embed="rId12">
            <a:extLst/>
          </a:blip>
          <a:srcRect l="0" t="10940" r="0" b="10940"/>
          <a:stretch>
            <a:fillRect/>
          </a:stretch>
        </p:blipFill>
        <p:spPr>
          <a:xfrm>
            <a:off x="473075" y="7858124"/>
            <a:ext cx="1749425" cy="982664"/>
          </a:xfrm>
          <a:prstGeom prst="rect">
            <a:avLst/>
          </a:prstGeom>
          <a:ln w="12700">
            <a:miter lim="400000"/>
          </a:ln>
        </p:spPr>
      </p:pic>
      <p:sp>
        <p:nvSpPr>
          <p:cNvPr id="238" name="Shape 238"/>
          <p:cNvSpPr/>
          <p:nvPr/>
        </p:nvSpPr>
        <p:spPr>
          <a:xfrm>
            <a:off x="940038" y="90376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239" name="Shape 239">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
        <p:nvSpPr>
          <p:cNvPr id="240" name="Shape 240">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680000"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title"/>
          </p:nvPr>
        </p:nvSpPr>
        <p:spPr>
          <a:xfrm>
            <a:off x="2928937" y="325437"/>
            <a:ext cx="9583738" cy="1778001"/>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1/2 Squat  Niv 4</a:t>
            </a:r>
          </a:p>
        </p:txBody>
      </p:sp>
      <p:pic>
        <p:nvPicPr>
          <p:cNvPr id="243" name="12 Squats sur plan instabl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rot="16192062">
            <a:off x="4916950" y="3331009"/>
            <a:ext cx="4609605" cy="2607417"/>
          </a:xfrm>
          <a:prstGeom prst="rect">
            <a:avLst/>
          </a:prstGeom>
          <a:ln w="12700">
            <a:miter lim="400000"/>
          </a:ln>
        </p:spPr>
      </p:pic>
      <p:sp>
        <p:nvSpPr>
          <p:cNvPr id="244" name="Shape 244"/>
          <p:cNvSpPr/>
          <p:nvPr/>
        </p:nvSpPr>
        <p:spPr>
          <a:xfrm>
            <a:off x="3168203" y="7051675"/>
            <a:ext cx="9105207"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7787" indent="-77787" algn="l" defTabSz="457200">
              <a:defRPr b="1" sz="1600">
                <a:latin typeface="Calibri"/>
                <a:ea typeface="Calibri"/>
                <a:cs typeface="Calibri"/>
                <a:sym typeface="Calibri"/>
              </a:defRPr>
            </a:pPr>
            <a:r>
              <a:t> Quadriceps et grand fessiers</a:t>
            </a:r>
          </a:p>
          <a:p>
            <a:pPr marL="77787" indent="-77787" algn="l" defTabSz="457200">
              <a:defRPr sz="1600">
                <a:latin typeface="Calibri"/>
                <a:ea typeface="Calibri"/>
                <a:cs typeface="Calibri"/>
                <a:sym typeface="Calibri"/>
              </a:defRPr>
            </a:pPr>
            <a:r>
              <a:t>- Debout dos droit, Les pieds (légèrement tournés vers l’extérieur « à 11h05 » écartés de la largeur du bassin. </a:t>
            </a:r>
          </a:p>
          <a:p>
            <a:pPr marL="77787" indent="-77787" algn="l" defTabSz="457200">
              <a:defRPr sz="1600">
                <a:latin typeface="Calibri"/>
                <a:ea typeface="Calibri"/>
                <a:cs typeface="Calibri"/>
                <a:sym typeface="Calibri"/>
              </a:defRPr>
            </a:pPr>
            <a:r>
              <a:t>- Une barre posée derrière la nuque sur les trapèzes</a:t>
            </a:r>
          </a:p>
          <a:p>
            <a:pPr marL="77787" indent="-77787" algn="l" defTabSz="457200">
              <a:buSzPct val="75000"/>
              <a:buChar char="-"/>
              <a:defRPr sz="1600">
                <a:latin typeface="Calibri"/>
                <a:ea typeface="Calibri"/>
                <a:cs typeface="Calibri"/>
                <a:sym typeface="Calibri"/>
              </a:defRPr>
            </a:pPr>
            <a:r>
              <a:t>Plier les genoux et descendre les fessiers vers le sol, pour fomer un angle jambes cuisses de 90°</a:t>
            </a:r>
          </a:p>
          <a:p>
            <a:pPr marL="77787" indent="-77787" algn="l" defTabSz="457200">
              <a:buSzPct val="75000"/>
              <a:buChar char="-"/>
              <a:defRPr sz="1600">
                <a:latin typeface="Calibri"/>
                <a:ea typeface="Calibri"/>
                <a:cs typeface="Calibri"/>
                <a:sym typeface="Calibri"/>
              </a:defRPr>
            </a:pPr>
            <a:r>
              <a:t> Conserver le buste droit et immobile, regard (au dessus de l’horizontale). «Ce sont les fesses qui descendent et non les genoux qui avancent ». Les talons ne doivent pas décoller du sol.</a:t>
            </a:r>
          </a:p>
        </p:txBody>
      </p:sp>
      <p:pic>
        <p:nvPicPr>
          <p:cNvPr id="245" name="Capture d’écran 2015-12-11 à 12.26.12.png">
            <a:hlinkClick r:id="rId5" invalidUrl="" action="ppaction://hlinksldjump" tgtFrame="" tooltip="" history="1" highlightClick="0" endSnd="0"/>
          </p:cNvPr>
          <p:cNvPicPr>
            <a:picLocks noChangeAspect="1"/>
          </p:cNvPicPr>
          <p:nvPr/>
        </p:nvPicPr>
        <p:blipFill>
          <a:blip r:embed="rId6">
            <a:extLst/>
          </a:blip>
          <a:srcRect l="0" t="154" r="0" b="154"/>
          <a:stretch>
            <a:fillRect/>
          </a:stretch>
        </p:blipFill>
        <p:spPr>
          <a:xfrm>
            <a:off x="473075" y="2432050"/>
            <a:ext cx="1749425" cy="982663"/>
          </a:xfrm>
          <a:prstGeom prst="rect">
            <a:avLst/>
          </a:prstGeom>
          <a:ln w="12700">
            <a:miter lim="400000"/>
          </a:ln>
        </p:spPr>
      </p:pic>
      <p:sp>
        <p:nvSpPr>
          <p:cNvPr id="246" name="Shape 246"/>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pic>
        <p:nvPicPr>
          <p:cNvPr id="247" name="Capture d’écran 2015-12-11 à 12.26.24.png">
            <a:hlinkClick r:id="rId7" invalidUrl="" action="ppaction://hlinksldjump" tgtFrame="" tooltip="" history="1" highlightClick="0" endSnd="0"/>
          </p:cNvPr>
          <p:cNvPicPr>
            <a:picLocks noChangeAspect="1"/>
          </p:cNvPicPr>
          <p:nvPr/>
        </p:nvPicPr>
        <p:blipFill>
          <a:blip r:embed="rId8">
            <a:extLst/>
          </a:blip>
          <a:srcRect l="360" t="0" r="360" b="0"/>
          <a:stretch>
            <a:fillRect/>
          </a:stretch>
        </p:blipFill>
        <p:spPr>
          <a:xfrm>
            <a:off x="473074" y="4240212"/>
            <a:ext cx="1749426" cy="984251"/>
          </a:xfrm>
          <a:prstGeom prst="rect">
            <a:avLst/>
          </a:prstGeom>
          <a:ln w="12700">
            <a:miter lim="400000"/>
          </a:ln>
        </p:spPr>
      </p:pic>
      <p:sp>
        <p:nvSpPr>
          <p:cNvPr id="248" name="Shape 248"/>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pic>
        <p:nvPicPr>
          <p:cNvPr id="249" name="Capture d’écran 2015-12-11 à 12.26.32.png">
            <a:hlinkClick r:id="rId9" invalidUrl="" action="ppaction://hlinksldjump" tgtFrame="" tooltip="" history="1" highlightClick="0" endSnd="0"/>
          </p:cNvPr>
          <p:cNvPicPr>
            <a:picLocks noChangeAspect="1"/>
          </p:cNvPicPr>
          <p:nvPr/>
        </p:nvPicPr>
        <p:blipFill>
          <a:blip r:embed="rId10">
            <a:extLst/>
          </a:blip>
          <a:srcRect l="543" t="0" r="543" b="0"/>
          <a:stretch>
            <a:fillRect/>
          </a:stretch>
        </p:blipFill>
        <p:spPr>
          <a:xfrm>
            <a:off x="473075" y="6048375"/>
            <a:ext cx="1749426" cy="984250"/>
          </a:xfrm>
          <a:prstGeom prst="rect">
            <a:avLst/>
          </a:prstGeom>
          <a:ln w="12700">
            <a:miter lim="400000"/>
          </a:ln>
        </p:spPr>
      </p:pic>
      <p:sp>
        <p:nvSpPr>
          <p:cNvPr id="250" name="Shape 250"/>
          <p:cNvSpPr/>
          <p:nvPr/>
        </p:nvSpPr>
        <p:spPr>
          <a:xfrm>
            <a:off x="940038" y="7229475"/>
            <a:ext cx="815499"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3</a:t>
            </a:r>
          </a:p>
        </p:txBody>
      </p:sp>
      <p:pic>
        <p:nvPicPr>
          <p:cNvPr id="251" name="Capture d’écran 2017-02-23 à 14.12.43.png">
            <a:hlinkClick r:id="rId11" invalidUrl="" action="ppaction://hlinksldjump" tgtFrame="" tooltip="" history="1" highlightClick="0" endSnd="0"/>
          </p:cNvPr>
          <p:cNvPicPr>
            <a:picLocks noChangeAspect="1"/>
          </p:cNvPicPr>
          <p:nvPr/>
        </p:nvPicPr>
        <p:blipFill>
          <a:blip r:embed="rId12">
            <a:extLst/>
          </a:blip>
          <a:srcRect l="0" t="10940" r="0" b="10940"/>
          <a:stretch>
            <a:fillRect/>
          </a:stretch>
        </p:blipFill>
        <p:spPr>
          <a:xfrm>
            <a:off x="473075" y="7858124"/>
            <a:ext cx="1749425" cy="982664"/>
          </a:xfrm>
          <a:prstGeom prst="rect">
            <a:avLst/>
          </a:prstGeom>
          <a:ln w="12700">
            <a:miter lim="400000"/>
          </a:ln>
        </p:spPr>
      </p:pic>
      <p:sp>
        <p:nvSpPr>
          <p:cNvPr id="252" name="Shape 252"/>
          <p:cNvSpPr/>
          <p:nvPr/>
        </p:nvSpPr>
        <p:spPr>
          <a:xfrm>
            <a:off x="940038" y="9037637"/>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4</a:t>
            </a:r>
          </a:p>
        </p:txBody>
      </p:sp>
      <p:sp>
        <p:nvSpPr>
          <p:cNvPr id="253" name="Shape 253">
            <a:hlinkClick r:id="" invalidUrl="" action="ppaction://hlinkshowjump?jump=previousslide" tgtFrame="" tooltip="" history="1" highlightClick="0" endSnd="0"/>
          </p:cNvPr>
          <p:cNvSpPr/>
          <p:nvPr/>
        </p:nvSpPr>
        <p:spPr>
          <a:xfrm flipH="1">
            <a:off x="3855803" y="9028371"/>
            <a:ext cx="1538023"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8199999" fill="hold"/>
                                        <p:tgtEl>
                                          <p:spTgt spid="2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4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p:nvPr>
        </p:nvSpPr>
        <p:spPr>
          <a:xfrm>
            <a:off x="2979737" y="317500"/>
            <a:ext cx="9583738" cy="1778000"/>
          </a:xfrm>
          <a:prstGeom prst="rect">
            <a:avLst/>
          </a:prstGeom>
        </p:spPr>
        <p:txBody>
          <a:bodyPr/>
          <a:lstStyle/>
          <a:p>
            <a:pPr>
              <a:defRPr sz="5800">
                <a:solidFill>
                  <a:srgbClr val="817463"/>
                </a:solidFill>
                <a:latin typeface="Baskerville"/>
                <a:ea typeface="Baskerville"/>
                <a:cs typeface="Baskerville"/>
                <a:sym typeface="Baskerville"/>
              </a:defRPr>
            </a:pPr>
            <a:r>
              <a:t>ATELIER MI  </a:t>
            </a:r>
            <a:br/>
            <a:r>
              <a:t>Presse inclinée Niv 1</a:t>
            </a:r>
          </a:p>
        </p:txBody>
      </p:sp>
      <p:pic>
        <p:nvPicPr>
          <p:cNvPr id="256" name="Presse inclinée 2J N1.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432175" y="2286000"/>
            <a:ext cx="8178800" cy="4600575"/>
          </a:xfrm>
          <a:prstGeom prst="rect">
            <a:avLst/>
          </a:prstGeom>
          <a:ln w="12700">
            <a:miter lim="400000"/>
          </a:ln>
        </p:spPr>
      </p:pic>
      <p:pic>
        <p:nvPicPr>
          <p:cNvPr id="257" name="Capture d’écran 2015-12-11 à 12.33.54.png">
            <a:hlinkClick r:id="rId5" invalidUrl="" action="ppaction://hlinksldjump" tgtFrame="" tooltip="" history="1" highlightClick="0" endSnd="0"/>
          </p:cNvPr>
          <p:cNvPicPr>
            <a:picLocks noChangeAspect="1"/>
          </p:cNvPicPr>
          <p:nvPr/>
        </p:nvPicPr>
        <p:blipFill>
          <a:blip r:embed="rId6">
            <a:extLst/>
          </a:blip>
          <a:srcRect l="234" t="0" r="234" b="0"/>
          <a:stretch>
            <a:fillRect/>
          </a:stretch>
        </p:blipFill>
        <p:spPr>
          <a:xfrm>
            <a:off x="473075" y="2432050"/>
            <a:ext cx="1749426" cy="982663"/>
          </a:xfrm>
          <a:prstGeom prst="rect">
            <a:avLst/>
          </a:prstGeom>
          <a:ln w="12700">
            <a:miter lim="400000"/>
          </a:ln>
        </p:spPr>
      </p:pic>
      <p:sp>
        <p:nvSpPr>
          <p:cNvPr id="258" name="Shape 258"/>
          <p:cNvSpPr/>
          <p:nvPr/>
        </p:nvSpPr>
        <p:spPr>
          <a:xfrm>
            <a:off x="979726" y="3611562"/>
            <a:ext cx="736123"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Niv1</a:t>
            </a:r>
          </a:p>
        </p:txBody>
      </p:sp>
      <p:pic>
        <p:nvPicPr>
          <p:cNvPr id="259" name="Capture d’écran 2015-12-11 à 12.34.00.png">
            <a:hlinkClick r:id="rId7" invalidUrl="" action="ppaction://hlinksldjump" tgtFrame="" tooltip="" history="1" highlightClick="0" endSnd="0"/>
          </p:cNvPr>
          <p:cNvPicPr>
            <a:picLocks noChangeAspect="1"/>
          </p:cNvPicPr>
          <p:nvPr/>
        </p:nvPicPr>
        <p:blipFill>
          <a:blip r:embed="rId8">
            <a:extLst/>
          </a:blip>
          <a:srcRect l="30" t="0" r="30" b="0"/>
          <a:stretch>
            <a:fillRect/>
          </a:stretch>
        </p:blipFill>
        <p:spPr>
          <a:xfrm>
            <a:off x="473075" y="4240212"/>
            <a:ext cx="1749426" cy="984251"/>
          </a:xfrm>
          <a:prstGeom prst="rect">
            <a:avLst/>
          </a:prstGeom>
          <a:ln w="12700">
            <a:miter lim="400000"/>
          </a:ln>
        </p:spPr>
      </p:pic>
      <p:sp>
        <p:nvSpPr>
          <p:cNvPr id="260" name="Shape 260"/>
          <p:cNvSpPr/>
          <p:nvPr/>
        </p:nvSpPr>
        <p:spPr>
          <a:xfrm>
            <a:off x="940038" y="5421312"/>
            <a:ext cx="81549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500">
                <a:solidFill>
                  <a:srgbClr val="72675A"/>
                </a:solidFill>
                <a:latin typeface="Baskerville"/>
                <a:ea typeface="Baskerville"/>
                <a:cs typeface="Baskerville"/>
                <a:sym typeface="Baskerville"/>
              </a:defRPr>
            </a:lvl1pPr>
          </a:lstStyle>
          <a:p>
            <a:pPr/>
            <a:r>
              <a:t>Niv 2</a:t>
            </a:r>
          </a:p>
        </p:txBody>
      </p:sp>
      <p:sp>
        <p:nvSpPr>
          <p:cNvPr id="261" name="Shape 261"/>
          <p:cNvSpPr/>
          <p:nvPr/>
        </p:nvSpPr>
        <p:spPr>
          <a:xfrm>
            <a:off x="2496988" y="6905625"/>
            <a:ext cx="9798299"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algn="l" defTabSz="457200">
              <a:defRPr b="1" sz="1700">
                <a:latin typeface="Calibri"/>
                <a:ea typeface="Calibri"/>
                <a:cs typeface="Calibri"/>
                <a:sym typeface="Calibri"/>
              </a:defRPr>
            </a:pPr>
            <a:r>
              <a:t>Quadriceps et grand fessiers</a:t>
            </a:r>
          </a:p>
          <a:p>
            <a:pPr marL="228600" algn="l" defTabSz="457200">
              <a:defRPr sz="1700">
                <a:solidFill>
                  <a:srgbClr val="424242"/>
                </a:solidFill>
                <a:latin typeface="Cambria"/>
                <a:ea typeface="Cambria"/>
                <a:cs typeface="Cambria"/>
                <a:sym typeface="Cambria"/>
              </a:defRPr>
            </a:pPr>
            <a:r>
              <a:t>-	</a:t>
            </a:r>
            <a:r>
              <a:rPr>
                <a:latin typeface="Calibri"/>
                <a:ea typeface="Calibri"/>
                <a:cs typeface="Calibri"/>
                <a:sym typeface="Calibri"/>
              </a:rPr>
              <a:t>E</a:t>
            </a:r>
            <a:r>
              <a:rPr>
                <a:solidFill>
                  <a:srgbClr val="000000"/>
                </a:solidFill>
                <a:latin typeface="Calibri"/>
                <a:ea typeface="Calibri"/>
                <a:cs typeface="Calibri"/>
                <a:sym typeface="Calibri"/>
              </a:rPr>
              <a:t>n position assise sur la machine, le dos et le bassin en contact avec le support, les genoux fléchis à 90°, les jambes sont écartées de la largeur du bassin, les pieds viennent se placer bas sur la plate forme (tournés à « 11h05 »).</a:t>
            </a:r>
            <a:endParaRPr>
              <a:latin typeface="Calibri"/>
              <a:ea typeface="Calibri"/>
              <a:cs typeface="Calibri"/>
              <a:sym typeface="Calibri"/>
            </a:endParaRPr>
          </a:p>
          <a:p>
            <a:pPr marL="228600" algn="l" defTabSz="457200">
              <a:defRPr sz="1700">
                <a:latin typeface="Cambria"/>
                <a:ea typeface="Cambria"/>
                <a:cs typeface="Cambria"/>
                <a:sym typeface="Cambria"/>
              </a:defRPr>
            </a:pPr>
            <a:r>
              <a:t>-	</a:t>
            </a:r>
            <a:r>
              <a:rPr>
                <a:latin typeface="Calibri"/>
                <a:ea typeface="Calibri"/>
                <a:cs typeface="Calibri"/>
                <a:sym typeface="Calibri"/>
              </a:rPr>
              <a:t>Repousser la plate-forme par une extension des genoux, puis revenir à la position initiale. </a:t>
            </a:r>
            <a:endParaRPr b="1"/>
          </a:p>
          <a:p>
            <a:pPr marL="228600" algn="l" defTabSz="457200">
              <a:defRPr sz="1700">
                <a:latin typeface="Cambria"/>
                <a:ea typeface="Cambria"/>
                <a:cs typeface="Cambria"/>
                <a:sym typeface="Cambria"/>
              </a:defRPr>
            </a:pPr>
            <a:r>
              <a:t>-	</a:t>
            </a:r>
            <a:r>
              <a:rPr>
                <a:latin typeface="Calibri"/>
                <a:ea typeface="Calibri"/>
                <a:cs typeface="Calibri"/>
                <a:sym typeface="Calibri"/>
              </a:rPr>
              <a:t>Les lombaires et les fessiers restent en contact permanent avec le dossier. Ne pas placer les jambes en hyper extension en fin de poussée.</a:t>
            </a:r>
          </a:p>
        </p:txBody>
      </p:sp>
      <p:sp>
        <p:nvSpPr>
          <p:cNvPr id="262" name="Shape 262">
            <a:hlinkClick r:id="" invalidUrl="" action="ppaction://hlinkshowjump?jump=nextslide" tgtFrame="" tooltip="" history="1" highlightClick="0" endSnd="0"/>
          </p:cNvPr>
          <p:cNvSpPr/>
          <p:nvPr/>
        </p:nvSpPr>
        <p:spPr>
          <a:xfrm>
            <a:off x="11153251" y="9028371"/>
            <a:ext cx="1538022" cy="654612"/>
          </a:xfrm>
          <a:prstGeom prst="rightArrow">
            <a:avLst>
              <a:gd name="adj1" fmla="val 32000"/>
              <a:gd name="adj2" fmla="val 118111"/>
            </a:avLst>
          </a:prstGeom>
          <a:gradFill>
            <a:gsLst>
              <a:gs pos="0">
                <a:srgbClr val="FFFFFF"/>
              </a:gs>
              <a:gs pos="100000">
                <a:srgbClr val="4F687D"/>
              </a:gs>
            </a:gsLst>
            <a:lin ang="1526712"/>
          </a:gradFill>
          <a:ln w="12700">
            <a:miter lim="400000"/>
          </a:ln>
        </p:spPr>
        <p:txBody>
          <a:bodyPr lIns="50800" tIns="50800" rIns="50800" bIns="50800" anchor="ctr"/>
          <a:lstStyle/>
          <a:p>
            <a:pPr>
              <a:defRPr>
                <a:solidFill>
                  <a:srgbClr val="FFFFFF"/>
                </a:solidFill>
                <a:latin typeface="Baskerville"/>
                <a:ea typeface="Baskerville"/>
                <a:cs typeface="Baskerville"/>
                <a:sym typeface="Baskerville"/>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880000" fill="hold"/>
                                        <p:tgtEl>
                                          <p:spTgt spid="2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6"/>
                </p:tgtEl>
              </p:cMediaNode>
            </p:vide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