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9" r:id="rId1"/>
  </p:sldMasterIdLst>
  <p:notesMasterIdLst>
    <p:notesMasterId r:id="rId72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3" r:id="rId9"/>
    <p:sldId id="284" r:id="rId10"/>
    <p:sldId id="281" r:id="rId11"/>
    <p:sldId id="282" r:id="rId12"/>
    <p:sldId id="285" r:id="rId13"/>
    <p:sldId id="286" r:id="rId14"/>
    <p:sldId id="287" r:id="rId15"/>
    <p:sldId id="289" r:id="rId16"/>
    <p:sldId id="290" r:id="rId17"/>
    <p:sldId id="288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6" r:id="rId41"/>
    <p:sldId id="355" r:id="rId42"/>
    <p:sldId id="356" r:id="rId43"/>
    <p:sldId id="343" r:id="rId44"/>
    <p:sldId id="317" r:id="rId45"/>
    <p:sldId id="318" r:id="rId46"/>
    <p:sldId id="319" r:id="rId47"/>
    <p:sldId id="328" r:id="rId48"/>
    <p:sldId id="329" r:id="rId49"/>
    <p:sldId id="330" r:id="rId50"/>
    <p:sldId id="331" r:id="rId51"/>
    <p:sldId id="350" r:id="rId52"/>
    <p:sldId id="351" r:id="rId53"/>
    <p:sldId id="353" r:id="rId54"/>
    <p:sldId id="352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33" r:id="rId64"/>
    <p:sldId id="334" r:id="rId65"/>
    <p:sldId id="335" r:id="rId66"/>
    <p:sldId id="357" r:id="rId67"/>
    <p:sldId id="344" r:id="rId68"/>
    <p:sldId id="345" r:id="rId69"/>
    <p:sldId id="346" r:id="rId70"/>
    <p:sldId id="332" r:id="rId7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3978" autoAdjust="0"/>
  </p:normalViewPr>
  <p:slideViewPr>
    <p:cSldViewPr snapToGrid="0" snapToObjects="1">
      <p:cViewPr varScale="1">
        <p:scale>
          <a:sx n="73" d="100"/>
          <a:sy n="73" d="100"/>
        </p:scale>
        <p:origin x="82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2" name="Shape 112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pic>
        <p:nvPicPr>
          <p:cNvPr id="125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05" y="2178685"/>
            <a:ext cx="219710" cy="9138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30" y="6141720"/>
            <a:ext cx="1274445" cy="44831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xfrm>
            <a:off x="457200" y="273685"/>
            <a:ext cx="8228965" cy="114490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xfrm>
            <a:off x="457200" y="1604645"/>
            <a:ext cx="8228965" cy="397700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7" name="Shape 1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1" name="Shape 201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13" name="Shape 213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14" name="Shape 214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7" name="Shape 227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0" name="Shape 240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2" name="Shape 252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65" name="Shape 265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267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Shape 2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9" name="Shape 2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Shape 29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299" name="Shape 299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00" name="Shape 3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1" name="Shape 311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Shape 32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22" name="Shape 3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2" name="Shape 3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43" name="Shape 343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44" name="Shape 344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55" name="Shape 355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6" name="Shape 356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57" name="Shape 357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58" name="Shape 3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9" name="Shape 369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81" name="Shape 381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82" name="Shape 38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392" name="Shape 39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393" name="Shape 393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4" name="Shape 394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5" name="Shape 395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396" name="Shape 396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397" name="Shape 39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409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Shape 42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30" name="Shape 430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Shape 440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41" name="Shape 441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42" name="Shape 4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52" name="Shape 452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3" name="Shape 453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454" name="Shape 4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63" name="Shape 46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64" name="Shape 4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Shape 473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74" name="Shape 4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Shape 483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84" name="Shape 484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85" name="Shape 485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86" name="Shape 486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487" name="Shape 4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Shape 496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497" name="Shape 497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8" name="Shape 498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499" name="Shape 499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8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09" name="Shape 50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10" name="Shape 51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11" name="Shape 511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12" name="Shape 51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13" name="Shape 5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22" name="Shape 522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23" name="Shape 523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8229241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24" name="Shape 524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25" name="Shape 5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hape 534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35" name="Shape 535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36" name="Shape 536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4674239" y="3682079"/>
            <a:ext cx="4015800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/>
            </a:pPr>
            <a:endParaRPr/>
          </a:p>
        </p:txBody>
      </p:sp>
      <p:sp>
        <p:nvSpPr>
          <p:cNvPr id="538" name="Shape 538"/>
          <p:cNvSpPr>
            <a:spLocks noGrp="1"/>
          </p:cNvSpPr>
          <p:nvPr>
            <p:ph type="body" sz="quarter" idx="13"/>
          </p:nvPr>
        </p:nvSpPr>
        <p:spPr>
          <a:xfrm>
            <a:off x="457199" y="3682079"/>
            <a:ext cx="4015801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sp>
        <p:nvSpPr>
          <p:cNvPr id="539" name="Shape 5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459680" y="2178719"/>
            <a:ext cx="219601" cy="9138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2800" y="6141959"/>
            <a:ext cx="1274401" cy="448202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Shape 54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pc="0">
                <a:uFillTx/>
              </a:defRPr>
            </a:lvl1pPr>
          </a:lstStyle>
          <a:p>
            <a:r>
              <a:t>Texte du titre</a:t>
            </a:r>
          </a:p>
        </p:txBody>
      </p:sp>
      <p:sp>
        <p:nvSpPr>
          <p:cNvPr id="549" name="Shape 549"/>
          <p:cNvSpPr>
            <a:spLocks noGrp="1"/>
          </p:cNvSpPr>
          <p:nvPr>
            <p:ph type="body" idx="1"/>
          </p:nvPr>
        </p:nvSpPr>
        <p:spPr>
          <a:xfrm>
            <a:off x="457200" y="1604519"/>
            <a:ext cx="8229241" cy="397728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lvl1pPr>
            <a:lvl2pPr marL="723900" indent="-266700">
              <a:buClrTx/>
              <a:buSzPct val="100000"/>
              <a:buFont typeface="Arial"/>
              <a:buChar char="•"/>
              <a:defRPr sz="2800" spc="0">
                <a:uFillTx/>
              </a:defRPr>
            </a:lvl2pPr>
            <a:lvl3pPr marL="1234439" indent="-320039">
              <a:buClrTx/>
              <a:buSzPct val="100000"/>
              <a:buFont typeface="Arial"/>
              <a:buChar char="•"/>
              <a:defRPr sz="2800" spc="0">
                <a:uFillTx/>
              </a:defRPr>
            </a:lvl3pPr>
            <a:lvl4pPr marL="17272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4pPr>
            <a:lvl5pPr marL="2184400" indent="-355600">
              <a:buClrTx/>
              <a:buSzPct val="100000"/>
              <a:buFont typeface="Arial"/>
              <a:buChar char="•"/>
              <a:defRPr sz="2800" spc="0">
                <a:uFillTx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0" name="Shape 550"/>
          <p:cNvSpPr>
            <a:spLocks noGrp="1"/>
          </p:cNvSpPr>
          <p:nvPr>
            <p:ph type="body" idx="13"/>
          </p:nvPr>
        </p:nvSpPr>
        <p:spPr>
          <a:xfrm>
            <a:off x="457199" y="1604519"/>
            <a:ext cx="8229242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indent="-228600">
              <a:buClrTx/>
              <a:buSzPct val="100000"/>
              <a:buFont typeface="Arial"/>
              <a:buChar char="•"/>
              <a:defRPr sz="2800" spc="0">
                <a:uFillTx/>
              </a:defRPr>
            </a:pPr>
            <a:endParaRPr/>
          </a:p>
        </p:txBody>
      </p:sp>
      <p:pic>
        <p:nvPicPr>
          <p:cNvPr id="551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2" name="image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000" y="1604519"/>
            <a:ext cx="4984921" cy="3977282"/>
          </a:xfrm>
          <a:prstGeom prst="rect">
            <a:avLst/>
          </a:prstGeom>
          <a:ln w="12700">
            <a:miter lim="400000"/>
          </a:ln>
        </p:spPr>
      </p:pic>
      <p:sp>
        <p:nvSpPr>
          <p:cNvPr id="553" name="Shape 5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457200" y="273599"/>
            <a:ext cx="8229241" cy="53078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9" name="Shape 69"/>
          <p:cNvSpPr/>
          <p:nvPr/>
        </p:nvSpPr>
        <p:spPr>
          <a:xfrm>
            <a:off x="457199" y="3682079"/>
            <a:ext cx="4015801" cy="18968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half" idx="13"/>
          </p:nvPr>
        </p:nvSpPr>
        <p:spPr>
          <a:xfrm>
            <a:off x="4674239" y="1604519"/>
            <a:ext cx="4015800" cy="397728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sz="half" idx="1"/>
          </p:nvPr>
        </p:nvSpPr>
        <p:spPr>
          <a:xfrm>
            <a:off x="457200" y="1604519"/>
            <a:ext cx="4015800" cy="397728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0" name="Shape 80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body" sz="quarter" idx="13"/>
          </p:nvPr>
        </p:nvSpPr>
        <p:spPr>
          <a:xfrm>
            <a:off x="4674239" y="3682079"/>
            <a:ext cx="4015800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457200" y="273599"/>
            <a:ext cx="8229241" cy="11448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457200" y="1604519"/>
            <a:ext cx="4015800" cy="189684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1" name="Shape 91"/>
          <p:cNvSpPr/>
          <p:nvPr/>
        </p:nvSpPr>
        <p:spPr>
          <a:xfrm>
            <a:off x="4674239" y="1604519"/>
            <a:ext cx="4015800" cy="1896842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/>
          <a:p>
            <a:pPr marL="431999" indent="-323999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45000"/>
              <a:buFont typeface="Wingdings"/>
              <a:buChar char="●"/>
              <a:defRPr sz="3200" spc="-100"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half" idx="13"/>
          </p:nvPr>
        </p:nvSpPr>
        <p:spPr>
          <a:xfrm>
            <a:off x="457199" y="3682079"/>
            <a:ext cx="8229242" cy="18968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pc="-100"/>
            </a:pPr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g" descr="C:/Users/jubic/AppData/Roaming/PolarisOffice/ETemp/12964_17529592/image1.jpeg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05" y="2178685"/>
            <a:ext cx="220345" cy="9139555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  <p:pic>
        <p:nvPicPr>
          <p:cNvPr id="3" name="image2.png" descr="C:/Users/jubic/AppData/Roaming/PolarisOffice/ETemp/12964_17529592/image2.png"/>
          <p:cNvPicPr>
            <a:picLocks noChangeAspect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0" y="6141720"/>
            <a:ext cx="1275080" cy="448945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  <p:sp>
        <p:nvSpPr>
          <p:cNvPr id="4" name="Shape 4"/>
          <p:cNvSpPr>
            <a:spLocks/>
          </p:cNvSpPr>
          <p:nvPr/>
        </p:nvSpPr>
        <p:spPr>
          <a:xfrm>
            <a:off x="0" y="0"/>
            <a:ext cx="9139555" cy="6853555"/>
          </a:xfrm>
          <a:prstGeom prst="rect">
            <a:avLst/>
          </a:prstGeom>
          <a:solidFill>
            <a:srgbClr val="63003C"/>
          </a:solidFill>
          <a:ln w="12700" cap="flat" cmpd="sng">
            <a:prstDash/>
            <a:miter lim="800000"/>
          </a:ln>
        </p:spPr>
        <p:txBody>
          <a:bodyPr vert="horz" wrap="square" lIns="45720" tIns="45720" rIns="45720" bIns="45720" numCol="1" anchor="t">
            <a:noAutofit/>
          </a:bodyPr>
          <a:lstStyle/>
          <a:p>
            <a:pPr marL="0" indent="0">
              <a:buFontTx/>
              <a:buNone/>
            </a:pPr>
            <a:endParaRPr lang="ko-KR" altLang="en-US"/>
          </a:p>
        </p:txBody>
      </p:sp>
      <p:pic>
        <p:nvPicPr>
          <p:cNvPr id="5" name="image3.png" descr="C:/Users/jubic/AppData/Roaming/PolarisOffice/ETemp/12964_17529592/image3.png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15"/>
            <a:ext cx="5055870" cy="2269490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  <p:pic>
        <p:nvPicPr>
          <p:cNvPr id="6" name="image1.jpg" descr="C:/Users/jubic/AppData/Roaming/PolarisOffice/ETemp/12964_17529592/image1.jpeg"/>
          <p:cNvPicPr>
            <a:picLocks noChangeAspect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9605" y="2178685"/>
            <a:ext cx="220345" cy="9139555"/>
          </a:xfrm>
          <a:prstGeom prst="rect">
            <a:avLst/>
          </a:prstGeom>
          <a:noFill/>
          <a:ln w="12700" cap="flat" cmpd="sng">
            <a:prstDash/>
            <a:miter lim="800000"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92075"/>
            <a:ext cx="8230235" cy="150876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Autofit/>
          </a:bodyPr>
          <a:lstStyle/>
          <a:p>
            <a:pPr marL="0" indent="0">
              <a:buFontTx/>
              <a:buNone/>
            </a:pPr>
            <a:r>
              <a:t>Texte du titre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30235" cy="525843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t">
            <a:noAutofit/>
          </a:bodyPr>
          <a:lstStyle/>
          <a:p>
            <a:pPr marL="431800" indent="-323850">
              <a:buSzPct val="45000"/>
              <a:buFont typeface="Wingdings"/>
              <a:buChar char="●"/>
            </a:pPr>
            <a:r>
              <a:t>Texte niveau 1</a:t>
            </a:r>
          </a:p>
          <a:p>
            <a:pPr marL="910590" lvl="1" indent="-370205">
              <a:buSzPct val="75000"/>
              <a:buFont typeface="Wingdings"/>
              <a:buChar char="−"/>
            </a:pPr>
            <a:r>
              <a:t>Texte niveau 2</a:t>
            </a:r>
          </a:p>
          <a:p>
            <a:pPr marL="1391920" lvl="2" indent="-384175">
              <a:buSzPct val="45000"/>
              <a:buFont typeface="Wingdings"/>
              <a:buChar char="●"/>
            </a:pPr>
            <a:r>
              <a:t>Texte niveau 3</a:t>
            </a:r>
          </a:p>
          <a:p>
            <a:pPr marL="1857375" lvl="3" indent="-345440">
              <a:buSzPct val="75000"/>
              <a:buFont typeface="Wingdings"/>
              <a:buChar char="−"/>
            </a:pPr>
            <a:r>
              <a:t>Texte niveau 4</a:t>
            </a:r>
          </a:p>
          <a:p>
            <a:pPr marL="2289810" lvl="4" indent="-345440">
              <a:buSzPct val="45000"/>
              <a:buFont typeface="Wingdings"/>
              <a:buChar char="●"/>
            </a:pPr>
            <a:r>
              <a:t>Texte niveau 5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4235" cy="36893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none" lIns="45720" tIns="45720" rIns="45720" bIns="45720" numCol="1" anchor="ctr">
            <a:spAutoFit/>
          </a:bodyPr>
          <a:lstStyle>
            <a:lvl1pPr marL="0" indent="0" algn="r">
              <a:buFontTx/>
              <a:buNone/>
              <a:defRPr lang="en-GB" altLang="en-US" sz="1200"/>
            </a:lvl1pPr>
          </a:lstStyle>
          <a:p>
            <a:pPr marL="0" indent="0">
              <a:buFontTx/>
              <a:buNone/>
            </a:pPr>
            <a:fld id="{B9320F77-B9A0-41C5-862A-B4B631284C64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  <p:sldLayoutId id="2147484236" r:id="rId12"/>
    <p:sldLayoutId id="2147484237" r:id="rId13"/>
    <p:sldLayoutId id="2147484238" r:id="rId14"/>
    <p:sldLayoutId id="2147484239" r:id="rId15"/>
    <p:sldLayoutId id="2147484240" r:id="rId16"/>
    <p:sldLayoutId id="2147484241" r:id="rId17"/>
    <p:sldLayoutId id="2147484242" r:id="rId18"/>
    <p:sldLayoutId id="2147484243" r:id="rId19"/>
    <p:sldLayoutId id="2147484244" r:id="rId20"/>
    <p:sldLayoutId id="2147484245" r:id="rId21"/>
    <p:sldLayoutId id="2147484246" r:id="rId22"/>
    <p:sldLayoutId id="2147484247" r:id="rId23"/>
    <p:sldLayoutId id="2147484248" r:id="rId24"/>
    <p:sldLayoutId id="2147484249" r:id="rId25"/>
    <p:sldLayoutId id="2147484250" r:id="rId26"/>
    <p:sldLayoutId id="2147484251" r:id="rId27"/>
    <p:sldLayoutId id="2147484252" r:id="rId28"/>
    <p:sldLayoutId id="2147484253" r:id="rId29"/>
    <p:sldLayoutId id="2147484254" r:id="rId30"/>
    <p:sldLayoutId id="2147484255" r:id="rId31"/>
    <p:sldLayoutId id="2147484256" r:id="rId32"/>
    <p:sldLayoutId id="2147484257" r:id="rId33"/>
    <p:sldLayoutId id="2147484258" r:id="rId34"/>
    <p:sldLayoutId id="2147484259" r:id="rId35"/>
    <p:sldLayoutId id="2147484260" r:id="rId36"/>
    <p:sldLayoutId id="2147484261" r:id="rId37"/>
    <p:sldLayoutId id="2147484262" r:id="rId38"/>
    <p:sldLayoutId id="2147484263" r:id="rId39"/>
    <p:sldLayoutId id="2147484264" r:id="rId40"/>
    <p:sldLayoutId id="2147484265" r:id="rId41"/>
    <p:sldLayoutId id="2147484266" r:id="rId42"/>
    <p:sldLayoutId id="2147484267" r:id="rId43"/>
    <p:sldLayoutId id="2147484268" r:id="rId44"/>
    <p:sldLayoutId id="2147484269" r:id="rId45"/>
    <p:sldLayoutId id="2147484270" r:id="rId46"/>
    <p:sldLayoutId id="2147484271" r:id="rId47"/>
  </p:sldLayoutIdLst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chemeClr val="tx1"/>
          </a:solidFill>
          <a:latin typeface="+mn-lt"/>
          <a:ea typeface="+mn-ea"/>
          <a:cs typeface="+mn-cs"/>
        </a:defRPr>
      </a:lvl1pPr>
    </p:titleStyle>
    <p:bodyStyle>
      <a:lvl1pPr marL="342900" indent="-342900" algn="l" defTabSz="914400" latinLnBrk="1">
        <a:spcBef>
          <a:spcPct val="20000"/>
        </a:spcBef>
        <a:buFont typeface="Arial"/>
        <a:buChar char="0"/>
        <a:defRPr lang="ko-KR" sz="2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0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-69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Shape 562"/>
          <p:cNvSpPr/>
          <p:nvPr/>
        </p:nvSpPr>
        <p:spPr>
          <a:xfrm>
            <a:off x="272415" y="4582795"/>
            <a:ext cx="8300085" cy="829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p14="http://schemas.microsoft.com/office/powerpoint/2010/main" val="1"/>
            </a:ext>
          </a:extLst>
        </p:spPr>
        <p:txBody>
          <a:bodyPr lIns="44999" tIns="44999" rIns="44999" bIns="44999" anchor="b">
            <a:spAutoFit/>
          </a:bodyPr>
          <a:lstStyle/>
          <a:p>
            <a:pPr>
              <a:defRPr sz="4800" b="1" spc="-1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spc="-2" dirty="0"/>
          </a:p>
        </p:txBody>
      </p:sp>
      <p:sp>
        <p:nvSpPr>
          <p:cNvPr id="563" name="Shape 563"/>
          <p:cNvSpPr/>
          <p:nvPr/>
        </p:nvSpPr>
        <p:spPr>
          <a:xfrm>
            <a:off x="457200" y="5182235"/>
            <a:ext cx="8224520" cy="394970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 anchor="b">
            <a:spAutoFit/>
          </a:bodyPr>
          <a:lstStyle/>
          <a:p>
            <a:pPr>
              <a:defRPr sz="2000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6C98EA4-5E28-4806-A47F-6CAA7CFF1667}"/>
              </a:ext>
            </a:extLst>
          </p:cNvPr>
          <p:cNvSpPr txBox="1"/>
          <p:nvPr/>
        </p:nvSpPr>
        <p:spPr>
          <a:xfrm>
            <a:off x="571500" y="1536065"/>
            <a:ext cx="8110855" cy="36918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vert="horz" wrap="square" lIns="45720" tIns="45720" rIns="45720" bIns="45720" numCol="1" spcCol="38100" anchor="ctr">
            <a:spAutoFit/>
          </a:bodyPr>
          <a:lstStyle/>
          <a:p>
            <a:pPr marL="0" indent="0" algn="ctr">
              <a:buFontTx/>
              <a:buNone/>
            </a:pPr>
            <a:endParaRPr lang="ko-KR" altLang="en-US" sz="36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fr-FR" sz="4800" b="1">
                <a:solidFill>
                  <a:schemeClr val="bg1"/>
                </a:solidFill>
              </a:rPr>
              <a:t>LICENCE</a:t>
            </a:r>
            <a:endParaRPr lang="ko-KR" altLang="en-US" sz="48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r>
              <a:rPr lang="fr-FR" sz="4800" b="1">
                <a:solidFill>
                  <a:schemeClr val="bg1"/>
                </a:solidFill>
              </a:rPr>
              <a:t> </a:t>
            </a:r>
            <a:br>
              <a:rPr/>
            </a:br>
            <a:r>
              <a:rPr lang="fr-FR" sz="4800" b="1">
                <a:solidFill>
                  <a:schemeClr val="bg1"/>
                </a:solidFill>
              </a:rPr>
              <a:t>MUSCULATION</a:t>
            </a:r>
            <a:endParaRPr lang="ko-KR" altLang="en-US" sz="4800" b="1">
              <a:solidFill>
                <a:schemeClr val="bg1"/>
              </a:solidFill>
            </a:endParaRPr>
          </a:p>
          <a:p>
            <a:pPr marL="0" indent="0" algn="ctr">
              <a:buFontTx/>
              <a:buNone/>
            </a:pPr>
            <a:endParaRPr lang="ko-KR" altLang="en-US" sz="3600" b="1">
              <a:solidFill>
                <a:schemeClr val="bg1"/>
              </a:solidFill>
            </a:endParaRPr>
          </a:p>
          <a:p>
            <a:pPr marL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431983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La Vitesse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Faculté d'effectuer des actions motrices provoquant un déplacement du corps avec la plus grande rapidité possible et pendant de courtes périodes sans éprouver de fatigue.</a:t>
            </a:r>
            <a:endParaRPr lang="ko-KR" altLang="en-US" sz="2400" dirty="0">
              <a:latin typeface="colaboratelightregular" charset="0"/>
            </a:endParaRPr>
          </a:p>
          <a:p>
            <a:pPr marL="0" indent="0" algn="r">
              <a:buFontTx/>
              <a:buNone/>
            </a:pPr>
            <a:r>
              <a:rPr lang="fr-FR" sz="1800" dirty="0">
                <a:latin typeface="colaboratelightregular" charset="0"/>
              </a:rPr>
              <a:t>(Pradet, La préparation Physique, INSEP)</a:t>
            </a:r>
            <a:endParaRPr lang="ko-KR" altLang="en-US" sz="18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Cette vitesse varie en fonction de la charge mais peut s'améliorer.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On parle soit : de Vitesse de déplacement (cinétique),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                          de Vélocité cyclique (fréquence)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                          de Vivacité acyclique (réaction)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88886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L'Endurance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Faculté d'effectuer pendant une action prolongée, une activité d'intensité donnée sans baisse d'efficacité</a:t>
            </a:r>
            <a:endParaRPr lang="ko-KR" altLang="en-US" sz="2400" dirty="0">
              <a:latin typeface="colaboratelightregular" charset="0"/>
            </a:endParaRPr>
          </a:p>
          <a:p>
            <a:pPr marL="0" indent="0" algn="r">
              <a:buFontTx/>
              <a:buNone/>
            </a:pPr>
            <a:r>
              <a:rPr lang="fr-FR" sz="1800" dirty="0">
                <a:latin typeface="colaboratelightregular" charset="0"/>
              </a:rPr>
              <a:t>(</a:t>
            </a:r>
            <a:r>
              <a:rPr lang="fr-FR" sz="1800" dirty="0" err="1">
                <a:latin typeface="colaboratelightregular" charset="0"/>
              </a:rPr>
              <a:t>Zatsiorsky</a:t>
            </a:r>
            <a:r>
              <a:rPr lang="fr-FR" sz="1800" dirty="0">
                <a:latin typeface="colaboratelightregular" charset="0"/>
              </a:rPr>
              <a:t>, Les qualités physiques du Sportif)</a:t>
            </a:r>
            <a:endParaRPr lang="ko-KR" altLang="en-US" sz="18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Elle s'exprime dans les différentes filières énergétiques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Endurance fondamentale pour la filière aérobie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Endurances spécifiques dans les processus anaérobies.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Dans le profil Force / Vitesse, on retrouve ces notions 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Endurance à la Force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Endurance à la Vitesse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49135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Des qualités en étroite relation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Ces 3 qualités fonctionnent ensemble et font apparaitre des concepts sous-jacents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- </a:t>
            </a:r>
            <a:r>
              <a:rPr lang="fr-FR" sz="2200" i="1" u="sng" dirty="0">
                <a:latin typeface="colaboratelightregular" charset="0"/>
              </a:rPr>
              <a:t>Force / Vitesse : </a:t>
            </a:r>
            <a:r>
              <a:rPr lang="fr-FR" sz="2200" i="1" dirty="0">
                <a:latin typeface="colaboratelightregular" charset="0"/>
              </a:rPr>
              <a:t>Puissance</a:t>
            </a: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Paramètre pour des actions à intensité maximale (P = F x V)</a:t>
            </a: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- </a:t>
            </a:r>
            <a:r>
              <a:rPr lang="fr-FR" sz="2200" i="1" u="sng" dirty="0">
                <a:latin typeface="colaboratelightregular" charset="0"/>
              </a:rPr>
              <a:t>Endurance / Force : </a:t>
            </a:r>
            <a:r>
              <a:rPr lang="fr-FR" sz="2200" i="1" dirty="0">
                <a:latin typeface="colaboratelightregular" charset="0"/>
              </a:rPr>
              <a:t>Endurance de Force (dont Hypertrophie)</a:t>
            </a: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Maintenir un effort à un pourcentage de force donné</a:t>
            </a: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- </a:t>
            </a:r>
            <a:r>
              <a:rPr lang="fr-FR" sz="2200" i="1" u="sng" dirty="0">
                <a:latin typeface="colaboratelightregular" charset="0"/>
              </a:rPr>
              <a:t>Endurance / Vitesse : </a:t>
            </a:r>
            <a:r>
              <a:rPr lang="fr-FR" sz="2200" i="1" dirty="0">
                <a:latin typeface="colaboratelightregular" charset="0"/>
              </a:rPr>
              <a:t>Endurance de vitesse</a:t>
            </a:r>
            <a:endParaRPr lang="ko-KR" altLang="en-US" sz="2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Maintenir un effort à un pourcentage de vitesse donné</a:t>
            </a:r>
            <a:endParaRPr lang="ko-KR" altLang="en-US" sz="22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235" cy="8299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Des qualités en étroite relation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</p:txBody>
      </p:sp>
      <p:sp>
        <p:nvSpPr>
          <p:cNvPr id="572" name="Zone de texte 6"/>
          <p:cNvSpPr txBox="1">
            <a:spLocks/>
          </p:cNvSpPr>
          <p:nvPr/>
        </p:nvSpPr>
        <p:spPr>
          <a:xfrm>
            <a:off x="3207385" y="2777490"/>
            <a:ext cx="2217420" cy="61341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573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2341245"/>
            <a:ext cx="7693660" cy="38792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235" cy="8299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Des qualités en étroite relation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</p:txBody>
      </p:sp>
      <p:sp>
        <p:nvSpPr>
          <p:cNvPr id="572" name="Rect 0"/>
          <p:cNvSpPr txBox="1">
            <a:spLocks/>
          </p:cNvSpPr>
          <p:nvPr/>
        </p:nvSpPr>
        <p:spPr>
          <a:xfrm>
            <a:off x="3207385" y="2777490"/>
            <a:ext cx="2217420" cy="61341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52C6812-D823-4F3D-A016-8C41F556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63" y="2345690"/>
            <a:ext cx="6261463" cy="3983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46276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Des qualités physiques complémentaires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D'autres qualités physiques rentrent dans le processus de développement en musculation, en complément des qualités physiques principales :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</a:t>
            </a:r>
            <a:r>
              <a:rPr lang="fr-FR" sz="2400" b="1" i="1" dirty="0">
                <a:latin typeface="colaboratelightregular" charset="0"/>
              </a:rPr>
              <a:t> La souplesse </a:t>
            </a:r>
            <a:r>
              <a:rPr lang="fr-FR" sz="2400" b="0" i="0" dirty="0">
                <a:latin typeface="colaboratelightregular" charset="0"/>
              </a:rPr>
              <a:t>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Capacité pour une partie ou un segment du corps d’</a:t>
            </a:r>
            <a:r>
              <a:rPr lang="fr-FR" sz="2400" dirty="0">
                <a:latin typeface="colaboratelightregular" charset="0"/>
              </a:rPr>
              <a:t>ê</a:t>
            </a:r>
            <a:r>
              <a:rPr lang="fr-FR" sz="2400" b="0" i="0" dirty="0">
                <a:latin typeface="colaboratelightregular" charset="0"/>
              </a:rPr>
              <a:t>tre mobilisé activement ou passivement avec une très grande amplitude.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Plasticité Musculo-Tendineuse et Mobilité Articulaire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0" dirty="0">
                <a:latin typeface="colaboratelightregular" charset="0"/>
              </a:rPr>
              <a:t>(Différencier : Souplesse / Etirements / Mobilité)</a:t>
            </a:r>
            <a:endParaRPr lang="ko-KR" altLang="en-US" sz="2000" b="0" i="0" dirty="0">
              <a:latin typeface="colaboratelightregular" charset="0"/>
            </a:endParaRPr>
          </a:p>
        </p:txBody>
      </p:sp>
      <p:sp>
        <p:nvSpPr>
          <p:cNvPr id="572" name="Rect 0"/>
          <p:cNvSpPr txBox="1">
            <a:spLocks/>
          </p:cNvSpPr>
          <p:nvPr/>
        </p:nvSpPr>
        <p:spPr>
          <a:xfrm>
            <a:off x="3207385" y="2777490"/>
            <a:ext cx="2218055" cy="61404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PHYSIQUES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3631763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</a:t>
            </a:r>
            <a:r>
              <a:rPr lang="fr-FR" sz="2400" b="1" i="1" dirty="0">
                <a:latin typeface="colaboratelightregular" charset="0"/>
              </a:rPr>
              <a:t> L'adresse </a:t>
            </a:r>
            <a:r>
              <a:rPr lang="fr-FR" sz="2400" b="0" i="0" dirty="0">
                <a:latin typeface="colaboratelightregular" charset="0"/>
              </a:rPr>
              <a:t>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Faculté d'exprimer des efforts avec une efficacité maximale.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 algn="r">
              <a:buFontTx/>
              <a:buNone/>
            </a:pPr>
            <a:r>
              <a:rPr lang="fr-FR" sz="1800" dirty="0">
                <a:latin typeface="colaboratelightregular" charset="0"/>
              </a:rPr>
              <a:t>(Pradet, La préparation Physique, INSEP)</a:t>
            </a:r>
            <a:endParaRPr lang="ko-KR" altLang="en-US" sz="180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r>
              <a:rPr lang="fr-FR" sz="2400" dirty="0">
                <a:latin typeface="colaboratelightregular" charset="0"/>
              </a:rPr>
              <a:t>Lien entre toutes les qualités physiques permettant l'optimisation du geste sportif spécifique.</a:t>
            </a:r>
            <a:endParaRPr lang="ko-KR" altLang="en-US" sz="240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r>
              <a:rPr lang="fr-FR" sz="2400" dirty="0">
                <a:latin typeface="colaboratelightregular" charset="0"/>
              </a:rPr>
              <a:t>On peut retrouver ce travail d'adresse en musculation mais plutôt dans le cadre de préparation spécifique sportive.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</p:txBody>
      </p:sp>
      <p:sp>
        <p:nvSpPr>
          <p:cNvPr id="572" name="Rect 0"/>
          <p:cNvSpPr txBox="1">
            <a:spLocks/>
          </p:cNvSpPr>
          <p:nvPr/>
        </p:nvSpPr>
        <p:spPr>
          <a:xfrm>
            <a:off x="3207385" y="2777490"/>
            <a:ext cx="2218055" cy="61404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EVOLUTION PHYSIOLOGIQUE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1505" cy="482727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Soumis à un entrainement régulier, les différents constituants du corps humain réagissent et s'adaptent.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Les facteurs Musculaires :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D'un point de vue structurel : Développement de la Force s'explique en partie par l'hypertrophie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Augmentation de la section des fibres musculaires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Développement du tissu conjonctif (enveloppes)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Augmentation de la vascularisation musculaire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D'un point de vue fonctionnel, optimisation du reflexe d'étirement (emmagasiner et restituer l'énergie élastique)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EVOLUTION PHYSIOLOGIQUE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45833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Les facteurs Nerveux :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Au début d'un entrainement, l'augmentation de la force est due non pas à un phénomène musculaire mais à un phénomène nerveux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Recrutement plus important des unités motrices (UM)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Une meilleure synchronisation des UM.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Une meilleure coordination intermusculaire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On a donc dans un premier temps une amélioration qui s'appuie sur une efficience motrice relative à une meilleure "Technique Interne"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EVOLUTION PHYSIOLOGIQUE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45833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Les facteurs Osseux :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Une augmentation rationnelle de la charge montre un accroissement de la densité osseuse.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On a donc une meilleure résistance aux contraintes de la vie courante et dans le domaine sportif.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D'autres systèmes sont aussi mobilisés (</a:t>
            </a:r>
            <a:r>
              <a:rPr lang="fr-FR" sz="2400" b="1" i="1" dirty="0">
                <a:latin typeface="colaboratelightregular" charset="0"/>
              </a:rPr>
              <a:t>cardiovasculaires, endocriniens, hormonale, ...</a:t>
            </a:r>
            <a:r>
              <a:rPr lang="fr-FR" sz="2400" dirty="0">
                <a:latin typeface="colaboratelightregular" charset="0"/>
              </a:rPr>
              <a:t>) permettant le développement harmonieux du corps du pratiquant.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>
                <a:solidFill>
                  <a:schemeClr val="accent2">
                    <a:lumMod val="50000"/>
                  </a:schemeClr>
                </a:solidFill>
                <a:ea typeface="ＭＳ Ｐゴシック" charset="0"/>
              </a:rPr>
              <a:t>MUSCULATION</a:t>
            </a:r>
            <a:endParaRPr lang="ko-KR" altLang="en-US" sz="3200" b="1">
              <a:solidFill>
                <a:schemeClr val="accent2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568" name="Shape 568"/>
          <p:cNvSpPr>
            <a:spLocks noGrp="1"/>
          </p:cNvSpPr>
          <p:nvPr>
            <p:ph type="body" idx="1"/>
          </p:nvPr>
        </p:nvSpPr>
        <p:spPr>
          <a:xfrm>
            <a:off x="457200" y="1604645"/>
            <a:ext cx="8228965" cy="39770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 b="1"/>
            </a:pPr>
            <a:endParaRPr b="0" dirty="0"/>
          </a:p>
          <a:p>
            <a:pPr marL="0" indent="0">
              <a:buNone/>
            </a:pPr>
            <a:endParaRPr dirty="0"/>
          </a:p>
        </p:txBody>
      </p:sp>
      <p:sp>
        <p:nvSpPr>
          <p:cNvPr id="2" name="ZoneTexte 1"/>
          <p:cNvSpPr txBox="1">
            <a:spLocks/>
          </p:cNvSpPr>
          <p:nvPr/>
        </p:nvSpPr>
        <p:spPr>
          <a:xfrm>
            <a:off x="457200" y="1958975"/>
            <a:ext cx="8229600" cy="402844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spcCol="38100" anchor="t">
            <a:spAutoFit/>
          </a:bodyPr>
          <a:lstStyle/>
          <a:p>
            <a:pPr marL="0" indent="0">
              <a:buFontTx/>
              <a:buNone/>
            </a:pPr>
            <a:r>
              <a:rPr lang="fr-FR" sz="2800" b="1" i="0" dirty="0">
                <a:latin typeface="colaboratelightregular" charset="0"/>
              </a:rPr>
              <a:t>Définition :</a:t>
            </a:r>
            <a:endParaRPr lang="ko-KR" altLang="en-US" sz="28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800" dirty="0">
                <a:latin typeface="colaboratelightregular" charset="0"/>
              </a:rPr>
              <a:t>La musculation est l'ensemble des actions réalisés contre résistance qui sollicite une masse musculaire, selon un objectif, afin d'en modifier les qualités intrinsèques tout en préservant l'intégrité physique du pratiquant.</a:t>
            </a:r>
            <a:endParaRPr lang="ko-KR" altLang="en-US" sz="28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dirty="0">
                <a:latin typeface="colaboratelightregular" charset="0"/>
              </a:rPr>
              <a:t>(</a:t>
            </a:r>
            <a:r>
              <a:rPr lang="fr-FR" sz="2000" dirty="0" err="1">
                <a:latin typeface="colaboratelightregular" charset="0"/>
              </a:rPr>
              <a:t>Levavaseur</a:t>
            </a:r>
            <a:r>
              <a:rPr lang="fr-FR" sz="2000" dirty="0">
                <a:latin typeface="colaboratelightregular" charset="0"/>
              </a:rPr>
              <a:t> et Pozzo, Musculation avec et sans matériel, Dossier EPS)</a:t>
            </a:r>
            <a:endParaRPr lang="ko-KR" altLang="en-US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4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ANATOMIE FONCTIONNELLE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031873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Afin de sécurisé et d'optimisé la pratique de la musculation, il est indispensable de connaitre le fonctionnement du corps en terme de motricité intersegmentaires.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3 principes d'équilibre à respecter</a:t>
            </a:r>
            <a:r>
              <a:rPr lang="fr-FR" sz="2400" b="0" i="0" dirty="0">
                <a:latin typeface="colaboratelightregular" charset="0"/>
              </a:rPr>
              <a:t>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Equilibre Agoniste / Antagoniste</a:t>
            </a:r>
            <a:r>
              <a:rPr lang="fr-FR" sz="2400" b="0" i="0" dirty="0">
                <a:latin typeface="colaboratelightregular" charset="0"/>
              </a:rPr>
              <a:t> : déséquilibre antéro-postérieur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Equilibre latéral (Droite / Gauche)</a:t>
            </a:r>
            <a:r>
              <a:rPr lang="fr-FR" sz="2400" b="0" i="0" dirty="0">
                <a:latin typeface="colaboratelightregular" charset="0"/>
              </a:rPr>
              <a:t> : déséquilibre postural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Equilibre MS / T/ MI </a:t>
            </a:r>
            <a:r>
              <a:rPr lang="fr-FR" sz="2400" b="0" i="0" dirty="0">
                <a:latin typeface="colaboratelightregular" charset="0"/>
              </a:rPr>
              <a:t>: Déséquilibre général</a:t>
            </a: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ANATOMIE FONCTIONNELLE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528891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Nécessité de connaitre les différentes partie du corps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Décomposition du corps en 3 Parties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Membres Supérieures :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Ensembles des muscles des bras ainsi que les muscles impliqués dans leur mobilisation.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Prend en compte les articulations :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Du poignet </a:t>
            </a:r>
            <a:r>
              <a:rPr lang="fr-FR" sz="2400" b="0" i="0" dirty="0">
                <a:latin typeface="colaboratelightregular" charset="0"/>
              </a:rPr>
              <a:t>: Flexion / Extension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                         Inclinaison Radiale /Ulnaire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Du coude</a:t>
            </a:r>
            <a:r>
              <a:rPr lang="fr-FR" sz="2400" b="1" i="1" dirty="0">
                <a:latin typeface="colaboratelightregular" charset="0"/>
              </a:rPr>
              <a:t> </a:t>
            </a:r>
            <a:r>
              <a:rPr lang="fr-FR" sz="2400" b="0" i="0" dirty="0">
                <a:latin typeface="colaboratelightregular" charset="0"/>
              </a:rPr>
              <a:t>: Flexion /Extension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                     Pronation / Supination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De l'épaule</a:t>
            </a:r>
            <a:r>
              <a:rPr lang="fr-FR" sz="2400" b="0" i="0" u="sng" dirty="0">
                <a:latin typeface="colaboratelightregular" charset="0"/>
              </a:rPr>
              <a:t> </a:t>
            </a:r>
            <a:r>
              <a:rPr lang="fr-FR" sz="2400" b="0" i="0" dirty="0">
                <a:latin typeface="colaboratelightregular" charset="0"/>
              </a:rPr>
              <a:t>: Mobilité dans les 3 plans + Scapula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ANATOMIE FONCTIONNELLE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70471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Membres Inférieurs : 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Ensembles des muscles des jambes ainsi que les muscles impliqués dans leur mobilisation.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Prend en compte les articulations :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De la hanche </a:t>
            </a:r>
            <a:r>
              <a:rPr lang="fr-FR" sz="2400" b="0" i="0" dirty="0">
                <a:latin typeface="colaboratelightregular" charset="0"/>
              </a:rPr>
              <a:t>: Flexion / Extension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                            Adduction / Abduction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                            Rotation Interne /Externe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Du genou </a:t>
            </a:r>
            <a:r>
              <a:rPr lang="fr-FR" sz="2400" b="0" i="0" dirty="0">
                <a:latin typeface="colaboratelightregular" charset="0"/>
              </a:rPr>
              <a:t>: Flexion /Extension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De la cheville </a:t>
            </a:r>
            <a:r>
              <a:rPr lang="fr-FR" sz="2400" b="0" i="0" dirty="0">
                <a:latin typeface="colaboratelightregular" charset="0"/>
              </a:rPr>
              <a:t>: Inversion </a:t>
            </a:r>
            <a:r>
              <a:rPr lang="fr-FR" sz="1800" b="0" i="0" dirty="0">
                <a:latin typeface="colaboratelightregular" charset="0"/>
              </a:rPr>
              <a:t>(Extension, Supination et Adduction)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                            Eversion </a:t>
            </a:r>
            <a:r>
              <a:rPr lang="fr-FR" sz="1800" b="0" i="0" dirty="0">
                <a:latin typeface="colaboratelightregular" charset="0"/>
              </a:rPr>
              <a:t>(Flexion, Pronation et abduction)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ANATOMIE FONCTIONNELLE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58152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- Tronc :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Ensembles des muscles du buste permettant la mobilisation ou la stabilisation de celui-ci..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Flexion du buste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Extension du Buste                         Ensemble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Rotation du Buste                           des Abdominaux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Inclinaison latérale du buste        et des Lombaires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Stabilisation du buste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  <p:sp>
        <p:nvSpPr>
          <p:cNvPr id="569" name="Formes 1"/>
          <p:cNvSpPr>
            <a:spLocks/>
          </p:cNvSpPr>
          <p:nvPr/>
        </p:nvSpPr>
        <p:spPr>
          <a:xfrm>
            <a:off x="4058920" y="3546475"/>
            <a:ext cx="513080" cy="1898650"/>
          </a:xfrm>
          <a:prstGeom prst="rightBrace">
            <a:avLst/>
          </a:prstGeom>
          <a:noFill/>
          <a:ln w="9525" cap="flat" cmpd="sng">
            <a:solidFill>
              <a:srgbClr val="00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hangingPunct="1"/>
            <a:endParaRPr lang="ko-KR" altLang="en-US" sz="1800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ANATOMIE FONCTIONNELLE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544322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Le choix des mouvements de musculation se fait en fonction du muscle, de l'action de celui-ci ou du geste  que l'on souhaite améliorer.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3 catégories de gestes de musculation sont définis :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- Mouvements Globaux </a:t>
            </a:r>
            <a:r>
              <a:rPr lang="fr-FR" sz="2400" b="0" i="0" dirty="0">
                <a:latin typeface="colaboratelightregular" charset="0"/>
              </a:rPr>
              <a:t>: Issus de l'haltérophilie et mobilisant l'ensemble du corps (chaines complètes)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- Mouvements Segmentaires</a:t>
            </a:r>
            <a:r>
              <a:rPr lang="fr-FR" sz="2400" b="0" i="0" dirty="0">
                <a:latin typeface="colaboratelightregular" charset="0"/>
              </a:rPr>
              <a:t> : sollicitant une chaine musculaire d'une partie du corps (MS /T / MI)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- Mouvements Articulaires </a:t>
            </a:r>
            <a:r>
              <a:rPr lang="fr-FR" sz="2400" b="0" i="0" dirty="0">
                <a:latin typeface="colaboratelightregular" charset="0"/>
              </a:rPr>
              <a:t>: mobilisant 1 ou plusieurs muscles autour d'une articulation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r>
              <a:rPr lang="fr-FR" sz="1800" b="0" i="0" dirty="0">
                <a:latin typeface="colaboratelightregular" charset="0"/>
              </a:rPr>
              <a:t>(</a:t>
            </a:r>
            <a:r>
              <a:rPr lang="fr-FR" sz="1800" b="0" i="0" dirty="0" err="1">
                <a:latin typeface="colaboratelightregular" charset="0"/>
              </a:rPr>
              <a:t>Thepaut</a:t>
            </a:r>
            <a:r>
              <a:rPr lang="fr-FR" sz="1800" b="0" i="0" dirty="0">
                <a:latin typeface="colaboratelightregular" charset="0"/>
              </a:rPr>
              <a:t>-Mathieu, Miller, </a:t>
            </a:r>
            <a:r>
              <a:rPr lang="fr-FR" sz="1800" b="0" i="0" dirty="0" err="1">
                <a:latin typeface="colaboratelightregular" charset="0"/>
              </a:rPr>
              <a:t>Quievre</a:t>
            </a:r>
            <a:r>
              <a:rPr lang="fr-FR" sz="1800" b="0" i="0" dirty="0">
                <a:latin typeface="colaboratelightregular" charset="0"/>
              </a:rPr>
              <a:t>, Entrainement de la Force, Spécificité et Planification, INSEP)</a:t>
            </a:r>
            <a:endParaRPr lang="ko-KR" altLang="en-US" sz="1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REGIME DE CONTRACTION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1505" cy="584775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Lors d'un mouvement de musculation, plusieurs muscles sont mobilisés et dans des synergies différentes (Agonistes / Antagonistes - Synergiques - Stabilisateurs)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altLang="ko-KR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pour effectuer le mouvements dans les meilleures conditions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1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0715E162-BAE6-4AA1-B845-17EC58C54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28067"/>
              </p:ext>
            </p:extLst>
          </p:nvPr>
        </p:nvGraphicFramePr>
        <p:xfrm>
          <a:off x="455294" y="2983477"/>
          <a:ext cx="823150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79449">
                  <a:extLst>
                    <a:ext uri="{9D8B030D-6E8A-4147-A177-3AD203B41FA5}">
                      <a16:colId xmlns:a16="http://schemas.microsoft.com/office/drawing/2014/main" val="846805791"/>
                    </a:ext>
                  </a:extLst>
                </a:gridCol>
                <a:gridCol w="2852057">
                  <a:extLst>
                    <a:ext uri="{9D8B030D-6E8A-4147-A177-3AD203B41FA5}">
                      <a16:colId xmlns:a16="http://schemas.microsoft.com/office/drawing/2014/main" val="3801093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latin typeface="colaboratelightregular" charset="0"/>
                        </a:rPr>
                        <a:t>Si l'on parle d'un mouvement pour mobiliser un muscle</a:t>
                      </a:r>
                      <a:endParaRPr lang="ko-KR" altLang="en-US" sz="1800" b="0" i="0" dirty="0">
                        <a:latin typeface="colaboratelightregular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(ex : Pectoraux au </a:t>
                      </a:r>
                    </a:p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Développé Couché)</a:t>
                      </a:r>
                      <a:endParaRPr lang="ko-KR" altLang="en-US" sz="1800" b="0" i="1" dirty="0">
                        <a:latin typeface="colaboratelightregular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53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latin typeface="colaboratelightregular" charset="0"/>
                        </a:rPr>
                        <a:t>d'autres muscles sont sollicités en synergie </a:t>
                      </a:r>
                      <a:endParaRPr lang="ko-KR" altLang="en-US" sz="1800" b="0" i="0" dirty="0">
                        <a:latin typeface="colaboratelightregular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(Triceps, Deltoïdes </a:t>
                      </a:r>
                    </a:p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Antérieurs) </a:t>
                      </a:r>
                      <a:endParaRPr lang="ko-KR" altLang="en-US" sz="1800" b="0" i="1" dirty="0">
                        <a:latin typeface="colaboratelightregular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8925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0" dirty="0">
                          <a:latin typeface="colaboratelightregular" charset="0"/>
                        </a:rPr>
                        <a:t>mais également lors du mouvement de retour </a:t>
                      </a:r>
                      <a:endParaRPr lang="ko-KR" altLang="en-US" sz="1800" b="0" i="0" dirty="0">
                        <a:latin typeface="colaboratelightregular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(Biceps, Deltoïdes </a:t>
                      </a:r>
                    </a:p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Postérieurs, Trapèzes) </a:t>
                      </a:r>
                      <a:endParaRPr lang="ko-KR" altLang="en-US" sz="1800" b="0" i="1" dirty="0">
                        <a:latin typeface="colaboratelightregular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8897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dirty="0">
                          <a:latin typeface="colaboratelightregular" charset="0"/>
                        </a:rPr>
                        <a:t>ainsi que les muscles stabilisateurs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(abdominaux, Rhomboïde, </a:t>
                      </a:r>
                    </a:p>
                    <a:p>
                      <a:pPr marL="0" marR="0" lvl="0" indent="0" algn="l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i="1" dirty="0">
                          <a:latin typeface="colaboratelightregular" charset="0"/>
                        </a:rPr>
                        <a:t>Grand Dentelés, Lombaires) </a:t>
                      </a:r>
                      <a:endParaRPr lang="ko-KR" altLang="en-US" sz="1800" b="0" i="1" dirty="0">
                        <a:latin typeface="colaboratelightregular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9964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REGIME DE CONTRACTION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1505" cy="504317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En fonction du moment du mouvement ou du type d'action, les muscles vont être sollicités selon des régime de contraction différents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3 Principaux régimes de Contraction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1" dirty="0">
                <a:latin typeface="colaboratelightregular" charset="0"/>
              </a:rPr>
              <a:t> </a:t>
            </a:r>
            <a:endParaRPr lang="ko-KR" altLang="en-US" sz="24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1" i="1" dirty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1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REGIME DE CONTRACTION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29715"/>
            <a:ext cx="8230870" cy="212153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>
              <a:latin typeface="colaboratelightregular" charset="0"/>
            </a:endParaRPr>
          </a:p>
          <a:p>
            <a:pPr marL="0" indent="0" algn="l">
              <a:buFontTx/>
              <a:buNone/>
            </a:pPr>
            <a:r>
              <a:rPr lang="fr-FR" sz="2400" b="0" i="0">
                <a:latin typeface="colaboratelightregular" charset="0"/>
              </a:rPr>
              <a:t> </a:t>
            </a:r>
            <a:endParaRPr lang="ko-KR" altLang="en-US" sz="18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 algn="l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</p:txBody>
      </p:sp>
      <p:pic>
        <p:nvPicPr>
          <p:cNvPr id="569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60" y="5429885"/>
            <a:ext cx="7425690" cy="1066800"/>
          </a:xfrm>
          <a:prstGeom prst="rect">
            <a:avLst/>
          </a:prstGeom>
          <a:noFill/>
        </p:spPr>
      </p:pic>
      <p:graphicFrame>
        <p:nvGraphicFramePr>
          <p:cNvPr id="570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164198"/>
              </p:ext>
            </p:extLst>
          </p:nvPr>
        </p:nvGraphicFramePr>
        <p:xfrm>
          <a:off x="499110" y="1616710"/>
          <a:ext cx="8185785" cy="39052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8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8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815">
                <a:tc>
                  <a:txBody>
                    <a:bodyPr/>
                    <a:lstStyle/>
                    <a:p>
                      <a:pPr marL="0" lvl="1" indent="0" algn="ctr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CONCENTRIQUE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algn="ctr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ISOMETRIQUE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algn="ctr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EXCENTRIQUE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590"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Les insertions 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musculaires se 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rapproche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Les insertions 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musculaires restent à    égale distance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Les insertions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musculaires restent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s'éloignent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590"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Je lutte contre une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force en étant plus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fort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Je lutte contre une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force en étant aussi 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fort</a:t>
                      </a:r>
                      <a:endParaRPr lang="ko-KR" altLang="en-US" sz="2000" b="0" i="0" kern="120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Je lutte contre une 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force en étant moins      fort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255"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Indicateur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: La charge </a:t>
                      </a: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est montante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Indicateur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: La charge </a:t>
                      </a: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est immobile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1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Indicateur </a:t>
                      </a: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: La charge </a:t>
                      </a:r>
                    </a:p>
                    <a:p>
                      <a:pPr marL="0" lvl="1" indent="0" algn="l" hangingPunct="1">
                        <a:buFontTx/>
                        <a:buNone/>
                      </a:pPr>
                      <a:r>
                        <a:rPr lang="fr-FR" sz="2000" b="0" i="0" kern="1200" dirty="0">
                          <a:solidFill>
                            <a:schemeClr val="dk1"/>
                          </a:solidFill>
                          <a:latin typeface="colaboratelightregular" charset="0"/>
                        </a:rPr>
                        <a:t>est descendante</a:t>
                      </a:r>
                      <a:endParaRPr lang="ko-KR" altLang="en-US" sz="2000" b="0" i="0" kern="1200" dirty="0">
                        <a:solidFill>
                          <a:schemeClr val="dk1"/>
                        </a:solidFill>
                        <a:latin typeface="colaboratelightregular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870" cy="1146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REGIME DE CONTRACTION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0870" cy="397891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1505" cy="4832092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D'autres régimes de contraction plus complexes peuvent </a:t>
            </a:r>
            <a:r>
              <a:rPr lang="fr-FR" sz="2400" b="0" i="0" dirty="0" err="1">
                <a:latin typeface="colaboratelightregular" charset="0"/>
              </a:rPr>
              <a:t>etre</a:t>
            </a:r>
            <a:r>
              <a:rPr lang="fr-FR" sz="2400" b="0" i="0" dirty="0">
                <a:latin typeface="colaboratelightregular" charset="0"/>
              </a:rPr>
              <a:t> observés et utilisés dans le cadre de développement spécifique :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dirty="0">
                <a:latin typeface="colaboratelightregular" charset="0"/>
              </a:rPr>
              <a:t>- Pliométrique :</a:t>
            </a:r>
            <a:r>
              <a:rPr lang="fr-FR" altLang="en-US" sz="2400" b="0" i="0" dirty="0">
                <a:latin typeface="colaboratelightregular" charset="0"/>
              </a:rPr>
              <a:t> </a:t>
            </a:r>
            <a:r>
              <a:rPr lang="fr-FR" altLang="en-US" sz="2000" b="0" i="0" dirty="0">
                <a:latin typeface="colaboratelightregular" charset="0"/>
              </a:rPr>
              <a:t>Mise en tension / Etirement / Renvoi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dirty="0">
                <a:latin typeface="colaboratelightregular" charset="0"/>
              </a:rPr>
              <a:t>Resistance excentrique / Phase concentrique reflexe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dirty="0">
                <a:latin typeface="colaboratelightregular" charset="0"/>
              </a:rPr>
              <a:t>Force élastique : Bondissements, appuis, Impulsions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dirty="0">
                <a:latin typeface="colaboratelightregular" charset="0"/>
              </a:rPr>
              <a:t>- </a:t>
            </a:r>
            <a:r>
              <a:rPr lang="fr-FR" altLang="en-US" sz="2400" b="0" i="1" u="sng" dirty="0" err="1">
                <a:latin typeface="colaboratelightregular" charset="0"/>
              </a:rPr>
              <a:t>Auxotonique</a:t>
            </a:r>
            <a:r>
              <a:rPr lang="fr-FR" altLang="en-US" sz="2400" b="0" i="1" u="sng" dirty="0">
                <a:latin typeface="colaboratelightregular" charset="0"/>
              </a:rPr>
              <a:t> : </a:t>
            </a:r>
            <a:r>
              <a:rPr lang="fr-FR" altLang="en-US" sz="2000" b="0" i="0" dirty="0">
                <a:latin typeface="colaboratelightregular" charset="0"/>
              </a:rPr>
              <a:t>Mouvement complexe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dirty="0">
                <a:latin typeface="colaboratelightregular" charset="0"/>
              </a:rPr>
              <a:t>Contraction combinées de plusieurs muscles pour gain de force / Puissance dans la gestuelle spécifique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dirty="0">
                <a:latin typeface="colaboratelightregular" charset="0"/>
              </a:rPr>
              <a:t>- </a:t>
            </a:r>
            <a:r>
              <a:rPr lang="fr-FR" altLang="en-US" sz="2400" b="0" i="1" u="sng" dirty="0" err="1">
                <a:latin typeface="colaboratelightregular" charset="0"/>
              </a:rPr>
              <a:t>Stato</a:t>
            </a:r>
            <a:r>
              <a:rPr lang="fr-FR" altLang="en-US" sz="2400" b="0" i="1" u="sng" dirty="0">
                <a:latin typeface="colaboratelightregular" charset="0"/>
              </a:rPr>
              <a:t>-dynamique : </a:t>
            </a:r>
            <a:r>
              <a:rPr lang="fr-FR" altLang="en-US" sz="2000" b="0" i="0" dirty="0">
                <a:latin typeface="colaboratelightregular" charset="0"/>
              </a:rPr>
              <a:t>Enchainement isométrique / concentrique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dirty="0">
                <a:latin typeface="colaboratelightregular" charset="0"/>
              </a:rPr>
              <a:t>Facilite le recrutement massif et synchronisé des unités motrices. 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74929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Un exercice de musculation permet, par la mobilisation d'un ou plusieurs segments, la sollicitation de différents faisceaux musculaires.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Les faisceaux musculaires mis en jeu dépendent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De la position d’e</a:t>
            </a:r>
            <a:r>
              <a:rPr lang="fr-FR" sz="2400" dirty="0">
                <a:latin typeface="colaboratelightregular" charset="0"/>
              </a:rPr>
              <a:t>xé</a:t>
            </a:r>
            <a:r>
              <a:rPr lang="fr-FR" sz="2400" b="0" i="0" dirty="0">
                <a:latin typeface="colaboratelightregular" charset="0"/>
              </a:rPr>
              <a:t>cution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0" dirty="0">
                <a:latin typeface="colaboratelightregular" charset="0"/>
              </a:rPr>
              <a:t>On ne sollicite pas forcement les mêmes faisceaux musculaires en fonction du placement initial 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1" dirty="0">
                <a:latin typeface="colaboratelightregular" charset="0"/>
              </a:rPr>
              <a:t>(ex : Développé couché / développé incliné – Ecartement des mains - …)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De l'amplitude du mouvement effectué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0" dirty="0">
                <a:latin typeface="colaboratelightregular" charset="0"/>
              </a:rPr>
              <a:t>On ne sollicite pas le même nombre de faisceaux musculaires en fonction de l'amplitude du mouvement réalisé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1" dirty="0">
                <a:latin typeface="colaboratelightregular" charset="0"/>
              </a:rPr>
              <a:t>(ex : Squat complet / 1/2 squat / 1/3 squat)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29600" cy="464312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 dirty="0">
                <a:latin typeface="colaboratelightregular" charset="0"/>
              </a:rPr>
              <a:t>Ensemble des actions réalisés contre résistance ... :</a:t>
            </a:r>
            <a:endParaRPr lang="ko-KR" altLang="en-US" sz="32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2 grandes catégories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dirty="0">
                <a:latin typeface="colaboratelightregular" charset="0"/>
              </a:rPr>
              <a:t>Musculation sans appareil :</a:t>
            </a:r>
            <a:endParaRPr lang="ko-KR" altLang="en-US" sz="2400" b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Poids de corps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Masse d'un ou plusieurs segments autour d'une ou plusieurs articulations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Masse d'un lest ou d'une résistance (élastique)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Médecine-ball, balle lesté, ballon, Objets léger, ...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1346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Un exercice de musculation mobilise plus ou moins de muscles en fonction du nombre d'articulations sollicitées au cours du mouvement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Les exercices Globaux :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Souvent issus de la pratique de l'haltérophilie et de la force athlétique.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Ils peuvent être déclinés en différentes variantes ;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Soulevé de Terre ( </a:t>
            </a:r>
            <a:r>
              <a:rPr lang="fr-FR" sz="2400" b="0" i="1" u="sng" dirty="0" err="1">
                <a:latin typeface="colaboratelightregular" charset="0"/>
              </a:rPr>
              <a:t>Deadlift</a:t>
            </a:r>
            <a:r>
              <a:rPr lang="fr-FR" sz="2400" b="0" i="1" u="sng" dirty="0">
                <a:latin typeface="colaboratelightregular" charset="0"/>
              </a:rPr>
              <a:t>) 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1" dirty="0">
                <a:latin typeface="colaboratelightregular" charset="0"/>
              </a:rPr>
              <a:t>variantes : Sumo </a:t>
            </a:r>
            <a:r>
              <a:rPr lang="fr-FR" sz="2000" b="0" i="1" dirty="0" err="1">
                <a:latin typeface="colaboratelightregular" charset="0"/>
              </a:rPr>
              <a:t>Deadlift</a:t>
            </a:r>
            <a:r>
              <a:rPr lang="fr-FR" sz="2000" b="0" i="1" dirty="0">
                <a:latin typeface="colaboratelightregular" charset="0"/>
              </a:rPr>
              <a:t> / </a:t>
            </a:r>
            <a:r>
              <a:rPr lang="fr-FR" sz="2000" b="0" i="1" dirty="0" err="1">
                <a:latin typeface="colaboratelightregular" charset="0"/>
              </a:rPr>
              <a:t>Romanian</a:t>
            </a:r>
            <a:r>
              <a:rPr lang="fr-FR" sz="2000" b="0" i="1" dirty="0">
                <a:latin typeface="colaboratelightregular" charset="0"/>
              </a:rPr>
              <a:t> </a:t>
            </a:r>
            <a:r>
              <a:rPr lang="fr-FR" sz="2000" b="0" i="1" dirty="0" err="1">
                <a:latin typeface="colaboratelightregular" charset="0"/>
              </a:rPr>
              <a:t>Deadlift</a:t>
            </a:r>
            <a:r>
              <a:rPr lang="fr-FR" sz="2000" b="0" i="1" dirty="0">
                <a:latin typeface="colaboratelightregular" charset="0"/>
              </a:rPr>
              <a:t> / RDL single Leg /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25716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Epaulé (Clean) 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i="1" dirty="0">
                <a:latin typeface="colaboratelightregular" charset="0"/>
              </a:rPr>
              <a:t>V</a:t>
            </a:r>
            <a:r>
              <a:rPr lang="fr-FR" sz="2000" b="0" i="1" dirty="0">
                <a:latin typeface="colaboratelightregular" charset="0"/>
              </a:rPr>
              <a:t>ariantes : Muscle Clean / Power Clean / Squat Clean / Tirage Bas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Epaulé Jeté (Clean &amp; Jerk) :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1" dirty="0">
                <a:latin typeface="colaboratelightregular" charset="0"/>
              </a:rPr>
              <a:t>Variantes : Muscle Clean &amp; Jerk / Power Clean &amp; Jerk / Squat Clean &amp; Jerk / </a:t>
            </a:r>
            <a:r>
              <a:rPr lang="fr-FR" sz="2000" b="0" i="1" dirty="0" err="1">
                <a:latin typeface="colaboratelightregular" charset="0"/>
              </a:rPr>
              <a:t>Trhuster</a:t>
            </a:r>
            <a:r>
              <a:rPr lang="fr-FR" sz="2000" b="0" i="1" dirty="0">
                <a:latin typeface="colaboratelightregular" charset="0"/>
              </a:rPr>
              <a:t>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dirty="0">
                <a:latin typeface="colaboratelightregular" charset="0"/>
              </a:rPr>
              <a:t>Arraché (</a:t>
            </a:r>
            <a:r>
              <a:rPr lang="fr-FR" altLang="en-US" sz="2400" b="0" i="1" u="sng" dirty="0" err="1">
                <a:latin typeface="colaboratelightregular" charset="0"/>
              </a:rPr>
              <a:t>Snatch</a:t>
            </a:r>
            <a:r>
              <a:rPr lang="fr-FR" altLang="en-US" sz="2400" b="0" i="1" u="sng" dirty="0">
                <a:latin typeface="colaboratelightregular" charset="0"/>
              </a:rPr>
              <a:t>) 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1" dirty="0">
                <a:latin typeface="colaboratelightregular" charset="0"/>
              </a:rPr>
              <a:t>Variantes : Muscle </a:t>
            </a:r>
            <a:r>
              <a:rPr lang="fr-FR" altLang="en-US" sz="2000" b="0" i="1" dirty="0" err="1">
                <a:latin typeface="colaboratelightregular" charset="0"/>
              </a:rPr>
              <a:t>Snatch</a:t>
            </a:r>
            <a:r>
              <a:rPr lang="fr-FR" altLang="en-US" sz="2000" b="0" i="1" dirty="0">
                <a:latin typeface="colaboratelightregular" charset="0"/>
              </a:rPr>
              <a:t> / Power </a:t>
            </a:r>
            <a:r>
              <a:rPr lang="fr-FR" altLang="en-US" sz="2000" b="0" i="1" dirty="0" err="1">
                <a:latin typeface="colaboratelightregular" charset="0"/>
              </a:rPr>
              <a:t>Snatch</a:t>
            </a:r>
            <a:r>
              <a:rPr lang="fr-FR" altLang="en-US" sz="2000" b="0" i="1" dirty="0">
                <a:latin typeface="colaboratelightregular" charset="0"/>
              </a:rPr>
              <a:t> / Squat </a:t>
            </a:r>
            <a:r>
              <a:rPr lang="fr-FR" altLang="en-US" sz="2000" b="0" i="1" dirty="0" err="1">
                <a:latin typeface="colaboratelightregular" charset="0"/>
              </a:rPr>
              <a:t>Snatch</a:t>
            </a:r>
            <a:r>
              <a:rPr lang="fr-FR" altLang="en-US" sz="2000" b="0" i="1" dirty="0">
                <a:latin typeface="colaboratelightregular" charset="0"/>
              </a:rPr>
              <a:t>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dirty="0">
                <a:latin typeface="colaboratelightregular" charset="0"/>
              </a:rPr>
              <a:t>Ces exercices peuvent être effectués avec barre, avec des haltères (</a:t>
            </a:r>
            <a:r>
              <a:rPr lang="fr-FR" altLang="en-US" sz="2400" b="0" i="0" dirty="0" err="1">
                <a:latin typeface="colaboratelightregular" charset="0"/>
              </a:rPr>
              <a:t>dumbbell</a:t>
            </a:r>
            <a:r>
              <a:rPr lang="fr-FR" altLang="en-US" sz="2400" b="0" i="0" dirty="0">
                <a:latin typeface="colaboratelightregular" charset="0"/>
              </a:rPr>
              <a:t>) ou </a:t>
            </a:r>
            <a:r>
              <a:rPr lang="fr-FR" altLang="en-US" sz="2400" b="0" i="0" dirty="0" err="1">
                <a:latin typeface="colaboratelightregular" charset="0"/>
              </a:rPr>
              <a:t>kettelbell</a:t>
            </a:r>
            <a:r>
              <a:rPr lang="fr-FR" altLang="en-US" sz="2400" b="0" i="0" dirty="0">
                <a:latin typeface="colaboratelightregular" charset="0"/>
              </a:rPr>
              <a:t> pour un travail d'équilibration ou en unilatéral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9353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Les exercices Segmentaires :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Ils vont solliciter l'ensemble d'un membres, mettant en jeu plusieurs articulations et donc plusieurs muscles.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Mouvements segmentaires des Membres Supérieurs 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Développé couché : </a:t>
            </a:r>
            <a:r>
              <a:rPr lang="fr-FR" sz="2000" b="0" i="0" dirty="0">
                <a:latin typeface="colaboratelightregular" charset="0"/>
              </a:rPr>
              <a:t>Pectoraux, Triceps, deltoïdes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Tirage Vertical : </a:t>
            </a:r>
            <a:r>
              <a:rPr lang="fr-FR" sz="2000" b="0" i="0" dirty="0">
                <a:latin typeface="colaboratelightregular" charset="0"/>
              </a:rPr>
              <a:t>Biceps, Trapèze, Grand dorsaux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Tractions : </a:t>
            </a:r>
            <a:r>
              <a:rPr lang="fr-FR" sz="2000" b="0" i="0" dirty="0">
                <a:latin typeface="colaboratelightregular" charset="0"/>
              </a:rPr>
              <a:t>Biceps, Deltoïdes, Trapèze, Dorsaux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Tirage Horizontal : </a:t>
            </a:r>
            <a:r>
              <a:rPr lang="fr-FR" sz="2000" b="0" i="0" dirty="0">
                <a:latin typeface="colaboratelightregular" charset="0"/>
              </a:rPr>
              <a:t>Trapèze, Dorsaux, Biceps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Développé Militaire : </a:t>
            </a:r>
            <a:r>
              <a:rPr lang="fr-FR" sz="2000" b="0" i="0" dirty="0">
                <a:latin typeface="colaboratelightregular" charset="0"/>
              </a:rPr>
              <a:t>Triceps, Deltoïdes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32066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Mouvements segmentaires des Membres Inférieurs 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Presse : </a:t>
            </a:r>
            <a:r>
              <a:rPr lang="fr-FR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  <a:ea typeface="+mn-ea"/>
                <a:cs typeface="+mn-cs"/>
              </a:rPr>
              <a:t>Fessiers, Quadriceps, Jumeaux, Adducteurs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Squat : </a:t>
            </a:r>
            <a:r>
              <a:rPr lang="fr-FR" sz="2000" b="0" i="0" dirty="0">
                <a:latin typeface="colaboratelightregular" charset="0"/>
              </a:rPr>
              <a:t>Fessiers, Quadriceps, Adducteurs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Fentes : Fessiers, Quadriceps, Ischios-Jambiers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Bondissements Verticaux : </a:t>
            </a:r>
            <a:r>
              <a:rPr lang="fr-FR" sz="2000" b="0" i="0" dirty="0">
                <a:latin typeface="colaboratelightregular" charset="0"/>
              </a:rPr>
              <a:t>Quadriceps, Jumeaux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Bondissements Horizontaux : </a:t>
            </a:r>
            <a:r>
              <a:rPr lang="fr-FR" sz="2000" b="0" i="0" dirty="0">
                <a:latin typeface="colaboratelightregular" charset="0"/>
              </a:rPr>
              <a:t>Fessiers, Quadriceps, Ischios</a:t>
            </a: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000" b="0" i="0" dirty="0">
                <a:latin typeface="colaboratelightregular" charset="0"/>
              </a:rPr>
              <a:t>- </a:t>
            </a:r>
            <a:r>
              <a:rPr lang="fr-FR" sz="2400" b="0" i="0" dirty="0" err="1">
                <a:latin typeface="colaboratelightregular" charset="0"/>
              </a:rPr>
              <a:t>Hiptrust</a:t>
            </a:r>
            <a:r>
              <a:rPr lang="fr-FR" sz="2400" b="0" i="0" dirty="0">
                <a:latin typeface="colaboratelightregular" charset="0"/>
              </a:rPr>
              <a:t> : </a:t>
            </a:r>
            <a:r>
              <a:rPr lang="fr-FR" sz="2000" b="0" i="0" dirty="0">
                <a:latin typeface="colaboratelightregular" charset="0"/>
              </a:rPr>
              <a:t>Fessiers, Ischios-Jambiers, Adducteurs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...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693866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u="sng" dirty="0">
                <a:latin typeface="colaboratelightregular" charset="0"/>
              </a:rPr>
              <a:t>Mouvements segmentaires du Tronc: </a:t>
            </a:r>
            <a:endParaRPr lang="ko-KR" altLang="en-US" sz="24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1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L'ensemble des exercices du tronc mobilise le rachis et donc la mobilisation de l'ensemble des articulations vertébrales.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Les muscles sollicités sont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</a:t>
            </a:r>
            <a:r>
              <a:rPr lang="fr-FR" sz="2400" b="0" i="1" u="sng" dirty="0">
                <a:latin typeface="colaboratelightregular" charset="0"/>
              </a:rPr>
              <a:t> Lombaires </a:t>
            </a:r>
            <a:r>
              <a:rPr lang="fr-FR" sz="2400" b="0" i="0" dirty="0">
                <a:latin typeface="colaboratelightregular" charset="0"/>
              </a:rPr>
              <a:t>: extenseur du rachis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</a:t>
            </a:r>
            <a:r>
              <a:rPr lang="fr-FR" sz="2400" b="0" i="1" u="sng" dirty="0">
                <a:latin typeface="colaboratelightregular" charset="0"/>
              </a:rPr>
              <a:t> Abdominaux : </a:t>
            </a:r>
            <a:r>
              <a:rPr lang="fr-FR" sz="2400" b="0" i="0" dirty="0">
                <a:latin typeface="colaboratelightregular" charset="0"/>
              </a:rPr>
              <a:t>Fléchisseur du rachis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Psoas Iliaque </a:t>
            </a:r>
            <a:r>
              <a:rPr lang="fr-FR" sz="2400" b="0" i="0" dirty="0">
                <a:latin typeface="colaboratelightregular" charset="0"/>
              </a:rPr>
              <a:t>: Fléchisseur du rachis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</a:t>
            </a:r>
            <a:r>
              <a:rPr lang="fr-FR" sz="2400" b="0" i="1" u="sng" dirty="0">
                <a:latin typeface="colaboratelightregular" charset="0"/>
              </a:rPr>
              <a:t>Obliques</a:t>
            </a:r>
            <a:r>
              <a:rPr lang="fr-FR" sz="2400" b="0" i="0" dirty="0">
                <a:latin typeface="colaboratelightregular" charset="0"/>
              </a:rPr>
              <a:t> : Rotateurs du rachis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1" dirty="0">
                <a:latin typeface="colaboratelightregular" charset="0"/>
              </a:rPr>
              <a:t>Transverse, Fessiers et Adducteurs</a:t>
            </a:r>
            <a:r>
              <a:rPr lang="fr-FR" sz="2400" b="0" i="0" dirty="0">
                <a:latin typeface="colaboratelightregular" charset="0"/>
              </a:rPr>
              <a:t> jouent un rôle dans les exercices statique de maintien de posture.</a:t>
            </a:r>
            <a:endParaRPr lang="ko-KR" altLang="en-US" sz="2000" b="0" i="1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328993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Les exercices Articulaires :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Ils vont solliciter uniquement une articulation et donc les muscles liés à ce mouvement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  <p:graphicFrame>
        <p:nvGraphicFramePr>
          <p:cNvPr id="569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261430"/>
              </p:ext>
            </p:extLst>
          </p:nvPr>
        </p:nvGraphicFramePr>
        <p:xfrm>
          <a:off x="485140" y="2590800"/>
          <a:ext cx="8199120" cy="38588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970">
                <a:tc gridSpan="3">
                  <a:txBody>
                    <a:bodyPr/>
                    <a:lstStyle/>
                    <a:p>
                      <a:pPr marL="0" indent="0" hangingPunct="1"/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MEMBRE SUPERIEUR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705">
                <a:tc rowSpan="2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POIGNET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 Poignet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 (Fléchisseurs poignets/doigts)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705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 poignets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(Extenseurs poignets/doigts)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705">
                <a:tc rowSpan="2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COUDE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Curls Bras ( Biceps)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05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 Bras (Triceps)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 rowSpan="3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EPAULE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Abduction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Adduction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Elevation bras ( Deltoides)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Ecarté Vis-à-Vis Poulie Haute (Pectoraux)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Elevation Antéro-Post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(Deltoïdes)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Pull Over (Deltoïdes)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705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Rotation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Butterfly / Inversé 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ectoraux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, 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Trap</a:t>
                      </a:r>
                      <a:r>
                        <a:rPr kumimoji="0" lang="fr-F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èze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, Dorsaux)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273685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1" i="1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>
                <a:latin typeface="colaboratelightregular" charset="0"/>
              </a:rPr>
              <a:t> </a:t>
            </a: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</p:txBody>
      </p:sp>
      <p:graphicFrame>
        <p:nvGraphicFramePr>
          <p:cNvPr id="569" name="Table 3"/>
          <p:cNvGraphicFramePr>
            <a:graphicFrameLocks noGrp="1"/>
          </p:cNvGraphicFramePr>
          <p:nvPr/>
        </p:nvGraphicFramePr>
        <p:xfrm>
          <a:off x="485140" y="1606550"/>
          <a:ext cx="8199120" cy="460438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68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2440">
                <a:tc gridSpan="3">
                  <a:txBody>
                    <a:bodyPr/>
                    <a:lstStyle/>
                    <a:p>
                      <a:pPr marL="0" indent="0" hangingPunct="1"/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MEMBRE </a:t>
                      </a: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INFERIEUR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210">
                <a:tc rowSpan="2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CHEVILLE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 Cheville (jambiers antérieurs)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0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 Cheville 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Jumeaux)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210">
                <a:tc rowSpan="2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GENOU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Legs </a:t>
                      </a:r>
                      <a:r>
                        <a:rPr kumimoji="0" lang="fr-F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Curl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(Ischios jambiers)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15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Extension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Legs Extension (quadriceps)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8990">
                <a:tc rowSpan="3"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HANCHE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Flexion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xt</a:t>
                      </a: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ension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Poulie basse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, Elastique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(psoas Iliaque)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Poulie basse, Kick back (Fessiers, Ischios)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Abduction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Adduction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Poulie, Balanc</a:t>
                      </a:r>
                      <a:r>
                        <a:rPr kumimoji="0" lang="fr-F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ier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( Fessier, Abducteurs)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Poulie, Balancier (Adducteurs)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210">
                <a:tc v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Rotation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Machines (Adducteurs, Adbucteurs, Fessiers)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2269490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 fontScale="92500" lnSpcReduction="20000"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  <a:defRPr b="1"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  <a:defRPr b="1"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  <a:defRPr b="1"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  <a:defRPr b="1"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  <a:defRPr b="1"/>
            </a:pPr>
            <a:r>
              <a:rPr lang="fr-FR" altLang="en-US" sz="1900" b="0" i="1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Cette liste d'exercices est non exhaustive et peut être compléter en fonction des machines à disposition ainsi que du choix de positionnement dans des exercices plus libres</a:t>
            </a:r>
          </a:p>
          <a:p>
            <a:pPr marL="0" indent="0">
              <a:buFontTx/>
              <a:buNone/>
              <a:defRPr b="1"/>
            </a:pPr>
            <a:endParaRPr lang="ko-KR" altLang="en-US" sz="1900" b="0" i="1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0" indent="0">
              <a:buFontTx/>
              <a:buNone/>
              <a:defRPr b="1"/>
            </a:pPr>
            <a:r>
              <a:rPr lang="fr-FR" altLang="en-US" sz="1900" b="0" i="1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Il existe différentes machines pour effectuer ces exercices segmentaire  ou articulaire mais tout comme pour les exercices globaux, certains de ces exercices       peuvent être effectués avec barre, avec des haltères (</a:t>
            </a:r>
            <a:r>
              <a:rPr lang="fr-FR" altLang="en-US" sz="1900" b="0" i="1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dumbbell</a:t>
            </a:r>
            <a:r>
              <a:rPr lang="fr-FR" altLang="en-US" sz="1900" b="0" i="1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) ou </a:t>
            </a:r>
            <a:r>
              <a:rPr lang="fr-FR" altLang="en-US" sz="1900" b="0" i="1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kettelbell</a:t>
            </a:r>
            <a:r>
              <a:rPr lang="fr-FR" altLang="en-US" sz="1900" b="0" i="1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Arial" charset="0"/>
                <a:ea typeface="Arial" charset="0"/>
              </a:rPr>
              <a:t>      pour un travail d'équilibration ou en unilatéral</a:t>
            </a:r>
            <a:endParaRPr lang="ko-KR" altLang="en-US" sz="19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181419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>
              <a:latin typeface="colaboratelightregular" charset="0"/>
            </a:endParaRPr>
          </a:p>
        </p:txBody>
      </p:sp>
      <p:graphicFrame>
        <p:nvGraphicFramePr>
          <p:cNvPr id="56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52153"/>
              </p:ext>
            </p:extLst>
          </p:nvPr>
        </p:nvGraphicFramePr>
        <p:xfrm>
          <a:off x="485140" y="1586865"/>
          <a:ext cx="8199120" cy="2376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9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TRONC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33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D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u fait de sa constitution, le tronc est représenté comme une partie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uni segmentaire.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En effet, on ne peut dissocier (et peu d’intérêt) la mobilisation de chaque 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articulation vertébral.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Il n'y a donc pas de mouvement « articulaire » mais uniquement du mouvement 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"segmentaire" (voir ci-dessus)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EXERCICES DE 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2140" cy="6617196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Bilans :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Une attention sera portée sur le choix de l'exercice et de ses différents paramètres.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On veillera à la bonne réalisation du mouvement :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Favoriser le développement du groupe musculaire ou des faisceaux ciblés.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Prévenir et limiter les blessures d'un mouvement </a:t>
            </a:r>
            <a:r>
              <a:rPr lang="fr-FR" sz="2400" dirty="0">
                <a:latin typeface="colaboratelightregular" charset="0"/>
              </a:rPr>
              <a:t>contre-nature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Toujours associer un exercice avec un travail de son antagoniste et favoriser l'équilibre général (Haut/Bas)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sz="2400" b="1" i="0" dirty="0">
                <a:solidFill>
                  <a:srgbClr val="FF0000"/>
                </a:solidFill>
                <a:latin typeface="colaboratelightregular" charset="0"/>
              </a:rPr>
              <a:t>C'est le rôle du coach de corriger "techniquement"</a:t>
            </a:r>
            <a:endParaRPr lang="ko-KR" altLang="en-US" sz="2400" b="1" i="0" dirty="0">
              <a:solidFill>
                <a:srgbClr val="FF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1505" cy="11474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ET PROGRAMMATION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32560"/>
            <a:ext cx="8231505" cy="5016758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Il existe plusieurs méthode d'entrainement de musculation : 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Méthode LAFAY : </a:t>
            </a:r>
            <a:r>
              <a:rPr lang="fr-FR" sz="2000" b="0" i="0" dirty="0">
                <a:latin typeface="colaboratelightregular" charset="0"/>
              </a:rPr>
              <a:t>exercices balistique au poids de corps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Le </a:t>
            </a:r>
            <a:r>
              <a:rPr lang="fr-FR" sz="2400" b="0" i="0" dirty="0" err="1">
                <a:latin typeface="colaboratelightregular" charset="0"/>
              </a:rPr>
              <a:t>Fullbody</a:t>
            </a:r>
            <a:r>
              <a:rPr lang="fr-FR" sz="2400" b="0" i="0" dirty="0">
                <a:latin typeface="colaboratelightregular" charset="0"/>
              </a:rPr>
              <a:t> : </a:t>
            </a:r>
            <a:r>
              <a:rPr lang="fr-FR" sz="2000" b="0" i="0" dirty="0">
                <a:latin typeface="colaboratelightregular" charset="0"/>
              </a:rPr>
              <a:t>Ensemble du corps et chaine musculaire sur une même séance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Le Split / Half Body : </a:t>
            </a:r>
            <a:r>
              <a:rPr lang="fr-FR" sz="2000" b="0" i="0" dirty="0">
                <a:latin typeface="colaboratelightregular" charset="0"/>
              </a:rPr>
              <a:t>Centré sur une partie ou groupes musculaires spécifiques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Le HIIT : </a:t>
            </a:r>
            <a:r>
              <a:rPr lang="fr-FR" sz="2000" b="0" i="0" dirty="0">
                <a:latin typeface="colaboratelightregular" charset="0"/>
              </a:rPr>
              <a:t>High </a:t>
            </a:r>
            <a:r>
              <a:rPr lang="fr-FR" sz="2000" b="0" i="0" dirty="0" err="1">
                <a:latin typeface="colaboratelightregular" charset="0"/>
              </a:rPr>
              <a:t>Intensity</a:t>
            </a:r>
            <a:r>
              <a:rPr lang="fr-FR" sz="2000" b="0" i="0" dirty="0">
                <a:latin typeface="colaboratelightregular" charset="0"/>
              </a:rPr>
              <a:t> </a:t>
            </a:r>
            <a:r>
              <a:rPr lang="fr-FR" sz="2000" b="0" i="0" dirty="0" err="1">
                <a:latin typeface="colaboratelightregular" charset="0"/>
              </a:rPr>
              <a:t>Interval</a:t>
            </a:r>
            <a:r>
              <a:rPr lang="fr-FR" sz="2000" b="0" i="0" dirty="0">
                <a:latin typeface="colaboratelightregular" charset="0"/>
              </a:rPr>
              <a:t> Training (Tabata ou 60/75)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Le TRX : </a:t>
            </a:r>
            <a:r>
              <a:rPr lang="fr-FR" sz="2000" b="0" i="0" dirty="0">
                <a:latin typeface="colaboratelightregular" charset="0"/>
              </a:rPr>
              <a:t>Sangles pour travail dynamique et proprioception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La </a:t>
            </a:r>
            <a:r>
              <a:rPr lang="fr-FR" sz="2400" b="0" i="0" dirty="0" err="1">
                <a:latin typeface="colaboratelightregular" charset="0"/>
              </a:rPr>
              <a:t>Calisthénie</a:t>
            </a:r>
            <a:r>
              <a:rPr lang="fr-FR" sz="2400" b="0" i="0" dirty="0">
                <a:latin typeface="colaboratelightregular" charset="0"/>
              </a:rPr>
              <a:t> : "</a:t>
            </a:r>
            <a:r>
              <a:rPr lang="fr-FR" sz="2000" b="0" i="0" dirty="0">
                <a:latin typeface="colaboratelightregular" charset="0"/>
              </a:rPr>
              <a:t>Street </a:t>
            </a:r>
            <a:r>
              <a:rPr lang="fr-FR" sz="2000" b="0" i="0" dirty="0" err="1">
                <a:latin typeface="colaboratelightregular" charset="0"/>
              </a:rPr>
              <a:t>Workout</a:t>
            </a:r>
            <a:r>
              <a:rPr lang="fr-FR" sz="2000" b="0" i="0" dirty="0">
                <a:latin typeface="colaboratelightregular" charset="0"/>
              </a:rPr>
              <a:t>" connaissance de son corps</a:t>
            </a:r>
            <a:endParaRPr lang="ko-KR" altLang="en-US" sz="2400" b="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0" i="0" dirty="0">
                <a:latin typeface="colaboratelightregular" charset="0"/>
              </a:rPr>
              <a:t>- Le </a:t>
            </a:r>
            <a:r>
              <a:rPr lang="fr-FR" sz="2400" b="0" i="0" dirty="0" err="1">
                <a:latin typeface="colaboratelightregular" charset="0"/>
              </a:rPr>
              <a:t>Crossfit</a:t>
            </a:r>
            <a:r>
              <a:rPr lang="fr-FR" sz="2400" b="0" i="0" dirty="0">
                <a:latin typeface="colaboratelightregular" charset="0"/>
              </a:rPr>
              <a:t> et WOD : </a:t>
            </a:r>
            <a:r>
              <a:rPr lang="fr-FR" sz="2000" b="0" i="0" dirty="0">
                <a:latin typeface="colaboratelightregular" charset="0"/>
              </a:rPr>
              <a:t>exos cardio, gym, athlé et </a:t>
            </a:r>
            <a:r>
              <a:rPr lang="fr-FR" sz="2000" b="0" i="0" dirty="0" err="1">
                <a:latin typeface="colaboratelightregular" charset="0"/>
              </a:rPr>
              <a:t>haltéro</a:t>
            </a:r>
            <a:endParaRPr lang="ko-KR" altLang="en-US" sz="2000" b="0" i="0" dirty="0">
              <a:latin typeface="colaboratelightregular" charset="0"/>
            </a:endParaRPr>
          </a:p>
          <a:p>
            <a:pPr marL="342900" indent="-342900">
              <a:buFontTx/>
              <a:buChar char="-"/>
            </a:pPr>
            <a:r>
              <a:rPr lang="fr-FR" sz="2000" b="0" i="0" dirty="0">
                <a:latin typeface="colaboratelightregular" charset="0"/>
              </a:rPr>
              <a:t>...</a:t>
            </a:r>
          </a:p>
          <a:p>
            <a:pPr marL="342900" indent="-342900">
              <a:buFontTx/>
              <a:buChar char="-"/>
            </a:pPr>
            <a:endParaRPr lang="fr-FR" altLang="ko-KR" sz="2000" dirty="0">
              <a:latin typeface="colaboratelightregular" charset="0"/>
            </a:endParaRPr>
          </a:p>
          <a:p>
            <a:pPr marL="342900" indent="-342900">
              <a:buFontTx/>
              <a:buChar char="-"/>
            </a:pPr>
            <a:endParaRPr lang="ko-KR" altLang="en-US" sz="2400" b="0" i="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29600" cy="4955203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 dirty="0">
                <a:latin typeface="colaboratelightregular" charset="0"/>
              </a:rPr>
              <a:t>Ensemble des actions réalisés contre résistance ... :</a:t>
            </a:r>
            <a:endParaRPr lang="ko-KR" altLang="en-US" sz="32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b="1" dirty="0">
                <a:latin typeface="colaboratelightregular" charset="0"/>
              </a:rPr>
              <a:t>Musculation avec appareil ou barre :</a:t>
            </a:r>
            <a:endParaRPr lang="ko-KR" altLang="en-US" sz="2400" b="1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Masse d'un poids mobilisé avec un appareil spécifique de musculation (Barre, plaque de fonte, poulie, presse, ...)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Résistance pneumatique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Différentes actions peuvent être réalisés contre ces résistance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Développer une force supérieur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Bloquer le mouvement avec une force équivalente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Freiner le mouvement avec une force proche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9916" y="1334679"/>
            <a:ext cx="8232140" cy="6278642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14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8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1400" i="0" dirty="0">
                <a:latin typeface="colaboratelightregular" charset="0"/>
              </a:rPr>
              <a:t>D’après ZATSIORSKI, pou développer la force, il faut créer dans le muscle des tensions maximales</a:t>
            </a:r>
            <a:endParaRPr lang="fr-FR" altLang="ko-KR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D5AB688-9FA9-452E-BDB1-BC9F4C4CEC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88484"/>
              </p:ext>
            </p:extLst>
          </p:nvPr>
        </p:nvGraphicFramePr>
        <p:xfrm>
          <a:off x="457200" y="1421765"/>
          <a:ext cx="8234680" cy="480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8670">
                  <a:extLst>
                    <a:ext uri="{9D8B030D-6E8A-4147-A177-3AD203B41FA5}">
                      <a16:colId xmlns:a16="http://schemas.microsoft.com/office/drawing/2014/main" val="1122531130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3198295369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1130706564"/>
                    </a:ext>
                  </a:extLst>
                </a:gridCol>
                <a:gridCol w="2058670">
                  <a:extLst>
                    <a:ext uri="{9D8B030D-6E8A-4147-A177-3AD203B41FA5}">
                      <a16:colId xmlns:a16="http://schemas.microsoft.com/office/drawing/2014/main" val="984459156"/>
                    </a:ext>
                  </a:extLst>
                </a:gridCol>
              </a:tblGrid>
              <a:tr h="68283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Travail avec </a:t>
                      </a:r>
                    </a:p>
                    <a:p>
                      <a:pPr algn="ctr"/>
                      <a:r>
                        <a:rPr lang="fr-FR" dirty="0"/>
                        <a:t>charges </a:t>
                      </a:r>
                    </a:p>
                    <a:p>
                      <a:pPr algn="ctr"/>
                      <a:r>
                        <a:rPr lang="fr-FR" dirty="0"/>
                        <a:t>maximales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Efforts liés à </a:t>
                      </a:r>
                    </a:p>
                    <a:p>
                      <a:pPr algn="ctr"/>
                      <a:r>
                        <a:rPr lang="fr-FR" dirty="0"/>
                        <a:t>la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 Maximale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+ de 85%</a:t>
                      </a:r>
                    </a:p>
                    <a:p>
                      <a:r>
                        <a:rPr lang="fr-FR" sz="900" dirty="0"/>
                        <a:t>Répétitions : 1 à 4</a:t>
                      </a:r>
                    </a:p>
                    <a:p>
                      <a:r>
                        <a:rPr lang="fr-FR" sz="900" dirty="0"/>
                        <a:t>Séries : 1 à 4</a:t>
                      </a:r>
                    </a:p>
                    <a:p>
                      <a:r>
                        <a:rPr lang="fr-FR" sz="900" dirty="0"/>
                        <a:t>Réalisation : Explosive</a:t>
                      </a:r>
                    </a:p>
                    <a:p>
                      <a:r>
                        <a:rPr lang="fr-FR" sz="900" dirty="0"/>
                        <a:t>Récupération : 4’ à 7’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4174137"/>
                  </a:ext>
                </a:extLst>
              </a:tr>
              <a:tr h="682839">
                <a:tc rowSpan="5"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Travail avec </a:t>
                      </a:r>
                    </a:p>
                    <a:p>
                      <a:pPr algn="ctr"/>
                      <a:r>
                        <a:rPr lang="fr-FR" dirty="0"/>
                        <a:t>charges </a:t>
                      </a:r>
                    </a:p>
                    <a:p>
                      <a:pPr algn="ctr"/>
                      <a:r>
                        <a:rPr lang="fr-FR" dirty="0"/>
                        <a:t>non maximales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Efforts liés à </a:t>
                      </a:r>
                    </a:p>
                    <a:p>
                      <a:pPr algn="ctr"/>
                      <a:r>
                        <a:rPr lang="fr-FR" dirty="0"/>
                        <a:t>l’Endurance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Hypertrophie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de 65% à 85%</a:t>
                      </a:r>
                    </a:p>
                    <a:p>
                      <a:r>
                        <a:rPr lang="fr-FR" sz="900" dirty="0"/>
                        <a:t>Répétitions : 6 à 15</a:t>
                      </a:r>
                    </a:p>
                    <a:p>
                      <a:r>
                        <a:rPr lang="fr-FR" sz="900" dirty="0"/>
                        <a:t>Séries : 6 à 10</a:t>
                      </a:r>
                    </a:p>
                    <a:p>
                      <a:r>
                        <a:rPr lang="fr-FR" sz="900" dirty="0"/>
                        <a:t>Réalisation : Lente / Tempo</a:t>
                      </a:r>
                    </a:p>
                    <a:p>
                      <a:r>
                        <a:rPr lang="fr-FR" sz="900" dirty="0"/>
                        <a:t>Récupération : 2’ à 3’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341878"/>
                  </a:ext>
                </a:extLst>
              </a:tr>
              <a:tr h="682839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Endurance de    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de 30% à 65%</a:t>
                      </a:r>
                    </a:p>
                    <a:p>
                      <a:r>
                        <a:rPr lang="fr-FR" sz="900" dirty="0"/>
                        <a:t>Répétitions : 10 à 30</a:t>
                      </a:r>
                    </a:p>
                    <a:p>
                      <a:r>
                        <a:rPr lang="fr-FR" sz="900" dirty="0"/>
                        <a:t>Séries : 8 à 10</a:t>
                      </a:r>
                    </a:p>
                    <a:p>
                      <a:r>
                        <a:rPr lang="fr-FR" sz="900" dirty="0"/>
                        <a:t>Réalisation : Soutenue</a:t>
                      </a:r>
                    </a:p>
                    <a:p>
                      <a:r>
                        <a:rPr lang="fr-FR" sz="900" dirty="0"/>
                        <a:t>Récupération : 40’’ à 5’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7893376"/>
                  </a:ext>
                </a:extLst>
              </a:tr>
              <a:tr h="490617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Efforts Liés à </a:t>
                      </a:r>
                    </a:p>
                    <a:p>
                      <a:pPr algn="ctr"/>
                      <a:r>
                        <a:rPr lang="fr-FR" dirty="0"/>
                        <a:t>la Vitesse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 Explosive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de Assisté à 90%</a:t>
                      </a:r>
                    </a:p>
                    <a:p>
                      <a:r>
                        <a:rPr lang="fr-FR" sz="900" dirty="0"/>
                        <a:t>Répétitions : 4 à 10</a:t>
                      </a:r>
                    </a:p>
                    <a:p>
                      <a:r>
                        <a:rPr lang="fr-FR" sz="900" dirty="0"/>
                        <a:t>Séries : 3 à 6</a:t>
                      </a:r>
                    </a:p>
                    <a:p>
                      <a:r>
                        <a:rPr lang="fr-FR" sz="900" dirty="0"/>
                        <a:t>Réalisation : Explosive</a:t>
                      </a:r>
                    </a:p>
                    <a:p>
                      <a:r>
                        <a:rPr lang="fr-FR" sz="900" dirty="0"/>
                        <a:t>Récupération : 4’ à 5’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172794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Force Vitesse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de 50% à 70%</a:t>
                      </a:r>
                    </a:p>
                    <a:p>
                      <a:r>
                        <a:rPr lang="fr-FR" sz="900" dirty="0"/>
                        <a:t>Répétitions : 4 à 8</a:t>
                      </a:r>
                    </a:p>
                    <a:p>
                      <a:r>
                        <a:rPr lang="fr-FR" sz="900" dirty="0"/>
                        <a:t>Séries : 4 à 6</a:t>
                      </a:r>
                    </a:p>
                    <a:p>
                      <a:r>
                        <a:rPr lang="fr-FR" sz="900" dirty="0"/>
                        <a:t>Réalisation : Rapide / Continue</a:t>
                      </a:r>
                    </a:p>
                    <a:p>
                      <a:r>
                        <a:rPr lang="fr-FR" sz="900" dirty="0"/>
                        <a:t>Récupération : 4’ à 5’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737016"/>
                  </a:ext>
                </a:extLst>
              </a:tr>
              <a:tr h="44577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Vitesse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900" dirty="0"/>
                        <a:t>Intensité : de 20% à 50%</a:t>
                      </a:r>
                    </a:p>
                    <a:p>
                      <a:r>
                        <a:rPr lang="fr-FR" sz="900" dirty="0"/>
                        <a:t>Répétitions : 8 à 12</a:t>
                      </a:r>
                    </a:p>
                    <a:p>
                      <a:r>
                        <a:rPr lang="fr-FR" sz="900" dirty="0"/>
                        <a:t>Séries : 4 à 6</a:t>
                      </a:r>
                    </a:p>
                    <a:p>
                      <a:r>
                        <a:rPr lang="fr-FR" sz="900" dirty="0"/>
                        <a:t>Réalisation : Rapide / Continue</a:t>
                      </a:r>
                    </a:p>
                    <a:p>
                      <a:r>
                        <a:rPr lang="fr-FR" sz="900" dirty="0"/>
                        <a:t>Récupération : 4’ à 5’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468425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656896"/>
            <a:ext cx="8232140" cy="25545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2FB062-5C0B-43DD-81A8-E2EE45BCD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46" y="1514625"/>
            <a:ext cx="6956507" cy="462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74401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656896"/>
            <a:ext cx="8232140" cy="25545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fr-FR" sz="20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EB1576-35A9-47B4-AD8A-D63BB61B9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>
          <a:xfrm>
            <a:off x="1184366" y="1476411"/>
            <a:ext cx="6775268" cy="478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2104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140" cy="51346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la Force Maximale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être capable de la plus grande force possible pour résister à une charge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Dans le cadre d'un entrainement sportif, on utilisera prioritairement la méthode à charge maximale.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Utilité de connaitre la charge Max.</a:t>
            </a:r>
            <a:endParaRPr lang="ko-KR" altLang="en-US" sz="24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Détermination de la charge Max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Séance progressive jusqu'à l'échec. 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3x 80% - 2x 90% -1x 95% - 1x Max ...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Estimation de la charge Max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Répétitions d'un nombre de répétitions à charge élevée puis estimation en fonction des tableaux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01821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1505" cy="482790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120% -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90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% (Isométrique / Excentrique) </a:t>
            </a:r>
          </a:p>
          <a:p>
            <a:pPr marL="0" indent="0">
              <a:buFontTx/>
              <a:buNone/>
            </a:pP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                  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ou 100% -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85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% (Concentrique)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1 à 4 répétitions sur 1 à 3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Alactique en Puissance)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Entre 1'30 et 3' dans les séries, 4’ à 7'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 doit restée active et peu énergivore.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4145915" cy="452431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Exemple de séance : 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1 - Échauffement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Course à allure modérée pendant 7 à B min.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à 3 fois 100 m en accélération progressive avec retour sur la même distance en marchant.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Grimper 3x5m (r:3min).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Heiden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: 3 séries de 10 flexions sur chaque jambe (r - 1 min 30 s).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x 2O abdominaux, jambes en crochet.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TOTAL : 30 min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L'échauffement sera progressif et insistera sur les groupes musculaires qui seront sollicités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durant la séance.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3 - Presse inclinée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1x10 à à 50% de la charge maximale de l'athlète, 3x3 à 90%, 3 x3 à 110% en résistant à la descente du chariot, sans temps d'arrêt, de façon à ce que le déplacement soit lent et continu.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 : 3 min, 1 min 30s, 1 min 30s,3 min, 1 min 30s, 1 min 30s'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 pour les trois dernières séries qui s'effectuent en excentrique, </a:t>
            </a:r>
            <a:r>
              <a:rPr lang="fr-FR" altLang="en-US" sz="1200" dirty="0">
                <a:ln w="9525" cap="flat" cmpd="sng">
                  <a:noFill/>
                  <a:prstDash/>
                </a:ln>
                <a:latin typeface="colaboratelightregular" charset="0"/>
              </a:rPr>
              <a:t>u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ne aide extérieure est nécessaire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pour placer le chariot de la presse à l'extrémité de son déplacement.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69" name="Zone de texte 26"/>
          <p:cNvSpPr txBox="1">
            <a:spLocks/>
          </p:cNvSpPr>
          <p:nvPr/>
        </p:nvSpPr>
        <p:spPr>
          <a:xfrm>
            <a:off x="4544695" y="1426210"/>
            <a:ext cx="4145915" cy="4893647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(Support : </a:t>
            </a:r>
            <a:r>
              <a:rPr lang="fr-FR" altLang="en-US" sz="2400" b="1" i="1" u="sng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Hatérophilie</a:t>
            </a: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)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2 - Arrachés à partir du sol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lxl0 barre à vide, 2x3 à 90% de la charge maximale de l'athlète, 1x2 à 95%, 1x1 à 100 %, 1 x 2 à 95%, 1 x 3 à 90%. r : 2 min dans tous les cas.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On effectue toujours une répétition du mouvement sous une forme très technique avec une charge très légère, avant de faire débuter l'enchaînement des séries,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4 - Développé couché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1x 10 à 50% de la charge maximale de l'athlète, 3 x 3 à 90%, 3 x 3 à 95%, 1 x 3 à 100%.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 : 3 min, 1 min 30s, 1 min 30s,3 min, 1 min 30s, 1 min30s, 3 min'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pour les dernières séries, les exercices qui ne peuvent être effectués en contraction concentrique sont achevés en mode excentrique (aide extérieure indispensable).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 il faut veiller à ce que chaque série s'effectue au maximum en 7 à 8 min,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70" name="Zone de texte 27"/>
          <p:cNvSpPr txBox="1">
            <a:spLocks/>
          </p:cNvSpPr>
          <p:nvPr/>
        </p:nvSpPr>
        <p:spPr>
          <a:xfrm>
            <a:off x="2985770" y="6323965"/>
            <a:ext cx="6155055" cy="37020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800" i="1">
                <a:latin typeface="Segoe UI" charset="0"/>
                <a:ea typeface="Segoe UI" charset="0"/>
              </a:rPr>
              <a:t>Pradet, La Préparation Physique, INSEP, 1996</a:t>
            </a:r>
            <a:endParaRPr lang="ko-KR" altLang="en-US" sz="1800" i="1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MAXIMALE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1505" cy="4610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159542"/>
              </p:ext>
            </p:extLst>
          </p:nvPr>
        </p:nvGraphicFramePr>
        <p:xfrm>
          <a:off x="494030" y="2085975"/>
          <a:ext cx="8176260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hangingPunct="1"/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DE FORCE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Séries con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stante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(3x 3x 90%)  x 1 ou 2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(</a:t>
                      </a: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Cluster possible)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Pyramide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(3x 85% - 3x 90% - 3x 85%)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x1 ou 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(2x 95% - 3x 90% - 4x 85%  x1 ou 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4x 90% - 2x 95% - 1x 98% - 1x 100% - ... (Max)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Excentrique</a:t>
                      </a: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3x 90% - 1x 110% ( EX) - 3x 90%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altLang="ko-K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Isometrique</a:t>
                      </a:r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7x 3s Iso Max (gestion de l’angle)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99438696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Diff. Régimes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((EX) 3x95% – (ISO) 8s à 95% - (CON) 2x95%) x 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550578874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: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Longue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4' à 6'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Régénération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indent="0" hangingPunct="1"/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indent="0" hangingPunct="1"/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A8E7CD00-1798-46F4-B9AE-9C3F2FB63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16842"/>
              </p:ext>
            </p:extLst>
          </p:nvPr>
        </p:nvGraphicFramePr>
        <p:xfrm>
          <a:off x="2699657" y="4828721"/>
          <a:ext cx="5886994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1383">
                  <a:extLst>
                    <a:ext uri="{9D8B030D-6E8A-4147-A177-3AD203B41FA5}">
                      <a16:colId xmlns:a16="http://schemas.microsoft.com/office/drawing/2014/main" val="2442210690"/>
                    </a:ext>
                  </a:extLst>
                </a:gridCol>
                <a:gridCol w="2123699">
                  <a:extLst>
                    <a:ext uri="{9D8B030D-6E8A-4147-A177-3AD203B41FA5}">
                      <a16:colId xmlns:a16="http://schemas.microsoft.com/office/drawing/2014/main" val="419145947"/>
                    </a:ext>
                  </a:extLst>
                </a:gridCol>
                <a:gridCol w="1951912">
                  <a:extLst>
                    <a:ext uri="{9D8B030D-6E8A-4147-A177-3AD203B41FA5}">
                      <a16:colId xmlns:a16="http://schemas.microsoft.com/office/drawing/2014/main" val="4153871301"/>
                    </a:ext>
                  </a:extLst>
                </a:gridCol>
              </a:tblGrid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CONCENTRIQUE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EXCENTRIQUE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ISOMETRIQUE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978262"/>
                  </a:ext>
                </a:extLst>
              </a:tr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100% - 1 Rep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120% à 100% - 1 à 3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120% à 100% - 1s à 5s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726097"/>
                  </a:ext>
                </a:extLst>
              </a:tr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98% - 1 Rep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59330"/>
                  </a:ext>
                </a:extLst>
              </a:tr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95% - 2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100% à 90% - 3 à 5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100% à 90% - 5s à 10s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47988"/>
                  </a:ext>
                </a:extLst>
              </a:tr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90% - 3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097014"/>
                  </a:ext>
                </a:extLst>
              </a:tr>
              <a:tr h="218561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85% - 4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017505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HYPERTROPHIE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140" cy="4955203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l'Hypertrophie Musculaire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mobiliser un groupe musculaire pour favoriser son développement en volume.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On privilégiera alors un travail à charge conséquente sur un nombre de répétition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moyen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afin de solliciter l'endurance à haute intensité de Force.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Plusieurs concepts :</a:t>
            </a:r>
            <a:endParaRPr lang="ko-KR" altLang="en-US" sz="24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Le Volume : Nombre de séries importantes et répétitions longues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Les séries à l'échec : effectuer le mouvement jusqu'à l'échec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Le travail excentrique : isolé ou combiné à un travail concentrique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Les séries incomplètes ou "brulantes" : finir les séries sur des mouvements à amplitude limitée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HYPERTROPHIE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140" cy="482790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100% et 70% (Excentrique) 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ou 85% -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65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% (Concentrique)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6 à 15 répétitions sur 6 à 10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Alactique en Capacité - Lactique en Puissance)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Entre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2’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et 3'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récupérations doit restée incomplète.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HYPERTROPHIE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4146550" cy="489585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Exemple de séance : 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1- Échauffement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Course à allure modérée (7 à 8min) puis 2 à 3 fois 100m relâché, retour en marchant'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petit circuit: abdominaux en suspension (x l0); marche indienne, c’est-à-dire en fente complète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(x 20) ; épaulé-jeté barre à vide, environ 20 kg (x 10). 1 min 30 s de marche active après chaque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atelier. Effectuer 2 x le circuit' Étirements: environ 5 min.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Total : 30 min.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L'activation cardiopulmonaire et !'élévation du métabolisme de base sont indispensables dès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l'entraînement;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Ies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systèmes d'élimination des déchets de I 'organisme seront ainsi enclenchés dès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Ie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début des exercices de musculation proprement dits.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2 - Mise en place des 3 mouvements choisis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 - Tractions à la barre fixe par séries de 10.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b - Squats jetés nuque par séries de 10.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 - Tractions planche par séries de 10.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69" name="Rect 0"/>
          <p:cNvSpPr txBox="1">
            <a:spLocks/>
          </p:cNvSpPr>
          <p:nvPr/>
        </p:nvSpPr>
        <p:spPr>
          <a:xfrm>
            <a:off x="4544695" y="1426210"/>
            <a:ext cx="4146550" cy="471106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(Support : </a:t>
            </a:r>
            <a:r>
              <a:rPr lang="fr-FR" altLang="en-US" sz="2400" b="1" i="1" u="sng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Hatérophilie</a:t>
            </a: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)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Les charges choisies doivent pouvoir permettre à l'athlète un maximum de 12 répétitions: environ 65 % de la charge maximale.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;pour certains athlètes musculairement bien entraînés, prévoir des charges additionnelles (gilets </a:t>
            </a:r>
            <a:r>
              <a:rPr lang="fr-FR" altLang="en-US" sz="1200" dirty="0">
                <a:ln w="9525" cap="flat" cmpd="sng">
                  <a:noFill/>
                  <a:prstDash/>
                </a:ln>
                <a:latin typeface="colaboratelightregular" charset="0"/>
              </a:rPr>
              <a:t>l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estés) pour les exercices gymniques.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Les séries seront enchaînées de la façon suivante :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a-5x10,r:1min30s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b-5x10,r - 1min30s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a-5x10,r:1min30s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 - 5 min avec des étirements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c-5x10,r - 1min30s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b-5x10,r:1min30s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 algn="ctr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c-5x10,r:1min30s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On emploie le système de doublement dans chaque exercice, mais en différenciant un peu les charges entre les différents blocs de 5 séries : 70 % de Ia charge maximale au premier bloc ;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60 % au second bloc. Si I 'athlète ne peut plus effectuer les dernières tentatives, alléger la charge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ou finir la série en contraction excentrique. 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70" name="Rect 0"/>
          <p:cNvSpPr txBox="1">
            <a:spLocks/>
          </p:cNvSpPr>
          <p:nvPr/>
        </p:nvSpPr>
        <p:spPr>
          <a:xfrm>
            <a:off x="2985770" y="6323965"/>
            <a:ext cx="6155690" cy="370840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numCol="1" anchor="t">
            <a:spAutoFit/>
          </a:bodyPr>
          <a:lstStyle/>
          <a:p>
            <a:pPr marL="0" indent="0" algn="l" hangingPunct="1">
              <a:buFontTx/>
              <a:buNone/>
            </a:pPr>
            <a:r>
              <a:rPr sz="1800" i="1">
                <a:latin typeface="Segoe UI" charset="0"/>
                <a:ea typeface="Segoe UI" charset="0"/>
              </a:rPr>
              <a:t>Pradet, La Préparation Physique, INSEP, 1996</a:t>
            </a:r>
            <a:endParaRPr lang="ko-KR" altLang="en-US" sz="1800" i="1">
              <a:latin typeface="Segoe UI" charset="0"/>
              <a:ea typeface="Segoe U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235" cy="464312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 dirty="0">
                <a:latin typeface="colaboratelightregular" charset="0"/>
              </a:rPr>
              <a:t>Qui sollicite une masse musculaire ... :</a:t>
            </a:r>
            <a:endParaRPr lang="ko-KR" altLang="en-US" sz="32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But : Mobiliser un muscle, un groupe musculaire ou une chaine musculaire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i="1" dirty="0">
                <a:latin typeface="colaboratelightregular" charset="0"/>
              </a:rPr>
              <a:t>Action</a:t>
            </a:r>
            <a:r>
              <a:rPr lang="fr-FR" sz="2400" dirty="0">
                <a:latin typeface="colaboratelightregular" charset="0"/>
              </a:rPr>
              <a:t> : Sur les muscles striés squelettiques (environ 570)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i="1" dirty="0">
                <a:latin typeface="colaboratelightregular" charset="0"/>
              </a:rPr>
              <a:t>Fonction</a:t>
            </a:r>
            <a:r>
              <a:rPr lang="fr-FR" sz="2400" dirty="0">
                <a:latin typeface="colaboratelightregular" charset="0"/>
              </a:rPr>
              <a:t> : - Production de mouvement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	     - Stabilisation de la posture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i="1" dirty="0">
                <a:latin typeface="colaboratelightregular" charset="0"/>
              </a:rPr>
              <a:t>Propriétés</a:t>
            </a:r>
            <a:r>
              <a:rPr lang="fr-FR" sz="2400" dirty="0">
                <a:latin typeface="colaboratelightregular" charset="0"/>
              </a:rPr>
              <a:t> : - Excitabilité électrique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	        - Contractibilité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	        - Extensibilité (étirement sans déchirement)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	        - Elasticité (retrouve longueur et forme)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HYPERTROPHIE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140" cy="4616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047914"/>
              </p:ext>
            </p:extLst>
          </p:nvPr>
        </p:nvGraphicFramePr>
        <p:xfrm>
          <a:off x="494030" y="2085975"/>
          <a:ext cx="8176260" cy="3670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</a:t>
                      </a: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'HYPERTROPHIE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Contraste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Excentrique : 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(1x 90% (EX) - 10x 70% - 1x 90% (EX))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endParaRPr kumimoji="0" lang="fr-F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marR="0" lvl="1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Isométrique : </a:t>
                      </a:r>
                    </a:p>
                    <a:p>
                      <a:pPr marL="0" marR="0" lvl="1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(10-10-8-8) à 70% avec Iso 5s en pré-fatigue</a:t>
                      </a:r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Concentrique Tempo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(8 à 12x 70%) x 4 à 8</a:t>
                      </a:r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938811232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: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Courte ou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Incomplete</a:t>
                      </a:r>
                      <a:endParaRPr kumimoji="0" lang="fr-F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F2C6820-3FDD-4DE2-A1E0-20D75384D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67108"/>
              </p:ext>
            </p:extLst>
          </p:nvPr>
        </p:nvGraphicFramePr>
        <p:xfrm>
          <a:off x="2926081" y="4714967"/>
          <a:ext cx="5408022" cy="952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4011">
                  <a:extLst>
                    <a:ext uri="{9D8B030D-6E8A-4147-A177-3AD203B41FA5}">
                      <a16:colId xmlns:a16="http://schemas.microsoft.com/office/drawing/2014/main" val="3168660620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3354785516"/>
                    </a:ext>
                  </a:extLst>
                </a:gridCol>
              </a:tblGrid>
              <a:tr h="31765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% de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Nombre de 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80436"/>
                  </a:ext>
                </a:extLst>
              </a:tr>
              <a:tr h="317651">
                <a:tc>
                  <a:txBody>
                    <a:bodyPr/>
                    <a:lstStyle/>
                    <a:p>
                      <a:r>
                        <a:rPr lang="fr-FR" sz="1200" dirty="0"/>
                        <a:t>Entre 65% et 80°%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 6RM à 12RM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945673"/>
                  </a:ext>
                </a:extLst>
              </a:tr>
              <a:tr h="317651">
                <a:tc>
                  <a:txBody>
                    <a:bodyPr/>
                    <a:lstStyle/>
                    <a:p>
                      <a:r>
                        <a:rPr lang="fr-FR" sz="1200" dirty="0"/>
                        <a:t>Entre 6 et 15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Nbre </a:t>
                      </a:r>
                      <a:r>
                        <a:rPr lang="fr-FR" sz="1200" dirty="0" err="1"/>
                        <a:t>Reps</a:t>
                      </a:r>
                      <a:r>
                        <a:rPr lang="fr-FR" sz="1200" dirty="0"/>
                        <a:t> &gt; Nbre de 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1088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ENDURANCE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140" cy="4278094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l’Endurance de Force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mobiliser un groupe musculaire dans la durée à des charges moyennes pour favoriser la résistance à la charge.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On privilégiera alors un travail à charge conséquente sur un nombre de répétition importante afin de solliciter l'endurance de Force.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Plusieurs concepts :</a:t>
            </a:r>
          </a:p>
          <a:p>
            <a:pPr marL="0" indent="0">
              <a:buFontTx/>
              <a:buNone/>
            </a:pPr>
            <a:endParaRPr lang="ko-KR" altLang="en-US" sz="10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342900" indent="-342900">
              <a:buFontTx/>
              <a:buChar char="-"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Séries longues : 10x 30 Répétitions</a:t>
            </a:r>
          </a:p>
          <a:p>
            <a:endParaRPr lang="fr-FR" altLang="en-US" sz="5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342900" indent="-342900">
              <a:buFontTx/>
              <a:buChar char="-"/>
            </a:pPr>
            <a:r>
              <a:rPr lang="fr-FR" altLang="ko-KR" sz="2000" dirty="0">
                <a:ln w="9525" cap="flat" cmpd="sng">
                  <a:noFill/>
                  <a:prstDash/>
                </a:ln>
                <a:latin typeface="colaboratelightregular" charset="0"/>
              </a:rPr>
              <a:t>Séries au temps : Effort de 45’’ / 45’’ récup</a:t>
            </a:r>
          </a:p>
          <a:p>
            <a:endParaRPr lang="fr-FR" altLang="ko-KR" sz="5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342900" indent="-342900">
              <a:buFontTx/>
              <a:buChar char="-"/>
            </a:pPr>
            <a:r>
              <a:rPr lang="fr-FR" altLang="ko-KR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EMOM : 2’ avec 25 Répétitions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07491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ENDURANCE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140" cy="4832092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65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% et 30% principalement en concentrique</a:t>
            </a:r>
          </a:p>
          <a:p>
            <a:pPr marL="0" indent="0">
              <a:buFontTx/>
              <a:buNone/>
            </a:pP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Possibilité d’intégré de l’isométrie pour pré-fatigue</a:t>
            </a:r>
            <a:endParaRPr lang="fr-F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10 à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30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répétitions sur 8 à 10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</a:t>
            </a:r>
            <a:r>
              <a:rPr lang="fr-FR" altLang="en-US" sz="2000" dirty="0">
                <a:ln w="9525" cap="flat" cmpd="sng">
                  <a:noFill/>
                  <a:prstDash/>
                </a:ln>
                <a:latin typeface="colaboratelightregular" charset="0"/>
              </a:rPr>
              <a:t>L</a:t>
            </a: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actique en Capacité - Aérobie en Puissance)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Entre 40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’’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et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1’30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récupérations doit restée incomplète.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566563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</a:t>
            </a:r>
            <a:r>
              <a:rPr lang="fr-FR" altLang="fr-FR" sz="3200" b="1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ENDURANCE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59"/>
            <a:ext cx="8294914" cy="5693866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Exemple de séance : 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algn="l"/>
            <a:r>
              <a:rPr lang="fr-FR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Circuit training :</a:t>
            </a:r>
          </a:p>
          <a:p>
            <a:pPr algn="l"/>
            <a:endParaRPr lang="fr-FR" sz="8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Charge 40% du max.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Choisissez 8 ateliers et effectuer 30 secondes de travail par atelier.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Repos 30 sec entre chaque atelier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Effectuer 4 tours du circuit. (5min de repos entre chaque tour de circuit)</a:t>
            </a:r>
          </a:p>
          <a:p>
            <a:pPr algn="l"/>
            <a:endParaRPr lang="fr-FR" sz="1200" dirty="0">
              <a:solidFill>
                <a:srgbClr val="333333"/>
              </a:solidFill>
              <a:latin typeface="Droid Sans"/>
            </a:endParaRPr>
          </a:p>
          <a:p>
            <a:pPr algn="l"/>
            <a:endParaRPr lang="fr-FR" sz="12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algn="l"/>
            <a:r>
              <a:rPr lang="fr-FR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Entraînement «traditionnel» Haut du Corps :</a:t>
            </a:r>
          </a:p>
          <a:p>
            <a:pPr algn="l"/>
            <a:endParaRPr lang="fr-FR" sz="8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Développé couché: 6×15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Tirage horizontal: 6×15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Développé militaire: 6×20 à 30%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Presse oblique/horizontale: 6×20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Biceps/triceps alternés: 4×20 à 30% du max repos 1’30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333333"/>
              </a:solidFill>
              <a:latin typeface="Droid Sans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333333"/>
              </a:solidFill>
              <a:latin typeface="Droid Sans"/>
            </a:endParaRPr>
          </a:p>
          <a:p>
            <a:pPr algn="l"/>
            <a:r>
              <a:rPr lang="fr-FR" sz="1200" b="1" i="0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Entraînement «traditionnel» Bas du Corps :</a:t>
            </a:r>
          </a:p>
          <a:p>
            <a:pPr algn="l"/>
            <a:endParaRPr lang="fr-FR" sz="800" b="1" i="0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3333"/>
                </a:solidFill>
                <a:latin typeface="Droid Sans"/>
              </a:rPr>
              <a:t>½ Squat </a:t>
            </a: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: 6×15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3333"/>
                </a:solidFill>
                <a:latin typeface="Droid Sans"/>
              </a:rPr>
              <a:t>Presse </a:t>
            </a: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: 6×15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3333"/>
                </a:solidFill>
                <a:latin typeface="Droid Sans"/>
              </a:rPr>
              <a:t>Fentes Bulgares </a:t>
            </a: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: 6×20 à 30%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3333"/>
                </a:solidFill>
                <a:latin typeface="Droid Sans"/>
              </a:rPr>
              <a:t>Montée Box Latéral </a:t>
            </a: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: 6×20 à 50% du max repos 1‘30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333333"/>
                </a:solidFill>
                <a:latin typeface="Droid Sans"/>
              </a:rPr>
              <a:t>Extension Mollets </a:t>
            </a:r>
            <a:r>
              <a:rPr lang="fr-FR" sz="1200" b="0" i="0" dirty="0">
                <a:solidFill>
                  <a:srgbClr val="333333"/>
                </a:solidFill>
                <a:effectLst/>
                <a:latin typeface="Droid Sans"/>
              </a:rPr>
              <a:t>: 4×20 à 30% du max repos 1’30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1600" b="0" i="0" dirty="0">
              <a:solidFill>
                <a:srgbClr val="333333"/>
              </a:solidFill>
              <a:effectLst/>
              <a:latin typeface="Droid Sans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37867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HYPERTROPHIE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140" cy="4616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148573"/>
              </p:ext>
            </p:extLst>
          </p:nvPr>
        </p:nvGraphicFramePr>
        <p:xfrm>
          <a:off x="494030" y="2085975"/>
          <a:ext cx="8176260" cy="36703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</a:t>
                      </a: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'HYPERTROPHIE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Contraste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Concentrique : 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(15x 60% / 15x 50% / 15x 40%) 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endParaRPr kumimoji="0" lang="fr-F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marR="0" lvl="1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Isométrique : </a:t>
                      </a:r>
                    </a:p>
                    <a:p>
                      <a:pPr marL="0" marR="0" lvl="1" indent="0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(15 – 5s – 10) à 40% avec Iso 5s en pré-fatigue</a:t>
                      </a:r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28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Concentrique Tempo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(15 à 30x 50%) x 6 à 10</a:t>
                      </a:r>
                      <a:endParaRPr kumimoji="0" lang="fr-FR" altLang="ko-KR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938811232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: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Courte ou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Incomplète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4F2C6820-3FDD-4DE2-A1E0-20D75384D8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698976"/>
              </p:ext>
            </p:extLst>
          </p:nvPr>
        </p:nvGraphicFramePr>
        <p:xfrm>
          <a:off x="2926081" y="4714967"/>
          <a:ext cx="5408022" cy="952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4011">
                  <a:extLst>
                    <a:ext uri="{9D8B030D-6E8A-4147-A177-3AD203B41FA5}">
                      <a16:colId xmlns:a16="http://schemas.microsoft.com/office/drawing/2014/main" val="3168660620"/>
                    </a:ext>
                  </a:extLst>
                </a:gridCol>
                <a:gridCol w="2704011">
                  <a:extLst>
                    <a:ext uri="{9D8B030D-6E8A-4147-A177-3AD203B41FA5}">
                      <a16:colId xmlns:a16="http://schemas.microsoft.com/office/drawing/2014/main" val="3354785516"/>
                    </a:ext>
                  </a:extLst>
                </a:gridCol>
              </a:tblGrid>
              <a:tr h="317651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% de 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Nombre de 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880436"/>
                  </a:ext>
                </a:extLst>
              </a:tr>
              <a:tr h="317651">
                <a:tc>
                  <a:txBody>
                    <a:bodyPr/>
                    <a:lstStyle/>
                    <a:p>
                      <a:r>
                        <a:rPr lang="fr-FR" sz="1200" dirty="0"/>
                        <a:t>Entre 30% et 65°%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De 15RM à 40RM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945673"/>
                  </a:ext>
                </a:extLst>
              </a:tr>
              <a:tr h="317651">
                <a:tc>
                  <a:txBody>
                    <a:bodyPr/>
                    <a:lstStyle/>
                    <a:p>
                      <a:r>
                        <a:rPr lang="fr-FR" sz="1200" dirty="0"/>
                        <a:t>Entre 10 et 30 </a:t>
                      </a:r>
                      <a:r>
                        <a:rPr lang="fr-FR" sz="1200" dirty="0" err="1"/>
                        <a:t>Reps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Nbre </a:t>
                      </a:r>
                      <a:r>
                        <a:rPr lang="fr-FR" sz="1200" dirty="0" err="1"/>
                        <a:t>Reps</a:t>
                      </a:r>
                      <a:r>
                        <a:rPr lang="fr-FR" sz="1200" dirty="0"/>
                        <a:t> &lt; Nbre de 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510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846130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VITESSE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1505" cy="5139869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la Force-Vitesse ou Puissance Force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Mobiliser un haut pourcentage de force maximale à la plus grande vitesse possible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Dans le cadre d'un entrainement sportif, on recherchera à mettre en avant la notion de vitesse malgré la charge lourde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Utilité de jouer sur la vitesse :</a:t>
            </a:r>
            <a:endParaRPr lang="ko-KR" altLang="en-US" sz="24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Augmentation de la charge et maintien de la vitesse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série ascendante, garder la même vitesse d’exécution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6x 50% - 5x 60% - 4x 70%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Maintien de la charge et augmentation de la vitesse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Créer les conditions pour amener à mettre plus de vitesse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4x 70% - 4x 50% - 4x 70%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VITESSE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1505" cy="482790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70% - 50% (principalement en concentrique)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4 à 8 répétitions sur 2 à 4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Capacité Alactique / Puissance Lactique)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Entre 2' et 3' dans les séries, 5' à 6'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 doit restée active et complète pour pouvoir mettre de la vitesse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VITESSE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18465" y="1419860"/>
            <a:ext cx="4145915" cy="452431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Exemple de séance : 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1 - Échauffement: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Course à allure modérée (6 à 7 min), 2 ou 3 x 100 m en accélération progressive, 2 x 60 m en vitesse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pure (r : 3 min), 2 x40 m en survitesse (20 m de prise d'élan, 20 m sur le plat).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L'échauffement doit être complet et poussé de façon à solliciter de manière intense les masses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musculaires qui seront travaillées dans Ia séance.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3 - Arrachés à partir des genoux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 x 10 avec barre légère à environ 30% de la charge maximale de l'athlète (r : 1 min 30 s). 5 x 6 répétitions à vitesse maximale, à 60% de la charge maximale. Récupération après chaque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série : 3 min. Récupération après la dernière série : 5 min.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 Dans ce mouvement très technique, on évitera les charges trop lourdes. De même, la dépense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énergétique étant ici très importante, on utilisera Ia durée maximale de récupération entre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chaque série.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70" name="Rect 0"/>
          <p:cNvSpPr txBox="1">
            <a:spLocks/>
          </p:cNvSpPr>
          <p:nvPr/>
        </p:nvSpPr>
        <p:spPr>
          <a:xfrm>
            <a:off x="0" y="6323965"/>
            <a:ext cx="6155055" cy="37020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800" i="1">
                <a:latin typeface="Segoe UI" charset="0"/>
                <a:ea typeface="Segoe UI" charset="0"/>
              </a:rPr>
              <a:t>Pradet, La Préparation Physique, INSEP, 1996</a:t>
            </a:r>
            <a:endParaRPr lang="ko-KR" altLang="en-US" sz="1800" i="1">
              <a:latin typeface="Segoe UI" charset="0"/>
              <a:ea typeface="Segoe UI" charset="0"/>
            </a:endParaRPr>
          </a:p>
        </p:txBody>
      </p:sp>
      <p:sp>
        <p:nvSpPr>
          <p:cNvPr id="571" name="Zone de texte 28"/>
          <p:cNvSpPr txBox="1">
            <a:spLocks/>
          </p:cNvSpPr>
          <p:nvPr/>
        </p:nvSpPr>
        <p:spPr>
          <a:xfrm>
            <a:off x="4532630" y="1426845"/>
            <a:ext cx="4145915" cy="489585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(support : Haltérophilie)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2 - Développés couchés 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: 1 x 10 avec barre légère à environ 30% de la charge maximale de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l'athlète(r:1 min30s). 5x6 répétitions à vitesse maximale: 2 séries à 60%, r-2min; 2 séries à 70%,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r:3min; 1 série à 50%,r:3min. Récupération active: R:5min avec étirements.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La barre est tenue à bout de bras au départ. On chronomètre chaque série de l'amorce du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premier mouvement à I 'achèvement du dernier.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4 - Tirage planche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x.l0 avec barre légère (environ 30% de la charge maximale), r:1min30s. 6x6 répétitions à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vitesse maximale : 2x6 à 50%, r : 2 min ; 2x6 à 70%, r : 2 min ; 2x6 à 50%, r : 2 min.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 La barre est tenue à bout de bras au départ. Chronométrage de chaque série de I 'amorce de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première tirade à I 'achèvement de la dernière (quand la barre touche la planche). Le front doit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rester au contact de la planche tout au long de I 'exercice.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5 - Retour, au calme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Trot léger (5 à 6 min) et étirements passifs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VITESSE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1505" cy="4610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13564"/>
              </p:ext>
            </p:extLst>
          </p:nvPr>
        </p:nvGraphicFramePr>
        <p:xfrm>
          <a:off x="494030" y="2133600"/>
          <a:ext cx="8176260" cy="351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14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1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DE </a:t>
                      </a: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PUISSANCE FORCE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Séries con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stante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0%)  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Pyramide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6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60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%)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x2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6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65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8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55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)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 x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(8x 50% - 5x 60% - 4x 70%) x2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courte : 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1' à 3' dans les séries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3' à 5' entre les séries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70% - 4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60% - 6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50% - 8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VITESSE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775" cy="51346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la Vitesse-Force ou Puissance Vitesse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Mettre un maximum de vitesse d’exécution sur une charge modérée.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Dans le cadre d'un entrainement sportif, on recherchera à mettre en avant la notion de vitesse d’exécution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Utilité de jouer sur la vitesse</a:t>
            </a:r>
            <a:endParaRPr lang="ko-KR" altLang="en-US" sz="24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Augmentation de la vitesse par diminution de la charge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série descendante, augmenter la vitesse d’exécution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6x 50% - 8x 40% - 10x 30%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Augmentation de la vitesse sur un maintien de charge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Mettre de la vitesse malgré les changement de charge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5x 8x 40%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235" cy="464248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 dirty="0">
                <a:latin typeface="colaboratelightregular" charset="0"/>
              </a:rPr>
              <a:t>Selon un objectif ... :</a:t>
            </a:r>
            <a:endParaRPr lang="ko-KR" altLang="en-US" sz="32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Différentes motivations conduisent à la pratique de la musculation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Accompagner un projet sportif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Conduire un développement physique relatif à des objectifs de forme ou de prévention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Solliciter la musculature pour un développement esthétique personnalisé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VITESSE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775" cy="482790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50% - 20% (principalement en concentrique)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5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à 12 répétitions sur 3 à 6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Alactique / Lactique)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Entre 1' et 3' dans les séries, 4’ à 6’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 doit permettre de maintenir l'excitabilité neuromusculaire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VITESSE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1505" cy="397954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18465" y="1419860"/>
            <a:ext cx="4146550" cy="471106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Exemple de séance :  </a:t>
            </a: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1- Échauffement :</a:t>
            </a:r>
            <a:endParaRPr lang="ko-KR" altLang="en-US" sz="1200" b="1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Course à allure modérée en terrain varié;travail de côte: 5 fois 50 à 60 m en accélération progressive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(r : 4 s) ; grimper de corde : 4 à 5 fois 5 m avec récupération complète.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L'échauffement dolt étre bien complet, et préparer tant ru plan musculairc qu'articulaire, à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l'intensité de la séance à venir. L'utilisation d'exercices de pliométrie renforce encore cette nécessité.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2 - Pliométrie bras :</a:t>
            </a:r>
            <a:endParaRPr lang="ko-KR" altLang="en-US" sz="1200" b="1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Partir debout corps gainé, basculer vers l'avant puis amortir sa chute avec les bras sur un plinth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surélevé et repousser comme pour retrouver la position verticale. 6 x 10 répétitions. Récupération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après chaque série : 2 min.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; la hauteur de la chute doit être choisie en fonction de la force musculaire du train supérieur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l'athlète mais aussi de sa sangle dorso-abdominale, qui doit maintenir le gainage permanent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durant tout l'exercice.</a:t>
            </a: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sp>
        <p:nvSpPr>
          <p:cNvPr id="570" name="Rect 0"/>
          <p:cNvSpPr txBox="1">
            <a:spLocks/>
          </p:cNvSpPr>
          <p:nvPr/>
        </p:nvSpPr>
        <p:spPr>
          <a:xfrm>
            <a:off x="0" y="6323965"/>
            <a:ext cx="6155055" cy="370205"/>
          </a:xfrm>
          <a:prstGeom prst="rect">
            <a:avLst/>
          </a:prstGeom>
          <a:noFill/>
          <a:ln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hangingPunct="1"/>
            <a:r>
              <a:rPr sz="1800" i="1">
                <a:latin typeface="Segoe UI" charset="0"/>
                <a:ea typeface="Segoe UI" charset="0"/>
              </a:rPr>
              <a:t>Pradet, La Préparation Physique, INSEP, 1996</a:t>
            </a:r>
            <a:endParaRPr lang="ko-KR" altLang="en-US" sz="1800" i="1">
              <a:latin typeface="Segoe UI" charset="0"/>
              <a:ea typeface="Segoe UI" charset="0"/>
            </a:endParaRPr>
          </a:p>
        </p:txBody>
      </p:sp>
      <p:sp>
        <p:nvSpPr>
          <p:cNvPr id="571" name="Rect 0"/>
          <p:cNvSpPr txBox="1">
            <a:spLocks/>
          </p:cNvSpPr>
          <p:nvPr/>
        </p:nvSpPr>
        <p:spPr>
          <a:xfrm>
            <a:off x="4532630" y="1426845"/>
            <a:ext cx="4146550" cy="4893647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(support : Haltérophilie)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3</a:t>
            </a: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- Course tractée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Effectuer à vitesse maximale chaque course en tractant un chariot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Iesté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sanglé autour du bassin 2x 30m,r : 1 min 30s, R - 3 min;'2x40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m.r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: 2, R - 3 min;; 1x 40m,r: 4m;  1x  80m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la charge tractée, qui dépend bien entendu de Ia puissance musculaire de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I'athlète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, doit permettre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une vitesse de déplacement au moins égale à 50 % de sa vitesse maximale en course normale.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4 - Bondissements sur bancs :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3 séries de 10 bondissements, r : 1 min 30 s; puis 3 nouvelles séries avec appuis intermédiaires sur le banc et sauts en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contre-bas,t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- l min 30 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Chercher l'élévation maximale du centre de gravité en franchissant les 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obsrac</a:t>
            </a:r>
            <a:r>
              <a:rPr lang="fr-FR" altLang="en-US" sz="1200" dirty="0" err="1">
                <a:ln w="9525" cap="flat" cmpd="sng">
                  <a:noFill/>
                  <a:prstDash/>
                </a:ln>
                <a:latin typeface="colaboratelightregular" charset="0"/>
              </a:rPr>
              <a:t>l</a:t>
            </a:r>
            <a:r>
              <a:rPr lang="fr-FR" altLang="en-US" sz="12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es</a:t>
            </a: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sans flexion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excessive des membres inférieurs.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5 - Squats devant avec charges légères.</a:t>
            </a:r>
            <a:endParaRPr lang="ko-KR" altLang="en-US" sz="12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5 séries de 7 bondissements, r : 3 min, entre chaque série.</a:t>
            </a: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12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NB : Le placement du dos doit être parfait (pas de flexion de Ia charnière lombo-sacrée). De même, I 'amortissement sur les membres inférieurs doit être progressif et contrôlé.</a:t>
            </a:r>
            <a:endParaRPr lang="ko-KR" altLang="en-US" sz="1200" b="0" i="0" strike="noStrike" cap="none" dirty="0">
              <a:solidFill>
                <a:srgbClr val="FF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VITESSE FORCE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1505" cy="46101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670681"/>
              </p:ext>
            </p:extLst>
          </p:nvPr>
        </p:nvGraphicFramePr>
        <p:xfrm>
          <a:off x="494030" y="2133600"/>
          <a:ext cx="8176260" cy="351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DE </a:t>
                      </a:r>
                      <a:r>
                        <a:rPr kumimoji="0" lang="fr-FR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PUISSANCE VITESSE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Séries con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stante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8</a:t>
                      </a: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r>
                        <a:rPr kumimoji="0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0%)  x </a:t>
                      </a: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456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Pyramide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9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7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%)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x3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8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 -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10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30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%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)</a:t>
                      </a:r>
                      <a:r>
                        <a:rPr kumimoji="0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 </a:t>
                      </a: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x3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(6x 50% - 8x 40% - 10x 30%) x3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longue : 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1' à 5' dans les séries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Complète entre les séries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50% - 8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40% - 9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30% - 10 ou 11 </a:t>
                      </a: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ko-KR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20% - 11 ou 12 </a:t>
                      </a:r>
                      <a:r>
                        <a:rPr kumimoji="0" lang="fr-FR" altLang="ko-KR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Reps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EXPLOSIVE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775" cy="522732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b="1" i="0" u="sng" dirty="0">
                <a:latin typeface="colaboratelightregular" charset="0"/>
              </a:rPr>
              <a:t>Travail de la Force Explosive </a:t>
            </a:r>
            <a:endParaRPr lang="ko-KR" altLang="en-US" sz="2400" b="1" i="0" u="sng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Objectif : Mettre un maximum de vitesse d’exécution sur une charge </a:t>
            </a:r>
            <a:r>
              <a:rPr lang="fr-FR" altLang="en-US" sz="2400" dirty="0">
                <a:ln w="9525" cap="flat" cmpd="sng">
                  <a:noFill/>
                  <a:prstDash/>
                </a:ln>
                <a:latin typeface="colaboratelightregular" charset="0"/>
              </a:rPr>
              <a:t>moyenne stabilisée ou contrastée</a:t>
            </a: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On se rapprochera progressivement de mouvement spécifique à l'activité pour plus d'efficacité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Différentes Méthodes : </a:t>
            </a:r>
            <a:endParaRPr lang="ko-KR" altLang="en-US" sz="2400" b="1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Contraste de charge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Bulgare / Bulgare complet ou French </a:t>
            </a:r>
            <a:r>
              <a:rPr lang="fr-FR" altLang="en-US" sz="20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Contrast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( 85% - 30%) / (90% - 60% - 30%) / (90% - </a:t>
            </a:r>
            <a:r>
              <a:rPr lang="fr-FR" altLang="en-US" sz="2000" b="0" i="0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Plio</a:t>
            </a: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- 30% - Assisté)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3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Pliométrie : </a:t>
            </a: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Enchainement Excentrique et réflexe Concentrique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3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</a:t>
            </a:r>
            <a:r>
              <a:rPr lang="fr-FR" altLang="en-US" sz="2400" b="0" i="1" u="sng" strike="noStrike" cap="none" dirty="0" err="1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Stato</a:t>
            </a: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-Dynamique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Mobiliser les UM en Isométrie avant mouvement rapide Concentrique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Ex : 3x (10s iso + 3x 50%)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EXPLOSIVE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748155"/>
            <a:ext cx="8232140" cy="398018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587375" y="1654810"/>
            <a:ext cx="8232775" cy="5196840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Comment Fonctionner : </a:t>
            </a:r>
            <a:endParaRPr lang="ko-KR" altLang="en-US" sz="2400" b="1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Intensité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Travail entre 90% - Assisté (en contraste si charges lourdes)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Volume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 3 à 10 répétitions sur 2 à 4 Séries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(Processus Anaérobie Alactique)</a:t>
            </a:r>
            <a:endParaRPr lang="ko-KR" altLang="en-US" sz="20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12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1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Récupération : </a:t>
            </a:r>
            <a:endParaRPr lang="ko-KR" altLang="en-US" sz="2400" b="0" i="1" u="sng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Enchainé dans les séries pour le contraste, complètes entre les séries.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 doit permettre de réaliser le mouvement à vitesse maximale</a:t>
            </a: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METHODES FORCE EXPLOSIVE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140" cy="46164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D'autres Exemples : </a:t>
            </a: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  <p:graphicFrame>
        <p:nvGraphicFramePr>
          <p:cNvPr id="56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440719"/>
              </p:ext>
            </p:extLst>
          </p:nvPr>
        </p:nvGraphicFramePr>
        <p:xfrm>
          <a:off x="494030" y="2133600"/>
          <a:ext cx="8176260" cy="34264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3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2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sz="1800" b="1" i="0" strike="noStrike" kern="1200" cap="none">
                          <a:solidFill>
                            <a:schemeClr val="lt1"/>
                          </a:solidFill>
                          <a:latin typeface="Segoe UI" charset="0"/>
                          <a:ea typeface="Segoe UI" charset="0"/>
                        </a:rPr>
                        <a:t>TRAVAIL DE VITESSE - FORCE EXPLOSIVE</a:t>
                      </a:r>
                      <a:endParaRPr kumimoji="0" lang="ko-KR" altLang="en-US" sz="1800" b="1" i="0" strike="noStrike" kern="1200" cap="none">
                        <a:solidFill>
                          <a:schemeClr val="lt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 hMerge="1">
                  <a:txBody>
                    <a:bodyPr/>
                    <a:lstStyle/>
                    <a:p>
                      <a:endParaRPr lang="ko-KR" altLang="en-US" kern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Bulgare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(3x 85% - 6x 30%) x3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Bulgare Complet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(2x 90% - 5x 60% - 5x 30%) x 3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French Contrast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(2x 90% - 5x PLIO - 5x 30% - 5x ASSIST) x 3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Stato-dynamique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(6x 5'' ISO + CONC) x 3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Pliometrique</a:t>
                      </a:r>
                      <a:endParaRPr kumimoji="0" lang="ko-KR" altLang="en-US" sz="1800" b="0" i="0" strike="noStrike" kern="1200" cap="none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3x 10 Bondissement / Box/ ...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1420"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 err="1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Recup</a:t>
                      </a: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 courte dans les séries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Récup longue </a:t>
                      </a: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entre les blocs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tc>
                  <a:txBody>
                    <a:bodyPr/>
                    <a:lstStyle/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Recherche de vitesse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  <a:p>
                      <a:pPr marL="0" lvl="1" indent="0" hangingPunct="1">
                        <a:buFontTx/>
                        <a:buNone/>
                      </a:pPr>
                      <a:r>
                        <a:rPr kumimoji="0" lang="fr-FR" altLang="en-US" sz="1800" b="0" i="0" strike="noStrike" kern="1200" cap="none" dirty="0">
                          <a:solidFill>
                            <a:schemeClr val="dk1"/>
                          </a:solidFill>
                          <a:latin typeface="Segoe UI" charset="0"/>
                          <a:ea typeface="Segoe UI" charset="0"/>
                        </a:rPr>
                        <a:t>Utilisation de mouvement plus spécifiques</a:t>
                      </a:r>
                      <a:endParaRPr kumimoji="0" lang="ko-KR" altLang="en-US" sz="1800" b="0" i="0" strike="noStrike" kern="1200" cap="none" dirty="0">
                        <a:solidFill>
                          <a:schemeClr val="dk1"/>
                        </a:solidFill>
                        <a:latin typeface="Segoe UI" charset="0"/>
                        <a:ea typeface="Segoe UI" charset="0"/>
                      </a:endParaRPr>
                    </a:p>
                  </a:txBody>
                  <a:tcPr marL="90170" marR="90170" marT="46990" marB="469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CONSTRUCTION DE SEANCE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5612" y="1555115"/>
            <a:ext cx="8232775" cy="452431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ko-KR" sz="2400" b="1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Vérifier les paramètres : </a:t>
            </a:r>
          </a:p>
          <a:p>
            <a:pPr marL="0" indent="0">
              <a:buFontTx/>
              <a:buNone/>
            </a:pPr>
            <a:endParaRPr lang="fr-FR" altLang="ko-KR" sz="2400" b="1" u="sng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Zone</a:t>
            </a: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s Articulaires / Groupes Musculaires sollicités</a:t>
            </a:r>
          </a:p>
          <a:p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Posture et Placement</a:t>
            </a:r>
          </a:p>
          <a:p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Variation du Mouvement</a:t>
            </a:r>
          </a:p>
          <a:p>
            <a:endParaRPr lang="fr-FR" altLang="ko-KR" sz="12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Régime de Contraction</a:t>
            </a:r>
          </a:p>
          <a:p>
            <a:endParaRPr lang="fr-FR" altLang="ko-KR" sz="120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Intensité de la charge</a:t>
            </a:r>
          </a:p>
          <a:p>
            <a:endParaRPr lang="fr-FR" altLang="ko-KR" sz="12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Durée / Répétitions</a:t>
            </a:r>
          </a:p>
          <a:p>
            <a:endParaRPr lang="fr-FR" altLang="ko-KR" sz="120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Récupération : (Nature et Durée)</a:t>
            </a:r>
          </a:p>
          <a:p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Ordre d’intervention des groupes musculaires</a:t>
            </a:r>
          </a:p>
        </p:txBody>
      </p:sp>
    </p:spTree>
    <p:extLst>
      <p:ext uri="{BB962C8B-B14F-4D97-AF65-F5344CB8AC3E}">
        <p14:creationId xmlns:p14="http://schemas.microsoft.com/office/powerpoint/2010/main" val="278942699"/>
      </p:ext>
    </p:extLst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CONSTRUCTION DE SEANCE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5612" y="1555115"/>
            <a:ext cx="8232775" cy="4893647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en-US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Les données à prendre en compte dans la constitution de la séance sont : </a:t>
            </a:r>
          </a:p>
          <a:p>
            <a:pPr marL="0" indent="0">
              <a:buFontTx/>
              <a:buNone/>
            </a:pPr>
            <a:endParaRPr lang="fr-FR" altLang="ko-KR" sz="20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ko-KR" sz="2400" b="1" u="sng" dirty="0">
                <a:ln w="9525" cap="flat" cmpd="sng">
                  <a:noFill/>
                  <a:prstDash/>
                </a:ln>
                <a:latin typeface="colaboratelightregular" charset="0"/>
              </a:rPr>
              <a:t>Mouvements : 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Globaux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Segmentaire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Articulaire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Spécifique</a:t>
            </a:r>
          </a:p>
          <a:p>
            <a:endParaRPr lang="fr-FR" altLang="ko-KR" sz="24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r>
              <a:rPr lang="fr-FR" altLang="ko-KR" sz="2400" b="1" u="sng" dirty="0">
                <a:ln w="9525" cap="flat" cmpd="sng">
                  <a:noFill/>
                  <a:prstDash/>
                </a:ln>
                <a:latin typeface="colaboratelightregular" charset="0"/>
              </a:rPr>
              <a:t>Méthode : 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Régime de contraction simple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Régime de contraction complexes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Combinaison de régime de contraction</a:t>
            </a:r>
          </a:p>
        </p:txBody>
      </p:sp>
    </p:spTree>
    <p:extLst>
      <p:ext uri="{BB962C8B-B14F-4D97-AF65-F5344CB8AC3E}">
        <p14:creationId xmlns:p14="http://schemas.microsoft.com/office/powerpoint/2010/main" val="1781155766"/>
      </p:ext>
    </p:extLst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CONSTRUCTION DE SEANCE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5612" y="1555115"/>
            <a:ext cx="8232775" cy="4893647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ko-KR" sz="2400" b="1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Le Volume : 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Le nombre de séries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Nombre de répétitions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Le Nombre d’exercices</a:t>
            </a:r>
          </a:p>
          <a:p>
            <a:endParaRPr lang="fr-FR" altLang="ko-KR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r>
              <a:rPr lang="fr-FR" altLang="ko-KR" sz="2400" b="1" u="sng" dirty="0">
                <a:ln w="9525" cap="flat" cmpd="sng">
                  <a:noFill/>
                  <a:prstDash/>
                </a:ln>
                <a:latin typeface="colaboratelightregular" charset="0"/>
              </a:rPr>
              <a:t>L’Intensité : </a:t>
            </a:r>
          </a:p>
          <a:p>
            <a:pPr marL="342900" indent="-342900">
              <a:buFontTx/>
              <a:buChar char="-"/>
            </a:pPr>
            <a:r>
              <a:rPr lang="fr-FR" altLang="ko-KR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Charge</a:t>
            </a: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 : % de Max</a:t>
            </a:r>
          </a:p>
          <a:p>
            <a:pPr marL="342900" indent="-342900">
              <a:buFontTx/>
              <a:buChar char="-"/>
            </a:pPr>
            <a:r>
              <a:rPr lang="fr-FR" altLang="ko-KR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Type d’efforts </a:t>
            </a:r>
          </a:p>
          <a:p>
            <a:endParaRPr lang="fr-FR" altLang="ko-KR" sz="24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r>
              <a:rPr lang="fr-FR" altLang="ko-KR" sz="2400" b="1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La récupération : 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Durée</a:t>
            </a:r>
          </a:p>
          <a:p>
            <a:pPr marL="342900" indent="-342900">
              <a:buFontTx/>
              <a:buChar char="-"/>
            </a:pPr>
            <a:r>
              <a:rPr lang="fr-FR" altLang="ko-KR" sz="2400" b="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Nature</a:t>
            </a:r>
          </a:p>
          <a:p>
            <a:pPr marL="342900" indent="-342900">
              <a:buFontTx/>
              <a:buChar char="-"/>
            </a:pPr>
            <a:r>
              <a:rPr lang="fr-FR" altLang="ko-KR" sz="2400" dirty="0">
                <a:ln w="9525" cap="flat" cmpd="sng">
                  <a:noFill/>
                  <a:prstDash/>
                </a:ln>
                <a:latin typeface="colaboratelightregular" charset="0"/>
              </a:rPr>
              <a:t>Agencement des exercices</a:t>
            </a:r>
            <a:endParaRPr lang="fr-FR" altLang="ko-KR" sz="2400" b="0" i="0" strike="noStrike" cap="none" dirty="0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90098"/>
      </p:ext>
    </p:extLst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775" cy="114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CONSTRUCTION DE SEANCE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5612" y="1555115"/>
            <a:ext cx="8232775" cy="440120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altLang="ko-KR" sz="2400" b="1" i="0" u="sng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Attention : </a:t>
            </a:r>
          </a:p>
          <a:p>
            <a:pPr marL="0" indent="0">
              <a:buFontTx/>
              <a:buNone/>
            </a:pPr>
            <a:endParaRPr lang="fr-FR" altLang="ko-KR" sz="1000" b="1" u="sng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Il n’y a pas de recettes miracles</a:t>
            </a:r>
          </a:p>
          <a:p>
            <a:pPr marL="0" indent="0">
              <a:buFontTx/>
              <a:buNone/>
            </a:pPr>
            <a:endParaRPr lang="fr-FR" altLang="ko-KR" sz="10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Prendre en compte les différents concepts et adapter en fonction :</a:t>
            </a:r>
          </a:p>
          <a:p>
            <a:pPr marL="342900" indent="-342900">
              <a:buFontTx/>
              <a:buChar char="-"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des sportifs</a:t>
            </a:r>
          </a:p>
          <a:p>
            <a:pPr marL="342900" indent="-342900">
              <a:buFontTx/>
              <a:buChar char="-"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des sports</a:t>
            </a:r>
          </a:p>
          <a:p>
            <a:pPr marL="342900" indent="-342900">
              <a:buFontTx/>
              <a:buChar char="-"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des niveaux</a:t>
            </a:r>
          </a:p>
          <a:p>
            <a:pPr marL="342900" indent="-342900">
              <a:buFontTx/>
              <a:buChar char="-"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des besoins</a:t>
            </a:r>
          </a:p>
          <a:p>
            <a:pPr marL="0" indent="0">
              <a:buFontTx/>
              <a:buNone/>
            </a:pPr>
            <a:endParaRPr lang="fr-FR" altLang="ko-KR" sz="10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Ne pas hésiter à réajuster, corriger</a:t>
            </a:r>
          </a:p>
          <a:p>
            <a:pPr marL="0" indent="0">
              <a:buFontTx/>
              <a:buNone/>
            </a:pPr>
            <a:endParaRPr lang="fr-FR" altLang="ko-KR" sz="1000" dirty="0">
              <a:ln w="9525" cap="flat" cmpd="sng">
                <a:noFill/>
                <a:prstDash/>
              </a:ln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ko-KR" sz="2400" i="0" strike="noStrike" cap="none" dirty="0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Echanger avec le sportif pour avoir sont ressenti</a:t>
            </a:r>
          </a:p>
        </p:txBody>
      </p:sp>
    </p:spTree>
    <p:extLst>
      <p:ext uri="{BB962C8B-B14F-4D97-AF65-F5344CB8AC3E}">
        <p14:creationId xmlns:p14="http://schemas.microsoft.com/office/powerpoint/2010/main" val="298722924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29600" cy="1145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29600" cy="3977640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5016758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 dirty="0">
                <a:latin typeface="colaboratelightregular" charset="0"/>
              </a:rPr>
              <a:t>Afin d'en modifier les qualités intrinsèques ... :</a:t>
            </a:r>
            <a:endParaRPr lang="ko-KR" altLang="en-US" sz="3200" b="1" i="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Adaptations physiologiques du (ou des) muscle(s) sollicité(s) en fonction du type d'efforts.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Distinction en fonction des qualités physiques 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Force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Vitesse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Endurance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Ainsi que leurs interactions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2140" cy="1148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 defTabSz="914400" rtl="0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BIBLIOGRAPHIE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419860"/>
            <a:ext cx="8232140" cy="5481637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Musculation avece et sans materiel, G. Levavasseur et F Pozzo, Dossier EPS 79</a:t>
            </a: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Préparation Physique, F. Aubert et T. Blancon, Editions EPS</a:t>
            </a: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La préparation Physique, M. Pradet, INSEP</a:t>
            </a: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L'entrainement du joueur de tennis, FFT</a:t>
            </a: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0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- Developpement des qualités Physiques, FFA</a:t>
            </a:r>
            <a:endParaRPr lang="ko-KR" altLang="en-US" sz="20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altLang="en-US" sz="2400" b="1" i="1" u="sng" strike="noStrike" cap="none">
                <a:ln w="9525" cap="flat" cmpd="sng">
                  <a:noFill/>
                  <a:prstDash/>
                </a:ln>
                <a:solidFill>
                  <a:srgbClr val="000000"/>
                </a:solidFill>
                <a:latin typeface="colaboratelightregular" charset="0"/>
              </a:rPr>
              <a:t> </a:t>
            </a:r>
            <a:endParaRPr lang="ko-KR" altLang="en-US" sz="2400" b="1" i="1" u="sng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MUSCULATION</a:t>
            </a:r>
            <a:endParaRPr lang="ko-KR" altLang="en-US" sz="3200" b="1" i="0" strike="noStrike" cap="none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765675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3200" b="1" i="0">
                <a:latin typeface="colaboratelightregular" charset="0"/>
              </a:rPr>
              <a:t>Tout en préservant l'intégrité physique du pratiquant :</a:t>
            </a:r>
            <a:endParaRPr lang="ko-KR" altLang="en-US" sz="3200" b="1" i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>
                <a:latin typeface="colaboratelightregular" charset="0"/>
              </a:rPr>
              <a:t>Guide dans le choix des exercices proposés et la façon de les réaliser.</a:t>
            </a:r>
            <a:endParaRPr lang="ko-KR" altLang="en-US" sz="240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>
                <a:latin typeface="colaboratelightregular" charset="0"/>
              </a:rPr>
              <a:t>L'aspect technique de réalisation des différents mouvements doit rester la priorité de l'intervenant pendant l'action</a:t>
            </a:r>
            <a:endParaRPr lang="ko-KR" altLang="en-US" sz="240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>
                <a:latin typeface="colaboratelightregular" charset="0"/>
              </a:rPr>
              <a:t>Tout action d'aide ou de parade reste une priorité même à charge légère.</a:t>
            </a:r>
            <a:endParaRPr lang="ko-KR" altLang="en-US" sz="240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457200" y="273685"/>
            <a:ext cx="8230235" cy="1146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>
            <a:lvl1pPr marL="0" indent="0">
              <a:buFontTx/>
              <a:buNone/>
              <a:defRPr lang="en-GB" altLang="en-US" sz="3600"/>
            </a:lvl1pPr>
          </a:lstStyle>
          <a:p>
            <a:pPr marL="0" indent="0" algn="ctr">
              <a:buFontTx/>
              <a:buNone/>
            </a:pP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SOLLICITATION DES QUALITES </a:t>
            </a:r>
            <a:b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</a:br>
            <a:r>
              <a:rPr lang="fr-FR" altLang="fr-FR" sz="3200" b="1" i="0" strike="noStrike" cap="none" dirty="0">
                <a:solidFill>
                  <a:schemeClr val="accent2">
                    <a:lumMod val="50000"/>
                  </a:schemeClr>
                </a:solidFill>
                <a:latin typeface="Arial" charset="0"/>
                <a:ea typeface="ＭＳ Ｐゴシック" charset="0"/>
              </a:rPr>
              <a:t>PHYSIQUES</a:t>
            </a:r>
            <a:endParaRPr lang="ko-KR" altLang="en-US" sz="3200" b="1" i="0" strike="noStrike" cap="none" dirty="0">
              <a:solidFill>
                <a:schemeClr val="accent2">
                  <a:lumMod val="50000"/>
                </a:scheme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457200" y="1604645"/>
            <a:ext cx="8230235" cy="3978275"/>
          </a:xfrm>
          <a:prstGeom prst="rect">
            <a:avLst/>
          </a:prstGeom>
          <a:ln w="12700" cap="flat" cmpd="sng">
            <a:prstDash/>
            <a:miter lim="800000"/>
          </a:ln>
        </p:spPr>
        <p:txBody>
          <a:bodyPr vert="horz" wrap="square" lIns="0" tIns="0" rIns="0" bIns="0" numCol="1" anchor="ctr">
            <a:normAutofit/>
          </a:bodyPr>
          <a:lstStyle/>
          <a:p>
            <a:pPr marL="0" indent="0">
              <a:buFontTx/>
              <a:buNone/>
              <a:defRPr b="1"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  <a:p>
            <a:pPr marL="0" indent="0">
              <a:buFontTx/>
              <a:buNone/>
            </a:pPr>
            <a:endParaRPr lang="ko-KR" altLang="en-US" sz="2800" b="0" i="0" strike="noStrike" cap="none">
              <a:ln w="9525" cap="flat" cmpd="sng">
                <a:noFill/>
                <a:prstDash/>
              </a:ln>
              <a:solidFill>
                <a:srgbClr val="000000"/>
              </a:solidFill>
              <a:latin typeface="Arial" charset="0"/>
              <a:ea typeface="Arial" charset="0"/>
              <a:cs typeface="+mn-cs"/>
            </a:endParaRPr>
          </a:p>
        </p:txBody>
      </p:sp>
      <p:sp>
        <p:nvSpPr>
          <p:cNvPr id="2" name="Rect 0"/>
          <p:cNvSpPr txBox="1">
            <a:spLocks/>
          </p:cNvSpPr>
          <p:nvPr/>
        </p:nvSpPr>
        <p:spPr>
          <a:xfrm>
            <a:off x="457200" y="1515745"/>
            <a:ext cx="8230870" cy="4308872"/>
          </a:xfrm>
          <a:prstGeom prst="rect">
            <a:avLst/>
          </a:prstGeom>
          <a:noFill/>
          <a:ln>
            <a:noFill/>
            <a:prstDash/>
          </a:ln>
          <a:sp3d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="horz" wrap="square" lIns="45720" tIns="45720" rIns="45720" bIns="45720" numCol="1" anchor="t">
            <a:spAutoFit/>
          </a:bodyPr>
          <a:lstStyle/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Adaptations physiologiques du (ou des) muscle(s) sollicité(s) en fonction du type d'efforts.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Distinction en fonction des qualités physiques :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- </a:t>
            </a:r>
            <a:r>
              <a:rPr lang="fr-FR" sz="2400" b="1" i="1" dirty="0">
                <a:latin typeface="colaboratelightregular" charset="0"/>
              </a:rPr>
              <a:t>La Force </a:t>
            </a:r>
            <a:r>
              <a:rPr lang="fr-FR" sz="2400" dirty="0">
                <a:latin typeface="colaboratelightregular" charset="0"/>
              </a:rPr>
              <a:t>: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Faculté de vaincre une résistance extérieure ou de s'y opposer par la contraction musculaire.</a:t>
            </a:r>
            <a:endParaRPr lang="ko-KR" altLang="en-US" sz="2400" dirty="0">
              <a:latin typeface="colaboratelightregular" charset="0"/>
            </a:endParaRPr>
          </a:p>
          <a:p>
            <a:pPr marL="0" indent="0" algn="r">
              <a:buFontTx/>
              <a:buNone/>
            </a:pPr>
            <a:r>
              <a:rPr lang="fr-FR" sz="1800" dirty="0">
                <a:latin typeface="colaboratelightregular" charset="0"/>
              </a:rPr>
              <a:t>(Pradet, La préparation Physique, INSEP)</a:t>
            </a:r>
            <a:endParaRPr lang="ko-KR" altLang="en-US" sz="1800" dirty="0">
              <a:latin typeface="colaboratelightregular" charset="0"/>
            </a:endParaRPr>
          </a:p>
          <a:p>
            <a:pPr marL="0" indent="0">
              <a:buFontTx/>
              <a:buNone/>
            </a:pPr>
            <a:endParaRPr lang="ko-KR" altLang="en-US" sz="8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200" dirty="0">
                <a:latin typeface="colaboratelightregular" charset="0"/>
              </a:rPr>
              <a:t>A</a:t>
            </a:r>
            <a:r>
              <a:rPr lang="fr-FR" sz="2400" dirty="0">
                <a:latin typeface="colaboratelightregular" charset="0"/>
              </a:rPr>
              <a:t>u sens large, toute action musculaire statique ou dynamique. </a:t>
            </a:r>
            <a:endParaRPr lang="ko-KR" altLang="en-US" sz="2400" dirty="0">
              <a:latin typeface="colaboratelightregular" charset="0"/>
            </a:endParaRPr>
          </a:p>
          <a:p>
            <a:pPr marL="0" indent="0">
              <a:buFontTx/>
              <a:buNone/>
            </a:pPr>
            <a:r>
              <a:rPr lang="fr-FR" sz="2400" dirty="0">
                <a:latin typeface="colaboratelightregular" charset="0"/>
              </a:rPr>
              <a:t>Base de la production de mouvement.</a:t>
            </a:r>
            <a:endParaRPr lang="ko-KR" altLang="en-US" sz="2400" dirty="0">
              <a:latin typeface="colaboratelightregular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</TotalTime>
  <Pages>66</Pages>
  <Words>6548</Words>
  <Characters>0</Characters>
  <Application>Microsoft Office PowerPoint</Application>
  <DocSecurity>0</DocSecurity>
  <PresentationFormat>Affichage à l'écran (4:3)</PresentationFormat>
  <Lines>0</Lines>
  <Paragraphs>1280</Paragraphs>
  <Slides>70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70</vt:i4>
      </vt:variant>
    </vt:vector>
  </HeadingPairs>
  <TitlesOfParts>
    <vt:vector size="78" baseType="lpstr">
      <vt:lpstr>Arial</vt:lpstr>
      <vt:lpstr>colaboratelightregular</vt:lpstr>
      <vt:lpstr>Droid Sans</vt:lpstr>
      <vt:lpstr>Helvetica</vt:lpstr>
      <vt:lpstr>Open Sans</vt:lpstr>
      <vt:lpstr>Segoe UI</vt:lpstr>
      <vt:lpstr>Wingdings</vt:lpstr>
      <vt:lpstr>Office Theme</vt:lpstr>
      <vt:lpstr>Présentation PowerPoint</vt:lpstr>
      <vt:lpstr>MUSCULATION</vt:lpstr>
      <vt:lpstr>MUSCULATION</vt:lpstr>
      <vt:lpstr>MUSCULATION</vt:lpstr>
      <vt:lpstr>MUSCULATION</vt:lpstr>
      <vt:lpstr>MUSCULATION</vt:lpstr>
      <vt:lpstr>MUSCULATION</vt:lpstr>
      <vt:lpstr>MUSCULATION</vt:lpstr>
      <vt:lpstr>SOLLICITATION DES QUALITES  PHYSIQUES</vt:lpstr>
      <vt:lpstr>SOLLICITATION DES QUALITES PHYSIQUES</vt:lpstr>
      <vt:lpstr>SOLLICITATION DES QUALITES PHYSIQUES</vt:lpstr>
      <vt:lpstr>SOLLICITATION DES QUALITES PHYSIQUES</vt:lpstr>
      <vt:lpstr>SOLLICITATION DES QUALITES PHYSIQUES</vt:lpstr>
      <vt:lpstr>SOLLICITATION DES QUALITES PHYSIQUES</vt:lpstr>
      <vt:lpstr>SOLLICITATION DES QUALITES PHYSIQUES</vt:lpstr>
      <vt:lpstr>SOLLICITATION DES QUALITES PHYSIQUES</vt:lpstr>
      <vt:lpstr>EVOLUTION PHYSIOLOGIQUE</vt:lpstr>
      <vt:lpstr>EVOLUTION PHYSIOLOGIQUE</vt:lpstr>
      <vt:lpstr>EVOLUTION PHYSIOLOGIQUE</vt:lpstr>
      <vt:lpstr>ANATOMIE FONCTIONNELLE</vt:lpstr>
      <vt:lpstr>ANATOMIE FONCTIONNELLE</vt:lpstr>
      <vt:lpstr>ANATOMIE FONCTIONNELLE</vt:lpstr>
      <vt:lpstr>ANATOMIE FONCTIONNELLE</vt:lpstr>
      <vt:lpstr>ANATOMIE FONCTIONNELLE</vt:lpstr>
      <vt:lpstr>REGIME DE CONTRACTION</vt:lpstr>
      <vt:lpstr>REGIME DE CONTRACTION</vt:lpstr>
      <vt:lpstr>REGIME DE CONTRACTION</vt:lpstr>
      <vt:lpstr>REGIME DE CONTRACTION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EXERCICES DE MUSCULATION</vt:lpstr>
      <vt:lpstr>METHODES ET PROGRAMMATION</vt:lpstr>
      <vt:lpstr>METHODES FORCE MAXIMALE</vt:lpstr>
      <vt:lpstr>METHODES FORCE MAXIMALE</vt:lpstr>
      <vt:lpstr>METHODES FORCE MAXIMALE</vt:lpstr>
      <vt:lpstr>METHODES FORCE MAXIMALE</vt:lpstr>
      <vt:lpstr>METHODES FORCE MAXIMALE</vt:lpstr>
      <vt:lpstr>METHODES FORCE MAXIMALE</vt:lpstr>
      <vt:lpstr>METHODES FORCE MAXIMALE</vt:lpstr>
      <vt:lpstr>METHODES HYPERTROPHIE</vt:lpstr>
      <vt:lpstr>METHODES HYPERTROPHIE</vt:lpstr>
      <vt:lpstr>METHODES HYPERTROPHIE</vt:lpstr>
      <vt:lpstr>METHODES HYPERTROPHIE</vt:lpstr>
      <vt:lpstr>METHODES ENDURANCE FORCE</vt:lpstr>
      <vt:lpstr>METHODES ENDURANCE FORCE</vt:lpstr>
      <vt:lpstr>METHODES ENDURANCE FORCE</vt:lpstr>
      <vt:lpstr>METHODES HYPERTROPHIE</vt:lpstr>
      <vt:lpstr>METHODES FORCE VITESSE</vt:lpstr>
      <vt:lpstr>METHODES FORCE VITESSE</vt:lpstr>
      <vt:lpstr>METHODES FORCE VITESSE</vt:lpstr>
      <vt:lpstr>METHODES FORCE VITESSE</vt:lpstr>
      <vt:lpstr>METHODES VITESSE FORCE</vt:lpstr>
      <vt:lpstr>METHODES VITESSE FORCE</vt:lpstr>
      <vt:lpstr>METHODES VITESSE FORCE</vt:lpstr>
      <vt:lpstr>METHODES VITESSE FORCE</vt:lpstr>
      <vt:lpstr>METHODES FORCE EXPLOSIVE</vt:lpstr>
      <vt:lpstr>METHODES FORCE EXPLOSIVE</vt:lpstr>
      <vt:lpstr>METHODES FORCE EXPLOSIVE</vt:lpstr>
      <vt:lpstr>CONSTRUCTION DE SEANCE</vt:lpstr>
      <vt:lpstr>CONSTRUCTION DE SEANCE</vt:lpstr>
      <vt:lpstr>CONSTRUCTION DE SEANCE</vt:lpstr>
      <vt:lpstr>CONSTRUCTION DE SEANCE</vt:lpstr>
      <vt:lpstr>BIBLIOGRAPHIE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Bony</dc:creator>
  <cp:lastModifiedBy>Julien Bich</cp:lastModifiedBy>
  <cp:revision>51</cp:revision>
  <dcterms:modified xsi:type="dcterms:W3CDTF">2025-04-02T12:15:06Z</dcterms:modified>
  <cp:version>10.105.255.54461</cp:version>
</cp:coreProperties>
</file>