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301" r:id="rId2"/>
    <p:sldId id="2367" r:id="rId3"/>
    <p:sldId id="2387" r:id="rId4"/>
    <p:sldId id="2388" r:id="rId5"/>
    <p:sldId id="2389" r:id="rId6"/>
    <p:sldId id="2373" r:id="rId7"/>
    <p:sldId id="2374" r:id="rId8"/>
    <p:sldId id="2375" r:id="rId9"/>
    <p:sldId id="2376" r:id="rId10"/>
    <p:sldId id="2390" r:id="rId11"/>
    <p:sldId id="2398" r:id="rId12"/>
    <p:sldId id="2377" r:id="rId13"/>
    <p:sldId id="2378" r:id="rId14"/>
    <p:sldId id="2393" r:id="rId15"/>
    <p:sldId id="2379" r:id="rId16"/>
    <p:sldId id="2385" r:id="rId17"/>
    <p:sldId id="2380" r:id="rId18"/>
    <p:sldId id="2381" r:id="rId19"/>
    <p:sldId id="2397" r:id="rId20"/>
    <p:sldId id="2394" r:id="rId21"/>
    <p:sldId id="2383" r:id="rId22"/>
    <p:sldId id="2384" r:id="rId23"/>
    <p:sldId id="2386" r:id="rId24"/>
  </p:sldIdLst>
  <p:sldSz cx="9144000" cy="6858000" type="screen4x3"/>
  <p:notesSz cx="10234613" cy="70993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ette Voisin" initials="CV" lastIdx="1" clrIdx="0">
    <p:extLst>
      <p:ext uri="{19B8F6BF-5375-455C-9EA6-DF929625EA0E}">
        <p15:presenceInfo xmlns:p15="http://schemas.microsoft.com/office/powerpoint/2012/main" userId="S-1-5-21-747297464-3559334963-3189168801-39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3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7" autoAdjust="0"/>
    <p:restoredTop sz="94763" autoAdjust="0"/>
  </p:normalViewPr>
  <p:slideViewPr>
    <p:cSldViewPr snapToObjects="1">
      <p:cViewPr>
        <p:scale>
          <a:sx n="60" d="100"/>
          <a:sy n="60" d="100"/>
        </p:scale>
        <p:origin x="1264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55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D502B7C0-2D2C-4024-A193-324952CB938A}" type="datetime1">
              <a:rPr lang="fr-FR" altLang="fr-FR"/>
              <a:pPr>
                <a:defRPr/>
              </a:pPr>
              <a:t>28/03/2025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55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731B32AB-364B-4060-B6A8-2394033D47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56981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55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B3854638-2CF2-434A-8C15-BB6C90987D28}" type="datetime1">
              <a:rPr lang="fr-FR" altLang="fr-FR"/>
              <a:pPr>
                <a:defRPr/>
              </a:pPr>
              <a:t>28/03/2025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760" tIns="47380" rIns="94760" bIns="473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5638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55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3C75D4BA-C458-4A6B-940E-FE69559ABD1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4453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476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D08AC-241A-F028-0BA8-7E4978A39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5305A48-9575-5EDE-52FF-69DB4F05E3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>
            <a:extLst>
              <a:ext uri="{FF2B5EF4-FFF2-40B4-BE49-F238E27FC236}">
                <a16:creationId xmlns:a16="http://schemas.microsoft.com/office/drawing/2014/main" id="{B2B6E6F2-B2AD-9621-783A-0FBCAFA61F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AE7D82-F5EA-9D0E-B1BE-91A387942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86408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427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0175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2452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3927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5418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933612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16445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98691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2586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239887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1246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747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271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29605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92873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57886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1761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1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6295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3278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4" descr="Charte-Powepoint-01.jpg                                        009189BEMacintosh HD                   C0EF7FDC: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0" y="2663825"/>
            <a:ext cx="5562600" cy="688975"/>
          </a:xfrm>
          <a:prstGeom prst="rect">
            <a:avLst/>
          </a:prstGeom>
        </p:spPr>
        <p:txBody>
          <a:bodyPr/>
          <a:lstStyle>
            <a:lvl1pPr algn="l">
              <a:defRPr sz="3600" cap="all">
                <a:latin typeface="Arial"/>
                <a:cs typeface="Arial"/>
              </a:defRPr>
            </a:lvl1pPr>
          </a:lstStyle>
          <a:p>
            <a:r>
              <a:rPr lang="fr-FR" dirty="0"/>
              <a:t>Cliquez et modifiez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5562600" cy="6477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D21D-0A82-4F80-8BC4-5B6DD449A67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FB8D-9B82-4AC6-B469-4110E1A921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9BE3-A073-4DE0-B184-B82D474FA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0BC1E-53BE-455E-A579-203C9D84F7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5778E-A358-4266-B197-E43FDE2FB04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D5E41-192E-4D2D-B1CF-14C995B44E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6B57A-2B8F-4247-B55F-CFB0EAE524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8C738-B5AF-4360-BD65-E71BA16515E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AB5AF-6E78-4843-AD86-52792EEB29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harte-Powepoint-02.jpg                                        009189BEMacintosh HD                   C0EF7FDC: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91ADC770-BC8C-4D19-AF41-CD0714329C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ctrTitle"/>
          </p:nvPr>
        </p:nvSpPr>
        <p:spPr bwMode="auto">
          <a:xfrm>
            <a:off x="0" y="1484784"/>
            <a:ext cx="9144000" cy="33123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/>
            <a:br>
              <a:rPr lang="fr-FR" sz="1800" dirty="0">
                <a:solidFill>
                  <a:schemeClr val="bg1"/>
                </a:solidFill>
              </a:rPr>
            </a:br>
            <a:r>
              <a:rPr lang="fr-FR" sz="1800" dirty="0">
                <a:solidFill>
                  <a:schemeClr val="bg1"/>
                </a:solidFill>
              </a:rPr>
              <a:t>	</a:t>
            </a:r>
            <a:r>
              <a:rPr lang="fr-FR" sz="2800" dirty="0">
                <a:solidFill>
                  <a:schemeClr val="bg1"/>
                </a:solidFill>
              </a:rPr>
              <a:t>	</a:t>
            </a:r>
            <a:br>
              <a:rPr lang="fr-FR" sz="2800" dirty="0">
                <a:solidFill>
                  <a:schemeClr val="bg1"/>
                </a:solidFill>
              </a:rPr>
            </a:br>
            <a:br>
              <a:rPr lang="fr-FR" sz="2800" dirty="0">
                <a:solidFill>
                  <a:schemeClr val="bg1"/>
                </a:solidFill>
              </a:rPr>
            </a:b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Grands enjeux de société	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600" dirty="0">
                <a:solidFill>
                  <a:schemeClr val="bg1"/>
                </a:solidFill>
              </a:rPr>
              <a:t>L’environnement</a:t>
            </a:r>
            <a:br>
              <a:rPr lang="fr-FR" sz="3600" dirty="0">
                <a:solidFill>
                  <a:schemeClr val="bg1"/>
                </a:solidFill>
              </a:rPr>
            </a:b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									</a:t>
            </a: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									</a:t>
            </a:r>
            <a:br>
              <a:rPr lang="fr-FR" sz="2800" dirty="0">
                <a:solidFill>
                  <a:schemeClr val="bg1"/>
                </a:solidFill>
              </a:rPr>
            </a:b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						</a:t>
            </a:r>
            <a:r>
              <a:rPr lang="fr-FR" sz="2000" dirty="0">
                <a:solidFill>
                  <a:schemeClr val="bg1"/>
                </a:solidFill>
              </a:rPr>
              <a:t>	Jean-Pierre </a:t>
            </a:r>
            <a:r>
              <a:rPr lang="fr-FR" sz="2000" dirty="0" err="1">
                <a:solidFill>
                  <a:schemeClr val="bg1"/>
                </a:solidFill>
              </a:rPr>
              <a:t>Faugère</a:t>
            </a:r>
            <a:r>
              <a:rPr lang="fr-FR" sz="2000" dirty="0">
                <a:solidFill>
                  <a:schemeClr val="bg1"/>
                </a:solidFill>
              </a:rPr>
              <a:t>, Colette Voisin</a:t>
            </a:r>
            <a:endParaRPr lang="fr-FR" sz="2000" cap="none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490117"/>
            <a:ext cx="2267744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4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203" y="-40800"/>
            <a:ext cx="8686799" cy="1813616"/>
          </a:xfrm>
        </p:spPr>
        <p:txBody>
          <a:bodyPr/>
          <a:lstStyle/>
          <a:p>
            <a:pPr lvl="2">
              <a:lnSpc>
                <a:spcPct val="107000"/>
              </a:lnSpc>
              <a:spcAft>
                <a:spcPts val="800"/>
              </a:spcAft>
            </a:pP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Choix des thèmes (travail en groupes)</a:t>
            </a: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98960"/>
            <a:ext cx="8993865" cy="111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A44C1-967D-426F-C07C-15C4669AA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3F7A20-D4E4-9300-771F-188E131D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-99392"/>
            <a:ext cx="8621498" cy="3672408"/>
          </a:xfrm>
        </p:spPr>
        <p:txBody>
          <a:bodyPr/>
          <a:lstStyle/>
          <a:p>
            <a:pPr lvl="2" algn="l"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solidFill>
                  <a:schemeClr val="bg1"/>
                </a:solidFill>
                <a:latin typeface="+mn-lt"/>
              </a:rPr>
              <a:t>Construction d’une problématique en </a:t>
            </a:r>
            <a:br>
              <a:rPr lang="fr-FR" sz="2800" dirty="0">
                <a:solidFill>
                  <a:schemeClr val="bg1"/>
                </a:solidFill>
                <a:latin typeface="+mn-lt"/>
              </a:rPr>
            </a:br>
            <a:r>
              <a:rPr lang="fr-FR" sz="2800" dirty="0">
                <a:solidFill>
                  <a:schemeClr val="bg1"/>
                </a:solidFill>
                <a:latin typeface="+mn-lt"/>
              </a:rPr>
              <a:t>sciences sociales </a:t>
            </a:r>
            <a:r>
              <a:rPr lang="fr-FR" sz="2800" dirty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 </a:t>
            </a:r>
            <a:r>
              <a:rPr lang="fr-FR" sz="2800" dirty="0">
                <a:solidFill>
                  <a:schemeClr val="bg1"/>
                </a:solidFill>
                <a:latin typeface="+mn-lt"/>
              </a:rPr>
              <a:t>comment interroger un sujet ?</a:t>
            </a:r>
            <a:br>
              <a:rPr lang="fr-FR" sz="2800" dirty="0">
                <a:solidFill>
                  <a:schemeClr val="bg1"/>
                </a:solidFill>
                <a:latin typeface="+mn-lt"/>
              </a:rPr>
            </a:b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5263D7-0D9B-1B66-5A4C-7C18E19A4A0C}"/>
              </a:ext>
            </a:extLst>
          </p:cNvPr>
          <p:cNvSpPr/>
          <p:nvPr/>
        </p:nvSpPr>
        <p:spPr>
          <a:xfrm>
            <a:off x="0" y="1628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4974E5-3DBA-1BE8-1A78-2E7D4536DABD}"/>
              </a:ext>
            </a:extLst>
          </p:cNvPr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EDC28B-4EDA-EDFF-85F0-D0418D87A2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DD23775-D6CC-CD00-DB77-39AA630EF298}"/>
              </a:ext>
            </a:extLst>
          </p:cNvPr>
          <p:cNvSpPr/>
          <p:nvPr/>
        </p:nvSpPr>
        <p:spPr>
          <a:xfrm>
            <a:off x="0" y="1198960"/>
            <a:ext cx="8993865" cy="111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4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ctr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 ce qu’une problématique ?</a:t>
            </a:r>
            <a:endParaRPr lang="fr-FR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Une problématique correspond à un </a:t>
            </a:r>
            <a:r>
              <a:rPr lang="fr-FR" sz="2400" b="1" dirty="0">
                <a:latin typeface="+mn-lt"/>
              </a:rPr>
              <a:t>questionnement général entraînant des questions partielles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Elle traduit une situation qui « </a:t>
            </a:r>
            <a:r>
              <a:rPr lang="fr-FR" sz="2400" b="1" dirty="0">
                <a:latin typeface="+mn-lt"/>
              </a:rPr>
              <a:t>fait problème </a:t>
            </a:r>
            <a:r>
              <a:rPr lang="fr-FR" sz="2400" dirty="0">
                <a:latin typeface="+mn-lt"/>
              </a:rPr>
              <a:t>», ne débouchant pas sur une réponse immédiate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Elle doit mettre en jeu une </a:t>
            </a:r>
            <a:r>
              <a:rPr lang="fr-FR" sz="2400" b="1" dirty="0">
                <a:latin typeface="+mn-lt"/>
              </a:rPr>
              <a:t>argumentation, incitant à la formulation d’hypothèses, qu’il conviendra de valider ou d’invalider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Un même sujet fait </a:t>
            </a:r>
            <a:r>
              <a:rPr lang="fr-FR" sz="2400" b="1" dirty="0">
                <a:latin typeface="+mn-lt"/>
              </a:rPr>
              <a:t>émerger plusieurs problématiques</a:t>
            </a:r>
            <a:r>
              <a:rPr lang="fr-FR" sz="2400" dirty="0">
                <a:latin typeface="+mn-lt"/>
              </a:rPr>
              <a:t> selon le point de vue, le prisme par lequel on regarde le thème de l’étude. Il est important de montrer </a:t>
            </a:r>
            <a:r>
              <a:rPr lang="fr-FR" sz="2400" b="1" dirty="0">
                <a:latin typeface="+mn-lt"/>
              </a:rPr>
              <a:t>la pluralité des analyses </a:t>
            </a:r>
            <a:r>
              <a:rPr lang="fr-FR" sz="2400" dirty="0">
                <a:latin typeface="+mn-lt"/>
              </a:rPr>
              <a:t>et, lorsqu’on défend un point de vue, de discuter les points de vue différents.</a:t>
            </a:r>
          </a:p>
          <a:p>
            <a:pPr algn="just"/>
            <a:r>
              <a:rPr lang="fr-FR" sz="2400" dirty="0">
                <a:sym typeface="Wingdings" panose="05000000000000000000" pitchFamily="2" charset="2"/>
              </a:rPr>
              <a:t>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Une</a:t>
            </a:r>
            <a:r>
              <a:rPr lang="fr-FR" sz="2400" dirty="0">
                <a:latin typeface="+mn-lt"/>
              </a:rPr>
              <a:t> problématique est un ensemble ordonné de </a:t>
            </a:r>
            <a:r>
              <a:rPr lang="fr-FR" sz="2400" b="1" dirty="0">
                <a:latin typeface="+mn-lt"/>
              </a:rPr>
              <a:t>questions</a:t>
            </a:r>
            <a:r>
              <a:rPr lang="fr-FR" sz="2400" dirty="0">
                <a:latin typeface="+mn-lt"/>
              </a:rPr>
              <a:t>, sur 	un sujet dont l'enjeu est important et auquel il convient 	</a:t>
            </a:r>
            <a:r>
              <a:rPr lang="fr-FR" sz="2400" b="1" dirty="0">
                <a:latin typeface="+mn-lt"/>
              </a:rPr>
              <a:t>d'apporter une réponse structurée.</a:t>
            </a:r>
          </a:p>
          <a:p>
            <a:pPr algn="just"/>
            <a:r>
              <a:rPr lang="fr-FR" sz="2400" dirty="0">
                <a:latin typeface="+mn-lt"/>
              </a:rPr>
              <a:t>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7023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692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2800" dirty="0">
                <a:solidFill>
                  <a:schemeClr val="bg1"/>
                </a:solidFill>
                <a:latin typeface="+mn-lt"/>
              </a:rPr>
              <a:t>Une problématique en sciences sociales : des enjeux sociaux, économiques, géopolitiques, sociétaux </a:t>
            </a:r>
            <a:r>
              <a:rPr lang="fr-FR" sz="2800" dirty="0"/>
              <a:t>…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dirty="0">
              <a:latin typeface="+mn-lt"/>
            </a:endParaRPr>
          </a:p>
          <a:p>
            <a:r>
              <a:rPr lang="fr-FR" b="1" dirty="0"/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3116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045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3200" dirty="0">
                <a:solidFill>
                  <a:schemeClr val="bg1"/>
                </a:solidFill>
                <a:latin typeface="+mj-lt"/>
              </a:rPr>
              <a:t> Des questions de nature histori</a:t>
            </a:r>
            <a:r>
              <a:rPr lang="fr-FR" sz="3200" dirty="0">
                <a:solidFill>
                  <a:schemeClr val="bg1"/>
                </a:solidFill>
              </a:rPr>
              <a:t>que</a:t>
            </a:r>
            <a:r>
              <a:rPr lang="fr-FR" sz="2800" b="1" dirty="0"/>
              <a:t> </a:t>
            </a:r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Pourquoi une </a:t>
            </a:r>
            <a:r>
              <a:rPr lang="fr-FR" sz="2400" b="1" dirty="0">
                <a:latin typeface="+mn-lt"/>
              </a:rPr>
              <a:t>question nouvelle émerge-t-elle</a:t>
            </a:r>
            <a:r>
              <a:rPr lang="fr-FR" sz="2400" dirty="0">
                <a:latin typeface="+mn-lt"/>
              </a:rPr>
              <a:t> ? </a:t>
            </a:r>
          </a:p>
          <a:p>
            <a:pPr lvl="0"/>
            <a:r>
              <a:rPr lang="fr-FR" sz="2400" dirty="0">
                <a:latin typeface="+mn-lt"/>
              </a:rPr>
              <a:t>	Pour des raisons objectives (ex réchauffement climatique, 	guerre, 	élections) ? </a:t>
            </a:r>
          </a:p>
          <a:p>
            <a:pPr lvl="0"/>
            <a:r>
              <a:rPr lang="fr-FR" sz="2400" dirty="0">
                <a:latin typeface="+mn-lt"/>
              </a:rPr>
              <a:t>	Parce que les médias, l’opinion s’en emparent … les réseaux 	sociaux</a:t>
            </a:r>
          </a:p>
          <a:p>
            <a:pPr lvl="0"/>
            <a:r>
              <a:rPr lang="fr-FR" sz="2400" dirty="0">
                <a:latin typeface="+mn-lt"/>
              </a:rPr>
              <a:t>	….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Est-ce qu’un problème nouveau en rappelle un autre </a:t>
            </a:r>
            <a:r>
              <a:rPr lang="fr-FR" sz="2400" b="1" dirty="0">
                <a:latin typeface="+mn-lt"/>
              </a:rPr>
              <a:t>plus ancien</a:t>
            </a:r>
            <a:r>
              <a:rPr lang="fr-FR" sz="2400" dirty="0">
                <a:latin typeface="+mn-lt"/>
              </a:rPr>
              <a:t> ?   ex montée de l’extrême droite, l’antisémitisme</a:t>
            </a:r>
          </a:p>
          <a:p>
            <a:pPr lvl="0"/>
            <a:r>
              <a:rPr lang="fr-FR" sz="2400" dirty="0">
                <a:latin typeface="+mn-lt"/>
              </a:rPr>
              <a:t>    </a:t>
            </a:r>
            <a:r>
              <a:rPr lang="fr-FR" sz="2800" dirty="0">
                <a:latin typeface="+mn-lt"/>
              </a:rPr>
              <a:t> …</a:t>
            </a:r>
          </a:p>
          <a:p>
            <a:r>
              <a:rPr lang="fr-FR" sz="2800" b="1" dirty="0"/>
              <a:t> 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92946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045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schemeClr val="bg1"/>
                </a:solidFill>
                <a:latin typeface="+mj-lt"/>
              </a:rPr>
              <a:t>Des questions sociologiques</a:t>
            </a:r>
            <a:r>
              <a:rPr lang="fr-FR" sz="2800" b="1" dirty="0"/>
              <a:t> </a:t>
            </a:r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n-lt"/>
              </a:rPr>
              <a:t>Quels sont les acteurs en présence </a:t>
            </a:r>
            <a:r>
              <a:rPr lang="fr-FR" sz="2400" dirty="0">
                <a:latin typeface="+mn-lt"/>
              </a:rPr>
              <a:t>:  entreprises, consommateurs, travailleurs, syndicats, Etat, collectivités locales, partis politiques, ONG, lobbies, média…?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n-lt"/>
              </a:rPr>
              <a:t>Quels sont les différentes formes d’organisation politique et</a:t>
            </a:r>
            <a:r>
              <a:rPr lang="fr-FR" sz="2400" dirty="0">
                <a:latin typeface="+mn-lt"/>
              </a:rPr>
              <a:t> </a:t>
            </a:r>
            <a:r>
              <a:rPr lang="fr-FR" sz="2400" b="1" dirty="0">
                <a:latin typeface="+mn-lt"/>
              </a:rPr>
              <a:t>d’exercice du pouvoir :</a:t>
            </a:r>
            <a:r>
              <a:rPr lang="fr-FR" sz="2400" dirty="0">
                <a:latin typeface="+mn-lt"/>
              </a:rPr>
              <a:t> démocratie, théocratie, technocratie, dictature, autocratie… / autorité, influence, lois et règlements …?</a:t>
            </a:r>
          </a:p>
        </p:txBody>
      </p:sp>
    </p:spTree>
    <p:extLst>
      <p:ext uri="{BB962C8B-B14F-4D97-AF65-F5344CB8AC3E}">
        <p14:creationId xmlns:p14="http://schemas.microsoft.com/office/powerpoint/2010/main" val="2213886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Cette question peut-elle être </a:t>
            </a:r>
            <a:r>
              <a:rPr lang="fr-FR" sz="2400" b="1" dirty="0">
                <a:latin typeface="+mn-lt"/>
              </a:rPr>
              <a:t>envisagée de façons différentes</a:t>
            </a:r>
            <a:r>
              <a:rPr lang="fr-FR" sz="2400" dirty="0">
                <a:latin typeface="+mn-lt"/>
              </a:rPr>
              <a:t> selon les </a:t>
            </a:r>
            <a:r>
              <a:rPr lang="fr-FR" sz="2400" b="1" dirty="0">
                <a:latin typeface="+mn-lt"/>
              </a:rPr>
              <a:t>groupes sociaux</a:t>
            </a:r>
            <a:r>
              <a:rPr lang="fr-FR" sz="2400" dirty="0">
                <a:latin typeface="+mn-lt"/>
              </a:rPr>
              <a:t>  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0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Selon les catégories sociales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Selon le degré d’éducation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Ville / banlieue / campagne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Hommes / femmes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Jeunes / adultes / séniors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Français  / immigrés…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fr-FR" sz="2400" dirty="0">
              <a:latin typeface="+mn-lt"/>
            </a:endParaRPr>
          </a:p>
          <a:p>
            <a:pPr lvl="1"/>
            <a:r>
              <a:rPr lang="fr-FR" sz="2400" dirty="0">
                <a:latin typeface="+mn-lt"/>
                <a:sym typeface="Wingdings" panose="05000000000000000000" pitchFamily="2" charset="2"/>
              </a:rPr>
              <a:t>  discrimination, </a:t>
            </a:r>
            <a:r>
              <a:rPr lang="fr-FR" sz="2400" dirty="0" err="1">
                <a:latin typeface="+mn-lt"/>
                <a:sym typeface="Wingdings" panose="05000000000000000000" pitchFamily="2" charset="2"/>
              </a:rPr>
              <a:t>wokisme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 …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025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322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schemeClr val="bg1"/>
                </a:solidFill>
                <a:latin typeface="+mn-lt"/>
              </a:rPr>
              <a:t>	Des questions politiques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La question pose-t-elle des </a:t>
            </a:r>
            <a:r>
              <a:rPr lang="fr-FR" sz="2400" b="1" dirty="0">
                <a:latin typeface="+mn-lt"/>
              </a:rPr>
              <a:t>problèmes</a:t>
            </a:r>
            <a:endParaRPr lang="fr-FR" sz="24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de</a:t>
            </a:r>
            <a:r>
              <a:rPr lang="fr-FR" sz="2400" b="1" dirty="0">
                <a:latin typeface="+mn-lt"/>
              </a:rPr>
              <a:t> liberté</a:t>
            </a:r>
            <a:r>
              <a:rPr lang="fr-FR" sz="2400" dirty="0">
                <a:latin typeface="+mn-lt"/>
              </a:rPr>
              <a:t>  ? Quelles libertés ? Indépendance nationale, opinion, expression, aller et venir,  entreprendre…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d’</a:t>
            </a:r>
            <a:r>
              <a:rPr lang="fr-FR" sz="2400" b="1" dirty="0">
                <a:latin typeface="+mn-lt"/>
              </a:rPr>
              <a:t>égalité </a:t>
            </a:r>
            <a:r>
              <a:rPr lang="fr-FR" sz="2400" dirty="0">
                <a:latin typeface="+mn-lt"/>
              </a:rPr>
              <a:t>? Quelle égalité ? Egalité des droits ? Egalité des situations ? Faut-il des  discriminations positives 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de </a:t>
            </a:r>
            <a:r>
              <a:rPr lang="fr-FR" sz="2400" b="1" dirty="0">
                <a:latin typeface="+mn-lt"/>
              </a:rPr>
              <a:t>solidarité </a:t>
            </a:r>
            <a:r>
              <a:rPr lang="fr-FR" sz="2400" dirty="0">
                <a:latin typeface="+mn-lt"/>
              </a:rPr>
              <a:t>? De cohésion sociale 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de </a:t>
            </a:r>
            <a:r>
              <a:rPr lang="fr-FR" sz="2400" b="1" dirty="0">
                <a:latin typeface="+mn-lt"/>
              </a:rPr>
              <a:t>droits</a:t>
            </a:r>
            <a:r>
              <a:rPr lang="fr-FR" sz="2400" dirty="0">
                <a:latin typeface="+mn-lt"/>
              </a:rPr>
              <a:t> ? quels droits ? à la santé, au logement, à l’éducation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Quelles sont les </a:t>
            </a:r>
            <a:r>
              <a:rPr lang="fr-FR" sz="2400" b="1" dirty="0">
                <a:latin typeface="+mn-lt"/>
              </a:rPr>
              <a:t>solutions politiques </a:t>
            </a:r>
            <a:r>
              <a:rPr lang="fr-FR" sz="2400" dirty="0">
                <a:latin typeface="+mn-lt"/>
              </a:rPr>
              <a:t>? </a:t>
            </a:r>
          </a:p>
          <a:p>
            <a:pPr lvl="2"/>
            <a:r>
              <a:rPr lang="fr-FR" sz="2400" dirty="0">
                <a:latin typeface="+mn-lt"/>
              </a:rPr>
              <a:t>Quels acteurs portent les valeurs d’écologie  ?</a:t>
            </a:r>
          </a:p>
          <a:p>
            <a:pPr lvl="2"/>
            <a:r>
              <a:rPr lang="fr-FR" sz="2400" dirty="0">
                <a:latin typeface="+mn-lt"/>
              </a:rPr>
              <a:t>Comment les questions d’environnement sont-elles intégrées ou non intégrées dans les agendas politiques ?</a:t>
            </a:r>
          </a:p>
        </p:txBody>
      </p:sp>
    </p:spTree>
    <p:extLst>
      <p:ext uri="{BB962C8B-B14F-4D97-AF65-F5344CB8AC3E}">
        <p14:creationId xmlns:p14="http://schemas.microsoft.com/office/powerpoint/2010/main" val="1507208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80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fr-FR" sz="3200" dirty="0">
                <a:solidFill>
                  <a:schemeClr val="bg1"/>
                </a:solidFill>
                <a:latin typeface="+mn-lt"/>
              </a:rPr>
              <a:t>Des questions économiques</a:t>
            </a:r>
            <a:endParaRPr lang="fr-FR" sz="3200" dirty="0"/>
          </a:p>
          <a:p>
            <a:r>
              <a:rPr lang="fr-FR" sz="3200" b="1" dirty="0"/>
              <a:t> </a:t>
            </a:r>
            <a:endParaRPr lang="fr-FR" sz="32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4704"/>
            <a:ext cx="89644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Quelles sont les </a:t>
            </a:r>
            <a:r>
              <a:rPr lang="fr-FR" sz="2400" b="1" dirty="0">
                <a:latin typeface="+mn-lt"/>
              </a:rPr>
              <a:t>causes économiques d’une question</a:t>
            </a:r>
            <a:r>
              <a:rPr lang="fr-FR" sz="2400" dirty="0">
                <a:latin typeface="+mn-lt"/>
              </a:rPr>
              <a:t> :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400" b="1" dirty="0">
                <a:latin typeface="+mn-lt"/>
              </a:rPr>
              <a:t>Mondialisation</a:t>
            </a:r>
            <a:endParaRPr lang="fr-FR" sz="2400" dirty="0">
              <a:latin typeface="+mn-lt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Développement des flux de marchandises, de capitaux (bulle)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Développement des migrations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Conflits, guerres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400" b="1" dirty="0">
                <a:latin typeface="+mn-lt"/>
              </a:rPr>
              <a:t>Développement / fermeture du marché </a:t>
            </a:r>
            <a:r>
              <a:rPr lang="fr-FR" sz="2400" dirty="0">
                <a:latin typeface="+mn-lt"/>
              </a:rPr>
              <a:t>(droits de douane)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400" b="1" dirty="0">
                <a:latin typeface="+mn-lt"/>
              </a:rPr>
              <a:t>« Révolution » / rupture technologique …</a:t>
            </a:r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Quelles sont les </a:t>
            </a:r>
            <a:r>
              <a:rPr lang="fr-FR" sz="2400" b="1" dirty="0">
                <a:latin typeface="+mn-lt"/>
              </a:rPr>
              <a:t>solutions économiques d’une question</a:t>
            </a:r>
            <a:r>
              <a:rPr lang="fr-FR" sz="2400" dirty="0">
                <a:latin typeface="+mn-lt"/>
              </a:rPr>
              <a:t> 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400" b="1" dirty="0">
                <a:latin typeface="+mn-lt"/>
              </a:rPr>
              <a:t>Modes d’intervention publique</a:t>
            </a:r>
            <a:r>
              <a:rPr lang="fr-FR" sz="2400" dirty="0">
                <a:latin typeface="+mn-lt"/>
              </a:rPr>
              <a:t> (Etat producteur, Etat providence, Etat Régulateur) ou</a:t>
            </a:r>
            <a:r>
              <a:rPr lang="fr-FR" sz="2400" b="1" dirty="0">
                <a:latin typeface="+mn-lt"/>
              </a:rPr>
              <a:t> marché </a:t>
            </a:r>
            <a:r>
              <a:rPr lang="fr-FR" sz="2400" dirty="0">
                <a:latin typeface="+mn-lt"/>
              </a:rPr>
              <a:t>(degré d’ouverture)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400" b="1" dirty="0">
                <a:latin typeface="+mn-lt"/>
              </a:rPr>
              <a:t>Europe : </a:t>
            </a:r>
            <a:r>
              <a:rPr lang="fr-FR" sz="2400" dirty="0">
                <a:latin typeface="+mn-lt"/>
              </a:rPr>
              <a:t>libéralisme ou protectionnisme, compétences conférées par les traités européens (qui peut légiférer et dans quels domaines ?)</a:t>
            </a:r>
          </a:p>
          <a:p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757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80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fr-FR" sz="3200" dirty="0">
                <a:solidFill>
                  <a:schemeClr val="bg1"/>
                </a:solidFill>
                <a:latin typeface="+mn-lt"/>
              </a:rPr>
              <a:t>Des questions économiques</a:t>
            </a:r>
            <a:endParaRPr lang="fr-FR" sz="3200" dirty="0"/>
          </a:p>
          <a:p>
            <a:r>
              <a:rPr lang="fr-FR" sz="3200" b="1" dirty="0"/>
              <a:t> </a:t>
            </a:r>
            <a:endParaRPr lang="fr-FR" sz="32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+mn-lt"/>
              </a:rPr>
              <a:t> </a:t>
            </a:r>
            <a:endParaRPr lang="fr-FR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n-lt"/>
              </a:rPr>
              <a:t>Comment se prennent les décisions ?</a:t>
            </a:r>
          </a:p>
          <a:p>
            <a:endParaRPr lang="fr-FR" sz="2400" b="1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L’analyse avantages-coûts</a:t>
            </a:r>
          </a:p>
          <a:p>
            <a:pPr lvl="1"/>
            <a:endParaRPr lang="fr-FR" sz="24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Les arbitrages économiques/politiques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fr-FR" sz="24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Les lieux de prises de décision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fr-FR" sz="2400" dirty="0">
              <a:latin typeface="+mn-lt"/>
            </a:endParaRPr>
          </a:p>
          <a:p>
            <a:pPr lvl="1"/>
            <a:r>
              <a:rPr lang="fr-FR" sz="24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92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r>
              <a:rPr lang="fr-FR" sz="3200" dirty="0">
                <a:solidFill>
                  <a:schemeClr val="bg1"/>
                </a:solidFill>
              </a:rPr>
              <a:t>Séance du lundi 31mars 2025</a:t>
            </a:r>
            <a:br>
              <a:rPr lang="fr-FR" sz="2400" dirty="0"/>
            </a:br>
            <a:r>
              <a:rPr lang="fr-FR" sz="2400" dirty="0">
                <a:solidFill>
                  <a:schemeClr val="bg1"/>
                </a:solidFill>
              </a:rPr>
              <a:t>4 séquences</a:t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98960"/>
            <a:ext cx="8993865" cy="609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Apprendre à se connaître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dirty="0"/>
              <a:t>4 groupes de 7 et 1 groupe de 6 étudiants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 enseignants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Quelques questions d’actualité &lt;=&gt; QROC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 scientifiques et pédagogiques du module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thèmes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Construire une problématique en sciences sociales	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du travail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Fonctionnement en mode projet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Vidéo Extraits de la conférence de J.P Delevoye Ecole Centrale de Paris (2012) (mise à disposition)</a:t>
            </a: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0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604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</a:rPr>
              <a:t>Elaboration d’un questionnement sur le thème choisi  (travail en groupes)</a:t>
            </a:r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32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2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dirty="0">
              <a:latin typeface="+mn-lt"/>
            </a:endParaRPr>
          </a:p>
          <a:p>
            <a:r>
              <a:rPr lang="fr-FR" sz="2800" dirty="0"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38269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203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fr-FR" sz="3200" dirty="0">
                <a:solidFill>
                  <a:schemeClr val="bg1"/>
                </a:solidFill>
                <a:latin typeface="+mn-lt"/>
              </a:rPr>
              <a:t>Séquence 3 </a:t>
            </a:r>
          </a:p>
          <a:p>
            <a:pPr lvl="0"/>
            <a:r>
              <a:rPr lang="fr-FR" sz="3200" dirty="0">
                <a:solidFill>
                  <a:schemeClr val="bg1"/>
                </a:solidFill>
                <a:latin typeface="+mn-lt"/>
              </a:rPr>
              <a:t>	Organisation du travail</a:t>
            </a:r>
            <a:endParaRPr lang="fr-FR" sz="3200" dirty="0"/>
          </a:p>
          <a:p>
            <a:r>
              <a:rPr lang="fr-FR" sz="3200" b="1" dirty="0"/>
              <a:t> </a:t>
            </a:r>
            <a:endParaRPr lang="fr-FR" sz="32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2400" dirty="0">
                <a:latin typeface="+mn-lt"/>
              </a:rPr>
              <a:t>Du lundi 19 mai 9h au vendredi 23 mai 12h30</a:t>
            </a:r>
          </a:p>
          <a:p>
            <a:pPr lvl="0" algn="just"/>
            <a:endParaRPr lang="fr-FR" sz="2400" dirty="0">
              <a:latin typeface="+mn-lt"/>
            </a:endParaRPr>
          </a:p>
          <a:p>
            <a:pPr lvl="0" algn="just"/>
            <a:r>
              <a:rPr lang="fr-FR" sz="2400" dirty="0">
                <a:latin typeface="+mn-lt"/>
              </a:rPr>
              <a:t>Fonctionnement en mode projet</a:t>
            </a:r>
          </a:p>
          <a:p>
            <a:pPr lvl="0" algn="just"/>
            <a:endParaRPr lang="fr-FR" sz="2000" b="1" dirty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latin typeface="+mn-lt"/>
              </a:rPr>
              <a:t>Choix du thème</a:t>
            </a:r>
            <a:r>
              <a:rPr lang="fr-FR" sz="2400" dirty="0">
                <a:latin typeface="+mn-lt"/>
              </a:rPr>
              <a:t> aujourd’hui (groupes de travail)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b="1" dirty="0">
                <a:latin typeface="+mn-lt"/>
              </a:rPr>
              <a:t>Choix du sujet</a:t>
            </a:r>
            <a:r>
              <a:rPr lang="fr-FR" sz="2400" dirty="0">
                <a:latin typeface="+mn-lt"/>
              </a:rPr>
              <a:t> aujourd’hui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et</a:t>
            </a:r>
            <a:r>
              <a:rPr lang="fr-FR" sz="2400" dirty="0">
                <a:latin typeface="+mn-lt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+mn-lt"/>
              </a:rPr>
              <a:t>Envoi d’une 1</a:t>
            </a:r>
            <a:r>
              <a:rPr lang="fr-FR" sz="2400" b="1" baseline="30000" dirty="0">
                <a:solidFill>
                  <a:srgbClr val="FF0000"/>
                </a:solidFill>
                <a:latin typeface="+mn-lt"/>
              </a:rPr>
              <a:t>ère</a:t>
            </a:r>
            <a:r>
              <a:rPr lang="fr-FR" sz="2400" b="1" dirty="0">
                <a:solidFill>
                  <a:srgbClr val="FF0000"/>
                </a:solidFill>
                <a:latin typeface="+mn-lt"/>
              </a:rPr>
              <a:t> formulation du sujet pour le lundi 28 avril</a:t>
            </a:r>
          </a:p>
          <a:p>
            <a:pPr lvl="0" algn="just"/>
            <a:endParaRPr lang="fr-FR" sz="2400" dirty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A partir d’aujourd’hui, constitution au niveau de chaque groupe d’une</a:t>
            </a:r>
            <a:r>
              <a:rPr lang="fr-FR" sz="2400" b="1" dirty="0">
                <a:latin typeface="+mn-lt"/>
              </a:rPr>
              <a:t> base documentaire</a:t>
            </a:r>
            <a:r>
              <a:rPr lang="fr-FR" sz="2400" dirty="0">
                <a:latin typeface="+mn-lt"/>
              </a:rPr>
              <a:t> relative au sujet retenu, alimentée chaque semaine (portfolio, classeur, google drive …)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 contrôle de l’incrémentation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6671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675456"/>
          </a:xfrm>
        </p:spPr>
        <p:txBody>
          <a:bodyPr/>
          <a:lstStyle/>
          <a:p>
            <a:pPr algn="l"/>
            <a:r>
              <a:rPr lang="fr-FR" sz="3200" dirty="0">
                <a:solidFill>
                  <a:schemeClr val="bg1">
                    <a:lumMod val="95000"/>
                  </a:schemeClr>
                </a:solidFill>
              </a:rPr>
              <a:t>Semaine du 19 au 23 mai</a:t>
            </a:r>
            <a:br>
              <a:rPr lang="fr-FR" sz="32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 </a:t>
            </a:r>
            <a:br>
              <a:rPr lang="fr-FR" sz="2400" dirty="0">
                <a:solidFill>
                  <a:schemeClr val="bg1"/>
                </a:solidFill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3271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b="1" dirty="0"/>
          </a:p>
          <a:p>
            <a:endParaRPr lang="fr-FR" sz="2800" b="1" dirty="0"/>
          </a:p>
          <a:p>
            <a:endParaRPr lang="fr-FR" sz="2800" b="1" dirty="0"/>
          </a:p>
          <a:p>
            <a:endParaRPr lang="fr-FR" sz="2800" b="1" dirty="0"/>
          </a:p>
          <a:p>
            <a:r>
              <a:rPr lang="fr-FR" sz="2800" b="1" dirty="0"/>
              <a:t> 	</a:t>
            </a:r>
            <a:endParaRPr lang="fr-FR" sz="28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endParaRPr lang="fr-FR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56671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2400" dirty="0">
                <a:latin typeface="+mn-lt"/>
              </a:rPr>
              <a:t>Travail en ateliers à partir de votre base documentaire ; restitution quotidienne sur l’avancement du travail (problématique et produit de restitution)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lvl="1" algn="just"/>
            <a:r>
              <a:rPr lang="fr-FR" sz="2400" dirty="0">
                <a:latin typeface="+mn-lt"/>
              </a:rPr>
              <a:t>Restitution finale le vendredi matin</a:t>
            </a:r>
          </a:p>
          <a:p>
            <a:pPr lvl="1" algn="just"/>
            <a:r>
              <a:rPr lang="fr-FR" sz="2400" dirty="0">
                <a:latin typeface="+mn-lt"/>
              </a:rPr>
              <a:t>Restitution format libre (vidéo, journal, émission TV, jeu de plateau, posters …) + 2 pages présentant le projet, justifiant le choix du support de restitution, ce que le projet vous a apporté</a:t>
            </a:r>
            <a:r>
              <a:rPr lang="fr-FR" sz="2400">
                <a:latin typeface="+mn-lt"/>
              </a:rPr>
              <a:t>, bibliographie </a:t>
            </a:r>
            <a:r>
              <a:rPr lang="fr-FR" sz="2400" dirty="0">
                <a:latin typeface="+mn-lt"/>
              </a:rPr>
              <a:t>…</a:t>
            </a:r>
          </a:p>
          <a:p>
            <a:pPr lvl="1" algn="just"/>
            <a:r>
              <a:rPr lang="fr-FR" sz="2400" dirty="0">
                <a:latin typeface="+mn-lt"/>
              </a:rPr>
              <a:t>Débriefing 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lvl="1" algn="just"/>
            <a:r>
              <a:rPr lang="fr-FR" sz="2400" dirty="0">
                <a:latin typeface="+mn-lt"/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2742749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23156"/>
            <a:ext cx="8075240" cy="540940"/>
          </a:xfrm>
        </p:spPr>
        <p:txBody>
          <a:bodyPr/>
          <a:lstStyle/>
          <a:p>
            <a:pPr algn="l"/>
            <a:r>
              <a:rPr lang="fr-FR" sz="3200" dirty="0">
                <a:solidFill>
                  <a:schemeClr val="bg1"/>
                </a:solidFill>
              </a:rPr>
              <a:t>Evaluation</a:t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265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    </a:t>
            </a:r>
          </a:p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	</a:t>
            </a:r>
          </a:p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endParaRPr lang="fr-FR" sz="2800" dirty="0"/>
          </a:p>
          <a:p>
            <a:r>
              <a:rPr lang="fr-FR" sz="2800" b="1" dirty="0"/>
              <a:t> </a:t>
            </a:r>
            <a:endParaRPr lang="fr-FR" sz="28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endParaRPr lang="fr-FR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fr-FR" sz="2000" b="1" dirty="0">
              <a:latin typeface="+mn-lt"/>
            </a:endParaRPr>
          </a:p>
          <a:p>
            <a:pPr lvl="0" algn="just"/>
            <a:r>
              <a:rPr lang="fr-FR" sz="2400" b="1" dirty="0">
                <a:latin typeface="+mn-lt"/>
              </a:rPr>
              <a:t> </a:t>
            </a:r>
            <a:endParaRPr lang="fr-FR" sz="2000" b="1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+mn-lt"/>
              </a:rPr>
              <a:t>Prend en compte l’ensemble des activités à partir d’aujourd’hui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lvl="1" algn="just"/>
            <a:endParaRPr lang="fr-FR" sz="2400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+mn-lt"/>
              </a:rPr>
              <a:t>Mixte (pairs et équipe pédagogique)</a:t>
            </a:r>
          </a:p>
          <a:p>
            <a:pPr lvl="1" algn="just"/>
            <a:endParaRPr lang="fr-FR" sz="2400">
              <a:latin typeface="+mn-lt"/>
            </a:endParaRPr>
          </a:p>
          <a:p>
            <a:pPr lvl="1" algn="just"/>
            <a:endParaRPr lang="fr-FR" sz="2400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+mn-lt"/>
              </a:rPr>
              <a:t>Grille </a:t>
            </a:r>
            <a:r>
              <a:rPr lang="fr-FR" sz="2400" dirty="0" err="1">
                <a:latin typeface="+mn-lt"/>
              </a:rPr>
              <a:t>critériée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733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marL="457200" lvl="1" algn="l">
              <a:lnSpc>
                <a:spcPct val="107000"/>
              </a:lnSpc>
              <a:spcAft>
                <a:spcPts val="800"/>
              </a:spcAft>
            </a:pPr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Séquence 1    </a:t>
            </a: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Apprendre à se connaître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98960"/>
            <a:ext cx="8993865" cy="449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Présentation des groupes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Quelques questions d’actualité </a:t>
            </a: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21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81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schemeClr val="bg1"/>
                </a:solidFill>
                <a:latin typeface="+mn-lt"/>
              </a:rPr>
              <a:t>Définir les notions suivantes et répondre aux questions (travail </a:t>
            </a:r>
            <a:r>
              <a:rPr lang="fr-FR" sz="3200">
                <a:solidFill>
                  <a:schemeClr val="bg1"/>
                </a:solidFill>
                <a:latin typeface="+mn-lt"/>
              </a:rPr>
              <a:t>en groupes)</a:t>
            </a:r>
            <a:endParaRPr lang="fr-FR" sz="3200" dirty="0"/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>
              <a:latin typeface="+mn-lt"/>
            </a:endParaRP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Développement durable /  Ecologie / Différence entre écologie et environnement 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Fait social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Mesure(s) de la richesse d’un pays 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Les grandes catégories socio professionnelles 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Salaire net, coût du travail, revenus non salariaux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Les systèmes de retraite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Dette, déficit, quelle différence ?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Chiffre d’affaires,  valeur ajoutée, profit 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 Investissement, amortissement, placement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 Lorsque le prix augmente, la demande ? / lorsque la demande augmente, le prix ?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j-lt"/>
              </a:rPr>
              <a:t> Le wokisme</a:t>
            </a:r>
          </a:p>
          <a:p>
            <a:pPr marL="342900" lvl="0" indent="-342900" algn="just">
              <a:buAutoNum type="arabicPeriod"/>
            </a:pPr>
            <a:endParaRPr lang="fr-FR" sz="2400" dirty="0">
              <a:latin typeface="+mj-lt"/>
            </a:endParaRPr>
          </a:p>
          <a:p>
            <a:pPr lvl="0" algn="just"/>
            <a:endParaRPr lang="fr-FR" sz="2400" dirty="0">
              <a:latin typeface="+mj-lt"/>
            </a:endParaRPr>
          </a:p>
          <a:p>
            <a:pPr marL="342900" lvl="0" indent="-342900" algn="just">
              <a:buAutoNum type="arabicPeriod"/>
            </a:pPr>
            <a:endParaRPr lang="fr-FR" sz="2000" dirty="0">
              <a:latin typeface="+mn-lt"/>
            </a:endParaRPr>
          </a:p>
          <a:p>
            <a:pPr algn="just"/>
            <a:r>
              <a:rPr lang="fr-FR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8152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marL="457200" lvl="1" algn="l">
              <a:lnSpc>
                <a:spcPct val="107000"/>
              </a:lnSpc>
              <a:spcAft>
                <a:spcPts val="800"/>
              </a:spcAft>
            </a:pPr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Séquence 2 </a:t>
            </a:r>
            <a:b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 scientifiques et pédagogiques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98960"/>
            <a:ext cx="8993865" cy="5808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thématiques pour aborder les questions environnementales</a:t>
            </a:r>
          </a:p>
          <a:p>
            <a:pPr marL="1714500" lvl="3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</a:t>
            </a:r>
          </a:p>
          <a:p>
            <a:pPr marL="1714500" lvl="3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Mobilité</a:t>
            </a:r>
          </a:p>
          <a:p>
            <a:pPr marL="1714500" lvl="3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</a:p>
          <a:p>
            <a:pPr marL="1714500" lvl="3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Méthodologie : Comment construire une problématique en sciences sociales ?	</a:t>
            </a: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08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9339"/>
            <a:ext cx="7775848" cy="53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 – Environnement </a:t>
            </a: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 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Energie durable</a:t>
            </a:r>
            <a:endParaRPr lang="fr-FR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85038"/>
            <a:ext cx="88569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2400" dirty="0">
                <a:latin typeface="+mn-lt"/>
              </a:rPr>
              <a:t>Energie capable de répondre aux besoins actuels, sans compromettre la capacité des générations futures à répondre à leurs besoins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 </a:t>
            </a:r>
            <a:r>
              <a:rPr lang="fr-FR" sz="2400" b="1" dirty="0">
                <a:latin typeface="+mn-lt"/>
              </a:rPr>
              <a:t>énergies renouvelables, technologies améliorant l’efficacité énergétique.</a:t>
            </a:r>
          </a:p>
          <a:p>
            <a:pPr lvl="1" algn="just"/>
            <a:r>
              <a:rPr lang="fr-FR" sz="2400" dirty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dirty="0">
                <a:latin typeface="+mn-lt"/>
              </a:rPr>
              <a:t>Comment alimenter des besoins énergétiques mondiaux, dans un contexte de production d’énergie majoritairement polluante, de réserves d’énergies fossiles décroissantes et de besoins énergétiques croissants ? (qui doivent décroître …)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</a:rPr>
              <a:t>Produire</a:t>
            </a:r>
            <a:r>
              <a:rPr lang="fr-FR" sz="2400" dirty="0">
                <a:latin typeface="+mn-lt"/>
              </a:rPr>
              <a:t> autrement de l’énergie</a:t>
            </a: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dirty="0">
                <a:latin typeface="+mn-lt"/>
              </a:rPr>
              <a:t>diminuer les consommations et les rejets liés </a:t>
            </a:r>
            <a:r>
              <a:rPr lang="fr-FR" sz="2400" dirty="0">
                <a:sym typeface="Wingdings" panose="05000000000000000000" pitchFamily="2" charset="2"/>
              </a:rPr>
              <a:t> </a:t>
            </a:r>
            <a:r>
              <a:rPr lang="fr-FR" sz="2000" b="1" dirty="0"/>
              <a:t>Une nouvelle donne « la sobriété énergétique »</a:t>
            </a:r>
            <a:endParaRPr lang="fr-FR" sz="2000" b="1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dirty="0">
                <a:latin typeface="+mn-lt"/>
              </a:rPr>
              <a:t>réutiliser les déchets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dirty="0">
                <a:latin typeface="+mn-lt"/>
              </a:rPr>
              <a:t> </a:t>
            </a:r>
            <a:r>
              <a:rPr lang="fr-FR" sz="2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Problématique</a:t>
            </a:r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  <a:r>
              <a:rPr lang="fr-FR" sz="2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de « l’économie circulaire »</a:t>
            </a:r>
            <a:r>
              <a:rPr lang="fr-FR" sz="2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  </a:t>
            </a:r>
            <a:r>
              <a:rPr lang="fr-FR" sz="2400" dirty="0">
                <a:latin typeface="+mn-lt"/>
              </a:rPr>
              <a:t> </a:t>
            </a:r>
          </a:p>
          <a:p>
            <a:pPr lvl="1" algn="just"/>
            <a:endParaRPr lang="fr-F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259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3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Mobilité – Environnement </a:t>
            </a: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 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Mobilité durable</a:t>
            </a:r>
            <a:endParaRPr lang="fr-FR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fr-FR" sz="2400" dirty="0">
              <a:latin typeface="+mn-lt"/>
            </a:endParaRPr>
          </a:p>
          <a:p>
            <a:pPr lvl="1" algn="just"/>
            <a:r>
              <a:rPr lang="fr-FR" sz="2400" b="1" dirty="0">
                <a:latin typeface="+mn-lt"/>
              </a:rPr>
              <a:t>Une double problématique en termes d’analyse d’impact</a:t>
            </a:r>
          </a:p>
          <a:p>
            <a:pPr lvl="1" algn="just"/>
            <a:endParaRPr lang="fr-FR" sz="2400" b="1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</a:rPr>
              <a:t>Transports et environnement</a:t>
            </a:r>
            <a:r>
              <a:rPr lang="fr-FR" sz="2400" dirty="0">
                <a:latin typeface="+mn-lt"/>
              </a:rPr>
              <a:t> : Impact d’une demande toujours croissante de transport (mondialisation des échanges, accélération des moyens de transport  …) sur l’environnement (pollution</a:t>
            </a:r>
            <a:r>
              <a:rPr lang="fr-FR" sz="2800" b="1" dirty="0">
                <a:latin typeface="+mn-lt"/>
              </a:rPr>
              <a:t>s</a:t>
            </a:r>
            <a:r>
              <a:rPr lang="fr-FR" sz="2400" dirty="0">
                <a:latin typeface="+mn-lt"/>
              </a:rPr>
              <a:t>, changement de paysages, climat …). </a:t>
            </a: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endParaRPr lang="fr-FR" sz="2400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</a:rPr>
              <a:t>Migrations et environnement</a:t>
            </a:r>
            <a:r>
              <a:rPr lang="fr-FR" sz="2400" dirty="0">
                <a:latin typeface="+mn-lt"/>
              </a:rPr>
              <a:t> : Impact des changements environnementaux sur les mouvements migratoires humains et les équilibres géopolitiques.</a:t>
            </a:r>
          </a:p>
        </p:txBody>
      </p:sp>
    </p:spTree>
    <p:extLst>
      <p:ext uri="{BB962C8B-B14F-4D97-AF65-F5344CB8AC3E}">
        <p14:creationId xmlns:p14="http://schemas.microsoft.com/office/powerpoint/2010/main" val="57369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Santé – Environnement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08520" y="906810"/>
            <a:ext cx="90730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fr-FR" dirty="0"/>
          </a:p>
          <a:p>
            <a:pPr lvl="1" algn="just"/>
            <a:r>
              <a:rPr lang="fr-FR" sz="2400" dirty="0">
                <a:latin typeface="+mn-lt"/>
              </a:rPr>
              <a:t>Effets des changements environnementaux, des conditions de vie et de travail sur la santé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 </a:t>
            </a:r>
            <a:r>
              <a:rPr lang="fr-FR" sz="2400" b="1" dirty="0">
                <a:latin typeface="+mn-lt"/>
              </a:rPr>
              <a:t>Une double problématique en termes d’analyse d’impact et de politique publique</a:t>
            </a:r>
            <a:r>
              <a:rPr lang="fr-FR" sz="2400" b="1" dirty="0">
                <a:solidFill>
                  <a:srgbClr val="FF0000"/>
                </a:solidFill>
                <a:latin typeface="+mn-lt"/>
              </a:rPr>
              <a:t> 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  <a:sym typeface="Wingdings" panose="05000000000000000000" pitchFamily="2" charset="2"/>
              </a:rPr>
              <a:t>Les i</a:t>
            </a:r>
            <a:r>
              <a:rPr lang="fr-FR" sz="2400" b="1" dirty="0">
                <a:latin typeface="+mn-lt"/>
              </a:rPr>
              <a:t>mpacts de l’environnement sur la santé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dirty="0">
                <a:latin typeface="+mn-lt"/>
              </a:rPr>
              <a:t>Identification des risques sanitaires liés aux pollutions des milieux de vie et aux agents physiques.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</a:rPr>
              <a:t>Les politiques de santé publique </a:t>
            </a:r>
            <a:r>
              <a:rPr lang="fr-FR" sz="2400" b="1" dirty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dirty="0">
                <a:sym typeface="Wingdings" panose="05000000000000000000" pitchFamily="2" charset="2"/>
              </a:rPr>
              <a:t> </a:t>
            </a:r>
            <a:r>
              <a:rPr lang="fr-FR" sz="2400" dirty="0">
                <a:latin typeface="+mn-lt"/>
              </a:rPr>
              <a:t>choix stratégiques des pouvoirs publics pour améliorer la santé de la population 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 définition des priorités,</a:t>
            </a:r>
            <a:r>
              <a:rPr lang="fr-FR" sz="2400" dirty="0">
                <a:latin typeface="+mn-lt"/>
              </a:rPr>
              <a:t> objectifs à atteindre, champs d’intervention, moyens mis en œuvre…</a:t>
            </a:r>
          </a:p>
          <a:p>
            <a:pPr lvl="1" algn="just"/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812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	</a:t>
            </a:r>
            <a:endParaRPr lang="fr-FR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Agriculture- Alimentation- Environnement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2400" b="1" dirty="0">
                <a:latin typeface="+mn-lt"/>
              </a:rPr>
              <a:t>Une triple problématique autour des modes de production agricoles et des pratiques alimentaires</a:t>
            </a:r>
            <a:r>
              <a:rPr lang="fr-FR" sz="2400" dirty="0">
                <a:latin typeface="+mn-lt"/>
              </a:rPr>
              <a:t> pour nourrir la population</a:t>
            </a:r>
            <a:r>
              <a:rPr lang="fr-FR" sz="2400" i="1" dirty="0">
                <a:latin typeface="+mn-lt"/>
              </a:rPr>
              <a:t> </a:t>
            </a:r>
            <a:r>
              <a:rPr lang="fr-FR" sz="2400" dirty="0">
                <a:latin typeface="+mn-lt"/>
              </a:rPr>
              <a:t>en qualité et en quantité aujourd'hui et demain, dans le respect de l'environnement. 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lvl="1" algn="just"/>
            <a:r>
              <a:rPr lang="fr-FR" sz="2400" dirty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b="1" dirty="0">
                <a:latin typeface="+mn-lt"/>
                <a:sym typeface="Wingdings" panose="05000000000000000000" pitchFamily="2" charset="2"/>
              </a:rPr>
              <a:t>Agriculture et environnement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 : </a:t>
            </a:r>
            <a:r>
              <a:rPr lang="fr-FR" sz="2400" b="1" dirty="0">
                <a:latin typeface="+mn-lt"/>
                <a:sym typeface="Wingdings" panose="05000000000000000000" pitchFamily="2" charset="2"/>
              </a:rPr>
              <a:t>compatibilité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 d’une agriculture économiquement viable, d’une alimentation suffisante (quantitativement et qualitativement) et de la protection de l’environnement</a:t>
            </a: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  <a:sym typeface="Wingdings" panose="05000000000000000000" pitchFamily="2" charset="2"/>
              </a:rPr>
              <a:t>Agriculture et santé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 : impacts sanitaires des pratiques agricoles</a:t>
            </a: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>
                <a:latin typeface="+mn-lt"/>
                <a:sym typeface="Wingdings" panose="05000000000000000000" pitchFamily="2" charset="2"/>
              </a:rPr>
              <a:t>Alimentation et agriculture</a:t>
            </a:r>
            <a:r>
              <a:rPr lang="fr-FR" sz="2400" dirty="0">
                <a:latin typeface="+mn-lt"/>
                <a:sym typeface="Wingdings" panose="05000000000000000000" pitchFamily="2" charset="2"/>
              </a:rPr>
              <a:t> dans les rapports entre pays développés et pays en voie de développement (dimensions géopolitiques )</a:t>
            </a:r>
          </a:p>
          <a:p>
            <a:pPr lvl="1" algn="just"/>
            <a:endParaRPr lang="fr-FR" sz="2400" dirty="0"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31996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16418</TotalTime>
  <Words>1449</Words>
  <Application>Microsoft Office PowerPoint</Application>
  <PresentationFormat>Affichage à l'écran (4:3)</PresentationFormat>
  <Paragraphs>284</Paragraphs>
  <Slides>23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Wingdings</vt:lpstr>
      <vt:lpstr>Thème Office</vt:lpstr>
      <vt:lpstr>      Grands enjeux de société  L’environnement                              Jean-Pierre Faugère, Colette Voisin</vt:lpstr>
      <vt:lpstr>Séance du lundi 31mars 2025 4 séquences </vt:lpstr>
      <vt:lpstr>Séquence 1     Apprendre à se connaître</vt:lpstr>
      <vt:lpstr> </vt:lpstr>
      <vt:lpstr>Séquence 2  Objectifs scientifiques et pédagogiques</vt:lpstr>
      <vt:lpstr> </vt:lpstr>
      <vt:lpstr> </vt:lpstr>
      <vt:lpstr> </vt:lpstr>
      <vt:lpstr> </vt:lpstr>
      <vt:lpstr> Choix des thèmes (travail en groupes)   </vt:lpstr>
      <vt:lpstr>Construction d’une problématique en  sciences sociales  comment interroger un sujet ? 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Semaine du 19 au 23 mai   </vt:lpstr>
      <vt:lpstr>Evaluation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Enjoy Design</dc:creator>
  <cp:lastModifiedBy>Colette Voisin</cp:lastModifiedBy>
  <cp:revision>1582</cp:revision>
  <cp:lastPrinted>2017-12-23T09:43:15Z</cp:lastPrinted>
  <dcterms:created xsi:type="dcterms:W3CDTF">2015-01-22T13:48:26Z</dcterms:created>
  <dcterms:modified xsi:type="dcterms:W3CDTF">2025-03-28T16:06:01Z</dcterms:modified>
</cp:coreProperties>
</file>