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71" r:id="rId4"/>
    <p:sldId id="297" r:id="rId5"/>
    <p:sldId id="282" r:id="rId6"/>
    <p:sldId id="308" r:id="rId7"/>
    <p:sldId id="294" r:id="rId8"/>
    <p:sldId id="307" r:id="rId9"/>
    <p:sldId id="301" r:id="rId10"/>
    <p:sldId id="306" r:id="rId11"/>
    <p:sldId id="303" r:id="rId12"/>
    <p:sldId id="30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garde couleur">
    <p:bg>
      <p:bgPr>
        <a:solidFill>
          <a:srgbClr val="6316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557-BA38-FF4B-99A9-E050940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3" y="2006217"/>
            <a:ext cx="11129588" cy="15037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85686-36B9-3C4B-863F-ECA198F7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57591" cy="8623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55311-6814-AF48-829D-E69DF80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3056"/>
            <a:ext cx="1108934" cy="365125"/>
          </a:xfrm>
        </p:spPr>
        <p:txBody>
          <a:bodyPr/>
          <a:lstStyle>
            <a:lvl1pPr>
              <a:defRPr sz="1050"/>
            </a:lvl1pPr>
          </a:lstStyle>
          <a:p>
            <a:fld id="{9917E7B9-64FC-45DB-923D-189FEA91716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6C1E5-38EE-8B45-9C6A-9E9AD9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03056"/>
            <a:ext cx="6594438" cy="365125"/>
          </a:xfrm>
        </p:spPr>
        <p:txBody>
          <a:bodyPr/>
          <a:lstStyle>
            <a:lvl1pPr>
              <a:defRPr sz="1050"/>
            </a:lvl1pPr>
          </a:lstStyle>
          <a:p>
            <a:endParaRPr lang="fr-FR"/>
          </a:p>
        </p:txBody>
      </p:sp>
      <p:pic>
        <p:nvPicPr>
          <p:cNvPr id="7" name="Image 14">
            <a:extLst>
              <a:ext uri="{FF2B5EF4-FFF2-40B4-BE49-F238E27FC236}">
                <a16:creationId xmlns:a16="http://schemas.microsoft.com/office/drawing/2014/main" id="{E3FD71F0-BCA0-D64E-A92B-8BE93D0D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2003" y="227141"/>
            <a:ext cx="564666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1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garde N&amp;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A1557-BA38-FF4B-99A9-E0509405A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03" y="1804230"/>
            <a:ext cx="10415997" cy="15037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rgbClr val="63163C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185686-36B9-3C4B-863F-ECA198F7F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862386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63163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555311-6814-AF48-829D-E69DF800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572"/>
            <a:ext cx="990600" cy="365125"/>
          </a:xfrm>
        </p:spPr>
        <p:txBody>
          <a:bodyPr/>
          <a:lstStyle/>
          <a:p>
            <a:fld id="{9917E7B9-64FC-45DB-923D-189FEA91716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B6C1E5-38EE-8B45-9C6A-9E9AD9E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2"/>
            <a:ext cx="6594438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8" name="Image 7" descr="Une image contenant assis, signe, ordinateur, dessin&#10;&#10;Description générée automatiquement">
            <a:extLst>
              <a:ext uri="{FF2B5EF4-FFF2-40B4-BE49-F238E27FC236}">
                <a16:creationId xmlns:a16="http://schemas.microsoft.com/office/drawing/2014/main" id="{E98DE75E-2679-054D-A41A-9E11BC9D4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1" y="186469"/>
            <a:ext cx="5663884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6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A3B7-FDB5-7B40-972E-03690CE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8958" y="6220176"/>
            <a:ext cx="1033631" cy="365125"/>
          </a:xfrm>
        </p:spPr>
        <p:txBody>
          <a:bodyPr/>
          <a:lstStyle>
            <a:lvl1pPr>
              <a:defRPr sz="1000"/>
            </a:lvl1pPr>
          </a:lstStyle>
          <a:p>
            <a:fld id="{9917E7B9-64FC-45DB-923D-189FEA91716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FEBF2-DAA9-5748-88D2-A7C39FA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2"/>
            <a:ext cx="6594438" cy="365125"/>
          </a:xfrm>
        </p:spPr>
        <p:txBody>
          <a:bodyPr/>
          <a:lstStyle>
            <a:lvl1pPr>
              <a:defRPr sz="1000"/>
            </a:lvl1pPr>
          </a:lstStyle>
          <a:p>
            <a:endParaRPr lang="fr-FR"/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38E78A0-587B-8341-B07E-95E53D7D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25C5E8B-3C42-7F4A-8BF2-5F3B0B18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203762"/>
            <a:ext cx="10794402" cy="732154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6564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4AA3B7-FDB5-7B40-972E-03690CE3C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4572"/>
            <a:ext cx="1033631" cy="365125"/>
          </a:xfrm>
        </p:spPr>
        <p:txBody>
          <a:bodyPr/>
          <a:lstStyle/>
          <a:p>
            <a:fld id="{9917E7B9-64FC-45DB-923D-189FEA91716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1FEBF2-DAA9-5748-88D2-A7C39FA0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24572"/>
            <a:ext cx="6594438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38E78A0-587B-8341-B07E-95E53D7D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  <p:sp>
        <p:nvSpPr>
          <p:cNvPr id="10" name="Titre 9">
            <a:extLst>
              <a:ext uri="{FF2B5EF4-FFF2-40B4-BE49-F238E27FC236}">
                <a16:creationId xmlns:a16="http://schemas.microsoft.com/office/drawing/2014/main" id="{125C5E8B-3C42-7F4A-8BF2-5F3B0B18A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98" y="237554"/>
            <a:ext cx="10794402" cy="732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sous-titre</a:t>
            </a:r>
          </a:p>
        </p:txBody>
      </p:sp>
    </p:spTree>
    <p:extLst>
      <p:ext uri="{BB962C8B-B14F-4D97-AF65-F5344CB8AC3E}">
        <p14:creationId xmlns:p14="http://schemas.microsoft.com/office/powerpoint/2010/main" val="147061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64AF6C-DC4D-5D4C-A663-B4A7B905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35330"/>
            <a:ext cx="1130449" cy="365125"/>
          </a:xfrm>
        </p:spPr>
        <p:txBody>
          <a:bodyPr/>
          <a:lstStyle/>
          <a:p>
            <a:fld id="{9917E7B9-64FC-45DB-923D-189FEA91716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64E9A3-3AA9-C846-8FEC-29A0A114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5016" y="6235330"/>
            <a:ext cx="6594438" cy="365125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Image 17">
            <a:extLst>
              <a:ext uri="{FF2B5EF4-FFF2-40B4-BE49-F238E27FC236}">
                <a16:creationId xmlns:a16="http://schemas.microsoft.com/office/drawing/2014/main" id="{442D3CB0-151B-0A45-B227-2E22299E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950436" y="6142001"/>
            <a:ext cx="2144144" cy="47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5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F6E40-6422-0D40-8070-C1C541A9A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808419"/>
            <a:ext cx="10418781" cy="2154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1821E3-804D-E84D-9593-5C045D777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1683"/>
            <a:ext cx="1388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E7B9-64FC-45DB-923D-189FEA91716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630978-8161-0C4B-B52E-6F7751862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85016" y="6203056"/>
            <a:ext cx="6594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A528EB42-77D5-C149-8B48-AD6EC6AE2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16199999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11" name="Espace réservé du titre 10">
            <a:extLst>
              <a:ext uri="{FF2B5EF4-FFF2-40B4-BE49-F238E27FC236}">
                <a16:creationId xmlns:a16="http://schemas.microsoft.com/office/drawing/2014/main" id="{DB8B80F0-E2CF-9A4D-9838-868A521A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3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295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3200" b="1" kern="1200">
          <a:solidFill>
            <a:srgbClr val="6316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163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8698BE6-10E7-49A4-AEF4-437244B9B9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325072" y="2450271"/>
            <a:ext cx="672434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Fondements socio-historiques de l’EP dans le Système éducatif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6B3DB41-9447-4DA6-97B3-D44249E0FC6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5210" y="5781005"/>
            <a:ext cx="12041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/>
              <a:t>Pelle Sabine </a:t>
            </a:r>
            <a:r>
              <a:rPr lang="fr-FR" sz="1800" dirty="0">
                <a:solidFill>
                  <a:schemeClr val="bg1"/>
                </a:solidFill>
              </a:rPr>
              <a:t>					L2 EM     TD10  </a:t>
            </a:r>
            <a:r>
              <a:rPr lang="fr-FR" sz="1800" dirty="0"/>
              <a:t>CC2</a:t>
            </a:r>
            <a:r>
              <a:rPr lang="fr-FR" sz="3600" b="1" dirty="0">
                <a:solidFill>
                  <a:schemeClr val="bg1"/>
                </a:solidFill>
              </a:rPr>
              <a:t>	</a:t>
            </a:r>
            <a:r>
              <a:rPr lang="fr-FR" sz="1800" dirty="0">
                <a:solidFill>
                  <a:schemeClr val="bg1"/>
                </a:solidFill>
              </a:rPr>
              <a:t>Semestre 4</a:t>
            </a:r>
            <a:r>
              <a:rPr lang="fr-FR" dirty="0">
                <a:solidFill>
                  <a:schemeClr val="bg1"/>
                </a:solidFill>
              </a:rPr>
              <a:t>			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83122C-7771-4CDA-8E44-C44EDD0F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7349" y="615330"/>
            <a:ext cx="2105026" cy="7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3C0423C-165F-4024-B9FE-6C31F92E8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2128" y="1826994"/>
            <a:ext cx="4757072" cy="37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">
            <a:extLst>
              <a:ext uri="{FF2B5EF4-FFF2-40B4-BE49-F238E27FC236}">
                <a16:creationId xmlns:a16="http://schemas.microsoft.com/office/drawing/2014/main" id="{CF8D36C6-E8E1-2776-7DB8-F897FF355823}"/>
              </a:ext>
            </a:extLst>
          </p:cNvPr>
          <p:cNvSpPr/>
          <p:nvPr/>
        </p:nvSpPr>
        <p:spPr>
          <a:xfrm>
            <a:off x="1604993" y="1055689"/>
            <a:ext cx="8982013" cy="51778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u="sng" dirty="0"/>
              <a:t> Rappel de la méthodologie : 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J’annonce : mon argument en une phrase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J’explique : mon argument avec si possible une référence d’auteur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J’illustre : mon argument de façon concrète avec une source si possible</a:t>
            </a:r>
          </a:p>
          <a:p>
            <a:pPr marL="285750" indent="-285750">
              <a:buFontTx/>
              <a:buChar char="-"/>
            </a:pPr>
            <a:r>
              <a:rPr lang="fr-FR" sz="3200" dirty="0"/>
              <a:t>Je reviens au point de vue : et la boucle est bouclée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326A05E-19EB-F4DE-60CD-8A049915FB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rgbClr val="631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Correction du Contrôle Continu : Question rédigée</a:t>
            </a:r>
          </a:p>
        </p:txBody>
      </p:sp>
    </p:spTree>
    <p:extLst>
      <p:ext uri="{BB962C8B-B14F-4D97-AF65-F5344CB8AC3E}">
        <p14:creationId xmlns:p14="http://schemas.microsoft.com/office/powerpoint/2010/main" val="249491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19A93E1-8A70-6C98-9ABC-129900097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7" y="173085"/>
            <a:ext cx="7019427" cy="609755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9BD1F2-0030-F811-A09B-9C9B124042B4}"/>
              </a:ext>
            </a:extLst>
          </p:cNvPr>
          <p:cNvSpPr txBox="1"/>
          <p:nvPr/>
        </p:nvSpPr>
        <p:spPr>
          <a:xfrm>
            <a:off x="7410734" y="1492497"/>
            <a:ext cx="528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Argument 1 : </a:t>
            </a:r>
            <a:r>
              <a:rPr lang="fr-FR" dirty="0"/>
              <a:t>annonce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98315B-8065-BB5F-1991-12374FA0DD96}"/>
              </a:ext>
            </a:extLst>
          </p:cNvPr>
          <p:cNvSpPr txBox="1"/>
          <p:nvPr/>
        </p:nvSpPr>
        <p:spPr>
          <a:xfrm>
            <a:off x="7410735" y="264198"/>
            <a:ext cx="393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Chapeau de partie : </a:t>
            </a:r>
            <a:r>
              <a:rPr lang="fr-FR" dirty="0"/>
              <a:t>annonce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4EDCC37-A069-283D-FA5E-75ADAA056275}"/>
              </a:ext>
            </a:extLst>
          </p:cNvPr>
          <p:cNvSpPr txBox="1"/>
          <p:nvPr/>
        </p:nvSpPr>
        <p:spPr>
          <a:xfrm>
            <a:off x="7410734" y="2122569"/>
            <a:ext cx="528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Argument 1 : </a:t>
            </a:r>
            <a:r>
              <a:rPr lang="fr-FR" dirty="0"/>
              <a:t>explication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0926995-810A-B0B7-2E86-E2777A93D7D8}"/>
              </a:ext>
            </a:extLst>
          </p:cNvPr>
          <p:cNvSpPr txBox="1"/>
          <p:nvPr/>
        </p:nvSpPr>
        <p:spPr>
          <a:xfrm>
            <a:off x="7410733" y="3509375"/>
            <a:ext cx="4230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Argument 1 : </a:t>
            </a:r>
            <a:r>
              <a:rPr lang="fr-FR" dirty="0"/>
              <a:t>illustration référencée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C492EE-3C93-633D-F11F-E443BBDA8C2E}"/>
              </a:ext>
            </a:extLst>
          </p:cNvPr>
          <p:cNvSpPr txBox="1"/>
          <p:nvPr/>
        </p:nvSpPr>
        <p:spPr>
          <a:xfrm>
            <a:off x="7410732" y="5411464"/>
            <a:ext cx="4230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Argument 1 : </a:t>
            </a:r>
            <a:r>
              <a:rPr lang="fr-FR" dirty="0"/>
              <a:t>retour à l’annonce de l’argument</a:t>
            </a:r>
          </a:p>
        </p:txBody>
      </p:sp>
    </p:spTree>
    <p:extLst>
      <p:ext uri="{BB962C8B-B14F-4D97-AF65-F5344CB8AC3E}">
        <p14:creationId xmlns:p14="http://schemas.microsoft.com/office/powerpoint/2010/main" val="84947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C7CC1-DB8F-4A3E-AB72-DD6CEE1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sz="2800" dirty="0"/>
              <a:t>Correction du Contrôle Continu : Réécriture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628054-D8BC-421F-B6E1-F4061FE1AC7B}"/>
              </a:ext>
            </a:extLst>
          </p:cNvPr>
          <p:cNvSpPr txBox="1"/>
          <p:nvPr/>
        </p:nvSpPr>
        <p:spPr>
          <a:xfrm>
            <a:off x="398585" y="1905506"/>
            <a:ext cx="113948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3200" dirty="0"/>
              <a:t>1/ Faire lire un argument à un autre étudiant</a:t>
            </a:r>
          </a:p>
          <a:p>
            <a:pPr rtl="0"/>
            <a:endParaRPr lang="fr-FR" sz="3200" dirty="0"/>
          </a:p>
          <a:p>
            <a:pPr rtl="0"/>
            <a:r>
              <a:rPr lang="fr-FR" sz="3200" dirty="0"/>
              <a:t>2/ Prendre en compte les remarques de la correction + du co-correcteur</a:t>
            </a:r>
          </a:p>
          <a:p>
            <a:pPr rtl="0"/>
            <a:endParaRPr lang="fr-FR" sz="3200" dirty="0"/>
          </a:p>
          <a:p>
            <a:pPr rtl="0"/>
            <a:r>
              <a:rPr lang="fr-FR" sz="3200" dirty="0"/>
              <a:t>3/ Réécrire un argument de manière référencée</a:t>
            </a:r>
          </a:p>
        </p:txBody>
      </p:sp>
    </p:spTree>
    <p:extLst>
      <p:ext uri="{BB962C8B-B14F-4D97-AF65-F5344CB8AC3E}">
        <p14:creationId xmlns:p14="http://schemas.microsoft.com/office/powerpoint/2010/main" val="1048563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0BF0D48-EF03-4593-85B0-FF68B631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Programme du TD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A117B0-50AC-EE58-CE8B-04FE113206C6}"/>
              </a:ext>
            </a:extLst>
          </p:cNvPr>
          <p:cNvSpPr txBox="1"/>
          <p:nvPr/>
        </p:nvSpPr>
        <p:spPr>
          <a:xfrm>
            <a:off x="559398" y="1490007"/>
            <a:ext cx="1089973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Correction du CC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Rendu des copies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Réécriture d’un argument de la question rédigée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185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6244A-243B-C2F8-2E13-CDBB113B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 continu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FACD515-0E2B-CA5B-74C0-948E2D724F86}"/>
              </a:ext>
            </a:extLst>
          </p:cNvPr>
          <p:cNvSpPr txBox="1"/>
          <p:nvPr/>
        </p:nvSpPr>
        <p:spPr>
          <a:xfrm>
            <a:off x="365760" y="1582341"/>
            <a:ext cx="113157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fr-FR" sz="2400" b="1" u="sng" dirty="0"/>
              <a:t>Questions de connaissances (7 points) :</a:t>
            </a:r>
          </a:p>
          <a:p>
            <a:pPr algn="just" rtl="0" fontAlgn="base"/>
            <a:r>
              <a:rPr lang="fr-FR" sz="2400" dirty="0"/>
              <a:t>1/ Quelle est la place de l’élève au sien de l’école dans le cadre des pédagogies traditionnelles ? Vous donnerez une illustration hors EPS et une en EP. (3 points)</a:t>
            </a:r>
          </a:p>
          <a:p>
            <a:pPr algn="just" rtl="0" fontAlgn="base"/>
            <a:r>
              <a:rPr lang="fr-FR" sz="2400" dirty="0"/>
              <a:t>2/ Sur quels principes s’appuient les pédagogies nouvelles ? En vous basant sur des auteurs, apportez au moins 4 éléments en les détaillants. (4 points)</a:t>
            </a:r>
          </a:p>
          <a:p>
            <a:pPr algn="just" rtl="0" fontAlgn="base"/>
            <a:endParaRPr lang="fr-FR" sz="2400" b="1" dirty="0"/>
          </a:p>
          <a:p>
            <a:pPr algn="just" rtl="0" fontAlgn="base"/>
            <a:r>
              <a:rPr lang="fr-FR" sz="2400" b="1" u="sng" dirty="0"/>
              <a:t>Question rédigée (13 points) : </a:t>
            </a:r>
          </a:p>
          <a:p>
            <a:pPr algn="just" rtl="0" fontAlgn="base"/>
            <a:r>
              <a:rPr lang="fr-FR" sz="2400" dirty="0"/>
              <a:t>Montrez dans quelle mesure l’évolution des méthodes pédagogiques a permis de favoriser la réussite des élèves. </a:t>
            </a:r>
          </a:p>
          <a:p>
            <a:pPr algn="just" rtl="0" fontAlgn="base"/>
            <a:r>
              <a:rPr lang="fr-FR" sz="2400" dirty="0"/>
              <a:t>Vous illustrerez vos idées en vous appuyant sur l’école et/ou l’EPS.</a:t>
            </a:r>
          </a:p>
        </p:txBody>
      </p:sp>
    </p:spTree>
    <p:extLst>
      <p:ext uri="{BB962C8B-B14F-4D97-AF65-F5344CB8AC3E}">
        <p14:creationId xmlns:p14="http://schemas.microsoft.com/office/powerpoint/2010/main" val="176897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C7CC1-DB8F-4A3E-AB72-DD6CEE1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85" y="33614"/>
            <a:ext cx="10795000" cy="733425"/>
          </a:xfrm>
        </p:spPr>
        <p:txBody>
          <a:bodyPr>
            <a:normAutofit fontScale="90000"/>
          </a:bodyPr>
          <a:lstStyle/>
          <a:p>
            <a:r>
              <a:rPr lang="fr-FR" dirty="0"/>
              <a:t>Correction du Contrôle continu : Questions connaissances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D718434-D00E-4EEE-BE52-5976AF563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29223"/>
              </p:ext>
            </p:extLst>
          </p:nvPr>
        </p:nvGraphicFramePr>
        <p:xfrm>
          <a:off x="1186437" y="3577168"/>
          <a:ext cx="9218696" cy="216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834">
                  <a:extLst>
                    <a:ext uri="{9D8B030D-6E8A-4147-A177-3AD203B41FA5}">
                      <a16:colId xmlns:a16="http://schemas.microsoft.com/office/drawing/2014/main" val="1971714752"/>
                    </a:ext>
                  </a:extLst>
                </a:gridCol>
                <a:gridCol w="2768019">
                  <a:extLst>
                    <a:ext uri="{9D8B030D-6E8A-4147-A177-3AD203B41FA5}">
                      <a16:colId xmlns:a16="http://schemas.microsoft.com/office/drawing/2014/main" val="511183159"/>
                    </a:ext>
                  </a:extLst>
                </a:gridCol>
                <a:gridCol w="2352817">
                  <a:extLst>
                    <a:ext uri="{9D8B030D-6E8A-4147-A177-3AD203B41FA5}">
                      <a16:colId xmlns:a16="http://schemas.microsoft.com/office/drawing/2014/main" val="2489332726"/>
                    </a:ext>
                  </a:extLst>
                </a:gridCol>
                <a:gridCol w="2058026">
                  <a:extLst>
                    <a:ext uri="{9D8B030D-6E8A-4147-A177-3AD203B41FA5}">
                      <a16:colId xmlns:a16="http://schemas.microsoft.com/office/drawing/2014/main" val="292808192"/>
                    </a:ext>
                  </a:extLst>
                </a:gridCol>
              </a:tblGrid>
              <a:tr h="45214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Pédagogies nouvelles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59212"/>
                  </a:ext>
                </a:extLst>
              </a:tr>
              <a:tr h="1308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63163C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Principes évoqués brièvement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63163C"/>
                          </a:solidFill>
                          <a:effectLst/>
                        </a:rPr>
                        <a:t>Principes manquant de précisions et/ou de références aux auteurs</a:t>
                      </a:r>
                      <a:endParaRPr lang="fr-FR" sz="14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63163C"/>
                          </a:solidFill>
                          <a:effectLst/>
                        </a:rPr>
                        <a:t>Principes exposés dans leur ensemble, références aux auteurs, mais des imprécisions</a:t>
                      </a:r>
                      <a:endParaRPr lang="fr-FR" sz="14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Principes articulés, analysés et référencés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07587"/>
                  </a:ext>
                </a:extLst>
              </a:tr>
              <a:tr h="4043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solidFill>
                            <a:srgbClr val="63163C"/>
                          </a:solidFill>
                          <a:effectLst/>
                        </a:rPr>
                        <a:t>1 pt</a:t>
                      </a:r>
                      <a:endParaRPr lang="fr-FR" sz="18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63163C"/>
                          </a:solidFill>
                          <a:effectLst/>
                        </a:rPr>
                        <a:t>2 </a:t>
                      </a:r>
                      <a:r>
                        <a:rPr lang="fr-FR" sz="1800" b="0" dirty="0" err="1">
                          <a:solidFill>
                            <a:srgbClr val="63163C"/>
                          </a:solidFill>
                          <a:effectLst/>
                        </a:rPr>
                        <a:t>pts</a:t>
                      </a:r>
                      <a:endParaRPr lang="fr-FR" sz="18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FR" sz="1800" b="0" kern="1200" dirty="0" err="1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pts</a:t>
                      </a:r>
                      <a:endParaRPr lang="fr-FR" sz="1800" b="0" kern="1200" dirty="0">
                        <a:solidFill>
                          <a:srgbClr val="63163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fr-FR" sz="1800" b="0" kern="1200" dirty="0" err="1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pts</a:t>
                      </a:r>
                      <a:endParaRPr lang="fr-FR" sz="1800" b="0" kern="1200" dirty="0">
                        <a:solidFill>
                          <a:srgbClr val="63163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6506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260F1FE-70D3-D639-55F2-1A8340417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9950877"/>
              </p:ext>
            </p:extLst>
          </p:nvPr>
        </p:nvGraphicFramePr>
        <p:xfrm>
          <a:off x="1186437" y="915206"/>
          <a:ext cx="9218696" cy="216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835">
                  <a:extLst>
                    <a:ext uri="{9D8B030D-6E8A-4147-A177-3AD203B41FA5}">
                      <a16:colId xmlns:a16="http://schemas.microsoft.com/office/drawing/2014/main" val="1971714752"/>
                    </a:ext>
                  </a:extLst>
                </a:gridCol>
                <a:gridCol w="2768019">
                  <a:extLst>
                    <a:ext uri="{9D8B030D-6E8A-4147-A177-3AD203B41FA5}">
                      <a16:colId xmlns:a16="http://schemas.microsoft.com/office/drawing/2014/main" val="511183159"/>
                    </a:ext>
                  </a:extLst>
                </a:gridCol>
                <a:gridCol w="2352817">
                  <a:extLst>
                    <a:ext uri="{9D8B030D-6E8A-4147-A177-3AD203B41FA5}">
                      <a16:colId xmlns:a16="http://schemas.microsoft.com/office/drawing/2014/main" val="2489332726"/>
                    </a:ext>
                  </a:extLst>
                </a:gridCol>
                <a:gridCol w="2058025">
                  <a:extLst>
                    <a:ext uri="{9D8B030D-6E8A-4147-A177-3AD203B41FA5}">
                      <a16:colId xmlns:a16="http://schemas.microsoft.com/office/drawing/2014/main" val="292808192"/>
                    </a:ext>
                  </a:extLst>
                </a:gridCol>
              </a:tblGrid>
              <a:tr h="4155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 de l’élève dans la pédagogie traditionnelle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9488" marR="59488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59212"/>
                  </a:ext>
                </a:extLst>
              </a:tr>
              <a:tr h="1335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63163C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Place évoqué brièvement</a:t>
                      </a: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63163C"/>
                          </a:solidFill>
                          <a:effectLst/>
                        </a:rPr>
                        <a:t>Place manquant de précisions et/ou de références aux auteurs</a:t>
                      </a:r>
                      <a:endParaRPr lang="fr-FR" sz="14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>
                          <a:solidFill>
                            <a:srgbClr val="63163C"/>
                          </a:solidFill>
                          <a:effectLst/>
                        </a:rPr>
                        <a:t>Place exposée dans son ensemble, références aux auteurs, mais des imprécisions</a:t>
                      </a:r>
                      <a:endParaRPr lang="fr-FR" sz="14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200" dirty="0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 articulée, analysée et référencée</a:t>
                      </a: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607587"/>
                  </a:ext>
                </a:extLst>
              </a:tr>
              <a:tr h="412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dirty="0">
                          <a:solidFill>
                            <a:srgbClr val="63163C"/>
                          </a:solidFill>
                          <a:effectLst/>
                        </a:rPr>
                        <a:t>0,5 pt</a:t>
                      </a:r>
                      <a:endParaRPr lang="fr-FR" sz="18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dirty="0">
                          <a:solidFill>
                            <a:srgbClr val="63163C"/>
                          </a:solidFill>
                          <a:effectLst/>
                        </a:rPr>
                        <a:t>1 pt</a:t>
                      </a:r>
                      <a:endParaRPr lang="fr-FR" sz="1800" b="0" dirty="0">
                        <a:solidFill>
                          <a:srgbClr val="6316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fr-FR" sz="1800" b="0" kern="1200" dirty="0" err="1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pts</a:t>
                      </a:r>
                      <a:endParaRPr lang="fr-FR" sz="1800" b="0" kern="1200" dirty="0">
                        <a:solidFill>
                          <a:srgbClr val="63163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800" b="0" kern="1200" dirty="0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fr-FR" sz="1800" b="0" kern="1200" dirty="0" err="1">
                          <a:solidFill>
                            <a:srgbClr val="63163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pts</a:t>
                      </a:r>
                      <a:endParaRPr lang="fr-FR" sz="1800" b="0" kern="1200" dirty="0">
                        <a:solidFill>
                          <a:srgbClr val="63163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488" marR="594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6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13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C7CC1-DB8F-4A3E-AB72-DD6CEE1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sz="2800" dirty="0"/>
              <a:t>Correction du Contrôle Continu : Question rédigée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628054-D8BC-421F-B6E1-F4061FE1AC7B}"/>
              </a:ext>
            </a:extLst>
          </p:cNvPr>
          <p:cNvSpPr txBox="1"/>
          <p:nvPr/>
        </p:nvSpPr>
        <p:spPr>
          <a:xfrm>
            <a:off x="559398" y="757067"/>
            <a:ext cx="11394830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2000" b="1" dirty="0">
                <a:solidFill>
                  <a:srgbClr val="63163C"/>
                </a:solidFill>
              </a:rPr>
              <a:t>Au niveau de la forme</a:t>
            </a:r>
          </a:p>
          <a:p>
            <a:pPr rtl="0"/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Grammaire/Orthographe : homophones (ou / où, a /à, et /est… ) / participes passés / les pluriels/ les féminins (EPS) / elle a permi</a:t>
            </a:r>
            <a:r>
              <a:rPr lang="fr-FR" sz="2000" u="sng" dirty="0"/>
              <a:t>s</a:t>
            </a:r>
            <a:r>
              <a:rPr lang="fr-FR" sz="2000" dirty="0"/>
              <a:t> (pas de t!!!). Beaucoup trop de fautes !!!</a:t>
            </a:r>
          </a:p>
          <a:p>
            <a:pPr rtl="0"/>
            <a:endParaRPr lang="fr-FR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dirty="0"/>
              <a:t>PROFESSEUR : UN SEUL F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dirty="0"/>
              <a:t>Formulation des phrases : utilisation judicieuse des signes de ponctuation / faire des phrases plus courtes mais claires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dirty="0"/>
              <a:t>Ne pas mettre « nous » : « il </a:t>
            </a:r>
            <a:r>
              <a:rPr lang="fr-FR" sz="2000" strike="sngStrike" dirty="0"/>
              <a:t>nous</a:t>
            </a:r>
            <a:r>
              <a:rPr lang="fr-FR" sz="2000" dirty="0"/>
              <a:t> explique que…. »</a:t>
            </a:r>
          </a:p>
          <a:p>
            <a:pPr rtl="0"/>
            <a:endParaRPr lang="fr-FR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dirty="0"/>
              <a:t>Intégrer les citations et des références complètes (pas juste le nom de l’auteur)</a:t>
            </a:r>
          </a:p>
          <a:p>
            <a:pPr rtl="0"/>
            <a:endParaRPr lang="fr-FR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dirty="0"/>
              <a:t>Organiser et aérer les paragraphes : retours à la ligne / sauts de lignes à bon escient</a:t>
            </a:r>
          </a:p>
          <a:p>
            <a:pPr rtl="0"/>
            <a:endParaRPr lang="fr-FR" sz="20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fr-FR" sz="2000" dirty="0"/>
              <a:t>Plan : introduction (contextualisation) ⇒ reformulation du sujet ⇒ définition des termes ⇒ questionnement ⇒ annonce du point de vue (problématique) ⇒ développement de l’argumentation ⇒ conclusion</a:t>
            </a:r>
          </a:p>
        </p:txBody>
      </p:sp>
    </p:spTree>
    <p:extLst>
      <p:ext uri="{BB962C8B-B14F-4D97-AF65-F5344CB8AC3E}">
        <p14:creationId xmlns:p14="http://schemas.microsoft.com/office/powerpoint/2010/main" val="317598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2C7CC1-DB8F-4A3E-AB72-DD6CEE12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98" y="0"/>
            <a:ext cx="10794402" cy="732154"/>
          </a:xfrm>
        </p:spPr>
        <p:txBody>
          <a:bodyPr>
            <a:normAutofit/>
          </a:bodyPr>
          <a:lstStyle/>
          <a:p>
            <a:r>
              <a:rPr lang="fr-FR" sz="2800" dirty="0"/>
              <a:t>Correction du Contrôle Continu : Question rédigée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628054-D8BC-421F-B6E1-F4061FE1AC7B}"/>
              </a:ext>
            </a:extLst>
          </p:cNvPr>
          <p:cNvSpPr txBox="1"/>
          <p:nvPr/>
        </p:nvSpPr>
        <p:spPr>
          <a:xfrm>
            <a:off x="559398" y="757067"/>
            <a:ext cx="113948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2000" b="1" dirty="0">
                <a:solidFill>
                  <a:srgbClr val="63163C"/>
                </a:solidFill>
              </a:rPr>
              <a:t>Au niveau du fond : </a:t>
            </a:r>
          </a:p>
          <a:p>
            <a:pPr rtl="0"/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/>
              <a:t>Contextualisation</a:t>
            </a:r>
            <a:r>
              <a:rPr lang="fr-FR" sz="2000" dirty="0"/>
              <a:t> pas peu présente ou parfois peu pertinente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Manque de définition notamment sur « favoriser la réussite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Attention aux propositions de réponse qui doivent être différentes d’une réécriture du sujet….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Les illustrations sont parfois en décalage avec l’idée que l’on souhaite montrer.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Exemple : Course d’orientation pour mettre en avant la pédagogie traditionnelle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Ne pas oublier de mettre des nuances à ses idées = répondre au « dans quelle mesure 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On parle de « l’évolution des méthodes pédagogiques » il faut donc les situer dans le temps et donner des dates et montrer des changements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Faire des liens CONCRETS avec la notion de réussite (pas se limiter à l’évolution des méthodes d’apprentissage)</a:t>
            </a:r>
          </a:p>
        </p:txBody>
      </p:sp>
    </p:spTree>
    <p:extLst>
      <p:ext uri="{BB962C8B-B14F-4D97-AF65-F5344CB8AC3E}">
        <p14:creationId xmlns:p14="http://schemas.microsoft.com/office/powerpoint/2010/main" val="45974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06481" y="975923"/>
            <a:ext cx="1089518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Sur le fond, trois « types » de production : </a:t>
            </a:r>
          </a:p>
          <a:p>
            <a:endParaRPr lang="fr-FR" sz="2000" dirty="0"/>
          </a:p>
          <a:p>
            <a:r>
              <a:rPr lang="fr-FR" sz="2000" dirty="0"/>
              <a:t>1/ La réponse « à côté » : la note s’effondre vite, (moins de 5) =&gt; lire la question, apprendre</a:t>
            </a:r>
          </a:p>
          <a:p>
            <a:endParaRPr lang="fr-FR" sz="2000" dirty="0"/>
          </a:p>
          <a:p>
            <a:r>
              <a:rPr lang="fr-FR" sz="2000" dirty="0"/>
              <a:t>2/ La réponse « incomplète » : valorisation du « récit historique » ; encore un peu éloigné de la question… mais on « sent » que la volonté de répondre. (entre 5 et 9) =&gt; prendre conscience de l’importance de « coller » à la question posée</a:t>
            </a:r>
          </a:p>
          <a:p>
            <a:endParaRPr lang="fr-FR" sz="2000" dirty="0"/>
          </a:p>
          <a:p>
            <a:r>
              <a:rPr lang="fr-FR" sz="2000" dirty="0"/>
              <a:t>3/ La « bonne »réponse : Réponse à la question avec des connaissances + bonus !!!!!!!!!!! =&gt; affiner l’expression de son interprétation historique personnelle (entre 9 et 13)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9243EE8-A72B-1046-A7CD-8C7756D5B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rgbClr val="631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Correction du Contrôle Continu : Question rédigée</a:t>
            </a:r>
          </a:p>
        </p:txBody>
      </p:sp>
    </p:spTree>
    <p:extLst>
      <p:ext uri="{BB962C8B-B14F-4D97-AF65-F5344CB8AC3E}">
        <p14:creationId xmlns:p14="http://schemas.microsoft.com/office/powerpoint/2010/main" val="468538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59398" y="848923"/>
            <a:ext cx="1089518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/>
              <a:t>Des exemples d’idées fortes/arguments : </a:t>
            </a:r>
          </a:p>
          <a:p>
            <a:endParaRPr lang="fr-FR" sz="2000" dirty="0"/>
          </a:p>
          <a:p>
            <a:r>
              <a:rPr lang="fr-FR" b="1" dirty="0"/>
              <a:t>Évolution des méthodes pédagogiques qui permettent de favoriser la réussite : </a:t>
            </a:r>
          </a:p>
          <a:p>
            <a:endParaRPr lang="fr-FR" b="1" dirty="0"/>
          </a:p>
          <a:p>
            <a:pPr marL="742950" lvl="1" indent="-285750">
              <a:buFontTx/>
              <a:buChar char="-"/>
            </a:pPr>
            <a:r>
              <a:rPr lang="fr-FR" dirty="0"/>
              <a:t>Evolution vers une p</a:t>
            </a:r>
            <a:r>
              <a:rPr lang="fr-FR" dirty="0">
                <a:effectLst/>
              </a:rPr>
              <a:t>rise </a:t>
            </a:r>
            <a:r>
              <a:rPr lang="fr-FR" dirty="0"/>
              <a:t>en compte de plus en plus importante des besoins de l’élève (individu à part entière) qui permet de laisser libre cours </a:t>
            </a:r>
            <a:r>
              <a:rPr lang="fr-FR"/>
              <a:t>aux choix </a:t>
            </a:r>
            <a:r>
              <a:rPr lang="fr-FR" dirty="0"/>
              <a:t>de l’élève (Maria </a:t>
            </a:r>
            <a:r>
              <a:rPr lang="fr-FR" dirty="0" err="1"/>
              <a:t>Montessori</a:t>
            </a:r>
            <a:r>
              <a:rPr lang="fr-FR" dirty="0"/>
              <a:t>) et d’individualiser les réussites grâce à la différentiation pédagogique (Perrenoud)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Illustration : L’apprentissage de la natation avec différents ateliers selon les besoins des élèves (Raymond </a:t>
            </a:r>
            <a:r>
              <a:rPr lang="fr-FR" dirty="0" err="1"/>
              <a:t>Catteau</a:t>
            </a:r>
            <a:r>
              <a:rPr lang="fr-FR" dirty="0"/>
              <a:t>)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Nuance : avec l’évolution toujours plus importante des besoins et particularités des élèves (PAI, PPRE, PAP…) les enseignants sont parfois en réelle difficulté pour adapter et faire réussir TOUS les élèves.</a:t>
            </a:r>
          </a:p>
          <a:p>
            <a:pPr marL="1200150" lvl="2" indent="-285750">
              <a:buFontTx/>
              <a:buChar char="-"/>
            </a:pPr>
            <a:endParaRPr lang="fr-FR" dirty="0"/>
          </a:p>
          <a:p>
            <a:pPr marL="1200150" lvl="2" indent="-28575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r>
              <a:rPr lang="fr-FR" dirty="0"/>
              <a:t>Passer d’un élève passif à un élève acteur de son apprentissage permet de mieux apprendre (J. </a:t>
            </a:r>
            <a:r>
              <a:rPr lang="fr-FR" dirty="0" err="1"/>
              <a:t>Dewey</a:t>
            </a:r>
            <a:r>
              <a:rPr lang="fr-FR" dirty="0"/>
              <a:t>)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Illustration : Situation de résolution de problèmes en Football (</a:t>
            </a:r>
            <a:r>
              <a:rPr lang="fr-FR" dirty="0" err="1"/>
              <a:t>Grehaigne</a:t>
            </a:r>
            <a:r>
              <a:rPr lang="fr-FR" dirty="0"/>
              <a:t> et </a:t>
            </a:r>
            <a:r>
              <a:rPr lang="fr-FR" dirty="0" err="1"/>
              <a:t>Marle</a:t>
            </a:r>
            <a:r>
              <a:rPr lang="fr-FR" dirty="0"/>
              <a:t>)</a:t>
            </a:r>
          </a:p>
          <a:p>
            <a:pPr marL="1200150" lvl="2" indent="-285750">
              <a:buFontTx/>
              <a:buChar char="-"/>
            </a:pPr>
            <a:r>
              <a:rPr lang="fr-FR" dirty="0"/>
              <a:t>Nuance : cette réussite n’est possible que si l’élève s’investi et trouve du sens dans la tâche qui est proposée. 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9243EE8-A72B-1046-A7CD-8C7756D5B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200" b="1" kern="1200">
                <a:solidFill>
                  <a:srgbClr val="6316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Correction du Contrôle Continu : Question rédigée</a:t>
            </a:r>
          </a:p>
        </p:txBody>
      </p:sp>
    </p:spTree>
    <p:extLst>
      <p:ext uri="{BB962C8B-B14F-4D97-AF65-F5344CB8AC3E}">
        <p14:creationId xmlns:p14="http://schemas.microsoft.com/office/powerpoint/2010/main" val="1711661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7B23D1E-6FAD-5CAA-CF63-76B4245D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665" y="1960595"/>
            <a:ext cx="4358217" cy="2653738"/>
          </a:xfrm>
        </p:spPr>
        <p:txBody>
          <a:bodyPr/>
          <a:lstStyle/>
          <a:p>
            <a:r>
              <a:rPr lang="fr-FR" dirty="0"/>
              <a:t>Grille de correction question rédigée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DEC2453-EDB7-48AC-B7F1-F999E645E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0"/>
            <a:ext cx="5988384" cy="658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972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PT Paris Saclay 16-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42800A18-35BA-EC41-B8C8-B2EB80C86888}" vid="{0AEF19FC-64CA-074A-8358-7D912B3F47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 Paris Saclay 16-9</Template>
  <TotalTime>0</TotalTime>
  <Words>910</Words>
  <Application>Microsoft Office PowerPoint</Application>
  <PresentationFormat>Grand écran</PresentationFormat>
  <Paragraphs>135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PPT Paris Saclay 16-9</vt:lpstr>
      <vt:lpstr>Fondements socio-historiques de l’EP dans le Système éducatif</vt:lpstr>
      <vt:lpstr>Programme du TD</vt:lpstr>
      <vt:lpstr>Contrôle continu</vt:lpstr>
      <vt:lpstr>Correction du Contrôle continu : Questions connaissances</vt:lpstr>
      <vt:lpstr>Correction du Contrôle Continu : Question rédigée</vt:lpstr>
      <vt:lpstr>Correction du Contrôle Continu : Question rédigée</vt:lpstr>
      <vt:lpstr>Correction du Contrôle Continu : Question rédigée</vt:lpstr>
      <vt:lpstr>Correction du Contrôle Continu : Question rédigée</vt:lpstr>
      <vt:lpstr>Grille de correction question rédigée</vt:lpstr>
      <vt:lpstr>Correction du Contrôle Continu : Question rédigée</vt:lpstr>
      <vt:lpstr>Présentation PowerPoint</vt:lpstr>
      <vt:lpstr>Correction du Contrôle Continu : Réécriture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Fondements socio-historiques de l’EP dans le Système éducatif</dc:title>
  <dc:creator>Clément Guénolé</dc:creator>
  <cp:lastModifiedBy>sabine pelle</cp:lastModifiedBy>
  <cp:revision>34</cp:revision>
  <dcterms:created xsi:type="dcterms:W3CDTF">2024-01-25T10:23:16Z</dcterms:created>
  <dcterms:modified xsi:type="dcterms:W3CDTF">2025-03-27T07:32:36Z</dcterms:modified>
</cp:coreProperties>
</file>