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6" r:id="rId3"/>
    <p:sldId id="428" r:id="rId4"/>
    <p:sldId id="430" r:id="rId5"/>
    <p:sldId id="431" r:id="rId6"/>
    <p:sldId id="437" r:id="rId7"/>
    <p:sldId id="432" r:id="rId8"/>
    <p:sldId id="433" r:id="rId9"/>
    <p:sldId id="439" r:id="rId10"/>
    <p:sldId id="438" r:id="rId11"/>
    <p:sldId id="436" r:id="rId12"/>
    <p:sldId id="444"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280" autoAdjust="0"/>
  </p:normalViewPr>
  <p:slideViewPr>
    <p:cSldViewPr snapToGrid="0">
      <p:cViewPr varScale="1">
        <p:scale>
          <a:sx n="72" d="100"/>
          <a:sy n="72" d="100"/>
        </p:scale>
        <p:origin x="684" y="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13B49BE-1390-4CB2-9112-D97BCABDA4E8}" type="datetimeFigureOut">
              <a:rPr lang="fr-FR" smtClean="0"/>
              <a:t>11/03/2025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381214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3B49BE-1390-4CB2-9112-D97BCABDA4E8}" type="datetimeFigureOut">
              <a:rPr lang="fr-FR" smtClean="0"/>
              <a:t>11/03/2025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2438875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3B49BE-1390-4CB2-9112-D97BCABDA4E8}" type="datetimeFigureOut">
              <a:rPr lang="fr-FR" smtClean="0"/>
              <a:t>11/03/2025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129129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3B49BE-1390-4CB2-9112-D97BCABDA4E8}" type="datetimeFigureOut">
              <a:rPr lang="fr-FR" smtClean="0"/>
              <a:t>11/03/2025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75162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A13B49BE-1390-4CB2-9112-D97BCABDA4E8}" type="datetimeFigureOut">
              <a:rPr lang="fr-FR" smtClean="0"/>
              <a:t>11/03/2025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196436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13B49BE-1390-4CB2-9112-D97BCABDA4E8}" type="datetimeFigureOut">
              <a:rPr lang="fr-FR" smtClean="0"/>
              <a:t>11/03/2025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415957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13B49BE-1390-4CB2-9112-D97BCABDA4E8}" type="datetimeFigureOut">
              <a:rPr lang="fr-FR" smtClean="0"/>
              <a:t>11/03/2025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259544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13B49BE-1390-4CB2-9112-D97BCABDA4E8}" type="datetimeFigureOut">
              <a:rPr lang="fr-FR" smtClean="0"/>
              <a:t>11/03/2025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404059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3B49BE-1390-4CB2-9112-D97BCABDA4E8}" type="datetimeFigureOut">
              <a:rPr lang="fr-FR" smtClean="0"/>
              <a:t>11/03/2025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370528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13B49BE-1390-4CB2-9112-D97BCABDA4E8}" type="datetimeFigureOut">
              <a:rPr lang="fr-FR" smtClean="0"/>
              <a:t>11/03/2025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242632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13B49BE-1390-4CB2-9112-D97BCABDA4E8}" type="datetimeFigureOut">
              <a:rPr lang="fr-FR" smtClean="0"/>
              <a:t>11/03/2025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235292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B49BE-1390-4CB2-9112-D97BCABDA4E8}" type="datetimeFigureOut">
              <a:rPr lang="fr-FR" smtClean="0"/>
              <a:t>11/03/2025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26EAC-5F24-4E70-8881-24366BF3B6FF}" type="slidenum">
              <a:rPr lang="fr-FR" smtClean="0"/>
              <a:t>‹N°›</a:t>
            </a:fld>
            <a:endParaRPr lang="fr-FR"/>
          </a:p>
        </p:txBody>
      </p:sp>
    </p:spTree>
    <p:extLst>
      <p:ext uri="{BB962C8B-B14F-4D97-AF65-F5344CB8AC3E}">
        <p14:creationId xmlns:p14="http://schemas.microsoft.com/office/powerpoint/2010/main" val="308828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463061"/>
            <a:ext cx="12192000" cy="7784123"/>
          </a:xfrm>
          <a:prstGeom prst="rect">
            <a:avLst/>
          </a:prstGeom>
        </p:spPr>
      </p:pic>
      <p:sp>
        <p:nvSpPr>
          <p:cNvPr id="13" name="Rectangle à coins arrondis 12"/>
          <p:cNvSpPr/>
          <p:nvPr/>
        </p:nvSpPr>
        <p:spPr>
          <a:xfrm>
            <a:off x="312195" y="883403"/>
            <a:ext cx="5918123" cy="3347634"/>
          </a:xfrm>
          <a:prstGeom prst="wedgeRoundRectCallout">
            <a:avLst>
              <a:gd name="adj1" fmla="val -38551"/>
              <a:gd name="adj2" fmla="val 63345"/>
              <a:gd name="adj3" fmla="val 16667"/>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472440" y="607489"/>
            <a:ext cx="6181429" cy="3236092"/>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endParaRPr lang="fr-FR" sz="5200" b="1" cap="all" dirty="0" smtClean="0">
              <a:solidFill>
                <a:srgbClr val="FFC000"/>
              </a:solidFill>
              <a:latin typeface="Bahnschrift" panose="020B0502040204020203" pitchFamily="34" charset="0"/>
              <a:cs typeface="Circular Std Bold" panose="020B0804020101010102" pitchFamily="34" charset="0"/>
            </a:endParaRPr>
          </a:p>
          <a:p>
            <a:pPr>
              <a:lnSpc>
                <a:spcPct val="100000"/>
              </a:lnSpc>
            </a:pPr>
            <a:endParaRPr lang="fr-FR" sz="1200" b="1" cap="all" dirty="0" smtClean="0">
              <a:solidFill>
                <a:srgbClr val="FFC000"/>
              </a:solidFill>
              <a:latin typeface="Bahnschrift" panose="020B0502040204020203" pitchFamily="34" charset="0"/>
              <a:cs typeface="Circular Std Bold" panose="020B0804020101010102" pitchFamily="34" charset="0"/>
            </a:endParaRPr>
          </a:p>
          <a:p>
            <a:pPr>
              <a:lnSpc>
                <a:spcPct val="100000"/>
              </a:lnSpc>
            </a:pPr>
            <a:r>
              <a:rPr lang="fr-FR" sz="4800" b="1" cap="all" spc="0" smtClean="0">
                <a:solidFill>
                  <a:srgbClr val="002060"/>
                </a:solidFill>
                <a:latin typeface="+mn-lt"/>
                <a:cs typeface="Circular Std Bold" panose="020B0804020101010102" pitchFamily="34" charset="0"/>
              </a:rPr>
              <a:t>La « Justice » INTERNE AU </a:t>
            </a:r>
            <a:r>
              <a:rPr lang="fr-FR" sz="4800" b="1" cap="all" spc="0" dirty="0" smtClean="0">
                <a:solidFill>
                  <a:srgbClr val="002060"/>
                </a:solidFill>
                <a:latin typeface="+mn-lt"/>
                <a:cs typeface="Circular Std Bold" panose="020B0804020101010102" pitchFamily="34" charset="0"/>
              </a:rPr>
              <a:t>MONDE SPORTIF</a:t>
            </a:r>
            <a:r>
              <a:rPr lang="fr-FR" sz="5200" b="1" cap="all" dirty="0" smtClean="0">
                <a:solidFill>
                  <a:srgbClr val="002060"/>
                </a:solidFill>
                <a:latin typeface="Bahnschrift" panose="020B0502040204020203" pitchFamily="34" charset="0"/>
                <a:cs typeface="Circular Std Bold" panose="020B0804020101010102" pitchFamily="34" charset="0"/>
              </a:rPr>
              <a:t/>
            </a:r>
            <a:br>
              <a:rPr lang="fr-FR" sz="5200" b="1" cap="all" dirty="0" smtClean="0">
                <a:solidFill>
                  <a:srgbClr val="002060"/>
                </a:solidFill>
                <a:latin typeface="Bahnschrift" panose="020B0502040204020203" pitchFamily="34" charset="0"/>
                <a:cs typeface="Circular Std Bold" panose="020B0804020101010102" pitchFamily="34" charset="0"/>
              </a:rPr>
            </a:br>
            <a:endParaRPr lang="fr-FR" sz="5200" b="1" cap="all" dirty="0">
              <a:solidFill>
                <a:srgbClr val="002060"/>
              </a:solidFill>
              <a:latin typeface="Bahnschrift" panose="020B0502040204020203" pitchFamily="34" charset="0"/>
              <a:cs typeface="Circular Std Bold" panose="020B0804020101010102"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2106770" y="-186214"/>
            <a:ext cx="4213540" cy="188041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pPr algn="r"/>
            <a:r>
              <a:rPr lang="fr-FR" sz="2000" b="1" u="sng" dirty="0" smtClean="0">
                <a:solidFill>
                  <a:schemeClr val="bg1"/>
                </a:solidFill>
                <a:latin typeface="Bahnschrift" panose="020B0502040204020203" pitchFamily="34" charset="0"/>
              </a:rPr>
              <a:t>SEANCE 5</a:t>
            </a:r>
            <a:endParaRPr lang="fr-FR" sz="2000" b="1" u="sng"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969094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Autofit/>
          </a:bodyPr>
          <a:lstStyle/>
          <a:p>
            <a:pPr marL="0" indent="0">
              <a:lnSpc>
                <a:spcPct val="100000"/>
              </a:lnSpc>
              <a:buNone/>
            </a:pPr>
            <a:r>
              <a:rPr lang="fr-FR" sz="2200" dirty="0" smtClean="0">
                <a:solidFill>
                  <a:srgbClr val="FF0000"/>
                </a:solidFill>
              </a:rPr>
              <a:t>► Recours en annulation des actes des Fédérations devant les </a:t>
            </a:r>
            <a:r>
              <a:rPr lang="fr-FR" sz="2200" b="1" dirty="0" smtClean="0">
                <a:solidFill>
                  <a:srgbClr val="FF0000"/>
                </a:solidFill>
              </a:rPr>
              <a:t>juridictions administratives </a:t>
            </a:r>
            <a:r>
              <a:rPr lang="fr-FR" sz="2200" dirty="0" smtClean="0">
                <a:solidFill>
                  <a:srgbClr val="FF0000"/>
                </a:solidFill>
              </a:rPr>
              <a:t>de la part de clubs ou d’athlètes (principe du service public des compétitions) : pour </a:t>
            </a:r>
            <a:r>
              <a:rPr lang="fr-FR" sz="2200" b="1" dirty="0" smtClean="0">
                <a:solidFill>
                  <a:srgbClr val="FF0000"/>
                </a:solidFill>
              </a:rPr>
              <a:t>excès de pouvoir</a:t>
            </a:r>
            <a:r>
              <a:rPr lang="fr-FR" sz="2200" dirty="0" smtClean="0">
                <a:solidFill>
                  <a:srgbClr val="FF0000"/>
                </a:solidFill>
              </a:rPr>
              <a:t> ou </a:t>
            </a:r>
            <a:r>
              <a:rPr lang="fr-FR" sz="2200" b="1" dirty="0" smtClean="0">
                <a:solidFill>
                  <a:srgbClr val="FF0000"/>
                </a:solidFill>
              </a:rPr>
              <a:t>détournement de pouvoir</a:t>
            </a:r>
            <a:endParaRPr lang="fr-FR" sz="2200" b="1" dirty="0">
              <a:solidFill>
                <a:srgbClr val="FF0000"/>
              </a:solidFill>
            </a:endParaRPr>
          </a:p>
          <a:p>
            <a:pPr marL="0" indent="0">
              <a:lnSpc>
                <a:spcPct val="100000"/>
              </a:lnSpc>
              <a:buNone/>
            </a:pPr>
            <a:endParaRPr lang="fr-FR" sz="2200" dirty="0" smtClean="0"/>
          </a:p>
          <a:p>
            <a:pPr marL="0" indent="0">
              <a:lnSpc>
                <a:spcPct val="100000"/>
              </a:lnSpc>
              <a:buNone/>
            </a:pPr>
            <a:r>
              <a:rPr lang="fr-FR" sz="2200" b="1" dirty="0" smtClean="0"/>
              <a:t>	— </a:t>
            </a:r>
            <a:r>
              <a:rPr lang="fr-FR" sz="2200" dirty="0" smtClean="0"/>
              <a:t>si non respect du règlement par une fédération (= </a:t>
            </a:r>
            <a:r>
              <a:rPr lang="fr-FR" sz="2200" i="1" dirty="0" smtClean="0"/>
              <a:t>collectif</a:t>
            </a:r>
            <a:r>
              <a:rPr lang="fr-FR" sz="2200" dirty="0" smtClean="0"/>
              <a:t>)</a:t>
            </a:r>
          </a:p>
          <a:p>
            <a:pPr marL="0" indent="0">
              <a:lnSpc>
                <a:spcPct val="100000"/>
              </a:lnSpc>
              <a:buNone/>
            </a:pPr>
            <a:r>
              <a:rPr lang="fr-FR" sz="2200" b="1" dirty="0"/>
              <a:t>	</a:t>
            </a:r>
            <a:r>
              <a:rPr lang="fr-FR" sz="2200" b="1" dirty="0" smtClean="0"/>
              <a:t>— </a:t>
            </a:r>
            <a:r>
              <a:rPr lang="fr-FR" sz="2200" dirty="0" smtClean="0"/>
              <a:t>si manquement à l’équité dans l’organisation des </a:t>
            </a:r>
            <a:r>
              <a:rPr lang="fr-FR" sz="2200" dirty="0"/>
              <a:t>compétitions (= </a:t>
            </a:r>
            <a:r>
              <a:rPr lang="fr-FR" sz="2200" i="1" dirty="0"/>
              <a:t>collectif</a:t>
            </a:r>
            <a:r>
              <a:rPr lang="fr-FR" sz="2200" dirty="0"/>
              <a:t>) </a:t>
            </a:r>
            <a:endParaRPr lang="fr-FR" sz="2200" dirty="0" smtClean="0"/>
          </a:p>
          <a:p>
            <a:pPr marL="0" indent="0">
              <a:lnSpc>
                <a:spcPct val="100000"/>
              </a:lnSpc>
              <a:buNone/>
            </a:pPr>
            <a:r>
              <a:rPr lang="fr-FR" sz="2200" b="1" dirty="0"/>
              <a:t>	</a:t>
            </a:r>
            <a:r>
              <a:rPr lang="fr-FR" sz="2200" b="1" dirty="0" smtClean="0"/>
              <a:t>	</a:t>
            </a:r>
            <a:r>
              <a:rPr lang="fr-FR" sz="2200" b="1" i="1" dirty="0" smtClean="0"/>
              <a:t>Ex.</a:t>
            </a:r>
            <a:r>
              <a:rPr lang="fr-FR" sz="2200" dirty="0" smtClean="0"/>
              <a:t> </a:t>
            </a:r>
            <a:r>
              <a:rPr lang="fr-FR" sz="2200" dirty="0"/>
              <a:t>conditions de rétrogradation des </a:t>
            </a:r>
            <a:r>
              <a:rPr lang="fr-FR" sz="2200" dirty="0" smtClean="0"/>
              <a:t>clubs ; modalités </a:t>
            </a:r>
            <a:r>
              <a:rPr lang="fr-FR" sz="2200" dirty="0"/>
              <a:t>d’homologation </a:t>
            </a:r>
            <a:r>
              <a:rPr lang="fr-FR" sz="2200" dirty="0" smtClean="0"/>
              <a:t>des 			épreuves, </a:t>
            </a:r>
            <a:r>
              <a:rPr lang="fr-FR" sz="2200" dirty="0"/>
              <a:t>etc</a:t>
            </a:r>
            <a:r>
              <a:rPr lang="fr-FR" sz="2200" dirty="0" smtClean="0"/>
              <a:t>.</a:t>
            </a:r>
            <a:endParaRPr lang="fr-FR" sz="1000" dirty="0"/>
          </a:p>
          <a:p>
            <a:pPr marL="0" indent="0">
              <a:lnSpc>
                <a:spcPct val="100000"/>
              </a:lnSpc>
              <a:buNone/>
            </a:pPr>
            <a:r>
              <a:rPr lang="fr-FR" sz="2200" dirty="0" smtClean="0"/>
              <a:t>	— contestation d’une sanction ou d’une décision de non sélection (= </a:t>
            </a:r>
            <a:r>
              <a:rPr lang="fr-FR" sz="2200" i="1" dirty="0" smtClean="0"/>
              <a:t>individuel</a:t>
            </a:r>
            <a:r>
              <a:rPr lang="fr-FR" sz="2200" dirty="0" smtClean="0"/>
              <a:t>)</a:t>
            </a:r>
          </a:p>
          <a:p>
            <a:pPr marL="0" indent="0">
              <a:lnSpc>
                <a:spcPct val="100000"/>
              </a:lnSpc>
              <a:buNone/>
            </a:pPr>
            <a:endParaRPr lang="fr-FR" sz="2200" dirty="0" smtClean="0">
              <a:solidFill>
                <a:srgbClr val="FF0000"/>
              </a:solidFill>
            </a:endParaRPr>
          </a:p>
          <a:p>
            <a:pPr marL="0" indent="0">
              <a:lnSpc>
                <a:spcPct val="100000"/>
              </a:lnSpc>
              <a:buNone/>
            </a:pPr>
            <a:endParaRPr lang="fr-FR" sz="2200" dirty="0"/>
          </a:p>
        </p:txBody>
      </p:sp>
    </p:spTree>
    <p:extLst>
      <p:ext uri="{BB962C8B-B14F-4D97-AF65-F5344CB8AC3E}">
        <p14:creationId xmlns:p14="http://schemas.microsoft.com/office/powerpoint/2010/main" val="1026502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rmAutofit/>
          </a:bodyPr>
          <a:lstStyle/>
          <a:p>
            <a:pPr marL="0" indent="0">
              <a:lnSpc>
                <a:spcPct val="100000"/>
              </a:lnSpc>
              <a:buNone/>
            </a:pPr>
            <a:r>
              <a:rPr lang="fr-FR" sz="2200" dirty="0">
                <a:solidFill>
                  <a:srgbClr val="FF0000"/>
                </a:solidFill>
              </a:rPr>
              <a:t>► </a:t>
            </a:r>
            <a:r>
              <a:rPr lang="fr-FR" sz="2200" dirty="0" smtClean="0"/>
              <a:t>Plus généralement : </a:t>
            </a:r>
            <a:r>
              <a:rPr lang="fr-FR" sz="2200" dirty="0" smtClean="0">
                <a:solidFill>
                  <a:srgbClr val="FF0000"/>
                </a:solidFill>
              </a:rPr>
              <a:t>juge administratif </a:t>
            </a:r>
            <a:r>
              <a:rPr lang="fr-FR" sz="2200" dirty="0" smtClean="0"/>
              <a:t>exerce un </a:t>
            </a:r>
            <a:r>
              <a:rPr lang="fr-FR" sz="2200" b="1" dirty="0" smtClean="0">
                <a:solidFill>
                  <a:srgbClr val="FF0000"/>
                </a:solidFill>
              </a:rPr>
              <a:t>contrôle de légalité</a:t>
            </a:r>
            <a:r>
              <a:rPr lang="fr-FR" sz="2200" dirty="0" smtClean="0">
                <a:solidFill>
                  <a:srgbClr val="FF0000"/>
                </a:solidFill>
              </a:rPr>
              <a:t> </a:t>
            </a:r>
            <a:r>
              <a:rPr lang="fr-FR" sz="2200" dirty="0" smtClean="0"/>
              <a:t>des actes des fédérations dans le règlement interne des litiges interne ; peut être amener à évaluer :</a:t>
            </a:r>
            <a:endParaRPr lang="fr-FR" sz="2200" b="1" dirty="0" smtClean="0">
              <a:solidFill>
                <a:srgbClr val="FF0000"/>
              </a:solidFill>
            </a:endParaRPr>
          </a:p>
          <a:p>
            <a:pPr marL="914400" lvl="2" indent="0">
              <a:lnSpc>
                <a:spcPct val="100000"/>
              </a:lnSpc>
              <a:buNone/>
            </a:pPr>
            <a:endParaRPr lang="fr-FR" sz="2200" b="1" dirty="0" smtClean="0">
              <a:solidFill>
                <a:srgbClr val="FF0000"/>
              </a:solidFill>
            </a:endParaRPr>
          </a:p>
          <a:p>
            <a:pPr marL="914400" lvl="2" indent="0">
              <a:lnSpc>
                <a:spcPct val="100000"/>
              </a:lnSpc>
              <a:buNone/>
            </a:pPr>
            <a:r>
              <a:rPr lang="fr-FR" sz="2200" b="1" dirty="0" smtClean="0">
                <a:solidFill>
                  <a:srgbClr val="FF0000"/>
                </a:solidFill>
              </a:rPr>
              <a:t>– </a:t>
            </a:r>
            <a:r>
              <a:rPr lang="fr-FR" sz="2200" dirty="0" smtClean="0"/>
              <a:t>incompétence de la fédération</a:t>
            </a:r>
          </a:p>
          <a:p>
            <a:pPr marL="914400" lvl="2" indent="0">
              <a:lnSpc>
                <a:spcPct val="100000"/>
              </a:lnSpc>
              <a:buNone/>
            </a:pPr>
            <a:r>
              <a:rPr lang="fr-FR" sz="2200" b="1" dirty="0">
                <a:solidFill>
                  <a:srgbClr val="FF0000"/>
                </a:solidFill>
              </a:rPr>
              <a:t>– </a:t>
            </a:r>
            <a:r>
              <a:rPr lang="fr-FR" sz="2200" dirty="0"/>
              <a:t>v</a:t>
            </a:r>
            <a:r>
              <a:rPr lang="fr-FR" sz="2200" dirty="0" smtClean="0"/>
              <a:t>ice de procédure</a:t>
            </a:r>
          </a:p>
          <a:p>
            <a:pPr marL="914400" lvl="2" indent="0">
              <a:lnSpc>
                <a:spcPct val="100000"/>
              </a:lnSpc>
              <a:buNone/>
            </a:pPr>
            <a:r>
              <a:rPr lang="fr-FR" sz="2200" b="1" dirty="0">
                <a:solidFill>
                  <a:srgbClr val="FF0000"/>
                </a:solidFill>
              </a:rPr>
              <a:t>– </a:t>
            </a:r>
            <a:r>
              <a:rPr lang="fr-FR" sz="2200" dirty="0"/>
              <a:t>v</a:t>
            </a:r>
            <a:r>
              <a:rPr lang="fr-FR" sz="2200" dirty="0" smtClean="0"/>
              <a:t>ice de forme</a:t>
            </a:r>
          </a:p>
          <a:p>
            <a:pPr marL="914400" lvl="2" indent="0">
              <a:lnSpc>
                <a:spcPct val="100000"/>
              </a:lnSpc>
              <a:buNone/>
            </a:pPr>
            <a:r>
              <a:rPr lang="fr-FR" sz="2200" b="1" dirty="0" smtClean="0">
                <a:solidFill>
                  <a:srgbClr val="FF0000"/>
                </a:solidFill>
              </a:rPr>
              <a:t>– </a:t>
            </a:r>
            <a:r>
              <a:rPr lang="fr-FR" sz="2200" dirty="0"/>
              <a:t>v</a:t>
            </a:r>
            <a:r>
              <a:rPr lang="fr-FR" sz="2200" dirty="0" smtClean="0"/>
              <a:t>iolation de la règle de droit</a:t>
            </a:r>
          </a:p>
          <a:p>
            <a:pPr marL="914400" lvl="2" indent="0">
              <a:lnSpc>
                <a:spcPct val="100000"/>
              </a:lnSpc>
              <a:buNone/>
            </a:pPr>
            <a:r>
              <a:rPr lang="fr-FR" sz="2200" b="1" dirty="0">
                <a:solidFill>
                  <a:srgbClr val="FF0000"/>
                </a:solidFill>
              </a:rPr>
              <a:t>– </a:t>
            </a:r>
            <a:r>
              <a:rPr lang="fr-FR" sz="2200" dirty="0"/>
              <a:t>e</a:t>
            </a:r>
            <a:r>
              <a:rPr lang="fr-FR" sz="2200" dirty="0" smtClean="0"/>
              <a:t>rreur sur l’exactitude matérielle des faits</a:t>
            </a:r>
          </a:p>
          <a:p>
            <a:pPr marL="914400" lvl="2" indent="0">
              <a:lnSpc>
                <a:spcPct val="100000"/>
              </a:lnSpc>
              <a:buNone/>
            </a:pPr>
            <a:r>
              <a:rPr lang="fr-FR" sz="2200" b="1" dirty="0">
                <a:solidFill>
                  <a:srgbClr val="FF0000"/>
                </a:solidFill>
              </a:rPr>
              <a:t>– </a:t>
            </a:r>
            <a:r>
              <a:rPr lang="fr-FR" sz="2200" dirty="0"/>
              <a:t>e</a:t>
            </a:r>
            <a:r>
              <a:rPr lang="fr-FR" sz="2200" dirty="0" smtClean="0"/>
              <a:t>rreur sur la qualification juridique des faits.</a:t>
            </a:r>
            <a:endParaRPr lang="fr-FR" sz="2200" dirty="0"/>
          </a:p>
          <a:p>
            <a:pPr marL="914400" lvl="2" indent="0">
              <a:lnSpc>
                <a:spcPct val="100000"/>
              </a:lnSpc>
              <a:buNone/>
            </a:pPr>
            <a:endParaRPr lang="fr-FR" sz="2200" dirty="0"/>
          </a:p>
          <a:p>
            <a:pPr marL="914400" lvl="2" indent="0" algn="ctr">
              <a:lnSpc>
                <a:spcPct val="100000"/>
              </a:lnSpc>
              <a:buNone/>
            </a:pPr>
            <a:r>
              <a:rPr lang="fr-FR" sz="2200" dirty="0" smtClean="0">
                <a:solidFill>
                  <a:srgbClr val="FF0000"/>
                </a:solidFill>
              </a:rPr>
              <a:t>= justice </a:t>
            </a:r>
            <a:r>
              <a:rPr lang="fr-FR" sz="2200" smtClean="0">
                <a:solidFill>
                  <a:srgbClr val="FF0000"/>
                </a:solidFill>
              </a:rPr>
              <a:t>interne et privée </a:t>
            </a:r>
            <a:r>
              <a:rPr lang="fr-FR" sz="2200" dirty="0" smtClean="0">
                <a:solidFill>
                  <a:srgbClr val="FF0000"/>
                </a:solidFill>
              </a:rPr>
              <a:t>mais sous contrôle de la justice administrative</a:t>
            </a:r>
          </a:p>
        </p:txBody>
      </p:sp>
    </p:spTree>
    <p:extLst>
      <p:ext uri="{BB962C8B-B14F-4D97-AF65-F5344CB8AC3E}">
        <p14:creationId xmlns:p14="http://schemas.microsoft.com/office/powerpoint/2010/main" val="427549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BEBA8EAE-BF5A-486C-A8C5-ECC9F3942E4B}">
                <a14:imgProps xmlns:a14="http://schemas.microsoft.com/office/drawing/2010/main">
                  <a14:imgLayer r:embed="rId3">
                    <a14:imgEffect>
                      <a14:artisticGlowDiffused/>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7784123"/>
          </a:xfrm>
          <a:prstGeom prst="rect">
            <a:avLst/>
          </a:prstGeom>
        </p:spPr>
      </p:pic>
      <p:sp>
        <p:nvSpPr>
          <p:cNvPr id="13" name="Rectangle à coins arrondis 12"/>
          <p:cNvSpPr/>
          <p:nvPr/>
        </p:nvSpPr>
        <p:spPr>
          <a:xfrm>
            <a:off x="527834" y="656028"/>
            <a:ext cx="5568166" cy="2803738"/>
          </a:xfrm>
          <a:prstGeom prst="wedgeRoundRectCallout">
            <a:avLst>
              <a:gd name="adj1" fmla="val -38551"/>
              <a:gd name="adj2" fmla="val 63345"/>
              <a:gd name="adj3" fmla="val 16667"/>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1404919" y="106966"/>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endParaRPr lang="fr-FR" sz="5200" b="1" cap="all" dirty="0" smtClean="0">
              <a:solidFill>
                <a:srgbClr val="FFC000"/>
              </a:solidFill>
              <a:latin typeface="Bahnschrift" panose="020B0502040204020203" pitchFamily="34" charset="0"/>
              <a:cs typeface="Circular Std Bold" panose="020B0804020101010102" pitchFamily="34" charset="0"/>
            </a:endParaRPr>
          </a:p>
          <a:p>
            <a:pPr>
              <a:lnSpc>
                <a:spcPct val="100000"/>
              </a:lnSpc>
            </a:pPr>
            <a:endParaRPr lang="fr-FR" sz="1200" b="1" cap="all" dirty="0" smtClean="0">
              <a:solidFill>
                <a:srgbClr val="FFC000"/>
              </a:solidFill>
              <a:latin typeface="Bahnschrift" panose="020B0502040204020203" pitchFamily="34" charset="0"/>
              <a:cs typeface="Circular Std Bold" panose="020B0804020101010102" pitchFamily="34" charset="0"/>
            </a:endParaRPr>
          </a:p>
          <a:p>
            <a:pPr>
              <a:lnSpc>
                <a:spcPct val="100000"/>
              </a:lnSpc>
            </a:pPr>
            <a:r>
              <a:rPr lang="fr-FR" sz="6200" b="1" cap="all" dirty="0" smtClean="0">
                <a:solidFill>
                  <a:srgbClr val="FFC000"/>
                </a:solidFill>
                <a:latin typeface="+mn-lt"/>
                <a:cs typeface="Circular Std Bold" panose="020B0804020101010102" pitchFamily="34" charset="0"/>
              </a:rPr>
              <a:t>CAS</a:t>
            </a:r>
          </a:p>
          <a:p>
            <a:pPr>
              <a:lnSpc>
                <a:spcPct val="100000"/>
              </a:lnSpc>
            </a:pPr>
            <a:r>
              <a:rPr lang="fr-FR" sz="6200" b="1" cap="all" dirty="0" smtClean="0">
                <a:solidFill>
                  <a:srgbClr val="FFC000"/>
                </a:solidFill>
                <a:latin typeface="+mn-lt"/>
                <a:cs typeface="Circular Std Bold" panose="020B0804020101010102" pitchFamily="34" charset="0"/>
              </a:rPr>
              <a:t>PRATIQUE</a:t>
            </a:r>
          </a:p>
          <a:p>
            <a:pPr>
              <a:lnSpc>
                <a:spcPct val="100000"/>
              </a:lnSpc>
            </a:pPr>
            <a:r>
              <a:rPr lang="fr-FR" sz="5200" b="1" cap="all" dirty="0" smtClean="0">
                <a:solidFill>
                  <a:srgbClr val="002060"/>
                </a:solidFill>
                <a:latin typeface="Bahnschrift" panose="020B0502040204020203" pitchFamily="34" charset="0"/>
                <a:cs typeface="Circular Std Bold" panose="020B0804020101010102" pitchFamily="34" charset="0"/>
              </a:rPr>
              <a:t> </a:t>
            </a:r>
            <a:br>
              <a:rPr lang="fr-FR" sz="5200" b="1" cap="all" dirty="0" smtClean="0">
                <a:solidFill>
                  <a:srgbClr val="002060"/>
                </a:solidFill>
                <a:latin typeface="Bahnschrift" panose="020B0502040204020203" pitchFamily="34" charset="0"/>
                <a:cs typeface="Circular Std Bold" panose="020B0804020101010102" pitchFamily="34" charset="0"/>
              </a:rPr>
            </a:br>
            <a:endParaRPr lang="fr-FR" sz="5200" b="1" cap="all" dirty="0">
              <a:solidFill>
                <a:srgbClr val="002060"/>
              </a:solidFill>
              <a:latin typeface="Bahnschrift" panose="020B0502040204020203" pitchFamily="34" charset="0"/>
              <a:cs typeface="Circular Std Bold" panose="020B0804020101010102"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1074215" y="0"/>
            <a:ext cx="4213540" cy="188041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pPr algn="r"/>
            <a:r>
              <a:rPr lang="fr-FR" sz="1800" b="1" u="sng" dirty="0" smtClean="0">
                <a:solidFill>
                  <a:schemeClr val="bg1"/>
                </a:solidFill>
                <a:latin typeface="Bahnschrift" panose="020B0502040204020203" pitchFamily="34" charset="0"/>
              </a:rPr>
              <a:t>SEANCE </a:t>
            </a:r>
            <a:r>
              <a:rPr lang="fr-FR" sz="1800" b="1" u="sng" dirty="0" smtClean="0">
                <a:solidFill>
                  <a:schemeClr val="bg1"/>
                </a:solidFill>
                <a:latin typeface="Bahnschrift" panose="020B0502040204020203" pitchFamily="34" charset="0"/>
              </a:rPr>
              <a:t>5</a:t>
            </a:r>
            <a:endParaRPr lang="fr-FR" sz="1800" b="1" u="sng"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810616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rmAutofit/>
          </a:bodyPr>
          <a:lstStyle/>
          <a:p>
            <a:pPr marL="0" indent="0">
              <a:lnSpc>
                <a:spcPct val="100000"/>
              </a:lnSpc>
              <a:buNone/>
            </a:pPr>
            <a:r>
              <a:rPr lang="fr-FR" sz="2200" dirty="0">
                <a:solidFill>
                  <a:srgbClr val="FF0000"/>
                </a:solidFill>
              </a:rPr>
              <a:t>► </a:t>
            </a:r>
            <a:r>
              <a:rPr lang="fr-FR" sz="2200" b="1" dirty="0" smtClean="0">
                <a:solidFill>
                  <a:srgbClr val="FF0000"/>
                </a:solidFill>
              </a:rPr>
              <a:t>Enjeu : </a:t>
            </a:r>
            <a:r>
              <a:rPr lang="fr-FR" sz="2200" dirty="0" smtClean="0"/>
              <a:t>reste un espace d’intervention du droit : le </a:t>
            </a:r>
            <a:r>
              <a:rPr lang="fr-FR" sz="2200" b="1" dirty="0" smtClean="0"/>
              <a:t>contentieux sportif </a:t>
            </a:r>
            <a:r>
              <a:rPr lang="fr-FR" sz="2200" dirty="0" smtClean="0"/>
              <a:t>lié à organisation </a:t>
            </a:r>
            <a:r>
              <a:rPr lang="fr-FR" sz="2200" dirty="0"/>
              <a:t>des compétitions </a:t>
            </a:r>
            <a:r>
              <a:rPr lang="fr-FR" sz="2200" dirty="0" smtClean="0"/>
              <a:t>= </a:t>
            </a:r>
            <a:r>
              <a:rPr lang="fr-FR" sz="2200" b="1" dirty="0" smtClean="0">
                <a:solidFill>
                  <a:srgbClr val="FF0000"/>
                </a:solidFill>
              </a:rPr>
              <a:t>oppose les fédérations à leurs membres </a:t>
            </a:r>
            <a:r>
              <a:rPr lang="fr-FR" sz="2200" dirty="0" smtClean="0"/>
              <a:t>(sportifs, clubs, etc.)</a:t>
            </a:r>
          </a:p>
          <a:p>
            <a:pPr marL="0" indent="0">
              <a:lnSpc>
                <a:spcPct val="100000"/>
              </a:lnSpc>
              <a:buNone/>
            </a:pPr>
            <a:r>
              <a:rPr lang="fr-FR" sz="2200" dirty="0" smtClean="0"/>
              <a:t>	= contestation d’un règlement, d’une décision, d’une sanction, conflit d’interprétation, 	litige sur le fonctionnement, etc.</a:t>
            </a:r>
          </a:p>
          <a:p>
            <a:pPr marL="0" indent="0">
              <a:lnSpc>
                <a:spcPct val="100000"/>
              </a:lnSpc>
              <a:buNone/>
            </a:pPr>
            <a:endParaRPr lang="fr-FR" sz="2200" b="1" dirty="0" smtClean="0">
              <a:solidFill>
                <a:srgbClr val="FF0000"/>
              </a:solidFill>
            </a:endParaRPr>
          </a:p>
          <a:p>
            <a:pPr marL="0" indent="0">
              <a:lnSpc>
                <a:spcPct val="100000"/>
              </a:lnSpc>
              <a:buNone/>
            </a:pPr>
            <a:r>
              <a:rPr lang="fr-FR" sz="2200" b="1" dirty="0" smtClean="0">
                <a:solidFill>
                  <a:srgbClr val="FF0000"/>
                </a:solidFill>
              </a:rPr>
              <a:t>–</a:t>
            </a:r>
            <a:r>
              <a:rPr lang="fr-FR" sz="2200" dirty="0" smtClean="0"/>
              <a:t> inadaptation des recours juridictionnels classiques + volonté du monde sportif de régler ses différends « en famille » = </a:t>
            </a:r>
            <a:r>
              <a:rPr lang="fr-FR" sz="2200" dirty="0" smtClean="0">
                <a:solidFill>
                  <a:srgbClr val="FF0000"/>
                </a:solidFill>
              </a:rPr>
              <a:t>création d’une justice interne aux fédérations </a:t>
            </a:r>
            <a:r>
              <a:rPr lang="fr-FR" sz="2200" dirty="0" smtClean="0"/>
              <a:t>+ procédure de conciliation obligatoire en France</a:t>
            </a:r>
          </a:p>
          <a:p>
            <a:pPr marL="0" indent="0" algn="ctr">
              <a:lnSpc>
                <a:spcPct val="100000"/>
              </a:lnSpc>
              <a:buNone/>
            </a:pPr>
            <a:r>
              <a:rPr lang="fr-FR" sz="2200" dirty="0" smtClean="0">
                <a:solidFill>
                  <a:srgbClr val="FF0000"/>
                </a:solidFill>
              </a:rPr>
              <a:t>= rapidité et spécificité </a:t>
            </a:r>
          </a:p>
          <a:p>
            <a:pPr marL="0" indent="0">
              <a:lnSpc>
                <a:spcPct val="100000"/>
              </a:lnSpc>
              <a:buNone/>
            </a:pPr>
            <a:endParaRPr lang="fr-FR" sz="2200" dirty="0" smtClean="0">
              <a:solidFill>
                <a:schemeClr val="bg1">
                  <a:lumMod val="50000"/>
                </a:schemeClr>
              </a:solidFill>
            </a:endParaRPr>
          </a:p>
          <a:p>
            <a:pPr marL="0" indent="0">
              <a:lnSpc>
                <a:spcPct val="100000"/>
              </a:lnSpc>
              <a:buNone/>
            </a:pPr>
            <a:r>
              <a:rPr lang="fr-FR" sz="2200" dirty="0" smtClean="0">
                <a:solidFill>
                  <a:schemeClr val="bg1">
                    <a:lumMod val="50000"/>
                  </a:schemeClr>
                </a:solidFill>
              </a:rPr>
              <a:t>(+ TAS)</a:t>
            </a:r>
            <a:endParaRPr lang="fr-FR" sz="2200" dirty="0">
              <a:solidFill>
                <a:schemeClr val="bg1">
                  <a:lumMod val="50000"/>
                </a:schemeClr>
              </a:solidFill>
            </a:endParaRPr>
          </a:p>
          <a:p>
            <a:pPr marL="0" indent="0">
              <a:lnSpc>
                <a:spcPct val="100000"/>
              </a:lnSpc>
              <a:buNone/>
            </a:pPr>
            <a:endParaRPr lang="fr-FR" sz="2200" dirty="0" smtClean="0"/>
          </a:p>
        </p:txBody>
      </p:sp>
    </p:spTree>
    <p:extLst>
      <p:ext uri="{BB962C8B-B14F-4D97-AF65-F5344CB8AC3E}">
        <p14:creationId xmlns:p14="http://schemas.microsoft.com/office/powerpoint/2010/main" val="2206721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463061"/>
            <a:ext cx="12192000" cy="7784123"/>
          </a:xfrm>
          <a:prstGeom prst="rect">
            <a:avLst/>
          </a:prstGeom>
        </p:spPr>
      </p:pic>
      <p:sp>
        <p:nvSpPr>
          <p:cNvPr id="13" name="Rectangle à coins arrondis 12"/>
          <p:cNvSpPr/>
          <p:nvPr/>
        </p:nvSpPr>
        <p:spPr>
          <a:xfrm>
            <a:off x="312196" y="666207"/>
            <a:ext cx="4882104" cy="4197894"/>
          </a:xfrm>
          <a:prstGeom prst="wedgeRoundRectCallout">
            <a:avLst>
              <a:gd name="adj1" fmla="val -38551"/>
              <a:gd name="adj2" fmla="val 63345"/>
              <a:gd name="adj3" fmla="val 16667"/>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38794" y="271371"/>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r>
              <a:rPr lang="fr-FR" sz="12000" b="1" cap="all" dirty="0" smtClean="0">
                <a:solidFill>
                  <a:srgbClr val="002060"/>
                </a:solidFill>
                <a:latin typeface="Calluna" panose="00000500000000000000" pitchFamily="50" charset="0"/>
                <a:cs typeface="Circular Std Bold" panose="020B0804020101010102" pitchFamily="34" charset="0"/>
              </a:rPr>
              <a:t>1</a:t>
            </a:r>
            <a:r>
              <a:rPr lang="fr-FR" sz="12000" b="1" cap="all" dirty="0" smtClean="0">
                <a:solidFill>
                  <a:srgbClr val="002060"/>
                </a:solidFill>
                <a:latin typeface="Bahnschrift" panose="020B0502040204020203" pitchFamily="34" charset="0"/>
                <a:cs typeface="Circular Std Bold" panose="020B0804020101010102" pitchFamily="34" charset="0"/>
              </a:rPr>
              <a:t>,</a:t>
            </a:r>
          </a:p>
          <a:p>
            <a:pPr>
              <a:lnSpc>
                <a:spcPct val="100000"/>
              </a:lnSpc>
            </a:pPr>
            <a:endParaRPr lang="fr-FR" sz="1200" b="1" cap="all" spc="0" dirty="0" smtClean="0">
              <a:solidFill>
                <a:srgbClr val="FFC000"/>
              </a:solidFill>
              <a:latin typeface="+mn-lt"/>
              <a:cs typeface="Circular Std Bold" panose="020B0804020101010102" pitchFamily="34" charset="0"/>
            </a:endParaRPr>
          </a:p>
          <a:p>
            <a:pPr>
              <a:lnSpc>
                <a:spcPct val="100000"/>
              </a:lnSpc>
            </a:pPr>
            <a:r>
              <a:rPr lang="fr-FR" sz="4200" b="1" cap="all" spc="0" dirty="0" smtClean="0">
                <a:solidFill>
                  <a:srgbClr val="FFC000"/>
                </a:solidFill>
                <a:latin typeface="+mn-lt"/>
                <a:cs typeface="Circular Std Bold" panose="020B0804020101010102" pitchFamily="34" charset="0"/>
              </a:rPr>
              <a:t>Organisation </a:t>
            </a:r>
          </a:p>
          <a:p>
            <a:pPr>
              <a:lnSpc>
                <a:spcPct val="100000"/>
              </a:lnSpc>
            </a:pPr>
            <a:r>
              <a:rPr lang="fr-FR" sz="4200" b="1" cap="all" spc="0" dirty="0" smtClean="0">
                <a:solidFill>
                  <a:srgbClr val="FFC000"/>
                </a:solidFill>
                <a:latin typeface="+mn-lt"/>
                <a:cs typeface="Circular Std Bold" panose="020B0804020101010102" pitchFamily="34" charset="0"/>
              </a:rPr>
              <a:t>d’une </a:t>
            </a:r>
          </a:p>
          <a:p>
            <a:pPr>
              <a:lnSpc>
                <a:spcPct val="100000"/>
              </a:lnSpc>
            </a:pPr>
            <a:r>
              <a:rPr lang="fr-FR" sz="4200" b="1" cap="all" spc="0" dirty="0" smtClean="0">
                <a:solidFill>
                  <a:srgbClr val="FFC000"/>
                </a:solidFill>
                <a:latin typeface="+mn-lt"/>
                <a:cs typeface="Circular Std Bold" panose="020B0804020101010102" pitchFamily="34" charset="0"/>
              </a:rPr>
              <a:t>justice interne </a:t>
            </a:r>
          </a:p>
          <a:p>
            <a:pPr>
              <a:lnSpc>
                <a:spcPct val="100000"/>
              </a:lnSpc>
            </a:pPr>
            <a:endParaRPr lang="fr-FR" sz="4200" b="1" cap="all" dirty="0" smtClean="0">
              <a:solidFill>
                <a:srgbClr val="002060"/>
              </a:solidFill>
              <a:latin typeface="Bahnschrift" panose="020B0502040204020203" pitchFamily="34" charset="0"/>
              <a:cs typeface="Circular Std Bold" panose="020B0804020101010102" pitchFamily="34" charset="0"/>
            </a:endParaRPr>
          </a:p>
          <a:p>
            <a:pPr>
              <a:lnSpc>
                <a:spcPct val="100000"/>
              </a:lnSpc>
            </a:pPr>
            <a:endParaRPr lang="fr-FR" sz="2200" b="1" cap="all" spc="0" dirty="0" smtClean="0">
              <a:solidFill>
                <a:srgbClr val="002060"/>
              </a:solidFill>
              <a:latin typeface="Bahnschrift" panose="020B0502040204020203" pitchFamily="34" charset="0"/>
              <a:cs typeface="Circular Std Bold" panose="020B0804020101010102" pitchFamily="34" charset="0"/>
            </a:endParaRPr>
          </a:p>
          <a:p>
            <a:pPr>
              <a:lnSpc>
                <a:spcPct val="100000"/>
              </a:lnSpc>
            </a:pPr>
            <a:r>
              <a:rPr lang="fr-FR" sz="5200" b="1" cap="all" dirty="0" smtClean="0">
                <a:solidFill>
                  <a:srgbClr val="002060"/>
                </a:solidFill>
                <a:latin typeface="Bahnschrift" panose="020B0502040204020203" pitchFamily="34" charset="0"/>
                <a:cs typeface="Circular Std Bold" panose="020B0804020101010102" pitchFamily="34" charset="0"/>
              </a:rPr>
              <a:t> </a:t>
            </a:r>
            <a:br>
              <a:rPr lang="fr-FR" sz="5200" b="1" cap="all" dirty="0" smtClean="0">
                <a:solidFill>
                  <a:srgbClr val="002060"/>
                </a:solidFill>
                <a:latin typeface="Bahnschrift" panose="020B0502040204020203" pitchFamily="34" charset="0"/>
                <a:cs typeface="Circular Std Bold" panose="020B0804020101010102" pitchFamily="34" charset="0"/>
              </a:rPr>
            </a:br>
            <a:endParaRPr lang="fr-FR" sz="5200" b="1" cap="all" dirty="0">
              <a:solidFill>
                <a:srgbClr val="002060"/>
              </a:solidFill>
              <a:latin typeface="Bahnschrift" panose="020B0502040204020203" pitchFamily="34" charset="0"/>
              <a:cs typeface="Circular Std Bold" panose="020B0804020101010102"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4" y="67356"/>
            <a:ext cx="4213540" cy="188041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38953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rmAutofit/>
          </a:bodyPr>
          <a:lstStyle/>
          <a:p>
            <a:pPr marL="0" indent="0">
              <a:lnSpc>
                <a:spcPct val="100000"/>
              </a:lnSpc>
              <a:buNone/>
            </a:pPr>
            <a:r>
              <a:rPr lang="fr-FR" sz="2200" dirty="0" smtClean="0">
                <a:solidFill>
                  <a:srgbClr val="FF0000"/>
                </a:solidFill>
              </a:rPr>
              <a:t>► </a:t>
            </a:r>
            <a:r>
              <a:rPr lang="fr-FR" sz="2200" dirty="0" smtClean="0"/>
              <a:t>Fédérations dotées d’une </a:t>
            </a:r>
            <a:r>
              <a:rPr lang="fr-FR" sz="2200" b="1" dirty="0" smtClean="0"/>
              <a:t>« justice » interne pour résoudre tous les conflits relatifs à leur fonctionnement ou à leurs décisions</a:t>
            </a:r>
          </a:p>
          <a:p>
            <a:pPr marL="0" indent="0">
              <a:lnSpc>
                <a:spcPct val="100000"/>
              </a:lnSpc>
              <a:buNone/>
            </a:pPr>
            <a:endParaRPr lang="fr-FR" sz="2200" b="1" dirty="0" smtClean="0"/>
          </a:p>
          <a:p>
            <a:pPr marL="914400" lvl="2" indent="0">
              <a:lnSpc>
                <a:spcPct val="100000"/>
              </a:lnSpc>
              <a:buNone/>
            </a:pPr>
            <a:r>
              <a:rPr lang="fr-FR" sz="2200" b="1" dirty="0">
                <a:solidFill>
                  <a:srgbClr val="FF0000"/>
                </a:solidFill>
              </a:rPr>
              <a:t>–</a:t>
            </a:r>
            <a:r>
              <a:rPr lang="fr-FR" sz="2200" dirty="0"/>
              <a:t> Statuts </a:t>
            </a:r>
            <a:r>
              <a:rPr lang="fr-FR" sz="2200" dirty="0" smtClean="0"/>
              <a:t>des fédé prévoient des </a:t>
            </a:r>
            <a:r>
              <a:rPr lang="fr-FR" sz="2200" dirty="0" smtClean="0">
                <a:solidFill>
                  <a:srgbClr val="FF0000"/>
                </a:solidFill>
              </a:rPr>
              <a:t>voies de recours </a:t>
            </a:r>
            <a:r>
              <a:rPr lang="fr-FR" sz="2200" dirty="0" smtClean="0"/>
              <a:t>pour membres mécontents de la vie interne de la fédé (élections, désignations des instances, etc.)</a:t>
            </a:r>
          </a:p>
          <a:p>
            <a:pPr marL="914400" lvl="2" indent="0">
              <a:lnSpc>
                <a:spcPct val="100000"/>
              </a:lnSpc>
              <a:buNone/>
            </a:pPr>
            <a:r>
              <a:rPr lang="fr-FR" sz="2200" b="1" dirty="0" smtClean="0">
                <a:solidFill>
                  <a:srgbClr val="FF0000"/>
                </a:solidFill>
              </a:rPr>
              <a:t>– </a:t>
            </a:r>
            <a:r>
              <a:rPr lang="fr-FR" sz="2200" dirty="0" smtClean="0"/>
              <a:t>régler « </a:t>
            </a:r>
            <a:r>
              <a:rPr lang="fr-FR" sz="2200" dirty="0" smtClean="0">
                <a:solidFill>
                  <a:srgbClr val="FF0000"/>
                </a:solidFill>
              </a:rPr>
              <a:t>hors du juge</a:t>
            </a:r>
            <a:r>
              <a:rPr lang="fr-FR" sz="2200" dirty="0" smtClean="0"/>
              <a:t> » les contestations des décisions </a:t>
            </a:r>
            <a:r>
              <a:rPr lang="fr-FR" sz="2200" dirty="0" smtClean="0">
                <a:solidFill>
                  <a:srgbClr val="FF0000"/>
                </a:solidFill>
              </a:rPr>
              <a:t>disciplinaires</a:t>
            </a:r>
            <a:r>
              <a:rPr lang="fr-FR" sz="2200" dirty="0" smtClean="0"/>
              <a:t> (sanctions infligées, etc.) = système de commissions internes (première instance, appel).</a:t>
            </a:r>
            <a:endParaRPr lang="fr-FR" sz="2200" b="1" dirty="0" smtClean="0">
              <a:solidFill>
                <a:srgbClr val="FF0000"/>
              </a:solidFill>
            </a:endParaRPr>
          </a:p>
          <a:p>
            <a:pPr marL="914400" lvl="2" indent="0">
              <a:lnSpc>
                <a:spcPct val="100000"/>
              </a:lnSpc>
              <a:buNone/>
            </a:pPr>
            <a:r>
              <a:rPr lang="fr-FR" sz="2200" b="1" dirty="0" smtClean="0">
                <a:solidFill>
                  <a:srgbClr val="FF0000"/>
                </a:solidFill>
              </a:rPr>
              <a:t>– </a:t>
            </a:r>
            <a:r>
              <a:rPr lang="fr-FR" sz="2200" dirty="0" smtClean="0"/>
              <a:t>aussi pour litiges </a:t>
            </a:r>
            <a:r>
              <a:rPr lang="fr-FR" sz="2200" dirty="0" smtClean="0">
                <a:solidFill>
                  <a:srgbClr val="FF0000"/>
                </a:solidFill>
              </a:rPr>
              <a:t>non disciplinaires</a:t>
            </a:r>
            <a:r>
              <a:rPr lang="fr-FR" sz="2200" dirty="0" smtClean="0"/>
              <a:t> (contestation sur sélection, qualification, rétrogradation, refus de licence, homologation des résultats)</a:t>
            </a:r>
            <a:endParaRPr lang="fr-FR" sz="2200" dirty="0"/>
          </a:p>
          <a:p>
            <a:pPr marL="0" indent="0">
              <a:lnSpc>
                <a:spcPct val="100000"/>
              </a:lnSpc>
              <a:buNone/>
            </a:pPr>
            <a:endParaRPr lang="fr-FR" sz="2200" dirty="0" smtClean="0"/>
          </a:p>
          <a:p>
            <a:pPr marL="0" indent="0" algn="ctr">
              <a:lnSpc>
                <a:spcPct val="100000"/>
              </a:lnSpc>
              <a:buNone/>
            </a:pPr>
            <a:r>
              <a:rPr lang="fr-FR" sz="2200" b="1" dirty="0" smtClean="0">
                <a:solidFill>
                  <a:srgbClr val="FF0000"/>
                </a:solidFill>
              </a:rPr>
              <a:t>= Justice privée</a:t>
            </a:r>
          </a:p>
        </p:txBody>
      </p:sp>
    </p:spTree>
    <p:extLst>
      <p:ext uri="{BB962C8B-B14F-4D97-AF65-F5344CB8AC3E}">
        <p14:creationId xmlns:p14="http://schemas.microsoft.com/office/powerpoint/2010/main" val="3219940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rmAutofit/>
          </a:bodyPr>
          <a:lstStyle/>
          <a:p>
            <a:pPr marL="0" indent="0">
              <a:lnSpc>
                <a:spcPct val="100000"/>
              </a:lnSpc>
              <a:buNone/>
            </a:pPr>
            <a:r>
              <a:rPr lang="fr-FR" sz="2400" b="1" dirty="0" smtClean="0">
                <a:solidFill>
                  <a:srgbClr val="FF0000"/>
                </a:solidFill>
              </a:rPr>
              <a:t>► Fonctionnement de cette justice interne aux fédérations : </a:t>
            </a:r>
          </a:p>
          <a:p>
            <a:pPr marL="914400" lvl="2" indent="0">
              <a:lnSpc>
                <a:spcPct val="100000"/>
              </a:lnSpc>
              <a:buNone/>
            </a:pPr>
            <a:endParaRPr lang="fr-FR" sz="2200" b="1" dirty="0" smtClean="0">
              <a:solidFill>
                <a:srgbClr val="FF0000"/>
              </a:solidFill>
            </a:endParaRPr>
          </a:p>
          <a:p>
            <a:pPr marL="914400" lvl="2" indent="0">
              <a:lnSpc>
                <a:spcPct val="100000"/>
              </a:lnSpc>
              <a:buNone/>
            </a:pPr>
            <a:r>
              <a:rPr lang="fr-FR" sz="2200" b="1" dirty="0" smtClean="0">
                <a:solidFill>
                  <a:srgbClr val="FF0000"/>
                </a:solidFill>
              </a:rPr>
              <a:t>–</a:t>
            </a:r>
            <a:r>
              <a:rPr lang="fr-FR" sz="2200" dirty="0" smtClean="0"/>
              <a:t> Principe du </a:t>
            </a:r>
            <a:r>
              <a:rPr lang="fr-FR" sz="2200" dirty="0" smtClean="0">
                <a:solidFill>
                  <a:srgbClr val="FF0000"/>
                </a:solidFill>
              </a:rPr>
              <a:t>contradictoire</a:t>
            </a:r>
            <a:r>
              <a:rPr lang="fr-FR" sz="2200" dirty="0" smtClean="0"/>
              <a:t> garanti aux licenciés</a:t>
            </a:r>
          </a:p>
          <a:p>
            <a:pPr marL="914400" lvl="2" indent="0">
              <a:lnSpc>
                <a:spcPct val="100000"/>
              </a:lnSpc>
              <a:buNone/>
            </a:pPr>
            <a:r>
              <a:rPr lang="fr-FR" sz="2200" b="1" dirty="0" smtClean="0">
                <a:solidFill>
                  <a:srgbClr val="FF0000"/>
                </a:solidFill>
              </a:rPr>
              <a:t>– </a:t>
            </a:r>
            <a:r>
              <a:rPr lang="fr-FR" sz="2200" dirty="0" smtClean="0"/>
              <a:t>P</a:t>
            </a:r>
            <a:r>
              <a:rPr lang="fr-FR" sz="2200" dirty="0"/>
              <a:t>rincipe </a:t>
            </a:r>
            <a:r>
              <a:rPr lang="fr-FR" sz="2200" dirty="0" smtClean="0"/>
              <a:t>d’</a:t>
            </a:r>
            <a:r>
              <a:rPr lang="fr-FR" sz="2200" dirty="0" smtClean="0">
                <a:solidFill>
                  <a:srgbClr val="FF0000"/>
                </a:solidFill>
              </a:rPr>
              <a:t>indépendance et d’impartialité</a:t>
            </a:r>
            <a:r>
              <a:rPr lang="fr-FR" sz="2200" dirty="0" smtClean="0"/>
              <a:t> (donc certains membres des organes chargés de régler les conflits internes = formation juridique)</a:t>
            </a:r>
          </a:p>
          <a:p>
            <a:pPr marL="914400" lvl="2" indent="0">
              <a:lnSpc>
                <a:spcPct val="100000"/>
              </a:lnSpc>
              <a:buNone/>
            </a:pPr>
            <a:r>
              <a:rPr lang="fr-FR" sz="2200" b="1" dirty="0" smtClean="0">
                <a:solidFill>
                  <a:srgbClr val="FF0000"/>
                </a:solidFill>
              </a:rPr>
              <a:t>– </a:t>
            </a:r>
            <a:r>
              <a:rPr lang="fr-FR" sz="2200" dirty="0" smtClean="0"/>
              <a:t>Principe de </a:t>
            </a:r>
            <a:r>
              <a:rPr lang="fr-FR" sz="2200" dirty="0" smtClean="0">
                <a:solidFill>
                  <a:srgbClr val="FF0000"/>
                </a:solidFill>
              </a:rPr>
              <a:t>communication</a:t>
            </a:r>
            <a:r>
              <a:rPr lang="fr-FR" sz="2200" dirty="0" smtClean="0"/>
              <a:t> des griefs et pièces à charge ; convoquer dans certaines formes le lic</a:t>
            </a:r>
            <a:r>
              <a:rPr lang="fr-FR" sz="2200" dirty="0"/>
              <a:t>enci</a:t>
            </a:r>
            <a:r>
              <a:rPr lang="fr-FR" sz="2200" dirty="0" smtClean="0"/>
              <a:t>é ; lui permettre de disposer de temps pour préparer sa défense</a:t>
            </a:r>
          </a:p>
          <a:p>
            <a:pPr marL="914400" lvl="2" indent="0">
              <a:lnSpc>
                <a:spcPct val="100000"/>
              </a:lnSpc>
              <a:buNone/>
            </a:pPr>
            <a:r>
              <a:rPr lang="fr-FR" sz="2200" b="1" dirty="0" smtClean="0">
                <a:solidFill>
                  <a:srgbClr val="FF0000"/>
                </a:solidFill>
              </a:rPr>
              <a:t>– </a:t>
            </a:r>
            <a:r>
              <a:rPr lang="fr-FR" sz="2200" dirty="0"/>
              <a:t>Principe </a:t>
            </a:r>
            <a:r>
              <a:rPr lang="fr-FR" sz="2200" dirty="0" smtClean="0"/>
              <a:t>: être jugé dans un </a:t>
            </a:r>
            <a:r>
              <a:rPr lang="fr-FR" sz="2200" dirty="0" smtClean="0">
                <a:solidFill>
                  <a:srgbClr val="FF0000"/>
                </a:solidFill>
              </a:rPr>
              <a:t>délai raisonnable</a:t>
            </a:r>
            <a:r>
              <a:rPr lang="fr-FR" sz="2200" dirty="0" smtClean="0"/>
              <a:t> (6 mois maximum)</a:t>
            </a:r>
          </a:p>
          <a:p>
            <a:pPr marL="0" indent="0">
              <a:lnSpc>
                <a:spcPct val="100000"/>
              </a:lnSpc>
              <a:buNone/>
            </a:pPr>
            <a:endParaRPr lang="fr-FR" sz="2200" dirty="0"/>
          </a:p>
          <a:p>
            <a:pPr marL="0" indent="0" algn="ctr">
              <a:lnSpc>
                <a:spcPct val="100000"/>
              </a:lnSpc>
              <a:buNone/>
            </a:pPr>
            <a:r>
              <a:rPr lang="fr-FR" sz="2200" b="1" dirty="0" smtClean="0">
                <a:solidFill>
                  <a:srgbClr val="FF0000"/>
                </a:solidFill>
              </a:rPr>
              <a:t>=</a:t>
            </a:r>
            <a:r>
              <a:rPr lang="fr-FR" sz="2200" dirty="0" smtClean="0">
                <a:solidFill>
                  <a:srgbClr val="FF0000"/>
                </a:solidFill>
              </a:rPr>
              <a:t> système structuré de règlement interne des litiges.</a:t>
            </a:r>
            <a:endParaRPr lang="fr-FR" sz="2200" b="1" dirty="0" smtClean="0">
              <a:solidFill>
                <a:srgbClr val="FF0000"/>
              </a:solidFill>
            </a:endParaRPr>
          </a:p>
        </p:txBody>
      </p:sp>
    </p:spTree>
    <p:extLst>
      <p:ext uri="{BB962C8B-B14F-4D97-AF65-F5344CB8AC3E}">
        <p14:creationId xmlns:p14="http://schemas.microsoft.com/office/powerpoint/2010/main" val="1960722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463061"/>
            <a:ext cx="12192000" cy="7784123"/>
          </a:xfrm>
          <a:prstGeom prst="rect">
            <a:avLst/>
          </a:prstGeom>
        </p:spPr>
      </p:pic>
      <p:sp>
        <p:nvSpPr>
          <p:cNvPr id="13" name="Rectangle à coins arrondis 12"/>
          <p:cNvSpPr/>
          <p:nvPr/>
        </p:nvSpPr>
        <p:spPr>
          <a:xfrm>
            <a:off x="312196" y="666206"/>
            <a:ext cx="5540188" cy="4352369"/>
          </a:xfrm>
          <a:prstGeom prst="wedgeRoundRectCallout">
            <a:avLst>
              <a:gd name="adj1" fmla="val -38551"/>
              <a:gd name="adj2" fmla="val 63345"/>
              <a:gd name="adj3" fmla="val 16667"/>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38794" y="271371"/>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r>
              <a:rPr lang="fr-FR" sz="12000" b="1" cap="all" dirty="0">
                <a:solidFill>
                  <a:srgbClr val="002060"/>
                </a:solidFill>
                <a:latin typeface="Calluna" panose="00000500000000000000" pitchFamily="50" charset="0"/>
                <a:cs typeface="Circular Std Bold" panose="020B0804020101010102" pitchFamily="34" charset="0"/>
              </a:rPr>
              <a:t>2</a:t>
            </a:r>
            <a:r>
              <a:rPr lang="fr-FR" sz="12000" b="1" cap="all" dirty="0" smtClean="0">
                <a:solidFill>
                  <a:srgbClr val="002060"/>
                </a:solidFill>
                <a:latin typeface="Bahnschrift" panose="020B0502040204020203" pitchFamily="34" charset="0"/>
                <a:cs typeface="Circular Std Bold" panose="020B0804020101010102" pitchFamily="34" charset="0"/>
              </a:rPr>
              <a:t>,</a:t>
            </a:r>
          </a:p>
          <a:p>
            <a:pPr>
              <a:lnSpc>
                <a:spcPct val="100000"/>
              </a:lnSpc>
            </a:pPr>
            <a:endParaRPr lang="fr-FR" sz="1200" b="1" cap="all" spc="0" dirty="0" smtClean="0">
              <a:solidFill>
                <a:srgbClr val="FFC000"/>
              </a:solidFill>
              <a:latin typeface="+mn-lt"/>
              <a:cs typeface="Circular Std Bold" panose="020B0804020101010102" pitchFamily="34" charset="0"/>
            </a:endParaRPr>
          </a:p>
          <a:p>
            <a:pPr>
              <a:lnSpc>
                <a:spcPct val="100000"/>
              </a:lnSpc>
            </a:pPr>
            <a:r>
              <a:rPr lang="fr-FR" sz="4200" b="1" cap="all" spc="0" dirty="0" smtClean="0">
                <a:solidFill>
                  <a:srgbClr val="FFC000"/>
                </a:solidFill>
                <a:latin typeface="+mn-lt"/>
                <a:cs typeface="Circular Std Bold" panose="020B0804020101010102" pitchFamily="34" charset="0"/>
              </a:rPr>
              <a:t>L’EPUISEMENT </a:t>
            </a:r>
          </a:p>
          <a:p>
            <a:pPr>
              <a:lnSpc>
                <a:spcPct val="100000"/>
              </a:lnSpc>
            </a:pPr>
            <a:r>
              <a:rPr lang="fr-FR" sz="4200" b="1" cap="all" spc="0" dirty="0" smtClean="0">
                <a:solidFill>
                  <a:srgbClr val="FFC000"/>
                </a:solidFill>
                <a:latin typeface="+mn-lt"/>
                <a:cs typeface="Circular Std Bold" panose="020B0804020101010102" pitchFamily="34" charset="0"/>
              </a:rPr>
              <a:t>des voies </a:t>
            </a:r>
          </a:p>
          <a:p>
            <a:pPr>
              <a:lnSpc>
                <a:spcPct val="100000"/>
              </a:lnSpc>
            </a:pPr>
            <a:r>
              <a:rPr lang="fr-FR" sz="4200" b="1" cap="all" spc="0" dirty="0" smtClean="0">
                <a:solidFill>
                  <a:srgbClr val="FFC000"/>
                </a:solidFill>
                <a:latin typeface="+mn-lt"/>
                <a:cs typeface="Circular Std Bold" panose="020B0804020101010102" pitchFamily="34" charset="0"/>
              </a:rPr>
              <a:t>de recours</a:t>
            </a:r>
          </a:p>
          <a:p>
            <a:pPr>
              <a:lnSpc>
                <a:spcPct val="100000"/>
              </a:lnSpc>
            </a:pPr>
            <a:endParaRPr lang="fr-FR" sz="4200" b="1" cap="all" dirty="0" smtClean="0">
              <a:solidFill>
                <a:srgbClr val="002060"/>
              </a:solidFill>
              <a:latin typeface="Bahnschrift" panose="020B0502040204020203" pitchFamily="34" charset="0"/>
              <a:cs typeface="Circular Std Bold" panose="020B0804020101010102" pitchFamily="34" charset="0"/>
            </a:endParaRPr>
          </a:p>
          <a:p>
            <a:pPr>
              <a:lnSpc>
                <a:spcPct val="100000"/>
              </a:lnSpc>
            </a:pPr>
            <a:endParaRPr lang="fr-FR" sz="2200" b="1" cap="all" spc="0" dirty="0" smtClean="0">
              <a:solidFill>
                <a:srgbClr val="002060"/>
              </a:solidFill>
              <a:latin typeface="Bahnschrift" panose="020B0502040204020203" pitchFamily="34" charset="0"/>
              <a:cs typeface="Circular Std Bold" panose="020B0804020101010102" pitchFamily="34" charset="0"/>
            </a:endParaRPr>
          </a:p>
          <a:p>
            <a:pPr>
              <a:lnSpc>
                <a:spcPct val="100000"/>
              </a:lnSpc>
            </a:pPr>
            <a:r>
              <a:rPr lang="fr-FR" sz="5200" b="1" cap="all" dirty="0" smtClean="0">
                <a:solidFill>
                  <a:srgbClr val="002060"/>
                </a:solidFill>
                <a:latin typeface="Bahnschrift" panose="020B0502040204020203" pitchFamily="34" charset="0"/>
                <a:cs typeface="Circular Std Bold" panose="020B0804020101010102" pitchFamily="34" charset="0"/>
              </a:rPr>
              <a:t> </a:t>
            </a:r>
            <a:br>
              <a:rPr lang="fr-FR" sz="5200" b="1" cap="all" dirty="0" smtClean="0">
                <a:solidFill>
                  <a:srgbClr val="002060"/>
                </a:solidFill>
                <a:latin typeface="Bahnschrift" panose="020B0502040204020203" pitchFamily="34" charset="0"/>
                <a:cs typeface="Circular Std Bold" panose="020B0804020101010102" pitchFamily="34" charset="0"/>
              </a:rPr>
            </a:br>
            <a:endParaRPr lang="fr-FR" sz="5200" b="1" cap="all" dirty="0">
              <a:solidFill>
                <a:srgbClr val="002060"/>
              </a:solidFill>
              <a:latin typeface="Bahnschrift" panose="020B0502040204020203" pitchFamily="34" charset="0"/>
              <a:cs typeface="Circular Std Bold" panose="020B0804020101010102"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4" y="67356"/>
            <a:ext cx="4213540" cy="188041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3965594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rmAutofit/>
          </a:bodyPr>
          <a:lstStyle/>
          <a:p>
            <a:pPr marL="0" indent="0">
              <a:lnSpc>
                <a:spcPct val="100000"/>
              </a:lnSpc>
              <a:buNone/>
            </a:pPr>
            <a:r>
              <a:rPr lang="fr-FR" sz="2200" b="1" dirty="0" smtClean="0">
                <a:solidFill>
                  <a:srgbClr val="FF0000"/>
                </a:solidFill>
              </a:rPr>
              <a:t>►Un mécanisme original : le principe de l’épuisement des voies de recours internes</a:t>
            </a:r>
          </a:p>
          <a:p>
            <a:pPr marL="914400" lvl="2" indent="0">
              <a:lnSpc>
                <a:spcPct val="100000"/>
              </a:lnSpc>
              <a:buNone/>
            </a:pPr>
            <a:endParaRPr lang="fr-FR" sz="2200" b="1" dirty="0" smtClean="0">
              <a:solidFill>
                <a:srgbClr val="FF0000"/>
              </a:solidFill>
            </a:endParaRPr>
          </a:p>
          <a:p>
            <a:pPr marL="914400" lvl="2" indent="0">
              <a:lnSpc>
                <a:spcPct val="100000"/>
              </a:lnSpc>
              <a:buNone/>
            </a:pPr>
            <a:r>
              <a:rPr lang="fr-FR" sz="2200" b="1" dirty="0" smtClean="0">
                <a:solidFill>
                  <a:srgbClr val="FF0000"/>
                </a:solidFill>
              </a:rPr>
              <a:t>—</a:t>
            </a:r>
            <a:r>
              <a:rPr lang="fr-FR" sz="2200" dirty="0" smtClean="0"/>
              <a:t> </a:t>
            </a:r>
            <a:r>
              <a:rPr lang="fr-FR" sz="2200" b="1" dirty="0" smtClean="0"/>
              <a:t>Conseil d’Etat</a:t>
            </a:r>
            <a:r>
              <a:rPr lang="fr-FR" sz="2200" dirty="0" smtClean="0">
                <a:solidFill>
                  <a:srgbClr val="FF0000"/>
                </a:solidFill>
              </a:rPr>
              <a:t>*</a:t>
            </a:r>
            <a:r>
              <a:rPr lang="fr-FR" sz="2200" dirty="0" smtClean="0"/>
              <a:t> a fixé une règle essentielle d’organisation du contentieux sportif en France = </a:t>
            </a:r>
            <a:r>
              <a:rPr lang="fr-FR" sz="2200" b="1" dirty="0" smtClean="0"/>
              <a:t>recours internes prévus par les statuts </a:t>
            </a:r>
            <a:r>
              <a:rPr lang="fr-FR" sz="2200" dirty="0" smtClean="0"/>
              <a:t>(contre décisions des </a:t>
            </a:r>
            <a:r>
              <a:rPr lang="fr-FR" sz="2200" dirty="0" err="1" smtClean="0"/>
              <a:t>fédés</a:t>
            </a:r>
            <a:r>
              <a:rPr lang="fr-FR" sz="2200" dirty="0" smtClean="0"/>
              <a:t>) </a:t>
            </a:r>
            <a:r>
              <a:rPr lang="fr-FR" sz="2200" b="1" i="1" dirty="0" smtClean="0"/>
              <a:t>doivent</a:t>
            </a:r>
            <a:r>
              <a:rPr lang="fr-FR" sz="2200" b="1" dirty="0" smtClean="0"/>
              <a:t> être exercés obligatoirement </a:t>
            </a:r>
            <a:r>
              <a:rPr lang="fr-FR" sz="2200" b="1" dirty="0" smtClean="0">
                <a:solidFill>
                  <a:srgbClr val="FF0000"/>
                </a:solidFill>
              </a:rPr>
              <a:t>avant toute saisine du juge public compétent</a:t>
            </a:r>
            <a:r>
              <a:rPr lang="fr-FR" sz="2200" dirty="0" smtClean="0"/>
              <a:t>.</a:t>
            </a:r>
            <a:endParaRPr lang="fr-FR" sz="2200" dirty="0" smtClean="0">
              <a:solidFill>
                <a:srgbClr val="FF0000"/>
              </a:solidFill>
            </a:endParaRPr>
          </a:p>
          <a:p>
            <a:pPr marL="914400" lvl="2" indent="0">
              <a:lnSpc>
                <a:spcPct val="100000"/>
              </a:lnSpc>
              <a:buNone/>
            </a:pPr>
            <a:endParaRPr lang="fr-FR" sz="2200" dirty="0" smtClean="0"/>
          </a:p>
          <a:p>
            <a:pPr marL="0" indent="0">
              <a:lnSpc>
                <a:spcPct val="100000"/>
              </a:lnSpc>
              <a:buNone/>
            </a:pPr>
            <a:endParaRPr lang="fr-FR" sz="2200" dirty="0"/>
          </a:p>
        </p:txBody>
      </p:sp>
    </p:spTree>
    <p:extLst>
      <p:ext uri="{BB962C8B-B14F-4D97-AF65-F5344CB8AC3E}">
        <p14:creationId xmlns:p14="http://schemas.microsoft.com/office/powerpoint/2010/main" val="2399143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463061"/>
            <a:ext cx="12192000" cy="7784123"/>
          </a:xfrm>
          <a:prstGeom prst="rect">
            <a:avLst/>
          </a:prstGeom>
        </p:spPr>
      </p:pic>
      <p:sp>
        <p:nvSpPr>
          <p:cNvPr id="13" name="Rectangle à coins arrondis 12"/>
          <p:cNvSpPr/>
          <p:nvPr/>
        </p:nvSpPr>
        <p:spPr>
          <a:xfrm>
            <a:off x="312196" y="666206"/>
            <a:ext cx="5540188" cy="3533835"/>
          </a:xfrm>
          <a:prstGeom prst="wedgeRoundRectCallout">
            <a:avLst>
              <a:gd name="adj1" fmla="val -38551"/>
              <a:gd name="adj2" fmla="val 63345"/>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38794" y="271371"/>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r>
              <a:rPr lang="fr-FR" sz="12000" b="1" cap="all" dirty="0">
                <a:solidFill>
                  <a:srgbClr val="002060"/>
                </a:solidFill>
                <a:latin typeface="Calluna" panose="00000500000000000000" pitchFamily="50" charset="0"/>
                <a:cs typeface="Circular Std Bold" panose="020B0804020101010102" pitchFamily="34" charset="0"/>
              </a:rPr>
              <a:t>3</a:t>
            </a:r>
            <a:r>
              <a:rPr lang="fr-FR" sz="12000" b="1" cap="all" dirty="0" smtClean="0">
                <a:solidFill>
                  <a:srgbClr val="002060"/>
                </a:solidFill>
                <a:latin typeface="Bahnschrift" panose="020B0502040204020203" pitchFamily="34" charset="0"/>
                <a:cs typeface="Circular Std Bold" panose="020B0804020101010102" pitchFamily="34" charset="0"/>
              </a:rPr>
              <a:t>,</a:t>
            </a:r>
          </a:p>
          <a:p>
            <a:pPr>
              <a:lnSpc>
                <a:spcPct val="100000"/>
              </a:lnSpc>
            </a:pPr>
            <a:endParaRPr lang="fr-FR" sz="1200" b="1" cap="all" spc="0" dirty="0" smtClean="0">
              <a:solidFill>
                <a:srgbClr val="FFC000"/>
              </a:solidFill>
              <a:latin typeface="+mn-lt"/>
              <a:cs typeface="Circular Std Bold" panose="020B0804020101010102" pitchFamily="34" charset="0"/>
            </a:endParaRPr>
          </a:p>
          <a:p>
            <a:pPr>
              <a:lnSpc>
                <a:spcPct val="100000"/>
              </a:lnSpc>
            </a:pPr>
            <a:r>
              <a:rPr lang="fr-FR" sz="4200" b="1" cap="all" spc="0" dirty="0" smtClean="0">
                <a:solidFill>
                  <a:srgbClr val="FFC000"/>
                </a:solidFill>
                <a:latin typeface="+mn-lt"/>
                <a:cs typeface="Circular Std Bold" panose="020B0804020101010102" pitchFamily="34" charset="0"/>
              </a:rPr>
              <a:t>Le partage des compétences </a:t>
            </a:r>
            <a:endParaRPr lang="fr-FR" sz="4200" b="1" cap="all" dirty="0" smtClean="0">
              <a:solidFill>
                <a:srgbClr val="002060"/>
              </a:solidFill>
              <a:latin typeface="Bahnschrift" panose="020B0502040204020203" pitchFamily="34" charset="0"/>
              <a:cs typeface="Circular Std Bold" panose="020B0804020101010102" pitchFamily="34" charset="0"/>
            </a:endParaRPr>
          </a:p>
          <a:p>
            <a:pPr>
              <a:lnSpc>
                <a:spcPct val="100000"/>
              </a:lnSpc>
            </a:pPr>
            <a:endParaRPr lang="fr-FR" sz="2200" b="1" cap="all" spc="0" dirty="0" smtClean="0">
              <a:solidFill>
                <a:srgbClr val="002060"/>
              </a:solidFill>
              <a:latin typeface="Bahnschrift" panose="020B0502040204020203" pitchFamily="34" charset="0"/>
              <a:cs typeface="Circular Std Bold" panose="020B0804020101010102" pitchFamily="34" charset="0"/>
            </a:endParaRPr>
          </a:p>
          <a:p>
            <a:pPr>
              <a:lnSpc>
                <a:spcPct val="100000"/>
              </a:lnSpc>
            </a:pPr>
            <a:r>
              <a:rPr lang="fr-FR" sz="5200" b="1" cap="all" dirty="0" smtClean="0">
                <a:solidFill>
                  <a:srgbClr val="002060"/>
                </a:solidFill>
                <a:latin typeface="Bahnschrift" panose="020B0502040204020203" pitchFamily="34" charset="0"/>
                <a:cs typeface="Circular Std Bold" panose="020B0804020101010102" pitchFamily="34" charset="0"/>
              </a:rPr>
              <a:t> </a:t>
            </a:r>
            <a:br>
              <a:rPr lang="fr-FR" sz="5200" b="1" cap="all" dirty="0" smtClean="0">
                <a:solidFill>
                  <a:srgbClr val="002060"/>
                </a:solidFill>
                <a:latin typeface="Bahnschrift" panose="020B0502040204020203" pitchFamily="34" charset="0"/>
                <a:cs typeface="Circular Std Bold" panose="020B0804020101010102" pitchFamily="34" charset="0"/>
              </a:rPr>
            </a:br>
            <a:endParaRPr lang="fr-FR" sz="5200" b="1" cap="all" dirty="0">
              <a:solidFill>
                <a:srgbClr val="002060"/>
              </a:solidFill>
              <a:latin typeface="Bahnschrift" panose="020B0502040204020203" pitchFamily="34" charset="0"/>
              <a:cs typeface="Circular Std Bold" panose="020B0804020101010102"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4" y="67356"/>
            <a:ext cx="4213540" cy="188041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3604454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Autofit/>
          </a:bodyPr>
          <a:lstStyle/>
          <a:p>
            <a:pPr marL="0" indent="0">
              <a:lnSpc>
                <a:spcPct val="100000"/>
              </a:lnSpc>
              <a:buNone/>
            </a:pPr>
            <a:r>
              <a:rPr lang="fr-FR" sz="2200" dirty="0">
                <a:solidFill>
                  <a:srgbClr val="FF0000"/>
                </a:solidFill>
              </a:rPr>
              <a:t>► </a:t>
            </a:r>
            <a:r>
              <a:rPr lang="fr-FR" sz="2200" dirty="0" smtClean="0">
                <a:solidFill>
                  <a:srgbClr val="FF0000"/>
                </a:solidFill>
              </a:rPr>
              <a:t>Principe : </a:t>
            </a:r>
            <a:r>
              <a:rPr lang="fr-FR" sz="2200" b="1" dirty="0">
                <a:solidFill>
                  <a:srgbClr val="FF0000"/>
                </a:solidFill>
              </a:rPr>
              <a:t>d</a:t>
            </a:r>
            <a:r>
              <a:rPr lang="fr-FR" sz="2200" b="1" dirty="0" smtClean="0">
                <a:solidFill>
                  <a:srgbClr val="FF0000"/>
                </a:solidFill>
              </a:rPr>
              <a:t>roit au « juge » et limites fixées par la jurisprudence : </a:t>
            </a:r>
          </a:p>
          <a:p>
            <a:pPr marL="0" indent="0">
              <a:lnSpc>
                <a:spcPct val="100000"/>
              </a:lnSpc>
              <a:buNone/>
            </a:pPr>
            <a:r>
              <a:rPr lang="fr-FR" sz="2200" b="1" dirty="0" smtClean="0">
                <a:solidFill>
                  <a:srgbClr val="FF0000"/>
                </a:solidFill>
              </a:rPr>
              <a:t>–</a:t>
            </a:r>
            <a:r>
              <a:rPr lang="fr-FR" sz="2200" dirty="0" smtClean="0"/>
              <a:t> </a:t>
            </a:r>
            <a:r>
              <a:rPr lang="fr-FR" sz="2200" dirty="0">
                <a:solidFill>
                  <a:srgbClr val="FF0000"/>
                </a:solidFill>
              </a:rPr>
              <a:t>droit </a:t>
            </a:r>
            <a:r>
              <a:rPr lang="fr-FR" sz="2200" dirty="0" smtClean="0">
                <a:solidFill>
                  <a:srgbClr val="FF0000"/>
                </a:solidFill>
              </a:rPr>
              <a:t>au juge </a:t>
            </a:r>
            <a:r>
              <a:rPr lang="fr-FR" sz="2200" dirty="0" smtClean="0"/>
              <a:t>= principe fondamental. </a:t>
            </a:r>
            <a:r>
              <a:rPr lang="fr-FR" sz="2200" u="sng" dirty="0" smtClean="0"/>
              <a:t>Mais</a:t>
            </a:r>
            <a:r>
              <a:rPr lang="fr-FR" sz="2200" dirty="0" smtClean="0"/>
              <a:t> en matière sportive : litiges liés aux dispositions techniques, aux décisions des arbitres ou aux performances = </a:t>
            </a:r>
            <a:r>
              <a:rPr lang="fr-FR" sz="2200" b="1" dirty="0" smtClean="0">
                <a:solidFill>
                  <a:srgbClr val="FF0000"/>
                </a:solidFill>
              </a:rPr>
              <a:t>incompétence du juge</a:t>
            </a:r>
          </a:p>
          <a:p>
            <a:pPr marL="914400" lvl="2" indent="0">
              <a:lnSpc>
                <a:spcPct val="100000"/>
              </a:lnSpc>
              <a:buNone/>
            </a:pPr>
            <a:endParaRPr lang="fr-FR" sz="2200" b="1" dirty="0" smtClean="0">
              <a:solidFill>
                <a:srgbClr val="FF0000"/>
              </a:solidFill>
            </a:endParaRPr>
          </a:p>
          <a:p>
            <a:pPr marL="914400" lvl="2" indent="0">
              <a:lnSpc>
                <a:spcPct val="100000"/>
              </a:lnSpc>
              <a:buNone/>
            </a:pPr>
            <a:r>
              <a:rPr lang="fr-FR" b="1" dirty="0" smtClean="0">
                <a:solidFill>
                  <a:srgbClr val="FF0000"/>
                </a:solidFill>
              </a:rPr>
              <a:t>– 1991</a:t>
            </a:r>
            <a:r>
              <a:rPr lang="fr-FR" b="1" dirty="0">
                <a:solidFill>
                  <a:srgbClr val="FF0000"/>
                </a:solidFill>
              </a:rPr>
              <a:t>, </a:t>
            </a:r>
            <a:r>
              <a:rPr lang="fr-FR" dirty="0"/>
              <a:t>Conseil d’Etat </a:t>
            </a:r>
            <a:r>
              <a:rPr lang="fr-FR" dirty="0" smtClean="0"/>
              <a:t>: </a:t>
            </a:r>
            <a:r>
              <a:rPr lang="fr-FR" dirty="0" smtClean="0">
                <a:solidFill>
                  <a:srgbClr val="FF0000"/>
                </a:solidFill>
              </a:rPr>
              <a:t>«</a:t>
            </a:r>
            <a:r>
              <a:rPr lang="fr-FR" dirty="0">
                <a:solidFill>
                  <a:srgbClr val="FF0000"/>
                </a:solidFill>
              </a:rPr>
              <a:t> Considérant que si, lorsque le juge administratif connaît des actes pris tant par les arbitres et les juges des compétitions à caractère sportif que par les organes des fédérations en cette matière, ni l'application des dispositions techniques propres à chaque discipline ni l'appréciation des performances des participants ne peuvent être discutées devant lui, il lui appartient d'exercer son contrôle sur le respect des principes et des règles qui s'imposent aux auteurs de tout acte accompli dans l'exercice d'une mission de service public </a:t>
            </a:r>
            <a:r>
              <a:rPr lang="fr-FR" dirty="0" smtClean="0">
                <a:solidFill>
                  <a:srgbClr val="FF0000"/>
                </a:solidFill>
              </a:rPr>
              <a:t>»</a:t>
            </a:r>
            <a:endParaRPr lang="fr-FR" dirty="0">
              <a:solidFill>
                <a:srgbClr val="FF0000"/>
              </a:solidFill>
            </a:endParaRPr>
          </a:p>
          <a:p>
            <a:pPr marL="0" indent="0">
              <a:lnSpc>
                <a:spcPct val="100000"/>
              </a:lnSpc>
              <a:buNone/>
            </a:pPr>
            <a:endParaRPr lang="fr-FR" sz="2200" dirty="0" smtClean="0">
              <a:solidFill>
                <a:srgbClr val="FF0000"/>
              </a:solidFill>
            </a:endParaRPr>
          </a:p>
          <a:p>
            <a:pPr marL="0" indent="0">
              <a:lnSpc>
                <a:spcPct val="100000"/>
              </a:lnSpc>
              <a:buNone/>
            </a:pPr>
            <a:r>
              <a:rPr lang="fr-FR" sz="2200" dirty="0" smtClean="0">
                <a:solidFill>
                  <a:srgbClr val="FF0000"/>
                </a:solidFill>
              </a:rPr>
              <a:t>►(Seule limite à cette incompétence : </a:t>
            </a:r>
            <a:r>
              <a:rPr lang="fr-FR" sz="2200" dirty="0" smtClean="0"/>
              <a:t>il lui appartient d’exercer un </a:t>
            </a:r>
            <a:r>
              <a:rPr lang="fr-FR" sz="2200" dirty="0" smtClean="0">
                <a:solidFill>
                  <a:srgbClr val="FF0000"/>
                </a:solidFill>
              </a:rPr>
              <a:t>contrôle sur le respect des principes et des règles </a:t>
            </a:r>
            <a:r>
              <a:rPr lang="fr-FR" sz="2200" dirty="0" smtClean="0"/>
              <a:t>qui s’imposent aux auteurs de tout acte accompli dans l'exercice d'une </a:t>
            </a:r>
            <a:r>
              <a:rPr lang="fr-FR" sz="2200" dirty="0" smtClean="0">
                <a:solidFill>
                  <a:srgbClr val="FF0000"/>
                </a:solidFill>
              </a:rPr>
              <a:t>mission de service public).</a:t>
            </a:r>
          </a:p>
        </p:txBody>
      </p:sp>
    </p:spTree>
    <p:extLst>
      <p:ext uri="{BB962C8B-B14F-4D97-AF65-F5344CB8AC3E}">
        <p14:creationId xmlns:p14="http://schemas.microsoft.com/office/powerpoint/2010/main" val="1173314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3561</TotalTime>
  <Words>329</Words>
  <Application>Microsoft Office PowerPoint</Application>
  <PresentationFormat>Grand écran</PresentationFormat>
  <Paragraphs>87</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Bahnschrift</vt:lpstr>
      <vt:lpstr>Calibri</vt:lpstr>
      <vt:lpstr>Calibri Light</vt:lpstr>
      <vt:lpstr>Calluna</vt:lpstr>
      <vt:lpstr>Circular Std Bold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dc:creator>
  <cp:lastModifiedBy>Christophe</cp:lastModifiedBy>
  <cp:revision>219</cp:revision>
  <dcterms:created xsi:type="dcterms:W3CDTF">2021-12-31T09:41:13Z</dcterms:created>
  <dcterms:modified xsi:type="dcterms:W3CDTF">2025-03-11T16:25:47Z</dcterms:modified>
</cp:coreProperties>
</file>