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8" r:id="rId7"/>
    <p:sldId id="262" r:id="rId8"/>
    <p:sldId id="263" r:id="rId9"/>
    <p:sldId id="265" r:id="rId10"/>
    <p:sldId id="264" r:id="rId11"/>
    <p:sldId id="266" r:id="rId12"/>
    <p:sldId id="267" r:id="rId13"/>
    <p:sldId id="260" r:id="rId14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5A79921-69F2-425A-AC58-3B3E5A318F16}">
          <p14:sldIdLst>
            <p14:sldId id="256"/>
            <p14:sldId id="257"/>
            <p14:sldId id="258"/>
            <p14:sldId id="259"/>
            <p14:sldId id="261"/>
            <p14:sldId id="268"/>
            <p14:sldId id="262"/>
            <p14:sldId id="263"/>
            <p14:sldId id="265"/>
            <p14:sldId id="264"/>
            <p14:sldId id="266"/>
            <p14:sldId id="267"/>
            <p14:sldId id="260"/>
          </p14:sldIdLst>
        </p14:section>
        <p14:section name="Untitled Section" id="{51D0EC69-9804-421D-941F-D181D5961094}">
          <p14:sldIdLst/>
        </p14:section>
        <p14:section name="Untitled Section" id="{959BBBE7-5AA9-47FD-9A46-41BA275889C6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9" d="100"/>
          <a:sy n="39" d="100"/>
        </p:scale>
        <p:origin x="136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290C7-C22E-76D8-8B6D-1DB9022BFA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287DB8-6B01-D02E-5366-263E70E47C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40127B-1745-75E5-5CF0-E3906E0FD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2AE19-ADF7-4671-B672-7A234CA1425A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825457-515D-9EDD-15D9-6B043A8CE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DAB43-498D-ED8E-EB86-FB9778F40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BD805-E12C-418A-80D4-05418CC3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848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4C56-6A9F-2107-2F16-91C5F2FF7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F14BFC-04AD-5DCF-5252-A9949C676E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8B0B79-CC5D-5427-735B-ECFDAA8B1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2AE19-ADF7-4671-B672-7A234CA1425A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7132FB-90AE-9E52-1E0F-4E12A40A9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1313A-EC1F-AF00-5302-BEA6BFCBB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BD805-E12C-418A-80D4-05418CC3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523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F144E2-9545-6AEB-B91C-EEF187EB64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AE20C9-213B-E971-3370-51D9622A6A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A3A1E8-CE4C-9C68-DF25-7DDC14B97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2AE19-ADF7-4671-B672-7A234CA1425A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0536D1-6561-3D9C-1498-B4BA697DA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58BD6-F71C-60D7-EB40-B59FB54C2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BD805-E12C-418A-80D4-05418CC3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383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FEE1B-4428-5A6A-F7B7-015831C31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806DE9-E51F-726A-EA35-57B723B3B5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4D21B7-F55B-73D1-6AFD-3B5E90072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2AE19-ADF7-4671-B672-7A234CA1425A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8043F6-1B9E-4C7E-C28E-CB37790A4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0A856F-E0B7-F7F6-9113-60F1F056D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BD805-E12C-418A-80D4-05418CC3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571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D709A-0C2E-1C19-39F3-B3548D35A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D23EC5-183A-B00E-49F9-C96C1B32C5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32E13F-1B8E-75A6-4A64-9A224851D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2AE19-ADF7-4671-B672-7A234CA1425A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35375-B714-D69A-725D-853E1EF78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309957-CBB4-E897-0C9B-57C3F267F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BD805-E12C-418A-80D4-05418CC3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925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A996E-E32C-509F-73C9-A5168D1CA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5084A-18B1-17E3-5038-F81CD7FA3A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E06F61-E02A-276A-C13C-73A5C2A808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6616CF-F7A1-3F92-BA54-B84A1F2E4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2AE19-ADF7-4671-B672-7A234CA1425A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AD88FC-41FA-D3ED-EB97-86907882B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0AC5DD-6C88-9E20-AA2D-BEF2FF23B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BD805-E12C-418A-80D4-05418CC3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902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FF56D-F696-F865-BDF9-B16ABB669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A476BF-2444-6A28-92E2-F198F8FFB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A04453-A00B-4328-C870-532CC9EC22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3CACB1-E6E6-48D4-042D-D952C7BDDC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E3629A-5814-E3C3-CAEC-5D015A66AB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F62FF9-9C06-900A-8B3E-2991999AB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2AE19-ADF7-4671-B672-7A234CA1425A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9FD07C-27A3-AEA7-703E-EDA8552A4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B07AB2-0A24-3381-DCCC-CDB91A9A3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BD805-E12C-418A-80D4-05418CC3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641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56048-735D-697E-582B-22B7FDC36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42337E-9BC6-2FE0-2C30-923299734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2AE19-ADF7-4671-B672-7A234CA1425A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B4D7DE-7C68-0244-74DF-929CAFC23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32EB88-C864-12D9-51C6-C87388CEE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BD805-E12C-418A-80D4-05418CC3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451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1AF8D0-1F28-1A31-3A74-43BDEE9EC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2AE19-ADF7-4671-B672-7A234CA1425A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0CCB63-DF41-96BE-F8F9-AEF112E5C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E1BB01-CA7E-C517-F7FF-4482171E1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BD805-E12C-418A-80D4-05418CC3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864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4AB82-5723-7429-2887-DE08398E6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23E96-5FAC-4639-C038-9B4E783C6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9821F7-C818-9461-F02D-FD15186D01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AE3A1-3E83-186B-F120-21D031966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2AE19-ADF7-4671-B672-7A234CA1425A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48A59F-EF4E-26A1-14BC-137E93781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56ECC3-E893-01CE-A8F6-34FF1B128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BD805-E12C-418A-80D4-05418CC3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298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03725-BAF5-62B3-1667-68E1D1983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13CA95-B991-56E0-5891-9AA0E2B508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7E8E10-F845-55C6-FAB9-BDE02C33BF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249A4B-1A63-838D-7EC3-E06A1EC8E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2AE19-ADF7-4671-B672-7A234CA1425A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2265EA-3A50-C19D-BCCA-82DE44F34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E1EBAA-A4D1-6988-ABCC-178840200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BD805-E12C-418A-80D4-05418CC3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83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5076F8-41B3-4D0B-1A2F-4327E6C4B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26BCEC-BA4F-892D-B225-195C350A7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06787B-08E9-FEFF-5932-C87153D467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2AE19-ADF7-4671-B672-7A234CA1425A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AC1694-B209-96B8-B661-FC2A96ECF1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1B1537-CD46-C63F-1C42-0EFBC7DCAB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BD805-E12C-418A-80D4-05418CC3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128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C9EB6-3483-B7FB-B47F-6B3A241C1C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446663"/>
          </a:xfrm>
        </p:spPr>
        <p:txBody>
          <a:bodyPr/>
          <a:lstStyle/>
          <a:p>
            <a:r>
              <a:rPr lang="en-US" dirty="0"/>
              <a:t>Pharmacogenetics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000F01-C378-503B-3DA0-B5F6090F75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716" y="2176257"/>
            <a:ext cx="11559654" cy="2778442"/>
          </a:xfrm>
        </p:spPr>
        <p:txBody>
          <a:bodyPr>
            <a:normAutofit lnSpcReduction="10000"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Byron C. Jones, Ph.D.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Professor of Genetics, Genomics, and Informatics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Professor of Pharmacology, Addiction Science and Toxicology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The University of Tennessee Health Science Center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Memphis, Tennessee, USA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8624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ED336-B494-6DA9-59B2-53A5334D6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I examples: Cyp3A4 – yep, the one inhibited by grapefruit juice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0982ECC-B39D-A0EC-F17C-A7D36078FD1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683447"/>
            <a:ext cx="10952550" cy="461664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eorgia" panose="020405020504050203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The majority of genetic polymorphisms to the CYP3A4 gene result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 in decreased function of the enzyme activity. The result can be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3200" dirty="0">
                <a:solidFill>
                  <a:srgbClr val="000000"/>
                </a:solidFill>
              </a:rPr>
              <a:t>Increased serum concentrations to toxic concentrations.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3200" dirty="0">
                <a:solidFill>
                  <a:srgbClr val="000000"/>
                </a:solidFill>
              </a:rPr>
              <a:t>There are about 30 polymorphisms in the gene that codes for this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3200" dirty="0">
                <a:solidFill>
                  <a:srgbClr val="000000"/>
                </a:solidFill>
              </a:rPr>
              <a:t>enzyme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With the exception of the genetic polymorphism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CYP3A4*1B, CYP3A4*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10 in Hispanics, and </a:t>
            </a:r>
            <a:r>
              <a:rPr kumimoji="0" lang="en-US" altLang="en-US" sz="3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CYP3A4*19 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in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 Indo-Pakistanis, the proportion of patients without 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 genetic polymorphism appears low.</a:t>
            </a:r>
          </a:p>
        </p:txBody>
      </p:sp>
    </p:spTree>
    <p:extLst>
      <p:ext uri="{BB962C8B-B14F-4D97-AF65-F5344CB8AC3E}">
        <p14:creationId xmlns:p14="http://schemas.microsoft.com/office/powerpoint/2010/main" val="3519912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300EB-206B-7D74-BF61-50DB811C1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I examples: ALDH2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09B08-7573-4497-5693-3330FBB45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enzyme metabolizes various aldehydes, including acetaldehyde, the first metabolite of alcohol dehydrogenase.</a:t>
            </a:r>
          </a:p>
          <a:p>
            <a:r>
              <a:rPr lang="en-US" dirty="0"/>
              <a:t>30-40 percent of east Asians are deficient and suffer from it after consuming alcohol</a:t>
            </a:r>
          </a:p>
          <a:p>
            <a:pPr lvl="1"/>
            <a:r>
              <a:rPr lang="en-US" dirty="0"/>
              <a:t>Flushing</a:t>
            </a:r>
          </a:p>
          <a:p>
            <a:pPr lvl="1"/>
            <a:r>
              <a:rPr lang="en-US" dirty="0"/>
              <a:t>Headache</a:t>
            </a:r>
          </a:p>
          <a:p>
            <a:pPr lvl="1"/>
            <a:r>
              <a:rPr lang="en-US" dirty="0"/>
              <a:t>Nausea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133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2748E-4414-EA5C-10EA-E52A62EEA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II examples: Acetylation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89470-6B0E-406B-83F0-AC45650B13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Isoniazid. One of the agents to treat tuberculosis successfully</a:t>
            </a:r>
          </a:p>
          <a:p>
            <a:pPr lvl="1"/>
            <a:r>
              <a:rPr lang="en-US" dirty="0"/>
              <a:t>Treatment for active infection</a:t>
            </a:r>
          </a:p>
          <a:p>
            <a:pPr lvl="1"/>
            <a:r>
              <a:rPr lang="en-US" dirty="0"/>
              <a:t>May be prescribed for those showing PPD positive as prophylaxis</a:t>
            </a:r>
          </a:p>
          <a:p>
            <a:pPr lvl="1"/>
            <a:r>
              <a:rPr lang="en-US" dirty="0"/>
              <a:t>Isoniazid (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pyridoxal 5'-phosphate) </a:t>
            </a:r>
            <a:r>
              <a:rPr lang="en-US" dirty="0"/>
              <a:t>kills or inhibits Mycobacterium </a:t>
            </a:r>
          </a:p>
          <a:p>
            <a:pPr lvl="1"/>
            <a:r>
              <a:rPr lang="en-US" dirty="0"/>
              <a:t>Isoniazid also inhibits production of pyridoxine (Vitamin B6), an essential cofactor for the production of monoamine neurotransmitters</a:t>
            </a:r>
          </a:p>
          <a:p>
            <a:pPr lvl="1"/>
            <a:r>
              <a:rPr lang="en-US" dirty="0"/>
              <a:t>Isoniazid overdose produces peripheral neuropathy, seizures and death</a:t>
            </a:r>
          </a:p>
          <a:p>
            <a:pPr lvl="1"/>
            <a:r>
              <a:rPr lang="en-US" dirty="0"/>
              <a:t>Low therapeutic index – therefore accidental overdoses</a:t>
            </a:r>
          </a:p>
          <a:p>
            <a:pPr lvl="1"/>
            <a:r>
              <a:rPr lang="en-US" dirty="0"/>
              <a:t>Bimodal metabolism at least 2 isoforms of N-acetyltransferase</a:t>
            </a:r>
          </a:p>
          <a:p>
            <a:pPr marL="914400" lvl="2" indent="0">
              <a:buNone/>
            </a:pPr>
            <a:r>
              <a:rPr lang="en-US" dirty="0"/>
              <a:t>t</a:t>
            </a:r>
            <a:r>
              <a:rPr lang="en-US" baseline="-25000" dirty="0"/>
              <a:t>1/2 </a:t>
            </a:r>
            <a:r>
              <a:rPr lang="en-US" dirty="0"/>
              <a:t>&lt;1 h – fast acetylators – slightly less common, more prevalent in East Asians</a:t>
            </a:r>
          </a:p>
          <a:p>
            <a:pPr marL="914400" lvl="2" indent="0">
              <a:buNone/>
            </a:pPr>
            <a:r>
              <a:rPr lang="en-US" dirty="0"/>
              <a:t>T</a:t>
            </a:r>
            <a:r>
              <a:rPr lang="en-US" baseline="-25000" dirty="0"/>
              <a:t>1/2 </a:t>
            </a:r>
            <a:r>
              <a:rPr lang="en-US" dirty="0"/>
              <a:t>&gt;3 h – slow acetylators – slightly more common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691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>
            <a:extLst>
              <a:ext uri="{FF2B5EF4-FFF2-40B4-BE49-F238E27FC236}">
                <a16:creationId xmlns:a16="http://schemas.microsoft.com/office/drawing/2014/main" id="{0F5B734C-F71E-B6CF-7668-80B389159C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486" y="1618861"/>
            <a:ext cx="9347027" cy="437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4741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80996-128B-C710-C87E-46C1A9E23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985F03-C50F-3E74-00C5-090E22FF3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Individual differences in response to drugs</a:t>
            </a:r>
          </a:p>
          <a:p>
            <a:r>
              <a:rPr lang="en-US" dirty="0"/>
              <a:t>Inborn errors of metabolism</a:t>
            </a:r>
          </a:p>
          <a:p>
            <a:r>
              <a:rPr lang="en-US" dirty="0"/>
              <a:t>Origins of pharmacogenetics</a:t>
            </a:r>
          </a:p>
          <a:p>
            <a:r>
              <a:rPr lang="en-US" dirty="0"/>
              <a:t>Pharmacogenetics – human research</a:t>
            </a:r>
          </a:p>
          <a:p>
            <a:r>
              <a:rPr lang="en-US" dirty="0"/>
              <a:t>Pharmacogenetics – animal research</a:t>
            </a:r>
          </a:p>
          <a:p>
            <a:r>
              <a:rPr lang="en-US" dirty="0"/>
              <a:t>Toxicogenetics – merely an extension of Pharmacogenetics?</a:t>
            </a:r>
          </a:p>
          <a:p>
            <a:r>
              <a:rPr lang="en-US" dirty="0"/>
              <a:t>Individualized medicine</a:t>
            </a:r>
          </a:p>
        </p:txBody>
      </p:sp>
    </p:spTree>
    <p:extLst>
      <p:ext uri="{BB962C8B-B14F-4D97-AF65-F5344CB8AC3E}">
        <p14:creationId xmlns:p14="http://schemas.microsoft.com/office/powerpoint/2010/main" val="745662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D0AB4-9B85-339A-B01A-2E689A95E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Individual differences in response to drugs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13F3C-EAF8-0532-EFCC-834DEDF73A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Differences in pharmacokinetics:</a:t>
            </a:r>
          </a:p>
          <a:p>
            <a:pPr lvl="1"/>
            <a:r>
              <a:rPr lang="en-US" dirty="0"/>
              <a:t>Distribution</a:t>
            </a:r>
          </a:p>
          <a:p>
            <a:pPr lvl="1"/>
            <a:r>
              <a:rPr lang="en-US" dirty="0"/>
              <a:t>Phase 1 metabolism</a:t>
            </a:r>
          </a:p>
          <a:p>
            <a:pPr lvl="1"/>
            <a:r>
              <a:rPr lang="en-US" dirty="0"/>
              <a:t>Phase 2 metabolism</a:t>
            </a:r>
          </a:p>
          <a:p>
            <a:r>
              <a:rPr lang="en-US" dirty="0"/>
              <a:t>Differences in pharmacodynamics</a:t>
            </a:r>
          </a:p>
          <a:p>
            <a:pPr lvl="1"/>
            <a:r>
              <a:rPr lang="en-US" dirty="0"/>
              <a:t>Receptors</a:t>
            </a:r>
          </a:p>
          <a:p>
            <a:pPr lvl="1"/>
            <a:r>
              <a:rPr lang="en-US" dirty="0"/>
              <a:t>Transporters </a:t>
            </a:r>
          </a:p>
          <a:p>
            <a:pPr lvl="1"/>
            <a:r>
              <a:rPr lang="en-US" dirty="0"/>
              <a:t>Biochemical pathways</a:t>
            </a:r>
          </a:p>
        </p:txBody>
      </p:sp>
    </p:spTree>
    <p:extLst>
      <p:ext uri="{BB962C8B-B14F-4D97-AF65-F5344CB8AC3E}">
        <p14:creationId xmlns:p14="http://schemas.microsoft.com/office/powerpoint/2010/main" val="4149255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3E134-E782-68C1-55D1-F2E7D8D4AF8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171965C-752B-EF32-70A8-E640FE103924}"/>
              </a:ext>
            </a:extLst>
          </p:cNvPr>
          <p:cNvSpPr txBox="1"/>
          <p:nvPr/>
        </p:nvSpPr>
        <p:spPr>
          <a:xfrm>
            <a:off x="401216" y="4414918"/>
            <a:ext cx="1191301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br>
              <a:rPr lang="en-US" b="0" i="1" dirty="0">
                <a:solidFill>
                  <a:srgbClr val="7D9ACA"/>
                </a:solidFill>
                <a:effectLst/>
                <a:latin typeface="Georgia" panose="02040502050405020303" pitchFamily="18" charset="0"/>
              </a:rPr>
            </a:br>
            <a:r>
              <a:rPr lang="en-US" b="0" i="1" dirty="0">
                <a:solidFill>
                  <a:srgbClr val="7D9ACA"/>
                </a:solidFill>
                <a:effectLst/>
                <a:latin typeface="Georgia" panose="02040502050405020303" pitchFamily="18" charset="0"/>
              </a:rPr>
              <a:t>1908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Archibald E. Garrod (1857-1936) postulates that genetic defects cause many inherited diseases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In 1896, Archibald E. Garrod became interested in patients with a rare but rather harmless disorder known as alkaptonuria. When exposed to air, patients' urine turns distinctively dark. Garrod soon concluded that alkaptonuria is a congenital disorder, not the result of a bacterial infection as was commonly thought. Rare in the general population but frequent in children of first-cousin marriages, the incidence of alkaptonuria conformed to the pattern of recessive inheritance described by Gregor Mendel in his experiments with peas.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0C674D-179E-0629-0475-24357C4C8D55}"/>
              </a:ext>
            </a:extLst>
          </p:cNvPr>
          <p:cNvSpPr txBox="1"/>
          <p:nvPr/>
        </p:nvSpPr>
        <p:spPr>
          <a:xfrm>
            <a:off x="560439" y="757084"/>
            <a:ext cx="4326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Inborn Errors of Metabolism</a:t>
            </a:r>
          </a:p>
        </p:txBody>
      </p:sp>
      <p:pic>
        <p:nvPicPr>
          <p:cNvPr id="3" name="Picture 24">
            <a:extLst>
              <a:ext uri="{FF2B5EF4-FFF2-40B4-BE49-F238E27FC236}">
                <a16:creationId xmlns:a16="http://schemas.microsoft.com/office/drawing/2014/main" id="{A18B8489-8446-C46E-C5AD-702682E0A4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5915" y="335014"/>
            <a:ext cx="3530322" cy="4483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5609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020F1EC-8477-3440-0AF3-F26BABFBD0D8}"/>
              </a:ext>
            </a:extLst>
          </p:cNvPr>
          <p:cNvSpPr txBox="1"/>
          <p:nvPr/>
        </p:nvSpPr>
        <p:spPr>
          <a:xfrm>
            <a:off x="1670751" y="922556"/>
            <a:ext cx="83007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200" b="0" i="0" dirty="0">
                <a:solidFill>
                  <a:srgbClr val="000000"/>
                </a:solidFill>
                <a:effectLst/>
                <a:latin typeface="Linux Libertine"/>
              </a:rPr>
              <a:t>First described by Ivar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Linux Libertine"/>
              </a:rPr>
              <a:t>Asbjørn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Linux Libertine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Linux Libertine"/>
              </a:rPr>
              <a:t>Følling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Linux Libertine"/>
              </a:rPr>
              <a:t>  1934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3EC7BCD-419F-3421-9306-487E14F51F41}"/>
              </a:ext>
            </a:extLst>
          </p:cNvPr>
          <p:cNvSpPr txBox="1"/>
          <p:nvPr/>
        </p:nvSpPr>
        <p:spPr>
          <a:xfrm>
            <a:off x="1243012" y="276225"/>
            <a:ext cx="9705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Inborn errors of metabolism -- </a:t>
            </a:r>
            <a:r>
              <a:rPr lang="en-US" sz="3600" dirty="0" err="1"/>
              <a:t>Phenylketonurea</a:t>
            </a:r>
            <a:endParaRPr lang="en-US" sz="3600" dirty="0"/>
          </a:p>
        </p:txBody>
      </p:sp>
      <p:pic>
        <p:nvPicPr>
          <p:cNvPr id="1026" name="Picture 2" descr="Phenylketonuria (PKU) - Stepwards">
            <a:extLst>
              <a:ext uri="{FF2B5EF4-FFF2-40B4-BE49-F238E27FC236}">
                <a16:creationId xmlns:a16="http://schemas.microsoft.com/office/drawing/2014/main" id="{AB61A078-CF30-C2ED-E222-768398014F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874" y="2973744"/>
            <a:ext cx="6000750" cy="346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88C160E-7443-533B-D703-7BE8DE401B38}"/>
              </a:ext>
            </a:extLst>
          </p:cNvPr>
          <p:cNvSpPr txBox="1"/>
          <p:nvPr/>
        </p:nvSpPr>
        <p:spPr>
          <a:xfrm>
            <a:off x="7011663" y="2386366"/>
            <a:ext cx="4810125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Symptoms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444444"/>
                </a:solidFill>
                <a:effectLst/>
              </a:rPr>
              <a:t>Intellectual disability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444444"/>
                </a:solidFill>
                <a:effectLst/>
              </a:rPr>
              <a:t>Delayed development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444444"/>
                </a:solidFill>
                <a:effectLst/>
              </a:rPr>
              <a:t>Behavioral, social and emotional problems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444444"/>
                </a:solidFill>
                <a:effectLst/>
              </a:rPr>
              <a:t>Psychiatric disorders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444444"/>
                </a:solidFill>
                <a:effectLst/>
              </a:rPr>
              <a:t>Neurological problems that may include seizures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444444"/>
                </a:solidFill>
                <a:effectLst/>
              </a:rPr>
              <a:t>Fair skin and blue eyes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444444"/>
                </a:solidFill>
                <a:effectLst/>
              </a:rPr>
              <a:t>Low birth weight</a:t>
            </a:r>
          </a:p>
          <a:p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D0BC94-21BD-E8BE-F2B5-398146CF0604}"/>
              </a:ext>
            </a:extLst>
          </p:cNvPr>
          <p:cNvSpPr txBox="1"/>
          <p:nvPr/>
        </p:nvSpPr>
        <p:spPr>
          <a:xfrm>
            <a:off x="526498" y="1545436"/>
            <a:ext cx="62795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Autosomal recessive inheritance Treatment with phenylalanine-free diet for life</a:t>
            </a:r>
          </a:p>
        </p:txBody>
      </p:sp>
    </p:spTree>
    <p:extLst>
      <p:ext uri="{BB962C8B-B14F-4D97-AF65-F5344CB8AC3E}">
        <p14:creationId xmlns:p14="http://schemas.microsoft.com/office/powerpoint/2010/main" val="3804572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9E611-A99B-DCC2-0B81-45C14385A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Pharmacogenetics – human vs. animal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EB3C1-1F3D-BE07-B625-7D5F212350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of the human research involved the genetics of pharmacokinetics, especially individual differences in metabolizing enzymes, including the cytochrome P 450 family and the isoenzymes</a:t>
            </a:r>
          </a:p>
          <a:p>
            <a:r>
              <a:rPr lang="en-US" dirty="0"/>
              <a:t>Most of the animal research involved the genetics of pharmacodynamics  -- mostly in genetic reference populations of rodents</a:t>
            </a:r>
          </a:p>
          <a:p>
            <a:pPr lvl="1"/>
            <a:r>
              <a:rPr lang="en-US" dirty="0"/>
              <a:t>Jorge </a:t>
            </a:r>
            <a:r>
              <a:rPr lang="en-US" dirty="0" err="1"/>
              <a:t>Mardones</a:t>
            </a:r>
            <a:r>
              <a:rPr lang="en-US" dirty="0"/>
              <a:t>, University of Chile, conducted selective breeding for alcohol consumption in rats – 1940s</a:t>
            </a:r>
          </a:p>
          <a:p>
            <a:pPr lvl="1"/>
            <a:r>
              <a:rPr lang="en-US" dirty="0"/>
              <a:t>Gerald McClearn, University of California, Berkeley, conducted selective breeding for alcohol hypnotic sensitivity, i.e., long- and short-sleep mice – 1960s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396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EA875-4515-B562-CAD3-921ADFAF6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Origins of pharmacogenetics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97D5F4-4F1C-9308-8A5F-FD5B95C020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Werner </a:t>
            </a:r>
            <a:r>
              <a:rPr lang="en-US" dirty="0" err="1"/>
              <a:t>Kalow</a:t>
            </a:r>
            <a:r>
              <a:rPr lang="en-US" dirty="0"/>
              <a:t>, M. D., 1917-2008.</a:t>
            </a:r>
          </a:p>
          <a:p>
            <a:pPr lvl="1"/>
            <a:r>
              <a:rPr lang="en-US" dirty="0"/>
              <a:t>Noticed that some individuals have difficulty in coming out of anesthesia</a:t>
            </a:r>
          </a:p>
          <a:p>
            <a:pPr lvl="1"/>
            <a:r>
              <a:rPr lang="en-US" dirty="0"/>
              <a:t>Problem mainly with being able to regain movement</a:t>
            </a:r>
          </a:p>
          <a:p>
            <a:pPr lvl="2"/>
            <a:r>
              <a:rPr lang="en-US" dirty="0"/>
              <a:t>Surgical patients are immobilized with succinylcholine. Surgeons hate it when those under general anesthesia move when getting cut!</a:t>
            </a:r>
          </a:p>
          <a:p>
            <a:pPr lvl="2"/>
            <a:r>
              <a:rPr lang="en-US" dirty="0"/>
              <a:t>Succinylcholine is metabolized by cholinesterase (aka pseudocholinesterase, butyrylcholinesterase)</a:t>
            </a:r>
          </a:p>
          <a:p>
            <a:pPr lvl="1"/>
            <a:r>
              <a:rPr lang="en-US" dirty="0" err="1"/>
              <a:t>Kalow</a:t>
            </a:r>
            <a:r>
              <a:rPr lang="en-US" dirty="0"/>
              <a:t> discovered that those having difficulty were deficient in this enzyme</a:t>
            </a:r>
          </a:p>
        </p:txBody>
      </p:sp>
    </p:spTree>
    <p:extLst>
      <p:ext uri="{BB962C8B-B14F-4D97-AF65-F5344CB8AC3E}">
        <p14:creationId xmlns:p14="http://schemas.microsoft.com/office/powerpoint/2010/main" val="812220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5DC97-5281-2A42-9854-2707B9021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Pharmacogenetics: Drug metabolism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89A105-827F-6007-EECD-961B2D4F0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9175" y="1472405"/>
            <a:ext cx="10515600" cy="5147469"/>
          </a:xfrm>
        </p:spPr>
        <p:txBody>
          <a:bodyPr/>
          <a:lstStyle/>
          <a:p>
            <a:r>
              <a:rPr lang="en-US" dirty="0"/>
              <a:t>Occurs in 2 phases</a:t>
            </a:r>
          </a:p>
          <a:p>
            <a:pPr lvl="1"/>
            <a:r>
              <a:rPr lang="en-US" dirty="0"/>
              <a:t>Phase I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Oxidation reactions (mediated by P450s, FMOs, ADH, AO, XO, MAO) – lots of polymorphisms in these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Reduction reactions (mediated by NTRs, GRX, TRX, GSH, AZORs, CBR)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Hydrolysis reactions (mediated by EH, CE, and various other peptidases, endopeptidases, and proteases)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Phase II</a:t>
            </a:r>
            <a:r>
              <a:rPr lang="en-US" dirty="0"/>
              <a:t>	--Conjugation</a:t>
            </a:r>
          </a:p>
          <a:p>
            <a:pPr lvl="2"/>
            <a:r>
              <a:rPr lang="en-US" dirty="0"/>
              <a:t>Glucuronic acid</a:t>
            </a:r>
          </a:p>
          <a:p>
            <a:pPr lvl="2"/>
            <a:r>
              <a:rPr lang="en-US" dirty="0"/>
              <a:t>Sulfate group</a:t>
            </a:r>
          </a:p>
          <a:p>
            <a:pPr lvl="2"/>
            <a:r>
              <a:rPr lang="en-US" dirty="0"/>
              <a:t>Glycine</a:t>
            </a:r>
          </a:p>
          <a:p>
            <a:pPr lvl="2"/>
            <a:r>
              <a:rPr lang="en-US" dirty="0"/>
              <a:t>Methylation</a:t>
            </a:r>
          </a:p>
          <a:p>
            <a:pPr lvl="2"/>
            <a:r>
              <a:rPr lang="en-US" dirty="0"/>
              <a:t>Acetylation</a:t>
            </a:r>
          </a:p>
          <a:p>
            <a:pPr lvl="2"/>
            <a:r>
              <a:rPr lang="en-US" dirty="0"/>
              <a:t>Glutathione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404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BF548-12A9-155D-DD84-4C4AA9533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I enzymes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686D1-A7AC-8461-57F0-C2F50C7CB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Cytochrome P450 enzymes (CYP---)</a:t>
            </a:r>
          </a:p>
          <a:p>
            <a:r>
              <a:rPr lang="en-US" dirty="0"/>
              <a:t>Metabolize about 60% of all prescribed drugs</a:t>
            </a:r>
          </a:p>
          <a:p>
            <a:r>
              <a:rPr lang="en-US" dirty="0"/>
              <a:t>CYP3A4 metabolizes about half of these</a:t>
            </a:r>
          </a:p>
        </p:txBody>
      </p:sp>
    </p:spTree>
    <p:extLst>
      <p:ext uri="{BB962C8B-B14F-4D97-AF65-F5344CB8AC3E}">
        <p14:creationId xmlns:p14="http://schemas.microsoft.com/office/powerpoint/2010/main" val="657869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5289</TotalTime>
  <Words>767</Words>
  <Application>Microsoft Office PowerPoint</Application>
  <PresentationFormat>Widescreen</PresentationFormat>
  <Paragraphs>96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Georgia</vt:lpstr>
      <vt:lpstr>Linux Libertine</vt:lpstr>
      <vt:lpstr>Merriweather</vt:lpstr>
      <vt:lpstr>Times New Roman</vt:lpstr>
      <vt:lpstr>Office Theme</vt:lpstr>
      <vt:lpstr>Pharmacogenetics</vt:lpstr>
      <vt:lpstr>Lecture Outline</vt:lpstr>
      <vt:lpstr>Individual differences in response to drugs</vt:lpstr>
      <vt:lpstr> </vt:lpstr>
      <vt:lpstr>PowerPoint Presentation</vt:lpstr>
      <vt:lpstr>Pharmacogenetics – human vs. animal research</vt:lpstr>
      <vt:lpstr>Origins of pharmacogenetics</vt:lpstr>
      <vt:lpstr>Pharmacogenetics: Drug metabolism</vt:lpstr>
      <vt:lpstr>Phase I enzymes</vt:lpstr>
      <vt:lpstr>Phase I examples: Cyp3A4 – yep, the one inhibited by grapefruit juice</vt:lpstr>
      <vt:lpstr>Phase I examples: ALDH2</vt:lpstr>
      <vt:lpstr>Phase II examples: Acetylation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Pharmacogenetics</dc:title>
  <dc:creator>Byron Jones</dc:creator>
  <cp:lastModifiedBy>Byron Jones</cp:lastModifiedBy>
  <cp:revision>15</cp:revision>
  <cp:lastPrinted>2023-02-15T17:44:04Z</cp:lastPrinted>
  <dcterms:created xsi:type="dcterms:W3CDTF">2023-02-15T17:36:13Z</dcterms:created>
  <dcterms:modified xsi:type="dcterms:W3CDTF">2024-08-05T17:57:14Z</dcterms:modified>
</cp:coreProperties>
</file>