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83" r:id="rId3"/>
    <p:sldId id="286" r:id="rId4"/>
    <p:sldId id="285" r:id="rId5"/>
    <p:sldId id="284" r:id="rId6"/>
    <p:sldId id="275" r:id="rId7"/>
    <p:sldId id="273" r:id="rId8"/>
    <p:sldId id="28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15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32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ément" userId="5ec517f6-8138-4b5b-9850-3a97cf18b967" providerId="ADAL" clId="{643AF734-C066-43F6-8AE8-4B962F4B95FB}"/>
    <pc:docChg chg="undo custSel addSld delSld modSld sldOrd">
      <pc:chgData name="Clément" userId="5ec517f6-8138-4b5b-9850-3a97cf18b967" providerId="ADAL" clId="{643AF734-C066-43F6-8AE8-4B962F4B95FB}" dt="2024-03-12T10:11:03.380" v="5313" actId="12"/>
      <pc:docMkLst>
        <pc:docMk/>
      </pc:docMkLst>
      <pc:sldChg chg="modSp mod">
        <pc:chgData name="Clément" userId="5ec517f6-8138-4b5b-9850-3a97cf18b967" providerId="ADAL" clId="{643AF734-C066-43F6-8AE8-4B962F4B95FB}" dt="2024-03-12T07:10:20.210" v="3335" actId="20577"/>
        <pc:sldMkLst>
          <pc:docMk/>
          <pc:sldMk cId="3418510266" sldId="266"/>
        </pc:sldMkLst>
      </pc:sldChg>
      <pc:sldChg chg="modSp del mod">
        <pc:chgData name="Clément" userId="5ec517f6-8138-4b5b-9850-3a97cf18b967" providerId="ADAL" clId="{643AF734-C066-43F6-8AE8-4B962F4B95FB}" dt="2024-03-07T10:03:30.754" v="71" actId="47"/>
        <pc:sldMkLst>
          <pc:docMk/>
          <pc:sldMk cId="4177591034" sldId="267"/>
        </pc:sldMkLst>
      </pc:sldChg>
      <pc:sldChg chg="addSp delSp modSp new mod">
        <pc:chgData name="Clément" userId="5ec517f6-8138-4b5b-9850-3a97cf18b967" providerId="ADAL" clId="{643AF734-C066-43F6-8AE8-4B962F4B95FB}" dt="2024-03-07T11:18:03.960" v="3140" actId="20577"/>
        <pc:sldMkLst>
          <pc:docMk/>
          <pc:sldMk cId="2842166327" sldId="268"/>
        </pc:sldMkLst>
      </pc:sldChg>
      <pc:sldChg chg="addSp modSp new mod">
        <pc:chgData name="Clément" userId="5ec517f6-8138-4b5b-9850-3a97cf18b967" providerId="ADAL" clId="{643AF734-C066-43F6-8AE8-4B962F4B95FB}" dt="2024-03-12T08:39:18.368" v="5204" actId="20577"/>
        <pc:sldMkLst>
          <pc:docMk/>
          <pc:sldMk cId="564918362" sldId="269"/>
        </pc:sldMkLst>
      </pc:sldChg>
      <pc:sldChg chg="addSp delSp modSp add del mod">
        <pc:chgData name="Clément" userId="5ec517f6-8138-4b5b-9850-3a97cf18b967" providerId="ADAL" clId="{643AF734-C066-43F6-8AE8-4B962F4B95FB}" dt="2024-03-07T10:23:59.419" v="1862" actId="47"/>
        <pc:sldMkLst>
          <pc:docMk/>
          <pc:sldMk cId="560687768" sldId="270"/>
        </pc:sldMkLst>
      </pc:sldChg>
      <pc:sldChg chg="addSp delSp modSp add mod">
        <pc:chgData name="Clément" userId="5ec517f6-8138-4b5b-9850-3a97cf18b967" providerId="ADAL" clId="{643AF734-C066-43F6-8AE8-4B962F4B95FB}" dt="2024-03-07T11:17:21.237" v="3011"/>
        <pc:sldMkLst>
          <pc:docMk/>
          <pc:sldMk cId="1128510744" sldId="270"/>
        </pc:sldMkLst>
      </pc:sldChg>
      <pc:sldChg chg="add del">
        <pc:chgData name="Clément" userId="5ec517f6-8138-4b5b-9850-3a97cf18b967" providerId="ADAL" clId="{643AF734-C066-43F6-8AE8-4B962F4B95FB}" dt="2024-03-07T10:22:20.343" v="1857" actId="47"/>
        <pc:sldMkLst>
          <pc:docMk/>
          <pc:sldMk cId="3532838693" sldId="271"/>
        </pc:sldMkLst>
      </pc:sldChg>
      <pc:sldChg chg="modSp add mod">
        <pc:chgData name="Clément" userId="5ec517f6-8138-4b5b-9850-3a97cf18b967" providerId="ADAL" clId="{643AF734-C066-43F6-8AE8-4B962F4B95FB}" dt="2024-03-12T07:21:17.058" v="3516" actId="14100"/>
        <pc:sldMkLst>
          <pc:docMk/>
          <pc:sldMk cId="3955427350" sldId="271"/>
        </pc:sldMkLst>
      </pc:sldChg>
      <pc:sldChg chg="add del">
        <pc:chgData name="Clément" userId="5ec517f6-8138-4b5b-9850-3a97cf18b967" providerId="ADAL" clId="{643AF734-C066-43F6-8AE8-4B962F4B95FB}" dt="2024-03-07T10:22:21.983" v="1858" actId="47"/>
        <pc:sldMkLst>
          <pc:docMk/>
          <pc:sldMk cId="2369999236" sldId="272"/>
        </pc:sldMkLst>
      </pc:sldChg>
      <pc:sldChg chg="addSp modSp new mod ord">
        <pc:chgData name="Clément" userId="5ec517f6-8138-4b5b-9850-3a97cf18b967" providerId="ADAL" clId="{643AF734-C066-43F6-8AE8-4B962F4B95FB}" dt="2024-03-07T10:51:42.430" v="2366" actId="732"/>
        <pc:sldMkLst>
          <pc:docMk/>
          <pc:sldMk cId="3003156482" sldId="272"/>
        </pc:sldMkLst>
      </pc:sldChg>
      <pc:sldChg chg="addSp delSp modSp add mod">
        <pc:chgData name="Clément" userId="5ec517f6-8138-4b5b-9850-3a97cf18b967" providerId="ADAL" clId="{643AF734-C066-43F6-8AE8-4B962F4B95FB}" dt="2024-03-07T11:17:09.985" v="3009" actId="6549"/>
        <pc:sldMkLst>
          <pc:docMk/>
          <pc:sldMk cId="2853334123" sldId="273"/>
        </pc:sldMkLst>
      </pc:sldChg>
      <pc:sldChg chg="addSp delSp modSp new mod">
        <pc:chgData name="Clément" userId="5ec517f6-8138-4b5b-9850-3a97cf18b967" providerId="ADAL" clId="{643AF734-C066-43F6-8AE8-4B962F4B95FB}" dt="2024-03-12T07:24:26.566" v="3635" actId="1076"/>
        <pc:sldMkLst>
          <pc:docMk/>
          <pc:sldMk cId="4158980402" sldId="274"/>
        </pc:sldMkLst>
      </pc:sldChg>
      <pc:sldChg chg="addSp delSp modSp new mod">
        <pc:chgData name="Clément" userId="5ec517f6-8138-4b5b-9850-3a97cf18b967" providerId="ADAL" clId="{643AF734-C066-43F6-8AE8-4B962F4B95FB}" dt="2024-03-12T07:22:46.583" v="3553" actId="14100"/>
        <pc:sldMkLst>
          <pc:docMk/>
          <pc:sldMk cId="323418986" sldId="275"/>
        </pc:sldMkLst>
      </pc:sldChg>
      <pc:sldChg chg="addSp modSp new mod">
        <pc:chgData name="Clément" userId="5ec517f6-8138-4b5b-9850-3a97cf18b967" providerId="ADAL" clId="{643AF734-C066-43F6-8AE8-4B962F4B95FB}" dt="2024-03-12T10:10:25.017" v="5308" actId="20577"/>
        <pc:sldMkLst>
          <pc:docMk/>
          <pc:sldMk cId="3796700999" sldId="276"/>
        </pc:sldMkLst>
      </pc:sldChg>
      <pc:sldChg chg="add ord">
        <pc:chgData name="Clément" userId="5ec517f6-8138-4b5b-9850-3a97cf18b967" providerId="ADAL" clId="{643AF734-C066-43F6-8AE8-4B962F4B95FB}" dt="2024-03-12T07:23:27.752" v="3625"/>
        <pc:sldMkLst>
          <pc:docMk/>
          <pc:sldMk cId="1884945464" sldId="277"/>
        </pc:sldMkLst>
      </pc:sldChg>
      <pc:sldChg chg="addSp delSp modSp new mod">
        <pc:chgData name="Clément" userId="5ec517f6-8138-4b5b-9850-3a97cf18b967" providerId="ADAL" clId="{643AF734-C066-43F6-8AE8-4B962F4B95FB}" dt="2024-03-12T08:34:37.132" v="4760" actId="20577"/>
        <pc:sldMkLst>
          <pc:docMk/>
          <pc:sldMk cId="1200110363" sldId="278"/>
        </pc:sldMkLst>
      </pc:sldChg>
      <pc:sldChg chg="addSp modSp new mod">
        <pc:chgData name="Clément" userId="5ec517f6-8138-4b5b-9850-3a97cf18b967" providerId="ADAL" clId="{643AF734-C066-43F6-8AE8-4B962F4B95FB}" dt="2024-03-12T10:11:03.380" v="5313" actId="12"/>
        <pc:sldMkLst>
          <pc:docMk/>
          <pc:sldMk cId="2133724769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1ED07D-2223-FA4E-B847-594F33D092F3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14916-D2A1-3344-A902-C43DB7B6FE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134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Évaluation : Pierre, </a:t>
            </a:r>
            <a:r>
              <a:rPr lang="fr-FR" dirty="0" err="1"/>
              <a:t>Charlélie</a:t>
            </a:r>
            <a:r>
              <a:rPr lang="fr-FR" dirty="0"/>
              <a:t>, Matthieu, </a:t>
            </a:r>
            <a:r>
              <a:rPr lang="fr-FR" dirty="0" err="1"/>
              <a:t>Poéma</a:t>
            </a:r>
            <a:endParaRPr lang="fr-FR" dirty="0"/>
          </a:p>
          <a:p>
            <a:r>
              <a:rPr lang="fr-FR" dirty="0"/>
              <a:t>Efficacité de l’app : Axel, Quentin, Thomas</a:t>
            </a:r>
          </a:p>
          <a:p>
            <a:r>
              <a:rPr lang="fr-FR" dirty="0"/>
              <a:t>Les savoirs et l’esprit critique : Emma, Lila, Romane + </a:t>
            </a:r>
            <a:r>
              <a:rPr lang="fr-FR" dirty="0" err="1"/>
              <a:t>Daryl</a:t>
            </a:r>
            <a:r>
              <a:rPr lang="fr-FR" dirty="0"/>
              <a:t> et Baptiste</a:t>
            </a:r>
          </a:p>
          <a:p>
            <a:r>
              <a:rPr lang="fr-FR" dirty="0"/>
              <a:t>Vision métier Enseignant : Joris, Tom, Diego, Martin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514916-D2A1-3344-A902-C43DB7B6FE2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00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garde couleur">
    <p:bg>
      <p:bgPr>
        <a:solidFill>
          <a:srgbClr val="6316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A1557-BA38-FF4B-99A9-E0509405A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003" y="2006217"/>
            <a:ext cx="11129588" cy="150374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185686-36B9-3C4B-863F-ECA198F7F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857591" cy="862386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555311-6814-AF48-829D-E69DF800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03056"/>
            <a:ext cx="1108934" cy="365125"/>
          </a:xfrm>
        </p:spPr>
        <p:txBody>
          <a:bodyPr/>
          <a:lstStyle>
            <a:lvl1pPr>
              <a:defRPr sz="1050"/>
            </a:lvl1pPr>
          </a:lstStyle>
          <a:p>
            <a:fld id="{9917E7B9-64FC-45DB-923D-189FEA91716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B6C1E5-38EE-8B45-9C6A-9E9AD9E5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03056"/>
            <a:ext cx="6594438" cy="365125"/>
          </a:xfrm>
        </p:spPr>
        <p:txBody>
          <a:bodyPr/>
          <a:lstStyle>
            <a:lvl1pPr>
              <a:defRPr sz="1050"/>
            </a:lvl1pPr>
          </a:lstStyle>
          <a:p>
            <a:endParaRPr lang="fr-FR"/>
          </a:p>
        </p:txBody>
      </p:sp>
      <p:pic>
        <p:nvPicPr>
          <p:cNvPr id="7" name="Image 14">
            <a:extLst>
              <a:ext uri="{FF2B5EF4-FFF2-40B4-BE49-F238E27FC236}">
                <a16:creationId xmlns:a16="http://schemas.microsoft.com/office/drawing/2014/main" id="{E3FD71F0-BCA0-D64E-A92B-8BE93D0DD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52003" y="227141"/>
            <a:ext cx="5646664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1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garde N&amp;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A1557-BA38-FF4B-99A9-E0509405A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003" y="1804230"/>
            <a:ext cx="10415997" cy="150374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>
                <a:solidFill>
                  <a:srgbClr val="63163C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185686-36B9-3C4B-863F-ECA198F7F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862386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rgbClr val="63163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555311-6814-AF48-829D-E69DF800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24572"/>
            <a:ext cx="990600" cy="365125"/>
          </a:xfrm>
        </p:spPr>
        <p:txBody>
          <a:bodyPr/>
          <a:lstStyle/>
          <a:p>
            <a:fld id="{9917E7B9-64FC-45DB-923D-189FEA91716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B6C1E5-38EE-8B45-9C6A-9E9AD9E5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24572"/>
            <a:ext cx="6594438" cy="365125"/>
          </a:xfrm>
        </p:spPr>
        <p:txBody>
          <a:bodyPr/>
          <a:lstStyle/>
          <a:p>
            <a:endParaRPr lang="fr-FR"/>
          </a:p>
        </p:txBody>
      </p:sp>
      <p:pic>
        <p:nvPicPr>
          <p:cNvPr id="8" name="Image 7" descr="Une image contenant assis, signe, ordinateur, dessin&#10;&#10;Description générée automatiquement">
            <a:extLst>
              <a:ext uri="{FF2B5EF4-FFF2-40B4-BE49-F238E27FC236}">
                <a16:creationId xmlns:a16="http://schemas.microsoft.com/office/drawing/2014/main" id="{E98DE75E-2679-054D-A41A-9E11BC9D40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5901" y="186469"/>
            <a:ext cx="5663884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06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nd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4AA3B7-FDB5-7B40-972E-03690CE3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8958" y="6220176"/>
            <a:ext cx="1033631" cy="365125"/>
          </a:xfrm>
        </p:spPr>
        <p:txBody>
          <a:bodyPr/>
          <a:lstStyle>
            <a:lvl1pPr>
              <a:defRPr sz="1000"/>
            </a:lvl1pPr>
          </a:lstStyle>
          <a:p>
            <a:fld id="{9917E7B9-64FC-45DB-923D-189FEA91716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1FEBF2-DAA9-5748-88D2-A7C39FA03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24572"/>
            <a:ext cx="6594438" cy="365125"/>
          </a:xfrm>
        </p:spPr>
        <p:txBody>
          <a:bodyPr/>
          <a:lstStyle>
            <a:lvl1pPr>
              <a:defRPr sz="1000"/>
            </a:lvl1pPr>
          </a:lstStyle>
          <a:p>
            <a:endParaRPr lang="fr-FR"/>
          </a:p>
        </p:txBody>
      </p:sp>
      <p:pic>
        <p:nvPicPr>
          <p:cNvPr id="7" name="Image 17">
            <a:extLst>
              <a:ext uri="{FF2B5EF4-FFF2-40B4-BE49-F238E27FC236}">
                <a16:creationId xmlns:a16="http://schemas.microsoft.com/office/drawing/2014/main" id="{F38E78A0-587B-8341-B07E-95E53D7D8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50436" y="6142001"/>
            <a:ext cx="2144144" cy="478445"/>
          </a:xfrm>
          <a:prstGeom prst="rect">
            <a:avLst/>
          </a:prstGeom>
        </p:spPr>
      </p:pic>
      <p:sp>
        <p:nvSpPr>
          <p:cNvPr id="10" name="Titre 9">
            <a:extLst>
              <a:ext uri="{FF2B5EF4-FFF2-40B4-BE49-F238E27FC236}">
                <a16:creationId xmlns:a16="http://schemas.microsoft.com/office/drawing/2014/main" id="{125C5E8B-3C42-7F4A-8BF2-5F3B0B18A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98" y="203762"/>
            <a:ext cx="10794402" cy="73215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26564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4AA3B7-FDB5-7B40-972E-03690CE3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24572"/>
            <a:ext cx="1033631" cy="365125"/>
          </a:xfrm>
        </p:spPr>
        <p:txBody>
          <a:bodyPr/>
          <a:lstStyle/>
          <a:p>
            <a:fld id="{9917E7B9-64FC-45DB-923D-189FEA91716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1FEBF2-DAA9-5748-88D2-A7C39FA03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24572"/>
            <a:ext cx="6594438" cy="365125"/>
          </a:xfrm>
        </p:spPr>
        <p:txBody>
          <a:bodyPr/>
          <a:lstStyle/>
          <a:p>
            <a:endParaRPr lang="fr-FR"/>
          </a:p>
        </p:txBody>
      </p:sp>
      <p:pic>
        <p:nvPicPr>
          <p:cNvPr id="7" name="Image 17">
            <a:extLst>
              <a:ext uri="{FF2B5EF4-FFF2-40B4-BE49-F238E27FC236}">
                <a16:creationId xmlns:a16="http://schemas.microsoft.com/office/drawing/2014/main" id="{F38E78A0-587B-8341-B07E-95E53D7D8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50436" y="6142001"/>
            <a:ext cx="2144144" cy="478445"/>
          </a:xfrm>
          <a:prstGeom prst="rect">
            <a:avLst/>
          </a:prstGeom>
        </p:spPr>
      </p:pic>
      <p:sp>
        <p:nvSpPr>
          <p:cNvPr id="10" name="Titre 9">
            <a:extLst>
              <a:ext uri="{FF2B5EF4-FFF2-40B4-BE49-F238E27FC236}">
                <a16:creationId xmlns:a16="http://schemas.microsoft.com/office/drawing/2014/main" id="{125C5E8B-3C42-7F4A-8BF2-5F3B0B18A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398" y="237554"/>
            <a:ext cx="10794402" cy="73215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sous-titre</a:t>
            </a:r>
          </a:p>
        </p:txBody>
      </p:sp>
    </p:spTree>
    <p:extLst>
      <p:ext uri="{BB962C8B-B14F-4D97-AF65-F5344CB8AC3E}">
        <p14:creationId xmlns:p14="http://schemas.microsoft.com/office/powerpoint/2010/main" val="147061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64AF6C-DC4D-5D4C-A663-B4A7B9054F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35330"/>
            <a:ext cx="1130449" cy="365125"/>
          </a:xfrm>
        </p:spPr>
        <p:txBody>
          <a:bodyPr/>
          <a:lstStyle/>
          <a:p>
            <a:fld id="{9917E7B9-64FC-45DB-923D-189FEA91716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064E9A3-3AA9-C846-8FEC-29A0A1148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35330"/>
            <a:ext cx="6594438" cy="365125"/>
          </a:xfrm>
        </p:spPr>
        <p:txBody>
          <a:bodyPr/>
          <a:lstStyle/>
          <a:p>
            <a:endParaRPr lang="fr-FR"/>
          </a:p>
        </p:txBody>
      </p:sp>
      <p:pic>
        <p:nvPicPr>
          <p:cNvPr id="5" name="Image 17">
            <a:extLst>
              <a:ext uri="{FF2B5EF4-FFF2-40B4-BE49-F238E27FC236}">
                <a16:creationId xmlns:a16="http://schemas.microsoft.com/office/drawing/2014/main" id="{442D3CB0-151B-0A45-B227-2E22299E7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50436" y="6142001"/>
            <a:ext cx="2144144" cy="478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85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6F6E40-6422-0D40-8070-C1C541A9A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2808419"/>
            <a:ext cx="10418781" cy="215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1821E3-804D-E84D-9593-5C045D7775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191683"/>
            <a:ext cx="1388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7E7B9-64FC-45DB-923D-189FEA917167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630978-8161-0C4B-B52E-6F77518628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85016" y="6203056"/>
            <a:ext cx="65944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A528EB42-77D5-C149-8B48-AD6EC6AE29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 rot="16199999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11" name="Espace réservé du titre 10">
            <a:extLst>
              <a:ext uri="{FF2B5EF4-FFF2-40B4-BE49-F238E27FC236}">
                <a16:creationId xmlns:a16="http://schemas.microsoft.com/office/drawing/2014/main" id="{DB8B80F0-E2CF-9A4D-9838-868A521A6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3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1295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fr-FR" sz="3200" b="1" kern="1200">
          <a:solidFill>
            <a:srgbClr val="63163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63163C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8698BE6-10E7-49A4-AEF4-437244B9B9B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325072" y="2450271"/>
            <a:ext cx="6724340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chemeClr val="bg1"/>
                </a:solidFill>
              </a:rPr>
              <a:t>Fondements socio-historiques de l’EP dans le Système éducatif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C6B3DB41-9447-4DA6-97B3-D44249E0FC6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5210" y="5947204"/>
            <a:ext cx="12041579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solidFill>
                  <a:schemeClr val="bg1"/>
                </a:solidFill>
              </a:rPr>
              <a:t>Sabine Pelle			L2 EM    </a:t>
            </a:r>
            <a:r>
              <a:rPr lang="fr-FR" sz="3600" b="1" dirty="0">
                <a:solidFill>
                  <a:schemeClr val="bg1"/>
                </a:solidFill>
              </a:rPr>
              <a:t>	</a:t>
            </a:r>
            <a:r>
              <a:rPr lang="fr-FR" sz="1800" dirty="0">
                <a:solidFill>
                  <a:schemeClr val="bg1"/>
                </a:solidFill>
              </a:rPr>
              <a:t>Semestre 4</a:t>
            </a:r>
            <a:r>
              <a:rPr lang="fr-FR" dirty="0">
                <a:solidFill>
                  <a:schemeClr val="bg1"/>
                </a:solidFill>
              </a:rPr>
              <a:t>			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183122C-7771-4CDA-8E44-C44EDD0FC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77349" y="615330"/>
            <a:ext cx="2105026" cy="71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3C0423C-165F-4024-B9FE-6C31F92E8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72128" y="1826994"/>
            <a:ext cx="4757072" cy="373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0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D0F0A7-3056-2DDD-E4BF-6688A4D5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du jour :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1280777-DE79-01F0-AE46-4FD920C7D8CB}"/>
              </a:ext>
            </a:extLst>
          </p:cNvPr>
          <p:cNvSpPr txBox="1"/>
          <p:nvPr/>
        </p:nvSpPr>
        <p:spPr>
          <a:xfrm>
            <a:off x="559397" y="1600199"/>
            <a:ext cx="984401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itchFamily="2" charset="2"/>
              <a:buChar char="Ø"/>
            </a:pPr>
            <a:r>
              <a:rPr lang="fr-FR" sz="3200" dirty="0"/>
              <a:t>Retour sur le texte </a:t>
            </a:r>
          </a:p>
          <a:p>
            <a:pPr marL="285750" indent="-285750" algn="l">
              <a:buFont typeface="Wingdings" pitchFamily="2" charset="2"/>
              <a:buChar char="Ø"/>
            </a:pPr>
            <a:endParaRPr lang="fr-FR" sz="3200" dirty="0"/>
          </a:p>
          <a:p>
            <a:pPr marL="285750" indent="-285750" algn="l">
              <a:buFont typeface="Wingdings" pitchFamily="2" charset="2"/>
              <a:buChar char="Ø"/>
            </a:pPr>
            <a:r>
              <a:rPr lang="fr-FR" sz="3200" dirty="0"/>
              <a:t>Trouver des propositions pédagogiques à l’Ecole et/ou en EPS qui utilisent l’IA (ou se questionne par rapport à son utilisation)</a:t>
            </a:r>
          </a:p>
          <a:p>
            <a:pPr marL="285750" indent="-285750" algn="l">
              <a:buFont typeface="Wingdings" pitchFamily="2" charset="2"/>
              <a:buChar char="Ø"/>
            </a:pPr>
            <a:endParaRPr lang="fr-FR" sz="3200" dirty="0"/>
          </a:p>
          <a:p>
            <a:pPr marL="285750" indent="-285750" algn="l">
              <a:buFont typeface="Wingdings" pitchFamily="2" charset="2"/>
              <a:buChar char="Ø"/>
            </a:pPr>
            <a:r>
              <a:rPr lang="fr-FR" sz="3200" dirty="0"/>
              <a:t>Derniers conseils avant le CC2</a:t>
            </a:r>
          </a:p>
        </p:txBody>
      </p:sp>
    </p:spTree>
    <p:extLst>
      <p:ext uri="{BB962C8B-B14F-4D97-AF65-F5344CB8AC3E}">
        <p14:creationId xmlns:p14="http://schemas.microsoft.com/office/powerpoint/2010/main" val="1575967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B9157E-A429-5C2F-9C6C-EDE498F9C7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B4BF88-EF11-4959-444E-77A47380A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Retour sur le texte :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3B50160-31AE-B3ED-7683-8F30DE5543CC}"/>
              </a:ext>
            </a:extLst>
          </p:cNvPr>
          <p:cNvSpPr txBox="1"/>
          <p:nvPr/>
        </p:nvSpPr>
        <p:spPr>
          <a:xfrm>
            <a:off x="559398" y="920621"/>
            <a:ext cx="975935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itchFamily="2" charset="2"/>
              <a:buChar char="Ø"/>
            </a:pPr>
            <a:r>
              <a:rPr lang="fr-FR" sz="2200" dirty="0"/>
              <a:t>Organisation du texte ?</a:t>
            </a:r>
          </a:p>
          <a:p>
            <a:pPr marL="285750" indent="-285750" algn="l">
              <a:buFont typeface="Wingdings" pitchFamily="2" charset="2"/>
              <a:buChar char="Ø"/>
            </a:pPr>
            <a:endParaRPr lang="fr-FR" sz="2200" dirty="0"/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2200" dirty="0"/>
              <a:t>Étude sur l’utilisation de l’IA de primaire jusqu’au lycée (2021-2024)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2200" dirty="0"/>
              <a:t>Intelligence de l’IA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2200" dirty="0"/>
              <a:t>Type d’utilisation (recherche, plus-value)</a:t>
            </a:r>
          </a:p>
          <a:p>
            <a:pPr algn="l"/>
            <a:r>
              <a:rPr lang="fr-FR" sz="2200" dirty="0"/>
              <a:t> </a:t>
            </a:r>
          </a:p>
          <a:p>
            <a:pPr marL="285750" indent="-285750" algn="l">
              <a:buFont typeface="Wingdings" pitchFamily="2" charset="2"/>
              <a:buChar char="Ø"/>
            </a:pPr>
            <a:r>
              <a:rPr lang="fr-FR" sz="2200" dirty="0"/>
              <a:t>Points positifs et négatifs de l’IA ?</a:t>
            </a:r>
          </a:p>
          <a:p>
            <a:pPr marL="285750" indent="-285750" algn="l">
              <a:buFont typeface="Wingdings" pitchFamily="2" charset="2"/>
              <a:buChar char="Ø"/>
            </a:pPr>
            <a:endParaRPr lang="fr-FR" sz="2200" dirty="0"/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2200" dirty="0"/>
              <a:t>Positifs : rapidité de l’information, autonome, qui évolue en fonction des questions, développement de nouvelles technologies 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2200" dirty="0"/>
              <a:t>Négatifs : manque d’éthique (affirmation de fausses information, peu de remise en cause), engendre de la paresse, créé de la dépendance, affaiblissement des relations entre humains, réduction de l’emploi</a:t>
            </a:r>
          </a:p>
        </p:txBody>
      </p:sp>
    </p:spTree>
    <p:extLst>
      <p:ext uri="{BB962C8B-B14F-4D97-AF65-F5344CB8AC3E}">
        <p14:creationId xmlns:p14="http://schemas.microsoft.com/office/powerpoint/2010/main" val="3034088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B34D15-80C4-7559-7A0E-9C763E3DA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63153B"/>
                </a:solidFill>
              </a:rPr>
              <a:t>Les pédagogies et l’IA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EAD50EF-8114-56F3-7365-074D351335F1}"/>
              </a:ext>
            </a:extLst>
          </p:cNvPr>
          <p:cNvSpPr txBox="1"/>
          <p:nvPr/>
        </p:nvSpPr>
        <p:spPr>
          <a:xfrm>
            <a:off x="420223" y="1262406"/>
            <a:ext cx="1135155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3200" dirty="0"/>
              <a:t> Se répartir les différents thèmes par groupe 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3200" b="1" dirty="0">
                <a:solidFill>
                  <a:srgbClr val="63153B"/>
                </a:solidFill>
              </a:rPr>
              <a:t>L’évaluation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3200" b="1" dirty="0">
                <a:solidFill>
                  <a:srgbClr val="63153B"/>
                </a:solidFill>
              </a:rPr>
              <a:t>Les savoirs et l’esprit critique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3200" b="1" dirty="0">
                <a:solidFill>
                  <a:srgbClr val="63153B"/>
                </a:solidFill>
              </a:rPr>
              <a:t>L’efficacité de l’apprentissage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3200" b="1" dirty="0">
                <a:solidFill>
                  <a:srgbClr val="63153B"/>
                </a:solidFill>
              </a:rPr>
              <a:t>La vision du métier d’enseignant</a:t>
            </a:r>
          </a:p>
          <a:p>
            <a:pPr marL="285750" indent="-285750">
              <a:buFont typeface="Wingdings" pitchFamily="2" charset="2"/>
              <a:buChar char="Ø"/>
            </a:pPr>
            <a:endParaRPr lang="fr-FR" sz="3200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sz="3200" dirty="0"/>
              <a:t> Pour chacun des thèmes, trouver une proposition concrète à mettre en œuvre à l’école ET en EPS</a:t>
            </a:r>
          </a:p>
        </p:txBody>
      </p:sp>
    </p:spTree>
    <p:extLst>
      <p:ext uri="{BB962C8B-B14F-4D97-AF65-F5344CB8AC3E}">
        <p14:creationId xmlns:p14="http://schemas.microsoft.com/office/powerpoint/2010/main" val="483339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296CA-C472-8253-46AF-4544A4FD8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8BFF2B9-E6FC-1EF8-F9DF-E6C9746DDD59}"/>
              </a:ext>
            </a:extLst>
          </p:cNvPr>
          <p:cNvSpPr txBox="1"/>
          <p:nvPr/>
        </p:nvSpPr>
        <p:spPr>
          <a:xfrm>
            <a:off x="466078" y="279620"/>
            <a:ext cx="100717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63163C"/>
                </a:solidFill>
                <a:latin typeface="+mj-lt"/>
                <a:ea typeface="+mj-ea"/>
                <a:cs typeface="+mj-cs"/>
              </a:rPr>
              <a:t>Comment bien préparer le CC2 ?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2722D02-B048-B0D3-BF18-EBE18D2FF209}"/>
              </a:ext>
            </a:extLst>
          </p:cNvPr>
          <p:cNvSpPr txBox="1"/>
          <p:nvPr/>
        </p:nvSpPr>
        <p:spPr>
          <a:xfrm>
            <a:off x="533707" y="920621"/>
            <a:ext cx="1112458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3200" u="sng" dirty="0"/>
              <a:t>Pour les questions de cours : 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3200" dirty="0"/>
              <a:t>Apprendre ses cours pour ne pas perdre de temps dans les questions à court développement (Je connais ou je ne connais pas la réponse….)</a:t>
            </a:r>
          </a:p>
          <a:p>
            <a:pPr marL="285750" indent="-285750">
              <a:buFont typeface="Wingdings" pitchFamily="2" charset="2"/>
              <a:buChar char="Ø"/>
            </a:pPr>
            <a:endParaRPr lang="fr-FR" sz="3200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sz="3200" u="sng" dirty="0"/>
              <a:t>Pour le sujet de rédaction : 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3200" dirty="0"/>
              <a:t>Lire le sujet plusieurs fois pour être sur de ne pas « passer à côté » des termes importants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3200" dirty="0"/>
              <a:t>Utiliser la méthodo vue lors des </a:t>
            </a:r>
            <a:r>
              <a:rPr lang="fr-FR" sz="3200" dirty="0" err="1"/>
              <a:t>TDs</a:t>
            </a:r>
            <a:r>
              <a:rPr lang="fr-FR" sz="3200" dirty="0"/>
              <a:t> (notamment TD7)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3200" dirty="0"/>
              <a:t>Ne pas oublier d’illustrer et de nuancer vos arguments ! </a:t>
            </a:r>
          </a:p>
        </p:txBody>
      </p:sp>
    </p:spTree>
    <p:extLst>
      <p:ext uri="{BB962C8B-B14F-4D97-AF65-F5344CB8AC3E}">
        <p14:creationId xmlns:p14="http://schemas.microsoft.com/office/powerpoint/2010/main" val="366132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BD3013-1BE1-4574-907A-C36752555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403" y="2390849"/>
            <a:ext cx="3240705" cy="2076301"/>
          </a:xfrm>
        </p:spPr>
        <p:txBody>
          <a:bodyPr/>
          <a:lstStyle/>
          <a:p>
            <a:pPr algn="ctr"/>
            <a:r>
              <a:rPr lang="fr-FR" b="0" dirty="0">
                <a:solidFill>
                  <a:schemeClr val="tx1"/>
                </a:solidFill>
              </a:rPr>
              <a:t>Questionner un sujet</a:t>
            </a:r>
          </a:p>
        </p:txBody>
      </p:sp>
      <p:pic>
        <p:nvPicPr>
          <p:cNvPr id="1028" name="Picture 4" descr="La méthode CQQCOQP vous permet d'analyser une situation d'un nouvel ...">
            <a:extLst>
              <a:ext uri="{FF2B5EF4-FFF2-40B4-BE49-F238E27FC236}">
                <a16:creationId xmlns:a16="http://schemas.microsoft.com/office/drawing/2014/main" id="{A6FED2E2-E1C6-470D-8E45-CE05A9D840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92"/>
          <a:stretch/>
        </p:blipFill>
        <p:spPr bwMode="auto">
          <a:xfrm>
            <a:off x="4924635" y="1114046"/>
            <a:ext cx="6553616" cy="435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1F02645-538D-92EC-BFE1-036421CA4210}"/>
              </a:ext>
            </a:extLst>
          </p:cNvPr>
          <p:cNvSpPr txBox="1"/>
          <p:nvPr/>
        </p:nvSpPr>
        <p:spPr>
          <a:xfrm>
            <a:off x="286266" y="176443"/>
            <a:ext cx="6676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>
                <a:solidFill>
                  <a:srgbClr val="63163C"/>
                </a:solidFill>
                <a:latin typeface="+mj-lt"/>
                <a:ea typeface="+mj-ea"/>
                <a:cs typeface="+mj-cs"/>
              </a:rPr>
              <a:t>Comment bien préparer le CC2 ? </a:t>
            </a:r>
          </a:p>
        </p:txBody>
      </p:sp>
    </p:spTree>
    <p:extLst>
      <p:ext uri="{BB962C8B-B14F-4D97-AF65-F5344CB8AC3E}">
        <p14:creationId xmlns:p14="http://schemas.microsoft.com/office/powerpoint/2010/main" val="32341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F94F4F5-BFA2-4DED-885F-B3D48E1B3695}"/>
              </a:ext>
            </a:extLst>
          </p:cNvPr>
          <p:cNvSpPr txBox="1"/>
          <p:nvPr/>
        </p:nvSpPr>
        <p:spPr>
          <a:xfrm>
            <a:off x="466078" y="279620"/>
            <a:ext cx="100717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63163C"/>
                </a:solidFill>
                <a:latin typeface="+mj-lt"/>
                <a:ea typeface="+mj-ea"/>
                <a:cs typeface="+mj-cs"/>
              </a:rPr>
              <a:t>Pour le sujet de rédaction :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2593FD4-EE34-4740-9074-68EF86E313D6}"/>
              </a:ext>
            </a:extLst>
          </p:cNvPr>
          <p:cNvSpPr txBox="1"/>
          <p:nvPr/>
        </p:nvSpPr>
        <p:spPr>
          <a:xfrm>
            <a:off x="572610" y="1340528"/>
            <a:ext cx="1101274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2800" dirty="0"/>
              <a:t> </a:t>
            </a:r>
            <a:r>
              <a:rPr lang="fr-FR" sz="3200" dirty="0"/>
              <a:t>Définir les termes (des catégories, segmentée, compartiments)</a:t>
            </a:r>
          </a:p>
          <a:p>
            <a:pPr marL="285750" indent="-285750">
              <a:buFont typeface="Wingdings" pitchFamily="2" charset="2"/>
              <a:buChar char="Ø"/>
            </a:pPr>
            <a:endParaRPr lang="fr-FR" sz="3200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sz="3200" dirty="0"/>
              <a:t> S’attarder sur les mots « à réfléchir » pour saisir les enjeux, poser des questions donc répondre finement à la question</a:t>
            </a:r>
          </a:p>
          <a:p>
            <a:pPr marL="285750" indent="-285750">
              <a:buFont typeface="Wingdings" pitchFamily="2" charset="2"/>
              <a:buChar char="Ø"/>
            </a:pPr>
            <a:endParaRPr lang="fr-FR" sz="3200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sz="3200" dirty="0"/>
              <a:t> Réfléchir à la structuration de l’introduction </a:t>
            </a:r>
          </a:p>
        </p:txBody>
      </p:sp>
    </p:spTree>
    <p:extLst>
      <p:ext uri="{BB962C8B-B14F-4D97-AF65-F5344CB8AC3E}">
        <p14:creationId xmlns:p14="http://schemas.microsoft.com/office/powerpoint/2010/main" val="2853334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le TD9 – TD 9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16430C3-CCF2-4025-87BB-BA434640DF1C}"/>
              </a:ext>
            </a:extLst>
          </p:cNvPr>
          <p:cNvSpPr txBox="1"/>
          <p:nvPr/>
        </p:nvSpPr>
        <p:spPr>
          <a:xfrm>
            <a:off x="479394" y="1376039"/>
            <a:ext cx="954349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fr-FR" sz="3200" b="1" dirty="0">
                <a:solidFill>
                  <a:srgbClr val="FF0000"/>
                </a:solidFill>
              </a:rPr>
              <a:t>TD 9 </a:t>
            </a:r>
            <a:r>
              <a:rPr lang="fr-FR" sz="3200" b="1" u="sng" dirty="0">
                <a:solidFill>
                  <a:srgbClr val="FF0000"/>
                </a:solidFill>
              </a:rPr>
              <a:t>Lundi 17/03 </a:t>
            </a:r>
            <a:r>
              <a:rPr lang="fr-FR" sz="3200" b="1" dirty="0">
                <a:solidFill>
                  <a:srgbClr val="FF0000"/>
                </a:solidFill>
              </a:rPr>
              <a:t>: CC - 2h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3200" dirty="0"/>
              <a:t>2 Questions de cours (réviser CM et </a:t>
            </a:r>
            <a:r>
              <a:rPr lang="fr-FR" sz="3200" dirty="0" err="1"/>
              <a:t>TDs</a:t>
            </a:r>
            <a:r>
              <a:rPr lang="fr-FR" sz="3200" dirty="0"/>
              <a:t> jusqu’au TD7)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sz="3200" dirty="0"/>
              <a:t>1 sujet de rédaction avec au moins 2 arguments à développer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3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200" dirty="0"/>
              <a:t>TD 10 (27/03) : Correction du CC</a:t>
            </a:r>
          </a:p>
        </p:txBody>
      </p:sp>
    </p:spTree>
    <p:extLst>
      <p:ext uri="{BB962C8B-B14F-4D97-AF65-F5344CB8AC3E}">
        <p14:creationId xmlns:p14="http://schemas.microsoft.com/office/powerpoint/2010/main" val="3205669152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PT Paris Saclay 16-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4" id="{42800A18-35BA-EC41-B8C8-B2EB80C86888}" vid="{0AEF19FC-64CA-074A-8358-7D912B3F472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PPT Paris Saclay 16-9</Template>
  <TotalTime>558</TotalTime>
  <Words>312</Words>
  <Application>Microsoft Office PowerPoint</Application>
  <PresentationFormat>Grand écran</PresentationFormat>
  <Paragraphs>42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Modèle PPT Paris Saclay 16-9</vt:lpstr>
      <vt:lpstr>Fondements socio-historiques de l’EP dans le Système éducatif</vt:lpstr>
      <vt:lpstr>Programme du jour : </vt:lpstr>
      <vt:lpstr>Retour sur le texte : </vt:lpstr>
      <vt:lpstr>Les pédagogies et l’IA</vt:lpstr>
      <vt:lpstr>Présentation PowerPoint</vt:lpstr>
      <vt:lpstr>Questionner un sujet</vt:lpstr>
      <vt:lpstr>Présentation PowerPoint</vt:lpstr>
      <vt:lpstr>Pour le TD9 – TD 9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Fondements socio-historiques de l’EP dans le Système éducatif</dc:title>
  <dc:creator>Clément Guénolé</dc:creator>
  <cp:lastModifiedBy>sabine pelle</cp:lastModifiedBy>
  <cp:revision>37</cp:revision>
  <dcterms:created xsi:type="dcterms:W3CDTF">2024-01-25T10:23:16Z</dcterms:created>
  <dcterms:modified xsi:type="dcterms:W3CDTF">2025-03-13T07:34:05Z</dcterms:modified>
</cp:coreProperties>
</file>