
<file path=[Content_Types].xml><?xml version="1.0" encoding="utf-8"?>
<Types xmlns="http://schemas.openxmlformats.org/package/2006/content-types">
  <Default Extension="bin" ContentType="application/vnd.openxmlformats-officedocument.oleObject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367" r:id="rId3"/>
    <p:sldId id="369" r:id="rId4"/>
    <p:sldId id="368" r:id="rId5"/>
    <p:sldId id="381" r:id="rId6"/>
    <p:sldId id="956" r:id="rId7"/>
    <p:sldId id="612" r:id="rId8"/>
    <p:sldId id="613" r:id="rId9"/>
    <p:sldId id="614" r:id="rId10"/>
    <p:sldId id="616" r:id="rId11"/>
    <p:sldId id="957" r:id="rId12"/>
    <p:sldId id="382" r:id="rId13"/>
    <p:sldId id="383" r:id="rId14"/>
    <p:sldId id="384" r:id="rId15"/>
    <p:sldId id="845" r:id="rId16"/>
    <p:sldId id="955" r:id="rId17"/>
    <p:sldId id="952" r:id="rId18"/>
    <p:sldId id="953" r:id="rId19"/>
    <p:sldId id="954" r:id="rId20"/>
    <p:sldId id="958" r:id="rId21"/>
    <p:sldId id="380" r:id="rId22"/>
  </p:sldIdLst>
  <p:sldSz cx="9144000" cy="6858000" type="screen4x3"/>
  <p:notesSz cx="6858000" cy="9144000"/>
  <p:defaultTextStyle>
    <a:defPPr>
      <a:defRPr lang="fr-FR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C2A849-6626-410D-815F-F415FA191F09}" v="55" dt="2023-11-15T14:14:57.7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91" autoAdjust="0"/>
    <p:restoredTop sz="87199" autoAdjust="0"/>
  </p:normalViewPr>
  <p:slideViewPr>
    <p:cSldViewPr>
      <p:cViewPr varScale="1">
        <p:scale>
          <a:sx n="60" d="100"/>
          <a:sy n="60" d="100"/>
        </p:scale>
        <p:origin x="174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line Triolet" userId="af5ff331-9994-4458-b13d-290c9493ecc4" providerId="ADAL" clId="{98C2A849-6626-410D-815F-F415FA191F09}"/>
    <pc:docChg chg="undo custSel modSld">
      <pc:chgData name="Celine Triolet" userId="af5ff331-9994-4458-b13d-290c9493ecc4" providerId="ADAL" clId="{98C2A849-6626-410D-815F-F415FA191F09}" dt="2023-11-15T14:15:02.313" v="61" actId="1076"/>
      <pc:docMkLst>
        <pc:docMk/>
      </pc:docMkLst>
      <pc:sldChg chg="modNotesTx">
        <pc:chgData name="Celine Triolet" userId="af5ff331-9994-4458-b13d-290c9493ecc4" providerId="ADAL" clId="{98C2A849-6626-410D-815F-F415FA191F09}" dt="2023-11-15T14:12:03.951" v="0" actId="20577"/>
        <pc:sldMkLst>
          <pc:docMk/>
          <pc:sldMk cId="0" sldId="256"/>
        </pc:sldMkLst>
      </pc:sldChg>
      <pc:sldChg chg="addSp modAnim">
        <pc:chgData name="Celine Triolet" userId="af5ff331-9994-4458-b13d-290c9493ecc4" providerId="ADAL" clId="{98C2A849-6626-410D-815F-F415FA191F09}" dt="2023-11-15T14:12:46.725" v="5"/>
        <pc:sldMkLst>
          <pc:docMk/>
          <pc:sldMk cId="3858271556" sldId="368"/>
        </pc:sldMkLst>
        <pc:picChg chg="add">
          <ac:chgData name="Celine Triolet" userId="af5ff331-9994-4458-b13d-290c9493ecc4" providerId="ADAL" clId="{98C2A849-6626-410D-815F-F415FA191F09}" dt="2023-11-15T14:12:44.695" v="4"/>
          <ac:picMkLst>
            <pc:docMk/>
            <pc:sldMk cId="3858271556" sldId="368"/>
            <ac:picMk id="4" creationId="{32F78C80-FD1D-AAE1-2EC1-CB791E92AB08}"/>
          </ac:picMkLst>
        </pc:picChg>
      </pc:sldChg>
      <pc:sldChg chg="addSp delSp mod delAnim modAnim">
        <pc:chgData name="Celine Triolet" userId="af5ff331-9994-4458-b13d-290c9493ecc4" providerId="ADAL" clId="{98C2A849-6626-410D-815F-F415FA191F09}" dt="2023-11-15T14:12:26.401" v="3" actId="478"/>
        <pc:sldMkLst>
          <pc:docMk/>
          <pc:sldMk cId="3398530179" sldId="369"/>
        </pc:sldMkLst>
        <pc:picChg chg="add del">
          <ac:chgData name="Celine Triolet" userId="af5ff331-9994-4458-b13d-290c9493ecc4" providerId="ADAL" clId="{98C2A849-6626-410D-815F-F415FA191F09}" dt="2023-11-15T14:12:26.401" v="3" actId="478"/>
          <ac:picMkLst>
            <pc:docMk/>
            <pc:sldMk cId="3398530179" sldId="369"/>
            <ac:picMk id="5" creationId="{4C3D5426-C0D6-9A86-0074-DC1328B489FF}"/>
          </ac:picMkLst>
        </pc:picChg>
      </pc:sldChg>
      <pc:sldChg chg="addSp modSp mod modAnim">
        <pc:chgData name="Celine Triolet" userId="af5ff331-9994-4458-b13d-290c9493ecc4" providerId="ADAL" clId="{98C2A849-6626-410D-815F-F415FA191F09}" dt="2023-11-15T14:15:02.313" v="61" actId="1076"/>
        <pc:sldMkLst>
          <pc:docMk/>
          <pc:sldMk cId="271567840" sldId="380"/>
        </pc:sldMkLst>
        <pc:spChg chg="mod">
          <ac:chgData name="Celine Triolet" userId="af5ff331-9994-4458-b13d-290c9493ecc4" providerId="ADAL" clId="{98C2A849-6626-410D-815F-F415FA191F09}" dt="2023-11-15T14:13:21.829" v="8" actId="20577"/>
          <ac:spMkLst>
            <pc:docMk/>
            <pc:sldMk cId="271567840" sldId="380"/>
            <ac:spMk id="2" creationId="{E029C29C-2D10-461E-ADE2-173BA413CBDB}"/>
          </ac:spMkLst>
        </pc:spChg>
        <pc:graphicFrameChg chg="mod">
          <ac:chgData name="Celine Triolet" userId="af5ff331-9994-4458-b13d-290c9493ecc4" providerId="ADAL" clId="{98C2A849-6626-410D-815F-F415FA191F09}" dt="2023-11-15T14:14:57.710" v="60" actId="20577"/>
          <ac:graphicFrameMkLst>
            <pc:docMk/>
            <pc:sldMk cId="271567840" sldId="380"/>
            <ac:graphicFrameMk id="5" creationId="{4D4228E6-D611-88BC-B688-8136E2D8996E}"/>
          </ac:graphicFrameMkLst>
        </pc:graphicFrameChg>
        <pc:picChg chg="add mod">
          <ac:chgData name="Celine Triolet" userId="af5ff331-9994-4458-b13d-290c9493ecc4" providerId="ADAL" clId="{98C2A849-6626-410D-815F-F415FA191F09}" dt="2023-11-15T14:15:02.313" v="61" actId="1076"/>
          <ac:picMkLst>
            <pc:docMk/>
            <pc:sldMk cId="271567840" sldId="380"/>
            <ac:picMk id="3" creationId="{67353579-E50F-C5C7-911B-313516E68AEC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arole\Documents\Fac\Enseignement\Cours_2015_2016\L2_TP_Stat_2015_2016\TP7\Nuage%20de%20points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370822397200355"/>
          <c:y val="5.1400554097404488E-2"/>
          <c:w val="0.74199781277340393"/>
          <c:h val="0.72877697579469258"/>
        </c:manualLayout>
      </c:layout>
      <c:scatterChart>
        <c:scatterStyle val="lineMarker"/>
        <c:varyColors val="0"/>
        <c:ser>
          <c:idx val="0"/>
          <c:order val="0"/>
          <c:tx>
            <c:strRef>
              <c:f>Feuil1!$C$1</c:f>
              <c:strCache>
                <c:ptCount val="1"/>
                <c:pt idx="0">
                  <c:v>Note à l'examen /20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chemeClr val="accent2">
                  <a:lumMod val="5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c:spPr>
          </c:marker>
          <c:xVal>
            <c:numRef>
              <c:f>Feuil1!$B$2:$B$36</c:f>
              <c:numCache>
                <c:formatCode>General</c:formatCode>
                <c:ptCount val="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  <c:pt idx="18">
                  <c:v>2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4</c:v>
                </c:pt>
                <c:pt idx="23">
                  <c:v>4</c:v>
                </c:pt>
                <c:pt idx="24">
                  <c:v>5</c:v>
                </c:pt>
                <c:pt idx="25">
                  <c:v>5</c:v>
                </c:pt>
                <c:pt idx="26">
                  <c:v>5</c:v>
                </c:pt>
                <c:pt idx="27">
                  <c:v>6</c:v>
                </c:pt>
                <c:pt idx="28">
                  <c:v>6</c:v>
                </c:pt>
                <c:pt idx="29">
                  <c:v>7</c:v>
                </c:pt>
                <c:pt idx="30">
                  <c:v>8</c:v>
                </c:pt>
                <c:pt idx="31">
                  <c:v>8</c:v>
                </c:pt>
                <c:pt idx="32">
                  <c:v>8</c:v>
                </c:pt>
                <c:pt idx="33">
                  <c:v>9</c:v>
                </c:pt>
                <c:pt idx="34">
                  <c:v>10</c:v>
                </c:pt>
              </c:numCache>
            </c:numRef>
          </c:xVal>
          <c:yVal>
            <c:numRef>
              <c:f>Feuil1!$C$2:$C$36</c:f>
              <c:numCache>
                <c:formatCode>General</c:formatCode>
                <c:ptCount val="35"/>
                <c:pt idx="0">
                  <c:v>9</c:v>
                </c:pt>
                <c:pt idx="1">
                  <c:v>20</c:v>
                </c:pt>
                <c:pt idx="2">
                  <c:v>16</c:v>
                </c:pt>
                <c:pt idx="3">
                  <c:v>15</c:v>
                </c:pt>
                <c:pt idx="4">
                  <c:v>14</c:v>
                </c:pt>
                <c:pt idx="5">
                  <c:v>13</c:v>
                </c:pt>
                <c:pt idx="6">
                  <c:v>12</c:v>
                </c:pt>
                <c:pt idx="7">
                  <c:v>10</c:v>
                </c:pt>
                <c:pt idx="8">
                  <c:v>11</c:v>
                </c:pt>
                <c:pt idx="9">
                  <c:v>10</c:v>
                </c:pt>
                <c:pt idx="10">
                  <c:v>17</c:v>
                </c:pt>
                <c:pt idx="11">
                  <c:v>12</c:v>
                </c:pt>
                <c:pt idx="12">
                  <c:v>13</c:v>
                </c:pt>
                <c:pt idx="13">
                  <c:v>16</c:v>
                </c:pt>
                <c:pt idx="14">
                  <c:v>13</c:v>
                </c:pt>
                <c:pt idx="15">
                  <c:v>12</c:v>
                </c:pt>
                <c:pt idx="16">
                  <c:v>11</c:v>
                </c:pt>
                <c:pt idx="17">
                  <c:v>9</c:v>
                </c:pt>
                <c:pt idx="18">
                  <c:v>7</c:v>
                </c:pt>
                <c:pt idx="19">
                  <c:v>10</c:v>
                </c:pt>
                <c:pt idx="20">
                  <c:v>8</c:v>
                </c:pt>
                <c:pt idx="21">
                  <c:v>14</c:v>
                </c:pt>
                <c:pt idx="22">
                  <c:v>10</c:v>
                </c:pt>
                <c:pt idx="23">
                  <c:v>7</c:v>
                </c:pt>
                <c:pt idx="24">
                  <c:v>4</c:v>
                </c:pt>
                <c:pt idx="25">
                  <c:v>10</c:v>
                </c:pt>
                <c:pt idx="26">
                  <c:v>8</c:v>
                </c:pt>
                <c:pt idx="27">
                  <c:v>5</c:v>
                </c:pt>
                <c:pt idx="28">
                  <c:v>6</c:v>
                </c:pt>
                <c:pt idx="29">
                  <c:v>6</c:v>
                </c:pt>
                <c:pt idx="30">
                  <c:v>6</c:v>
                </c:pt>
                <c:pt idx="31">
                  <c:v>5</c:v>
                </c:pt>
                <c:pt idx="32">
                  <c:v>3</c:v>
                </c:pt>
                <c:pt idx="33">
                  <c:v>3</c:v>
                </c:pt>
                <c:pt idx="34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765-4773-AAFB-DD8A00A7EA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1954288"/>
        <c:axId val="447251456"/>
      </c:scatterChart>
      <c:valAx>
        <c:axId val="551954288"/>
        <c:scaling>
          <c:orientation val="minMax"/>
          <c:max val="10"/>
        </c:scaling>
        <c:delete val="0"/>
        <c:axPos val="b"/>
        <c:title>
          <c:tx>
            <c:rich>
              <a:bodyPr/>
              <a:lstStyle/>
              <a:p>
                <a:pPr>
                  <a:defRPr sz="1100"/>
                </a:pPr>
                <a:r>
                  <a:rPr lang="fr-FR" sz="1100"/>
                  <a:t>Non-assiduité en cours (Nb d'absences)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47251456"/>
        <c:crosses val="autoZero"/>
        <c:crossBetween val="midCat"/>
        <c:majorUnit val="1"/>
      </c:valAx>
      <c:valAx>
        <c:axId val="447251456"/>
        <c:scaling>
          <c:orientation val="minMax"/>
          <c:max val="2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fr-FR" sz="1100" dirty="0"/>
                  <a:t>Note à l'examen /20</a:t>
                </a:r>
              </a:p>
            </c:rich>
          </c:tx>
          <c:layout>
            <c:manualLayout>
              <c:xMode val="edge"/>
              <c:yMode val="edge"/>
              <c:x val="8.3333333333333332E-3"/>
              <c:y val="0.1774555263925342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551954288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9E203E-0DED-4528-BF62-87D425870231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937FF04-A0E1-4F65-B36C-50DD94500D78}">
      <dgm:prSet/>
      <dgm:spPr/>
      <dgm:t>
        <a:bodyPr/>
        <a:lstStyle/>
        <a:p>
          <a:r>
            <a:rPr lang="fr-FR" dirty="0"/>
            <a:t>Allez récupérer vos données</a:t>
          </a:r>
        </a:p>
        <a:p>
          <a:r>
            <a:rPr lang="fr-FR" dirty="0"/>
            <a:t>Présentation des données dans un tableau ordonné</a:t>
          </a:r>
          <a:endParaRPr lang="en-US" dirty="0"/>
        </a:p>
      </dgm:t>
    </dgm:pt>
    <dgm:pt modelId="{10BD2388-5CE2-431E-AA8D-37B80F4FC304}" type="parTrans" cxnId="{2374D0AE-A7C7-4CC0-8FEB-20F7725E204A}">
      <dgm:prSet/>
      <dgm:spPr/>
      <dgm:t>
        <a:bodyPr/>
        <a:lstStyle/>
        <a:p>
          <a:endParaRPr lang="en-US"/>
        </a:p>
      </dgm:t>
    </dgm:pt>
    <dgm:pt modelId="{BBFB20D6-4438-40C7-81E3-1B4D683D1F64}" type="sibTrans" cxnId="{2374D0AE-A7C7-4CC0-8FEB-20F7725E204A}">
      <dgm:prSet/>
      <dgm:spPr/>
      <dgm:t>
        <a:bodyPr/>
        <a:lstStyle/>
        <a:p>
          <a:endParaRPr lang="en-US"/>
        </a:p>
      </dgm:t>
    </dgm:pt>
    <dgm:pt modelId="{7153BFE3-B09F-40C2-9DE6-911DE0F75269}">
      <dgm:prSet/>
      <dgm:spPr/>
      <dgm:t>
        <a:bodyPr/>
        <a:lstStyle/>
        <a:p>
          <a:r>
            <a:rPr lang="fr-FR" dirty="0"/>
            <a:t>Quels tests allez-vous réaliser pour répondre à votre problématique?</a:t>
          </a:r>
          <a:endParaRPr lang="en-US" dirty="0"/>
        </a:p>
      </dgm:t>
    </dgm:pt>
    <dgm:pt modelId="{7F55207F-6FA9-4543-8F73-FAECC85D5889}" type="parTrans" cxnId="{6DFA14FC-A01A-4C85-BB0D-53B57871E315}">
      <dgm:prSet/>
      <dgm:spPr/>
      <dgm:t>
        <a:bodyPr/>
        <a:lstStyle/>
        <a:p>
          <a:endParaRPr lang="en-US"/>
        </a:p>
      </dgm:t>
    </dgm:pt>
    <dgm:pt modelId="{8402937B-2530-40B6-A274-7316FA8DCA23}" type="sibTrans" cxnId="{6DFA14FC-A01A-4C85-BB0D-53B57871E315}">
      <dgm:prSet/>
      <dgm:spPr/>
      <dgm:t>
        <a:bodyPr/>
        <a:lstStyle/>
        <a:p>
          <a:endParaRPr lang="en-US"/>
        </a:p>
      </dgm:t>
    </dgm:pt>
    <dgm:pt modelId="{30EFE283-A94B-41C8-A5E0-43F744B8C311}">
      <dgm:prSet/>
      <dgm:spPr/>
      <dgm:t>
        <a:bodyPr/>
        <a:lstStyle/>
        <a:p>
          <a:r>
            <a:rPr lang="fr-FR"/>
            <a:t>Présentation au début du prochain TD</a:t>
          </a:r>
          <a:endParaRPr lang="en-US"/>
        </a:p>
      </dgm:t>
    </dgm:pt>
    <dgm:pt modelId="{3A2D7B90-1157-4601-A7A9-49685A59E984}" type="parTrans" cxnId="{DBFDEC6D-BD8F-4475-A2E9-A4C8E59578F2}">
      <dgm:prSet/>
      <dgm:spPr/>
      <dgm:t>
        <a:bodyPr/>
        <a:lstStyle/>
        <a:p>
          <a:endParaRPr lang="en-US"/>
        </a:p>
      </dgm:t>
    </dgm:pt>
    <dgm:pt modelId="{18DF2931-3B50-4756-AC4F-67CA3F23BCE6}" type="sibTrans" cxnId="{DBFDEC6D-BD8F-4475-A2E9-A4C8E59578F2}">
      <dgm:prSet/>
      <dgm:spPr/>
      <dgm:t>
        <a:bodyPr/>
        <a:lstStyle/>
        <a:p>
          <a:endParaRPr lang="en-US"/>
        </a:p>
      </dgm:t>
    </dgm:pt>
    <dgm:pt modelId="{1858CCFD-315A-4D2E-B91F-E9D920BBA780}" type="pres">
      <dgm:prSet presAssocID="{419E203E-0DED-4528-BF62-87D425870231}" presName="root" presStyleCnt="0">
        <dgm:presLayoutVars>
          <dgm:dir/>
          <dgm:resizeHandles val="exact"/>
        </dgm:presLayoutVars>
      </dgm:prSet>
      <dgm:spPr/>
    </dgm:pt>
    <dgm:pt modelId="{EE14BCCA-E208-4A16-8405-5904912F9D44}" type="pres">
      <dgm:prSet presAssocID="{2937FF04-A0E1-4F65-B36C-50DD94500D78}" presName="compNode" presStyleCnt="0"/>
      <dgm:spPr/>
    </dgm:pt>
    <dgm:pt modelId="{590B12E9-6361-4D60-9C1B-BBDDF291A88E}" type="pres">
      <dgm:prSet presAssocID="{2937FF04-A0E1-4F65-B36C-50DD94500D78}" presName="bgRect" presStyleLbl="bgShp" presStyleIdx="0" presStyleCnt="3"/>
      <dgm:spPr/>
    </dgm:pt>
    <dgm:pt modelId="{174E724C-7E60-4113-A515-2678BADF66E9}" type="pres">
      <dgm:prSet presAssocID="{2937FF04-A0E1-4F65-B36C-50DD94500D7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sque"/>
        </a:ext>
      </dgm:extLst>
    </dgm:pt>
    <dgm:pt modelId="{49BAE7F1-3917-46A6-BB79-C1C566FCEB48}" type="pres">
      <dgm:prSet presAssocID="{2937FF04-A0E1-4F65-B36C-50DD94500D78}" presName="spaceRect" presStyleCnt="0"/>
      <dgm:spPr/>
    </dgm:pt>
    <dgm:pt modelId="{52734757-1618-4C89-95DC-507C4CC5B8E3}" type="pres">
      <dgm:prSet presAssocID="{2937FF04-A0E1-4F65-B36C-50DD94500D78}" presName="parTx" presStyleLbl="revTx" presStyleIdx="0" presStyleCnt="3">
        <dgm:presLayoutVars>
          <dgm:chMax val="0"/>
          <dgm:chPref val="0"/>
        </dgm:presLayoutVars>
      </dgm:prSet>
      <dgm:spPr/>
    </dgm:pt>
    <dgm:pt modelId="{11F95F17-BCAB-429C-9D07-6FF69EA1168E}" type="pres">
      <dgm:prSet presAssocID="{BBFB20D6-4438-40C7-81E3-1B4D683D1F64}" presName="sibTrans" presStyleCnt="0"/>
      <dgm:spPr/>
    </dgm:pt>
    <dgm:pt modelId="{35B6C037-F45E-4BE4-A6EA-B5A029FBF5F5}" type="pres">
      <dgm:prSet presAssocID="{7153BFE3-B09F-40C2-9DE6-911DE0F75269}" presName="compNode" presStyleCnt="0"/>
      <dgm:spPr/>
    </dgm:pt>
    <dgm:pt modelId="{E56EC6F7-4742-43FF-AF10-3BAB1154F11C}" type="pres">
      <dgm:prSet presAssocID="{7153BFE3-B09F-40C2-9DE6-911DE0F75269}" presName="bgRect" presStyleLbl="bgShp" presStyleIdx="1" presStyleCnt="3"/>
      <dgm:spPr/>
    </dgm:pt>
    <dgm:pt modelId="{2315325A-E871-4C66-98D6-1420A83D65B0}" type="pres">
      <dgm:prSet presAssocID="{7153BFE3-B09F-40C2-9DE6-911DE0F7526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09223CD4-F79F-4B71-8850-71C7A1F22233}" type="pres">
      <dgm:prSet presAssocID="{7153BFE3-B09F-40C2-9DE6-911DE0F75269}" presName="spaceRect" presStyleCnt="0"/>
      <dgm:spPr/>
    </dgm:pt>
    <dgm:pt modelId="{D40FBA48-1FB4-40BF-B2FC-4BB8AF1DD7B4}" type="pres">
      <dgm:prSet presAssocID="{7153BFE3-B09F-40C2-9DE6-911DE0F75269}" presName="parTx" presStyleLbl="revTx" presStyleIdx="1" presStyleCnt="3">
        <dgm:presLayoutVars>
          <dgm:chMax val="0"/>
          <dgm:chPref val="0"/>
        </dgm:presLayoutVars>
      </dgm:prSet>
      <dgm:spPr/>
    </dgm:pt>
    <dgm:pt modelId="{D8E46620-6782-48D3-9974-5E53880D3DF1}" type="pres">
      <dgm:prSet presAssocID="{8402937B-2530-40B6-A274-7316FA8DCA23}" presName="sibTrans" presStyleCnt="0"/>
      <dgm:spPr/>
    </dgm:pt>
    <dgm:pt modelId="{B3F2232D-5D65-4670-ABB0-460DF6C9D9CE}" type="pres">
      <dgm:prSet presAssocID="{30EFE283-A94B-41C8-A5E0-43F744B8C311}" presName="compNode" presStyleCnt="0"/>
      <dgm:spPr/>
    </dgm:pt>
    <dgm:pt modelId="{EDAF7EEA-6701-4149-B573-58A040F11315}" type="pres">
      <dgm:prSet presAssocID="{30EFE283-A94B-41C8-A5E0-43F744B8C311}" presName="bgRect" presStyleLbl="bgShp" presStyleIdx="2" presStyleCnt="3"/>
      <dgm:spPr/>
    </dgm:pt>
    <dgm:pt modelId="{E6F5CBBA-1CE1-44E2-959F-5D6DC4E69945}" type="pres">
      <dgm:prSet presAssocID="{30EFE283-A94B-41C8-A5E0-43F744B8C31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che"/>
        </a:ext>
      </dgm:extLst>
    </dgm:pt>
    <dgm:pt modelId="{1DCE3986-558E-41A0-9BE5-8B578C8B645B}" type="pres">
      <dgm:prSet presAssocID="{30EFE283-A94B-41C8-A5E0-43F744B8C311}" presName="spaceRect" presStyleCnt="0"/>
      <dgm:spPr/>
    </dgm:pt>
    <dgm:pt modelId="{9D194EEF-04EE-4E10-A58E-66D0EB9D680A}" type="pres">
      <dgm:prSet presAssocID="{30EFE283-A94B-41C8-A5E0-43F744B8C311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09EDE914-69B9-4F85-8FD7-A1CE0D4CE153}" type="presOf" srcId="{30EFE283-A94B-41C8-A5E0-43F744B8C311}" destId="{9D194EEF-04EE-4E10-A58E-66D0EB9D680A}" srcOrd="0" destOrd="0" presId="urn:microsoft.com/office/officeart/2018/2/layout/IconVerticalSolidList"/>
    <dgm:cxn modelId="{357D661E-EC24-428C-9F28-87560E3D35E7}" type="presOf" srcId="{419E203E-0DED-4528-BF62-87D425870231}" destId="{1858CCFD-315A-4D2E-B91F-E9D920BBA780}" srcOrd="0" destOrd="0" presId="urn:microsoft.com/office/officeart/2018/2/layout/IconVerticalSolidList"/>
    <dgm:cxn modelId="{CCD39642-220C-4A6E-9C7E-1611FDFEE78E}" type="presOf" srcId="{7153BFE3-B09F-40C2-9DE6-911DE0F75269}" destId="{D40FBA48-1FB4-40BF-B2FC-4BB8AF1DD7B4}" srcOrd="0" destOrd="0" presId="urn:microsoft.com/office/officeart/2018/2/layout/IconVerticalSolidList"/>
    <dgm:cxn modelId="{DBFDEC6D-BD8F-4475-A2E9-A4C8E59578F2}" srcId="{419E203E-0DED-4528-BF62-87D425870231}" destId="{30EFE283-A94B-41C8-A5E0-43F744B8C311}" srcOrd="2" destOrd="0" parTransId="{3A2D7B90-1157-4601-A7A9-49685A59E984}" sibTransId="{18DF2931-3B50-4756-AC4F-67CA3F23BCE6}"/>
    <dgm:cxn modelId="{2374D0AE-A7C7-4CC0-8FEB-20F7725E204A}" srcId="{419E203E-0DED-4528-BF62-87D425870231}" destId="{2937FF04-A0E1-4F65-B36C-50DD94500D78}" srcOrd="0" destOrd="0" parTransId="{10BD2388-5CE2-431E-AA8D-37B80F4FC304}" sibTransId="{BBFB20D6-4438-40C7-81E3-1B4D683D1F64}"/>
    <dgm:cxn modelId="{348408BE-C840-4F99-A741-183A81B04A88}" type="presOf" srcId="{2937FF04-A0E1-4F65-B36C-50DD94500D78}" destId="{52734757-1618-4C89-95DC-507C4CC5B8E3}" srcOrd="0" destOrd="0" presId="urn:microsoft.com/office/officeart/2018/2/layout/IconVerticalSolidList"/>
    <dgm:cxn modelId="{6DFA14FC-A01A-4C85-BB0D-53B57871E315}" srcId="{419E203E-0DED-4528-BF62-87D425870231}" destId="{7153BFE3-B09F-40C2-9DE6-911DE0F75269}" srcOrd="1" destOrd="0" parTransId="{7F55207F-6FA9-4543-8F73-FAECC85D5889}" sibTransId="{8402937B-2530-40B6-A274-7316FA8DCA23}"/>
    <dgm:cxn modelId="{AB6B17EC-778F-4390-A84E-5E101F166EAD}" type="presParOf" srcId="{1858CCFD-315A-4D2E-B91F-E9D920BBA780}" destId="{EE14BCCA-E208-4A16-8405-5904912F9D44}" srcOrd="0" destOrd="0" presId="urn:microsoft.com/office/officeart/2018/2/layout/IconVerticalSolidList"/>
    <dgm:cxn modelId="{8A1A6338-7FA2-4791-A070-DD878C83DD85}" type="presParOf" srcId="{EE14BCCA-E208-4A16-8405-5904912F9D44}" destId="{590B12E9-6361-4D60-9C1B-BBDDF291A88E}" srcOrd="0" destOrd="0" presId="urn:microsoft.com/office/officeart/2018/2/layout/IconVerticalSolidList"/>
    <dgm:cxn modelId="{11193B71-016D-472F-A17D-492A0B05713C}" type="presParOf" srcId="{EE14BCCA-E208-4A16-8405-5904912F9D44}" destId="{174E724C-7E60-4113-A515-2678BADF66E9}" srcOrd="1" destOrd="0" presId="urn:microsoft.com/office/officeart/2018/2/layout/IconVerticalSolidList"/>
    <dgm:cxn modelId="{CAAB491D-2C77-4482-A26F-D37B206BA432}" type="presParOf" srcId="{EE14BCCA-E208-4A16-8405-5904912F9D44}" destId="{49BAE7F1-3917-46A6-BB79-C1C566FCEB48}" srcOrd="2" destOrd="0" presId="urn:microsoft.com/office/officeart/2018/2/layout/IconVerticalSolidList"/>
    <dgm:cxn modelId="{669E387C-5064-41A7-88E9-78D19D4BB0BD}" type="presParOf" srcId="{EE14BCCA-E208-4A16-8405-5904912F9D44}" destId="{52734757-1618-4C89-95DC-507C4CC5B8E3}" srcOrd="3" destOrd="0" presId="urn:microsoft.com/office/officeart/2018/2/layout/IconVerticalSolidList"/>
    <dgm:cxn modelId="{26A0A528-B9F5-467E-BDD6-06C6E779EEA0}" type="presParOf" srcId="{1858CCFD-315A-4D2E-B91F-E9D920BBA780}" destId="{11F95F17-BCAB-429C-9D07-6FF69EA1168E}" srcOrd="1" destOrd="0" presId="urn:microsoft.com/office/officeart/2018/2/layout/IconVerticalSolidList"/>
    <dgm:cxn modelId="{C4998A7A-8B69-4D16-981C-D788F73824DD}" type="presParOf" srcId="{1858CCFD-315A-4D2E-B91F-E9D920BBA780}" destId="{35B6C037-F45E-4BE4-A6EA-B5A029FBF5F5}" srcOrd="2" destOrd="0" presId="urn:microsoft.com/office/officeart/2018/2/layout/IconVerticalSolidList"/>
    <dgm:cxn modelId="{31C9E916-8D69-473F-ACE2-31744B07F866}" type="presParOf" srcId="{35B6C037-F45E-4BE4-A6EA-B5A029FBF5F5}" destId="{E56EC6F7-4742-43FF-AF10-3BAB1154F11C}" srcOrd="0" destOrd="0" presId="urn:microsoft.com/office/officeart/2018/2/layout/IconVerticalSolidList"/>
    <dgm:cxn modelId="{F31B288D-5F19-4F33-92F4-1F3B0986A17F}" type="presParOf" srcId="{35B6C037-F45E-4BE4-A6EA-B5A029FBF5F5}" destId="{2315325A-E871-4C66-98D6-1420A83D65B0}" srcOrd="1" destOrd="0" presId="urn:microsoft.com/office/officeart/2018/2/layout/IconVerticalSolidList"/>
    <dgm:cxn modelId="{0BCCA6B0-2C7C-48A9-8B1A-331F3C005B2E}" type="presParOf" srcId="{35B6C037-F45E-4BE4-A6EA-B5A029FBF5F5}" destId="{09223CD4-F79F-4B71-8850-71C7A1F22233}" srcOrd="2" destOrd="0" presId="urn:microsoft.com/office/officeart/2018/2/layout/IconVerticalSolidList"/>
    <dgm:cxn modelId="{8A4A0DE5-7B77-4ECD-927A-EA745DA1F32E}" type="presParOf" srcId="{35B6C037-F45E-4BE4-A6EA-B5A029FBF5F5}" destId="{D40FBA48-1FB4-40BF-B2FC-4BB8AF1DD7B4}" srcOrd="3" destOrd="0" presId="urn:microsoft.com/office/officeart/2018/2/layout/IconVerticalSolidList"/>
    <dgm:cxn modelId="{04DD97B8-3AD9-480C-9CE4-F15FFBA25123}" type="presParOf" srcId="{1858CCFD-315A-4D2E-B91F-E9D920BBA780}" destId="{D8E46620-6782-48D3-9974-5E53880D3DF1}" srcOrd="3" destOrd="0" presId="urn:microsoft.com/office/officeart/2018/2/layout/IconVerticalSolidList"/>
    <dgm:cxn modelId="{D2CD757D-0A0E-4B58-9658-0A83C7DBDA56}" type="presParOf" srcId="{1858CCFD-315A-4D2E-B91F-E9D920BBA780}" destId="{B3F2232D-5D65-4670-ABB0-460DF6C9D9CE}" srcOrd="4" destOrd="0" presId="urn:microsoft.com/office/officeart/2018/2/layout/IconVerticalSolidList"/>
    <dgm:cxn modelId="{8A3E9642-C4D5-4AFD-8D0F-BD9194955794}" type="presParOf" srcId="{B3F2232D-5D65-4670-ABB0-460DF6C9D9CE}" destId="{EDAF7EEA-6701-4149-B573-58A040F11315}" srcOrd="0" destOrd="0" presId="urn:microsoft.com/office/officeart/2018/2/layout/IconVerticalSolidList"/>
    <dgm:cxn modelId="{675232BF-A596-4CBF-A0DA-474F4C4D8CB0}" type="presParOf" srcId="{B3F2232D-5D65-4670-ABB0-460DF6C9D9CE}" destId="{E6F5CBBA-1CE1-44E2-959F-5D6DC4E69945}" srcOrd="1" destOrd="0" presId="urn:microsoft.com/office/officeart/2018/2/layout/IconVerticalSolidList"/>
    <dgm:cxn modelId="{97BFB912-36F8-41E3-8785-712F75B7414A}" type="presParOf" srcId="{B3F2232D-5D65-4670-ABB0-460DF6C9D9CE}" destId="{1DCE3986-558E-41A0-9BE5-8B578C8B645B}" srcOrd="2" destOrd="0" presId="urn:microsoft.com/office/officeart/2018/2/layout/IconVerticalSolidList"/>
    <dgm:cxn modelId="{23852BE6-8545-47A6-BA12-8149DEA4A7D1}" type="presParOf" srcId="{B3F2232D-5D65-4670-ABB0-460DF6C9D9CE}" destId="{9D194EEF-04EE-4E10-A58E-66D0EB9D680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0B12E9-6361-4D60-9C1B-BBDDF291A88E}">
      <dsp:nvSpPr>
        <dsp:cNvPr id="0" name=""/>
        <dsp:cNvSpPr/>
      </dsp:nvSpPr>
      <dsp:spPr>
        <a:xfrm>
          <a:off x="0" y="552"/>
          <a:ext cx="8229600" cy="129281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4E724C-7E60-4113-A515-2678BADF66E9}">
      <dsp:nvSpPr>
        <dsp:cNvPr id="0" name=""/>
        <dsp:cNvSpPr/>
      </dsp:nvSpPr>
      <dsp:spPr>
        <a:xfrm>
          <a:off x="391077" y="291436"/>
          <a:ext cx="711049" cy="7110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734757-1618-4C89-95DC-507C4CC5B8E3}">
      <dsp:nvSpPr>
        <dsp:cNvPr id="0" name=""/>
        <dsp:cNvSpPr/>
      </dsp:nvSpPr>
      <dsp:spPr>
        <a:xfrm>
          <a:off x="1493203" y="552"/>
          <a:ext cx="67363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Allez récupérer vos données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Présentation des données dans un tableau ordonné</a:t>
          </a:r>
          <a:endParaRPr lang="en-US" sz="2100" kern="1200" dirty="0"/>
        </a:p>
      </dsp:txBody>
      <dsp:txXfrm>
        <a:off x="1493203" y="552"/>
        <a:ext cx="6736396" cy="1292816"/>
      </dsp:txXfrm>
    </dsp:sp>
    <dsp:sp modelId="{E56EC6F7-4742-43FF-AF10-3BAB1154F11C}">
      <dsp:nvSpPr>
        <dsp:cNvPr id="0" name=""/>
        <dsp:cNvSpPr/>
      </dsp:nvSpPr>
      <dsp:spPr>
        <a:xfrm>
          <a:off x="0" y="1616573"/>
          <a:ext cx="8229600" cy="129281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15325A-E871-4C66-98D6-1420A83D65B0}">
      <dsp:nvSpPr>
        <dsp:cNvPr id="0" name=""/>
        <dsp:cNvSpPr/>
      </dsp:nvSpPr>
      <dsp:spPr>
        <a:xfrm>
          <a:off x="391077" y="1907456"/>
          <a:ext cx="711049" cy="7110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0FBA48-1FB4-40BF-B2FC-4BB8AF1DD7B4}">
      <dsp:nvSpPr>
        <dsp:cNvPr id="0" name=""/>
        <dsp:cNvSpPr/>
      </dsp:nvSpPr>
      <dsp:spPr>
        <a:xfrm>
          <a:off x="1493203" y="1616573"/>
          <a:ext cx="67363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Quels tests allez-vous réaliser pour répondre à votre problématique?</a:t>
          </a:r>
          <a:endParaRPr lang="en-US" sz="2100" kern="1200" dirty="0"/>
        </a:p>
      </dsp:txBody>
      <dsp:txXfrm>
        <a:off x="1493203" y="1616573"/>
        <a:ext cx="6736396" cy="1292816"/>
      </dsp:txXfrm>
    </dsp:sp>
    <dsp:sp modelId="{EDAF7EEA-6701-4149-B573-58A040F11315}">
      <dsp:nvSpPr>
        <dsp:cNvPr id="0" name=""/>
        <dsp:cNvSpPr/>
      </dsp:nvSpPr>
      <dsp:spPr>
        <a:xfrm>
          <a:off x="0" y="3232593"/>
          <a:ext cx="8229600" cy="129281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F5CBBA-1CE1-44E2-959F-5D6DC4E69945}">
      <dsp:nvSpPr>
        <dsp:cNvPr id="0" name=""/>
        <dsp:cNvSpPr/>
      </dsp:nvSpPr>
      <dsp:spPr>
        <a:xfrm>
          <a:off x="391077" y="3523477"/>
          <a:ext cx="711049" cy="7110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194EEF-04EE-4E10-A58E-66D0EB9D680A}">
      <dsp:nvSpPr>
        <dsp:cNvPr id="0" name=""/>
        <dsp:cNvSpPr/>
      </dsp:nvSpPr>
      <dsp:spPr>
        <a:xfrm>
          <a:off x="1493203" y="3232593"/>
          <a:ext cx="67363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/>
            <a:t>Présentation au début du prochain TD</a:t>
          </a:r>
          <a:endParaRPr lang="en-US" sz="2100" kern="1200"/>
        </a:p>
      </dsp:txBody>
      <dsp:txXfrm>
        <a:off x="1493203" y="3232593"/>
        <a:ext cx="6736396" cy="12928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361290-3939-4464-B7AB-289274694DBC}" type="datetimeFigureOut">
              <a:rPr lang="fr-FR" smtClean="0"/>
              <a:t>15/11/2023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BA20F5-48CD-4BED-86AC-D7E214ADB2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4867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A20F5-48CD-4BED-86AC-D7E214ADB22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49044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Symbol" pitchFamily="18" charset="2"/>
              <a:buNone/>
            </a:pPr>
            <a:r>
              <a:rPr lang="fr-FR" dirty="0"/>
              <a:t>Faire l’analyse</a:t>
            </a:r>
            <a:r>
              <a:rPr lang="fr-FR" baseline="0" dirty="0"/>
              <a:t> avec l’utilitaire d’analyse =&gt; TP4</a:t>
            </a:r>
          </a:p>
          <a:p>
            <a:pPr marL="0" indent="0">
              <a:buFont typeface="Symbol" pitchFamily="18" charset="2"/>
              <a:buNone/>
            </a:pPr>
            <a:r>
              <a:rPr lang="fr-FR" baseline="0" dirty="0"/>
              <a:t>Sur PC : Onglet « Données » =&gt; Utilitaire d’analyses =&gt;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Test d'égalité des espérances: observations pairées</a:t>
            </a:r>
          </a:p>
          <a:p>
            <a:pPr marL="0" indent="0">
              <a:buFont typeface="Symbol" pitchFamily="18" charset="2"/>
              <a:buNone/>
            </a:pP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 Mac : Ouvrir le fichier Excel puis Ouvrir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StatPlus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(Attention pensez à décocher la case « Etiquettes en première ligne »)</a:t>
            </a:r>
            <a:endParaRPr lang="fr-FR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Symbol" pitchFamily="18" charset="2"/>
              <a:buNone/>
            </a:pPr>
            <a:r>
              <a:rPr lang="fr-FR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     Dans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StatPlus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: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Onglet statistiques =&gt; Statistiques et tableaux de base =&gt; Comparer les moyennes</a:t>
            </a:r>
            <a:b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     =&gt;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bas : Type de T-test =&gt; Test d'égalité des espérances: deux observations de variances égales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82B3C8-4D59-4204-92E3-1586B45C9FB7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6755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A20F5-48CD-4BED-86AC-D7E214ADB22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9769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Espace réservé de l'image des diapositives 1">
            <a:extLst>
              <a:ext uri="{FF2B5EF4-FFF2-40B4-BE49-F238E27FC236}">
                <a16:creationId xmlns:a16="http://schemas.microsoft.com/office/drawing/2014/main" id="{FA12ECCC-30BE-4D44-B249-95A660BC93C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Espace réservé des commentaires 2">
            <a:extLst>
              <a:ext uri="{FF2B5EF4-FFF2-40B4-BE49-F238E27FC236}">
                <a16:creationId xmlns:a16="http://schemas.microsoft.com/office/drawing/2014/main" id="{A63210F6-B406-48C3-9E31-91581A1464E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r>
              <a:rPr lang="fr-FR" altLang="fr-FR" dirty="0"/>
              <a:t>Avant tout, l’analyse statistique repose sur une visualisation des données recueillies. 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fr-FR" altLang="fr-FR" dirty="0"/>
              <a:t>Cette visualisation a un double objectif :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  <a:defRPr/>
            </a:pPr>
            <a:r>
              <a:rPr lang="fr-FR" altLang="fr-FR" dirty="0"/>
              <a:t>Permettre de se faire une première idée de nos données (allure générale du phénomène étudié).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  <a:defRPr/>
            </a:pPr>
            <a:r>
              <a:rPr lang="fr-FR" altLang="fr-FR" dirty="0"/>
              <a:t>Faciliter l’accès aux données pour les autres.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fr-FR" altLang="fr-FR" dirty="0"/>
              <a:t>Pour être comprise, la visualisation ou représentation graphique doit être simple, claire, explicite et adaptée aux données.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fr-FR" altLang="fr-FR" dirty="0"/>
              <a:t>En effet, le choix du type de représentation graphique dépendra du type de variable étudiée.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1006F32-5716-4505-96E4-279C1E1164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B3F912B-775E-4919-B407-CE2BE2E44481}" type="slidenum">
              <a:rPr lang="fr-FR" altLang="fr-FR"/>
              <a:pPr/>
              <a:t>7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Espace réservé de l'image des diapositives 1">
            <a:extLst>
              <a:ext uri="{FF2B5EF4-FFF2-40B4-BE49-F238E27FC236}">
                <a16:creationId xmlns:a16="http://schemas.microsoft.com/office/drawing/2014/main" id="{CF095632-B259-491E-AF1A-259EFC34CEF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Espace réservé des commentaires 2">
            <a:extLst>
              <a:ext uri="{FF2B5EF4-FFF2-40B4-BE49-F238E27FC236}">
                <a16:creationId xmlns:a16="http://schemas.microsoft.com/office/drawing/2014/main" id="{9383C266-A31C-4DD9-8F09-09DC054ADBB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 dirty="0"/>
              <a:t>Utiliser le tableau </a:t>
            </a:r>
            <a:r>
              <a:rPr lang="fr-FR" altLang="fr-FR"/>
              <a:t>croisé dynamique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3357B75-F2B4-4082-B316-7A2792AABC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E753619-5FFD-4E96-810A-EBD91A1ADBC2}" type="slidenum">
              <a:rPr lang="fr-FR" altLang="fr-FR"/>
              <a:pPr/>
              <a:t>8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Espace réservé de l'image des diapositives 1">
            <a:extLst>
              <a:ext uri="{FF2B5EF4-FFF2-40B4-BE49-F238E27FC236}">
                <a16:creationId xmlns:a16="http://schemas.microsoft.com/office/drawing/2014/main" id="{586BD4FA-24F6-4E3D-A756-BB480C068DC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Espace réservé des commentaires 2">
            <a:extLst>
              <a:ext uri="{FF2B5EF4-FFF2-40B4-BE49-F238E27FC236}">
                <a16:creationId xmlns:a16="http://schemas.microsoft.com/office/drawing/2014/main" id="{CD724F05-A2A3-4867-8380-BD04597C579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/>
              <a:t>Pour relier les points entre eux par une courbe, il doit y avoir une certaine continuité entre les modalités de la variable.</a:t>
            </a:r>
          </a:p>
          <a:p>
            <a:pPr eaLnBrk="1" hangingPunct="1">
              <a:spcBef>
                <a:spcPct val="0"/>
              </a:spcBef>
            </a:pPr>
            <a:r>
              <a:rPr lang="fr-FR" altLang="fr-FR"/>
              <a:t>Les courbes sont très utilisées car elles permettent de représenter plusieurs séries de données sur un même graphique. Les comparaisons visuelles entre séries de données sont facilitées.</a:t>
            </a:r>
          </a:p>
          <a:p>
            <a:pPr eaLnBrk="1" hangingPunct="1">
              <a:spcBef>
                <a:spcPct val="0"/>
              </a:spcBef>
            </a:pPr>
            <a:endParaRPr lang="fr-FR" altLang="fr-FR"/>
          </a:p>
          <a:p>
            <a:pPr eaLnBrk="1" hangingPunct="1">
              <a:spcBef>
                <a:spcPct val="0"/>
              </a:spcBef>
            </a:pPr>
            <a:r>
              <a:rPr lang="fr-FR" altLang="fr-FR"/>
              <a:t>Ex répartition du temps de pratique par discipline chez un triathlète. 2 périodes de compétitions : avril-mai et juillet-aout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1E54B5D-D573-4154-8C5B-587A55A149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A110328-AB59-49A3-B075-4CB04A76F626}" type="slidenum">
              <a:rPr lang="fr-FR" altLang="fr-FR"/>
              <a:pPr/>
              <a:t>9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Espace réservé de l'image des diapositives 1">
            <a:extLst>
              <a:ext uri="{FF2B5EF4-FFF2-40B4-BE49-F238E27FC236}">
                <a16:creationId xmlns:a16="http://schemas.microsoft.com/office/drawing/2014/main" id="{69FFE8A6-856C-4E0B-8150-750E04C6F91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Espace réservé des commentaires 2">
            <a:extLst>
              <a:ext uri="{FF2B5EF4-FFF2-40B4-BE49-F238E27FC236}">
                <a16:creationId xmlns:a16="http://schemas.microsoft.com/office/drawing/2014/main" id="{0E68999C-F0B5-47B8-B99E-1CF5DE296FB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 dirty="0"/>
              <a:t>Le nuage de point est souvent utilisé pour rendre compte de la relation entre 2 variables.</a:t>
            </a:r>
          </a:p>
          <a:p>
            <a:pPr eaLnBrk="1" hangingPunct="1">
              <a:spcBef>
                <a:spcPct val="0"/>
              </a:spcBef>
            </a:pPr>
            <a:r>
              <a:rPr lang="fr-FR" altLang="fr-FR" dirty="0"/>
              <a:t>Chaque point du nuage est la combinaison des 2 informations.</a:t>
            </a:r>
          </a:p>
          <a:p>
            <a:pPr eaLnBrk="1" hangingPunct="1">
              <a:spcBef>
                <a:spcPct val="0"/>
              </a:spcBef>
            </a:pPr>
            <a:r>
              <a:rPr lang="fr-FR" altLang="fr-FR" dirty="0"/>
              <a:t>En plus du nuage de points, une droite de tendance linéaire a été ajoutée. Cette droite est la droite qui passe le plus prés possible de l’ensemble des points.</a:t>
            </a:r>
          </a:p>
          <a:p>
            <a:pPr eaLnBrk="1" hangingPunct="1">
              <a:spcBef>
                <a:spcPct val="0"/>
              </a:spcBef>
            </a:pPr>
            <a:r>
              <a:rPr lang="fr-FR" altLang="fr-FR" dirty="0"/>
              <a:t>Comme son nom l’indique est représente la tendance des données.</a:t>
            </a:r>
          </a:p>
          <a:p>
            <a:pPr eaLnBrk="1" hangingPunct="1">
              <a:spcBef>
                <a:spcPct val="0"/>
              </a:spcBef>
            </a:pPr>
            <a:endParaRPr lang="fr-FR" altLang="fr-FR" dirty="0"/>
          </a:p>
          <a:p>
            <a:pPr eaLnBrk="1" hangingPunct="1">
              <a:spcBef>
                <a:spcPct val="0"/>
              </a:spcBef>
            </a:pPr>
            <a:r>
              <a:rPr lang="fr-FR" altLang="fr-FR" b="1" dirty="0">
                <a:solidFill>
                  <a:srgbClr val="FF0000"/>
                </a:solidFill>
              </a:rPr>
              <a:t>Exercice avec les étudiants : </a:t>
            </a:r>
            <a:r>
              <a:rPr lang="fr-FR" altLang="fr-FR" dirty="0">
                <a:solidFill>
                  <a:srgbClr val="FF0000"/>
                </a:solidFill>
              </a:rPr>
              <a:t>Reprendre « Les données du TP3 » et leur faire tracer des graphiques</a:t>
            </a:r>
            <a:endParaRPr lang="fr-FR" altLang="fr-FR" b="1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BCAA88B-4CDF-4D15-BF8B-E27BB3FD3B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223F834-0136-40CF-AE18-2AD6F9E9F7CC}" type="slidenum">
              <a:rPr lang="fr-FR" altLang="fr-FR"/>
              <a:pPr/>
              <a:t>10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Espace réservé de l'image des diapositives 1">
            <a:extLst>
              <a:ext uri="{FF2B5EF4-FFF2-40B4-BE49-F238E27FC236}">
                <a16:creationId xmlns:a16="http://schemas.microsoft.com/office/drawing/2014/main" id="{46135A35-BBA6-4113-BA24-980AA6D3ABA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8723" name="Espace réservé des commentaires 2">
            <a:extLst>
              <a:ext uri="{FF2B5EF4-FFF2-40B4-BE49-F238E27FC236}">
                <a16:creationId xmlns:a16="http://schemas.microsoft.com/office/drawing/2014/main" id="{D5536E4B-C409-4A5F-A471-0145ACE52D4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altLang="fr-FR" dirty="0"/>
              <a:t>Il existe des tests pour vérifier si les données relevées suivent une distribution normale ; nous ne les verrons pas cette année; nous partirons du postulat que la distribution est normale</a:t>
            </a:r>
          </a:p>
          <a:p>
            <a:r>
              <a:rPr lang="fr-FR" altLang="fr-FR" dirty="0"/>
              <a:t>EX SHAPIRO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D0468A1-4B1F-4335-9A9A-936BC3B286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D815D5B-BDC6-496A-9046-500F8A5B73DE}" type="slidenum">
              <a:rPr lang="fr-FR" altLang="fr-FR">
                <a:solidFill>
                  <a:srgbClr val="000000"/>
                </a:solidFill>
              </a:rPr>
              <a:pPr/>
              <a:t>15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Application sur Excel</a:t>
            </a:r>
            <a:r>
              <a:rPr lang="fr-FR" baseline="0" dirty="0"/>
              <a:t> =&gt; cf. données dans fichier « TP4 </a:t>
            </a:r>
            <a:r>
              <a:rPr lang="fr-FR" baseline="0" dirty="0" err="1"/>
              <a:t>Student</a:t>
            </a:r>
            <a:r>
              <a:rPr lang="fr-FR" baseline="0" dirty="0"/>
              <a:t> norme » et formules calcul dans fichier «</a:t>
            </a:r>
            <a:r>
              <a:rPr lang="fr-FR" baseline="0" dirty="0" err="1"/>
              <a:t>Tests_t_norme</a:t>
            </a:r>
            <a:r>
              <a:rPr lang="fr-FR" baseline="0" dirty="0"/>
              <a:t> »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baseline="0" dirty="0"/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Symbol"/>
              <a:buChar char="Þ"/>
              <a:tabLst/>
              <a:defRPr/>
            </a:pPr>
            <a:r>
              <a:rPr lang="fr-FR" baseline="0" dirty="0"/>
              <a:t> Dans fichier « </a:t>
            </a:r>
            <a:r>
              <a:rPr lang="fr-FR" baseline="0" dirty="0" err="1"/>
              <a:t>Tests_t_norme</a:t>
            </a:r>
            <a:r>
              <a:rPr lang="fr-FR" baseline="0" dirty="0"/>
              <a:t> » les étudiants doivent </a:t>
            </a:r>
            <a:r>
              <a:rPr lang="fr-FR" b="1" baseline="0" dirty="0"/>
              <a:t>remplir uniquement les cases jaunes </a:t>
            </a:r>
            <a:r>
              <a:rPr lang="fr-FR" baseline="0" dirty="0"/>
              <a:t>=&gt; il faut copier coller les données dans la </a:t>
            </a:r>
            <a:r>
              <a:rPr lang="fr-FR" b="1" baseline="0" dirty="0"/>
              <a:t>colonne B</a:t>
            </a:r>
            <a:r>
              <a:rPr lang="fr-FR" baseline="0" dirty="0"/>
              <a:t> et rentrer la moyenne de la population parente (en </a:t>
            </a:r>
            <a:r>
              <a:rPr lang="fr-FR" b="1" baseline="0" dirty="0"/>
              <a:t>D2</a:t>
            </a:r>
            <a:r>
              <a:rPr lang="fr-FR" baseline="0" dirty="0"/>
              <a:t>).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Symbol"/>
              <a:buChar char="Þ"/>
              <a:tabLst/>
              <a:defRPr/>
            </a:pPr>
            <a:r>
              <a:rPr lang="fr-FR" dirty="0"/>
              <a:t> La</a:t>
            </a:r>
            <a:r>
              <a:rPr lang="fr-FR" baseline="0" dirty="0"/>
              <a:t> valeur du test est calculé automatiquement ainsi que les valeurs de p associées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82B3C8-4D59-4204-92E3-1586B45C9FB7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6487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Symbol" pitchFamily="18" charset="2"/>
              <a:buNone/>
            </a:pPr>
            <a:r>
              <a:rPr lang="fr-FR" dirty="0"/>
              <a:t>Faire l’analyse</a:t>
            </a:r>
            <a:r>
              <a:rPr lang="fr-FR" baseline="0" dirty="0"/>
              <a:t> avec l’utilitaire d’analyse =&gt; TP 4</a:t>
            </a:r>
          </a:p>
          <a:p>
            <a:pPr marL="171450" indent="-171450">
              <a:buFont typeface="Symbol" pitchFamily="18" charset="2"/>
              <a:buChar char="Þ"/>
            </a:pPr>
            <a:endParaRPr lang="fr-FR" baseline="0" dirty="0"/>
          </a:p>
          <a:p>
            <a:pPr marL="0" indent="0">
              <a:buFont typeface="Symbol" pitchFamily="18" charset="2"/>
              <a:buNone/>
            </a:pPr>
            <a:r>
              <a:rPr lang="fr-FR" baseline="0" dirty="0"/>
              <a:t>Sur PC : Onglet « Données » =&gt; Utilitaire d’analyses =&gt;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Test d'égalité des espérances: observations pairées</a:t>
            </a:r>
          </a:p>
          <a:p>
            <a:pPr marL="0" indent="0">
              <a:buFont typeface="Symbol" pitchFamily="18" charset="2"/>
              <a:buNone/>
            </a:pP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 Mac : Ouvrir le fichier Excel puis Ouvrir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StatPlus</a:t>
            </a:r>
            <a:endParaRPr lang="fr-FR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Symbol" pitchFamily="18" charset="2"/>
              <a:buNone/>
            </a:pPr>
            <a:r>
              <a:rPr lang="fr-FR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     Dans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StatPlus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: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Onglet statistiques =&gt; Statistiques et tableaux de base =&gt; Comparer les moyennes</a:t>
            </a:r>
            <a:b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     =&gt;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bas : Type de T-test =&gt; Avec Test t pour deux échantillons appariés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82B3C8-4D59-4204-92E3-1586B45C9FB7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6815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re-prun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630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defRPr/>
            </a:pPr>
            <a:endParaRPr lang="fr-FR" sz="1350">
              <a:solidFill>
                <a:srgbClr val="FFFFFF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 bwMode="auto">
          <a:xfrm>
            <a:off x="272128" y="2165229"/>
            <a:ext cx="8305341" cy="3252160"/>
          </a:xfrm>
        </p:spPr>
        <p:txBody>
          <a:bodyPr anchor="b">
            <a:normAutofit/>
          </a:bodyPr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 bwMode="auto">
          <a:xfrm>
            <a:off x="272128" y="5529528"/>
            <a:ext cx="4787999" cy="746185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fr-FR"/>
              <a:t>Modifiez le style des sous-titres du masque</a:t>
            </a:r>
            <a:endParaRPr lang="en-US"/>
          </a:p>
        </p:txBody>
      </p:sp>
      <p:pic>
        <p:nvPicPr>
          <p:cNvPr id="7" name="Image 4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 rot="16199999">
            <a:off x="4459654" y="2173654"/>
            <a:ext cx="224692" cy="9144000"/>
          </a:xfrm>
          <a:prstGeom prst="rect">
            <a:avLst/>
          </a:prstGeom>
        </p:spPr>
      </p:pic>
      <p:pic>
        <p:nvPicPr>
          <p:cNvPr id="8" name="Image 12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252003" y="227141"/>
            <a:ext cx="5679957" cy="126742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re-blanc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 bwMode="auto">
          <a:xfrm>
            <a:off x="272128" y="2165229"/>
            <a:ext cx="8305341" cy="3252160"/>
          </a:xfrm>
        </p:spPr>
        <p:txBody>
          <a:bodyPr anchor="b">
            <a:normAutofit/>
          </a:bodyPr>
          <a:lstStyle>
            <a:lvl1pPr algn="l">
              <a:defRPr sz="5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 bwMode="auto">
          <a:xfrm>
            <a:off x="272128" y="5529528"/>
            <a:ext cx="4787999" cy="746185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fr-FR"/>
              <a:t>Modifiez le style des sous-titres du masque</a:t>
            </a:r>
            <a:endParaRPr lang="en-US"/>
          </a:p>
        </p:txBody>
      </p:sp>
      <p:pic>
        <p:nvPicPr>
          <p:cNvPr id="6" name="Image 6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 rot="16199999">
            <a:off x="4459654" y="2173654"/>
            <a:ext cx="224692" cy="9144000"/>
          </a:xfrm>
          <a:prstGeom prst="rect">
            <a:avLst/>
          </a:prstGeom>
        </p:spPr>
      </p:pic>
      <p:sp>
        <p:nvSpPr>
          <p:cNvPr id="7" name="Rectangle 3"/>
          <p:cNvSpPr/>
          <p:nvPr userDrawn="1"/>
        </p:nvSpPr>
        <p:spPr bwMode="auto">
          <a:xfrm>
            <a:off x="6927574" y="6092687"/>
            <a:ext cx="2146852" cy="540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" name="Image 12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205981" y="196172"/>
            <a:ext cx="5891609" cy="13146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hapitre_tex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 bwMode="auto">
          <a:xfrm>
            <a:off x="272128" y="1360159"/>
            <a:ext cx="8305341" cy="3252160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pic>
        <p:nvPicPr>
          <p:cNvPr id="5" name="Image 6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 rot="16199999">
            <a:off x="4459654" y="2173654"/>
            <a:ext cx="224692" cy="914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hapitre_imag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 bwMode="auto">
          <a:xfrm>
            <a:off x="5267738" y="1360159"/>
            <a:ext cx="3309731" cy="3252160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pic>
        <p:nvPicPr>
          <p:cNvPr id="5" name="Image 6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 rot="16199999">
            <a:off x="4459654" y="2173654"/>
            <a:ext cx="224692" cy="9144000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 bwMode="auto">
          <a:xfrm>
            <a:off x="0" y="0"/>
            <a:ext cx="5059363" cy="663257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-plein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 6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 rot="16199999">
            <a:off x="4459654" y="2173654"/>
            <a:ext cx="224692" cy="9144000"/>
          </a:xfrm>
          <a:prstGeom prst="rect">
            <a:avLst/>
          </a:prstGeom>
        </p:spPr>
      </p:pic>
      <p:sp>
        <p:nvSpPr>
          <p:cNvPr id="5" name="Picture Placeholder 5"/>
          <p:cNvSpPr>
            <a:spLocks noGrp="1"/>
          </p:cNvSpPr>
          <p:nvPr>
            <p:ph type="pic" sz="quarter" idx="10"/>
          </p:nvPr>
        </p:nvSpPr>
        <p:spPr bwMode="auto">
          <a:xfrm>
            <a:off x="0" y="0"/>
            <a:ext cx="9144000" cy="6023113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+tex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5382883" y="365126"/>
            <a:ext cx="3614467" cy="1325563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5382883" y="1825625"/>
            <a:ext cx="3614468" cy="409809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 bwMode="auto">
          <a:xfrm>
            <a:off x="0" y="0"/>
            <a:ext cx="5059363" cy="663257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 rot="16199999">
            <a:off x="4459654" y="2173654"/>
            <a:ext cx="224692" cy="914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ontenu+imag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467544" y="274638"/>
            <a:ext cx="7632848" cy="562074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lang="fr-FR" sz="3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467545" y="1556793"/>
            <a:ext cx="4104456" cy="4406462"/>
          </a:xfrm>
          <a:prstGeom prst="rect">
            <a:avLst/>
          </a:prstGeom>
          <a:solidFill>
            <a:schemeClr val="accent3"/>
          </a:solidFill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 marL="1143000" indent="-228600">
              <a:buFont typeface="Arial"/>
              <a:buChar char="•"/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 bwMode="auto">
          <a:xfrm>
            <a:off x="4840358" y="1563081"/>
            <a:ext cx="3836098" cy="4400398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CBD0159-952E-4A92-BAAF-B36D47780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F8FF8-561E-4E83-B87D-16A3A27147F0}" type="datetime1">
              <a:rPr lang="fr-FR" altLang="fr-FR"/>
              <a:pPr>
                <a:defRPr/>
              </a:pPr>
              <a:t>15/11/2023</a:t>
            </a:fld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338B28D-FD3F-4AF0-B5D2-1E32AF16E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0B20779-1044-4BA9-9EEB-B38E3C053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AD668B-62BD-4799-B9D5-952B60BFDF8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79484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5AD48-A96D-4AD0-A5B4-F0C7D798238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5985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129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5092108" y="6321449"/>
            <a:ext cx="12792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1577838" y="6306258"/>
            <a:ext cx="2914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algn="l">
              <a:defRPr/>
            </a:pPr>
            <a:r>
              <a:rPr lang="fr-FR"/>
              <a:t>Titre de la présentation</a:t>
            </a:r>
            <a:endParaRPr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28650" y="630625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algn="l">
              <a:defRPr/>
            </a:pPr>
            <a:fld id="{A0B0FBA5-3649-4193-81EC-FC1C61F9B58C}" type="slidenum">
              <a:rPr lang="fr-FR"/>
              <a:t>‹N°›</a:t>
            </a:fld>
            <a:endParaRPr lang="fr-FR"/>
          </a:p>
        </p:txBody>
      </p:sp>
      <p:pic>
        <p:nvPicPr>
          <p:cNvPr id="9" name="Image 6"/>
          <p:cNvPicPr>
            <a:picLocks noChangeAspect="1"/>
          </p:cNvPicPr>
          <p:nvPr userDrawn="1"/>
        </p:nvPicPr>
        <p:blipFill>
          <a:blip r:embed="rId11"/>
          <a:stretch/>
        </p:blipFill>
        <p:spPr bwMode="auto">
          <a:xfrm rot="16199999">
            <a:off x="4459654" y="2173654"/>
            <a:ext cx="224692" cy="9144000"/>
          </a:xfrm>
          <a:prstGeom prst="rect">
            <a:avLst/>
          </a:prstGeom>
        </p:spPr>
      </p:pic>
      <p:pic>
        <p:nvPicPr>
          <p:cNvPr id="10" name="Image 17"/>
          <p:cNvPicPr>
            <a:picLocks noChangeAspect="1"/>
          </p:cNvPicPr>
          <p:nvPr userDrawn="1"/>
        </p:nvPicPr>
        <p:blipFill>
          <a:blip r:embed="rId12"/>
          <a:stretch/>
        </p:blipFill>
        <p:spPr bwMode="auto">
          <a:xfrm>
            <a:off x="6896403" y="6152820"/>
            <a:ext cx="2144144" cy="47844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</p:sldLayoutIdLst>
  <p:hf sldNum="0" hdr="0" ftr="0" dt="0"/>
  <p:txStyles>
    <p:titleStyle>
      <a:lvl1pPr algn="l" defTabSz="914400">
        <a:lnSpc>
          <a:spcPct val="90000"/>
        </a:lnSpc>
        <a:spcBef>
          <a:spcPts val="0"/>
        </a:spcBef>
        <a:buNone/>
        <a:defRPr sz="3400" b="1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13.png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ctrTitle"/>
          </p:nvPr>
        </p:nvSpPr>
        <p:spPr bwMode="auto">
          <a:xfrm>
            <a:off x="272128" y="2276872"/>
            <a:ext cx="8640960" cy="148525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fr-FR" sz="4400" cap="none" dirty="0">
                <a:latin typeface="Arial" charset="0"/>
                <a:cs typeface="Arial" charset="0"/>
              </a:rPr>
              <a:t>TP 4 Recherche intégrée</a:t>
            </a:r>
            <a:br>
              <a:rPr lang="fr-FR" sz="4400" cap="none" dirty="0">
                <a:latin typeface="Arial" charset="0"/>
                <a:cs typeface="Arial" charset="0"/>
              </a:rPr>
            </a:br>
            <a:r>
              <a:rPr lang="fr-FR" sz="4400" cap="none" dirty="0">
                <a:latin typeface="Arial" charset="0"/>
                <a:cs typeface="Arial" charset="0"/>
              </a:rPr>
              <a:t>Présentation de la méthode</a:t>
            </a:r>
            <a:br>
              <a:rPr lang="fr-FR" sz="4400" dirty="0">
                <a:latin typeface="Arial" charset="0"/>
                <a:cs typeface="Arial" charset="0"/>
              </a:rPr>
            </a:br>
            <a:r>
              <a:rPr lang="fr-FR" sz="4400" dirty="0">
                <a:latin typeface="Arial" charset="0"/>
                <a:cs typeface="Arial" charset="0"/>
              </a:rPr>
              <a:t>Tests de </a:t>
            </a:r>
            <a:r>
              <a:rPr lang="fr-FR" sz="4400" dirty="0" err="1">
                <a:latin typeface="Arial" charset="0"/>
                <a:cs typeface="Arial" charset="0"/>
              </a:rPr>
              <a:t>student</a:t>
            </a:r>
            <a:br>
              <a:rPr lang="fr-FR" sz="4400" cap="none" dirty="0">
                <a:latin typeface="Arial" charset="0"/>
                <a:cs typeface="Arial" charset="0"/>
              </a:rPr>
            </a:br>
            <a:r>
              <a:rPr lang="fr-FR" sz="4400" cap="none" dirty="0">
                <a:latin typeface="Arial" charset="0"/>
                <a:cs typeface="Arial" charset="0"/>
              </a:rPr>
              <a:t>L2 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A6F3CBF-856E-4FAD-ABF5-DED57A431B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61833EC2-B136-4B8C-80E1-13994712E92A}"/>
              </a:ext>
            </a:extLst>
          </p:cNvPr>
          <p:cNvSpPr txBox="1">
            <a:spLocks/>
          </p:cNvSpPr>
          <p:nvPr/>
        </p:nvSpPr>
        <p:spPr bwMode="auto">
          <a:xfrm>
            <a:off x="571500" y="1414463"/>
            <a:ext cx="8248650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1813" lvl="2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Décrire les données</a:t>
            </a:r>
            <a:endParaRPr lang="fr-FR" sz="2400" b="1" dirty="0">
              <a:latin typeface="+mn-lt"/>
            </a:endParaRPr>
          </a:p>
          <a:p>
            <a:pPr marL="531813" lvl="2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endParaRPr lang="fr-FR" sz="1600" b="1" dirty="0">
              <a:latin typeface="+mn-lt"/>
            </a:endParaRPr>
          </a:p>
          <a:p>
            <a:pPr marL="800100" lvl="1" indent="-342900">
              <a:spcBef>
                <a:spcPct val="20000"/>
              </a:spcBef>
              <a:buClr>
                <a:schemeClr val="bg2"/>
              </a:buClr>
              <a:buSzPct val="100000"/>
              <a:buFont typeface="Wingdings" pitchFamily="2" charset="2"/>
              <a:buChar char="Ø"/>
              <a:defRPr/>
            </a:pPr>
            <a:r>
              <a:rPr lang="fr-FR" sz="2000" b="1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Les représentations graphiques</a:t>
            </a:r>
          </a:p>
          <a:p>
            <a:pPr marL="800100" lvl="1" indent="-342900">
              <a:spcBef>
                <a:spcPct val="20000"/>
              </a:spcBef>
              <a:buClr>
                <a:schemeClr val="bg2"/>
              </a:buClr>
              <a:buSzPct val="100000"/>
              <a:buFont typeface="Wingdings" pitchFamily="2" charset="2"/>
              <a:buChar char="Ø"/>
              <a:defRPr/>
            </a:pPr>
            <a:endParaRPr lang="fr-FR" sz="800" b="1" dirty="0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  <a:p>
            <a:pPr marL="1257300" lvl="2" indent="-342900">
              <a:spcBef>
                <a:spcPct val="20000"/>
              </a:spcBef>
              <a:buClr>
                <a:schemeClr val="bg2"/>
              </a:buClr>
              <a:buSzPct val="100000"/>
              <a:buFont typeface="Wingdings" pitchFamily="2" charset="2"/>
              <a:buChar char="Ä"/>
              <a:defRPr/>
            </a:pPr>
            <a:r>
              <a:rPr lang="fr-FR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Différents types de représentations graphiques</a:t>
            </a:r>
          </a:p>
          <a:p>
            <a:pPr marL="1714500" lvl="3" indent="-342900">
              <a:lnSpc>
                <a:spcPct val="150000"/>
              </a:lnSpc>
              <a:spcBef>
                <a:spcPct val="20000"/>
              </a:spcBef>
              <a:buClr>
                <a:schemeClr val="bg2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fr-FR" sz="1600" b="1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Le diagramme circulaire </a:t>
            </a:r>
            <a:r>
              <a:rPr lang="fr-FR" sz="16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ou </a:t>
            </a:r>
            <a:r>
              <a:rPr lang="fr-FR" sz="1600" b="1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camembert</a:t>
            </a:r>
          </a:p>
          <a:p>
            <a:pPr marL="1714500" lvl="3" indent="-342900">
              <a:lnSpc>
                <a:spcPct val="150000"/>
              </a:lnSpc>
              <a:spcBef>
                <a:spcPct val="20000"/>
              </a:spcBef>
              <a:buClr>
                <a:schemeClr val="bg2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fr-FR" sz="1600" b="1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L’histogramme</a:t>
            </a:r>
          </a:p>
          <a:p>
            <a:pPr marL="1714500" lvl="3" indent="-342900">
              <a:lnSpc>
                <a:spcPct val="150000"/>
              </a:lnSpc>
              <a:spcBef>
                <a:spcPct val="20000"/>
              </a:spcBef>
              <a:buClr>
                <a:schemeClr val="bg2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fr-FR" sz="1600" b="1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La courbe</a:t>
            </a:r>
          </a:p>
          <a:p>
            <a:pPr marL="1714500" lvl="3" indent="-342900">
              <a:lnSpc>
                <a:spcPct val="150000"/>
              </a:lnSpc>
              <a:spcBef>
                <a:spcPct val="20000"/>
              </a:spcBef>
              <a:buClr>
                <a:schemeClr val="bg2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fr-FR" sz="1600" b="1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Nuage de point :</a:t>
            </a:r>
            <a:br>
              <a:rPr lang="fr-FR" sz="1600" b="1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</a:br>
            <a:r>
              <a:rPr lang="fr-FR" sz="16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Variables quantitatives</a:t>
            </a:r>
          </a:p>
        </p:txBody>
      </p:sp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4C212C24-AF7A-45CE-9DC8-5E047EFDA2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6180422"/>
              </p:ext>
            </p:extLst>
          </p:nvPr>
        </p:nvGraphicFramePr>
        <p:xfrm>
          <a:off x="4860032" y="367473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re 2">
            <a:extLst>
              <a:ext uri="{FF2B5EF4-FFF2-40B4-BE49-F238E27FC236}">
                <a16:creationId xmlns:a16="http://schemas.microsoft.com/office/drawing/2014/main" id="{85F6A874-0569-45EB-A9AE-585A7B9BF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514083D-CA56-423E-8B21-5DACBFCE8A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6176" y="47063"/>
            <a:ext cx="2767824" cy="49991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549BB6-5F4F-46F9-B406-07F94788C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B. Les tests de </a:t>
            </a:r>
            <a:r>
              <a:rPr lang="fr-FR" dirty="0" err="1"/>
              <a:t>student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F820BA4-B241-46B6-BEE3-2FB9B6E6AC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0635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179B47-2145-4B0E-B8F3-85D40640C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39CBD1C-210F-4554-8A95-860511DB3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CA61C91-EE4A-41D9-B418-8F3E9A83F3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E8A9F54-E3C3-4CC3-B48D-91EE8413B829}"/>
              </a:ext>
            </a:extLst>
          </p:cNvPr>
          <p:cNvSpPr/>
          <p:nvPr/>
        </p:nvSpPr>
        <p:spPr>
          <a:xfrm>
            <a:off x="251520" y="2420888"/>
            <a:ext cx="8568952" cy="194421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6131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C436FC-0A44-4B02-B1E9-5C8D79AA0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4158"/>
            <a:ext cx="8229600" cy="1143000"/>
          </a:xfrm>
        </p:spPr>
        <p:txBody>
          <a:bodyPr/>
          <a:lstStyle/>
          <a:p>
            <a:r>
              <a:rPr lang="fr-FR" dirty="0"/>
              <a:t>B. Les tests de </a:t>
            </a:r>
            <a:r>
              <a:rPr lang="fr-FR" dirty="0" err="1"/>
              <a:t>Student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7E4DE7E-0855-4515-A0E4-2512DFDBCC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Ces tests permettent de comparer des moyennes</a:t>
            </a:r>
          </a:p>
          <a:p>
            <a:pPr lvl="1"/>
            <a:r>
              <a:rPr lang="fr-FR" dirty="0"/>
              <a:t>La moyenne d’un groupe par rapport à une norme (la population en général) (ex: groupe L2 ES vs l’ensemble des L2)</a:t>
            </a:r>
          </a:p>
          <a:p>
            <a:pPr lvl="1"/>
            <a:r>
              <a:rPr lang="fr-FR" dirty="0"/>
              <a:t>La moyenne de 2 groupes entre eux (ex: groupe 1 L2 ES vs groupe 2 L2 ES)</a:t>
            </a:r>
          </a:p>
          <a:p>
            <a:pPr lvl="1"/>
            <a:r>
              <a:rPr lang="fr-FR" dirty="0"/>
              <a:t>La moyenne d’un même groupe dans 2 situations différentes (ex: FC groupe 1 L2 ES le matin et FC même groupe le soir)</a:t>
            </a:r>
          </a:p>
        </p:txBody>
      </p:sp>
    </p:spTree>
    <p:extLst>
      <p:ext uri="{BB962C8B-B14F-4D97-AF65-F5344CB8AC3E}">
        <p14:creationId xmlns:p14="http://schemas.microsoft.com/office/powerpoint/2010/main" val="2582176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C436FC-0A44-4B02-B1E9-5C8D79AA0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B. Les tests de </a:t>
            </a:r>
            <a:r>
              <a:rPr lang="fr-FR" dirty="0" err="1"/>
              <a:t>Student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7E4DE7E-0855-4515-A0E4-2512DFDBCC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Important: ces tests ne sont réalisables que si les données suivent une distribution normale</a:t>
            </a:r>
          </a:p>
        </p:txBody>
      </p:sp>
    </p:spTree>
    <p:extLst>
      <p:ext uri="{BB962C8B-B14F-4D97-AF65-F5344CB8AC3E}">
        <p14:creationId xmlns:p14="http://schemas.microsoft.com/office/powerpoint/2010/main" val="33899871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à coins arrondis 42">
            <a:extLst>
              <a:ext uri="{FF2B5EF4-FFF2-40B4-BE49-F238E27FC236}">
                <a16:creationId xmlns:a16="http://schemas.microsoft.com/office/drawing/2014/main" id="{096D1204-122D-4E3A-96B6-58FEA3246642}"/>
              </a:ext>
            </a:extLst>
          </p:cNvPr>
          <p:cNvSpPr/>
          <p:nvPr/>
        </p:nvSpPr>
        <p:spPr>
          <a:xfrm>
            <a:off x="3490913" y="1339850"/>
            <a:ext cx="5348287" cy="1635125"/>
          </a:xfrm>
          <a:prstGeom prst="roundRect">
            <a:avLst/>
          </a:prstGeom>
          <a:solidFill>
            <a:srgbClr val="F2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fr-FR" b="1" dirty="0">
                <a:solidFill>
                  <a:srgbClr val="9E2626"/>
                </a:solidFill>
              </a:rPr>
              <a:t>La distribution est alors : </a:t>
            </a:r>
          </a:p>
          <a:p>
            <a:pPr marL="285750" indent="-285750" algn="ctr">
              <a:buFontTx/>
              <a:buChar char="-"/>
              <a:defRPr/>
            </a:pPr>
            <a:r>
              <a:rPr lang="fr-FR" dirty="0">
                <a:solidFill>
                  <a:srgbClr val="9E2626"/>
                </a:solidFill>
              </a:rPr>
              <a:t>En forme de cloche</a:t>
            </a:r>
          </a:p>
          <a:p>
            <a:pPr marL="285750" indent="-285750" algn="ctr">
              <a:buFontTx/>
              <a:buChar char="-"/>
              <a:defRPr/>
            </a:pPr>
            <a:r>
              <a:rPr lang="fr-FR" dirty="0">
                <a:solidFill>
                  <a:srgbClr val="9E2626"/>
                </a:solidFill>
              </a:rPr>
              <a:t>Symétrique</a:t>
            </a:r>
          </a:p>
          <a:p>
            <a:pPr marL="285750" indent="-285750" algn="ctr">
              <a:buFontTx/>
              <a:buChar char="-"/>
              <a:defRPr/>
            </a:pPr>
            <a:r>
              <a:rPr lang="fr-FR" dirty="0">
                <a:solidFill>
                  <a:srgbClr val="9E2626"/>
                </a:solidFill>
              </a:rPr>
              <a:t>M = Mode = Me </a:t>
            </a:r>
          </a:p>
          <a:p>
            <a:pPr marL="285750" indent="-285750" algn="ctr">
              <a:buFontTx/>
              <a:buChar char="-"/>
              <a:defRPr/>
            </a:pPr>
            <a:r>
              <a:rPr lang="fr-FR" dirty="0">
                <a:solidFill>
                  <a:srgbClr val="9E2626"/>
                </a:solidFill>
              </a:rPr>
              <a:t>Varie en fonction de la dispersion </a:t>
            </a:r>
          </a:p>
        </p:txBody>
      </p:sp>
      <p:sp>
        <p:nvSpPr>
          <p:cNvPr id="9" name="Rectangle à coins arrondis 8">
            <a:extLst>
              <a:ext uri="{FF2B5EF4-FFF2-40B4-BE49-F238E27FC236}">
                <a16:creationId xmlns:a16="http://schemas.microsoft.com/office/drawing/2014/main" id="{1943900A-E799-4821-B8D3-87DBB0F5326E}"/>
              </a:ext>
            </a:extLst>
          </p:cNvPr>
          <p:cNvSpPr/>
          <p:nvPr/>
        </p:nvSpPr>
        <p:spPr>
          <a:xfrm>
            <a:off x="338138" y="1339850"/>
            <a:ext cx="2995612" cy="1633538"/>
          </a:xfrm>
          <a:prstGeom prst="roundRect">
            <a:avLst/>
          </a:prstGeom>
          <a:solidFill>
            <a:srgbClr val="BFE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fr-FR" dirty="0">
                <a:solidFill>
                  <a:srgbClr val="2F7D95"/>
                </a:solidFill>
              </a:rPr>
              <a:t>Visualisable sur un </a:t>
            </a:r>
            <a:r>
              <a:rPr lang="fr-FR" b="1" dirty="0">
                <a:solidFill>
                  <a:srgbClr val="2F7D95"/>
                </a:solidFill>
              </a:rPr>
              <a:t>diagramme en bâton </a:t>
            </a:r>
            <a:r>
              <a:rPr lang="fr-FR" dirty="0">
                <a:solidFill>
                  <a:srgbClr val="2F7D95"/>
                </a:solidFill>
              </a:rPr>
              <a:t>de la répartition des </a:t>
            </a:r>
            <a:r>
              <a:rPr lang="fr-FR" b="1" dirty="0">
                <a:solidFill>
                  <a:srgbClr val="2F7D95"/>
                </a:solidFill>
              </a:rPr>
              <a:t>effectifs </a:t>
            </a:r>
            <a:r>
              <a:rPr lang="fr-FR" dirty="0">
                <a:solidFill>
                  <a:srgbClr val="2F7D95"/>
                </a:solidFill>
              </a:rPr>
              <a:t>en fonction des </a:t>
            </a:r>
            <a:r>
              <a:rPr lang="fr-FR" b="1" dirty="0">
                <a:solidFill>
                  <a:srgbClr val="2F7D95"/>
                </a:solidFill>
              </a:rPr>
              <a:t>valeurs de la variable</a:t>
            </a:r>
          </a:p>
        </p:txBody>
      </p:sp>
      <p:pic>
        <p:nvPicPr>
          <p:cNvPr id="157700" name="Picture 23">
            <a:extLst>
              <a:ext uri="{FF2B5EF4-FFF2-40B4-BE49-F238E27FC236}">
                <a16:creationId xmlns:a16="http://schemas.microsoft.com/office/drawing/2014/main" id="{DC386403-FA8C-4258-9FAF-8CC51E769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9" t="8130" r="3348" b="12755"/>
          <a:stretch>
            <a:fillRect/>
          </a:stretch>
        </p:blipFill>
        <p:spPr bwMode="auto">
          <a:xfrm>
            <a:off x="2606675" y="4040188"/>
            <a:ext cx="4710113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33C19CD9-F05B-4D95-AB61-3D50E2022186}"/>
              </a:ext>
            </a:extLst>
          </p:cNvPr>
          <p:cNvSpPr/>
          <p:nvPr/>
        </p:nvSpPr>
        <p:spPr>
          <a:xfrm>
            <a:off x="4719638" y="6243638"/>
            <a:ext cx="503237" cy="2524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 i="1" dirty="0" err="1">
                <a:solidFill>
                  <a:srgbClr val="000000"/>
                </a:solidFill>
              </a:rPr>
              <a:t>Moy</a:t>
            </a:r>
            <a:endParaRPr lang="fr-FR" sz="1200" b="1" i="1" dirty="0">
              <a:solidFill>
                <a:srgbClr val="000000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0C397CE-CDB0-4160-B86C-431C7D19B4EA}"/>
              </a:ext>
            </a:extLst>
          </p:cNvPr>
          <p:cNvSpPr/>
          <p:nvPr/>
        </p:nvSpPr>
        <p:spPr>
          <a:xfrm>
            <a:off x="5076825" y="3817938"/>
            <a:ext cx="503238" cy="2524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 i="1" dirty="0">
                <a:solidFill>
                  <a:srgbClr val="000000"/>
                </a:solidFill>
              </a:rPr>
              <a:t>ET</a:t>
            </a:r>
          </a:p>
        </p:txBody>
      </p:sp>
      <p:grpSp>
        <p:nvGrpSpPr>
          <p:cNvPr id="157703" name="Groupe 36">
            <a:extLst>
              <a:ext uri="{FF2B5EF4-FFF2-40B4-BE49-F238E27FC236}">
                <a16:creationId xmlns:a16="http://schemas.microsoft.com/office/drawing/2014/main" id="{7301A2E8-0CDF-483D-87A2-ACB3836AA152}"/>
              </a:ext>
            </a:extLst>
          </p:cNvPr>
          <p:cNvGrpSpPr>
            <a:grpSpLocks/>
          </p:cNvGrpSpPr>
          <p:nvPr/>
        </p:nvGrpSpPr>
        <p:grpSpPr bwMode="auto">
          <a:xfrm>
            <a:off x="2468563" y="3827463"/>
            <a:ext cx="4857750" cy="2543175"/>
            <a:chOff x="2876904" y="1537336"/>
            <a:chExt cx="4745072" cy="2543029"/>
          </a:xfrm>
        </p:grpSpPr>
        <p:cxnSp>
          <p:nvCxnSpPr>
            <p:cNvPr id="32" name="Connecteur droit 31">
              <a:extLst>
                <a:ext uri="{FF2B5EF4-FFF2-40B4-BE49-F238E27FC236}">
                  <a16:creationId xmlns:a16="http://schemas.microsoft.com/office/drawing/2014/main" id="{443316E6-42B3-444B-AB75-26BE945C461D}"/>
                </a:ext>
              </a:extLst>
            </p:cNvPr>
            <p:cNvCxnSpPr/>
            <p:nvPr/>
          </p:nvCxnSpPr>
          <p:spPr>
            <a:xfrm>
              <a:off x="3059884" y="3842254"/>
              <a:ext cx="439151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>
              <a:extLst>
                <a:ext uri="{FF2B5EF4-FFF2-40B4-BE49-F238E27FC236}">
                  <a16:creationId xmlns:a16="http://schemas.microsoft.com/office/drawing/2014/main" id="{CB8CA806-9511-40E9-A950-D52D82D134FF}"/>
                </a:ext>
              </a:extLst>
            </p:cNvPr>
            <p:cNvCxnSpPr/>
            <p:nvPr/>
          </p:nvCxnSpPr>
          <p:spPr>
            <a:xfrm>
              <a:off x="3131215" y="1792908"/>
              <a:ext cx="0" cy="2084268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D7E3176-1AEA-4921-8483-EE607C746A80}"/>
                </a:ext>
              </a:extLst>
            </p:cNvPr>
            <p:cNvSpPr/>
            <p:nvPr/>
          </p:nvSpPr>
          <p:spPr bwMode="auto">
            <a:xfrm>
              <a:off x="7262219" y="3827966"/>
              <a:ext cx="359757" cy="2523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100" b="1" dirty="0">
                  <a:solidFill>
                    <a:srgbClr val="000000"/>
                  </a:solidFill>
                </a:rPr>
                <a:t>x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B406685-0C54-4541-B439-078D46C28122}"/>
                </a:ext>
              </a:extLst>
            </p:cNvPr>
            <p:cNvSpPr/>
            <p:nvPr/>
          </p:nvSpPr>
          <p:spPr bwMode="auto">
            <a:xfrm>
              <a:off x="2963742" y="3827966"/>
              <a:ext cx="361307" cy="2523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100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00A402E-EEA3-4406-ABBE-6E04947AA7AF}"/>
                </a:ext>
              </a:extLst>
            </p:cNvPr>
            <p:cNvSpPr/>
            <p:nvPr/>
          </p:nvSpPr>
          <p:spPr bwMode="auto">
            <a:xfrm>
              <a:off x="2876904" y="1537336"/>
              <a:ext cx="552041" cy="2523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100" dirty="0">
                  <a:solidFill>
                    <a:srgbClr val="000000"/>
                  </a:solidFill>
                </a:rPr>
                <a:t>f(x)</a:t>
              </a:r>
            </a:p>
          </p:txBody>
        </p:sp>
      </p:grpSp>
      <p:graphicFrame>
        <p:nvGraphicFramePr>
          <p:cNvPr id="157704" name="Object 21">
            <a:extLst>
              <a:ext uri="{FF2B5EF4-FFF2-40B4-BE49-F238E27FC236}">
                <a16:creationId xmlns:a16="http://schemas.microsoft.com/office/drawing/2014/main" id="{89685845-4FCA-4982-AB8C-327BAA003D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6655161"/>
              </p:ext>
            </p:extLst>
          </p:nvPr>
        </p:nvGraphicFramePr>
        <p:xfrm>
          <a:off x="2954338" y="3736975"/>
          <a:ext cx="4029075" cy="251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4029805" imgH="2517866" progId="Excel.Chart.8">
                  <p:embed/>
                </p:oleObj>
              </mc:Choice>
              <mc:Fallback>
                <p:oleObj r:id="rId4" imgW="4029805" imgH="2517866" progId="Excel.Chart.8">
                  <p:embed/>
                  <p:pic>
                    <p:nvPicPr>
                      <p:cNvPr id="157704" name="Object 21">
                        <a:extLst>
                          <a:ext uri="{FF2B5EF4-FFF2-40B4-BE49-F238E27FC236}">
                            <a16:creationId xmlns:a16="http://schemas.microsoft.com/office/drawing/2014/main" id="{89685845-4FCA-4982-AB8C-327BAA003D1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4338" y="3736975"/>
                        <a:ext cx="4029075" cy="2517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A60822EA-7C84-4AA4-AAA1-5748B215E276}"/>
              </a:ext>
            </a:extLst>
          </p:cNvPr>
          <p:cNvCxnSpPr/>
          <p:nvPr/>
        </p:nvCxnSpPr>
        <p:spPr>
          <a:xfrm>
            <a:off x="5626100" y="4029075"/>
            <a:ext cx="0" cy="2160588"/>
          </a:xfrm>
          <a:prstGeom prst="line">
            <a:avLst/>
          </a:prstGeom>
          <a:ln w="19050">
            <a:solidFill>
              <a:srgbClr val="0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743B72F2-A012-4DD7-A8B6-AB9DE79023CD}"/>
              </a:ext>
            </a:extLst>
          </p:cNvPr>
          <p:cNvCxnSpPr/>
          <p:nvPr/>
        </p:nvCxnSpPr>
        <p:spPr>
          <a:xfrm>
            <a:off x="4984750" y="4076700"/>
            <a:ext cx="611188" cy="0"/>
          </a:xfrm>
          <a:prstGeom prst="straightConnector1">
            <a:avLst/>
          </a:prstGeom>
          <a:ln w="19050">
            <a:solidFill>
              <a:srgbClr val="000000"/>
            </a:solidFill>
            <a:prstDash val="sysDot"/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69912246-0799-404D-AC46-CFBC42417C5D}"/>
              </a:ext>
            </a:extLst>
          </p:cNvPr>
          <p:cNvCxnSpPr/>
          <p:nvPr/>
        </p:nvCxnSpPr>
        <p:spPr>
          <a:xfrm>
            <a:off x="4991100" y="3771900"/>
            <a:ext cx="0" cy="2519363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708" name="ZoneTexte 36">
            <a:extLst>
              <a:ext uri="{FF2B5EF4-FFF2-40B4-BE49-F238E27FC236}">
                <a16:creationId xmlns:a16="http://schemas.microsoft.com/office/drawing/2014/main" id="{3AF7C6CA-018E-49F4-B6B7-A2A6586846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0775" y="6291263"/>
            <a:ext cx="2611438" cy="5222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i="1" dirty="0" err="1">
                <a:solidFill>
                  <a:srgbClr val="000000"/>
                </a:solidFill>
              </a:rPr>
              <a:t>Moy</a:t>
            </a:r>
            <a:r>
              <a:rPr lang="fr-FR" altLang="fr-FR" sz="1400" i="1" dirty="0">
                <a:solidFill>
                  <a:srgbClr val="000000"/>
                </a:solidFill>
              </a:rPr>
              <a:t>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i="1" dirty="0">
                <a:solidFill>
                  <a:srgbClr val="000000"/>
                </a:solidFill>
              </a:rPr>
              <a:t>= Mode = Me</a:t>
            </a:r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BDA7E19D-2FCD-4759-9F96-ABE0210F5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428625"/>
            <a:ext cx="8043863" cy="685800"/>
          </a:xfrm>
        </p:spPr>
        <p:txBody>
          <a:bodyPr/>
          <a:lstStyle/>
          <a:p>
            <a:pPr eaLnBrk="1" hangingPunct="1">
              <a:defRPr/>
            </a:pPr>
            <a:r>
              <a:rPr lang="fr-FR" sz="3200" b="1" u="sng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distribution normale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E0BC12A-4CB4-47DE-9D9C-F40EC013DA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8561" y="92625"/>
            <a:ext cx="2767824" cy="49991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C436FC-0A44-4B02-B1E9-5C8D79AA0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B. Les tests de </a:t>
            </a:r>
            <a:r>
              <a:rPr lang="fr-FR" dirty="0" err="1"/>
              <a:t>Student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7E4DE7E-0855-4515-A0E4-2512DFDBCC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Utilisation de logiciel statistiques ou </a:t>
            </a:r>
            <a:r>
              <a:rPr lang="fr-FR" dirty="0" err="1"/>
              <a:t>excel</a:t>
            </a:r>
            <a:endParaRPr lang="fr-FR" dirty="0"/>
          </a:p>
          <a:p>
            <a:r>
              <a:rPr lang="fr-FR" dirty="0"/>
              <a:t>Votre hypothèse est qu’il existe une différence</a:t>
            </a:r>
          </a:p>
          <a:p>
            <a:r>
              <a:rPr lang="fr-FR" dirty="0"/>
              <a:t>Cette hypothèse est validée, si le test est significatif donc si le p est inférieur à 0.05</a:t>
            </a:r>
          </a:p>
        </p:txBody>
      </p:sp>
    </p:spTree>
    <p:extLst>
      <p:ext uri="{BB962C8B-B14F-4D97-AF65-F5344CB8AC3E}">
        <p14:creationId xmlns:p14="http://schemas.microsoft.com/office/powerpoint/2010/main" val="2126906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57189" y="4083179"/>
            <a:ext cx="8429624" cy="2526434"/>
          </a:xfrm>
          <a:prstGeom prst="rect">
            <a:avLst/>
          </a:prstGeom>
          <a:ln w="28575">
            <a:solidFill>
              <a:schemeClr val="bg2"/>
            </a:solidFill>
          </a:ln>
        </p:spPr>
        <p:txBody>
          <a:bodyPr wrap="square" lIns="180000" tIns="108000" rIns="180000" bIns="108000">
            <a:spAutoFit/>
          </a:bodyPr>
          <a:lstStyle/>
          <a:p>
            <a:r>
              <a:rPr lang="fr-FR" b="1" u="sng" dirty="0">
                <a:effectLst/>
              </a:rPr>
              <a:t>Exercice d’application sur Excel</a:t>
            </a:r>
            <a:r>
              <a:rPr lang="fr-FR" b="1" dirty="0">
                <a:effectLst/>
              </a:rPr>
              <a:t> : </a:t>
            </a:r>
          </a:p>
          <a:p>
            <a:endParaRPr lang="fr-FR" sz="800" b="1" dirty="0">
              <a:effectLst/>
            </a:endParaRPr>
          </a:p>
          <a:p>
            <a:pPr marL="352425" lvl="1"/>
            <a:r>
              <a:rPr lang="fr-FR" dirty="0">
                <a:effectLst/>
              </a:rPr>
              <a:t>Evaluation nationale en EPS d’élèves de 6</a:t>
            </a:r>
            <a:r>
              <a:rPr lang="fr-FR" baseline="30000" dirty="0">
                <a:effectLst/>
              </a:rPr>
              <a:t>ème</a:t>
            </a:r>
            <a:r>
              <a:rPr lang="fr-FR" dirty="0">
                <a:effectLst/>
              </a:rPr>
              <a:t> de 28 collèges du 91</a:t>
            </a:r>
            <a:endParaRPr lang="fr-FR" sz="800" b="1" dirty="0">
              <a:effectLst/>
            </a:endParaRPr>
          </a:p>
          <a:p>
            <a:pPr marL="352425" lvl="1"/>
            <a:r>
              <a:rPr lang="fr-FR" dirty="0">
                <a:effectLst/>
              </a:rPr>
              <a:t>Moyenne observée : </a:t>
            </a:r>
            <a:r>
              <a:rPr lang="fr-FR" b="1" i="1" dirty="0">
                <a:effectLst/>
              </a:rPr>
              <a:t>m</a:t>
            </a:r>
            <a:r>
              <a:rPr lang="fr-FR" b="1" dirty="0">
                <a:effectLst/>
              </a:rPr>
              <a:t> = 9,61</a:t>
            </a:r>
          </a:p>
          <a:p>
            <a:pPr marL="352425" lvl="1"/>
            <a:r>
              <a:rPr lang="fr-FR" dirty="0">
                <a:effectLst/>
              </a:rPr>
              <a:t>Écart type estimé : </a:t>
            </a:r>
            <a:r>
              <a:rPr lang="fr-FR" b="1" i="1" dirty="0">
                <a:effectLst/>
              </a:rPr>
              <a:t>s</a:t>
            </a:r>
            <a:r>
              <a:rPr lang="fr-FR" b="1" dirty="0">
                <a:effectLst/>
              </a:rPr>
              <a:t> = </a:t>
            </a:r>
            <a:r>
              <a:rPr lang="fr-FR" b="1" dirty="0">
                <a:solidFill>
                  <a:srgbClr val="000000"/>
                </a:solidFill>
                <a:effectLst/>
              </a:rPr>
              <a:t>5,34</a:t>
            </a:r>
            <a:endParaRPr lang="fr-FR" b="1" dirty="0">
              <a:effectLst/>
            </a:endParaRPr>
          </a:p>
          <a:p>
            <a:pPr marL="352425" lvl="1"/>
            <a:endParaRPr lang="fr-FR" sz="800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marL="352425" lvl="1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La moyenne de l’ensemble des collèges de France est  </a:t>
            </a:r>
            <a:r>
              <a:rPr lang="fr-FR" b="1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</a:t>
            </a:r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= 11,24</a:t>
            </a:r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marL="352425" lvl="1"/>
            <a:endParaRPr lang="fr-FR" sz="800" b="1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marL="352425" lvl="1"/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Peut-on affirmer que les élèves de l'Essonne ont en moyenne un niveau en EPS différent des autres élèves de 6</a:t>
            </a:r>
            <a:r>
              <a:rPr lang="fr-FR" b="1" baseline="30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ème</a:t>
            </a:r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en France 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8237" y="1483606"/>
            <a:ext cx="8429626" cy="2526434"/>
          </a:xfrm>
          <a:prstGeom prst="rect">
            <a:avLst/>
          </a:prstGeom>
          <a:ln w="28575">
            <a:solidFill>
              <a:schemeClr val="bg2"/>
            </a:solidFill>
          </a:ln>
        </p:spPr>
        <p:txBody>
          <a:bodyPr wrap="square" lIns="180000" tIns="108000" rIns="180000" bIns="108000">
            <a:spAutoFit/>
          </a:bodyPr>
          <a:lstStyle/>
          <a:p>
            <a:r>
              <a:rPr lang="fr-FR" b="1" u="sng" dirty="0">
                <a:effectLst/>
              </a:rPr>
              <a:t>Exercice d’application sur Excel</a:t>
            </a:r>
            <a:r>
              <a:rPr lang="fr-FR" b="1" dirty="0">
                <a:effectLst/>
              </a:rPr>
              <a:t> : </a:t>
            </a:r>
          </a:p>
          <a:p>
            <a:endParaRPr lang="fr-FR" sz="800" b="1" dirty="0">
              <a:effectLst/>
            </a:endParaRPr>
          </a:p>
          <a:p>
            <a:pPr marL="352425" lvl="1"/>
            <a:r>
              <a:rPr lang="fr-FR" dirty="0">
                <a:effectLst/>
              </a:rPr>
              <a:t>Bénéfices des magasins décathlon en Ile de France (27 magasins)</a:t>
            </a:r>
            <a:endParaRPr lang="fr-FR" sz="800" b="1" dirty="0">
              <a:effectLst/>
            </a:endParaRPr>
          </a:p>
          <a:p>
            <a:pPr marL="352425" lvl="1"/>
            <a:r>
              <a:rPr lang="fr-FR" dirty="0">
                <a:effectLst/>
              </a:rPr>
              <a:t>Moyenne observée : </a:t>
            </a:r>
            <a:r>
              <a:rPr lang="fr-FR" b="1" i="1" dirty="0">
                <a:effectLst/>
              </a:rPr>
              <a:t>m</a:t>
            </a:r>
            <a:r>
              <a:rPr lang="fr-FR" b="1" dirty="0">
                <a:effectLst/>
              </a:rPr>
              <a:t> = 339,75 K€</a:t>
            </a:r>
          </a:p>
          <a:p>
            <a:pPr marL="352425" lvl="1"/>
            <a:r>
              <a:rPr lang="fr-FR" dirty="0">
                <a:effectLst/>
              </a:rPr>
              <a:t>Écart type estimé : </a:t>
            </a:r>
            <a:r>
              <a:rPr lang="fr-FR" b="1" i="1" dirty="0">
                <a:effectLst/>
              </a:rPr>
              <a:t>s</a:t>
            </a:r>
            <a:r>
              <a:rPr lang="fr-FR" b="1" dirty="0">
                <a:effectLst/>
              </a:rPr>
              <a:t> = 54,12 K€</a:t>
            </a:r>
          </a:p>
          <a:p>
            <a:pPr marL="352425" lvl="1"/>
            <a:endParaRPr lang="fr-FR" sz="800" dirty="0">
              <a:effectLst/>
            </a:endParaRPr>
          </a:p>
          <a:p>
            <a:pPr marL="352425" lvl="1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La moyenne de l’ensemble des magasins en France est  </a:t>
            </a:r>
            <a:r>
              <a:rPr lang="fr-FR" b="1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 </a:t>
            </a:r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= 317,84 K€</a:t>
            </a:r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marL="352425" lvl="1"/>
            <a:endParaRPr lang="fr-FR" sz="800" b="1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marL="352425" lvl="1"/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Peut-on affirmer que les magasins d’</a:t>
            </a:r>
            <a:r>
              <a:rPr lang="fr-FR" b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Idf</a:t>
            </a:r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ont en moyenne une rentabilité différente des autres magasins de France ?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F049B676-3667-4562-B04B-2D339A568D82}"/>
              </a:ext>
            </a:extLst>
          </p:cNvPr>
          <p:cNvSpPr txBox="1">
            <a:spLocks/>
          </p:cNvSpPr>
          <p:nvPr/>
        </p:nvSpPr>
        <p:spPr>
          <a:xfrm>
            <a:off x="457200" y="267467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3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B. Les tests de </a:t>
            </a:r>
            <a:r>
              <a:rPr lang="fr-FR" dirty="0" err="1"/>
              <a:t>Student</a:t>
            </a:r>
            <a:endParaRPr lang="fr-FR" dirty="0"/>
          </a:p>
          <a:p>
            <a:r>
              <a:rPr lang="fr-FR" dirty="0"/>
              <a:t>1. Comparaison à une norme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B2844B20-4662-47E6-9981-49106D90AB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8448" y="17509"/>
            <a:ext cx="2767824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66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F049B676-3667-4562-B04B-2D339A568D82}"/>
              </a:ext>
            </a:extLst>
          </p:cNvPr>
          <p:cNvSpPr txBox="1">
            <a:spLocks/>
          </p:cNvSpPr>
          <p:nvPr/>
        </p:nvSpPr>
        <p:spPr>
          <a:xfrm>
            <a:off x="457200" y="267467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3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B. Les tests de </a:t>
            </a:r>
            <a:r>
              <a:rPr lang="fr-FR" dirty="0" err="1"/>
              <a:t>Student</a:t>
            </a:r>
            <a:endParaRPr lang="fr-FR" dirty="0"/>
          </a:p>
          <a:p>
            <a:r>
              <a:rPr lang="fr-FR" dirty="0"/>
              <a:t>2. Comparaison d’un même groupe sur 2 modalités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5FB1044-41B7-4B92-928A-1FCB72D975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320" y="2227984"/>
            <a:ext cx="8675360" cy="2402032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7472372A-C77F-41AC-86A9-9946F5CB7C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7312" y="27816"/>
            <a:ext cx="2767824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023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F049B676-3667-4562-B04B-2D339A568D82}"/>
              </a:ext>
            </a:extLst>
          </p:cNvPr>
          <p:cNvSpPr txBox="1">
            <a:spLocks/>
          </p:cNvSpPr>
          <p:nvPr/>
        </p:nvSpPr>
        <p:spPr>
          <a:xfrm>
            <a:off x="457200" y="267467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3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B. Les tests de </a:t>
            </a:r>
            <a:r>
              <a:rPr lang="fr-FR" dirty="0" err="1"/>
              <a:t>Student</a:t>
            </a:r>
            <a:endParaRPr lang="fr-FR" dirty="0"/>
          </a:p>
          <a:p>
            <a:r>
              <a:rPr lang="fr-FR" dirty="0"/>
              <a:t>3. Comparaison de 2 groupes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693DAB9-FD1F-4DB9-BB48-F3556B7E70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057" y="2224935"/>
            <a:ext cx="8455885" cy="2408129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E1D8EA81-6588-45C5-AA92-288B4E28E5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6176" y="17509"/>
            <a:ext cx="2767824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48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C5001F-D410-4F9E-8211-B9351B7BB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Plan du poster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3DC7038-5C8C-4808-BA8F-D7D7D54C3E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1. contextualisation / bibliographie (au minimum 4 références scientifiques)</a:t>
            </a:r>
          </a:p>
          <a:p>
            <a:r>
              <a:rPr lang="fr-FR" dirty="0"/>
              <a:t>2. Problématique: question à laquelle vous voulez répondre / Hypothèses</a:t>
            </a:r>
          </a:p>
          <a:p>
            <a:r>
              <a:rPr lang="fr-FR" dirty="0"/>
              <a:t>3. Présentation de la méthode: combien de sujets? D’où viennent les données?...</a:t>
            </a:r>
          </a:p>
          <a:p>
            <a:r>
              <a:rPr lang="fr-FR" dirty="0"/>
              <a:t>4. Présentation des résultats: tests stats</a:t>
            </a:r>
          </a:p>
          <a:p>
            <a:r>
              <a:rPr lang="fr-FR" dirty="0"/>
              <a:t>5. Discussion</a:t>
            </a:r>
          </a:p>
          <a:p>
            <a:r>
              <a:rPr lang="fr-FR" dirty="0"/>
              <a:t>6. Références bibliographiques (aux normes APA)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7228396-7593-48F1-BE8F-64231C9168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09" t="16041" r="17861" b="20993"/>
          <a:stretch/>
        </p:blipFill>
        <p:spPr>
          <a:xfrm>
            <a:off x="6876256" y="23602"/>
            <a:ext cx="2267744" cy="124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8311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17B9FF38-377F-8A19-DAC0-69E15C5B5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Exercices d’application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4F9E448-316B-0A4F-1C5D-4B8EF0AA91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Comparez la fréquence cardiaque avant effort et la fréquence cardiaque après récupération chez les étudiants L2ES</a:t>
            </a:r>
          </a:p>
          <a:p>
            <a:r>
              <a:rPr lang="fr-FR" dirty="0"/>
              <a:t>Comparez la fréquence cardiaque de repos des hommes et des femmes de L2 ES</a:t>
            </a:r>
          </a:p>
        </p:txBody>
      </p:sp>
    </p:spTree>
    <p:extLst>
      <p:ext uri="{BB962C8B-B14F-4D97-AF65-F5344CB8AC3E}">
        <p14:creationId xmlns:p14="http://schemas.microsoft.com/office/powerpoint/2010/main" val="18738891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29C29C-2D10-461E-ADE2-173BA413C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fr-FR" dirty="0"/>
              <a:t>Pour le prochain TP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4D4228E6-D611-88BC-B688-8136E2D899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268825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id="{67353579-E50F-C5C7-911B-313516E68A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92704"/>
            <a:ext cx="9144000" cy="569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6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7F22F4-B2FB-44EF-B1B1-CA1085C68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1. Matériel et méthode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BBF15A4-8748-4D4F-A250-C55CE953FE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Pour récupérer des données, quel matériel et quelle méthode allez vous utiliser?</a:t>
            </a:r>
          </a:p>
          <a:p>
            <a:pPr lvl="1"/>
            <a:r>
              <a:rPr lang="fr-FR" dirty="0"/>
              <a:t>Récupération de données sur internet?</a:t>
            </a:r>
          </a:p>
          <a:p>
            <a:pPr lvl="1"/>
            <a:r>
              <a:rPr lang="fr-FR" dirty="0"/>
              <a:t>Mise en place d’un questionnaire?</a:t>
            </a:r>
          </a:p>
          <a:p>
            <a:pPr lvl="1"/>
            <a:r>
              <a:rPr lang="fr-FR" dirty="0"/>
              <a:t>Analyse vidéo?</a:t>
            </a:r>
          </a:p>
          <a:p>
            <a:r>
              <a:rPr lang="fr-FR" dirty="0"/>
              <a:t>Quelle grille de lecture? Combien de matchs? Combien de personnes interrogées? Quelles modalités de passation des questionnaires….</a:t>
            </a:r>
          </a:p>
          <a:p>
            <a:pPr lvl="1"/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42837CA-7CFC-4B87-BA41-6146CD454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2467" y="109991"/>
            <a:ext cx="2267909" cy="124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530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4CA4FE-9AE7-4C4D-8422-15B912069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1. Présentation de votre méthodologie de collecte de données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B633AB7-D06C-454E-B10B-CA5599C42A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Quelle est votre problématique?</a:t>
            </a:r>
          </a:p>
          <a:p>
            <a:r>
              <a:rPr lang="fr-FR" dirty="0"/>
              <a:t>Quelles sont vos hypothèses?</a:t>
            </a:r>
          </a:p>
          <a:p>
            <a:endParaRPr lang="fr-FR" dirty="0"/>
          </a:p>
          <a:p>
            <a:r>
              <a:rPr lang="fr-FR" dirty="0"/>
              <a:t>Quelles méthodes allez vous mettre en place pour collecter vos données?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2F78C80-FD1D-AAE1-2EC1-CB791E92AB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9120"/>
            <a:ext cx="9144000" cy="569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27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BA0D9C-F2E9-41EC-BBBF-F40BF0BA2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2. Outils statistiques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31BDC08-EE94-455C-92E5-7CCFEC82C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A. Représentations graphiques</a:t>
            </a:r>
          </a:p>
          <a:p>
            <a:r>
              <a:rPr lang="fr-FR" dirty="0"/>
              <a:t>B. Les tests de </a:t>
            </a:r>
            <a:r>
              <a:rPr lang="fr-FR" dirty="0" err="1"/>
              <a:t>student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25149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017C13-C354-4870-8454-C4EF8CBD4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A. Représentations graphiques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3879059-9549-4F56-B459-94A15056B1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049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>
            <a:extLst>
              <a:ext uri="{FF2B5EF4-FFF2-40B4-BE49-F238E27FC236}">
                <a16:creationId xmlns:a16="http://schemas.microsoft.com/office/drawing/2014/main" id="{F1530ED4-A327-4B6C-9812-88BB90B70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767833" y="4144663"/>
            <a:ext cx="3908623" cy="245268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BF437E1A-A581-4DEE-AC42-F71EC5226203}"/>
              </a:ext>
            </a:extLst>
          </p:cNvPr>
          <p:cNvSpPr txBox="1">
            <a:spLocks/>
          </p:cNvSpPr>
          <p:nvPr/>
        </p:nvSpPr>
        <p:spPr bwMode="auto">
          <a:xfrm>
            <a:off x="571500" y="1414463"/>
            <a:ext cx="8248650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1813" lvl="2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Décrire les données</a:t>
            </a:r>
            <a:endParaRPr lang="fr-FR" sz="2400" b="1" dirty="0">
              <a:latin typeface="+mn-lt"/>
            </a:endParaRPr>
          </a:p>
          <a:p>
            <a:pPr marL="531813" lvl="2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endParaRPr lang="fr-FR" sz="1600" b="1" dirty="0">
              <a:latin typeface="+mn-lt"/>
            </a:endParaRPr>
          </a:p>
          <a:p>
            <a:pPr marL="800100" lvl="1" indent="-342900">
              <a:spcBef>
                <a:spcPct val="20000"/>
              </a:spcBef>
              <a:buClr>
                <a:schemeClr val="bg2"/>
              </a:buClr>
              <a:buSzPct val="100000"/>
              <a:buFont typeface="Wingdings" pitchFamily="2" charset="2"/>
              <a:buChar char="Ø"/>
              <a:defRPr/>
            </a:pPr>
            <a:r>
              <a:rPr lang="fr-FR" sz="2000" b="1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Les représentations graphiques</a:t>
            </a:r>
          </a:p>
          <a:p>
            <a:pPr marL="800100" lvl="1" indent="-342900">
              <a:spcBef>
                <a:spcPct val="20000"/>
              </a:spcBef>
              <a:buClr>
                <a:schemeClr val="bg2"/>
              </a:buClr>
              <a:buSzPct val="100000"/>
              <a:buFont typeface="Wingdings" pitchFamily="2" charset="2"/>
              <a:buChar char="Ø"/>
              <a:defRPr/>
            </a:pPr>
            <a:endParaRPr lang="fr-FR" sz="800" b="1" dirty="0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  <a:p>
            <a:pPr marL="1257300" lvl="2" indent="-342900">
              <a:spcBef>
                <a:spcPct val="20000"/>
              </a:spcBef>
              <a:buClr>
                <a:schemeClr val="bg2"/>
              </a:buClr>
              <a:buSzPct val="100000"/>
              <a:buFont typeface="Wingdings" pitchFamily="2" charset="2"/>
              <a:buChar char="Ä"/>
              <a:defRPr/>
            </a:pPr>
            <a:r>
              <a:rPr lang="fr-FR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Différents types de représentations graphiques</a:t>
            </a:r>
          </a:p>
          <a:p>
            <a:pPr marL="1714500" lvl="3" indent="-342900">
              <a:lnSpc>
                <a:spcPct val="150000"/>
              </a:lnSpc>
              <a:spcBef>
                <a:spcPct val="20000"/>
              </a:spcBef>
              <a:buClr>
                <a:schemeClr val="bg2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fr-FR" sz="1600" b="1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Le diagramme circulaire </a:t>
            </a:r>
            <a:r>
              <a:rPr lang="fr-FR" sz="16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ou </a:t>
            </a:r>
            <a:r>
              <a:rPr lang="fr-FR" sz="1600" b="1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camembert :</a:t>
            </a:r>
            <a:br>
              <a:rPr lang="fr-FR" sz="1600" b="1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</a:br>
            <a:r>
              <a:rPr lang="fr-FR" sz="16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Variables qualitatives </a:t>
            </a:r>
            <a:r>
              <a:rPr lang="fr-FR" sz="14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avec peu de modalités</a:t>
            </a:r>
            <a:endParaRPr lang="fr-FR" sz="1400" b="1" dirty="0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7B538469-14FB-4320-8ACB-D376015E2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13DBF4D-D7B5-40FC-BA2E-AA08306E90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6176" y="24680"/>
            <a:ext cx="2767824" cy="4999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9244602A-E342-4AAE-BC0F-19D2255DEF83}"/>
              </a:ext>
            </a:extLst>
          </p:cNvPr>
          <p:cNvSpPr txBox="1">
            <a:spLocks/>
          </p:cNvSpPr>
          <p:nvPr/>
        </p:nvSpPr>
        <p:spPr bwMode="auto">
          <a:xfrm>
            <a:off x="571500" y="1414463"/>
            <a:ext cx="8248650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1813" lvl="2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Décrire les données</a:t>
            </a:r>
            <a:endParaRPr lang="fr-FR" sz="2400" b="1" dirty="0">
              <a:latin typeface="+mn-lt"/>
            </a:endParaRPr>
          </a:p>
          <a:p>
            <a:pPr marL="531813" lvl="2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endParaRPr lang="fr-FR" sz="1600" b="1" dirty="0">
              <a:latin typeface="+mn-lt"/>
            </a:endParaRPr>
          </a:p>
          <a:p>
            <a:pPr marL="800100" lvl="1" indent="-342900">
              <a:spcBef>
                <a:spcPct val="20000"/>
              </a:spcBef>
              <a:buClr>
                <a:schemeClr val="bg2"/>
              </a:buClr>
              <a:buSzPct val="100000"/>
              <a:buFont typeface="Wingdings" pitchFamily="2" charset="2"/>
              <a:buChar char="Ø"/>
              <a:defRPr/>
            </a:pPr>
            <a:r>
              <a:rPr lang="fr-FR" sz="2000" b="1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Les représentations graphiques</a:t>
            </a:r>
          </a:p>
          <a:p>
            <a:pPr marL="800100" lvl="1" indent="-342900">
              <a:spcBef>
                <a:spcPct val="20000"/>
              </a:spcBef>
              <a:buClr>
                <a:schemeClr val="bg2"/>
              </a:buClr>
              <a:buSzPct val="100000"/>
              <a:buFont typeface="Wingdings" pitchFamily="2" charset="2"/>
              <a:buChar char="Ø"/>
              <a:defRPr/>
            </a:pPr>
            <a:endParaRPr lang="fr-FR" sz="800" b="1" dirty="0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  <a:p>
            <a:pPr marL="1257300" lvl="2" indent="-342900">
              <a:spcBef>
                <a:spcPct val="20000"/>
              </a:spcBef>
              <a:buClr>
                <a:schemeClr val="bg2"/>
              </a:buClr>
              <a:buSzPct val="100000"/>
              <a:buFont typeface="Wingdings" pitchFamily="2" charset="2"/>
              <a:buChar char="Ä"/>
              <a:defRPr/>
            </a:pPr>
            <a:r>
              <a:rPr lang="fr-FR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Différents types de représentations graphiques</a:t>
            </a:r>
          </a:p>
          <a:p>
            <a:pPr marL="1714500" lvl="3" indent="-342900">
              <a:lnSpc>
                <a:spcPct val="150000"/>
              </a:lnSpc>
              <a:spcBef>
                <a:spcPct val="20000"/>
              </a:spcBef>
              <a:buClr>
                <a:schemeClr val="bg2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fr-FR" sz="1600" b="1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Le diagramme circulaire </a:t>
            </a:r>
            <a:r>
              <a:rPr lang="fr-FR" sz="16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ou </a:t>
            </a:r>
            <a:r>
              <a:rPr lang="fr-FR" sz="1600" b="1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camembert</a:t>
            </a:r>
          </a:p>
          <a:p>
            <a:pPr marL="1714500" lvl="3" indent="-342900">
              <a:lnSpc>
                <a:spcPct val="150000"/>
              </a:lnSpc>
              <a:spcBef>
                <a:spcPct val="20000"/>
              </a:spcBef>
              <a:buClr>
                <a:schemeClr val="bg2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fr-FR" sz="1600" b="1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L’histogramme :</a:t>
            </a:r>
            <a:r>
              <a:rPr lang="fr-FR" sz="16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Tous les types de variables</a:t>
            </a:r>
            <a:endParaRPr lang="fr-FR" sz="1600" b="1" dirty="0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</p:txBody>
      </p:sp>
      <p:pic>
        <p:nvPicPr>
          <p:cNvPr id="72708" name="Picture 2">
            <a:extLst>
              <a:ext uri="{FF2B5EF4-FFF2-40B4-BE49-F238E27FC236}">
                <a16:creationId xmlns:a16="http://schemas.microsoft.com/office/drawing/2014/main" id="{032E36FC-8B4C-41CF-B193-2BD4D964F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873500"/>
            <a:ext cx="4381500" cy="262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AD318F84-6FE0-45FC-8A85-A108374D0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0A94574-4525-4869-AD90-DBB83B18C2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6176" y="24680"/>
            <a:ext cx="2767824" cy="49991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6" descr="http://www.nakan.ch/wp/wp-content/uploads/2012/12/graph_temps_mensuel.png">
            <a:extLst>
              <a:ext uri="{FF2B5EF4-FFF2-40B4-BE49-F238E27FC236}">
                <a16:creationId xmlns:a16="http://schemas.microsoft.com/office/drawing/2014/main" id="{6738894E-4E45-4178-93D3-B026F6C4E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00"/>
          <a:stretch>
            <a:fillRect/>
          </a:stretch>
        </p:blipFill>
        <p:spPr bwMode="auto">
          <a:xfrm>
            <a:off x="1488281" y="3980656"/>
            <a:ext cx="5221288" cy="271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FAAE1377-B0A6-456B-888C-0F711BB5C74A}"/>
              </a:ext>
            </a:extLst>
          </p:cNvPr>
          <p:cNvSpPr txBox="1">
            <a:spLocks/>
          </p:cNvSpPr>
          <p:nvPr/>
        </p:nvSpPr>
        <p:spPr bwMode="auto">
          <a:xfrm>
            <a:off x="571500" y="1414463"/>
            <a:ext cx="8248650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1813" lvl="2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Décrire les données</a:t>
            </a:r>
            <a:endParaRPr lang="fr-FR" sz="2400" b="1" dirty="0">
              <a:latin typeface="+mn-lt"/>
            </a:endParaRPr>
          </a:p>
          <a:p>
            <a:pPr marL="531813" lvl="2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endParaRPr lang="fr-FR" sz="1600" b="1" dirty="0">
              <a:latin typeface="+mn-lt"/>
            </a:endParaRPr>
          </a:p>
          <a:p>
            <a:pPr marL="800100" lvl="1" indent="-342900">
              <a:spcBef>
                <a:spcPct val="20000"/>
              </a:spcBef>
              <a:buClr>
                <a:schemeClr val="bg2"/>
              </a:buClr>
              <a:buSzPct val="100000"/>
              <a:buFont typeface="Wingdings" pitchFamily="2" charset="2"/>
              <a:buChar char="Ø"/>
              <a:defRPr/>
            </a:pPr>
            <a:r>
              <a:rPr lang="fr-FR" sz="2000" b="1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Les représentations graphiques</a:t>
            </a:r>
          </a:p>
          <a:p>
            <a:pPr marL="800100" lvl="1" indent="-342900">
              <a:spcBef>
                <a:spcPct val="20000"/>
              </a:spcBef>
              <a:buClr>
                <a:schemeClr val="bg2"/>
              </a:buClr>
              <a:buSzPct val="100000"/>
              <a:buFont typeface="Wingdings" pitchFamily="2" charset="2"/>
              <a:buChar char="Ø"/>
              <a:defRPr/>
            </a:pPr>
            <a:endParaRPr lang="fr-FR" sz="800" b="1" dirty="0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  <a:p>
            <a:pPr marL="1257300" lvl="2" indent="-342900">
              <a:spcBef>
                <a:spcPct val="20000"/>
              </a:spcBef>
              <a:buClr>
                <a:schemeClr val="bg2"/>
              </a:buClr>
              <a:buSzPct val="100000"/>
              <a:buFont typeface="Wingdings" pitchFamily="2" charset="2"/>
              <a:buChar char="Ä"/>
              <a:defRPr/>
            </a:pPr>
            <a:r>
              <a:rPr lang="fr-FR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Différents types de représentations graphiques</a:t>
            </a:r>
          </a:p>
          <a:p>
            <a:pPr marL="1714500" lvl="3" indent="-342900">
              <a:lnSpc>
                <a:spcPct val="150000"/>
              </a:lnSpc>
              <a:spcBef>
                <a:spcPct val="20000"/>
              </a:spcBef>
              <a:buClr>
                <a:schemeClr val="bg2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fr-FR" sz="1600" b="1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Le diagramme circulaire </a:t>
            </a:r>
            <a:r>
              <a:rPr lang="fr-FR" sz="16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ou </a:t>
            </a:r>
            <a:r>
              <a:rPr lang="fr-FR" sz="1600" b="1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camembert</a:t>
            </a:r>
          </a:p>
          <a:p>
            <a:pPr marL="1714500" lvl="3" indent="-342900">
              <a:lnSpc>
                <a:spcPct val="150000"/>
              </a:lnSpc>
              <a:spcBef>
                <a:spcPct val="20000"/>
              </a:spcBef>
              <a:buClr>
                <a:schemeClr val="bg2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fr-FR" sz="1600" b="1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L’histogramme</a:t>
            </a:r>
          </a:p>
          <a:p>
            <a:pPr marL="1714500" lvl="3" indent="-342900">
              <a:lnSpc>
                <a:spcPct val="150000"/>
              </a:lnSpc>
              <a:spcBef>
                <a:spcPct val="20000"/>
              </a:spcBef>
              <a:buClr>
                <a:schemeClr val="bg2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fr-FR" sz="1600" b="1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La courbe :</a:t>
            </a:r>
            <a:r>
              <a:rPr lang="fr-FR" sz="16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Variables quantitatives</a:t>
            </a:r>
            <a:endParaRPr lang="fr-FR" sz="1600" b="1" dirty="0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A9B2B0F-24DA-4231-8D46-10331832D5E7}"/>
              </a:ext>
            </a:extLst>
          </p:cNvPr>
          <p:cNvSpPr/>
          <p:nvPr/>
        </p:nvSpPr>
        <p:spPr>
          <a:xfrm>
            <a:off x="6443663" y="4221163"/>
            <a:ext cx="2665412" cy="11191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4758" name="Picture 6" descr="http://www.nakan.ch/wp/wp-content/uploads/2012/12/graph_temps_mensuel.png">
            <a:extLst>
              <a:ext uri="{FF2B5EF4-FFF2-40B4-BE49-F238E27FC236}">
                <a16:creationId xmlns:a16="http://schemas.microsoft.com/office/drawing/2014/main" id="{EB798F0A-7F2B-48C1-BD23-596421B00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018" b="87839"/>
          <a:stretch>
            <a:fillRect/>
          </a:stretch>
        </p:blipFill>
        <p:spPr bwMode="auto">
          <a:xfrm>
            <a:off x="6696075" y="4581525"/>
            <a:ext cx="1979613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A5C6435-3D7C-4C62-AD5E-DBB6199FDEAD}"/>
              </a:ext>
            </a:extLst>
          </p:cNvPr>
          <p:cNvSpPr/>
          <p:nvPr/>
        </p:nvSpPr>
        <p:spPr>
          <a:xfrm>
            <a:off x="3717925" y="4365625"/>
            <a:ext cx="288925" cy="18351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0DE81D77-ADD7-4C5A-A40E-80412C81D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D72C029-C8BD-4AEE-BA7C-49CD7D4439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7715" y="33144"/>
            <a:ext cx="2767824" cy="49991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UPSACLAY">
  <a:themeElements>
    <a:clrScheme name="UPSACLAY 1">
      <a:dk1>
        <a:srgbClr val="63003C"/>
      </a:dk1>
      <a:lt1>
        <a:srgbClr val="FFFFFF"/>
      </a:lt1>
      <a:dk2>
        <a:srgbClr val="303E48"/>
      </a:dk2>
      <a:lt2>
        <a:srgbClr val="BDC4BC"/>
      </a:lt2>
      <a:accent1>
        <a:srgbClr val="DA5200"/>
      </a:accent1>
      <a:accent2>
        <a:srgbClr val="006996"/>
      </a:accent2>
      <a:accent3>
        <a:srgbClr val="FFFFFF"/>
      </a:accent3>
      <a:accent4>
        <a:srgbClr val="86B700"/>
      </a:accent4>
      <a:accent5>
        <a:srgbClr val="464595"/>
      </a:accent5>
      <a:accent6>
        <a:srgbClr val="80143C"/>
      </a:accent6>
      <a:hlink>
        <a:srgbClr val="63003C"/>
      </a:hlink>
      <a:folHlink>
        <a:srgbClr val="B8ACD7"/>
      </a:folHlink>
    </a:clrScheme>
    <a:fontScheme name="Université Paris-Saclay">
      <a:majorFont>
        <a:latin typeface="Open Sans"/>
        <a:ea typeface="Arial"/>
        <a:cs typeface="Arial Unicode MS"/>
      </a:majorFont>
      <a:minorFont>
        <a:latin typeface="Open Sans"/>
        <a:ea typeface="Arial"/>
        <a:cs typeface="Arial Unicode MS"/>
      </a:minorFont>
    </a:fontScheme>
    <a:fmtScheme name="Thème 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ixel 12">
    <a:dk1>
      <a:srgbClr val="000000"/>
    </a:dk1>
    <a:lt1>
      <a:srgbClr val="FFFFFF"/>
    </a:lt1>
    <a:dk2>
      <a:srgbClr val="000000"/>
    </a:dk2>
    <a:lt2>
      <a:srgbClr val="00007D"/>
    </a:lt2>
    <a:accent1>
      <a:srgbClr val="9999FF"/>
    </a:accent1>
    <a:accent2>
      <a:srgbClr val="9999CC"/>
    </a:accent2>
    <a:accent3>
      <a:srgbClr val="FFFFFF"/>
    </a:accent3>
    <a:accent4>
      <a:srgbClr val="000000"/>
    </a:accent4>
    <a:accent5>
      <a:srgbClr val="CACAFF"/>
    </a:accent5>
    <a:accent6>
      <a:srgbClr val="8A8AB9"/>
    </a:accent6>
    <a:hlink>
      <a:srgbClr val="666699"/>
    </a:hlink>
    <a:folHlink>
      <a:srgbClr val="CCCCE6"/>
    </a:folHlink>
  </a:clrScheme>
  <a:fontScheme name="Pixe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544</TotalTime>
  <Words>1258</Words>
  <Application>Microsoft Office PowerPoint</Application>
  <DocSecurity>0</DocSecurity>
  <PresentationFormat>Affichage à l'écran (4:3)</PresentationFormat>
  <Paragraphs>155</Paragraphs>
  <Slides>21</Slides>
  <Notes>10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8" baseType="lpstr">
      <vt:lpstr>Arial</vt:lpstr>
      <vt:lpstr>Calibri</vt:lpstr>
      <vt:lpstr>Open Sans</vt:lpstr>
      <vt:lpstr>Symbol</vt:lpstr>
      <vt:lpstr>Wingdings</vt:lpstr>
      <vt:lpstr>1_UPSACLAY</vt:lpstr>
      <vt:lpstr>Microsoft Excel Chart</vt:lpstr>
      <vt:lpstr>TP 4 Recherche intégrée Présentation de la méthode Tests de student L2 ES</vt:lpstr>
      <vt:lpstr>Plan du poster</vt:lpstr>
      <vt:lpstr>1. Matériel et méthode</vt:lpstr>
      <vt:lpstr>1. Présentation de votre méthodologie de collecte de données</vt:lpstr>
      <vt:lpstr>2. Outils statistiques</vt:lpstr>
      <vt:lpstr>A. Représentations graphiques</vt:lpstr>
      <vt:lpstr>Présentation PowerPoint</vt:lpstr>
      <vt:lpstr>Présentation PowerPoint</vt:lpstr>
      <vt:lpstr>Présentation PowerPoint</vt:lpstr>
      <vt:lpstr>Présentation PowerPoint</vt:lpstr>
      <vt:lpstr>B. Les tests de student</vt:lpstr>
      <vt:lpstr>Présentation PowerPoint</vt:lpstr>
      <vt:lpstr>B. Les tests de Student</vt:lpstr>
      <vt:lpstr>B. Les tests de Student</vt:lpstr>
      <vt:lpstr>La distribution normale</vt:lpstr>
      <vt:lpstr>B. Les tests de Student</vt:lpstr>
      <vt:lpstr>Présentation PowerPoint</vt:lpstr>
      <vt:lpstr>Présentation PowerPoint</vt:lpstr>
      <vt:lpstr>Présentation PowerPoint</vt:lpstr>
      <vt:lpstr>Exercices d’application</vt:lpstr>
      <vt:lpstr>Pour le prochain TP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Virginie Paris</dc:creator>
  <cp:keywords/>
  <dc:description/>
  <cp:lastModifiedBy>Celine Triolet</cp:lastModifiedBy>
  <cp:revision>81</cp:revision>
  <dcterms:created xsi:type="dcterms:W3CDTF">2020-02-07T10:36:28Z</dcterms:created>
  <dcterms:modified xsi:type="dcterms:W3CDTF">2023-11-15T14:15:03Z</dcterms:modified>
  <cp:category/>
  <dc:identifier/>
  <cp:contentStatus/>
  <dc:language/>
  <cp:version/>
</cp:coreProperties>
</file>