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67" r:id="rId3"/>
    <p:sldId id="368" r:id="rId4"/>
    <p:sldId id="369" r:id="rId5"/>
    <p:sldId id="381" r:id="rId6"/>
    <p:sldId id="738" r:id="rId7"/>
    <p:sldId id="740" r:id="rId8"/>
    <p:sldId id="751" r:id="rId9"/>
    <p:sldId id="744" r:id="rId10"/>
    <p:sldId id="747" r:id="rId11"/>
    <p:sldId id="748" r:id="rId12"/>
    <p:sldId id="746" r:id="rId13"/>
    <p:sldId id="750" r:id="rId14"/>
    <p:sldId id="741" r:id="rId15"/>
    <p:sldId id="752" r:id="rId16"/>
    <p:sldId id="756" r:id="rId17"/>
    <p:sldId id="757" r:id="rId18"/>
    <p:sldId id="755" r:id="rId19"/>
    <p:sldId id="760" r:id="rId20"/>
    <p:sldId id="768" r:id="rId21"/>
    <p:sldId id="708" r:id="rId22"/>
    <p:sldId id="717" r:id="rId23"/>
    <p:sldId id="380" r:id="rId24"/>
  </p:sldIdLst>
  <p:sldSz cx="9144000" cy="6858000" type="screen4x3"/>
  <p:notesSz cx="6858000" cy="9144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87199" autoAdjust="0"/>
  </p:normalViewPr>
  <p:slideViewPr>
    <p:cSldViewPr>
      <p:cViewPr varScale="1">
        <p:scale>
          <a:sx n="58" d="100"/>
          <a:sy n="58" d="100"/>
        </p:scale>
        <p:origin x="157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line Triolet" userId="af5ff331-9994-4458-b13d-290c9493ecc4" providerId="ADAL" clId="{C1BC8A05-45A8-4108-ABF9-2EB17B8B282D}"/>
    <pc:docChg chg="modSld">
      <pc:chgData name="Celine Triolet" userId="af5ff331-9994-4458-b13d-290c9493ecc4" providerId="ADAL" clId="{C1BC8A05-45A8-4108-ABF9-2EB17B8B282D}" dt="2025-01-28T14:29:05.874" v="0" actId="20577"/>
      <pc:docMkLst>
        <pc:docMk/>
      </pc:docMkLst>
      <pc:sldChg chg="modNotesTx">
        <pc:chgData name="Celine Triolet" userId="af5ff331-9994-4458-b13d-290c9493ecc4" providerId="ADAL" clId="{C1BC8A05-45A8-4108-ABF9-2EB17B8B282D}" dt="2025-01-28T14:29:05.874" v="0" actId="20577"/>
        <pc:sldMkLst>
          <pc:docMk/>
          <pc:sldMk cId="0" sldId="256"/>
        </pc:sldMkLst>
      </pc:sldChg>
    </pc:docChg>
  </pc:docChgLst>
  <pc:docChgLst>
    <pc:chgData name="Celine Triolet" userId="af5ff331-9994-4458-b13d-290c9493ecc4" providerId="ADAL" clId="{CDF80151-C23F-4FB5-93FE-E3B584ACA98A}"/>
    <pc:docChg chg="modSld">
      <pc:chgData name="Celine Triolet" userId="af5ff331-9994-4458-b13d-290c9493ecc4" providerId="ADAL" clId="{CDF80151-C23F-4FB5-93FE-E3B584ACA98A}" dt="2023-11-15T14:11:32.303" v="5"/>
      <pc:docMkLst>
        <pc:docMk/>
      </pc:docMkLst>
      <pc:sldChg chg="addSp modAnim">
        <pc:chgData name="Celine Triolet" userId="af5ff331-9994-4458-b13d-290c9493ecc4" providerId="ADAL" clId="{CDF80151-C23F-4FB5-93FE-E3B584ACA98A}" dt="2023-11-15T14:09:08.434" v="1"/>
        <pc:sldMkLst>
          <pc:docMk/>
          <pc:sldMk cId="3858271556" sldId="368"/>
        </pc:sldMkLst>
        <pc:picChg chg="add">
          <ac:chgData name="Celine Triolet" userId="af5ff331-9994-4458-b13d-290c9493ecc4" providerId="ADAL" clId="{CDF80151-C23F-4FB5-93FE-E3B584ACA98A}" dt="2023-11-15T13:57:22.958" v="0"/>
          <ac:picMkLst>
            <pc:docMk/>
            <pc:sldMk cId="3858271556" sldId="368"/>
            <ac:picMk id="4" creationId="{BDE6CBE0-DCF3-E264-A505-638BA02CACDF}"/>
          </ac:picMkLst>
        </pc:picChg>
      </pc:sldChg>
      <pc:sldChg chg="addSp modAnim">
        <pc:chgData name="Celine Triolet" userId="af5ff331-9994-4458-b13d-290c9493ecc4" providerId="ADAL" clId="{CDF80151-C23F-4FB5-93FE-E3B584ACA98A}" dt="2023-11-15T14:10:03.550" v="3"/>
        <pc:sldMkLst>
          <pc:docMk/>
          <pc:sldMk cId="3398530179" sldId="369"/>
        </pc:sldMkLst>
        <pc:picChg chg="add">
          <ac:chgData name="Celine Triolet" userId="af5ff331-9994-4458-b13d-290c9493ecc4" providerId="ADAL" clId="{CDF80151-C23F-4FB5-93FE-E3B584ACA98A}" dt="2023-11-15T14:09:58.349" v="2"/>
          <ac:picMkLst>
            <pc:docMk/>
            <pc:sldMk cId="3398530179" sldId="369"/>
            <ac:picMk id="4" creationId="{CEB4F237-EC84-AFB8-BCE3-39DA366A3B8C}"/>
          </ac:picMkLst>
        </pc:picChg>
      </pc:sldChg>
      <pc:sldChg chg="addSp modAnim">
        <pc:chgData name="Celine Triolet" userId="af5ff331-9994-4458-b13d-290c9493ecc4" providerId="ADAL" clId="{CDF80151-C23F-4FB5-93FE-E3B584ACA98A}" dt="2023-11-15T14:11:32.303" v="5"/>
        <pc:sldMkLst>
          <pc:docMk/>
          <pc:sldMk cId="271567840" sldId="380"/>
        </pc:sldMkLst>
        <pc:picChg chg="add">
          <ac:chgData name="Celine Triolet" userId="af5ff331-9994-4458-b13d-290c9493ecc4" providerId="ADAL" clId="{CDF80151-C23F-4FB5-93FE-E3B584ACA98A}" dt="2023-11-15T14:11:30.822" v="4"/>
          <ac:picMkLst>
            <pc:docMk/>
            <pc:sldMk cId="271567840" sldId="380"/>
            <ac:picMk id="4" creationId="{AD2CDB4E-172E-7DB3-7E1D-9096EE1703D2}"/>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file:///C:\Users\Carole\Desktop\Classeur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Carole\Desktop\Classeur1.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CACAFF"/>
            </a:solidFill>
            <a:ln>
              <a:solidFill>
                <a:srgbClr val="9999CC"/>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Feuil2!$P$25:$P$29</c:f>
              <c:strCache>
                <c:ptCount val="5"/>
                <c:pt idx="0">
                  <c:v>Elève 1</c:v>
                </c:pt>
                <c:pt idx="1">
                  <c:v>Elève 2</c:v>
                </c:pt>
                <c:pt idx="2">
                  <c:v>Elève 3</c:v>
                </c:pt>
                <c:pt idx="3">
                  <c:v>Elève 4</c:v>
                </c:pt>
                <c:pt idx="4">
                  <c:v>Elève 5</c:v>
                </c:pt>
              </c:strCache>
            </c:strRef>
          </c:cat>
          <c:val>
            <c:numRef>
              <c:f>Feuil2!$Q$25:$Q$29</c:f>
              <c:numCache>
                <c:formatCode>General</c:formatCode>
                <c:ptCount val="5"/>
                <c:pt idx="0">
                  <c:v>3</c:v>
                </c:pt>
                <c:pt idx="1">
                  <c:v>5</c:v>
                </c:pt>
                <c:pt idx="2">
                  <c:v>8</c:v>
                </c:pt>
                <c:pt idx="3">
                  <c:v>9</c:v>
                </c:pt>
                <c:pt idx="4">
                  <c:v>10</c:v>
                </c:pt>
              </c:numCache>
            </c:numRef>
          </c:val>
          <c:extLst>
            <c:ext xmlns:c16="http://schemas.microsoft.com/office/drawing/2014/chart" uri="{C3380CC4-5D6E-409C-BE32-E72D297353CC}">
              <c16:uniqueId val="{00000000-0522-4767-A1AE-4D0E1BBE6309}"/>
            </c:ext>
          </c:extLst>
        </c:ser>
        <c:dLbls>
          <c:showLegendKey val="0"/>
          <c:showVal val="0"/>
          <c:showCatName val="0"/>
          <c:showSerName val="0"/>
          <c:showPercent val="0"/>
          <c:showBubbleSize val="0"/>
        </c:dLbls>
        <c:gapWidth val="150"/>
        <c:axId val="251247480"/>
        <c:axId val="251247872"/>
      </c:barChart>
      <c:catAx>
        <c:axId val="251247480"/>
        <c:scaling>
          <c:orientation val="minMax"/>
        </c:scaling>
        <c:delete val="0"/>
        <c:axPos val="b"/>
        <c:numFmt formatCode="General" sourceLinked="0"/>
        <c:majorTickMark val="out"/>
        <c:minorTickMark val="none"/>
        <c:tickLblPos val="nextTo"/>
        <c:txPr>
          <a:bodyPr/>
          <a:lstStyle/>
          <a:p>
            <a:pPr>
              <a:defRPr>
                <a:solidFill>
                  <a:schemeClr val="bg1"/>
                </a:solidFill>
              </a:defRPr>
            </a:pPr>
            <a:endParaRPr lang="fr-FR"/>
          </a:p>
        </c:txPr>
        <c:crossAx val="251247872"/>
        <c:crosses val="autoZero"/>
        <c:auto val="1"/>
        <c:lblAlgn val="ctr"/>
        <c:lblOffset val="100"/>
        <c:noMultiLvlLbl val="0"/>
      </c:catAx>
      <c:valAx>
        <c:axId val="251247872"/>
        <c:scaling>
          <c:orientation val="minMax"/>
          <c:max val="10"/>
        </c:scaling>
        <c:delete val="0"/>
        <c:axPos val="l"/>
        <c:numFmt formatCode="General" sourceLinked="1"/>
        <c:majorTickMark val="out"/>
        <c:minorTickMark val="none"/>
        <c:tickLblPos val="nextTo"/>
        <c:crossAx val="251247480"/>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CACAFF"/>
            </a:solidFill>
            <a:ln>
              <a:solidFill>
                <a:srgbClr val="9999CC"/>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Feuil2!$P$25:$P$29</c:f>
              <c:strCache>
                <c:ptCount val="5"/>
                <c:pt idx="0">
                  <c:v>Elève 1</c:v>
                </c:pt>
                <c:pt idx="1">
                  <c:v>Elève 2</c:v>
                </c:pt>
                <c:pt idx="2">
                  <c:v>Elève 3</c:v>
                </c:pt>
                <c:pt idx="3">
                  <c:v>Elève 4</c:v>
                </c:pt>
                <c:pt idx="4">
                  <c:v>Elève 5</c:v>
                </c:pt>
              </c:strCache>
            </c:strRef>
          </c:cat>
          <c:val>
            <c:numRef>
              <c:f>Feuil2!$Q$25:$Q$29</c:f>
              <c:numCache>
                <c:formatCode>General</c:formatCode>
                <c:ptCount val="5"/>
                <c:pt idx="0">
                  <c:v>3</c:v>
                </c:pt>
                <c:pt idx="1">
                  <c:v>5</c:v>
                </c:pt>
                <c:pt idx="2">
                  <c:v>8</c:v>
                </c:pt>
                <c:pt idx="3">
                  <c:v>9</c:v>
                </c:pt>
                <c:pt idx="4">
                  <c:v>10</c:v>
                </c:pt>
              </c:numCache>
            </c:numRef>
          </c:val>
          <c:extLst>
            <c:ext xmlns:c16="http://schemas.microsoft.com/office/drawing/2014/chart" uri="{C3380CC4-5D6E-409C-BE32-E72D297353CC}">
              <c16:uniqueId val="{00000000-29C2-4695-9707-92E99879CC0F}"/>
            </c:ext>
          </c:extLst>
        </c:ser>
        <c:dLbls>
          <c:showLegendKey val="0"/>
          <c:showVal val="0"/>
          <c:showCatName val="0"/>
          <c:showSerName val="0"/>
          <c:showPercent val="0"/>
          <c:showBubbleSize val="0"/>
        </c:dLbls>
        <c:gapWidth val="150"/>
        <c:axId val="252270720"/>
        <c:axId val="252271112"/>
      </c:barChart>
      <c:catAx>
        <c:axId val="252270720"/>
        <c:scaling>
          <c:orientation val="minMax"/>
        </c:scaling>
        <c:delete val="0"/>
        <c:axPos val="b"/>
        <c:numFmt formatCode="General" sourceLinked="0"/>
        <c:majorTickMark val="out"/>
        <c:minorTickMark val="none"/>
        <c:tickLblPos val="nextTo"/>
        <c:txPr>
          <a:bodyPr/>
          <a:lstStyle/>
          <a:p>
            <a:pPr>
              <a:defRPr>
                <a:solidFill>
                  <a:schemeClr val="bg1"/>
                </a:solidFill>
              </a:defRPr>
            </a:pPr>
            <a:endParaRPr lang="fr-FR"/>
          </a:p>
        </c:txPr>
        <c:crossAx val="252271112"/>
        <c:crosses val="autoZero"/>
        <c:auto val="1"/>
        <c:lblAlgn val="ctr"/>
        <c:lblOffset val="100"/>
        <c:noMultiLvlLbl val="0"/>
      </c:catAx>
      <c:valAx>
        <c:axId val="252271112"/>
        <c:scaling>
          <c:orientation val="minMax"/>
          <c:max val="10"/>
        </c:scaling>
        <c:delete val="0"/>
        <c:axPos val="l"/>
        <c:numFmt formatCode="General" sourceLinked="1"/>
        <c:majorTickMark val="out"/>
        <c:minorTickMark val="none"/>
        <c:tickLblPos val="nextTo"/>
        <c:crossAx val="252270720"/>
        <c:crosses val="autoZero"/>
        <c:crossBetween val="between"/>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361290-3939-4464-B7AB-289274694DBC}" type="datetimeFigureOut">
              <a:rPr lang="fr-FR" smtClean="0"/>
              <a:t>28/01/2025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BA20F5-48CD-4BED-86AC-D7E214ADB227}" type="slidenum">
              <a:rPr lang="fr-FR" smtClean="0"/>
              <a:t>‹N°›</a:t>
            </a:fld>
            <a:endParaRPr lang="fr-FR"/>
          </a:p>
        </p:txBody>
      </p:sp>
    </p:spTree>
    <p:extLst>
      <p:ext uri="{BB962C8B-B14F-4D97-AF65-F5344CB8AC3E}">
        <p14:creationId xmlns:p14="http://schemas.microsoft.com/office/powerpoint/2010/main" val="1654867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BA20F5-48CD-4BED-86AC-D7E214ADB227}" type="slidenum">
              <a:rPr lang="fr-FR" smtClean="0"/>
              <a:t>1</a:t>
            </a:fld>
            <a:endParaRPr lang="fr-FR"/>
          </a:p>
        </p:txBody>
      </p:sp>
    </p:spTree>
    <p:extLst>
      <p:ext uri="{BB962C8B-B14F-4D97-AF65-F5344CB8AC3E}">
        <p14:creationId xmlns:p14="http://schemas.microsoft.com/office/powerpoint/2010/main" val="864904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a:t>Les indices de tendance centrale : </a:t>
            </a:r>
          </a:p>
          <a:p>
            <a:pPr marL="0" marR="0" indent="0" algn="l" defTabSz="914400" rtl="0" eaLnBrk="1" fontAlgn="base" latinLnBrk="0" hangingPunct="1">
              <a:lnSpc>
                <a:spcPct val="100000"/>
              </a:lnSpc>
              <a:spcBef>
                <a:spcPct val="0"/>
              </a:spcBef>
              <a:spcAft>
                <a:spcPct val="0"/>
              </a:spcAft>
              <a:buClrTx/>
              <a:buSzTx/>
              <a:buFontTx/>
              <a:buNone/>
              <a:tabLst/>
              <a:defRPr/>
            </a:pPr>
            <a:br>
              <a:rPr lang="fr-FR" altLang="fr-FR" dirty="0"/>
            </a:br>
            <a:r>
              <a:rPr lang="fr-FR" altLang="fr-FR" dirty="0"/>
              <a:t>Moyenne : somme des valeurs d’une série statistique divisée par le nombre de ses valeurs =&gt; Ligne rouge = moyenne</a:t>
            </a:r>
            <a:r>
              <a:rPr lang="fr-FR" altLang="fr-FR" baseline="0" dirty="0"/>
              <a:t> </a:t>
            </a:r>
            <a:r>
              <a:rPr lang="fr-FR" altLang="fr-FR" dirty="0"/>
              <a:t>(ici = 9,6) </a:t>
            </a:r>
          </a:p>
          <a:p>
            <a:pPr marL="0" indent="0" eaLnBrk="1" hangingPunct="1">
              <a:spcBef>
                <a:spcPct val="0"/>
              </a:spcBef>
              <a:buFont typeface="Symbol" pitchFamily="18" charset="2"/>
              <a:buNone/>
            </a:pPr>
            <a:endParaRPr lang="fr-FR" altLang="fr-FR" dirty="0"/>
          </a:p>
          <a:p>
            <a:pPr marL="0" indent="0" eaLnBrk="1" hangingPunct="1">
              <a:spcBef>
                <a:spcPct val="0"/>
              </a:spcBef>
              <a:buFont typeface="Symbol" pitchFamily="18" charset="2"/>
              <a:buNone/>
            </a:pPr>
            <a:r>
              <a:rPr lang="fr-FR" altLang="fr-FR" dirty="0"/>
              <a:t>xi = chaque valeur de la distribution</a:t>
            </a:r>
          </a:p>
          <a:p>
            <a:pPr marL="0" indent="0" eaLnBrk="1" hangingPunct="1">
              <a:spcBef>
                <a:spcPct val="0"/>
              </a:spcBef>
              <a:buFont typeface="Symbol" pitchFamily="18" charset="2"/>
              <a:buNone/>
            </a:pPr>
            <a:r>
              <a:rPr lang="fr-FR" altLang="fr-FR" dirty="0"/>
              <a:t>n = effectif ou nb de valeurs</a:t>
            </a:r>
          </a:p>
          <a:p>
            <a:pPr marL="0" indent="0" eaLnBrk="1" hangingPunct="1">
              <a:spcBef>
                <a:spcPct val="0"/>
              </a:spcBef>
              <a:buFont typeface="Symbol" pitchFamily="18" charset="2"/>
              <a:buNone/>
            </a:pPr>
            <a:endParaRPr lang="fr-FR" altLang="fr-FR" dirty="0"/>
          </a:p>
        </p:txBody>
      </p:sp>
      <p:sp>
        <p:nvSpPr>
          <p:cNvPr id="4" name="Espace réservé du numéro de diapositive 3"/>
          <p:cNvSpPr>
            <a:spLocks noGrp="1"/>
          </p:cNvSpPr>
          <p:nvPr>
            <p:ph type="sldNum" sz="quarter" idx="5"/>
          </p:nvPr>
        </p:nvSpPr>
        <p:spPr/>
        <p:txBody>
          <a:bodyPr/>
          <a:lstStyle/>
          <a:p>
            <a:pPr>
              <a:defRPr/>
            </a:pPr>
            <a:fld id="{8B0C1B77-046B-49B7-9EC4-DE43C3DBDF47}" type="slidenum">
              <a:rPr lang="fr-FR">
                <a:solidFill>
                  <a:prstClr val="black"/>
                </a:solidFill>
              </a:rPr>
              <a:pPr>
                <a:defRPr/>
              </a:pPr>
              <a:t>13</a:t>
            </a:fld>
            <a:endParaRPr lang="fr-FR">
              <a:solidFill>
                <a:prstClr val="black"/>
              </a:solidFill>
            </a:endParaRPr>
          </a:p>
        </p:txBody>
      </p:sp>
    </p:spTree>
    <p:extLst>
      <p:ext uri="{BB962C8B-B14F-4D97-AF65-F5344CB8AC3E}">
        <p14:creationId xmlns:p14="http://schemas.microsoft.com/office/powerpoint/2010/main" val="3345139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altLang="fr-FR" dirty="0"/>
              <a:t>insister sur l’aspect moins dépendant des extrêmes de la médiane/moyenne (c’est pourquoi on va parfois préférer l’utilisation de cet indice pour les traitements)</a:t>
            </a:r>
          </a:p>
          <a:p>
            <a:pPr eaLnBrk="1" hangingPunct="1">
              <a:spcBef>
                <a:spcPct val="0"/>
              </a:spcBef>
            </a:pPr>
            <a:endParaRPr lang="fr-FR" altLang="fr-FR" b="1" dirty="0"/>
          </a:p>
          <a:p>
            <a:pPr eaLnBrk="1" hangingPunct="1">
              <a:spcBef>
                <a:spcPct val="0"/>
              </a:spcBef>
            </a:pPr>
            <a:r>
              <a:rPr lang="fr-FR" altLang="fr-FR" b="1" dirty="0"/>
              <a:t>Quels autres indices pour</a:t>
            </a:r>
            <a:r>
              <a:rPr lang="fr-FR" altLang="fr-FR" b="1" baseline="0" dirty="0"/>
              <a:t> décrire mes données ?</a:t>
            </a:r>
          </a:p>
          <a:p>
            <a:pPr eaLnBrk="1" hangingPunct="1">
              <a:spcBef>
                <a:spcPct val="0"/>
              </a:spcBef>
            </a:pPr>
            <a:endParaRPr lang="fr-FR" altLang="fr-FR" b="0" baseline="0" dirty="0"/>
          </a:p>
          <a:p>
            <a:pPr eaLnBrk="1" hangingPunct="1">
              <a:spcBef>
                <a:spcPct val="0"/>
              </a:spcBef>
            </a:pPr>
            <a:endParaRPr lang="fr-FR" altLang="fr-FR" b="0" dirty="0"/>
          </a:p>
        </p:txBody>
      </p:sp>
      <p:sp>
        <p:nvSpPr>
          <p:cNvPr id="4" name="Espace réservé du numéro de diapositive 3"/>
          <p:cNvSpPr>
            <a:spLocks noGrp="1"/>
          </p:cNvSpPr>
          <p:nvPr>
            <p:ph type="sldNum" sz="quarter" idx="5"/>
          </p:nvPr>
        </p:nvSpPr>
        <p:spPr/>
        <p:txBody>
          <a:bodyPr/>
          <a:lstStyle/>
          <a:p>
            <a:pPr>
              <a:defRPr/>
            </a:pPr>
            <a:fld id="{8B0C1B77-046B-49B7-9EC4-DE43C3DBDF47}" type="slidenum">
              <a:rPr lang="fr-FR">
                <a:solidFill>
                  <a:prstClr val="black"/>
                </a:solidFill>
              </a:rPr>
              <a:pPr>
                <a:defRPr/>
              </a:pPr>
              <a:t>14</a:t>
            </a:fld>
            <a:endParaRPr lang="fr-FR">
              <a:solidFill>
                <a:prstClr val="black"/>
              </a:solidFill>
            </a:endParaRPr>
          </a:p>
        </p:txBody>
      </p:sp>
    </p:spTree>
    <p:extLst>
      <p:ext uri="{BB962C8B-B14F-4D97-AF65-F5344CB8AC3E}">
        <p14:creationId xmlns:p14="http://schemas.microsoft.com/office/powerpoint/2010/main" val="3070565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fr-BE" altLang="fr-FR" sz="1800" b="1" dirty="0"/>
              <a:t>Qu’est-ce que l’on remarque en ce qui concerne les indices</a:t>
            </a:r>
            <a:r>
              <a:rPr lang="fr-BE" altLang="fr-FR" sz="1800" b="1" baseline="0" dirty="0"/>
              <a:t> de tendance centrale ?</a:t>
            </a:r>
            <a:endParaRPr lang="fr-BE" altLang="fr-FR" sz="1800" b="1" dirty="0"/>
          </a:p>
          <a:p>
            <a:r>
              <a:rPr lang="fr-BE" altLang="fr-FR" sz="1800" dirty="0"/>
              <a:t>Les deux distributions ont le même mode (10) et la même moyenne (10) mais elles sont manifestement différentes :</a:t>
            </a:r>
            <a:endParaRPr lang="fr-FR" altLang="fr-FR" sz="1800" dirty="0"/>
          </a:p>
          <a:p>
            <a:r>
              <a:rPr lang="fr-BE" altLang="fr-FR" sz="1800" dirty="0"/>
              <a:t>elles diffèrent par leur </a:t>
            </a:r>
            <a:r>
              <a:rPr lang="fr-BE" altLang="fr-FR" sz="1800" i="1" dirty="0"/>
              <a:t>dispersion </a:t>
            </a:r>
            <a:r>
              <a:rPr lang="fr-BE" altLang="fr-FR" sz="1800" dirty="0"/>
              <a:t>=&gt; c’est-à-dire par la disparité des notes plus étalés pour les étudiants STAPS que pour les étudiants de Physique</a:t>
            </a:r>
          </a:p>
          <a:p>
            <a:r>
              <a:rPr lang="fr-BE" altLang="fr-FR" sz="1800" dirty="0"/>
              <a:t>En statistique un des principaux objectifs est d’expliquer la variabilité des données à l’intérieur un échantillon pour cela on va se baser sur les indices de dispersion =&gt; il en existe plusieurs avec des niveaux de précision différents</a:t>
            </a:r>
          </a:p>
          <a:p>
            <a:pPr eaLnBrk="1" hangingPunct="1">
              <a:spcBef>
                <a:spcPct val="0"/>
              </a:spcBef>
            </a:pPr>
            <a:endParaRPr lang="fr-FR" altLang="fr-FR" dirty="0"/>
          </a:p>
          <a:p>
            <a:pPr eaLnBrk="1" hangingPunct="1">
              <a:spcBef>
                <a:spcPct val="0"/>
              </a:spcBef>
            </a:pPr>
            <a:r>
              <a:rPr lang="fr-FR" altLang="fr-FR" dirty="0"/>
              <a:t>Les indices de dispersion</a:t>
            </a:r>
          </a:p>
        </p:txBody>
      </p:sp>
      <p:sp>
        <p:nvSpPr>
          <p:cNvPr id="4" name="Espace réservé du numéro de diapositive 3"/>
          <p:cNvSpPr>
            <a:spLocks noGrp="1"/>
          </p:cNvSpPr>
          <p:nvPr>
            <p:ph type="sldNum" sz="quarter" idx="5"/>
          </p:nvPr>
        </p:nvSpPr>
        <p:spPr/>
        <p:txBody>
          <a:bodyPr/>
          <a:lstStyle/>
          <a:p>
            <a:pPr>
              <a:defRPr/>
            </a:pPr>
            <a:fld id="{8B0C1B77-046B-49B7-9EC4-DE43C3DBDF47}" type="slidenum">
              <a:rPr lang="fr-FR">
                <a:solidFill>
                  <a:prstClr val="black"/>
                </a:solidFill>
              </a:rPr>
              <a:pPr>
                <a:defRPr/>
              </a:pPr>
              <a:t>15</a:t>
            </a:fld>
            <a:endParaRPr lang="fr-FR">
              <a:solidFill>
                <a:prstClr val="black"/>
              </a:solidFill>
            </a:endParaRPr>
          </a:p>
        </p:txBody>
      </p:sp>
    </p:spTree>
    <p:extLst>
      <p:ext uri="{BB962C8B-B14F-4D97-AF65-F5344CB8AC3E}">
        <p14:creationId xmlns:p14="http://schemas.microsoft.com/office/powerpoint/2010/main" val="836439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a:t>Les indices de dispersion :</a:t>
            </a:r>
          </a:p>
          <a:p>
            <a:pPr eaLnBrk="1" hangingPunct="1">
              <a:spcBef>
                <a:spcPct val="0"/>
              </a:spcBef>
            </a:pPr>
            <a:endParaRPr lang="fr-FR" altLang="fr-FR" dirty="0"/>
          </a:p>
          <a:p>
            <a:pPr eaLnBrk="1" hangingPunct="1">
              <a:spcBef>
                <a:spcPct val="0"/>
              </a:spcBef>
            </a:pPr>
            <a:r>
              <a:rPr lang="fr-FR" altLang="fr-FR" dirty="0"/>
              <a:t>L’étendue : intervalle entre la plus grande et la plus petite des valeurs prises par la variable.</a:t>
            </a:r>
          </a:p>
          <a:p>
            <a:pPr eaLnBrk="1" hangingPunct="1">
              <a:spcBef>
                <a:spcPct val="0"/>
              </a:spcBef>
            </a:pPr>
            <a:r>
              <a:rPr lang="fr-FR" altLang="fr-FR" dirty="0"/>
              <a:t>L’amplitude : différence entre la valeur la plus grande et la valeur la plus petite.</a:t>
            </a:r>
          </a:p>
        </p:txBody>
      </p:sp>
      <p:sp>
        <p:nvSpPr>
          <p:cNvPr id="4" name="Espace réservé du numéro de diapositive 3"/>
          <p:cNvSpPr>
            <a:spLocks noGrp="1"/>
          </p:cNvSpPr>
          <p:nvPr>
            <p:ph type="sldNum" sz="quarter" idx="5"/>
          </p:nvPr>
        </p:nvSpPr>
        <p:spPr/>
        <p:txBody>
          <a:bodyPr/>
          <a:lstStyle/>
          <a:p>
            <a:pPr>
              <a:defRPr/>
            </a:pPr>
            <a:fld id="{8B0C1B77-046B-49B7-9EC4-DE43C3DBDF47}" type="slidenum">
              <a:rPr lang="fr-FR">
                <a:solidFill>
                  <a:prstClr val="black"/>
                </a:solidFill>
              </a:rPr>
              <a:pPr>
                <a:defRPr/>
              </a:pPr>
              <a:t>16</a:t>
            </a:fld>
            <a:endParaRPr lang="fr-FR">
              <a:solidFill>
                <a:prstClr val="black"/>
              </a:solidFill>
            </a:endParaRPr>
          </a:p>
        </p:txBody>
      </p:sp>
    </p:spTree>
    <p:extLst>
      <p:ext uri="{BB962C8B-B14F-4D97-AF65-F5344CB8AC3E}">
        <p14:creationId xmlns:p14="http://schemas.microsoft.com/office/powerpoint/2010/main" val="3364534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a:t>Les indices de dispersion :</a:t>
            </a:r>
          </a:p>
          <a:p>
            <a:pPr eaLnBrk="1" hangingPunct="1">
              <a:spcBef>
                <a:spcPct val="0"/>
              </a:spcBef>
            </a:pPr>
            <a:endParaRPr lang="fr-FR" altLang="fr-FR" dirty="0"/>
          </a:p>
          <a:p>
            <a:pPr eaLnBrk="1" hangingPunct="1">
              <a:spcBef>
                <a:spcPct val="0"/>
              </a:spcBef>
            </a:pPr>
            <a:r>
              <a:rPr lang="fr-FR" altLang="fr-FR" dirty="0"/>
              <a:t>L’étendue : intervalle entre la plus grande et la plus petite des valeurs prises par la variable.</a:t>
            </a:r>
          </a:p>
          <a:p>
            <a:pPr eaLnBrk="1" hangingPunct="1">
              <a:spcBef>
                <a:spcPct val="0"/>
              </a:spcBef>
            </a:pPr>
            <a:r>
              <a:rPr lang="fr-FR" altLang="fr-FR" dirty="0"/>
              <a:t>L’amplitude : différence entre la valeur la plus grande et la valeur la plus petite.</a:t>
            </a:r>
          </a:p>
        </p:txBody>
      </p:sp>
      <p:sp>
        <p:nvSpPr>
          <p:cNvPr id="4" name="Espace réservé du numéro de diapositive 3"/>
          <p:cNvSpPr>
            <a:spLocks noGrp="1"/>
          </p:cNvSpPr>
          <p:nvPr>
            <p:ph type="sldNum" sz="quarter" idx="5"/>
          </p:nvPr>
        </p:nvSpPr>
        <p:spPr/>
        <p:txBody>
          <a:bodyPr/>
          <a:lstStyle/>
          <a:p>
            <a:pPr>
              <a:defRPr/>
            </a:pPr>
            <a:fld id="{8B0C1B77-046B-49B7-9EC4-DE43C3DBDF47}" type="slidenum">
              <a:rPr lang="fr-FR">
                <a:solidFill>
                  <a:prstClr val="black"/>
                </a:solidFill>
              </a:rPr>
              <a:pPr>
                <a:defRPr/>
              </a:pPr>
              <a:t>17</a:t>
            </a:fld>
            <a:endParaRPr lang="fr-FR">
              <a:solidFill>
                <a:prstClr val="black"/>
              </a:solidFill>
            </a:endParaRPr>
          </a:p>
        </p:txBody>
      </p:sp>
    </p:spTree>
    <p:extLst>
      <p:ext uri="{BB962C8B-B14F-4D97-AF65-F5344CB8AC3E}">
        <p14:creationId xmlns:p14="http://schemas.microsoft.com/office/powerpoint/2010/main" val="4214940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a:t>Les indices de dispersion :</a:t>
            </a:r>
          </a:p>
          <a:p>
            <a:pPr eaLnBrk="1" hangingPunct="1">
              <a:spcBef>
                <a:spcPct val="0"/>
              </a:spcBef>
            </a:pPr>
            <a:endParaRPr lang="fr-FR" altLang="fr-FR" dirty="0"/>
          </a:p>
          <a:p>
            <a:pPr marL="0" marR="0" indent="0" algn="l" defTabSz="914400" rtl="0" eaLnBrk="1" fontAlgn="base" latinLnBrk="0" hangingPunct="1">
              <a:lnSpc>
                <a:spcPct val="100000"/>
              </a:lnSpc>
              <a:spcBef>
                <a:spcPct val="0"/>
              </a:spcBef>
              <a:spcAft>
                <a:spcPct val="0"/>
              </a:spcAft>
              <a:buClrTx/>
              <a:buSzTx/>
              <a:buFontTx/>
              <a:buNone/>
              <a:tabLst/>
              <a:defRPr/>
            </a:pPr>
            <a:r>
              <a:rPr lang="fr-BE" altLang="fr-FR" dirty="0"/>
              <a:t>L’indice de dispersion le plus intéressant et le plus étudié en statistique est un indice qui rend compte de la variabilité des données autour de la moyenne pour cela on va chercher à mesurer </a:t>
            </a:r>
            <a:r>
              <a:rPr lang="fr-BE" altLang="fr-FR" b="1" dirty="0"/>
              <a:t>l’écart moyen par rapport à la moyenne</a:t>
            </a:r>
            <a:r>
              <a:rPr lang="fr-BE" altLang="fr-FR" dirty="0"/>
              <a:t> =&gt; la variance</a:t>
            </a:r>
            <a:endParaRPr lang="fr-FR" altLang="fr-FR" sz="800" dirty="0"/>
          </a:p>
          <a:p>
            <a:pPr eaLnBrk="1" hangingPunct="1">
              <a:spcBef>
                <a:spcPct val="0"/>
              </a:spcBef>
            </a:pPr>
            <a:endParaRPr lang="fr-FR" altLang="fr-FR" dirty="0"/>
          </a:p>
          <a:p>
            <a:pPr eaLnBrk="1" hangingPunct="1">
              <a:spcBef>
                <a:spcPct val="0"/>
              </a:spcBef>
            </a:pPr>
            <a:r>
              <a:rPr lang="fr-FR" altLang="fr-FR" dirty="0"/>
              <a:t>La variance : rend compte de l’écart moyen par rapport à la moyenne.</a:t>
            </a:r>
          </a:p>
          <a:p>
            <a:pPr eaLnBrk="1" hangingPunct="1">
              <a:spcBef>
                <a:spcPct val="0"/>
              </a:spcBef>
            </a:pPr>
            <a:r>
              <a:rPr lang="fr-FR" altLang="fr-FR" dirty="0"/>
              <a:t>L’écart-type : racine carrée de la variance.</a:t>
            </a:r>
          </a:p>
        </p:txBody>
      </p:sp>
      <p:sp>
        <p:nvSpPr>
          <p:cNvPr id="4" name="Espace réservé du numéro de diapositive 3"/>
          <p:cNvSpPr>
            <a:spLocks noGrp="1"/>
          </p:cNvSpPr>
          <p:nvPr>
            <p:ph type="sldNum" sz="quarter" idx="5"/>
          </p:nvPr>
        </p:nvSpPr>
        <p:spPr/>
        <p:txBody>
          <a:bodyPr/>
          <a:lstStyle/>
          <a:p>
            <a:pPr>
              <a:defRPr/>
            </a:pPr>
            <a:fld id="{8B0C1B77-046B-49B7-9EC4-DE43C3DBDF47}" type="slidenum">
              <a:rPr lang="fr-FR">
                <a:solidFill>
                  <a:prstClr val="black"/>
                </a:solidFill>
              </a:rPr>
              <a:pPr>
                <a:defRPr/>
              </a:pPr>
              <a:t>18</a:t>
            </a:fld>
            <a:endParaRPr lang="fr-FR">
              <a:solidFill>
                <a:prstClr val="black"/>
              </a:solidFill>
            </a:endParaRPr>
          </a:p>
        </p:txBody>
      </p:sp>
    </p:spTree>
    <p:extLst>
      <p:ext uri="{BB962C8B-B14F-4D97-AF65-F5344CB8AC3E}">
        <p14:creationId xmlns:p14="http://schemas.microsoft.com/office/powerpoint/2010/main" val="2135794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altLang="fr-FR" dirty="0"/>
              <a:t>Prenons un exemple simple pour expliquer =&gt; j’extrais au hasard </a:t>
            </a:r>
            <a:r>
              <a:rPr lang="fr-FR" altLang="fr-FR" dirty="0" err="1"/>
              <a:t>qqs</a:t>
            </a:r>
            <a:r>
              <a:rPr lang="fr-FR" altLang="fr-FR" dirty="0"/>
              <a:t> étudiants de mon échantillon</a:t>
            </a:r>
          </a:p>
        </p:txBody>
      </p:sp>
      <p:sp>
        <p:nvSpPr>
          <p:cNvPr id="4" name="Espace réservé du numéro de diapositive 3"/>
          <p:cNvSpPr>
            <a:spLocks noGrp="1"/>
          </p:cNvSpPr>
          <p:nvPr>
            <p:ph type="sldNum" sz="quarter" idx="5"/>
          </p:nvPr>
        </p:nvSpPr>
        <p:spPr/>
        <p:txBody>
          <a:bodyPr/>
          <a:lstStyle/>
          <a:p>
            <a:pPr>
              <a:defRPr/>
            </a:pPr>
            <a:fld id="{8B0C1B77-046B-49B7-9EC4-DE43C3DBDF47}" type="slidenum">
              <a:rPr lang="fr-FR">
                <a:solidFill>
                  <a:prstClr val="black"/>
                </a:solidFill>
              </a:rPr>
              <a:pPr>
                <a:defRPr/>
              </a:pPr>
              <a:t>19</a:t>
            </a:fld>
            <a:endParaRPr lang="fr-FR">
              <a:solidFill>
                <a:prstClr val="black"/>
              </a:solidFill>
            </a:endParaRPr>
          </a:p>
        </p:txBody>
      </p:sp>
    </p:spTree>
    <p:extLst>
      <p:ext uri="{BB962C8B-B14F-4D97-AF65-F5344CB8AC3E}">
        <p14:creationId xmlns:p14="http://schemas.microsoft.com/office/powerpoint/2010/main" val="760323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a:t>On utilise l'écart type plutôt que la variance pour avoir un résultat dont les unités sont cohérentes avec les valeurs de la série statistique</a:t>
            </a:r>
          </a:p>
          <a:p>
            <a:pPr eaLnBrk="1" hangingPunct="1">
              <a:spcBef>
                <a:spcPct val="0"/>
              </a:spcBef>
            </a:pPr>
            <a:r>
              <a:rPr lang="fr-FR" altLang="fr-FR" dirty="0"/>
              <a:t>Par exemple si la série statistique porte sur une performance en saut en longueur, exprimée en mètres, alors la variance serait en m², pour obtenir des mètres, on prend donc la racine carrée. </a:t>
            </a:r>
          </a:p>
          <a:p>
            <a:pPr eaLnBrk="1" hangingPunct="1">
              <a:spcBef>
                <a:spcPct val="0"/>
              </a:spcBef>
            </a:pPr>
            <a:endParaRPr lang="fr-FR" altLang="fr-FR" dirty="0"/>
          </a:p>
        </p:txBody>
      </p:sp>
      <p:sp>
        <p:nvSpPr>
          <p:cNvPr id="4" name="Espace réservé du numéro de diapositive 3"/>
          <p:cNvSpPr>
            <a:spLocks noGrp="1"/>
          </p:cNvSpPr>
          <p:nvPr>
            <p:ph type="sldNum" sz="quarter" idx="5"/>
          </p:nvPr>
        </p:nvSpPr>
        <p:spPr/>
        <p:txBody>
          <a:bodyPr/>
          <a:lstStyle/>
          <a:p>
            <a:pPr>
              <a:defRPr/>
            </a:pPr>
            <a:fld id="{8B0C1B77-046B-49B7-9EC4-DE43C3DBDF47}" type="slidenum">
              <a:rPr lang="fr-FR">
                <a:solidFill>
                  <a:prstClr val="black"/>
                </a:solidFill>
              </a:rPr>
              <a:pPr>
                <a:defRPr/>
              </a:pPr>
              <a:t>20</a:t>
            </a:fld>
            <a:endParaRPr lang="fr-FR">
              <a:solidFill>
                <a:prstClr val="black"/>
              </a:solidFill>
            </a:endParaRPr>
          </a:p>
        </p:txBody>
      </p:sp>
    </p:spTree>
    <p:extLst>
      <p:ext uri="{BB962C8B-B14F-4D97-AF65-F5344CB8AC3E}">
        <p14:creationId xmlns:p14="http://schemas.microsoft.com/office/powerpoint/2010/main" val="4243310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48132" name="Espace réservé du numéro de diapositive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Arial" charset="0"/>
              </a:defRPr>
            </a:lvl1pPr>
            <a:lvl2pPr marL="752130" indent="-289280">
              <a:defRPr>
                <a:solidFill>
                  <a:schemeClr val="tx1"/>
                </a:solidFill>
                <a:latin typeface="Arial" charset="0"/>
              </a:defRPr>
            </a:lvl2pPr>
            <a:lvl3pPr marL="1157123" indent="-231424">
              <a:defRPr>
                <a:solidFill>
                  <a:schemeClr val="tx1"/>
                </a:solidFill>
                <a:latin typeface="Arial" charset="0"/>
              </a:defRPr>
            </a:lvl3pPr>
            <a:lvl4pPr marL="1619972" indent="-231424">
              <a:defRPr>
                <a:solidFill>
                  <a:schemeClr val="tx1"/>
                </a:solidFill>
                <a:latin typeface="Arial" charset="0"/>
              </a:defRPr>
            </a:lvl4pPr>
            <a:lvl5pPr marL="2082821" indent="-231424">
              <a:defRPr>
                <a:solidFill>
                  <a:schemeClr val="tx1"/>
                </a:solidFill>
                <a:latin typeface="Arial" charset="0"/>
              </a:defRPr>
            </a:lvl5pPr>
            <a:lvl6pPr marL="2545670" indent="-231424" fontAlgn="base">
              <a:spcBef>
                <a:spcPct val="0"/>
              </a:spcBef>
              <a:spcAft>
                <a:spcPct val="0"/>
              </a:spcAft>
              <a:defRPr>
                <a:solidFill>
                  <a:schemeClr val="tx1"/>
                </a:solidFill>
                <a:latin typeface="Arial" charset="0"/>
              </a:defRPr>
            </a:lvl6pPr>
            <a:lvl7pPr marL="3008519" indent="-231424" fontAlgn="base">
              <a:spcBef>
                <a:spcPct val="0"/>
              </a:spcBef>
              <a:spcAft>
                <a:spcPct val="0"/>
              </a:spcAft>
              <a:defRPr>
                <a:solidFill>
                  <a:schemeClr val="tx1"/>
                </a:solidFill>
                <a:latin typeface="Arial" charset="0"/>
              </a:defRPr>
            </a:lvl7pPr>
            <a:lvl8pPr marL="3471368" indent="-231424" fontAlgn="base">
              <a:spcBef>
                <a:spcPct val="0"/>
              </a:spcBef>
              <a:spcAft>
                <a:spcPct val="0"/>
              </a:spcAft>
              <a:defRPr>
                <a:solidFill>
                  <a:schemeClr val="tx1"/>
                </a:solidFill>
                <a:latin typeface="Arial" charset="0"/>
              </a:defRPr>
            </a:lvl8pPr>
            <a:lvl9pPr marL="3934217" indent="-231424" fontAlgn="base">
              <a:spcBef>
                <a:spcPct val="0"/>
              </a:spcBef>
              <a:spcAft>
                <a:spcPct val="0"/>
              </a:spcAft>
              <a:defRPr>
                <a:solidFill>
                  <a:schemeClr val="tx1"/>
                </a:solidFill>
                <a:latin typeface="Arial" charset="0"/>
              </a:defRPr>
            </a:lvl9pPr>
          </a:lstStyle>
          <a:p>
            <a:pPr>
              <a:defRPr/>
            </a:pPr>
            <a:fld id="{F3FB8261-27DF-4652-A4D7-3FC90B5D329B}" type="slidenum">
              <a:rPr lang="fr-FR" smtClean="0">
                <a:solidFill>
                  <a:srgbClr val="000000"/>
                </a:solidFill>
                <a:latin typeface="Calibri" pitchFamily="34" charset="0"/>
              </a:rPr>
              <a:pPr>
                <a:defRPr/>
              </a:pPr>
              <a:t>21</a:t>
            </a:fld>
            <a:endParaRPr lang="fr-FR">
              <a:solidFill>
                <a:srgbClr val="000000"/>
              </a:solidFill>
              <a:latin typeface="Calibri" pitchFamily="34" charset="0"/>
            </a:endParaRPr>
          </a:p>
        </p:txBody>
      </p:sp>
    </p:spTree>
    <p:extLst>
      <p:ext uri="{BB962C8B-B14F-4D97-AF65-F5344CB8AC3E}">
        <p14:creationId xmlns:p14="http://schemas.microsoft.com/office/powerpoint/2010/main" val="150880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Espace réservé des commentaires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fr-FR" altLang="fr-FR" dirty="0"/>
              <a:t>Calculer les indices de tendance centrale et de dispersion à l’aide d’Excel :</a:t>
            </a:r>
          </a:p>
          <a:p>
            <a:pPr>
              <a:defRPr/>
            </a:pPr>
            <a:r>
              <a:rPr lang="fr-FR" b="1" dirty="0"/>
              <a:t>1. </a:t>
            </a:r>
            <a:r>
              <a:rPr lang="fr-FR" dirty="0"/>
              <a:t>En utilisant les « fonctions » de calcul Excel créer un tableau dans Excel, récapitulant les indices de tendance centrale et de dispersions de toutes les variables pour lesquelles les calculs sont possibles.</a:t>
            </a:r>
          </a:p>
          <a:p>
            <a:pPr>
              <a:defRPr/>
            </a:pPr>
            <a:endParaRPr lang="fr-FR" dirty="0"/>
          </a:p>
          <a:p>
            <a:pPr>
              <a:defRPr/>
            </a:pPr>
            <a:r>
              <a:rPr lang="fr-FR" b="1" dirty="0"/>
              <a:t>2. </a:t>
            </a:r>
            <a:r>
              <a:rPr lang="fr-FR" dirty="0"/>
              <a:t>A l’aide de l’« utilitaire d’analyse » d’Excel éditer un rapport complet des statistiques descriptives de ces mêmes variables.</a:t>
            </a:r>
          </a:p>
          <a:p>
            <a:pPr>
              <a:defRPr/>
            </a:pPr>
            <a:endParaRPr lang="fr-FR" dirty="0"/>
          </a:p>
          <a:p>
            <a:pPr>
              <a:defRPr/>
            </a:pPr>
            <a:r>
              <a:rPr lang="fr-FR" b="1" i="1" dirty="0"/>
              <a:t>Aide :</a:t>
            </a:r>
            <a:r>
              <a:rPr lang="fr-FR" i="1" dirty="0"/>
              <a:t> Si ils ne trouvent pas l’« utilitaire d’analyse ». Aller dans le menu « Options » d’Excel, puis dans « Compléments », en bas « gérer compléments Excel » cliquer sur « Atteindre » et cocher « </a:t>
            </a:r>
            <a:r>
              <a:rPr lang="fr-FR" i="1" dirty="0" err="1"/>
              <a:t>Analysis</a:t>
            </a:r>
            <a:r>
              <a:rPr lang="fr-FR" i="1" dirty="0"/>
              <a:t> </a:t>
            </a:r>
            <a:r>
              <a:rPr lang="fr-FR" i="1" dirty="0" err="1"/>
              <a:t>ToolPack</a:t>
            </a:r>
            <a:r>
              <a:rPr lang="fr-FR" i="1" dirty="0"/>
              <a:t> ».</a:t>
            </a:r>
          </a:p>
          <a:p>
            <a:pPr>
              <a:defRPr/>
            </a:pPr>
            <a:endParaRPr lang="fr-FR" dirty="0"/>
          </a:p>
          <a:p>
            <a:pPr>
              <a:defRPr/>
            </a:pPr>
            <a:r>
              <a:rPr lang="fr-FR" i="1" u="dbl" dirty="0"/>
              <a:t>Attention</a:t>
            </a:r>
            <a:r>
              <a:rPr lang="fr-FR" i="1" dirty="0"/>
              <a:t> dans l’utilitaire d’analyse la plage d’entrée doit être une sélection continue comprenant des variables quantitatives</a:t>
            </a:r>
            <a:endParaRPr lang="fr-FR" dirty="0"/>
          </a:p>
          <a:p>
            <a:pPr eaLnBrk="1" hangingPunct="1">
              <a:spcBef>
                <a:spcPct val="0"/>
              </a:spcBef>
              <a:defRPr/>
            </a:pPr>
            <a:endParaRPr lang="fr-FR" altLang="fr-FR" dirty="0"/>
          </a:p>
        </p:txBody>
      </p:sp>
      <p:sp>
        <p:nvSpPr>
          <p:cNvPr id="48132" name="Espace réservé du numéro de diapositive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Arial" charset="0"/>
              </a:defRPr>
            </a:lvl1pPr>
            <a:lvl2pPr marL="752130" indent="-289280">
              <a:defRPr>
                <a:solidFill>
                  <a:schemeClr val="tx1"/>
                </a:solidFill>
                <a:latin typeface="Arial" charset="0"/>
              </a:defRPr>
            </a:lvl2pPr>
            <a:lvl3pPr marL="1157123" indent="-231424">
              <a:defRPr>
                <a:solidFill>
                  <a:schemeClr val="tx1"/>
                </a:solidFill>
                <a:latin typeface="Arial" charset="0"/>
              </a:defRPr>
            </a:lvl3pPr>
            <a:lvl4pPr marL="1619972" indent="-231424">
              <a:defRPr>
                <a:solidFill>
                  <a:schemeClr val="tx1"/>
                </a:solidFill>
                <a:latin typeface="Arial" charset="0"/>
              </a:defRPr>
            </a:lvl4pPr>
            <a:lvl5pPr marL="2082821" indent="-231424">
              <a:defRPr>
                <a:solidFill>
                  <a:schemeClr val="tx1"/>
                </a:solidFill>
                <a:latin typeface="Arial" charset="0"/>
              </a:defRPr>
            </a:lvl5pPr>
            <a:lvl6pPr marL="2545670" indent="-231424" fontAlgn="base">
              <a:spcBef>
                <a:spcPct val="0"/>
              </a:spcBef>
              <a:spcAft>
                <a:spcPct val="0"/>
              </a:spcAft>
              <a:defRPr>
                <a:solidFill>
                  <a:schemeClr val="tx1"/>
                </a:solidFill>
                <a:latin typeface="Arial" charset="0"/>
              </a:defRPr>
            </a:lvl6pPr>
            <a:lvl7pPr marL="3008519" indent="-231424" fontAlgn="base">
              <a:spcBef>
                <a:spcPct val="0"/>
              </a:spcBef>
              <a:spcAft>
                <a:spcPct val="0"/>
              </a:spcAft>
              <a:defRPr>
                <a:solidFill>
                  <a:schemeClr val="tx1"/>
                </a:solidFill>
                <a:latin typeface="Arial" charset="0"/>
              </a:defRPr>
            </a:lvl7pPr>
            <a:lvl8pPr marL="3471368" indent="-231424" fontAlgn="base">
              <a:spcBef>
                <a:spcPct val="0"/>
              </a:spcBef>
              <a:spcAft>
                <a:spcPct val="0"/>
              </a:spcAft>
              <a:defRPr>
                <a:solidFill>
                  <a:schemeClr val="tx1"/>
                </a:solidFill>
                <a:latin typeface="Arial" charset="0"/>
              </a:defRPr>
            </a:lvl8pPr>
            <a:lvl9pPr marL="3934217" indent="-231424" fontAlgn="base">
              <a:spcBef>
                <a:spcPct val="0"/>
              </a:spcBef>
              <a:spcAft>
                <a:spcPct val="0"/>
              </a:spcAft>
              <a:defRPr>
                <a:solidFill>
                  <a:schemeClr val="tx1"/>
                </a:solidFill>
                <a:latin typeface="Arial" charset="0"/>
              </a:defRPr>
            </a:lvl9pPr>
          </a:lstStyle>
          <a:p>
            <a:pPr>
              <a:defRPr/>
            </a:pPr>
            <a:fld id="{8F6E23E8-6895-4FB8-A9C0-A2A695F9DDAB}" type="slidenum">
              <a:rPr lang="fr-FR" smtClean="0">
                <a:solidFill>
                  <a:srgbClr val="000000"/>
                </a:solidFill>
                <a:latin typeface="Calibri" pitchFamily="34" charset="0"/>
              </a:rPr>
              <a:pPr>
                <a:defRPr/>
              </a:pPr>
              <a:t>22</a:t>
            </a:fld>
            <a:endParaRPr lang="fr-FR">
              <a:solidFill>
                <a:srgbClr val="000000"/>
              </a:solidFill>
              <a:latin typeface="Calibri" pitchFamily="34" charset="0"/>
            </a:endParaRPr>
          </a:p>
        </p:txBody>
      </p:sp>
    </p:spTree>
    <p:extLst>
      <p:ext uri="{BB962C8B-B14F-4D97-AF65-F5344CB8AC3E}">
        <p14:creationId xmlns:p14="http://schemas.microsoft.com/office/powerpoint/2010/main" val="4118654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BA20F5-48CD-4BED-86AC-D7E214ADB227}" type="slidenum">
              <a:rPr lang="fr-FR" smtClean="0"/>
              <a:t>3</a:t>
            </a:fld>
            <a:endParaRPr lang="fr-FR"/>
          </a:p>
        </p:txBody>
      </p:sp>
    </p:spTree>
    <p:extLst>
      <p:ext uri="{BB962C8B-B14F-4D97-AF65-F5344CB8AC3E}">
        <p14:creationId xmlns:p14="http://schemas.microsoft.com/office/powerpoint/2010/main" val="2709769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b="1" dirty="0"/>
              <a:t>Faire travailler les étudiants sur le graph en leur demandant quels « indices » on pourrait extraire pour décrire au mieux les données</a:t>
            </a:r>
          </a:p>
        </p:txBody>
      </p:sp>
      <p:sp>
        <p:nvSpPr>
          <p:cNvPr id="4" name="Espace réservé du numéro de diapositive 3"/>
          <p:cNvSpPr>
            <a:spLocks noGrp="1"/>
          </p:cNvSpPr>
          <p:nvPr>
            <p:ph type="sldNum" sz="quarter" idx="5"/>
          </p:nvPr>
        </p:nvSpPr>
        <p:spPr/>
        <p:txBody>
          <a:bodyPr/>
          <a:lstStyle/>
          <a:p>
            <a:pPr>
              <a:defRPr/>
            </a:pPr>
            <a:fld id="{8B0C1B77-046B-49B7-9EC4-DE43C3DBDF47}" type="slidenum">
              <a:rPr lang="fr-FR">
                <a:solidFill>
                  <a:prstClr val="black"/>
                </a:solidFill>
              </a:rPr>
              <a:pPr>
                <a:defRPr/>
              </a:pPr>
              <a:t>6</a:t>
            </a:fld>
            <a:endParaRPr lang="fr-FR">
              <a:solidFill>
                <a:prstClr val="black"/>
              </a:solidFill>
            </a:endParaRPr>
          </a:p>
        </p:txBody>
      </p:sp>
    </p:spTree>
    <p:extLst>
      <p:ext uri="{BB962C8B-B14F-4D97-AF65-F5344CB8AC3E}">
        <p14:creationId xmlns:p14="http://schemas.microsoft.com/office/powerpoint/2010/main" val="2840085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a:t>Les indices de tendance centrale : </a:t>
            </a:r>
          </a:p>
          <a:p>
            <a:pPr eaLnBrk="1" hangingPunct="1">
              <a:spcBef>
                <a:spcPct val="0"/>
              </a:spcBef>
            </a:pPr>
            <a:br>
              <a:rPr lang="fr-FR" altLang="fr-FR" dirty="0"/>
            </a:br>
            <a:r>
              <a:rPr lang="fr-FR" altLang="fr-FR" dirty="0"/>
              <a:t>Mode : Valeur de la variable qui correspond à l’effectif le plus élevé =&gt; Ligne orange = mode (ici = 6,2)</a:t>
            </a:r>
          </a:p>
          <a:p>
            <a:pPr eaLnBrk="1" hangingPunct="1">
              <a:spcBef>
                <a:spcPct val="0"/>
              </a:spcBef>
            </a:pPr>
            <a:endParaRPr lang="fr-FR" altLang="fr-FR" dirty="0"/>
          </a:p>
          <a:p>
            <a:pPr marL="0" marR="0" lvl="3" indent="0" algn="l" defTabSz="914400" rtl="0" eaLnBrk="1" fontAlgn="base" latinLnBrk="0" hangingPunct="1">
              <a:lnSpc>
                <a:spcPct val="100000"/>
              </a:lnSpc>
              <a:spcBef>
                <a:spcPct val="0"/>
              </a:spcBef>
              <a:spcAft>
                <a:spcPct val="0"/>
              </a:spcAft>
              <a:buClrTx/>
              <a:buSzTx/>
              <a:buFontTx/>
              <a:buNone/>
              <a:tabLst/>
              <a:defRPr/>
            </a:pPr>
            <a:r>
              <a:rPr lang="fr-FR" sz="1400" dirty="0">
                <a:solidFill>
                  <a:srgbClr val="000000"/>
                </a:solidFill>
                <a:effectLst/>
                <a:cs typeface="Arial" charset="0"/>
              </a:rPr>
              <a:t>Une distribution est dite </a:t>
            </a:r>
            <a:r>
              <a:rPr lang="fr-FR" sz="1400" b="1" dirty="0" err="1">
                <a:solidFill>
                  <a:srgbClr val="7576A3"/>
                </a:solidFill>
                <a:effectLst/>
                <a:cs typeface="Arial" charset="0"/>
              </a:rPr>
              <a:t>unimodale</a:t>
            </a:r>
            <a:r>
              <a:rPr lang="fr-FR" sz="1400" dirty="0">
                <a:solidFill>
                  <a:srgbClr val="000000"/>
                </a:solidFill>
                <a:effectLst/>
                <a:cs typeface="Arial" charset="0"/>
              </a:rPr>
              <a:t> si elle présente un maximum marqué, et pas d'autres maxima relatifs.</a:t>
            </a:r>
          </a:p>
          <a:p>
            <a:pPr marL="0" marR="0" lvl="3" indent="0" algn="l" defTabSz="914400" rtl="0" eaLnBrk="1" fontAlgn="base" latinLnBrk="0" hangingPunct="1">
              <a:lnSpc>
                <a:spcPct val="100000"/>
              </a:lnSpc>
              <a:spcBef>
                <a:spcPct val="0"/>
              </a:spcBef>
              <a:spcAft>
                <a:spcPct val="0"/>
              </a:spcAft>
              <a:buClrTx/>
              <a:buSzTx/>
              <a:buFontTx/>
              <a:buNone/>
              <a:tabLst/>
              <a:defRPr/>
            </a:pPr>
            <a:r>
              <a:rPr lang="fr-FR" sz="1400" dirty="0">
                <a:solidFill>
                  <a:srgbClr val="000000"/>
                </a:solidFill>
                <a:effectLst/>
                <a:cs typeface="Arial" charset="0"/>
              </a:rPr>
              <a:t>Si la distribution présente 2 ou plus maxima relatifs, on dit qu'elle est </a:t>
            </a:r>
            <a:r>
              <a:rPr lang="fr-FR" sz="1400" b="1" dirty="0">
                <a:solidFill>
                  <a:srgbClr val="7576A3"/>
                </a:solidFill>
                <a:effectLst/>
                <a:cs typeface="Arial" charset="0"/>
              </a:rPr>
              <a:t>bimodale</a:t>
            </a:r>
            <a:r>
              <a:rPr lang="fr-FR" sz="1400" dirty="0">
                <a:solidFill>
                  <a:srgbClr val="000000"/>
                </a:solidFill>
                <a:effectLst/>
                <a:cs typeface="Arial" charset="0"/>
              </a:rPr>
              <a:t> ou </a:t>
            </a:r>
            <a:r>
              <a:rPr lang="fr-FR" sz="1400" b="1" dirty="0">
                <a:solidFill>
                  <a:srgbClr val="7576A3"/>
                </a:solidFill>
                <a:effectLst/>
                <a:cs typeface="Arial" charset="0"/>
              </a:rPr>
              <a:t>plurimodale</a:t>
            </a:r>
            <a:r>
              <a:rPr lang="fr-FR" sz="1400" dirty="0">
                <a:solidFill>
                  <a:srgbClr val="000000"/>
                </a:solidFill>
                <a:effectLst/>
                <a:cs typeface="Arial" charset="0"/>
              </a:rPr>
              <a:t>. </a:t>
            </a:r>
          </a:p>
          <a:p>
            <a:pPr marL="0" marR="0" lvl="3" indent="0" algn="l" defTabSz="914400" rtl="0" eaLnBrk="1" fontAlgn="base" latinLnBrk="0" hangingPunct="1">
              <a:lnSpc>
                <a:spcPct val="100000"/>
              </a:lnSpc>
              <a:spcBef>
                <a:spcPct val="0"/>
              </a:spcBef>
              <a:spcAft>
                <a:spcPct val="0"/>
              </a:spcAft>
              <a:buClrTx/>
              <a:buSzTx/>
              <a:buFontTx/>
              <a:buNone/>
              <a:tabLst/>
              <a:defRPr/>
            </a:pPr>
            <a:endParaRPr lang="fr-FR" sz="1400" dirty="0">
              <a:solidFill>
                <a:srgbClr val="000000"/>
              </a:solidFill>
              <a:effectLst/>
              <a:cs typeface="Arial" charset="0"/>
            </a:endParaRPr>
          </a:p>
          <a:p>
            <a:pPr eaLnBrk="1" hangingPunct="1">
              <a:spcBef>
                <a:spcPct val="0"/>
              </a:spcBef>
            </a:pPr>
            <a:endParaRPr lang="fr-FR" altLang="fr-FR" dirty="0"/>
          </a:p>
        </p:txBody>
      </p:sp>
      <p:sp>
        <p:nvSpPr>
          <p:cNvPr id="4" name="Espace réservé du numéro de diapositive 3"/>
          <p:cNvSpPr>
            <a:spLocks noGrp="1"/>
          </p:cNvSpPr>
          <p:nvPr>
            <p:ph type="sldNum" sz="quarter" idx="5"/>
          </p:nvPr>
        </p:nvSpPr>
        <p:spPr/>
        <p:txBody>
          <a:bodyPr/>
          <a:lstStyle/>
          <a:p>
            <a:pPr>
              <a:defRPr/>
            </a:pPr>
            <a:fld id="{8B0C1B77-046B-49B7-9EC4-DE43C3DBDF47}" type="slidenum">
              <a:rPr lang="fr-FR">
                <a:solidFill>
                  <a:prstClr val="black"/>
                </a:solidFill>
              </a:rPr>
              <a:pPr>
                <a:defRPr/>
              </a:pPr>
              <a:t>7</a:t>
            </a:fld>
            <a:endParaRPr lang="fr-FR">
              <a:solidFill>
                <a:prstClr val="black"/>
              </a:solidFill>
            </a:endParaRPr>
          </a:p>
        </p:txBody>
      </p:sp>
    </p:spTree>
    <p:extLst>
      <p:ext uri="{BB962C8B-B14F-4D97-AF65-F5344CB8AC3E}">
        <p14:creationId xmlns:p14="http://schemas.microsoft.com/office/powerpoint/2010/main" val="2691259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4" name="Espace réservé du numéro de diapositive 3"/>
          <p:cNvSpPr>
            <a:spLocks noGrp="1"/>
          </p:cNvSpPr>
          <p:nvPr>
            <p:ph type="sldNum" sz="quarter" idx="5"/>
          </p:nvPr>
        </p:nvSpPr>
        <p:spPr/>
        <p:txBody>
          <a:bodyPr/>
          <a:lstStyle/>
          <a:p>
            <a:pPr>
              <a:defRPr/>
            </a:pPr>
            <a:fld id="{8B0C1B77-046B-49B7-9EC4-DE43C3DBDF47}" type="slidenum">
              <a:rPr lang="fr-FR">
                <a:solidFill>
                  <a:prstClr val="black"/>
                </a:solidFill>
              </a:rPr>
              <a:pPr>
                <a:defRPr/>
              </a:pPr>
              <a:t>8</a:t>
            </a:fld>
            <a:endParaRPr lang="fr-FR">
              <a:solidFill>
                <a:prstClr val="black"/>
              </a:solidFill>
            </a:endParaRPr>
          </a:p>
        </p:txBody>
      </p:sp>
    </p:spTree>
    <p:extLst>
      <p:ext uri="{BB962C8B-B14F-4D97-AF65-F5344CB8AC3E}">
        <p14:creationId xmlns:p14="http://schemas.microsoft.com/office/powerpoint/2010/main" val="3510205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a:t>Les indices de tendance centrale : </a:t>
            </a:r>
          </a:p>
          <a:p>
            <a:pPr eaLnBrk="1" hangingPunct="1">
              <a:spcBef>
                <a:spcPct val="0"/>
              </a:spcBef>
            </a:pPr>
            <a:br>
              <a:rPr lang="fr-FR" altLang="fr-FR" dirty="0"/>
            </a:br>
            <a:r>
              <a:rPr lang="fr-FR" altLang="fr-FR" dirty="0"/>
              <a:t>Médiane : Valeur de la variable qui partage une distribution en deux sous-populations de mêmes effectifs =&gt; Ligne verte = </a:t>
            </a:r>
            <a:r>
              <a:rPr lang="fr-FR" altLang="fr-FR" dirty="0" err="1"/>
              <a:t>mediane</a:t>
            </a:r>
            <a:r>
              <a:rPr lang="fr-FR" altLang="fr-FR" dirty="0"/>
              <a:t> (ici = 9)</a:t>
            </a:r>
          </a:p>
        </p:txBody>
      </p:sp>
      <p:sp>
        <p:nvSpPr>
          <p:cNvPr id="4" name="Espace réservé du numéro de diapositive 3"/>
          <p:cNvSpPr>
            <a:spLocks noGrp="1"/>
          </p:cNvSpPr>
          <p:nvPr>
            <p:ph type="sldNum" sz="quarter" idx="5"/>
          </p:nvPr>
        </p:nvSpPr>
        <p:spPr/>
        <p:txBody>
          <a:bodyPr/>
          <a:lstStyle/>
          <a:p>
            <a:pPr>
              <a:defRPr/>
            </a:pPr>
            <a:fld id="{8B0C1B77-046B-49B7-9EC4-DE43C3DBDF47}" type="slidenum">
              <a:rPr lang="fr-FR">
                <a:solidFill>
                  <a:prstClr val="black"/>
                </a:solidFill>
              </a:rPr>
              <a:pPr>
                <a:defRPr/>
              </a:pPr>
              <a:t>9</a:t>
            </a:fld>
            <a:endParaRPr lang="fr-FR">
              <a:solidFill>
                <a:prstClr val="black"/>
              </a:solidFill>
            </a:endParaRPr>
          </a:p>
        </p:txBody>
      </p:sp>
    </p:spTree>
    <p:extLst>
      <p:ext uri="{BB962C8B-B14F-4D97-AF65-F5344CB8AC3E}">
        <p14:creationId xmlns:p14="http://schemas.microsoft.com/office/powerpoint/2010/main" val="2207582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BE" altLang="fr-FR" sz="1200" dirty="0"/>
              <a:t>Pour déterminer la médiane d’un échantillon :</a:t>
            </a:r>
            <a:endParaRPr lang="fr-FR" altLang="fr-FR" sz="1200" dirty="0"/>
          </a:p>
          <a:p>
            <a:r>
              <a:rPr lang="fr-BE" altLang="fr-FR" sz="1200" dirty="0"/>
              <a:t>(1) on classe les données par ordre croissant</a:t>
            </a:r>
            <a:endParaRPr lang="fr-FR" altLang="fr-FR" sz="1200" dirty="0"/>
          </a:p>
          <a:p>
            <a:r>
              <a:rPr lang="fr-BE" altLang="fr-FR" sz="1200" dirty="0"/>
              <a:t>(2) on prend celle du milieu</a:t>
            </a:r>
          </a:p>
          <a:p>
            <a:endParaRPr lang="fr-BE" altLang="fr-FR" sz="1200" dirty="0"/>
          </a:p>
          <a:p>
            <a:r>
              <a:rPr lang="fr-BE" altLang="fr-FR" sz="1200" dirty="0"/>
              <a:t>Si le nombre de données est impair, on prend la valeur centrale</a:t>
            </a:r>
          </a:p>
          <a:p>
            <a:pPr eaLnBrk="1" hangingPunct="1">
              <a:spcBef>
                <a:spcPct val="0"/>
              </a:spcBef>
            </a:pPr>
            <a:endParaRPr lang="fr-FR" altLang="fr-FR" dirty="0"/>
          </a:p>
        </p:txBody>
      </p:sp>
      <p:sp>
        <p:nvSpPr>
          <p:cNvPr id="4" name="Espace réservé du numéro de diapositive 3"/>
          <p:cNvSpPr>
            <a:spLocks noGrp="1"/>
          </p:cNvSpPr>
          <p:nvPr>
            <p:ph type="sldNum" sz="quarter" idx="5"/>
          </p:nvPr>
        </p:nvSpPr>
        <p:spPr/>
        <p:txBody>
          <a:bodyPr/>
          <a:lstStyle/>
          <a:p>
            <a:pPr>
              <a:defRPr/>
            </a:pPr>
            <a:fld id="{8B0C1B77-046B-49B7-9EC4-DE43C3DBDF47}" type="slidenum">
              <a:rPr lang="fr-FR">
                <a:solidFill>
                  <a:prstClr val="black"/>
                </a:solidFill>
              </a:rPr>
              <a:pPr>
                <a:defRPr/>
              </a:pPr>
              <a:t>10</a:t>
            </a:fld>
            <a:endParaRPr lang="fr-FR">
              <a:solidFill>
                <a:prstClr val="black"/>
              </a:solidFill>
            </a:endParaRPr>
          </a:p>
        </p:txBody>
      </p:sp>
    </p:spTree>
    <p:extLst>
      <p:ext uri="{BB962C8B-B14F-4D97-AF65-F5344CB8AC3E}">
        <p14:creationId xmlns:p14="http://schemas.microsoft.com/office/powerpoint/2010/main" val="1430292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BE" altLang="fr-FR" sz="1200" dirty="0"/>
              <a:t>Si le nombre de données est pair, on prend la moyenne entre les deux valeurs centrales</a:t>
            </a:r>
          </a:p>
          <a:p>
            <a:endParaRPr lang="fr-BE" altLang="fr-FR" sz="1200" dirty="0"/>
          </a:p>
          <a:p>
            <a:r>
              <a:rPr lang="fr-FR" altLang="fr-FR" sz="1200" dirty="0"/>
              <a:t>Ici ça veut donc dire que sur notre groupe de 8 personnes on en a 50% qui auront réussi 6 paniers ou moins et 50% qui auront réussi 7 paniers ou plus</a:t>
            </a:r>
          </a:p>
        </p:txBody>
      </p:sp>
      <p:sp>
        <p:nvSpPr>
          <p:cNvPr id="4" name="Espace réservé du numéro de diapositive 3"/>
          <p:cNvSpPr>
            <a:spLocks noGrp="1"/>
          </p:cNvSpPr>
          <p:nvPr>
            <p:ph type="sldNum" sz="quarter" idx="5"/>
          </p:nvPr>
        </p:nvSpPr>
        <p:spPr/>
        <p:txBody>
          <a:bodyPr/>
          <a:lstStyle/>
          <a:p>
            <a:pPr>
              <a:defRPr/>
            </a:pPr>
            <a:fld id="{8B0C1B77-046B-49B7-9EC4-DE43C3DBDF47}" type="slidenum">
              <a:rPr lang="fr-FR">
                <a:solidFill>
                  <a:prstClr val="black"/>
                </a:solidFill>
              </a:rPr>
              <a:pPr>
                <a:defRPr/>
              </a:pPr>
              <a:t>11</a:t>
            </a:fld>
            <a:endParaRPr lang="fr-FR">
              <a:solidFill>
                <a:prstClr val="black"/>
              </a:solidFill>
            </a:endParaRPr>
          </a:p>
        </p:txBody>
      </p:sp>
    </p:spTree>
    <p:extLst>
      <p:ext uri="{BB962C8B-B14F-4D97-AF65-F5344CB8AC3E}">
        <p14:creationId xmlns:p14="http://schemas.microsoft.com/office/powerpoint/2010/main" val="3670197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a:t>Les indices de tendance centrale : </a:t>
            </a:r>
          </a:p>
          <a:p>
            <a:pPr marL="0" marR="0" indent="0" algn="l" defTabSz="914400" rtl="0" eaLnBrk="1" fontAlgn="base" latinLnBrk="0" hangingPunct="1">
              <a:lnSpc>
                <a:spcPct val="100000"/>
              </a:lnSpc>
              <a:spcBef>
                <a:spcPct val="0"/>
              </a:spcBef>
              <a:spcAft>
                <a:spcPct val="0"/>
              </a:spcAft>
              <a:buClrTx/>
              <a:buSzTx/>
              <a:buFontTx/>
              <a:buNone/>
              <a:tabLst/>
              <a:defRPr/>
            </a:pPr>
            <a:br>
              <a:rPr lang="fr-FR" altLang="fr-FR" dirty="0"/>
            </a:br>
            <a:r>
              <a:rPr lang="fr-FR" altLang="fr-FR" dirty="0"/>
              <a:t>Moyenne : somme des valeurs d’une série statistique divisée par le nombre de ses valeurs =&gt; Ligne rouge = moyenne</a:t>
            </a:r>
            <a:r>
              <a:rPr lang="fr-FR" altLang="fr-FR" baseline="0" dirty="0"/>
              <a:t> </a:t>
            </a:r>
            <a:r>
              <a:rPr lang="fr-FR" altLang="fr-FR" dirty="0"/>
              <a:t>(ici = 9,6) </a:t>
            </a:r>
          </a:p>
          <a:p>
            <a:pPr marL="0" indent="0" eaLnBrk="1" hangingPunct="1">
              <a:spcBef>
                <a:spcPct val="0"/>
              </a:spcBef>
              <a:buFont typeface="Symbol" pitchFamily="18" charset="2"/>
              <a:buNone/>
            </a:pPr>
            <a:endParaRPr lang="fr-FR" altLang="fr-FR" dirty="0"/>
          </a:p>
          <a:p>
            <a:pPr marL="0" indent="0" eaLnBrk="1" hangingPunct="1">
              <a:spcBef>
                <a:spcPct val="0"/>
              </a:spcBef>
              <a:buFont typeface="Symbol" pitchFamily="18" charset="2"/>
              <a:buNone/>
            </a:pPr>
            <a:r>
              <a:rPr lang="fr-FR" altLang="fr-FR" dirty="0"/>
              <a:t>xi = chaque valeur de la distribution</a:t>
            </a:r>
          </a:p>
          <a:p>
            <a:pPr marL="0" indent="0" eaLnBrk="1" hangingPunct="1">
              <a:spcBef>
                <a:spcPct val="0"/>
              </a:spcBef>
              <a:buFont typeface="Symbol" pitchFamily="18" charset="2"/>
              <a:buNone/>
            </a:pPr>
            <a:r>
              <a:rPr lang="fr-FR" altLang="fr-FR" dirty="0"/>
              <a:t>n = effectif ou nb de valeurs</a:t>
            </a:r>
          </a:p>
          <a:p>
            <a:pPr marL="0" indent="0" eaLnBrk="1" hangingPunct="1">
              <a:spcBef>
                <a:spcPct val="0"/>
              </a:spcBef>
              <a:buFont typeface="Symbol" pitchFamily="18" charset="2"/>
              <a:buNone/>
            </a:pPr>
            <a:endParaRPr lang="fr-FR" altLang="fr-FR" dirty="0"/>
          </a:p>
        </p:txBody>
      </p:sp>
      <p:sp>
        <p:nvSpPr>
          <p:cNvPr id="4" name="Espace réservé du numéro de diapositive 3"/>
          <p:cNvSpPr>
            <a:spLocks noGrp="1"/>
          </p:cNvSpPr>
          <p:nvPr>
            <p:ph type="sldNum" sz="quarter" idx="5"/>
          </p:nvPr>
        </p:nvSpPr>
        <p:spPr/>
        <p:txBody>
          <a:bodyPr/>
          <a:lstStyle/>
          <a:p>
            <a:pPr>
              <a:defRPr/>
            </a:pPr>
            <a:fld id="{8B0C1B77-046B-49B7-9EC4-DE43C3DBDF47}" type="slidenum">
              <a:rPr lang="fr-FR">
                <a:solidFill>
                  <a:prstClr val="black"/>
                </a:solidFill>
              </a:rPr>
              <a:pPr>
                <a:defRPr/>
              </a:pPr>
              <a:t>12</a:t>
            </a:fld>
            <a:endParaRPr lang="fr-FR">
              <a:solidFill>
                <a:prstClr val="black"/>
              </a:solidFill>
            </a:endParaRPr>
          </a:p>
        </p:txBody>
      </p:sp>
    </p:spTree>
    <p:extLst>
      <p:ext uri="{BB962C8B-B14F-4D97-AF65-F5344CB8AC3E}">
        <p14:creationId xmlns:p14="http://schemas.microsoft.com/office/powerpoint/2010/main" val="294488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re-prune">
    <p:spTree>
      <p:nvGrpSpPr>
        <p:cNvPr id="1" name=""/>
        <p:cNvGrpSpPr/>
        <p:nvPr/>
      </p:nvGrpSpPr>
      <p:grpSpPr bwMode="auto">
        <a:xfrm>
          <a:off x="0" y="0"/>
          <a:ext cx="0" cy="0"/>
          <a:chOff x="0" y="0"/>
          <a:chExt cx="0" cy="0"/>
        </a:xfrm>
      </p:grpSpPr>
      <p:sp>
        <p:nvSpPr>
          <p:cNvPr id="4" name="Rectangle 6"/>
          <p:cNvSpPr/>
          <p:nvPr userDrawn="1"/>
        </p:nvSpPr>
        <p:spPr bwMode="auto">
          <a:xfrm>
            <a:off x="0" y="0"/>
            <a:ext cx="9144000" cy="6858000"/>
          </a:xfrm>
          <a:prstGeom prst="rect">
            <a:avLst/>
          </a:prstGeom>
          <a:solidFill>
            <a:srgbClr val="63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defRPr/>
            </a:pPr>
            <a:endParaRPr lang="fr-FR" sz="1350">
              <a:solidFill>
                <a:srgbClr val="FFFFFF"/>
              </a:solidFill>
            </a:endParaRPr>
          </a:p>
        </p:txBody>
      </p:sp>
      <p:sp>
        <p:nvSpPr>
          <p:cNvPr id="5" name="Title 1"/>
          <p:cNvSpPr>
            <a:spLocks noGrp="1"/>
          </p:cNvSpPr>
          <p:nvPr>
            <p:ph type="ctrTitle"/>
          </p:nvPr>
        </p:nvSpPr>
        <p:spPr bwMode="auto">
          <a:xfrm>
            <a:off x="272128" y="2165229"/>
            <a:ext cx="8305341" cy="3252160"/>
          </a:xfrm>
        </p:spPr>
        <p:txBody>
          <a:bodyPr anchor="b">
            <a:normAutofit/>
          </a:bodyPr>
          <a:lstStyle>
            <a:lvl1pPr algn="l">
              <a:defRPr sz="5000">
                <a:solidFill>
                  <a:schemeClr val="bg1"/>
                </a:solidFill>
              </a:defRPr>
            </a:lvl1pPr>
          </a:lstStyle>
          <a:p>
            <a:pPr>
              <a:defRPr/>
            </a:pPr>
            <a:r>
              <a:rPr lang="fr-FR"/>
              <a:t>Modifiez le style du titre</a:t>
            </a:r>
            <a:endParaRPr lang="en-US"/>
          </a:p>
        </p:txBody>
      </p:sp>
      <p:sp>
        <p:nvSpPr>
          <p:cNvPr id="6" name="Subtitle 2"/>
          <p:cNvSpPr>
            <a:spLocks noGrp="1"/>
          </p:cNvSpPr>
          <p:nvPr>
            <p:ph type="subTitle" idx="1"/>
          </p:nvPr>
        </p:nvSpPr>
        <p:spPr bwMode="auto">
          <a:xfrm>
            <a:off x="272128" y="5529528"/>
            <a:ext cx="4787999" cy="746185"/>
          </a:xfrm>
        </p:spPr>
        <p:txBody>
          <a:bodyPr anchor="b">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lang="en-US"/>
          </a:p>
        </p:txBody>
      </p:sp>
      <p:pic>
        <p:nvPicPr>
          <p:cNvPr id="7" name="Image 4"/>
          <p:cNvPicPr>
            <a:picLocks noChangeAspect="1"/>
          </p:cNvPicPr>
          <p:nvPr userDrawn="1"/>
        </p:nvPicPr>
        <p:blipFill>
          <a:blip r:embed="rId2"/>
          <a:stretch/>
        </p:blipFill>
        <p:spPr bwMode="auto">
          <a:xfrm rot="16199999">
            <a:off x="4459654" y="2173654"/>
            <a:ext cx="224692" cy="9144000"/>
          </a:xfrm>
          <a:prstGeom prst="rect">
            <a:avLst/>
          </a:prstGeom>
        </p:spPr>
      </p:pic>
      <p:pic>
        <p:nvPicPr>
          <p:cNvPr id="8" name="Image 12"/>
          <p:cNvPicPr>
            <a:picLocks noChangeAspect="1"/>
          </p:cNvPicPr>
          <p:nvPr userDrawn="1"/>
        </p:nvPicPr>
        <p:blipFill>
          <a:blip r:embed="rId3"/>
          <a:stretch/>
        </p:blipFill>
        <p:spPr bwMode="auto">
          <a:xfrm>
            <a:off x="252003" y="227141"/>
            <a:ext cx="5679957" cy="126742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itle" preserve="1" userDrawn="1">
  <p:cSld name="Titre-blanc">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272128" y="2165229"/>
            <a:ext cx="8305341" cy="3252160"/>
          </a:xfrm>
        </p:spPr>
        <p:txBody>
          <a:bodyPr anchor="b">
            <a:normAutofit/>
          </a:bodyPr>
          <a:lstStyle>
            <a:lvl1pPr algn="l">
              <a:defRPr sz="5000">
                <a:solidFill>
                  <a:schemeClr val="tx1"/>
                </a:solidFill>
              </a:defRPr>
            </a:lvl1pPr>
          </a:lstStyle>
          <a:p>
            <a:pPr>
              <a:defRPr/>
            </a:pPr>
            <a:r>
              <a:rPr lang="fr-FR"/>
              <a:t>Modifiez le style du titre</a:t>
            </a:r>
            <a:endParaRPr lang="en-US"/>
          </a:p>
        </p:txBody>
      </p:sp>
      <p:sp>
        <p:nvSpPr>
          <p:cNvPr id="5" name="Subtitle 2"/>
          <p:cNvSpPr>
            <a:spLocks noGrp="1"/>
          </p:cNvSpPr>
          <p:nvPr>
            <p:ph type="subTitle" idx="1"/>
          </p:nvPr>
        </p:nvSpPr>
        <p:spPr bwMode="auto">
          <a:xfrm>
            <a:off x="272128" y="5529528"/>
            <a:ext cx="4787999" cy="746185"/>
          </a:xfrm>
        </p:spPr>
        <p:txBody>
          <a:bodyPr anchor="b">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lang="en-US"/>
          </a:p>
        </p:txBody>
      </p:sp>
      <p:pic>
        <p:nvPicPr>
          <p:cNvPr id="6" name="Image 6"/>
          <p:cNvPicPr>
            <a:picLocks noChangeAspect="1"/>
          </p:cNvPicPr>
          <p:nvPr userDrawn="1"/>
        </p:nvPicPr>
        <p:blipFill>
          <a:blip r:embed="rId2"/>
          <a:stretch/>
        </p:blipFill>
        <p:spPr bwMode="auto">
          <a:xfrm rot="16199999">
            <a:off x="4459654" y="2173654"/>
            <a:ext cx="224692" cy="9144000"/>
          </a:xfrm>
          <a:prstGeom prst="rect">
            <a:avLst/>
          </a:prstGeom>
        </p:spPr>
      </p:pic>
      <p:sp>
        <p:nvSpPr>
          <p:cNvPr id="7" name="Rectangle 3"/>
          <p:cNvSpPr/>
          <p:nvPr userDrawn="1"/>
        </p:nvSpPr>
        <p:spPr bwMode="auto">
          <a:xfrm>
            <a:off x="6927574" y="6092687"/>
            <a:ext cx="2146852" cy="540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8" name="Image 12"/>
          <p:cNvPicPr>
            <a:picLocks noChangeAspect="1"/>
          </p:cNvPicPr>
          <p:nvPr userDrawn="1"/>
        </p:nvPicPr>
        <p:blipFill>
          <a:blip r:embed="rId3"/>
          <a:stretch/>
        </p:blipFill>
        <p:spPr bwMode="auto">
          <a:xfrm>
            <a:off x="205981" y="196172"/>
            <a:ext cx="5891609" cy="131465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Chapitre_text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272128" y="1360159"/>
            <a:ext cx="8305341" cy="3252160"/>
          </a:xfrm>
        </p:spPr>
        <p:txBody>
          <a:bodyPr anchor="b">
            <a:normAutofit/>
          </a:bodyPr>
          <a:lstStyle>
            <a:lvl1pPr algn="l">
              <a:defRPr sz="4000" b="1">
                <a:solidFill>
                  <a:schemeClr val="tx1"/>
                </a:solidFill>
              </a:defRPr>
            </a:lvl1pPr>
          </a:lstStyle>
          <a:p>
            <a:pPr>
              <a:defRPr/>
            </a:pPr>
            <a:r>
              <a:rPr lang="fr-FR"/>
              <a:t>Modifiez le style du titre</a:t>
            </a:r>
            <a:endParaRPr lang="en-US"/>
          </a:p>
        </p:txBody>
      </p:sp>
      <p:pic>
        <p:nvPicPr>
          <p:cNvPr id="5" name="Image 6"/>
          <p:cNvPicPr>
            <a:picLocks noChangeAspect="1"/>
          </p:cNvPicPr>
          <p:nvPr userDrawn="1"/>
        </p:nvPicPr>
        <p:blipFill>
          <a:blip r:embed="rId2"/>
          <a:stretch/>
        </p:blipFill>
        <p:spPr bwMode="auto">
          <a:xfrm rot="16199999">
            <a:off x="4459654" y="2173654"/>
            <a:ext cx="224692" cy="9144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Chapitre_imag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5267738" y="1360159"/>
            <a:ext cx="3309731" cy="3252160"/>
          </a:xfrm>
        </p:spPr>
        <p:txBody>
          <a:bodyPr anchor="b">
            <a:normAutofit/>
          </a:bodyPr>
          <a:lstStyle>
            <a:lvl1pPr algn="l">
              <a:defRPr sz="4000" b="1">
                <a:solidFill>
                  <a:schemeClr val="tx1"/>
                </a:solidFill>
              </a:defRPr>
            </a:lvl1pPr>
          </a:lstStyle>
          <a:p>
            <a:pPr>
              <a:defRPr/>
            </a:pPr>
            <a:r>
              <a:rPr lang="fr-FR"/>
              <a:t>Modifiez le style du titre</a:t>
            </a:r>
            <a:endParaRPr lang="en-US"/>
          </a:p>
        </p:txBody>
      </p:sp>
      <p:pic>
        <p:nvPicPr>
          <p:cNvPr id="5" name="Image 6"/>
          <p:cNvPicPr>
            <a:picLocks noChangeAspect="1"/>
          </p:cNvPicPr>
          <p:nvPr userDrawn="1"/>
        </p:nvPicPr>
        <p:blipFill>
          <a:blip r:embed="rId2"/>
          <a:stretch/>
        </p:blipFill>
        <p:spPr bwMode="auto">
          <a:xfrm rot="16199999">
            <a:off x="4459654" y="2173654"/>
            <a:ext cx="224692" cy="9144000"/>
          </a:xfrm>
          <a:prstGeom prst="rect">
            <a:avLst/>
          </a:prstGeom>
        </p:spPr>
      </p:pic>
      <p:sp>
        <p:nvSpPr>
          <p:cNvPr id="6" name="Picture Placeholder 5"/>
          <p:cNvSpPr>
            <a:spLocks noGrp="1"/>
          </p:cNvSpPr>
          <p:nvPr>
            <p:ph type="pic" sz="quarter" idx="10"/>
          </p:nvPr>
        </p:nvSpPr>
        <p:spPr bwMode="auto">
          <a:xfrm>
            <a:off x="0" y="0"/>
            <a:ext cx="5059363" cy="6632575"/>
          </a:xfrm>
        </p:spPr>
        <p:txBody>
          <a:body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Image-pleine">
    <p:spTree>
      <p:nvGrpSpPr>
        <p:cNvPr id="1" name=""/>
        <p:cNvGrpSpPr/>
        <p:nvPr/>
      </p:nvGrpSpPr>
      <p:grpSpPr bwMode="auto">
        <a:xfrm>
          <a:off x="0" y="0"/>
          <a:ext cx="0" cy="0"/>
          <a:chOff x="0" y="0"/>
          <a:chExt cx="0" cy="0"/>
        </a:xfrm>
      </p:grpSpPr>
      <p:pic>
        <p:nvPicPr>
          <p:cNvPr id="4" name="Image 6"/>
          <p:cNvPicPr>
            <a:picLocks noChangeAspect="1"/>
          </p:cNvPicPr>
          <p:nvPr userDrawn="1"/>
        </p:nvPicPr>
        <p:blipFill>
          <a:blip r:embed="rId2"/>
          <a:stretch/>
        </p:blipFill>
        <p:spPr bwMode="auto">
          <a:xfrm rot="16199999">
            <a:off x="4459654" y="2173654"/>
            <a:ext cx="224692" cy="9144000"/>
          </a:xfrm>
          <a:prstGeom prst="rect">
            <a:avLst/>
          </a:prstGeom>
        </p:spPr>
      </p:pic>
      <p:sp>
        <p:nvSpPr>
          <p:cNvPr id="5" name="Picture Placeholder 5"/>
          <p:cNvSpPr>
            <a:spLocks noGrp="1"/>
          </p:cNvSpPr>
          <p:nvPr>
            <p:ph type="pic" sz="quarter" idx="10"/>
          </p:nvPr>
        </p:nvSpPr>
        <p:spPr bwMode="auto">
          <a:xfrm>
            <a:off x="0" y="0"/>
            <a:ext cx="9144000" cy="6023113"/>
          </a:xfrm>
        </p:spPr>
        <p:txBody>
          <a:body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Image+text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5382883" y="365126"/>
            <a:ext cx="3614467" cy="1325563"/>
          </a:xfrm>
        </p:spPr>
        <p:txBody>
          <a:bodyPr anchor="b">
            <a:normAutofit/>
          </a:bodyPr>
          <a:lstStyle>
            <a:lvl1pPr>
              <a:defRPr sz="2800">
                <a:solidFill>
                  <a:schemeClr val="tx2"/>
                </a:solidFill>
              </a:defRPr>
            </a:lvl1pPr>
          </a:lstStyle>
          <a:p>
            <a:pPr>
              <a:defRPr/>
            </a:pPr>
            <a:r>
              <a:rPr lang="fr-FR"/>
              <a:t>Modifiez le style du titre</a:t>
            </a:r>
            <a:endParaRPr lang="en-US"/>
          </a:p>
        </p:txBody>
      </p:sp>
      <p:sp>
        <p:nvSpPr>
          <p:cNvPr id="5" name="Content Placeholder 2"/>
          <p:cNvSpPr>
            <a:spLocks noGrp="1"/>
          </p:cNvSpPr>
          <p:nvPr>
            <p:ph idx="1"/>
          </p:nvPr>
        </p:nvSpPr>
        <p:spPr bwMode="auto">
          <a:xfrm>
            <a:off x="5382883" y="1825625"/>
            <a:ext cx="3614468" cy="4098097"/>
          </a:xfrm>
        </p:spPr>
        <p:txBody>
          <a:bodyPr>
            <a:normAutofit/>
          </a:bodyPr>
          <a:lstStyle>
            <a:lvl1pPr>
              <a:defRPr sz="2400"/>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Picture Placeholder 5"/>
          <p:cNvSpPr>
            <a:spLocks noGrp="1"/>
          </p:cNvSpPr>
          <p:nvPr>
            <p:ph type="pic" sz="quarter" idx="10"/>
          </p:nvPr>
        </p:nvSpPr>
        <p:spPr bwMode="auto">
          <a:xfrm>
            <a:off x="0" y="0"/>
            <a:ext cx="5059363" cy="6632575"/>
          </a:xfrm>
        </p:spPr>
        <p:txBody>
          <a:bodyPr/>
          <a:lstStyle/>
          <a:p>
            <a:pPr>
              <a:defRPr/>
            </a:pPr>
            <a:endParaRPr lang="en-US"/>
          </a:p>
        </p:txBody>
      </p:sp>
      <p:pic>
        <p:nvPicPr>
          <p:cNvPr id="7" name="Image 6"/>
          <p:cNvPicPr>
            <a:picLocks noChangeAspect="1"/>
          </p:cNvPicPr>
          <p:nvPr userDrawn="1"/>
        </p:nvPicPr>
        <p:blipFill>
          <a:blip r:embed="rId2"/>
          <a:stretch/>
        </p:blipFill>
        <p:spPr bwMode="auto">
          <a:xfrm rot="16199999">
            <a:off x="4459654" y="2173654"/>
            <a:ext cx="224692" cy="9144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Contenu+imag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467544" y="274638"/>
            <a:ext cx="7632848" cy="562074"/>
          </a:xfrm>
          <a:prstGeom prst="rect">
            <a:avLst/>
          </a:prstGeom>
          <a:noFill/>
        </p:spPr>
        <p:txBody>
          <a:bodyPr>
            <a:normAutofit/>
          </a:bodyPr>
          <a:lstStyle>
            <a:lvl1pPr>
              <a:defRPr lang="fr-FR" sz="3400">
                <a:solidFill>
                  <a:schemeClr val="tx2"/>
                </a:solidFill>
              </a:defRPr>
            </a:lvl1pPr>
          </a:lstStyle>
          <a:p>
            <a:pPr>
              <a:defRPr/>
            </a:pPr>
            <a:r>
              <a:rPr lang="fr-FR"/>
              <a:t>Modifiez le style du titre</a:t>
            </a:r>
            <a:endParaRPr/>
          </a:p>
        </p:txBody>
      </p:sp>
      <p:sp>
        <p:nvSpPr>
          <p:cNvPr id="5" name="Espace réservé du contenu 2"/>
          <p:cNvSpPr>
            <a:spLocks noGrp="1"/>
          </p:cNvSpPr>
          <p:nvPr>
            <p:ph idx="1"/>
          </p:nvPr>
        </p:nvSpPr>
        <p:spPr bwMode="auto">
          <a:xfrm>
            <a:off x="467545" y="1556793"/>
            <a:ext cx="4104456" cy="4406462"/>
          </a:xfrm>
          <a:prstGeom prst="rect">
            <a:avLst/>
          </a:prstGeom>
          <a:solidFill>
            <a:schemeClr val="accent3"/>
          </a:solidFill>
        </p:spPr>
        <p:txBody>
          <a:bodyPr>
            <a:normAutofit/>
          </a:bodyPr>
          <a:lstStyle>
            <a:lvl1pPr>
              <a:defRPr sz="2800"/>
            </a:lvl1pPr>
            <a:lvl2pPr>
              <a:defRPr sz="2400"/>
            </a:lvl2pPr>
            <a:lvl3pPr marL="1143000" indent="-228600">
              <a:buFont typeface="Arial"/>
              <a:buChar char="•"/>
              <a:defRPr sz="2000"/>
            </a:lvl3pPr>
            <a:lvl4pPr>
              <a:defRPr sz="1800"/>
            </a:lvl4pPr>
            <a:lvl5pPr>
              <a:defRPr sz="1800"/>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Picture Placeholder 5"/>
          <p:cNvSpPr>
            <a:spLocks noGrp="1"/>
          </p:cNvSpPr>
          <p:nvPr>
            <p:ph type="pic" sz="quarter" idx="10"/>
          </p:nvPr>
        </p:nvSpPr>
        <p:spPr bwMode="auto">
          <a:xfrm>
            <a:off x="4840358" y="1563081"/>
            <a:ext cx="3836098" cy="4400398"/>
          </a:xfrm>
        </p:spPr>
        <p:txBody>
          <a:body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a:t>Cliquez et modifiez le titre</a:t>
            </a:r>
          </a:p>
        </p:txBody>
      </p:sp>
      <p:sp>
        <p:nvSpPr>
          <p:cNvPr id="3" name="Espace réservé du contenu 2"/>
          <p:cNvSpPr>
            <a:spLocks noGrp="1"/>
          </p:cNvSpPr>
          <p:nvPr>
            <p:ph idx="1"/>
          </p:nvPr>
        </p:nvSpPr>
        <p:spPr>
          <a:xfrm>
            <a:off x="457200" y="1600200"/>
            <a:ext cx="8229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CBD0159-952E-4A92-BAAF-B36D47780626}"/>
              </a:ext>
            </a:extLst>
          </p:cNvPr>
          <p:cNvSpPr>
            <a:spLocks noGrp="1"/>
          </p:cNvSpPr>
          <p:nvPr>
            <p:ph type="dt" sz="half" idx="10"/>
          </p:nvPr>
        </p:nvSpPr>
        <p:spPr/>
        <p:txBody>
          <a:bodyPr/>
          <a:lstStyle>
            <a:lvl1pPr>
              <a:defRPr/>
            </a:lvl1pPr>
          </a:lstStyle>
          <a:p>
            <a:pPr>
              <a:defRPr/>
            </a:pPr>
            <a:fld id="{819F8FF8-561E-4E83-B87D-16A3A27147F0}" type="datetime1">
              <a:rPr lang="fr-FR" altLang="fr-FR"/>
              <a:pPr>
                <a:defRPr/>
              </a:pPr>
              <a:t>28/01/2025</a:t>
            </a:fld>
            <a:endParaRPr lang="fr-FR" altLang="fr-FR"/>
          </a:p>
        </p:txBody>
      </p:sp>
      <p:sp>
        <p:nvSpPr>
          <p:cNvPr id="5" name="Espace réservé du pied de page 4">
            <a:extLst>
              <a:ext uri="{FF2B5EF4-FFF2-40B4-BE49-F238E27FC236}">
                <a16:creationId xmlns:a16="http://schemas.microsoft.com/office/drawing/2014/main" id="{C338B28D-FD3F-4AF0-B5D2-1E32AF16EF0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0B20779-1044-4BA9-9EEB-B38E3C053D97}"/>
              </a:ext>
            </a:extLst>
          </p:cNvPr>
          <p:cNvSpPr>
            <a:spLocks noGrp="1"/>
          </p:cNvSpPr>
          <p:nvPr>
            <p:ph type="sldNum" sz="quarter" idx="12"/>
          </p:nvPr>
        </p:nvSpPr>
        <p:spPr/>
        <p:txBody>
          <a:bodyPr/>
          <a:lstStyle>
            <a:lvl1pPr>
              <a:defRPr/>
            </a:lvl1pPr>
          </a:lstStyle>
          <a:p>
            <a:fld id="{7BAD668B-62BD-4799-B9D5-952B60BFDF83}" type="slidenum">
              <a:rPr lang="fr-FR" altLang="fr-FR"/>
              <a:pPr/>
              <a:t>‹N°›</a:t>
            </a:fld>
            <a:endParaRPr lang="fr-FR" altLang="fr-FR"/>
          </a:p>
        </p:txBody>
      </p:sp>
    </p:spTree>
    <p:extLst>
      <p:ext uri="{BB962C8B-B14F-4D97-AF65-F5344CB8AC3E}">
        <p14:creationId xmlns:p14="http://schemas.microsoft.com/office/powerpoint/2010/main" val="367948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628650" y="365126"/>
            <a:ext cx="7886700" cy="1325563"/>
          </a:xfrm>
          <a:prstGeom prst="rect">
            <a:avLst/>
          </a:prstGeom>
        </p:spPr>
        <p:txBody>
          <a:bodyPr vert="horz" lIns="91440" tIns="45720" rIns="91440" bIns="45720" rtlCol="0" anchor="ctr">
            <a:normAutofit/>
          </a:bodyPr>
          <a:lstStyle/>
          <a:p>
            <a:pPr>
              <a:defRPr/>
            </a:pPr>
            <a:r>
              <a:rPr lang="fr-FR"/>
              <a:t>Modifiez le style du titre</a:t>
            </a:r>
            <a:endParaRPr lang="en-US"/>
          </a:p>
        </p:txBody>
      </p:sp>
      <p:sp>
        <p:nvSpPr>
          <p:cNvPr id="5" name="Text Placeholder 2"/>
          <p:cNvSpPr>
            <a:spLocks noGrp="1"/>
          </p:cNvSpPr>
          <p:nvPr>
            <p:ph type="body" idx="1"/>
          </p:nvPr>
        </p:nvSpPr>
        <p:spPr bwMode="auto">
          <a:xfrm>
            <a:off x="628650" y="1825625"/>
            <a:ext cx="7886700" cy="4129664"/>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2"/>
          </p:nvPr>
        </p:nvSpPr>
        <p:spPr bwMode="auto">
          <a:xfrm>
            <a:off x="5092108" y="6321449"/>
            <a:ext cx="1279286" cy="365125"/>
          </a:xfrm>
          <a:prstGeom prst="rect">
            <a:avLst/>
          </a:prstGeom>
        </p:spPr>
        <p:txBody>
          <a:bodyPr vert="horz" lIns="91440" tIns="45720" rIns="91440" bIns="45720" rtlCol="0" anchor="ctr"/>
          <a:lstStyle>
            <a:lvl1pPr algn="l">
              <a:defRPr sz="1200">
                <a:solidFill>
                  <a:schemeClr val="tx1"/>
                </a:solidFill>
              </a:defRPr>
            </a:lvl1pPr>
          </a:lstStyle>
          <a:p>
            <a:pPr>
              <a:defRPr/>
            </a:pPr>
            <a:endParaRPr lang="fr-FR"/>
          </a:p>
        </p:txBody>
      </p:sp>
      <p:sp>
        <p:nvSpPr>
          <p:cNvPr id="7" name="Footer Placeholder 4"/>
          <p:cNvSpPr>
            <a:spLocks noGrp="1"/>
          </p:cNvSpPr>
          <p:nvPr>
            <p:ph type="ftr" sz="quarter" idx="3"/>
          </p:nvPr>
        </p:nvSpPr>
        <p:spPr bwMode="auto">
          <a:xfrm>
            <a:off x="1577838" y="6306258"/>
            <a:ext cx="2914650" cy="365125"/>
          </a:xfrm>
          <a:prstGeom prst="rect">
            <a:avLst/>
          </a:prstGeom>
        </p:spPr>
        <p:txBody>
          <a:bodyPr vert="horz" lIns="91440" tIns="45720" rIns="91440" bIns="45720" rtlCol="0" anchor="ctr"/>
          <a:lstStyle>
            <a:lvl1pPr algn="ctr">
              <a:defRPr sz="1200">
                <a:solidFill>
                  <a:schemeClr val="tx1"/>
                </a:solidFill>
              </a:defRPr>
            </a:lvl1pPr>
          </a:lstStyle>
          <a:p>
            <a:pPr algn="l">
              <a:defRPr/>
            </a:pPr>
            <a:r>
              <a:rPr lang="fr-FR"/>
              <a:t>Titre de la présentation</a:t>
            </a:r>
            <a:endParaRPr/>
          </a:p>
        </p:txBody>
      </p:sp>
      <p:sp>
        <p:nvSpPr>
          <p:cNvPr id="8" name="Slide Number Placeholder 5"/>
          <p:cNvSpPr>
            <a:spLocks noGrp="1"/>
          </p:cNvSpPr>
          <p:nvPr>
            <p:ph type="sldNum" sz="quarter" idx="4"/>
          </p:nvPr>
        </p:nvSpPr>
        <p:spPr bwMode="auto">
          <a:xfrm>
            <a:off x="628650" y="6306258"/>
            <a:ext cx="2057400" cy="365125"/>
          </a:xfrm>
          <a:prstGeom prst="rect">
            <a:avLst/>
          </a:prstGeom>
        </p:spPr>
        <p:txBody>
          <a:bodyPr vert="horz" lIns="91440" tIns="45720" rIns="91440" bIns="45720" rtlCol="0" anchor="ctr"/>
          <a:lstStyle>
            <a:lvl1pPr algn="r">
              <a:defRPr sz="1200">
                <a:solidFill>
                  <a:schemeClr val="tx1"/>
                </a:solidFill>
              </a:defRPr>
            </a:lvl1pPr>
          </a:lstStyle>
          <a:p>
            <a:pPr algn="l">
              <a:defRPr/>
            </a:pPr>
            <a:fld id="{A0B0FBA5-3649-4193-81EC-FC1C61F9B58C}" type="slidenum">
              <a:rPr lang="fr-FR"/>
              <a:t>‹N°›</a:t>
            </a:fld>
            <a:endParaRPr lang="fr-FR"/>
          </a:p>
        </p:txBody>
      </p:sp>
      <p:pic>
        <p:nvPicPr>
          <p:cNvPr id="9" name="Image 6"/>
          <p:cNvPicPr>
            <a:picLocks noChangeAspect="1"/>
          </p:cNvPicPr>
          <p:nvPr userDrawn="1"/>
        </p:nvPicPr>
        <p:blipFill>
          <a:blip r:embed="rId10"/>
          <a:stretch/>
        </p:blipFill>
        <p:spPr bwMode="auto">
          <a:xfrm rot="16199999">
            <a:off x="4459654" y="2173654"/>
            <a:ext cx="224692" cy="9144000"/>
          </a:xfrm>
          <a:prstGeom prst="rect">
            <a:avLst/>
          </a:prstGeom>
        </p:spPr>
      </p:pic>
      <p:pic>
        <p:nvPicPr>
          <p:cNvPr id="10" name="Image 17"/>
          <p:cNvPicPr>
            <a:picLocks noChangeAspect="1"/>
          </p:cNvPicPr>
          <p:nvPr userDrawn="1"/>
        </p:nvPicPr>
        <p:blipFill>
          <a:blip r:embed="rId11"/>
          <a:stretch/>
        </p:blipFill>
        <p:spPr bwMode="auto">
          <a:xfrm>
            <a:off x="6896403" y="6152820"/>
            <a:ext cx="2144144" cy="47844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Lst>
  <p:hf sldNum="0" hdr="0" ftr="0" dt="0"/>
  <p:txStyles>
    <p:titleStyle>
      <a:lvl1pPr algn="l" defTabSz="914400">
        <a:lnSpc>
          <a:spcPct val="90000"/>
        </a:lnSpc>
        <a:spcBef>
          <a:spcPts val="0"/>
        </a:spcBef>
        <a:buNone/>
        <a:defRPr sz="3400" b="1">
          <a:solidFill>
            <a:schemeClr val="tx2"/>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2"/>
          </a:solidFill>
          <a:latin typeface="+mn-lt"/>
          <a:ea typeface="+mn-ea"/>
          <a:cs typeface="+mn-cs"/>
        </a:defRPr>
      </a:lvl2pPr>
      <a:lvl3pPr marL="1143000" indent="-228600" algn="l" defTabSz="914400">
        <a:lnSpc>
          <a:spcPct val="90000"/>
        </a:lnSpc>
        <a:spcBef>
          <a:spcPts val="500"/>
        </a:spcBef>
        <a:buFont typeface="Arial"/>
        <a:buChar char="•"/>
        <a:defRPr sz="2000">
          <a:solidFill>
            <a:schemeClr val="tx2"/>
          </a:solidFill>
          <a:latin typeface="+mn-lt"/>
          <a:ea typeface="+mn-ea"/>
          <a:cs typeface="+mn-cs"/>
        </a:defRPr>
      </a:lvl3pPr>
      <a:lvl4pPr marL="1600200" indent="-228600" algn="l" defTabSz="914400">
        <a:lnSpc>
          <a:spcPct val="90000"/>
        </a:lnSpc>
        <a:spcBef>
          <a:spcPts val="500"/>
        </a:spcBef>
        <a:buFont typeface="Arial"/>
        <a:buChar char="•"/>
        <a:defRPr sz="1800">
          <a:solidFill>
            <a:schemeClr val="tx2"/>
          </a:solidFill>
          <a:latin typeface="+mn-lt"/>
          <a:ea typeface="+mn-ea"/>
          <a:cs typeface="+mn-cs"/>
        </a:defRPr>
      </a:lvl4pPr>
      <a:lvl5pPr marL="2057400" indent="-228600" algn="l" defTabSz="914400">
        <a:lnSpc>
          <a:spcPct val="90000"/>
        </a:lnSpc>
        <a:spcBef>
          <a:spcPts val="500"/>
        </a:spcBef>
        <a:buFont typeface="Arial"/>
        <a:buChar char="•"/>
        <a:defRPr sz="1800">
          <a:solidFill>
            <a:schemeClr val="tx2"/>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5.wmf"/><Relationship Id="rId5" Type="http://schemas.openxmlformats.org/officeDocument/2006/relationships/oleObject" Target="../embeddings/oleObject5.bin"/><Relationship Id="rId4" Type="http://schemas.openxmlformats.org/officeDocument/2006/relationships/image" Target="../media/image14.wmf"/><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8.wmf"/><Relationship Id="rId5" Type="http://schemas.openxmlformats.org/officeDocument/2006/relationships/oleObject" Target="../embeddings/oleObject7.bin"/><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chart" Target="../charts/chart2.xml"/><Relationship Id="rId7" Type="http://schemas.openxmlformats.org/officeDocument/2006/relationships/oleObject" Target="../embeddings/oleObject9.bin"/><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18.wmf"/><Relationship Id="rId4" Type="http://schemas.openxmlformats.org/officeDocument/2006/relationships/oleObject" Target="../embeddings/oleObject8.bin"/><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8.wmf"/><Relationship Id="rId5" Type="http://schemas.openxmlformats.org/officeDocument/2006/relationships/oleObject" Target="../embeddings/oleObject11.bin"/><Relationship Id="rId4" Type="http://schemas.openxmlformats.org/officeDocument/2006/relationships/image" Target="../media/image20.wmf"/><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ctrTitle"/>
          </p:nvPr>
        </p:nvSpPr>
        <p:spPr bwMode="auto">
          <a:xfrm>
            <a:off x="272128" y="2276872"/>
            <a:ext cx="8640960" cy="1485255"/>
          </a:xfrm>
          <a:noFill/>
          <a:ln>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fr-FR" sz="4400" cap="none" dirty="0">
                <a:latin typeface="Arial" charset="0"/>
                <a:cs typeface="Arial" charset="0"/>
              </a:rPr>
              <a:t>TP 3 Recherche intégrée</a:t>
            </a:r>
            <a:br>
              <a:rPr lang="fr-FR" sz="4400" cap="none" dirty="0">
                <a:latin typeface="Arial" charset="0"/>
                <a:cs typeface="Arial" charset="0"/>
              </a:rPr>
            </a:br>
            <a:r>
              <a:rPr lang="fr-FR" sz="4400" cap="none" dirty="0">
                <a:latin typeface="Arial" charset="0"/>
                <a:cs typeface="Arial" charset="0"/>
              </a:rPr>
              <a:t>Problématique / </a:t>
            </a:r>
            <a:r>
              <a:rPr lang="fr-FR" sz="4400" dirty="0">
                <a:latin typeface="Arial" charset="0"/>
                <a:cs typeface="Arial" charset="0"/>
              </a:rPr>
              <a:t>Hypothèses</a:t>
            </a:r>
            <a:br>
              <a:rPr lang="fr-FR" sz="4400" dirty="0">
                <a:latin typeface="Arial" charset="0"/>
                <a:cs typeface="Arial" charset="0"/>
              </a:rPr>
            </a:br>
            <a:r>
              <a:rPr lang="fr-FR" sz="4400" dirty="0">
                <a:latin typeface="Arial" charset="0"/>
                <a:cs typeface="Arial" charset="0"/>
              </a:rPr>
              <a:t>Statistiques descriptives</a:t>
            </a:r>
            <a:br>
              <a:rPr lang="fr-FR" sz="4400" cap="none" dirty="0">
                <a:latin typeface="Arial" charset="0"/>
                <a:cs typeface="Arial" charset="0"/>
              </a:rPr>
            </a:br>
            <a:r>
              <a:rPr lang="fr-FR" sz="4400" cap="none" dirty="0">
                <a:latin typeface="Arial" charset="0"/>
                <a:cs typeface="Arial" charset="0"/>
              </a:rPr>
              <a:t>L2 ES</a:t>
            </a:r>
          </a:p>
        </p:txBody>
      </p:sp>
      <p:sp>
        <p:nvSpPr>
          <p:cNvPr id="3" name="Sous-titre 2">
            <a:extLst>
              <a:ext uri="{FF2B5EF4-FFF2-40B4-BE49-F238E27FC236}">
                <a16:creationId xmlns:a16="http://schemas.microsoft.com/office/drawing/2014/main" id="{2A6F3CBF-856E-4FAD-ABF5-DED57A431BFA}"/>
              </a:ext>
            </a:extLst>
          </p:cNvPr>
          <p:cNvSpPr>
            <a:spLocks noGrp="1"/>
          </p:cNvSpPr>
          <p:nvPr>
            <p:ph type="subTitle" idx="1"/>
          </p:nvPr>
        </p:nvSpPr>
        <p:spPr/>
        <p:txBody>
          <a:bodyPr/>
          <a:lstStyle/>
          <a:p>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bwMode="auto">
          <a:xfrm>
            <a:off x="571500" y="1414463"/>
            <a:ext cx="8248650" cy="4786312"/>
          </a:xfrm>
          <a:prstGeom prst="rect">
            <a:avLst/>
          </a:prstGeom>
          <a:noFill/>
          <a:ln w="9525">
            <a:noFill/>
            <a:miter lim="800000"/>
            <a:headEnd/>
            <a:tailEnd/>
          </a:ln>
        </p:spPr>
        <p:txBody>
          <a:bodyPr/>
          <a:lstStyle/>
          <a:p>
            <a:pPr marL="531813" lvl="2" indent="-342900" eaLnBrk="1" hangingPunct="1">
              <a:spcBef>
                <a:spcPct val="20000"/>
              </a:spcBef>
              <a:buClr>
                <a:srgbClr val="00007D"/>
              </a:buClr>
              <a:buSzPct val="75000"/>
              <a:buFont typeface="Wingdings" pitchFamily="2" charset="2"/>
              <a:buChar char="n"/>
              <a:defRPr/>
            </a:pPr>
            <a:r>
              <a:rPr lang="fr-FR" sz="2400" b="1" dirty="0">
                <a:solidFill>
                  <a:srgbClr val="000000"/>
                </a:solidFill>
                <a:latin typeface="Arial"/>
              </a:rPr>
              <a:t>Décrire les données</a:t>
            </a:r>
            <a:endParaRPr lang="fr-FR" sz="2400" b="1" dirty="0">
              <a:solidFill>
                <a:srgbClr val="000000"/>
              </a:solidFill>
              <a:effectLst/>
              <a:latin typeface="Arial"/>
            </a:endParaRPr>
          </a:p>
          <a:p>
            <a:pPr marL="531813" lvl="2" indent="-342900" eaLnBrk="1" hangingPunct="1">
              <a:spcBef>
                <a:spcPct val="20000"/>
              </a:spcBef>
              <a:buClr>
                <a:srgbClr val="00007D"/>
              </a:buClr>
              <a:buSzPct val="75000"/>
              <a:buFont typeface="Wingdings" pitchFamily="2" charset="2"/>
              <a:buChar char="n"/>
              <a:defRPr/>
            </a:pPr>
            <a:endParaRPr lang="fr-FR" sz="400" b="1" dirty="0">
              <a:solidFill>
                <a:srgbClr val="000000"/>
              </a:solidFill>
              <a:effectLst/>
              <a:latin typeface="Arial"/>
            </a:endParaRPr>
          </a:p>
          <a:p>
            <a:pPr marL="800100" lvl="1" indent="-342900">
              <a:spcBef>
                <a:spcPct val="20000"/>
              </a:spcBef>
              <a:buClr>
                <a:srgbClr val="00007D"/>
              </a:buClr>
              <a:buSzPct val="100000"/>
              <a:buFont typeface="Wingdings" pitchFamily="2" charset="2"/>
              <a:buChar char="Ø"/>
              <a:defRPr/>
            </a:pPr>
            <a:r>
              <a:rPr lang="fr-FR" dirty="0">
                <a:solidFill>
                  <a:srgbClr val="000000"/>
                </a:solidFill>
                <a:effectLst/>
                <a:latin typeface="Arial" pitchFamily="34" charset="0"/>
                <a:cs typeface="Times New Roman" pitchFamily="18" charset="0"/>
                <a:sym typeface="Symbol" pitchFamily="18" charset="2"/>
              </a:rPr>
              <a:t>Les indices de tendance centrale</a:t>
            </a:r>
            <a:endParaRPr lang="fr-FR" sz="2000" b="1" dirty="0">
              <a:solidFill>
                <a:srgbClr val="000000"/>
              </a:solidFill>
              <a:effectLst/>
              <a:latin typeface="Arial" pitchFamily="34" charset="0"/>
              <a:cs typeface="Times New Roman" pitchFamily="18" charset="0"/>
              <a:sym typeface="Symbol" pitchFamily="18" charset="2"/>
            </a:endParaRPr>
          </a:p>
        </p:txBody>
      </p:sp>
      <p:sp>
        <p:nvSpPr>
          <p:cNvPr id="17" name="Titre 1"/>
          <p:cNvSpPr>
            <a:spLocks noGrp="1"/>
          </p:cNvSpPr>
          <p:nvPr>
            <p:ph type="title"/>
          </p:nvPr>
        </p:nvSpPr>
        <p:spPr>
          <a:xfrm>
            <a:off x="742950" y="428625"/>
            <a:ext cx="8043863" cy="685800"/>
          </a:xfrm>
        </p:spPr>
        <p:txBody>
          <a:bodyPr/>
          <a:lstStyle/>
          <a:p>
            <a:pPr eaLnBrk="1" hangingPunct="1">
              <a:defRPr/>
            </a:pPr>
            <a:r>
              <a:rPr lang="fr-FR" sz="3200" b="1" u="sng" cap="small" dirty="0">
                <a:solidFill>
                  <a:schemeClr val="bg2">
                    <a:lumMod val="75000"/>
                  </a:schemeClr>
                </a:solidFill>
                <a:effectLst>
                  <a:outerShdw blurRad="38100" dist="38100" dir="2700000" algn="tl">
                    <a:srgbClr val="000000">
                      <a:alpha val="43137"/>
                    </a:srgbClr>
                  </a:outerShdw>
                </a:effectLst>
              </a:rPr>
              <a:t>Des statistiques descriptives…</a:t>
            </a:r>
            <a:endParaRPr lang="fr-FR" sz="3200" b="1" u="sng" cap="small" dirty="0">
              <a:solidFill>
                <a:schemeClr val="bg2">
                  <a:lumMod val="75000"/>
                </a:schemeClr>
              </a:solidFill>
              <a:effectLst>
                <a:outerShdw blurRad="38100" dist="38100" dir="2700000" algn="tl">
                  <a:srgbClr val="000000">
                    <a:alpha val="43137"/>
                  </a:srgbClr>
                </a:outerShdw>
              </a:effectLst>
              <a:latin typeface="+mn-lt"/>
              <a:ea typeface="+mn-ea"/>
              <a:cs typeface="+mn-cs"/>
            </a:endParaRPr>
          </a:p>
        </p:txBody>
      </p:sp>
      <p:sp>
        <p:nvSpPr>
          <p:cNvPr id="2" name="Rectangle 1"/>
          <p:cNvSpPr/>
          <p:nvPr/>
        </p:nvSpPr>
        <p:spPr>
          <a:xfrm>
            <a:off x="2051720" y="3140968"/>
            <a:ext cx="5238328" cy="307777"/>
          </a:xfrm>
          <a:prstGeom prst="rect">
            <a:avLst/>
          </a:prstGeom>
        </p:spPr>
        <p:txBody>
          <a:bodyPr wrap="square">
            <a:spAutoFit/>
          </a:bodyPr>
          <a:lstStyle/>
          <a:p>
            <a:pPr eaLnBrk="1" hangingPunct="1">
              <a:spcBef>
                <a:spcPct val="20000"/>
              </a:spcBef>
              <a:buClr>
                <a:srgbClr val="00007D"/>
              </a:buClr>
              <a:buSzPct val="100000"/>
              <a:defRPr/>
            </a:pPr>
            <a:r>
              <a:rPr lang="fr-FR" sz="1400" b="1" i="1" dirty="0">
                <a:solidFill>
                  <a:srgbClr val="000000"/>
                </a:solidFill>
                <a:effectLst/>
                <a:cs typeface="Arial" charset="0"/>
              </a:rPr>
              <a:t>Exemple</a:t>
            </a:r>
            <a:r>
              <a:rPr lang="fr-FR" sz="1400" i="1" dirty="0">
                <a:solidFill>
                  <a:srgbClr val="000000"/>
                </a:solidFill>
                <a:effectLst/>
                <a:cs typeface="Arial" charset="0"/>
              </a:rPr>
              <a:t> : Nombre de lancers francs réussis sur 10 shoots </a:t>
            </a:r>
          </a:p>
        </p:txBody>
      </p:sp>
      <p:grpSp>
        <p:nvGrpSpPr>
          <p:cNvPr id="11" name="Group 28"/>
          <p:cNvGrpSpPr>
            <a:grpSpLocks/>
          </p:cNvGrpSpPr>
          <p:nvPr/>
        </p:nvGrpSpPr>
        <p:grpSpPr bwMode="auto">
          <a:xfrm>
            <a:off x="6226175" y="4936686"/>
            <a:ext cx="523875" cy="947738"/>
            <a:chOff x="1416" y="2601"/>
            <a:chExt cx="330" cy="597"/>
          </a:xfrm>
        </p:grpSpPr>
        <p:sp>
          <p:nvSpPr>
            <p:cNvPr id="15" name="Line 10"/>
            <p:cNvSpPr>
              <a:spLocks noChangeShapeType="1"/>
            </p:cNvSpPr>
            <p:nvPr/>
          </p:nvSpPr>
          <p:spPr bwMode="auto">
            <a:xfrm flipV="1">
              <a:off x="1553" y="2601"/>
              <a:ext cx="0" cy="384"/>
            </a:xfrm>
            <a:prstGeom prst="line">
              <a:avLst/>
            </a:prstGeom>
            <a:noFill/>
            <a:ln w="57150">
              <a:solidFill>
                <a:srgbClr val="92D050"/>
              </a:solidFill>
              <a:round/>
              <a:headEnd/>
              <a:tailEnd type="triangle" w="med" len="med"/>
            </a:ln>
            <a:effectLst/>
          </p:spPr>
          <p:txBody>
            <a:bodyPr wrap="none" anchor="ctr"/>
            <a:lstStyle/>
            <a:p>
              <a:pPr algn="ctr" eaLnBrk="1" fontAlgn="auto" hangingPunct="1">
                <a:spcBef>
                  <a:spcPts val="0"/>
                </a:spcBef>
                <a:spcAft>
                  <a:spcPts val="0"/>
                </a:spcAft>
                <a:defRPr/>
              </a:pPr>
              <a:endParaRPr lang="fr-FR" sz="1600" kern="0">
                <a:solidFill>
                  <a:sysClr val="windowText" lastClr="000000"/>
                </a:solidFill>
                <a:effectLst/>
                <a:cs typeface="Arial" charset="0"/>
              </a:endParaRPr>
            </a:p>
          </p:txBody>
        </p:sp>
        <p:sp>
          <p:nvSpPr>
            <p:cNvPr id="16" name="Text Box 11"/>
            <p:cNvSpPr txBox="1">
              <a:spLocks noChangeArrowheads="1"/>
            </p:cNvSpPr>
            <p:nvPr/>
          </p:nvSpPr>
          <p:spPr bwMode="auto">
            <a:xfrm>
              <a:off x="1416" y="2985"/>
              <a:ext cx="330" cy="213"/>
            </a:xfrm>
            <a:prstGeom prst="rect">
              <a:avLst/>
            </a:prstGeom>
            <a:noFill/>
            <a:ln w="9525">
              <a:noFill/>
              <a:miter lim="800000"/>
              <a:headEnd/>
              <a:tailEnd/>
            </a:ln>
            <a:effectLst/>
          </p:spPr>
          <p:txBody>
            <a:bodyPr>
              <a:spAutoFit/>
            </a:bodyPr>
            <a:lstStyle/>
            <a:p>
              <a:pPr algn="ctr" eaLnBrk="1" fontAlgn="auto" hangingPunct="1">
                <a:spcBef>
                  <a:spcPts val="0"/>
                </a:spcBef>
                <a:spcAft>
                  <a:spcPts val="0"/>
                </a:spcAft>
                <a:defRPr/>
              </a:pPr>
              <a:r>
                <a:rPr lang="fr-FR" sz="1600" b="1" kern="0" dirty="0">
                  <a:solidFill>
                    <a:srgbClr val="92D050"/>
                  </a:solidFill>
                  <a:effectLst/>
                  <a:cs typeface="Arial" charset="0"/>
                </a:rPr>
                <a:t>Me</a:t>
              </a:r>
              <a:endParaRPr lang="fr-FR" sz="2000" kern="0" dirty="0">
                <a:solidFill>
                  <a:srgbClr val="92D050"/>
                </a:solidFill>
                <a:effectLst/>
                <a:cs typeface="Arial" charset="0"/>
              </a:endParaRPr>
            </a:p>
          </p:txBody>
        </p:sp>
      </p:grpSp>
      <p:sp>
        <p:nvSpPr>
          <p:cNvPr id="19" name="Text Box 12"/>
          <p:cNvSpPr txBox="1">
            <a:spLocks noChangeArrowheads="1"/>
          </p:cNvSpPr>
          <p:nvPr/>
        </p:nvSpPr>
        <p:spPr bwMode="auto">
          <a:xfrm>
            <a:off x="4887913" y="4038161"/>
            <a:ext cx="3124200" cy="338138"/>
          </a:xfrm>
          <a:prstGeom prst="rect">
            <a:avLst/>
          </a:prstGeom>
          <a:solidFill>
            <a:schemeClr val="accent2"/>
          </a:solidFill>
          <a:ln w="9525">
            <a:noFill/>
            <a:miter lim="800000"/>
            <a:headEnd/>
            <a:tailEnd/>
          </a:ln>
          <a:effectLst/>
        </p:spPr>
        <p:txBody>
          <a:bodyPr>
            <a:spAutoFit/>
          </a:bodyPr>
          <a:lstStyle/>
          <a:p>
            <a:pPr algn="ctr" eaLnBrk="1" fontAlgn="auto" hangingPunct="1">
              <a:spcBef>
                <a:spcPts val="0"/>
              </a:spcBef>
              <a:spcAft>
                <a:spcPts val="0"/>
              </a:spcAft>
              <a:defRPr/>
            </a:pPr>
            <a:r>
              <a:rPr lang="fr-FR" sz="1600" kern="0" dirty="0">
                <a:solidFill>
                  <a:sysClr val="windowText" lastClr="000000"/>
                </a:solidFill>
                <a:effectLst/>
                <a:cs typeface="Arial" charset="0"/>
              </a:rPr>
              <a:t>Nombre impair d’observations</a:t>
            </a:r>
          </a:p>
        </p:txBody>
      </p:sp>
      <p:grpSp>
        <p:nvGrpSpPr>
          <p:cNvPr id="20" name="Group 31"/>
          <p:cNvGrpSpPr>
            <a:grpSpLocks/>
          </p:cNvGrpSpPr>
          <p:nvPr/>
        </p:nvGrpSpPr>
        <p:grpSpPr bwMode="auto">
          <a:xfrm>
            <a:off x="4964113" y="5012886"/>
            <a:ext cx="2971800" cy="642938"/>
            <a:chOff x="621" y="2889"/>
            <a:chExt cx="1872" cy="405"/>
          </a:xfrm>
        </p:grpSpPr>
        <p:grpSp>
          <p:nvGrpSpPr>
            <p:cNvPr id="21" name="Group 32"/>
            <p:cNvGrpSpPr>
              <a:grpSpLocks/>
            </p:cNvGrpSpPr>
            <p:nvPr/>
          </p:nvGrpSpPr>
          <p:grpSpPr bwMode="auto">
            <a:xfrm>
              <a:off x="621" y="2889"/>
              <a:ext cx="720" cy="405"/>
              <a:chOff x="621" y="2649"/>
              <a:chExt cx="720" cy="405"/>
            </a:xfrm>
          </p:grpSpPr>
          <p:sp>
            <p:nvSpPr>
              <p:cNvPr id="25" name="AutoShape 33"/>
              <p:cNvSpPr>
                <a:spLocks/>
              </p:cNvSpPr>
              <p:nvPr/>
            </p:nvSpPr>
            <p:spPr bwMode="auto">
              <a:xfrm rot="-5400000">
                <a:off x="885" y="2385"/>
                <a:ext cx="192" cy="720"/>
              </a:xfrm>
              <a:prstGeom prst="leftBrace">
                <a:avLst>
                  <a:gd name="adj1" fmla="val 31250"/>
                  <a:gd name="adj2" fmla="val 50000"/>
                </a:avLst>
              </a:prstGeom>
              <a:noFill/>
              <a:ln w="9525">
                <a:solidFill>
                  <a:srgbClr val="000000"/>
                </a:solidFill>
                <a:round/>
                <a:headEnd/>
                <a:tailEnd/>
              </a:ln>
              <a:effectLst/>
            </p:spPr>
            <p:txBody>
              <a:bodyPr wrap="none" anchor="ctr"/>
              <a:lstStyle/>
              <a:p>
                <a:pPr algn="ctr" eaLnBrk="1" fontAlgn="auto" hangingPunct="1">
                  <a:spcBef>
                    <a:spcPts val="0"/>
                  </a:spcBef>
                  <a:spcAft>
                    <a:spcPts val="0"/>
                  </a:spcAft>
                  <a:defRPr/>
                </a:pPr>
                <a:endParaRPr lang="fr-FR" sz="1600" kern="0">
                  <a:solidFill>
                    <a:sysClr val="windowText" lastClr="000000"/>
                  </a:solidFill>
                  <a:effectLst/>
                  <a:cs typeface="Arial" charset="0"/>
                </a:endParaRPr>
              </a:p>
            </p:txBody>
          </p:sp>
          <p:sp>
            <p:nvSpPr>
              <p:cNvPr id="26" name="Text Box 34"/>
              <p:cNvSpPr txBox="1">
                <a:spLocks noChangeArrowheads="1"/>
              </p:cNvSpPr>
              <p:nvPr/>
            </p:nvSpPr>
            <p:spPr bwMode="auto">
              <a:xfrm>
                <a:off x="669" y="2841"/>
                <a:ext cx="672" cy="213"/>
              </a:xfrm>
              <a:prstGeom prst="rect">
                <a:avLst/>
              </a:prstGeom>
              <a:noFill/>
              <a:ln w="9525">
                <a:noFill/>
                <a:miter lim="800000"/>
                <a:headEnd/>
                <a:tailEnd/>
              </a:ln>
              <a:effectLst/>
            </p:spPr>
            <p:txBody>
              <a:bodyPr>
                <a:spAutoFit/>
              </a:bodyPr>
              <a:lstStyle/>
              <a:p>
                <a:pPr algn="ctr" eaLnBrk="1" fontAlgn="auto" hangingPunct="1">
                  <a:spcBef>
                    <a:spcPts val="0"/>
                  </a:spcBef>
                  <a:spcAft>
                    <a:spcPts val="0"/>
                  </a:spcAft>
                  <a:defRPr/>
                </a:pPr>
                <a:r>
                  <a:rPr lang="fr-FR" sz="1600" kern="0">
                    <a:solidFill>
                      <a:sysClr val="windowText" lastClr="000000"/>
                    </a:solidFill>
                    <a:effectLst/>
                    <a:cs typeface="Arial" charset="0"/>
                  </a:rPr>
                  <a:t>4 valeurs</a:t>
                </a:r>
                <a:endParaRPr lang="fr-FR" sz="2000" kern="0">
                  <a:solidFill>
                    <a:sysClr val="windowText" lastClr="000000"/>
                  </a:solidFill>
                  <a:effectLst/>
                  <a:cs typeface="Arial" charset="0"/>
                </a:endParaRPr>
              </a:p>
            </p:txBody>
          </p:sp>
        </p:grpSp>
        <p:grpSp>
          <p:nvGrpSpPr>
            <p:cNvPr id="22" name="Group 35"/>
            <p:cNvGrpSpPr>
              <a:grpSpLocks/>
            </p:cNvGrpSpPr>
            <p:nvPr/>
          </p:nvGrpSpPr>
          <p:grpSpPr bwMode="auto">
            <a:xfrm>
              <a:off x="1773" y="2889"/>
              <a:ext cx="720" cy="405"/>
              <a:chOff x="1773" y="2649"/>
              <a:chExt cx="720" cy="405"/>
            </a:xfrm>
          </p:grpSpPr>
          <p:sp>
            <p:nvSpPr>
              <p:cNvPr id="23" name="AutoShape 36"/>
              <p:cNvSpPr>
                <a:spLocks/>
              </p:cNvSpPr>
              <p:nvPr/>
            </p:nvSpPr>
            <p:spPr bwMode="auto">
              <a:xfrm rot="-5400000">
                <a:off x="2037" y="2385"/>
                <a:ext cx="192" cy="720"/>
              </a:xfrm>
              <a:prstGeom prst="leftBrace">
                <a:avLst>
                  <a:gd name="adj1" fmla="val 31250"/>
                  <a:gd name="adj2" fmla="val 50000"/>
                </a:avLst>
              </a:prstGeom>
              <a:noFill/>
              <a:ln w="9525">
                <a:solidFill>
                  <a:srgbClr val="000000"/>
                </a:solidFill>
                <a:round/>
                <a:headEnd/>
                <a:tailEnd/>
              </a:ln>
              <a:effectLst/>
            </p:spPr>
            <p:txBody>
              <a:bodyPr wrap="none" anchor="ctr"/>
              <a:lstStyle/>
              <a:p>
                <a:pPr algn="ctr" eaLnBrk="1" fontAlgn="auto" hangingPunct="1">
                  <a:spcBef>
                    <a:spcPts val="0"/>
                  </a:spcBef>
                  <a:spcAft>
                    <a:spcPts val="0"/>
                  </a:spcAft>
                  <a:defRPr/>
                </a:pPr>
                <a:endParaRPr lang="fr-FR" sz="1600" kern="0">
                  <a:solidFill>
                    <a:sysClr val="windowText" lastClr="000000"/>
                  </a:solidFill>
                  <a:effectLst/>
                  <a:cs typeface="Arial" charset="0"/>
                </a:endParaRPr>
              </a:p>
            </p:txBody>
          </p:sp>
          <p:sp>
            <p:nvSpPr>
              <p:cNvPr id="24" name="Text Box 37"/>
              <p:cNvSpPr txBox="1">
                <a:spLocks noChangeArrowheads="1"/>
              </p:cNvSpPr>
              <p:nvPr/>
            </p:nvSpPr>
            <p:spPr bwMode="auto">
              <a:xfrm>
                <a:off x="1821" y="2841"/>
                <a:ext cx="672" cy="213"/>
              </a:xfrm>
              <a:prstGeom prst="rect">
                <a:avLst/>
              </a:prstGeom>
              <a:noFill/>
              <a:ln w="9525">
                <a:noFill/>
                <a:miter lim="800000"/>
                <a:headEnd/>
                <a:tailEnd/>
              </a:ln>
              <a:effectLst/>
            </p:spPr>
            <p:txBody>
              <a:bodyPr>
                <a:spAutoFit/>
              </a:bodyPr>
              <a:lstStyle/>
              <a:p>
                <a:pPr algn="ctr" eaLnBrk="1" fontAlgn="auto" hangingPunct="1">
                  <a:spcBef>
                    <a:spcPts val="0"/>
                  </a:spcBef>
                  <a:spcAft>
                    <a:spcPts val="0"/>
                  </a:spcAft>
                  <a:defRPr/>
                </a:pPr>
                <a:r>
                  <a:rPr lang="fr-FR" sz="1600" kern="0">
                    <a:solidFill>
                      <a:sysClr val="windowText" lastClr="000000"/>
                    </a:solidFill>
                    <a:effectLst/>
                    <a:cs typeface="Arial" charset="0"/>
                  </a:rPr>
                  <a:t>4 valeurs</a:t>
                </a:r>
                <a:endParaRPr lang="fr-FR" sz="2000" kern="0">
                  <a:solidFill>
                    <a:sysClr val="windowText" lastClr="000000"/>
                  </a:solidFill>
                  <a:effectLst/>
                  <a:cs typeface="Arial" charset="0"/>
                </a:endParaRPr>
              </a:p>
            </p:txBody>
          </p:sp>
        </p:grpSp>
      </p:grpSp>
      <p:graphicFrame>
        <p:nvGraphicFramePr>
          <p:cNvPr id="27" name="Tableau 26"/>
          <p:cNvGraphicFramePr>
            <a:graphicFrameLocks noGrp="1"/>
          </p:cNvGraphicFramePr>
          <p:nvPr/>
        </p:nvGraphicFramePr>
        <p:xfrm>
          <a:off x="2187575" y="3822261"/>
          <a:ext cx="1447800" cy="2352675"/>
        </p:xfrm>
        <a:graphic>
          <a:graphicData uri="http://schemas.openxmlformats.org/drawingml/2006/table">
            <a:tbl>
              <a:tblPr>
                <a:tableStyleId>{5C22544A-7EE6-4342-B048-85BDC9FD1C3A}</a:tableStyleId>
              </a:tblPr>
              <a:tblGrid>
                <a:gridCol w="571500">
                  <a:extLst>
                    <a:ext uri="{9D8B030D-6E8A-4147-A177-3AD203B41FA5}">
                      <a16:colId xmlns:a16="http://schemas.microsoft.com/office/drawing/2014/main" val="20000"/>
                    </a:ext>
                  </a:extLst>
                </a:gridCol>
                <a:gridCol w="876300">
                  <a:extLst>
                    <a:ext uri="{9D8B030D-6E8A-4147-A177-3AD203B41FA5}">
                      <a16:colId xmlns:a16="http://schemas.microsoft.com/office/drawing/2014/main" val="20001"/>
                    </a:ext>
                  </a:extLst>
                </a:gridCol>
              </a:tblGrid>
              <a:tr h="381000">
                <a:tc>
                  <a:txBody>
                    <a:bodyPr/>
                    <a:lstStyle/>
                    <a:p>
                      <a:pPr algn="l" fontAlgn="ctr"/>
                      <a:endParaRPr lang="fr-FR" sz="1200" b="0" i="0" u="none" strike="noStrike" dirty="0">
                        <a:solidFill>
                          <a:srgbClr val="000000"/>
                        </a:solidFill>
                        <a:effectLst/>
                        <a:latin typeface="Arial"/>
                      </a:endParaRPr>
                    </a:p>
                  </a:txBody>
                  <a:tcPr marL="9525" marR="9525" marT="9525" marB="0" anchor="ctr">
                    <a:noFill/>
                  </a:tcPr>
                </a:tc>
                <a:tc>
                  <a:txBody>
                    <a:bodyPr/>
                    <a:lstStyle/>
                    <a:p>
                      <a:pPr algn="ctr" fontAlgn="ctr"/>
                      <a:r>
                        <a:rPr lang="fr-FR" sz="1200" b="1" u="none" strike="noStrike" dirty="0">
                          <a:effectLst/>
                        </a:rPr>
                        <a:t>Nb lancers réussis</a:t>
                      </a:r>
                      <a:endParaRPr lang="fr-FR" sz="1200" b="1"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0"/>
                  </a:ext>
                </a:extLst>
              </a:tr>
              <a:tr h="219075">
                <a:tc>
                  <a:txBody>
                    <a:bodyPr/>
                    <a:lstStyle/>
                    <a:p>
                      <a:pPr algn="ctr" fontAlgn="ctr"/>
                      <a:r>
                        <a:rPr lang="fr-FR" sz="1200" b="1" u="none" strike="noStrike" dirty="0">
                          <a:effectLst/>
                        </a:rPr>
                        <a:t>Sujet 1</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u="none" strike="noStrike" dirty="0">
                          <a:effectLst/>
                        </a:rPr>
                        <a:t>9</a:t>
                      </a:r>
                      <a:endParaRPr lang="fr-FR" sz="12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1"/>
                  </a:ext>
                </a:extLst>
              </a:tr>
              <a:tr h="219075">
                <a:tc>
                  <a:txBody>
                    <a:bodyPr/>
                    <a:lstStyle/>
                    <a:p>
                      <a:pPr algn="ctr" fontAlgn="ctr"/>
                      <a:r>
                        <a:rPr lang="fr-FR" sz="1200" b="1" u="none" strike="noStrike" dirty="0">
                          <a:effectLst/>
                        </a:rPr>
                        <a:t>Sujet 2</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b="0" i="0" u="none" strike="noStrike" dirty="0">
                          <a:solidFill>
                            <a:srgbClr val="000000"/>
                          </a:solidFill>
                          <a:effectLst/>
                          <a:latin typeface="Arial"/>
                        </a:rPr>
                        <a:t>7</a:t>
                      </a:r>
                    </a:p>
                  </a:txBody>
                  <a:tcPr marL="9525" marR="9525" marT="9525" marB="0" anchor="ctr"/>
                </a:tc>
                <a:extLst>
                  <a:ext uri="{0D108BD9-81ED-4DB2-BD59-A6C34878D82A}">
                    <a16:rowId xmlns:a16="http://schemas.microsoft.com/office/drawing/2014/main" val="10002"/>
                  </a:ext>
                </a:extLst>
              </a:tr>
              <a:tr h="219075">
                <a:tc>
                  <a:txBody>
                    <a:bodyPr/>
                    <a:lstStyle/>
                    <a:p>
                      <a:pPr algn="ctr" fontAlgn="ctr"/>
                      <a:r>
                        <a:rPr lang="fr-FR" sz="1200" b="1" u="none" strike="noStrike" dirty="0">
                          <a:effectLst/>
                        </a:rPr>
                        <a:t>Sujet 3</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u="none" strike="noStrike" dirty="0">
                          <a:effectLst/>
                        </a:rPr>
                        <a:t>8</a:t>
                      </a:r>
                      <a:endParaRPr lang="fr-FR" sz="12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3"/>
                  </a:ext>
                </a:extLst>
              </a:tr>
              <a:tr h="219075">
                <a:tc>
                  <a:txBody>
                    <a:bodyPr/>
                    <a:lstStyle/>
                    <a:p>
                      <a:pPr algn="ctr" fontAlgn="ctr"/>
                      <a:r>
                        <a:rPr lang="fr-FR" sz="1200" b="1" u="none" strike="noStrike" dirty="0">
                          <a:effectLst/>
                        </a:rPr>
                        <a:t>Sujet 4</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u="none" strike="noStrike" dirty="0">
                          <a:effectLst/>
                        </a:rPr>
                        <a:t>10</a:t>
                      </a:r>
                      <a:endParaRPr lang="fr-FR" sz="12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4"/>
                  </a:ext>
                </a:extLst>
              </a:tr>
              <a:tr h="219075">
                <a:tc>
                  <a:txBody>
                    <a:bodyPr/>
                    <a:lstStyle/>
                    <a:p>
                      <a:pPr algn="ctr" fontAlgn="ctr"/>
                      <a:r>
                        <a:rPr lang="fr-FR" sz="1200" b="1" u="none" strike="noStrike" dirty="0">
                          <a:effectLst/>
                        </a:rPr>
                        <a:t>Sujet 5</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b="0" i="0" u="none" strike="noStrike" dirty="0">
                          <a:solidFill>
                            <a:schemeClr val="dk1"/>
                          </a:solidFill>
                          <a:effectLst/>
                          <a:latin typeface="+mn-lt"/>
                        </a:rPr>
                        <a:t>5</a:t>
                      </a:r>
                      <a:endParaRPr lang="fr-FR" sz="12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5"/>
                  </a:ext>
                </a:extLst>
              </a:tr>
              <a:tr h="219075">
                <a:tc>
                  <a:txBody>
                    <a:bodyPr/>
                    <a:lstStyle/>
                    <a:p>
                      <a:pPr algn="ctr" fontAlgn="ctr"/>
                      <a:r>
                        <a:rPr lang="fr-FR" sz="1200" b="1" u="none" strike="noStrike" dirty="0">
                          <a:effectLst/>
                        </a:rPr>
                        <a:t>Sujet 6</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b="0" i="0" u="none" strike="noStrike" dirty="0">
                          <a:solidFill>
                            <a:srgbClr val="000000"/>
                          </a:solidFill>
                          <a:effectLst/>
                          <a:latin typeface="Arial"/>
                        </a:rPr>
                        <a:t>6</a:t>
                      </a:r>
                    </a:p>
                  </a:txBody>
                  <a:tcPr marL="9525" marR="9525" marT="9525" marB="0" anchor="ctr"/>
                </a:tc>
                <a:extLst>
                  <a:ext uri="{0D108BD9-81ED-4DB2-BD59-A6C34878D82A}">
                    <a16:rowId xmlns:a16="http://schemas.microsoft.com/office/drawing/2014/main" val="10006"/>
                  </a:ext>
                </a:extLst>
              </a:tr>
              <a:tr h="219075">
                <a:tc>
                  <a:txBody>
                    <a:bodyPr/>
                    <a:lstStyle/>
                    <a:p>
                      <a:pPr algn="ctr" fontAlgn="ctr"/>
                      <a:r>
                        <a:rPr lang="fr-FR" sz="1200" b="1" u="none" strike="noStrike" dirty="0">
                          <a:effectLst/>
                        </a:rPr>
                        <a:t>Sujet 7</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u="none" strike="noStrike" dirty="0">
                          <a:effectLst/>
                        </a:rPr>
                        <a:t>4</a:t>
                      </a:r>
                      <a:endParaRPr lang="fr-FR" sz="12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7"/>
                  </a:ext>
                </a:extLst>
              </a:tr>
              <a:tr h="219075">
                <a:tc>
                  <a:txBody>
                    <a:bodyPr/>
                    <a:lstStyle/>
                    <a:p>
                      <a:pPr algn="ctr" fontAlgn="ctr"/>
                      <a:r>
                        <a:rPr lang="fr-FR" sz="1200" b="1" u="none" strike="noStrike" dirty="0">
                          <a:effectLst/>
                        </a:rPr>
                        <a:t>Sujet 8</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u="none" strike="noStrike" dirty="0">
                          <a:effectLst/>
                        </a:rPr>
                        <a:t>3</a:t>
                      </a:r>
                      <a:endParaRPr lang="fr-FR" sz="12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8"/>
                  </a:ext>
                </a:extLst>
              </a:tr>
              <a:tr h="219075">
                <a:tc>
                  <a:txBody>
                    <a:bodyPr/>
                    <a:lstStyle/>
                    <a:p>
                      <a:pPr algn="ctr" fontAlgn="ctr"/>
                      <a:r>
                        <a:rPr lang="fr-FR" sz="1200" b="1" u="none" strike="noStrike" dirty="0">
                          <a:effectLst/>
                        </a:rPr>
                        <a:t>Sujet 9</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b="0" i="0" u="none" strike="noStrike" dirty="0">
                          <a:solidFill>
                            <a:schemeClr val="dk1"/>
                          </a:solidFill>
                          <a:effectLst/>
                          <a:latin typeface="+mn-lt"/>
                        </a:rPr>
                        <a:t>8</a:t>
                      </a:r>
                      <a:endParaRPr lang="fr-FR" sz="12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9"/>
                  </a:ext>
                </a:extLst>
              </a:tr>
            </a:tbl>
          </a:graphicData>
        </a:graphic>
      </p:graphicFrame>
      <p:cxnSp>
        <p:nvCxnSpPr>
          <p:cNvPr id="28" name="Connecteur droit 27"/>
          <p:cNvCxnSpPr/>
          <p:nvPr/>
        </p:nvCxnSpPr>
        <p:spPr>
          <a:xfrm>
            <a:off x="2051050" y="4901761"/>
            <a:ext cx="1657350" cy="1666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H="1">
            <a:off x="2051050" y="4901761"/>
            <a:ext cx="1657350" cy="1666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292402" y="1846800"/>
            <a:ext cx="3671598" cy="461665"/>
          </a:xfrm>
          <a:prstGeom prst="rect">
            <a:avLst/>
          </a:prstGeom>
          <a:solidFill>
            <a:srgbClr val="92D050"/>
          </a:solidFill>
          <a:ln>
            <a:solidFill>
              <a:schemeClr val="tx1"/>
            </a:solidFill>
          </a:ln>
        </p:spPr>
        <p:txBody>
          <a:bodyPr wrap="square" lIns="72000" rIns="72000">
            <a:spAutoFit/>
          </a:bodyPr>
          <a:lstStyle/>
          <a:p>
            <a:pPr algn="ctr" eaLnBrk="1" hangingPunct="1">
              <a:spcBef>
                <a:spcPct val="20000"/>
              </a:spcBef>
              <a:buClr>
                <a:srgbClr val="440044"/>
              </a:buClr>
              <a:buSzPct val="100000"/>
              <a:defRPr/>
            </a:pPr>
            <a:r>
              <a:rPr lang="fr-FR" sz="1200" b="1" dirty="0">
                <a:solidFill>
                  <a:srgbClr val="000000"/>
                </a:solidFill>
                <a:effectLst/>
                <a:cs typeface="Arial" charset="0"/>
              </a:rPr>
              <a:t>Médiane :</a:t>
            </a:r>
            <a:r>
              <a:rPr lang="fr-FR" sz="1200" dirty="0">
                <a:solidFill>
                  <a:srgbClr val="000000"/>
                </a:solidFill>
                <a:effectLst/>
                <a:cs typeface="Arial" charset="0"/>
              </a:rPr>
              <a:t> Valeur qui partage la distribution en 2 sous-ensembles de mêmes effectifs.</a:t>
            </a:r>
          </a:p>
        </p:txBody>
      </p:sp>
      <p:graphicFrame>
        <p:nvGraphicFramePr>
          <p:cNvPr id="3" name="Objet 2"/>
          <p:cNvGraphicFramePr>
            <a:graphicFrameLocks noChangeAspect="1"/>
          </p:cNvGraphicFramePr>
          <p:nvPr/>
        </p:nvGraphicFramePr>
        <p:xfrm>
          <a:off x="4818063" y="4705350"/>
          <a:ext cx="3255962" cy="401638"/>
        </p:xfrm>
        <a:graphic>
          <a:graphicData uri="http://schemas.openxmlformats.org/presentationml/2006/ole">
            <mc:AlternateContent xmlns:mc="http://schemas.openxmlformats.org/markup-compatibility/2006">
              <mc:Choice xmlns:v="urn:schemas-microsoft-com:vml" Requires="v">
                <p:oleObj name="Document" r:id="rId3" imgW="3282022" imgH="408255" progId="Word.Document.8">
                  <p:embed/>
                </p:oleObj>
              </mc:Choice>
              <mc:Fallback>
                <p:oleObj name="Document" r:id="rId3" imgW="3282022" imgH="408255" progId="Word.Document.8">
                  <p:embed/>
                  <p:pic>
                    <p:nvPicPr>
                      <p:cNvPr id="3" name="Obje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8063" y="4705350"/>
                        <a:ext cx="3255962"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pic>
                </p:oleObj>
              </mc:Fallback>
            </mc:AlternateContent>
          </a:graphicData>
        </a:graphic>
      </p:graphicFrame>
      <p:pic>
        <p:nvPicPr>
          <p:cNvPr id="4" name="Image 3">
            <a:extLst>
              <a:ext uri="{FF2B5EF4-FFF2-40B4-BE49-F238E27FC236}">
                <a16:creationId xmlns:a16="http://schemas.microsoft.com/office/drawing/2014/main" id="{09E62522-9F2C-4DA9-9B75-B546C04B6492}"/>
              </a:ext>
            </a:extLst>
          </p:cNvPr>
          <p:cNvPicPr>
            <a:picLocks noChangeAspect="1"/>
          </p:cNvPicPr>
          <p:nvPr/>
        </p:nvPicPr>
        <p:blipFill>
          <a:blip r:embed="rId5"/>
          <a:stretch>
            <a:fillRect/>
          </a:stretch>
        </p:blipFill>
        <p:spPr>
          <a:xfrm>
            <a:off x="6376176" y="70718"/>
            <a:ext cx="2767824" cy="499915"/>
          </a:xfrm>
          <a:prstGeom prst="rect">
            <a:avLst/>
          </a:prstGeom>
        </p:spPr>
      </p:pic>
    </p:spTree>
    <p:extLst>
      <p:ext uri="{BB962C8B-B14F-4D97-AF65-F5344CB8AC3E}">
        <p14:creationId xmlns:p14="http://schemas.microsoft.com/office/powerpoint/2010/main" val="172013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a:graphicFrameLocks noChangeAspect="1"/>
          </p:cNvGraphicFramePr>
          <p:nvPr/>
        </p:nvGraphicFramePr>
        <p:xfrm>
          <a:off x="4818063" y="4705350"/>
          <a:ext cx="3222625" cy="401638"/>
        </p:xfrm>
        <a:graphic>
          <a:graphicData uri="http://schemas.openxmlformats.org/presentationml/2006/ole">
            <mc:AlternateContent xmlns:mc="http://schemas.openxmlformats.org/markup-compatibility/2006">
              <mc:Choice xmlns:v="urn:schemas-microsoft-com:vml" Requires="v">
                <p:oleObj name="Document" r:id="rId3" imgW="3282022" imgH="408255" progId="Word.Document.8">
                  <p:embed/>
                </p:oleObj>
              </mc:Choice>
              <mc:Fallback>
                <p:oleObj name="Document" r:id="rId3" imgW="3282022" imgH="408255" progId="Word.Document.8">
                  <p:embed/>
                  <p:pic>
                    <p:nvPicPr>
                      <p:cNvPr id="3" name="Obje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8063" y="4705350"/>
                        <a:ext cx="3222625"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pic>
                </p:oleObj>
              </mc:Fallback>
            </mc:AlternateContent>
          </a:graphicData>
        </a:graphic>
      </p:graphicFrame>
      <p:sp>
        <p:nvSpPr>
          <p:cNvPr id="6" name="Espace réservé du contenu 2"/>
          <p:cNvSpPr txBox="1">
            <a:spLocks/>
          </p:cNvSpPr>
          <p:nvPr/>
        </p:nvSpPr>
        <p:spPr bwMode="auto">
          <a:xfrm>
            <a:off x="571500" y="1414463"/>
            <a:ext cx="8248650" cy="4786312"/>
          </a:xfrm>
          <a:prstGeom prst="rect">
            <a:avLst/>
          </a:prstGeom>
          <a:noFill/>
          <a:ln w="9525">
            <a:noFill/>
            <a:miter lim="800000"/>
            <a:headEnd/>
            <a:tailEnd/>
          </a:ln>
        </p:spPr>
        <p:txBody>
          <a:bodyPr/>
          <a:lstStyle/>
          <a:p>
            <a:pPr marL="531813" lvl="2" indent="-342900" eaLnBrk="1" hangingPunct="1">
              <a:spcBef>
                <a:spcPct val="20000"/>
              </a:spcBef>
              <a:buClr>
                <a:srgbClr val="00007D"/>
              </a:buClr>
              <a:buSzPct val="75000"/>
              <a:buFont typeface="Wingdings" pitchFamily="2" charset="2"/>
              <a:buChar char="n"/>
              <a:defRPr/>
            </a:pPr>
            <a:r>
              <a:rPr lang="fr-FR" sz="2400" b="1" dirty="0">
                <a:solidFill>
                  <a:srgbClr val="000000"/>
                </a:solidFill>
                <a:latin typeface="Arial"/>
              </a:rPr>
              <a:t>Décrire les données</a:t>
            </a:r>
            <a:endParaRPr lang="fr-FR" sz="2400" b="1" dirty="0">
              <a:solidFill>
                <a:srgbClr val="000000"/>
              </a:solidFill>
              <a:effectLst/>
              <a:latin typeface="Arial"/>
            </a:endParaRPr>
          </a:p>
          <a:p>
            <a:pPr marL="531813" lvl="2" indent="-342900" eaLnBrk="1" hangingPunct="1">
              <a:spcBef>
                <a:spcPct val="20000"/>
              </a:spcBef>
              <a:buClr>
                <a:srgbClr val="00007D"/>
              </a:buClr>
              <a:buSzPct val="75000"/>
              <a:buFont typeface="Wingdings" pitchFamily="2" charset="2"/>
              <a:buChar char="n"/>
              <a:defRPr/>
            </a:pPr>
            <a:endParaRPr lang="fr-FR" sz="400" b="1" dirty="0">
              <a:solidFill>
                <a:srgbClr val="000000"/>
              </a:solidFill>
              <a:effectLst/>
              <a:latin typeface="Arial"/>
            </a:endParaRPr>
          </a:p>
          <a:p>
            <a:pPr marL="800100" lvl="1" indent="-342900">
              <a:spcBef>
                <a:spcPct val="20000"/>
              </a:spcBef>
              <a:buClr>
                <a:srgbClr val="00007D"/>
              </a:buClr>
              <a:buSzPct val="100000"/>
              <a:buFont typeface="Wingdings" pitchFamily="2" charset="2"/>
              <a:buChar char="Ø"/>
              <a:defRPr/>
            </a:pPr>
            <a:r>
              <a:rPr lang="fr-FR" dirty="0">
                <a:solidFill>
                  <a:srgbClr val="000000"/>
                </a:solidFill>
                <a:effectLst/>
                <a:latin typeface="Arial" pitchFamily="34" charset="0"/>
                <a:cs typeface="Times New Roman" pitchFamily="18" charset="0"/>
                <a:sym typeface="Symbol" pitchFamily="18" charset="2"/>
              </a:rPr>
              <a:t>Les indices de tendance centrale</a:t>
            </a:r>
            <a:endParaRPr lang="fr-FR" sz="2000" b="1" dirty="0">
              <a:solidFill>
                <a:srgbClr val="000000"/>
              </a:solidFill>
              <a:effectLst/>
              <a:latin typeface="Arial" pitchFamily="34" charset="0"/>
              <a:cs typeface="Times New Roman" pitchFamily="18" charset="0"/>
              <a:sym typeface="Symbol" pitchFamily="18" charset="2"/>
            </a:endParaRPr>
          </a:p>
        </p:txBody>
      </p:sp>
      <p:sp>
        <p:nvSpPr>
          <p:cNvPr id="17" name="Titre 1"/>
          <p:cNvSpPr>
            <a:spLocks noGrp="1"/>
          </p:cNvSpPr>
          <p:nvPr>
            <p:ph type="title"/>
          </p:nvPr>
        </p:nvSpPr>
        <p:spPr>
          <a:xfrm>
            <a:off x="742950" y="428625"/>
            <a:ext cx="8043863" cy="685800"/>
          </a:xfrm>
        </p:spPr>
        <p:txBody>
          <a:bodyPr/>
          <a:lstStyle/>
          <a:p>
            <a:pPr eaLnBrk="1" hangingPunct="1">
              <a:defRPr/>
            </a:pPr>
            <a:r>
              <a:rPr lang="fr-FR" sz="3200" b="1" u="sng" cap="small" dirty="0">
                <a:solidFill>
                  <a:schemeClr val="bg2">
                    <a:lumMod val="75000"/>
                  </a:schemeClr>
                </a:solidFill>
                <a:effectLst>
                  <a:outerShdw blurRad="38100" dist="38100" dir="2700000" algn="tl">
                    <a:srgbClr val="000000">
                      <a:alpha val="43137"/>
                    </a:srgbClr>
                  </a:outerShdw>
                </a:effectLst>
              </a:rPr>
              <a:t>Des statistiques descriptives…</a:t>
            </a:r>
            <a:endParaRPr lang="fr-FR" sz="3200" b="1" u="sng" cap="small" dirty="0">
              <a:solidFill>
                <a:schemeClr val="bg2">
                  <a:lumMod val="75000"/>
                </a:schemeClr>
              </a:solidFill>
              <a:effectLst>
                <a:outerShdw blurRad="38100" dist="38100" dir="2700000" algn="tl">
                  <a:srgbClr val="000000">
                    <a:alpha val="43137"/>
                  </a:srgbClr>
                </a:outerShdw>
              </a:effectLst>
              <a:latin typeface="+mn-lt"/>
              <a:ea typeface="+mn-ea"/>
              <a:cs typeface="+mn-cs"/>
            </a:endParaRPr>
          </a:p>
        </p:txBody>
      </p:sp>
      <p:sp>
        <p:nvSpPr>
          <p:cNvPr id="2" name="Rectangle 1"/>
          <p:cNvSpPr/>
          <p:nvPr/>
        </p:nvSpPr>
        <p:spPr>
          <a:xfrm>
            <a:off x="2051720" y="3140968"/>
            <a:ext cx="5238328" cy="307777"/>
          </a:xfrm>
          <a:prstGeom prst="rect">
            <a:avLst/>
          </a:prstGeom>
        </p:spPr>
        <p:txBody>
          <a:bodyPr wrap="square">
            <a:spAutoFit/>
          </a:bodyPr>
          <a:lstStyle/>
          <a:p>
            <a:pPr eaLnBrk="1" hangingPunct="1">
              <a:spcBef>
                <a:spcPct val="20000"/>
              </a:spcBef>
              <a:buClr>
                <a:srgbClr val="00007D"/>
              </a:buClr>
              <a:buSzPct val="100000"/>
              <a:defRPr/>
            </a:pPr>
            <a:r>
              <a:rPr lang="fr-FR" sz="1400" b="1" i="1" dirty="0">
                <a:solidFill>
                  <a:srgbClr val="000000"/>
                </a:solidFill>
                <a:effectLst/>
                <a:cs typeface="Arial" charset="0"/>
              </a:rPr>
              <a:t>Exemple</a:t>
            </a:r>
            <a:r>
              <a:rPr lang="fr-FR" sz="1400" i="1" dirty="0">
                <a:solidFill>
                  <a:srgbClr val="000000"/>
                </a:solidFill>
                <a:effectLst/>
                <a:cs typeface="Arial" charset="0"/>
              </a:rPr>
              <a:t> : Nombre de lancers francs réussis sur 10 shoots </a:t>
            </a:r>
          </a:p>
        </p:txBody>
      </p:sp>
      <p:grpSp>
        <p:nvGrpSpPr>
          <p:cNvPr id="30" name="Group 29"/>
          <p:cNvGrpSpPr>
            <a:grpSpLocks/>
          </p:cNvGrpSpPr>
          <p:nvPr/>
        </p:nvGrpSpPr>
        <p:grpSpPr bwMode="auto">
          <a:xfrm>
            <a:off x="5319713" y="4962086"/>
            <a:ext cx="1981200" cy="1346200"/>
            <a:chOff x="3435" y="2592"/>
            <a:chExt cx="1248" cy="848"/>
          </a:xfrm>
        </p:grpSpPr>
        <p:sp>
          <p:nvSpPr>
            <p:cNvPr id="31" name="Line 19"/>
            <p:cNvSpPr>
              <a:spLocks noChangeShapeType="1"/>
            </p:cNvSpPr>
            <p:nvPr/>
          </p:nvSpPr>
          <p:spPr bwMode="auto">
            <a:xfrm flipV="1">
              <a:off x="4032" y="2680"/>
              <a:ext cx="0" cy="384"/>
            </a:xfrm>
            <a:prstGeom prst="line">
              <a:avLst/>
            </a:prstGeom>
            <a:noFill/>
            <a:ln w="57150">
              <a:solidFill>
                <a:srgbClr val="92D050"/>
              </a:solidFill>
              <a:round/>
              <a:headEnd/>
              <a:tailEnd type="triangle" w="med" len="med"/>
            </a:ln>
            <a:effectLst/>
          </p:spPr>
          <p:txBody>
            <a:bodyPr wrap="none" anchor="ctr"/>
            <a:lstStyle/>
            <a:p>
              <a:pPr algn="ctr" eaLnBrk="1" fontAlgn="auto" hangingPunct="1">
                <a:spcBef>
                  <a:spcPts val="0"/>
                </a:spcBef>
                <a:spcAft>
                  <a:spcPts val="0"/>
                </a:spcAft>
                <a:defRPr/>
              </a:pPr>
              <a:endParaRPr lang="fr-FR" sz="1600" kern="0">
                <a:solidFill>
                  <a:sysClr val="windowText" lastClr="000000"/>
                </a:solidFill>
                <a:effectLst/>
                <a:cs typeface="Arial" charset="0"/>
              </a:endParaRPr>
            </a:p>
          </p:txBody>
        </p:sp>
        <p:sp>
          <p:nvSpPr>
            <p:cNvPr id="32" name="Text Box 20"/>
            <p:cNvSpPr txBox="1">
              <a:spLocks noChangeArrowheads="1"/>
            </p:cNvSpPr>
            <p:nvPr/>
          </p:nvSpPr>
          <p:spPr bwMode="auto">
            <a:xfrm>
              <a:off x="3435" y="3072"/>
              <a:ext cx="1248" cy="368"/>
            </a:xfrm>
            <a:prstGeom prst="rect">
              <a:avLst/>
            </a:prstGeom>
            <a:noFill/>
            <a:ln w="9525">
              <a:noFill/>
              <a:miter lim="800000"/>
              <a:headEnd/>
              <a:tailEnd/>
            </a:ln>
            <a:effectLst/>
          </p:spPr>
          <p:txBody>
            <a:bodyPr>
              <a:spAutoFit/>
            </a:bodyPr>
            <a:lstStyle/>
            <a:p>
              <a:pPr algn="ctr" eaLnBrk="1" fontAlgn="auto" hangingPunct="1">
                <a:spcBef>
                  <a:spcPts val="0"/>
                </a:spcBef>
                <a:spcAft>
                  <a:spcPts val="0"/>
                </a:spcAft>
                <a:defRPr/>
              </a:pPr>
              <a:r>
                <a:rPr lang="fr-FR" sz="1600" b="1" kern="0" dirty="0">
                  <a:solidFill>
                    <a:sysClr val="windowText" lastClr="000000"/>
                  </a:solidFill>
                  <a:effectLst/>
                  <a:cs typeface="Arial" charset="0"/>
                </a:rPr>
                <a:t>Intervalle médian</a:t>
              </a:r>
              <a:br>
                <a:rPr lang="fr-FR" sz="1600" b="1" kern="0" dirty="0">
                  <a:solidFill>
                    <a:sysClr val="windowText" lastClr="000000"/>
                  </a:solidFill>
                  <a:effectLst/>
                  <a:cs typeface="Arial" charset="0"/>
                </a:rPr>
              </a:br>
              <a:r>
                <a:rPr lang="fr-FR" sz="1600" b="1" kern="0" dirty="0">
                  <a:solidFill>
                    <a:srgbClr val="92D050"/>
                  </a:solidFill>
                  <a:effectLst/>
                  <a:cs typeface="Arial" charset="0"/>
                </a:rPr>
                <a:t>Me = milieu = 6,5</a:t>
              </a:r>
              <a:endParaRPr lang="fr-FR" sz="2000" kern="0" dirty="0">
                <a:solidFill>
                  <a:srgbClr val="92D050"/>
                </a:solidFill>
                <a:effectLst/>
                <a:cs typeface="Arial" charset="0"/>
              </a:endParaRPr>
            </a:p>
          </p:txBody>
        </p:sp>
        <p:sp>
          <p:nvSpPr>
            <p:cNvPr id="33" name="AutoShape 23"/>
            <p:cNvSpPr>
              <a:spLocks/>
            </p:cNvSpPr>
            <p:nvPr/>
          </p:nvSpPr>
          <p:spPr bwMode="auto">
            <a:xfrm rot="5400000">
              <a:off x="3997" y="2496"/>
              <a:ext cx="48" cy="240"/>
            </a:xfrm>
            <a:prstGeom prst="rightBracket">
              <a:avLst>
                <a:gd name="adj" fmla="val 41667"/>
              </a:avLst>
            </a:prstGeom>
            <a:noFill/>
            <a:ln w="19050">
              <a:solidFill>
                <a:srgbClr val="92D050"/>
              </a:solidFill>
              <a:round/>
              <a:headEnd/>
              <a:tailEnd/>
            </a:ln>
            <a:effectLst/>
          </p:spPr>
          <p:txBody>
            <a:bodyPr wrap="none" anchor="ctr"/>
            <a:lstStyle/>
            <a:p>
              <a:pPr algn="ctr" eaLnBrk="1" fontAlgn="auto" hangingPunct="1">
                <a:spcBef>
                  <a:spcPts val="0"/>
                </a:spcBef>
                <a:spcAft>
                  <a:spcPts val="0"/>
                </a:spcAft>
                <a:defRPr/>
              </a:pPr>
              <a:endParaRPr lang="fr-FR" sz="1600" kern="0">
                <a:solidFill>
                  <a:sysClr val="windowText" lastClr="000000"/>
                </a:solidFill>
                <a:effectLst/>
                <a:cs typeface="Arial" charset="0"/>
              </a:endParaRPr>
            </a:p>
          </p:txBody>
        </p:sp>
      </p:grpSp>
      <p:grpSp>
        <p:nvGrpSpPr>
          <p:cNvPr id="34" name="Group 59"/>
          <p:cNvGrpSpPr>
            <a:grpSpLocks/>
          </p:cNvGrpSpPr>
          <p:nvPr/>
        </p:nvGrpSpPr>
        <p:grpSpPr bwMode="auto">
          <a:xfrm>
            <a:off x="5005388" y="5070036"/>
            <a:ext cx="2505075" cy="642938"/>
            <a:chOff x="3237" y="2880"/>
            <a:chExt cx="1578" cy="405"/>
          </a:xfrm>
        </p:grpSpPr>
        <p:grpSp>
          <p:nvGrpSpPr>
            <p:cNvPr id="35" name="Group 55"/>
            <p:cNvGrpSpPr>
              <a:grpSpLocks/>
            </p:cNvGrpSpPr>
            <p:nvPr/>
          </p:nvGrpSpPr>
          <p:grpSpPr bwMode="auto">
            <a:xfrm>
              <a:off x="3237" y="2880"/>
              <a:ext cx="699" cy="405"/>
              <a:chOff x="3237" y="2880"/>
              <a:chExt cx="699" cy="405"/>
            </a:xfrm>
          </p:grpSpPr>
          <p:sp>
            <p:nvSpPr>
              <p:cNvPr id="39" name="AutoShape 41"/>
              <p:cNvSpPr>
                <a:spLocks/>
              </p:cNvSpPr>
              <p:nvPr/>
            </p:nvSpPr>
            <p:spPr bwMode="auto">
              <a:xfrm rot="-5400000">
                <a:off x="3477" y="2640"/>
                <a:ext cx="192" cy="672"/>
              </a:xfrm>
              <a:prstGeom prst="leftBrace">
                <a:avLst>
                  <a:gd name="adj1" fmla="val 29167"/>
                  <a:gd name="adj2" fmla="val 50000"/>
                </a:avLst>
              </a:prstGeom>
              <a:noFill/>
              <a:ln w="9525">
                <a:solidFill>
                  <a:srgbClr val="000000"/>
                </a:solidFill>
                <a:round/>
                <a:headEnd/>
                <a:tailEnd/>
              </a:ln>
              <a:effectLst/>
            </p:spPr>
            <p:txBody>
              <a:bodyPr wrap="none" anchor="ctr"/>
              <a:lstStyle/>
              <a:p>
                <a:pPr algn="ctr" eaLnBrk="1" fontAlgn="auto" hangingPunct="1">
                  <a:spcBef>
                    <a:spcPts val="0"/>
                  </a:spcBef>
                  <a:spcAft>
                    <a:spcPts val="0"/>
                  </a:spcAft>
                  <a:defRPr/>
                </a:pPr>
                <a:endParaRPr lang="fr-FR" sz="1600" kern="0">
                  <a:solidFill>
                    <a:sysClr val="windowText" lastClr="000000"/>
                  </a:solidFill>
                  <a:effectLst/>
                  <a:cs typeface="Arial" charset="0"/>
                </a:endParaRPr>
              </a:p>
            </p:txBody>
          </p:sp>
          <p:sp>
            <p:nvSpPr>
              <p:cNvPr id="40" name="Text Box 42"/>
              <p:cNvSpPr txBox="1">
                <a:spLocks noChangeArrowheads="1"/>
              </p:cNvSpPr>
              <p:nvPr/>
            </p:nvSpPr>
            <p:spPr bwMode="auto">
              <a:xfrm>
                <a:off x="3264" y="3072"/>
                <a:ext cx="672" cy="213"/>
              </a:xfrm>
              <a:prstGeom prst="rect">
                <a:avLst/>
              </a:prstGeom>
              <a:noFill/>
              <a:ln w="9525">
                <a:noFill/>
                <a:miter lim="800000"/>
                <a:headEnd/>
                <a:tailEnd/>
              </a:ln>
              <a:effectLst/>
            </p:spPr>
            <p:txBody>
              <a:bodyPr>
                <a:spAutoFit/>
              </a:bodyPr>
              <a:lstStyle/>
              <a:p>
                <a:pPr algn="ctr" eaLnBrk="1" fontAlgn="auto" hangingPunct="1">
                  <a:spcBef>
                    <a:spcPts val="0"/>
                  </a:spcBef>
                  <a:spcAft>
                    <a:spcPts val="0"/>
                  </a:spcAft>
                  <a:defRPr/>
                </a:pPr>
                <a:r>
                  <a:rPr lang="fr-FR" sz="1600" kern="0">
                    <a:solidFill>
                      <a:sysClr val="windowText" lastClr="000000"/>
                    </a:solidFill>
                    <a:effectLst/>
                    <a:cs typeface="Arial" charset="0"/>
                  </a:rPr>
                  <a:t>4 valeurs</a:t>
                </a:r>
                <a:endParaRPr lang="fr-FR" sz="2000" kern="0">
                  <a:solidFill>
                    <a:sysClr val="windowText" lastClr="000000"/>
                  </a:solidFill>
                  <a:effectLst/>
                  <a:cs typeface="Arial" charset="0"/>
                </a:endParaRPr>
              </a:p>
            </p:txBody>
          </p:sp>
        </p:grpSp>
        <p:grpSp>
          <p:nvGrpSpPr>
            <p:cNvPr id="36" name="Group 56"/>
            <p:cNvGrpSpPr>
              <a:grpSpLocks/>
            </p:cNvGrpSpPr>
            <p:nvPr/>
          </p:nvGrpSpPr>
          <p:grpSpPr bwMode="auto">
            <a:xfrm>
              <a:off x="4135" y="2880"/>
              <a:ext cx="680" cy="405"/>
              <a:chOff x="3202" y="2880"/>
              <a:chExt cx="680" cy="405"/>
            </a:xfrm>
          </p:grpSpPr>
          <p:sp>
            <p:nvSpPr>
              <p:cNvPr id="37" name="AutoShape 57"/>
              <p:cNvSpPr>
                <a:spLocks/>
              </p:cNvSpPr>
              <p:nvPr/>
            </p:nvSpPr>
            <p:spPr bwMode="auto">
              <a:xfrm rot="16200000">
                <a:off x="3442" y="2640"/>
                <a:ext cx="192" cy="672"/>
              </a:xfrm>
              <a:prstGeom prst="leftBrace">
                <a:avLst>
                  <a:gd name="adj1" fmla="val 29167"/>
                  <a:gd name="adj2" fmla="val 50000"/>
                </a:avLst>
              </a:prstGeom>
              <a:noFill/>
              <a:ln w="9525">
                <a:solidFill>
                  <a:srgbClr val="000000"/>
                </a:solidFill>
                <a:round/>
                <a:headEnd/>
                <a:tailEnd/>
              </a:ln>
              <a:effectLst/>
            </p:spPr>
            <p:txBody>
              <a:bodyPr wrap="none" anchor="ctr"/>
              <a:lstStyle/>
              <a:p>
                <a:pPr algn="ctr" eaLnBrk="1" fontAlgn="auto" hangingPunct="1">
                  <a:spcBef>
                    <a:spcPts val="0"/>
                  </a:spcBef>
                  <a:spcAft>
                    <a:spcPts val="0"/>
                  </a:spcAft>
                  <a:defRPr/>
                </a:pPr>
                <a:endParaRPr lang="fr-FR" sz="1600" kern="0">
                  <a:solidFill>
                    <a:sysClr val="windowText" lastClr="000000"/>
                  </a:solidFill>
                  <a:effectLst/>
                  <a:cs typeface="Arial" charset="0"/>
                </a:endParaRPr>
              </a:p>
            </p:txBody>
          </p:sp>
          <p:sp>
            <p:nvSpPr>
              <p:cNvPr id="38" name="Text Box 58"/>
              <p:cNvSpPr txBox="1">
                <a:spLocks noChangeArrowheads="1"/>
              </p:cNvSpPr>
              <p:nvPr/>
            </p:nvSpPr>
            <p:spPr bwMode="auto">
              <a:xfrm>
                <a:off x="3210" y="3072"/>
                <a:ext cx="672" cy="213"/>
              </a:xfrm>
              <a:prstGeom prst="rect">
                <a:avLst/>
              </a:prstGeom>
              <a:noFill/>
              <a:ln w="9525">
                <a:noFill/>
                <a:miter lim="800000"/>
                <a:headEnd/>
                <a:tailEnd/>
              </a:ln>
              <a:effectLst/>
            </p:spPr>
            <p:txBody>
              <a:bodyPr>
                <a:spAutoFit/>
              </a:bodyPr>
              <a:lstStyle/>
              <a:p>
                <a:pPr algn="ctr" eaLnBrk="1" fontAlgn="auto" hangingPunct="1">
                  <a:spcBef>
                    <a:spcPts val="0"/>
                  </a:spcBef>
                  <a:spcAft>
                    <a:spcPts val="0"/>
                  </a:spcAft>
                  <a:defRPr/>
                </a:pPr>
                <a:r>
                  <a:rPr lang="fr-FR" sz="1600" kern="0" dirty="0">
                    <a:solidFill>
                      <a:sysClr val="windowText" lastClr="000000"/>
                    </a:solidFill>
                    <a:effectLst/>
                    <a:cs typeface="Arial" charset="0"/>
                  </a:rPr>
                  <a:t>4 valeurs</a:t>
                </a:r>
                <a:endParaRPr lang="fr-FR" sz="2000" kern="0" dirty="0">
                  <a:solidFill>
                    <a:sysClr val="windowText" lastClr="000000"/>
                  </a:solidFill>
                  <a:effectLst/>
                  <a:cs typeface="Arial" charset="0"/>
                </a:endParaRPr>
              </a:p>
            </p:txBody>
          </p:sp>
        </p:grpSp>
      </p:grpSp>
      <p:graphicFrame>
        <p:nvGraphicFramePr>
          <p:cNvPr id="41" name="Tableau 40"/>
          <p:cNvGraphicFramePr>
            <a:graphicFrameLocks noGrp="1"/>
          </p:cNvGraphicFramePr>
          <p:nvPr/>
        </p:nvGraphicFramePr>
        <p:xfrm>
          <a:off x="2187575" y="3822261"/>
          <a:ext cx="1447800" cy="2352675"/>
        </p:xfrm>
        <a:graphic>
          <a:graphicData uri="http://schemas.openxmlformats.org/drawingml/2006/table">
            <a:tbl>
              <a:tblPr>
                <a:tableStyleId>{5C22544A-7EE6-4342-B048-85BDC9FD1C3A}</a:tableStyleId>
              </a:tblPr>
              <a:tblGrid>
                <a:gridCol w="571500">
                  <a:extLst>
                    <a:ext uri="{9D8B030D-6E8A-4147-A177-3AD203B41FA5}">
                      <a16:colId xmlns:a16="http://schemas.microsoft.com/office/drawing/2014/main" val="20000"/>
                    </a:ext>
                  </a:extLst>
                </a:gridCol>
                <a:gridCol w="876300">
                  <a:extLst>
                    <a:ext uri="{9D8B030D-6E8A-4147-A177-3AD203B41FA5}">
                      <a16:colId xmlns:a16="http://schemas.microsoft.com/office/drawing/2014/main" val="20001"/>
                    </a:ext>
                  </a:extLst>
                </a:gridCol>
              </a:tblGrid>
              <a:tr h="381000">
                <a:tc>
                  <a:txBody>
                    <a:bodyPr/>
                    <a:lstStyle/>
                    <a:p>
                      <a:pPr algn="l" fontAlgn="ctr"/>
                      <a:endParaRPr lang="fr-FR" sz="1200" b="0" i="0" u="none" strike="noStrike" dirty="0">
                        <a:solidFill>
                          <a:srgbClr val="000000"/>
                        </a:solidFill>
                        <a:effectLst/>
                        <a:latin typeface="Arial"/>
                      </a:endParaRPr>
                    </a:p>
                  </a:txBody>
                  <a:tcPr marL="9525" marR="9525" marT="9525" marB="0" anchor="ctr">
                    <a:noFill/>
                  </a:tcPr>
                </a:tc>
                <a:tc>
                  <a:txBody>
                    <a:bodyPr/>
                    <a:lstStyle/>
                    <a:p>
                      <a:pPr algn="ctr" fontAlgn="ctr"/>
                      <a:r>
                        <a:rPr lang="fr-FR" sz="1200" b="1" u="none" strike="noStrike" dirty="0">
                          <a:effectLst/>
                        </a:rPr>
                        <a:t>Nb lancers réussis</a:t>
                      </a:r>
                      <a:endParaRPr lang="fr-FR" sz="1200" b="1"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0"/>
                  </a:ext>
                </a:extLst>
              </a:tr>
              <a:tr h="219075">
                <a:tc>
                  <a:txBody>
                    <a:bodyPr/>
                    <a:lstStyle/>
                    <a:p>
                      <a:pPr algn="ctr" fontAlgn="ctr"/>
                      <a:r>
                        <a:rPr lang="fr-FR" sz="1200" b="1" u="none" strike="noStrike" dirty="0">
                          <a:effectLst/>
                        </a:rPr>
                        <a:t>Sujet 1</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u="none" strike="noStrike" dirty="0">
                          <a:effectLst/>
                        </a:rPr>
                        <a:t>9</a:t>
                      </a:r>
                      <a:endParaRPr lang="fr-FR" sz="12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1"/>
                  </a:ext>
                </a:extLst>
              </a:tr>
              <a:tr h="219075">
                <a:tc>
                  <a:txBody>
                    <a:bodyPr/>
                    <a:lstStyle/>
                    <a:p>
                      <a:pPr algn="ctr" fontAlgn="ctr"/>
                      <a:r>
                        <a:rPr lang="fr-FR" sz="1200" b="1" u="none" strike="noStrike" dirty="0">
                          <a:effectLst/>
                        </a:rPr>
                        <a:t>Sujet 2</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b="0" i="0" u="none" strike="noStrike" dirty="0">
                          <a:solidFill>
                            <a:srgbClr val="000000"/>
                          </a:solidFill>
                          <a:effectLst/>
                          <a:latin typeface="Arial"/>
                        </a:rPr>
                        <a:t>7</a:t>
                      </a:r>
                    </a:p>
                  </a:txBody>
                  <a:tcPr marL="9525" marR="9525" marT="9525" marB="0" anchor="ctr"/>
                </a:tc>
                <a:extLst>
                  <a:ext uri="{0D108BD9-81ED-4DB2-BD59-A6C34878D82A}">
                    <a16:rowId xmlns:a16="http://schemas.microsoft.com/office/drawing/2014/main" val="10002"/>
                  </a:ext>
                </a:extLst>
              </a:tr>
              <a:tr h="219075">
                <a:tc>
                  <a:txBody>
                    <a:bodyPr/>
                    <a:lstStyle/>
                    <a:p>
                      <a:pPr algn="ctr" fontAlgn="ctr"/>
                      <a:r>
                        <a:rPr lang="fr-FR" sz="1200" b="1" u="none" strike="noStrike" dirty="0">
                          <a:effectLst/>
                        </a:rPr>
                        <a:t>Sujet 3</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u="none" strike="noStrike" dirty="0">
                          <a:effectLst/>
                        </a:rPr>
                        <a:t>8</a:t>
                      </a:r>
                      <a:endParaRPr lang="fr-FR" sz="12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3"/>
                  </a:ext>
                </a:extLst>
              </a:tr>
              <a:tr h="219075">
                <a:tc>
                  <a:txBody>
                    <a:bodyPr/>
                    <a:lstStyle/>
                    <a:p>
                      <a:pPr algn="ctr" fontAlgn="ctr"/>
                      <a:r>
                        <a:rPr lang="fr-FR" sz="1200" b="1" u="none" strike="noStrike" dirty="0">
                          <a:effectLst/>
                        </a:rPr>
                        <a:t>Sujet 4</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u="none" strike="noStrike" dirty="0">
                          <a:effectLst/>
                        </a:rPr>
                        <a:t>10</a:t>
                      </a:r>
                      <a:endParaRPr lang="fr-FR" sz="12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4"/>
                  </a:ext>
                </a:extLst>
              </a:tr>
              <a:tr h="219075">
                <a:tc>
                  <a:txBody>
                    <a:bodyPr/>
                    <a:lstStyle/>
                    <a:p>
                      <a:pPr algn="ctr" fontAlgn="ctr"/>
                      <a:r>
                        <a:rPr lang="fr-FR" sz="1200" b="1" u="none" strike="noStrike" dirty="0">
                          <a:effectLst/>
                        </a:rPr>
                        <a:t>Sujet 5</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b="0" i="0" u="none" strike="noStrike" dirty="0">
                          <a:solidFill>
                            <a:schemeClr val="dk1"/>
                          </a:solidFill>
                          <a:effectLst/>
                          <a:latin typeface="+mn-lt"/>
                        </a:rPr>
                        <a:t>5</a:t>
                      </a:r>
                      <a:endParaRPr lang="fr-FR" sz="12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5"/>
                  </a:ext>
                </a:extLst>
              </a:tr>
              <a:tr h="219075">
                <a:tc>
                  <a:txBody>
                    <a:bodyPr/>
                    <a:lstStyle/>
                    <a:p>
                      <a:pPr algn="ctr" fontAlgn="ctr"/>
                      <a:r>
                        <a:rPr lang="fr-FR" sz="1200" b="1" u="none" strike="noStrike" dirty="0">
                          <a:effectLst/>
                        </a:rPr>
                        <a:t>Sujet 6</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b="0" i="0" u="none" strike="noStrike" dirty="0">
                          <a:solidFill>
                            <a:srgbClr val="000000"/>
                          </a:solidFill>
                          <a:effectLst/>
                          <a:latin typeface="Arial"/>
                        </a:rPr>
                        <a:t>6</a:t>
                      </a:r>
                    </a:p>
                  </a:txBody>
                  <a:tcPr marL="9525" marR="9525" marT="9525" marB="0" anchor="ctr"/>
                </a:tc>
                <a:extLst>
                  <a:ext uri="{0D108BD9-81ED-4DB2-BD59-A6C34878D82A}">
                    <a16:rowId xmlns:a16="http://schemas.microsoft.com/office/drawing/2014/main" val="10006"/>
                  </a:ext>
                </a:extLst>
              </a:tr>
              <a:tr h="219075">
                <a:tc>
                  <a:txBody>
                    <a:bodyPr/>
                    <a:lstStyle/>
                    <a:p>
                      <a:pPr algn="ctr" fontAlgn="ctr"/>
                      <a:r>
                        <a:rPr lang="fr-FR" sz="1200" b="1" u="none" strike="noStrike" dirty="0">
                          <a:effectLst/>
                        </a:rPr>
                        <a:t>Sujet 7</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u="none" strike="noStrike" dirty="0">
                          <a:effectLst/>
                        </a:rPr>
                        <a:t>4</a:t>
                      </a:r>
                      <a:endParaRPr lang="fr-FR" sz="12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7"/>
                  </a:ext>
                </a:extLst>
              </a:tr>
              <a:tr h="219075">
                <a:tc>
                  <a:txBody>
                    <a:bodyPr/>
                    <a:lstStyle/>
                    <a:p>
                      <a:pPr algn="ctr" fontAlgn="ctr"/>
                      <a:r>
                        <a:rPr lang="fr-FR" sz="1200" b="1" u="none" strike="noStrike" dirty="0">
                          <a:effectLst/>
                        </a:rPr>
                        <a:t>Sujet 8</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u="none" strike="noStrike" dirty="0">
                          <a:effectLst/>
                        </a:rPr>
                        <a:t>3</a:t>
                      </a:r>
                      <a:endParaRPr lang="fr-FR" sz="12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8"/>
                  </a:ext>
                </a:extLst>
              </a:tr>
              <a:tr h="219075">
                <a:tc>
                  <a:txBody>
                    <a:bodyPr/>
                    <a:lstStyle/>
                    <a:p>
                      <a:pPr algn="ctr" fontAlgn="ctr"/>
                      <a:r>
                        <a:rPr lang="fr-FR" sz="1200" b="1" u="none" strike="noStrike" dirty="0">
                          <a:effectLst/>
                        </a:rPr>
                        <a:t>Sujet 9</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b="0" i="0" u="none" strike="noStrike" dirty="0">
                          <a:solidFill>
                            <a:schemeClr val="dk1"/>
                          </a:solidFill>
                          <a:effectLst/>
                          <a:latin typeface="+mn-lt"/>
                        </a:rPr>
                        <a:t>8</a:t>
                      </a:r>
                      <a:endParaRPr lang="fr-FR" sz="12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9"/>
                  </a:ext>
                </a:extLst>
              </a:tr>
            </a:tbl>
          </a:graphicData>
        </a:graphic>
      </p:graphicFrame>
      <p:sp>
        <p:nvSpPr>
          <p:cNvPr id="43" name="Text Box 12"/>
          <p:cNvSpPr txBox="1">
            <a:spLocks noChangeArrowheads="1"/>
          </p:cNvSpPr>
          <p:nvPr/>
        </p:nvSpPr>
        <p:spPr bwMode="auto">
          <a:xfrm>
            <a:off x="4887913" y="4038161"/>
            <a:ext cx="3124200" cy="338138"/>
          </a:xfrm>
          <a:prstGeom prst="rect">
            <a:avLst/>
          </a:prstGeom>
          <a:solidFill>
            <a:schemeClr val="accent2"/>
          </a:solidFill>
          <a:ln w="9525">
            <a:noFill/>
            <a:miter lim="800000"/>
            <a:headEnd/>
            <a:tailEnd/>
          </a:ln>
          <a:effectLst/>
        </p:spPr>
        <p:txBody>
          <a:bodyPr>
            <a:spAutoFit/>
          </a:bodyPr>
          <a:lstStyle/>
          <a:p>
            <a:pPr algn="ctr" eaLnBrk="1" fontAlgn="auto" hangingPunct="1">
              <a:spcBef>
                <a:spcPts val="0"/>
              </a:spcBef>
              <a:spcAft>
                <a:spcPts val="0"/>
              </a:spcAft>
              <a:defRPr/>
            </a:pPr>
            <a:r>
              <a:rPr lang="fr-FR" sz="1600" kern="0" dirty="0">
                <a:solidFill>
                  <a:sysClr val="windowText" lastClr="000000"/>
                </a:solidFill>
                <a:effectLst/>
                <a:cs typeface="Arial" charset="0"/>
              </a:rPr>
              <a:t>Nombre pair d’observations</a:t>
            </a:r>
          </a:p>
        </p:txBody>
      </p:sp>
      <p:cxnSp>
        <p:nvCxnSpPr>
          <p:cNvPr id="44" name="Connecteur droit 43"/>
          <p:cNvCxnSpPr/>
          <p:nvPr/>
        </p:nvCxnSpPr>
        <p:spPr>
          <a:xfrm>
            <a:off x="2051050" y="4901761"/>
            <a:ext cx="1657350" cy="1666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flipH="1">
            <a:off x="2051050" y="4901761"/>
            <a:ext cx="1657350" cy="1666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292402" y="1846800"/>
            <a:ext cx="3671598" cy="461665"/>
          </a:xfrm>
          <a:prstGeom prst="rect">
            <a:avLst/>
          </a:prstGeom>
          <a:solidFill>
            <a:srgbClr val="92D050"/>
          </a:solidFill>
          <a:ln>
            <a:solidFill>
              <a:schemeClr val="tx1"/>
            </a:solidFill>
          </a:ln>
        </p:spPr>
        <p:txBody>
          <a:bodyPr wrap="square" lIns="72000" rIns="72000">
            <a:spAutoFit/>
          </a:bodyPr>
          <a:lstStyle/>
          <a:p>
            <a:pPr algn="ctr" eaLnBrk="1" hangingPunct="1">
              <a:spcBef>
                <a:spcPct val="20000"/>
              </a:spcBef>
              <a:buClr>
                <a:srgbClr val="440044"/>
              </a:buClr>
              <a:buSzPct val="100000"/>
              <a:defRPr/>
            </a:pPr>
            <a:r>
              <a:rPr lang="fr-FR" sz="1200" b="1" dirty="0">
                <a:solidFill>
                  <a:srgbClr val="000000"/>
                </a:solidFill>
                <a:effectLst/>
                <a:cs typeface="Arial" charset="0"/>
              </a:rPr>
              <a:t>Médiane :</a:t>
            </a:r>
            <a:r>
              <a:rPr lang="fr-FR" sz="1200" dirty="0">
                <a:solidFill>
                  <a:srgbClr val="000000"/>
                </a:solidFill>
                <a:effectLst/>
                <a:cs typeface="Arial" charset="0"/>
              </a:rPr>
              <a:t> Valeur qui partage la distribution en 2 sous-ensembles de mêmes effectifs.</a:t>
            </a:r>
          </a:p>
        </p:txBody>
      </p:sp>
      <p:pic>
        <p:nvPicPr>
          <p:cNvPr id="4" name="Image 3">
            <a:extLst>
              <a:ext uri="{FF2B5EF4-FFF2-40B4-BE49-F238E27FC236}">
                <a16:creationId xmlns:a16="http://schemas.microsoft.com/office/drawing/2014/main" id="{ED209708-6EA3-474C-9C58-C18C4D467A0C}"/>
              </a:ext>
            </a:extLst>
          </p:cNvPr>
          <p:cNvPicPr>
            <a:picLocks noChangeAspect="1"/>
          </p:cNvPicPr>
          <p:nvPr/>
        </p:nvPicPr>
        <p:blipFill>
          <a:blip r:embed="rId5"/>
          <a:stretch>
            <a:fillRect/>
          </a:stretch>
        </p:blipFill>
        <p:spPr>
          <a:xfrm>
            <a:off x="6376176" y="37816"/>
            <a:ext cx="2767824" cy="499915"/>
          </a:xfrm>
          <a:prstGeom prst="rect">
            <a:avLst/>
          </a:prstGeom>
        </p:spPr>
      </p:pic>
    </p:spTree>
    <p:extLst>
      <p:ext uri="{BB962C8B-B14F-4D97-AF65-F5344CB8AC3E}">
        <p14:creationId xmlns:p14="http://schemas.microsoft.com/office/powerpoint/2010/main" val="66997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3"/>
          <a:stretch>
            <a:fillRect/>
          </a:stretch>
        </p:blipFill>
        <p:spPr>
          <a:xfrm>
            <a:off x="251520" y="2677021"/>
            <a:ext cx="7066969" cy="3960000"/>
          </a:xfrm>
          <a:prstGeom prst="rect">
            <a:avLst/>
          </a:prstGeom>
        </p:spPr>
      </p:pic>
      <p:sp>
        <p:nvSpPr>
          <p:cNvPr id="6" name="Espace réservé du contenu 2"/>
          <p:cNvSpPr txBox="1">
            <a:spLocks/>
          </p:cNvSpPr>
          <p:nvPr/>
        </p:nvSpPr>
        <p:spPr bwMode="auto">
          <a:xfrm>
            <a:off x="571500" y="1414463"/>
            <a:ext cx="8248650" cy="4786312"/>
          </a:xfrm>
          <a:prstGeom prst="rect">
            <a:avLst/>
          </a:prstGeom>
          <a:noFill/>
          <a:ln w="9525">
            <a:noFill/>
            <a:miter lim="800000"/>
            <a:headEnd/>
            <a:tailEnd/>
          </a:ln>
        </p:spPr>
        <p:txBody>
          <a:bodyPr/>
          <a:lstStyle/>
          <a:p>
            <a:pPr marL="531813" lvl="2" indent="-342900" eaLnBrk="1" hangingPunct="1">
              <a:spcBef>
                <a:spcPct val="20000"/>
              </a:spcBef>
              <a:buClr>
                <a:srgbClr val="00007D"/>
              </a:buClr>
              <a:buSzPct val="75000"/>
              <a:buFont typeface="Wingdings" pitchFamily="2" charset="2"/>
              <a:buChar char="n"/>
              <a:defRPr/>
            </a:pPr>
            <a:r>
              <a:rPr lang="fr-FR" sz="2400" b="1" dirty="0">
                <a:solidFill>
                  <a:srgbClr val="000000"/>
                </a:solidFill>
                <a:latin typeface="Arial"/>
              </a:rPr>
              <a:t>Décrire les données</a:t>
            </a:r>
            <a:endParaRPr lang="fr-FR" sz="2400" b="1" dirty="0">
              <a:solidFill>
                <a:srgbClr val="000000"/>
              </a:solidFill>
              <a:effectLst/>
              <a:latin typeface="Arial"/>
            </a:endParaRPr>
          </a:p>
          <a:p>
            <a:pPr marL="531813" lvl="2" indent="-342900" eaLnBrk="1" hangingPunct="1">
              <a:spcBef>
                <a:spcPct val="20000"/>
              </a:spcBef>
              <a:buClr>
                <a:srgbClr val="00007D"/>
              </a:buClr>
              <a:buSzPct val="75000"/>
              <a:buFont typeface="Wingdings" pitchFamily="2" charset="2"/>
              <a:buChar char="n"/>
              <a:defRPr/>
            </a:pPr>
            <a:endParaRPr lang="fr-FR" sz="400" b="1" dirty="0">
              <a:solidFill>
                <a:srgbClr val="000000"/>
              </a:solidFill>
              <a:effectLst/>
              <a:latin typeface="Arial"/>
            </a:endParaRPr>
          </a:p>
          <a:p>
            <a:pPr marL="800100" lvl="1" indent="-342900">
              <a:spcBef>
                <a:spcPct val="20000"/>
              </a:spcBef>
              <a:buClr>
                <a:srgbClr val="00007D"/>
              </a:buClr>
              <a:buSzPct val="100000"/>
              <a:buFont typeface="Wingdings" pitchFamily="2" charset="2"/>
              <a:buChar char="Ø"/>
              <a:defRPr/>
            </a:pPr>
            <a:r>
              <a:rPr lang="fr-FR" dirty="0">
                <a:solidFill>
                  <a:srgbClr val="000000"/>
                </a:solidFill>
                <a:effectLst/>
                <a:latin typeface="Arial" pitchFamily="34" charset="0"/>
                <a:cs typeface="Times New Roman" pitchFamily="18" charset="0"/>
                <a:sym typeface="Symbol" pitchFamily="18" charset="2"/>
              </a:rPr>
              <a:t>Les indices de tendance centrale</a:t>
            </a:r>
            <a:endParaRPr lang="fr-FR" sz="2000" b="1" dirty="0">
              <a:solidFill>
                <a:srgbClr val="000000"/>
              </a:solidFill>
              <a:effectLst/>
              <a:latin typeface="Arial" pitchFamily="34" charset="0"/>
              <a:cs typeface="Times New Roman" pitchFamily="18" charset="0"/>
              <a:sym typeface="Symbol" pitchFamily="18" charset="2"/>
            </a:endParaRPr>
          </a:p>
        </p:txBody>
      </p:sp>
      <p:sp>
        <p:nvSpPr>
          <p:cNvPr id="17" name="Titre 1"/>
          <p:cNvSpPr>
            <a:spLocks noGrp="1"/>
          </p:cNvSpPr>
          <p:nvPr>
            <p:ph type="title"/>
          </p:nvPr>
        </p:nvSpPr>
        <p:spPr>
          <a:xfrm>
            <a:off x="742950" y="428625"/>
            <a:ext cx="8043863" cy="685800"/>
          </a:xfrm>
        </p:spPr>
        <p:txBody>
          <a:bodyPr/>
          <a:lstStyle/>
          <a:p>
            <a:pPr eaLnBrk="1" hangingPunct="1">
              <a:defRPr/>
            </a:pPr>
            <a:r>
              <a:rPr lang="fr-FR" sz="3200" b="1" u="sng" cap="small" dirty="0">
                <a:solidFill>
                  <a:schemeClr val="bg2">
                    <a:lumMod val="75000"/>
                  </a:schemeClr>
                </a:solidFill>
                <a:effectLst>
                  <a:outerShdw blurRad="38100" dist="38100" dir="2700000" algn="tl">
                    <a:srgbClr val="000000">
                      <a:alpha val="43137"/>
                    </a:srgbClr>
                  </a:outerShdw>
                </a:effectLst>
              </a:rPr>
              <a:t>Des statistiques descriptives…</a:t>
            </a:r>
            <a:endParaRPr lang="fr-FR" sz="3200" b="1" u="sng" cap="small" dirty="0">
              <a:solidFill>
                <a:schemeClr val="bg2">
                  <a:lumMod val="75000"/>
                </a:schemeClr>
              </a:solidFill>
              <a:effectLst>
                <a:outerShdw blurRad="38100" dist="38100" dir="2700000" algn="tl">
                  <a:srgbClr val="000000">
                    <a:alpha val="43137"/>
                  </a:srgbClr>
                </a:outerShdw>
              </a:effectLst>
              <a:latin typeface="+mn-lt"/>
              <a:ea typeface="+mn-ea"/>
              <a:cs typeface="+mn-cs"/>
            </a:endParaRPr>
          </a:p>
        </p:txBody>
      </p:sp>
      <p:cxnSp>
        <p:nvCxnSpPr>
          <p:cNvPr id="10" name="Connecteur droit 9"/>
          <p:cNvCxnSpPr/>
          <p:nvPr/>
        </p:nvCxnSpPr>
        <p:spPr>
          <a:xfrm>
            <a:off x="539552" y="5304264"/>
            <a:ext cx="662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003378" y="1844824"/>
            <a:ext cx="3961946" cy="461665"/>
          </a:xfrm>
          <a:prstGeom prst="rect">
            <a:avLst/>
          </a:prstGeom>
          <a:solidFill>
            <a:schemeClr val="tx1">
              <a:lumMod val="25000"/>
              <a:lumOff val="75000"/>
              <a:alpha val="66000"/>
            </a:schemeClr>
          </a:solidFill>
          <a:ln>
            <a:solidFill>
              <a:schemeClr val="tx1"/>
            </a:solidFill>
          </a:ln>
        </p:spPr>
        <p:txBody>
          <a:bodyPr wrap="square" lIns="36000" rIns="36000">
            <a:spAutoFit/>
          </a:bodyPr>
          <a:lstStyle/>
          <a:p>
            <a:pPr algn="ctr" eaLnBrk="1" hangingPunct="1">
              <a:spcBef>
                <a:spcPct val="20000"/>
              </a:spcBef>
              <a:buClr>
                <a:srgbClr val="440044"/>
              </a:buClr>
              <a:buSzPct val="100000"/>
              <a:defRPr/>
            </a:pPr>
            <a:r>
              <a:rPr lang="fr-FR" sz="1200" b="1" dirty="0">
                <a:solidFill>
                  <a:srgbClr val="000000"/>
                </a:solidFill>
                <a:effectLst/>
                <a:cs typeface="Arial" charset="0"/>
              </a:rPr>
              <a:t>Moyenne :</a:t>
            </a:r>
            <a:r>
              <a:rPr lang="fr-FR" sz="1200" dirty="0">
                <a:solidFill>
                  <a:srgbClr val="000000"/>
                </a:solidFill>
                <a:effectLst/>
                <a:cs typeface="Arial" charset="0"/>
              </a:rPr>
              <a:t> somme des valeurs d’une distribution divisée par le nombre de ses valeurs.</a:t>
            </a:r>
          </a:p>
        </p:txBody>
      </p:sp>
      <p:cxnSp>
        <p:nvCxnSpPr>
          <p:cNvPr id="14" name="Connecteur droit 13"/>
          <p:cNvCxnSpPr/>
          <p:nvPr/>
        </p:nvCxnSpPr>
        <p:spPr>
          <a:xfrm>
            <a:off x="542727" y="4875984"/>
            <a:ext cx="66240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39552" y="4787272"/>
            <a:ext cx="662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63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5324" y="2444400"/>
            <a:ext cx="5040000" cy="3288981"/>
          </a:xfrm>
          <a:prstGeom prst="rect">
            <a:avLst/>
          </a:prstGeom>
          <a:noFill/>
          <a:ln w="12700">
            <a:solidFill>
              <a:srgbClr val="C00000"/>
            </a:solidFill>
            <a:miter lim="800000"/>
            <a:headEnd/>
            <a:tailEnd/>
          </a:ln>
          <a:effectLst>
            <a:outerShdw dist="35921"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Lst>
        </p:spPr>
      </p:pic>
      <p:pic>
        <p:nvPicPr>
          <p:cNvPr id="2" name="Image 1">
            <a:extLst>
              <a:ext uri="{FF2B5EF4-FFF2-40B4-BE49-F238E27FC236}">
                <a16:creationId xmlns:a16="http://schemas.microsoft.com/office/drawing/2014/main" id="{61712D73-E68C-450F-981F-C4EF52F02DAC}"/>
              </a:ext>
            </a:extLst>
          </p:cNvPr>
          <p:cNvPicPr>
            <a:picLocks noChangeAspect="1"/>
          </p:cNvPicPr>
          <p:nvPr/>
        </p:nvPicPr>
        <p:blipFill>
          <a:blip r:embed="rId5"/>
          <a:stretch>
            <a:fillRect/>
          </a:stretch>
        </p:blipFill>
        <p:spPr>
          <a:xfrm>
            <a:off x="6445324" y="81707"/>
            <a:ext cx="2767824" cy="499915"/>
          </a:xfrm>
          <a:prstGeom prst="rect">
            <a:avLst/>
          </a:prstGeom>
        </p:spPr>
      </p:pic>
    </p:spTree>
    <p:extLst>
      <p:ext uri="{BB962C8B-B14F-4D97-AF65-F5344CB8AC3E}">
        <p14:creationId xmlns:p14="http://schemas.microsoft.com/office/powerpoint/2010/main" val="197985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bwMode="auto">
          <a:xfrm>
            <a:off x="571500" y="1414463"/>
            <a:ext cx="8248650" cy="4786312"/>
          </a:xfrm>
          <a:prstGeom prst="rect">
            <a:avLst/>
          </a:prstGeom>
          <a:noFill/>
          <a:ln w="9525">
            <a:noFill/>
            <a:miter lim="800000"/>
            <a:headEnd/>
            <a:tailEnd/>
          </a:ln>
        </p:spPr>
        <p:txBody>
          <a:bodyPr/>
          <a:lstStyle/>
          <a:p>
            <a:pPr marL="531813" lvl="2" indent="-342900" eaLnBrk="1" hangingPunct="1">
              <a:spcBef>
                <a:spcPct val="20000"/>
              </a:spcBef>
              <a:buClr>
                <a:srgbClr val="00007D"/>
              </a:buClr>
              <a:buSzPct val="75000"/>
              <a:buFont typeface="Wingdings" pitchFamily="2" charset="2"/>
              <a:buChar char="n"/>
              <a:defRPr/>
            </a:pPr>
            <a:r>
              <a:rPr lang="fr-FR" sz="2400" b="1" dirty="0">
                <a:solidFill>
                  <a:srgbClr val="000000"/>
                </a:solidFill>
                <a:latin typeface="Arial"/>
              </a:rPr>
              <a:t>Décrire les données</a:t>
            </a:r>
            <a:endParaRPr lang="fr-FR" sz="2400" b="1" dirty="0">
              <a:solidFill>
                <a:srgbClr val="000000"/>
              </a:solidFill>
              <a:effectLst/>
              <a:latin typeface="Arial"/>
            </a:endParaRPr>
          </a:p>
          <a:p>
            <a:pPr marL="531813" lvl="2" indent="-342900" eaLnBrk="1" hangingPunct="1">
              <a:spcBef>
                <a:spcPct val="20000"/>
              </a:spcBef>
              <a:buClr>
                <a:srgbClr val="00007D"/>
              </a:buClr>
              <a:buSzPct val="75000"/>
              <a:buFont typeface="Wingdings" pitchFamily="2" charset="2"/>
              <a:buChar char="n"/>
              <a:defRPr/>
            </a:pPr>
            <a:endParaRPr lang="fr-FR" sz="400" b="1" dirty="0">
              <a:solidFill>
                <a:srgbClr val="000000"/>
              </a:solidFill>
              <a:effectLst/>
              <a:latin typeface="Arial"/>
            </a:endParaRPr>
          </a:p>
          <a:p>
            <a:pPr marL="800100" lvl="1" indent="-342900">
              <a:spcBef>
                <a:spcPct val="20000"/>
              </a:spcBef>
              <a:buClr>
                <a:srgbClr val="00007D"/>
              </a:buClr>
              <a:buSzPct val="100000"/>
              <a:buFont typeface="Wingdings" pitchFamily="2" charset="2"/>
              <a:buChar char="Ø"/>
              <a:defRPr/>
            </a:pPr>
            <a:r>
              <a:rPr lang="fr-FR" dirty="0">
                <a:solidFill>
                  <a:srgbClr val="000000"/>
                </a:solidFill>
                <a:effectLst/>
                <a:latin typeface="Arial" pitchFamily="34" charset="0"/>
                <a:cs typeface="Times New Roman" pitchFamily="18" charset="0"/>
                <a:sym typeface="Symbol" pitchFamily="18" charset="2"/>
              </a:rPr>
              <a:t>Les indices de tendance centrale</a:t>
            </a:r>
            <a:endParaRPr lang="fr-FR" sz="2000" b="1" dirty="0">
              <a:solidFill>
                <a:srgbClr val="000000"/>
              </a:solidFill>
              <a:effectLst/>
              <a:latin typeface="Arial" pitchFamily="34" charset="0"/>
              <a:cs typeface="Times New Roman" pitchFamily="18" charset="0"/>
              <a:sym typeface="Symbol" pitchFamily="18" charset="2"/>
            </a:endParaRPr>
          </a:p>
        </p:txBody>
      </p:sp>
      <p:sp>
        <p:nvSpPr>
          <p:cNvPr id="17" name="Titre 1"/>
          <p:cNvSpPr>
            <a:spLocks noGrp="1"/>
          </p:cNvSpPr>
          <p:nvPr>
            <p:ph type="title"/>
          </p:nvPr>
        </p:nvSpPr>
        <p:spPr>
          <a:xfrm>
            <a:off x="742950" y="428625"/>
            <a:ext cx="8043863" cy="685800"/>
          </a:xfrm>
        </p:spPr>
        <p:txBody>
          <a:bodyPr/>
          <a:lstStyle/>
          <a:p>
            <a:pPr eaLnBrk="1" hangingPunct="1">
              <a:defRPr/>
            </a:pPr>
            <a:r>
              <a:rPr lang="fr-FR" sz="3200" b="1" u="sng" cap="small" dirty="0">
                <a:solidFill>
                  <a:schemeClr val="bg2">
                    <a:lumMod val="75000"/>
                  </a:schemeClr>
                </a:solidFill>
                <a:effectLst>
                  <a:outerShdw blurRad="38100" dist="38100" dir="2700000" algn="tl">
                    <a:srgbClr val="000000">
                      <a:alpha val="43137"/>
                    </a:srgbClr>
                  </a:outerShdw>
                </a:effectLst>
              </a:rPr>
              <a:t>Des statistiques descriptives…</a:t>
            </a:r>
            <a:endParaRPr lang="fr-FR" sz="3200" b="1" u="sng" cap="small" dirty="0">
              <a:solidFill>
                <a:schemeClr val="bg2">
                  <a:lumMod val="75000"/>
                </a:schemeClr>
              </a:solidFill>
              <a:effectLst>
                <a:outerShdw blurRad="38100" dist="38100" dir="2700000" algn="tl">
                  <a:srgbClr val="000000">
                    <a:alpha val="43137"/>
                  </a:srgbClr>
                </a:outerShdw>
              </a:effectLst>
              <a:latin typeface="+mn-lt"/>
              <a:ea typeface="+mn-ea"/>
              <a:cs typeface="+mn-cs"/>
            </a:endParaRPr>
          </a:p>
        </p:txBody>
      </p:sp>
      <p:graphicFrame>
        <p:nvGraphicFramePr>
          <p:cNvPr id="2" name="Objet 1"/>
          <p:cNvGraphicFramePr>
            <a:graphicFrameLocks noChangeAspect="1"/>
          </p:cNvGraphicFramePr>
          <p:nvPr/>
        </p:nvGraphicFramePr>
        <p:xfrm>
          <a:off x="7812799" y="1068569"/>
          <a:ext cx="1152525" cy="693737"/>
        </p:xfrm>
        <a:graphic>
          <a:graphicData uri="http://schemas.openxmlformats.org/presentationml/2006/ole">
            <mc:AlternateContent xmlns:mc="http://schemas.openxmlformats.org/markup-compatibility/2006">
              <mc:Choice xmlns:v="urn:schemas-microsoft-com:vml" Requires="v">
                <p:oleObj name="Équation" r:id="rId3" imgW="723600" imgH="431640" progId="Equation.3">
                  <p:embed/>
                </p:oleObj>
              </mc:Choice>
              <mc:Fallback>
                <p:oleObj name="Équation" r:id="rId3" imgW="723600" imgH="431640" progId="Equation.3">
                  <p:embed/>
                  <p:pic>
                    <p:nvPicPr>
                      <p:cNvPr id="2" name="Obje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799" y="1068569"/>
                        <a:ext cx="1152525" cy="693737"/>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2051720" y="3140968"/>
            <a:ext cx="5238328" cy="307777"/>
          </a:xfrm>
          <a:prstGeom prst="rect">
            <a:avLst/>
          </a:prstGeom>
        </p:spPr>
        <p:txBody>
          <a:bodyPr wrap="square">
            <a:spAutoFit/>
          </a:bodyPr>
          <a:lstStyle/>
          <a:p>
            <a:pPr eaLnBrk="1" hangingPunct="1">
              <a:spcBef>
                <a:spcPct val="20000"/>
              </a:spcBef>
              <a:buClr>
                <a:srgbClr val="00007D"/>
              </a:buClr>
              <a:buSzPct val="100000"/>
              <a:defRPr/>
            </a:pPr>
            <a:r>
              <a:rPr lang="fr-FR" sz="1400" b="1" i="1" dirty="0">
                <a:solidFill>
                  <a:srgbClr val="000000"/>
                </a:solidFill>
                <a:effectLst/>
                <a:cs typeface="Arial" charset="0"/>
              </a:rPr>
              <a:t>Exemple</a:t>
            </a:r>
            <a:r>
              <a:rPr lang="fr-FR" sz="1400" i="1" dirty="0">
                <a:solidFill>
                  <a:srgbClr val="000000"/>
                </a:solidFill>
                <a:effectLst/>
                <a:cs typeface="Arial" charset="0"/>
              </a:rPr>
              <a:t> : Nombre de lancers francs réussis sur 10 shoots </a:t>
            </a:r>
          </a:p>
        </p:txBody>
      </p:sp>
      <p:graphicFrame>
        <p:nvGraphicFramePr>
          <p:cNvPr id="15" name="Tableau 14"/>
          <p:cNvGraphicFramePr>
            <a:graphicFrameLocks noGrp="1"/>
          </p:cNvGraphicFramePr>
          <p:nvPr/>
        </p:nvGraphicFramePr>
        <p:xfrm>
          <a:off x="2187575" y="3822261"/>
          <a:ext cx="1447800" cy="2352675"/>
        </p:xfrm>
        <a:graphic>
          <a:graphicData uri="http://schemas.openxmlformats.org/drawingml/2006/table">
            <a:tbl>
              <a:tblPr>
                <a:tableStyleId>{5C22544A-7EE6-4342-B048-85BDC9FD1C3A}</a:tableStyleId>
              </a:tblPr>
              <a:tblGrid>
                <a:gridCol w="571500">
                  <a:extLst>
                    <a:ext uri="{9D8B030D-6E8A-4147-A177-3AD203B41FA5}">
                      <a16:colId xmlns:a16="http://schemas.microsoft.com/office/drawing/2014/main" val="20000"/>
                    </a:ext>
                  </a:extLst>
                </a:gridCol>
                <a:gridCol w="876300">
                  <a:extLst>
                    <a:ext uri="{9D8B030D-6E8A-4147-A177-3AD203B41FA5}">
                      <a16:colId xmlns:a16="http://schemas.microsoft.com/office/drawing/2014/main" val="20001"/>
                    </a:ext>
                  </a:extLst>
                </a:gridCol>
              </a:tblGrid>
              <a:tr h="381000">
                <a:tc>
                  <a:txBody>
                    <a:bodyPr/>
                    <a:lstStyle/>
                    <a:p>
                      <a:pPr algn="l" fontAlgn="ctr"/>
                      <a:endParaRPr lang="fr-FR" sz="1200" b="0" i="0" u="none" strike="noStrike" dirty="0">
                        <a:solidFill>
                          <a:srgbClr val="000000"/>
                        </a:solidFill>
                        <a:effectLst/>
                        <a:latin typeface="Arial"/>
                      </a:endParaRPr>
                    </a:p>
                  </a:txBody>
                  <a:tcPr marL="9525" marR="9525" marT="9525" marB="0" anchor="ctr">
                    <a:noFill/>
                  </a:tcPr>
                </a:tc>
                <a:tc>
                  <a:txBody>
                    <a:bodyPr/>
                    <a:lstStyle/>
                    <a:p>
                      <a:pPr algn="ctr" fontAlgn="ctr"/>
                      <a:r>
                        <a:rPr lang="fr-FR" sz="1200" b="1" u="none" strike="noStrike" dirty="0">
                          <a:effectLst/>
                        </a:rPr>
                        <a:t>Nb lancers réussis</a:t>
                      </a:r>
                      <a:endParaRPr lang="fr-FR" sz="1200" b="1"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0"/>
                  </a:ext>
                </a:extLst>
              </a:tr>
              <a:tr h="219075">
                <a:tc>
                  <a:txBody>
                    <a:bodyPr/>
                    <a:lstStyle/>
                    <a:p>
                      <a:pPr algn="ctr" fontAlgn="ctr"/>
                      <a:r>
                        <a:rPr lang="fr-FR" sz="1200" b="1" u="none" strike="noStrike" dirty="0">
                          <a:effectLst/>
                        </a:rPr>
                        <a:t>Sujet 1</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u="none" strike="noStrike" dirty="0">
                          <a:effectLst/>
                        </a:rPr>
                        <a:t>9</a:t>
                      </a:r>
                      <a:endParaRPr lang="fr-FR" sz="12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1"/>
                  </a:ext>
                </a:extLst>
              </a:tr>
              <a:tr h="219075">
                <a:tc>
                  <a:txBody>
                    <a:bodyPr/>
                    <a:lstStyle/>
                    <a:p>
                      <a:pPr algn="ctr" fontAlgn="ctr"/>
                      <a:r>
                        <a:rPr lang="fr-FR" sz="1200" b="1" u="none" strike="noStrike" dirty="0">
                          <a:effectLst/>
                        </a:rPr>
                        <a:t>Sujet 2</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b="0" i="0" u="none" strike="noStrike" dirty="0">
                          <a:solidFill>
                            <a:srgbClr val="000000"/>
                          </a:solidFill>
                          <a:effectLst/>
                          <a:latin typeface="Arial"/>
                        </a:rPr>
                        <a:t>7</a:t>
                      </a:r>
                    </a:p>
                  </a:txBody>
                  <a:tcPr marL="9525" marR="9525" marT="9525" marB="0" anchor="ctr"/>
                </a:tc>
                <a:extLst>
                  <a:ext uri="{0D108BD9-81ED-4DB2-BD59-A6C34878D82A}">
                    <a16:rowId xmlns:a16="http://schemas.microsoft.com/office/drawing/2014/main" val="10002"/>
                  </a:ext>
                </a:extLst>
              </a:tr>
              <a:tr h="219075">
                <a:tc>
                  <a:txBody>
                    <a:bodyPr/>
                    <a:lstStyle/>
                    <a:p>
                      <a:pPr algn="ctr" fontAlgn="ctr"/>
                      <a:r>
                        <a:rPr lang="fr-FR" sz="1200" b="1" u="none" strike="noStrike" dirty="0">
                          <a:effectLst/>
                        </a:rPr>
                        <a:t>Sujet 3</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u="none" strike="noStrike" dirty="0">
                          <a:effectLst/>
                        </a:rPr>
                        <a:t>8</a:t>
                      </a:r>
                      <a:endParaRPr lang="fr-FR" sz="12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3"/>
                  </a:ext>
                </a:extLst>
              </a:tr>
              <a:tr h="219075">
                <a:tc>
                  <a:txBody>
                    <a:bodyPr/>
                    <a:lstStyle/>
                    <a:p>
                      <a:pPr algn="ctr" fontAlgn="ctr"/>
                      <a:r>
                        <a:rPr lang="fr-FR" sz="1200" b="1" u="none" strike="noStrike" dirty="0">
                          <a:effectLst/>
                        </a:rPr>
                        <a:t>Sujet 4</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u="none" strike="noStrike" dirty="0">
                          <a:effectLst/>
                        </a:rPr>
                        <a:t>10</a:t>
                      </a:r>
                      <a:endParaRPr lang="fr-FR" sz="12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4"/>
                  </a:ext>
                </a:extLst>
              </a:tr>
              <a:tr h="219075">
                <a:tc>
                  <a:txBody>
                    <a:bodyPr/>
                    <a:lstStyle/>
                    <a:p>
                      <a:pPr algn="ctr" fontAlgn="ctr"/>
                      <a:r>
                        <a:rPr lang="fr-FR" sz="1200" b="1" u="none" strike="noStrike" dirty="0">
                          <a:effectLst/>
                        </a:rPr>
                        <a:t>Sujet 5</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b="0" i="0" u="none" strike="noStrike" dirty="0">
                          <a:solidFill>
                            <a:schemeClr val="dk1"/>
                          </a:solidFill>
                          <a:effectLst/>
                          <a:latin typeface="+mn-lt"/>
                        </a:rPr>
                        <a:t>5</a:t>
                      </a:r>
                      <a:endParaRPr lang="fr-FR" sz="12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5"/>
                  </a:ext>
                </a:extLst>
              </a:tr>
              <a:tr h="219075">
                <a:tc>
                  <a:txBody>
                    <a:bodyPr/>
                    <a:lstStyle/>
                    <a:p>
                      <a:pPr algn="ctr" fontAlgn="ctr"/>
                      <a:r>
                        <a:rPr lang="fr-FR" sz="1200" b="1" u="none" strike="noStrike" dirty="0">
                          <a:effectLst/>
                        </a:rPr>
                        <a:t>Sujet 6</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b="0" i="0" u="none" strike="noStrike" dirty="0">
                          <a:solidFill>
                            <a:srgbClr val="000000"/>
                          </a:solidFill>
                          <a:effectLst/>
                          <a:latin typeface="Arial"/>
                        </a:rPr>
                        <a:t>6</a:t>
                      </a:r>
                    </a:p>
                  </a:txBody>
                  <a:tcPr marL="9525" marR="9525" marT="9525" marB="0" anchor="ctr"/>
                </a:tc>
                <a:extLst>
                  <a:ext uri="{0D108BD9-81ED-4DB2-BD59-A6C34878D82A}">
                    <a16:rowId xmlns:a16="http://schemas.microsoft.com/office/drawing/2014/main" val="10006"/>
                  </a:ext>
                </a:extLst>
              </a:tr>
              <a:tr h="219075">
                <a:tc>
                  <a:txBody>
                    <a:bodyPr/>
                    <a:lstStyle/>
                    <a:p>
                      <a:pPr algn="ctr" fontAlgn="ctr"/>
                      <a:r>
                        <a:rPr lang="fr-FR" sz="1200" b="1" u="none" strike="noStrike" dirty="0">
                          <a:effectLst/>
                        </a:rPr>
                        <a:t>Sujet 7</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u="none" strike="noStrike" dirty="0">
                          <a:effectLst/>
                        </a:rPr>
                        <a:t>4</a:t>
                      </a:r>
                      <a:endParaRPr lang="fr-FR" sz="12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7"/>
                  </a:ext>
                </a:extLst>
              </a:tr>
              <a:tr h="219075">
                <a:tc>
                  <a:txBody>
                    <a:bodyPr/>
                    <a:lstStyle/>
                    <a:p>
                      <a:pPr algn="ctr" fontAlgn="ctr"/>
                      <a:r>
                        <a:rPr lang="fr-FR" sz="1200" b="1" u="none" strike="noStrike" dirty="0">
                          <a:effectLst/>
                        </a:rPr>
                        <a:t>Sujet 8</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u="none" strike="noStrike" dirty="0">
                          <a:effectLst/>
                        </a:rPr>
                        <a:t>3</a:t>
                      </a:r>
                      <a:endParaRPr lang="fr-FR" sz="12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8"/>
                  </a:ext>
                </a:extLst>
              </a:tr>
              <a:tr h="219075">
                <a:tc>
                  <a:txBody>
                    <a:bodyPr/>
                    <a:lstStyle/>
                    <a:p>
                      <a:pPr algn="ctr" fontAlgn="ctr"/>
                      <a:r>
                        <a:rPr lang="fr-FR" sz="1200" b="1" u="none" strike="noStrike" dirty="0">
                          <a:effectLst/>
                        </a:rPr>
                        <a:t>Sujet 9</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b="0" i="0" u="none" strike="noStrike" dirty="0">
                          <a:solidFill>
                            <a:schemeClr val="dk1"/>
                          </a:solidFill>
                          <a:effectLst/>
                          <a:latin typeface="+mn-lt"/>
                        </a:rPr>
                        <a:t>8</a:t>
                      </a:r>
                      <a:endParaRPr lang="fr-FR" sz="12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9"/>
                  </a:ext>
                </a:extLst>
              </a:tr>
            </a:tbl>
          </a:graphicData>
        </a:graphic>
      </p:graphicFrame>
      <p:graphicFrame>
        <p:nvGraphicFramePr>
          <p:cNvPr id="3" name="Objet 2"/>
          <p:cNvGraphicFramePr>
            <a:graphicFrameLocks noChangeAspect="1"/>
          </p:cNvGraphicFramePr>
          <p:nvPr/>
        </p:nvGraphicFramePr>
        <p:xfrm>
          <a:off x="5326063" y="4029075"/>
          <a:ext cx="1763712" cy="523875"/>
        </p:xfrm>
        <a:graphic>
          <a:graphicData uri="http://schemas.openxmlformats.org/presentationml/2006/ole">
            <mc:AlternateContent xmlns:mc="http://schemas.openxmlformats.org/markup-compatibility/2006">
              <mc:Choice xmlns:v="urn:schemas-microsoft-com:vml" Requires="v">
                <p:oleObj name="Équation" r:id="rId5" imgW="1320480" imgH="393480" progId="Equation.3">
                  <p:embed/>
                </p:oleObj>
              </mc:Choice>
              <mc:Fallback>
                <p:oleObj name="Équation" r:id="rId5" imgW="1320480" imgH="393480" progId="Equation.3">
                  <p:embed/>
                  <p:pic>
                    <p:nvPicPr>
                      <p:cNvPr id="3" name="Obje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6063" y="4029075"/>
                        <a:ext cx="1763712" cy="523875"/>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t 3"/>
          <p:cNvGraphicFramePr>
            <a:graphicFrameLocks noChangeAspect="1"/>
          </p:cNvGraphicFramePr>
          <p:nvPr/>
        </p:nvGraphicFramePr>
        <p:xfrm>
          <a:off x="4499992" y="5085184"/>
          <a:ext cx="3513137" cy="523875"/>
        </p:xfrm>
        <a:graphic>
          <a:graphicData uri="http://schemas.openxmlformats.org/presentationml/2006/ole">
            <mc:AlternateContent xmlns:mc="http://schemas.openxmlformats.org/markup-compatibility/2006">
              <mc:Choice xmlns:v="urn:schemas-microsoft-com:vml" Requires="v">
                <p:oleObj name="Équation" r:id="rId7" imgW="2628720" imgH="393480" progId="Equation.3">
                  <p:embed/>
                </p:oleObj>
              </mc:Choice>
              <mc:Fallback>
                <p:oleObj name="Équation" r:id="rId7" imgW="2628720" imgH="393480" progId="Equation.3">
                  <p:embed/>
                  <p:pic>
                    <p:nvPicPr>
                      <p:cNvPr id="4" name="Obje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9992" y="5085184"/>
                        <a:ext cx="3513137"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Flèche à angle droit 6"/>
          <p:cNvSpPr/>
          <p:nvPr/>
        </p:nvSpPr>
        <p:spPr>
          <a:xfrm rot="5400000" flipV="1">
            <a:off x="6473978" y="2471678"/>
            <a:ext cx="2676768" cy="1296144"/>
          </a:xfrm>
          <a:prstGeom prst="bentUpArrow">
            <a:avLst>
              <a:gd name="adj1" fmla="val 13044"/>
              <a:gd name="adj2" fmla="val 13383"/>
              <a:gd name="adj3" fmla="val 2092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5003378" y="1844824"/>
            <a:ext cx="3961946" cy="461665"/>
          </a:xfrm>
          <a:prstGeom prst="rect">
            <a:avLst/>
          </a:prstGeom>
          <a:solidFill>
            <a:schemeClr val="tx1">
              <a:lumMod val="25000"/>
              <a:lumOff val="75000"/>
              <a:alpha val="66000"/>
            </a:schemeClr>
          </a:solidFill>
          <a:ln>
            <a:solidFill>
              <a:schemeClr val="tx1"/>
            </a:solidFill>
          </a:ln>
        </p:spPr>
        <p:txBody>
          <a:bodyPr wrap="square" lIns="36000" rIns="36000">
            <a:spAutoFit/>
          </a:bodyPr>
          <a:lstStyle/>
          <a:p>
            <a:pPr algn="ctr" eaLnBrk="1" hangingPunct="1">
              <a:spcBef>
                <a:spcPct val="20000"/>
              </a:spcBef>
              <a:buClr>
                <a:srgbClr val="440044"/>
              </a:buClr>
              <a:buSzPct val="100000"/>
              <a:defRPr/>
            </a:pPr>
            <a:r>
              <a:rPr lang="fr-FR" sz="1200" b="1" dirty="0">
                <a:solidFill>
                  <a:srgbClr val="000000"/>
                </a:solidFill>
                <a:effectLst/>
                <a:cs typeface="Arial" charset="0"/>
              </a:rPr>
              <a:t>Moyenne :</a:t>
            </a:r>
            <a:r>
              <a:rPr lang="fr-FR" sz="1200" dirty="0">
                <a:solidFill>
                  <a:srgbClr val="000000"/>
                </a:solidFill>
                <a:effectLst/>
                <a:cs typeface="Arial" charset="0"/>
              </a:rPr>
              <a:t> somme des valeurs d’une distribution divisée par le nombre de ses valeurs.</a:t>
            </a:r>
          </a:p>
        </p:txBody>
      </p:sp>
      <p:pic>
        <p:nvPicPr>
          <p:cNvPr id="5" name="Image 4">
            <a:extLst>
              <a:ext uri="{FF2B5EF4-FFF2-40B4-BE49-F238E27FC236}">
                <a16:creationId xmlns:a16="http://schemas.microsoft.com/office/drawing/2014/main" id="{E7F41D0F-831E-4CE6-850F-2DE91BC02BE5}"/>
              </a:ext>
            </a:extLst>
          </p:cNvPr>
          <p:cNvPicPr>
            <a:picLocks noChangeAspect="1"/>
          </p:cNvPicPr>
          <p:nvPr/>
        </p:nvPicPr>
        <p:blipFill>
          <a:blip r:embed="rId9"/>
          <a:stretch>
            <a:fillRect/>
          </a:stretch>
        </p:blipFill>
        <p:spPr>
          <a:xfrm>
            <a:off x="6428450" y="99583"/>
            <a:ext cx="2767824" cy="499915"/>
          </a:xfrm>
          <a:prstGeom prst="rect">
            <a:avLst/>
          </a:prstGeom>
        </p:spPr>
      </p:pic>
    </p:spTree>
    <p:extLst>
      <p:ext uri="{BB962C8B-B14F-4D97-AF65-F5344CB8AC3E}">
        <p14:creationId xmlns:p14="http://schemas.microsoft.com/office/powerpoint/2010/main" val="235707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3"/>
          <a:stretch>
            <a:fillRect/>
          </a:stretch>
        </p:blipFill>
        <p:spPr>
          <a:xfrm>
            <a:off x="251520" y="2677021"/>
            <a:ext cx="7066969" cy="3960000"/>
          </a:xfrm>
          <a:prstGeom prst="rect">
            <a:avLst/>
          </a:prstGeom>
        </p:spPr>
      </p:pic>
      <p:sp>
        <p:nvSpPr>
          <p:cNvPr id="6" name="Espace réservé du contenu 2"/>
          <p:cNvSpPr txBox="1">
            <a:spLocks/>
          </p:cNvSpPr>
          <p:nvPr/>
        </p:nvSpPr>
        <p:spPr bwMode="auto">
          <a:xfrm>
            <a:off x="571500" y="1414463"/>
            <a:ext cx="8248650" cy="4786312"/>
          </a:xfrm>
          <a:prstGeom prst="rect">
            <a:avLst/>
          </a:prstGeom>
          <a:noFill/>
          <a:ln w="9525">
            <a:noFill/>
            <a:miter lim="800000"/>
            <a:headEnd/>
            <a:tailEnd/>
          </a:ln>
        </p:spPr>
        <p:txBody>
          <a:bodyPr/>
          <a:lstStyle/>
          <a:p>
            <a:pPr marL="531813" lvl="2" indent="-342900" eaLnBrk="1" hangingPunct="1">
              <a:spcBef>
                <a:spcPct val="20000"/>
              </a:spcBef>
              <a:buClr>
                <a:srgbClr val="00007D"/>
              </a:buClr>
              <a:buSzPct val="75000"/>
              <a:buFont typeface="Wingdings" pitchFamily="2" charset="2"/>
              <a:buChar char="n"/>
              <a:defRPr/>
            </a:pPr>
            <a:r>
              <a:rPr lang="fr-FR" sz="2400" b="1" dirty="0">
                <a:solidFill>
                  <a:srgbClr val="000000"/>
                </a:solidFill>
                <a:latin typeface="Arial"/>
              </a:rPr>
              <a:t>Décrire les données</a:t>
            </a:r>
            <a:endParaRPr lang="fr-FR" sz="2400" b="1" dirty="0">
              <a:solidFill>
                <a:srgbClr val="000000"/>
              </a:solidFill>
              <a:effectLst/>
              <a:latin typeface="Arial"/>
            </a:endParaRPr>
          </a:p>
          <a:p>
            <a:pPr marL="531813" lvl="2" indent="-342900" eaLnBrk="1" hangingPunct="1">
              <a:spcBef>
                <a:spcPct val="20000"/>
              </a:spcBef>
              <a:buClr>
                <a:srgbClr val="00007D"/>
              </a:buClr>
              <a:buSzPct val="75000"/>
              <a:buFont typeface="Wingdings" pitchFamily="2" charset="2"/>
              <a:buChar char="n"/>
              <a:defRPr/>
            </a:pPr>
            <a:endParaRPr lang="fr-FR" sz="400" b="1" dirty="0">
              <a:solidFill>
                <a:srgbClr val="000000"/>
              </a:solidFill>
              <a:effectLst/>
              <a:latin typeface="Arial"/>
            </a:endParaRPr>
          </a:p>
          <a:p>
            <a:pPr marL="800100" lvl="1" indent="-342900">
              <a:spcBef>
                <a:spcPct val="20000"/>
              </a:spcBef>
              <a:buClr>
                <a:srgbClr val="00007D"/>
              </a:buClr>
              <a:buSzPct val="100000"/>
              <a:buFont typeface="Wingdings" pitchFamily="2" charset="2"/>
              <a:buChar char="Ø"/>
              <a:defRPr/>
            </a:pPr>
            <a:r>
              <a:rPr lang="fr-FR" dirty="0">
                <a:solidFill>
                  <a:srgbClr val="000000"/>
                </a:solidFill>
                <a:effectLst/>
                <a:latin typeface="Arial" pitchFamily="34" charset="0"/>
                <a:cs typeface="Times New Roman" pitchFamily="18" charset="0"/>
                <a:sym typeface="Symbol" pitchFamily="18" charset="2"/>
              </a:rPr>
              <a:t>Les indices de tendance centrale</a:t>
            </a:r>
            <a:endParaRPr lang="fr-FR" sz="2000" b="1" dirty="0">
              <a:solidFill>
                <a:srgbClr val="000000"/>
              </a:solidFill>
              <a:effectLst/>
              <a:latin typeface="Arial" pitchFamily="34" charset="0"/>
              <a:cs typeface="Times New Roman" pitchFamily="18" charset="0"/>
              <a:sym typeface="Symbol" pitchFamily="18" charset="2"/>
            </a:endParaRPr>
          </a:p>
        </p:txBody>
      </p:sp>
      <p:sp>
        <p:nvSpPr>
          <p:cNvPr id="17" name="Titre 1"/>
          <p:cNvSpPr>
            <a:spLocks noGrp="1"/>
          </p:cNvSpPr>
          <p:nvPr>
            <p:ph type="title"/>
          </p:nvPr>
        </p:nvSpPr>
        <p:spPr>
          <a:xfrm>
            <a:off x="742950" y="428625"/>
            <a:ext cx="8043863" cy="685800"/>
          </a:xfrm>
        </p:spPr>
        <p:txBody>
          <a:bodyPr/>
          <a:lstStyle/>
          <a:p>
            <a:pPr eaLnBrk="1" hangingPunct="1">
              <a:defRPr/>
            </a:pPr>
            <a:r>
              <a:rPr lang="fr-FR" sz="3200" b="1" u="sng" cap="small" dirty="0">
                <a:solidFill>
                  <a:schemeClr val="bg2">
                    <a:lumMod val="75000"/>
                  </a:schemeClr>
                </a:solidFill>
                <a:effectLst>
                  <a:outerShdw blurRad="38100" dist="38100" dir="2700000" algn="tl">
                    <a:srgbClr val="000000">
                      <a:alpha val="43137"/>
                    </a:srgbClr>
                  </a:outerShdw>
                </a:effectLst>
              </a:rPr>
              <a:t>Des statistiques descriptives…</a:t>
            </a:r>
            <a:endParaRPr lang="fr-FR" sz="3200" b="1" u="sng" cap="small" dirty="0">
              <a:solidFill>
                <a:schemeClr val="bg2">
                  <a:lumMod val="75000"/>
                </a:schemeClr>
              </a:solidFill>
              <a:effectLst>
                <a:outerShdw blurRad="38100" dist="38100" dir="2700000" algn="tl">
                  <a:srgbClr val="000000">
                    <a:alpha val="43137"/>
                  </a:srgbClr>
                </a:outerShdw>
              </a:effectLst>
              <a:latin typeface="+mn-lt"/>
              <a:ea typeface="+mn-ea"/>
              <a:cs typeface="+mn-cs"/>
            </a:endParaRPr>
          </a:p>
        </p:txBody>
      </p:sp>
      <p:cxnSp>
        <p:nvCxnSpPr>
          <p:cNvPr id="11" name="Connecteur droit 10"/>
          <p:cNvCxnSpPr/>
          <p:nvPr/>
        </p:nvCxnSpPr>
        <p:spPr>
          <a:xfrm>
            <a:off x="539552" y="4787272"/>
            <a:ext cx="662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42727" y="4875984"/>
            <a:ext cx="66240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39552" y="5304264"/>
            <a:ext cx="662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8F1B8F2A-21BD-48E7-80F8-2E96086AC773}"/>
              </a:ext>
            </a:extLst>
          </p:cNvPr>
          <p:cNvPicPr>
            <a:picLocks noChangeAspect="1"/>
          </p:cNvPicPr>
          <p:nvPr/>
        </p:nvPicPr>
        <p:blipFill>
          <a:blip r:embed="rId4"/>
          <a:stretch>
            <a:fillRect/>
          </a:stretch>
        </p:blipFill>
        <p:spPr>
          <a:xfrm>
            <a:off x="6376176" y="84772"/>
            <a:ext cx="2767824" cy="499915"/>
          </a:xfrm>
          <a:prstGeom prst="rect">
            <a:avLst/>
          </a:prstGeom>
        </p:spPr>
      </p:pic>
    </p:spTree>
    <p:extLst>
      <p:ext uri="{BB962C8B-B14F-4D97-AF65-F5344CB8AC3E}">
        <p14:creationId xmlns:p14="http://schemas.microsoft.com/office/powerpoint/2010/main" val="3276165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251520" y="2677021"/>
            <a:ext cx="7066969" cy="3960000"/>
          </a:xfrm>
          <a:prstGeom prst="rect">
            <a:avLst/>
          </a:prstGeom>
        </p:spPr>
      </p:pic>
      <p:sp>
        <p:nvSpPr>
          <p:cNvPr id="6" name="Espace réservé du contenu 2"/>
          <p:cNvSpPr txBox="1">
            <a:spLocks/>
          </p:cNvSpPr>
          <p:nvPr/>
        </p:nvSpPr>
        <p:spPr bwMode="auto">
          <a:xfrm>
            <a:off x="571500" y="1414463"/>
            <a:ext cx="8248650" cy="4786312"/>
          </a:xfrm>
          <a:prstGeom prst="rect">
            <a:avLst/>
          </a:prstGeom>
          <a:noFill/>
          <a:ln w="9525">
            <a:noFill/>
            <a:miter lim="800000"/>
            <a:headEnd/>
            <a:tailEnd/>
          </a:ln>
        </p:spPr>
        <p:txBody>
          <a:bodyPr/>
          <a:lstStyle/>
          <a:p>
            <a:pPr marL="531813" lvl="2" indent="-342900" eaLnBrk="1" hangingPunct="1">
              <a:spcBef>
                <a:spcPct val="20000"/>
              </a:spcBef>
              <a:buClr>
                <a:srgbClr val="00007D"/>
              </a:buClr>
              <a:buSzPct val="75000"/>
              <a:buFont typeface="Wingdings" pitchFamily="2" charset="2"/>
              <a:buChar char="n"/>
              <a:defRPr/>
            </a:pPr>
            <a:r>
              <a:rPr lang="fr-FR" sz="2400" b="1" dirty="0">
                <a:solidFill>
                  <a:srgbClr val="000000"/>
                </a:solidFill>
                <a:latin typeface="Arial"/>
              </a:rPr>
              <a:t>Décrire les données</a:t>
            </a:r>
            <a:endParaRPr lang="fr-FR" sz="2400" b="1" dirty="0">
              <a:solidFill>
                <a:srgbClr val="000000"/>
              </a:solidFill>
              <a:effectLst/>
              <a:latin typeface="Arial"/>
            </a:endParaRPr>
          </a:p>
          <a:p>
            <a:pPr marL="531813" lvl="2" indent="-342900" eaLnBrk="1" hangingPunct="1">
              <a:spcBef>
                <a:spcPct val="20000"/>
              </a:spcBef>
              <a:buClr>
                <a:srgbClr val="00007D"/>
              </a:buClr>
              <a:buSzPct val="75000"/>
              <a:buFont typeface="Wingdings" pitchFamily="2" charset="2"/>
              <a:buChar char="n"/>
              <a:defRPr/>
            </a:pPr>
            <a:endParaRPr lang="fr-FR" sz="400" b="1" dirty="0">
              <a:solidFill>
                <a:srgbClr val="000000"/>
              </a:solidFill>
              <a:effectLst/>
              <a:latin typeface="Arial"/>
            </a:endParaRPr>
          </a:p>
        </p:txBody>
      </p:sp>
      <p:sp>
        <p:nvSpPr>
          <p:cNvPr id="17" name="Titre 1"/>
          <p:cNvSpPr>
            <a:spLocks noGrp="1"/>
          </p:cNvSpPr>
          <p:nvPr>
            <p:ph type="title"/>
          </p:nvPr>
        </p:nvSpPr>
        <p:spPr>
          <a:xfrm>
            <a:off x="742950" y="428625"/>
            <a:ext cx="8043863" cy="685800"/>
          </a:xfrm>
        </p:spPr>
        <p:txBody>
          <a:bodyPr/>
          <a:lstStyle/>
          <a:p>
            <a:pPr eaLnBrk="1" hangingPunct="1">
              <a:defRPr/>
            </a:pPr>
            <a:r>
              <a:rPr lang="fr-FR" sz="3200" b="1" u="sng" cap="small" dirty="0">
                <a:solidFill>
                  <a:schemeClr val="bg2">
                    <a:lumMod val="75000"/>
                  </a:schemeClr>
                </a:solidFill>
                <a:effectLst>
                  <a:outerShdw blurRad="38100" dist="38100" dir="2700000" algn="tl">
                    <a:srgbClr val="000000">
                      <a:alpha val="43137"/>
                    </a:srgbClr>
                  </a:outerShdw>
                </a:effectLst>
              </a:rPr>
              <a:t>Des statistiques descriptives…</a:t>
            </a:r>
            <a:endParaRPr lang="fr-FR" sz="3200" b="1" u="sng" cap="small" dirty="0">
              <a:solidFill>
                <a:schemeClr val="bg2">
                  <a:lumMod val="75000"/>
                </a:schemeClr>
              </a:solidFill>
              <a:effectLst>
                <a:outerShdw blurRad="38100" dist="38100" dir="2700000" algn="tl">
                  <a:srgbClr val="000000">
                    <a:alpha val="43137"/>
                  </a:srgbClr>
                </a:outerShdw>
              </a:effectLst>
              <a:latin typeface="+mn-lt"/>
              <a:ea typeface="+mn-ea"/>
              <a:cs typeface="+mn-cs"/>
            </a:endParaRPr>
          </a:p>
        </p:txBody>
      </p:sp>
      <p:pic>
        <p:nvPicPr>
          <p:cNvPr id="6144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000" y="2444400"/>
            <a:ext cx="5040000" cy="2932498"/>
          </a:xfrm>
          <a:prstGeom prst="rect">
            <a:avLst/>
          </a:prstGeom>
          <a:noFill/>
          <a:ln w="12700">
            <a:solidFill>
              <a:schemeClr val="tx1"/>
            </a:solidFill>
            <a:miter lim="800000"/>
            <a:headEnd/>
            <a:tailEnd/>
          </a:ln>
          <a:effectLst>
            <a:outerShdw dist="35921"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Lst>
        </p:spPr>
      </p:pic>
      <p:pic>
        <p:nvPicPr>
          <p:cNvPr id="2" name="Image 1">
            <a:extLst>
              <a:ext uri="{FF2B5EF4-FFF2-40B4-BE49-F238E27FC236}">
                <a16:creationId xmlns:a16="http://schemas.microsoft.com/office/drawing/2014/main" id="{23B3DCAD-28AC-4A1E-8C8D-2AD2EA44AAA6}"/>
              </a:ext>
            </a:extLst>
          </p:cNvPr>
          <p:cNvPicPr>
            <a:picLocks noChangeAspect="1"/>
          </p:cNvPicPr>
          <p:nvPr/>
        </p:nvPicPr>
        <p:blipFill>
          <a:blip r:embed="rId5"/>
          <a:stretch>
            <a:fillRect/>
          </a:stretch>
        </p:blipFill>
        <p:spPr>
          <a:xfrm>
            <a:off x="6450464" y="34840"/>
            <a:ext cx="2767824" cy="499915"/>
          </a:xfrm>
          <a:prstGeom prst="rect">
            <a:avLst/>
          </a:prstGeom>
        </p:spPr>
      </p:pic>
    </p:spTree>
    <p:extLst>
      <p:ext uri="{BB962C8B-B14F-4D97-AF65-F5344CB8AC3E}">
        <p14:creationId xmlns:p14="http://schemas.microsoft.com/office/powerpoint/2010/main" val="221284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a:blip r:embed="rId3"/>
          <a:stretch>
            <a:fillRect/>
          </a:stretch>
        </p:blipFill>
        <p:spPr>
          <a:xfrm>
            <a:off x="251520" y="2677021"/>
            <a:ext cx="7066969" cy="3960000"/>
          </a:xfrm>
          <a:prstGeom prst="rect">
            <a:avLst/>
          </a:prstGeom>
        </p:spPr>
      </p:pic>
      <p:sp>
        <p:nvSpPr>
          <p:cNvPr id="6" name="Espace réservé du contenu 2"/>
          <p:cNvSpPr txBox="1">
            <a:spLocks/>
          </p:cNvSpPr>
          <p:nvPr/>
        </p:nvSpPr>
        <p:spPr bwMode="auto">
          <a:xfrm>
            <a:off x="571500" y="1414463"/>
            <a:ext cx="8248650" cy="4786312"/>
          </a:xfrm>
          <a:prstGeom prst="rect">
            <a:avLst/>
          </a:prstGeom>
          <a:noFill/>
          <a:ln w="9525">
            <a:noFill/>
            <a:miter lim="800000"/>
            <a:headEnd/>
            <a:tailEnd/>
          </a:ln>
        </p:spPr>
        <p:txBody>
          <a:bodyPr/>
          <a:lstStyle/>
          <a:p>
            <a:pPr marL="531813" lvl="2" indent="-342900" eaLnBrk="1" hangingPunct="1">
              <a:spcBef>
                <a:spcPct val="20000"/>
              </a:spcBef>
              <a:buClr>
                <a:srgbClr val="00007D"/>
              </a:buClr>
              <a:buSzPct val="75000"/>
              <a:buFont typeface="Wingdings" pitchFamily="2" charset="2"/>
              <a:buChar char="n"/>
              <a:defRPr/>
            </a:pPr>
            <a:r>
              <a:rPr lang="fr-FR" sz="2400" b="1" dirty="0">
                <a:solidFill>
                  <a:srgbClr val="000000"/>
                </a:solidFill>
                <a:latin typeface="Arial"/>
              </a:rPr>
              <a:t>Décrire les données</a:t>
            </a:r>
            <a:endParaRPr lang="fr-FR" sz="2400" b="1" dirty="0">
              <a:solidFill>
                <a:srgbClr val="000000"/>
              </a:solidFill>
              <a:effectLst/>
              <a:latin typeface="Arial"/>
            </a:endParaRPr>
          </a:p>
          <a:p>
            <a:pPr marL="531813" lvl="2" indent="-342900" eaLnBrk="1" hangingPunct="1">
              <a:spcBef>
                <a:spcPct val="20000"/>
              </a:spcBef>
              <a:buClr>
                <a:srgbClr val="00007D"/>
              </a:buClr>
              <a:buSzPct val="75000"/>
              <a:buFont typeface="Wingdings" pitchFamily="2" charset="2"/>
              <a:buChar char="n"/>
              <a:defRPr/>
            </a:pPr>
            <a:endParaRPr lang="fr-FR" sz="400" b="1" dirty="0">
              <a:solidFill>
                <a:srgbClr val="000000"/>
              </a:solidFill>
              <a:effectLst/>
              <a:latin typeface="Arial"/>
            </a:endParaRPr>
          </a:p>
          <a:p>
            <a:pPr marL="800100" lvl="1" indent="-342900">
              <a:spcBef>
                <a:spcPct val="20000"/>
              </a:spcBef>
              <a:buClr>
                <a:srgbClr val="00007D"/>
              </a:buClr>
              <a:buSzPct val="100000"/>
              <a:buFont typeface="Wingdings" pitchFamily="2" charset="2"/>
              <a:buChar char="Ø"/>
              <a:defRPr/>
            </a:pPr>
            <a:r>
              <a:rPr lang="fr-FR" dirty="0">
                <a:solidFill>
                  <a:srgbClr val="000000"/>
                </a:solidFill>
                <a:effectLst/>
                <a:latin typeface="Arial" pitchFamily="34" charset="0"/>
                <a:cs typeface="Times New Roman" pitchFamily="18" charset="0"/>
                <a:sym typeface="Symbol" pitchFamily="18" charset="2"/>
              </a:rPr>
              <a:t>Les indices de dispersion</a:t>
            </a:r>
            <a:endParaRPr lang="fr-FR" sz="2000" b="1" dirty="0">
              <a:solidFill>
                <a:srgbClr val="000000"/>
              </a:solidFill>
              <a:effectLst/>
              <a:latin typeface="Arial" pitchFamily="34" charset="0"/>
              <a:cs typeface="Times New Roman" pitchFamily="18" charset="0"/>
              <a:sym typeface="Symbol" pitchFamily="18" charset="2"/>
            </a:endParaRPr>
          </a:p>
        </p:txBody>
      </p:sp>
      <p:sp>
        <p:nvSpPr>
          <p:cNvPr id="17" name="Titre 1"/>
          <p:cNvSpPr>
            <a:spLocks noGrp="1"/>
          </p:cNvSpPr>
          <p:nvPr>
            <p:ph type="title"/>
          </p:nvPr>
        </p:nvSpPr>
        <p:spPr>
          <a:xfrm>
            <a:off x="742950" y="428625"/>
            <a:ext cx="8043863" cy="685800"/>
          </a:xfrm>
        </p:spPr>
        <p:txBody>
          <a:bodyPr/>
          <a:lstStyle/>
          <a:p>
            <a:pPr eaLnBrk="1" hangingPunct="1">
              <a:defRPr/>
            </a:pPr>
            <a:r>
              <a:rPr lang="fr-FR" sz="3200" b="1" u="sng" cap="small" dirty="0">
                <a:solidFill>
                  <a:schemeClr val="bg2">
                    <a:lumMod val="75000"/>
                  </a:schemeClr>
                </a:solidFill>
                <a:effectLst>
                  <a:outerShdw blurRad="38100" dist="38100" dir="2700000" algn="tl">
                    <a:srgbClr val="000000">
                      <a:alpha val="43137"/>
                    </a:srgbClr>
                  </a:outerShdw>
                </a:effectLst>
              </a:rPr>
              <a:t>Des statistiques descriptives…</a:t>
            </a:r>
            <a:endParaRPr lang="fr-FR" sz="3200" b="1" u="sng" cap="small" dirty="0">
              <a:solidFill>
                <a:schemeClr val="bg2">
                  <a:lumMod val="75000"/>
                </a:schemeClr>
              </a:solidFill>
              <a:effectLst>
                <a:outerShdw blurRad="38100" dist="38100" dir="2700000" algn="tl">
                  <a:srgbClr val="000000">
                    <a:alpha val="43137"/>
                  </a:srgbClr>
                </a:outerShdw>
              </a:effectLst>
              <a:latin typeface="+mn-lt"/>
              <a:ea typeface="+mn-ea"/>
              <a:cs typeface="+mn-cs"/>
            </a:endParaRPr>
          </a:p>
        </p:txBody>
      </p:sp>
      <p:sp>
        <p:nvSpPr>
          <p:cNvPr id="12" name="Rectangle 11"/>
          <p:cNvSpPr/>
          <p:nvPr/>
        </p:nvSpPr>
        <p:spPr>
          <a:xfrm>
            <a:off x="3059832" y="3399032"/>
            <a:ext cx="288000" cy="288000"/>
          </a:xfrm>
          <a:prstGeom prst="rect">
            <a:avLst/>
          </a:prstGeom>
          <a:noFill/>
          <a:ln w="190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4273335" y="6025245"/>
            <a:ext cx="288000" cy="288000"/>
          </a:xfrm>
          <a:prstGeom prst="rect">
            <a:avLst/>
          </a:prstGeom>
          <a:noFill/>
          <a:ln w="190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 name="Connecteur droit 2"/>
          <p:cNvCxnSpPr>
            <a:stCxn id="12" idx="3"/>
          </p:cNvCxnSpPr>
          <p:nvPr/>
        </p:nvCxnSpPr>
        <p:spPr>
          <a:xfrm flipV="1">
            <a:off x="3347832" y="3532522"/>
            <a:ext cx="3784926" cy="10510"/>
          </a:xfrm>
          <a:prstGeom prst="line">
            <a:avLst/>
          </a:prstGeom>
          <a:ln w="1905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Connecteur droit 13"/>
          <p:cNvCxnSpPr>
            <a:stCxn id="13" idx="3"/>
          </p:cNvCxnSpPr>
          <p:nvPr/>
        </p:nvCxnSpPr>
        <p:spPr>
          <a:xfrm>
            <a:off x="4561335" y="6169245"/>
            <a:ext cx="2664000" cy="0"/>
          </a:xfrm>
          <a:prstGeom prst="line">
            <a:avLst/>
          </a:prstGeom>
          <a:ln w="1905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36344" y="3388522"/>
            <a:ext cx="432000" cy="288000"/>
          </a:xfrm>
          <a:prstGeom prst="rect">
            <a:avLst/>
          </a:prstGeom>
          <a:solidFill>
            <a:schemeClr val="tx1">
              <a:lumMod val="25000"/>
              <a:lumOff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b="1" dirty="0">
                <a:solidFill>
                  <a:schemeClr val="tx1"/>
                </a:solidFill>
                <a:effectLst/>
              </a:rPr>
              <a:t>17,8</a:t>
            </a:r>
          </a:p>
        </p:txBody>
      </p:sp>
      <p:sp>
        <p:nvSpPr>
          <p:cNvPr id="20" name="Rectangle 19"/>
          <p:cNvSpPr/>
          <p:nvPr/>
        </p:nvSpPr>
        <p:spPr>
          <a:xfrm>
            <a:off x="7236344" y="6021288"/>
            <a:ext cx="432000" cy="288000"/>
          </a:xfrm>
          <a:prstGeom prst="rect">
            <a:avLst/>
          </a:prstGeom>
          <a:solidFill>
            <a:schemeClr val="tx1">
              <a:lumMod val="25000"/>
              <a:lumOff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b="1" dirty="0">
                <a:solidFill>
                  <a:schemeClr val="tx1"/>
                </a:solidFill>
                <a:effectLst/>
              </a:rPr>
              <a:t>0,6</a:t>
            </a:r>
          </a:p>
        </p:txBody>
      </p:sp>
      <p:sp>
        <p:nvSpPr>
          <p:cNvPr id="21" name="Line 19"/>
          <p:cNvSpPr>
            <a:spLocks noChangeShapeType="1"/>
          </p:cNvSpPr>
          <p:nvPr/>
        </p:nvSpPr>
        <p:spPr bwMode="auto">
          <a:xfrm flipV="1">
            <a:off x="7439607" y="3708052"/>
            <a:ext cx="0" cy="2268000"/>
          </a:xfrm>
          <a:prstGeom prst="line">
            <a:avLst/>
          </a:prstGeom>
          <a:noFill/>
          <a:ln w="57150">
            <a:solidFill>
              <a:schemeClr val="bg2">
                <a:lumMod val="60000"/>
                <a:lumOff val="40000"/>
              </a:schemeClr>
            </a:solidFill>
            <a:round/>
            <a:headEnd type="triangle" w="med" len="med"/>
            <a:tailEnd type="triangle" w="med" len="med"/>
          </a:ln>
          <a:effectLst/>
        </p:spPr>
        <p:txBody>
          <a:bodyPr wrap="none" anchor="ctr"/>
          <a:lstStyle/>
          <a:p>
            <a:pPr algn="ctr" eaLnBrk="1" fontAlgn="auto" hangingPunct="1">
              <a:spcBef>
                <a:spcPts val="0"/>
              </a:spcBef>
              <a:spcAft>
                <a:spcPts val="0"/>
              </a:spcAft>
              <a:defRPr/>
            </a:pPr>
            <a:endParaRPr lang="fr-FR" sz="1600" kern="0">
              <a:solidFill>
                <a:sysClr val="windowText" lastClr="000000"/>
              </a:solidFill>
              <a:effectLst/>
              <a:cs typeface="Arial" charset="0"/>
            </a:endParaRPr>
          </a:p>
        </p:txBody>
      </p:sp>
      <p:sp>
        <p:nvSpPr>
          <p:cNvPr id="22" name="Rectangle 21"/>
          <p:cNvSpPr/>
          <p:nvPr/>
        </p:nvSpPr>
        <p:spPr>
          <a:xfrm>
            <a:off x="5364088" y="1918808"/>
            <a:ext cx="3599840" cy="492443"/>
          </a:xfrm>
          <a:prstGeom prst="rect">
            <a:avLst/>
          </a:prstGeom>
          <a:solidFill>
            <a:schemeClr val="tx1">
              <a:lumMod val="25000"/>
              <a:lumOff val="75000"/>
            </a:schemeClr>
          </a:solidFill>
          <a:ln>
            <a:solidFill>
              <a:schemeClr val="tx1"/>
            </a:solidFill>
          </a:ln>
        </p:spPr>
        <p:txBody>
          <a:bodyPr wrap="square">
            <a:spAutoFit/>
          </a:bodyPr>
          <a:lstStyle/>
          <a:p>
            <a:pPr algn="ctr" eaLnBrk="1" hangingPunct="1">
              <a:spcBef>
                <a:spcPct val="20000"/>
              </a:spcBef>
              <a:buClr>
                <a:srgbClr val="440044"/>
              </a:buClr>
              <a:buSzPct val="100000"/>
              <a:defRPr/>
            </a:pPr>
            <a:r>
              <a:rPr lang="fr-FR" sz="1200" b="1" dirty="0">
                <a:solidFill>
                  <a:srgbClr val="000000"/>
                </a:solidFill>
                <a:effectLst/>
                <a:cs typeface="Arial" charset="0"/>
              </a:rPr>
              <a:t>Etendue :</a:t>
            </a:r>
            <a:r>
              <a:rPr lang="fr-FR" sz="1200" dirty="0">
                <a:solidFill>
                  <a:srgbClr val="000000"/>
                </a:solidFill>
                <a:effectLst/>
                <a:cs typeface="Arial" charset="0"/>
              </a:rPr>
              <a:t> Intervalle entre la plus grande et la plus petite des valeurs de la distribution</a:t>
            </a:r>
            <a:r>
              <a:rPr lang="fr-FR" sz="1400" dirty="0">
                <a:solidFill>
                  <a:srgbClr val="000000"/>
                </a:solidFill>
                <a:effectLst/>
                <a:cs typeface="Arial" charset="0"/>
              </a:rPr>
              <a:t>.</a:t>
            </a:r>
          </a:p>
        </p:txBody>
      </p:sp>
      <p:sp>
        <p:nvSpPr>
          <p:cNvPr id="23" name="Rectangle 22"/>
          <p:cNvSpPr/>
          <p:nvPr/>
        </p:nvSpPr>
        <p:spPr>
          <a:xfrm>
            <a:off x="5868144" y="2545740"/>
            <a:ext cx="3095784" cy="492443"/>
          </a:xfrm>
          <a:prstGeom prst="rect">
            <a:avLst/>
          </a:prstGeom>
          <a:solidFill>
            <a:schemeClr val="tx1">
              <a:lumMod val="25000"/>
              <a:lumOff val="75000"/>
            </a:schemeClr>
          </a:solidFill>
          <a:ln>
            <a:solidFill>
              <a:schemeClr val="tx1"/>
            </a:solidFill>
          </a:ln>
        </p:spPr>
        <p:txBody>
          <a:bodyPr wrap="square">
            <a:spAutoFit/>
          </a:bodyPr>
          <a:lstStyle/>
          <a:p>
            <a:pPr algn="ctr" eaLnBrk="1" hangingPunct="1">
              <a:spcBef>
                <a:spcPct val="20000"/>
              </a:spcBef>
              <a:buClr>
                <a:srgbClr val="440044"/>
              </a:buClr>
              <a:buSzPct val="100000"/>
              <a:defRPr/>
            </a:pPr>
            <a:r>
              <a:rPr lang="fr-FR" sz="1200" b="1" dirty="0">
                <a:solidFill>
                  <a:srgbClr val="000000"/>
                </a:solidFill>
                <a:effectLst/>
                <a:cs typeface="Arial" charset="0"/>
              </a:rPr>
              <a:t>Amplitude :</a:t>
            </a:r>
            <a:r>
              <a:rPr lang="fr-FR" sz="1200" dirty="0">
                <a:solidFill>
                  <a:srgbClr val="000000"/>
                </a:solidFill>
                <a:effectLst/>
                <a:cs typeface="Arial" charset="0"/>
              </a:rPr>
              <a:t> Différence entre la plus grande et la plus petite des valeurs</a:t>
            </a:r>
            <a:r>
              <a:rPr lang="fr-FR" sz="1400" dirty="0">
                <a:solidFill>
                  <a:srgbClr val="000000"/>
                </a:solidFill>
                <a:effectLst/>
                <a:cs typeface="Arial" charset="0"/>
              </a:rPr>
              <a:t>.</a:t>
            </a:r>
          </a:p>
        </p:txBody>
      </p:sp>
      <p:sp>
        <p:nvSpPr>
          <p:cNvPr id="24" name="AutoShape 57"/>
          <p:cNvSpPr>
            <a:spLocks/>
          </p:cNvSpPr>
          <p:nvPr/>
        </p:nvSpPr>
        <p:spPr bwMode="auto">
          <a:xfrm rot="10800000">
            <a:off x="7889640" y="3510052"/>
            <a:ext cx="216000" cy="2664000"/>
          </a:xfrm>
          <a:prstGeom prst="leftBrace">
            <a:avLst>
              <a:gd name="adj1" fmla="val 29167"/>
              <a:gd name="adj2" fmla="val 50000"/>
            </a:avLst>
          </a:prstGeom>
          <a:noFill/>
          <a:ln w="19050">
            <a:solidFill>
              <a:schemeClr val="bg2">
                <a:lumMod val="40000"/>
                <a:lumOff val="60000"/>
              </a:schemeClr>
            </a:solidFill>
            <a:round/>
            <a:headEnd/>
            <a:tailEnd/>
          </a:ln>
          <a:effectLst/>
        </p:spPr>
        <p:txBody>
          <a:bodyPr wrap="none" anchor="ctr"/>
          <a:lstStyle/>
          <a:p>
            <a:pPr algn="ctr" eaLnBrk="1" fontAlgn="auto" hangingPunct="1">
              <a:spcBef>
                <a:spcPts val="0"/>
              </a:spcBef>
              <a:spcAft>
                <a:spcPts val="0"/>
              </a:spcAft>
              <a:defRPr/>
            </a:pPr>
            <a:endParaRPr lang="fr-FR" sz="1600" kern="0">
              <a:solidFill>
                <a:sysClr val="windowText" lastClr="000000"/>
              </a:solidFill>
              <a:effectLst/>
              <a:cs typeface="Arial" charset="0"/>
            </a:endParaRPr>
          </a:p>
        </p:txBody>
      </p:sp>
      <p:sp>
        <p:nvSpPr>
          <p:cNvPr id="25" name="Rectangle 24"/>
          <p:cNvSpPr/>
          <p:nvPr/>
        </p:nvSpPr>
        <p:spPr>
          <a:xfrm>
            <a:off x="8244456" y="4698052"/>
            <a:ext cx="432000" cy="288000"/>
          </a:xfrm>
          <a:prstGeom prst="rect">
            <a:avLst/>
          </a:prstGeom>
          <a:solidFill>
            <a:schemeClr val="tx1">
              <a:lumMod val="25000"/>
              <a:lumOff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b="1" dirty="0">
                <a:solidFill>
                  <a:schemeClr val="tx1"/>
                </a:solidFill>
                <a:effectLst/>
              </a:rPr>
              <a:t>17,2</a:t>
            </a:r>
          </a:p>
        </p:txBody>
      </p:sp>
      <p:pic>
        <p:nvPicPr>
          <p:cNvPr id="2" name="Image 1">
            <a:extLst>
              <a:ext uri="{FF2B5EF4-FFF2-40B4-BE49-F238E27FC236}">
                <a16:creationId xmlns:a16="http://schemas.microsoft.com/office/drawing/2014/main" id="{B6D8DCCD-7D16-4D5B-9134-2C2228BD1544}"/>
              </a:ext>
            </a:extLst>
          </p:cNvPr>
          <p:cNvPicPr>
            <a:picLocks noChangeAspect="1"/>
          </p:cNvPicPr>
          <p:nvPr/>
        </p:nvPicPr>
        <p:blipFill>
          <a:blip r:embed="rId4"/>
          <a:stretch>
            <a:fillRect/>
          </a:stretch>
        </p:blipFill>
        <p:spPr>
          <a:xfrm>
            <a:off x="6390280" y="34667"/>
            <a:ext cx="2767824" cy="499915"/>
          </a:xfrm>
          <a:prstGeom prst="rect">
            <a:avLst/>
          </a:prstGeom>
        </p:spPr>
      </p:pic>
    </p:spTree>
    <p:extLst>
      <p:ext uri="{BB962C8B-B14F-4D97-AF65-F5344CB8AC3E}">
        <p14:creationId xmlns:p14="http://schemas.microsoft.com/office/powerpoint/2010/main" val="251824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9" grpId="0" animBg="1"/>
      <p:bldP spid="20" grpId="0" animBg="1"/>
      <p:bldP spid="21" grpId="0" animBg="1"/>
      <p:bldP spid="22" grpId="0" animBg="1"/>
      <p:bldP spid="23"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a:stretch>
            <a:fillRect/>
          </a:stretch>
        </p:blipFill>
        <p:spPr>
          <a:xfrm>
            <a:off x="251520" y="2677021"/>
            <a:ext cx="7066969" cy="3960000"/>
          </a:xfrm>
          <a:prstGeom prst="rect">
            <a:avLst/>
          </a:prstGeom>
        </p:spPr>
      </p:pic>
      <p:sp>
        <p:nvSpPr>
          <p:cNvPr id="6" name="Espace réservé du contenu 2"/>
          <p:cNvSpPr txBox="1">
            <a:spLocks/>
          </p:cNvSpPr>
          <p:nvPr/>
        </p:nvSpPr>
        <p:spPr bwMode="auto">
          <a:xfrm>
            <a:off x="571500" y="1414463"/>
            <a:ext cx="8248650" cy="4786312"/>
          </a:xfrm>
          <a:prstGeom prst="rect">
            <a:avLst/>
          </a:prstGeom>
          <a:noFill/>
          <a:ln w="9525">
            <a:noFill/>
            <a:miter lim="800000"/>
            <a:headEnd/>
            <a:tailEnd/>
          </a:ln>
        </p:spPr>
        <p:txBody>
          <a:bodyPr/>
          <a:lstStyle/>
          <a:p>
            <a:pPr marL="531813" lvl="2" indent="-342900" eaLnBrk="1" hangingPunct="1">
              <a:spcBef>
                <a:spcPct val="20000"/>
              </a:spcBef>
              <a:buClr>
                <a:srgbClr val="00007D"/>
              </a:buClr>
              <a:buSzPct val="75000"/>
              <a:buFont typeface="Wingdings" pitchFamily="2" charset="2"/>
              <a:buChar char="n"/>
              <a:defRPr/>
            </a:pPr>
            <a:r>
              <a:rPr lang="fr-FR" sz="2400" b="1" dirty="0">
                <a:solidFill>
                  <a:srgbClr val="000000"/>
                </a:solidFill>
                <a:latin typeface="Arial"/>
              </a:rPr>
              <a:t>Décrire les données</a:t>
            </a:r>
            <a:endParaRPr lang="fr-FR" sz="2400" b="1" dirty="0">
              <a:solidFill>
                <a:srgbClr val="000000"/>
              </a:solidFill>
              <a:effectLst/>
              <a:latin typeface="Arial"/>
            </a:endParaRPr>
          </a:p>
          <a:p>
            <a:pPr marL="531813" lvl="2" indent="-342900" eaLnBrk="1" hangingPunct="1">
              <a:spcBef>
                <a:spcPct val="20000"/>
              </a:spcBef>
              <a:buClr>
                <a:srgbClr val="00007D"/>
              </a:buClr>
              <a:buSzPct val="75000"/>
              <a:buFont typeface="Wingdings" pitchFamily="2" charset="2"/>
              <a:buChar char="n"/>
              <a:defRPr/>
            </a:pPr>
            <a:endParaRPr lang="fr-FR" sz="400" b="1" dirty="0">
              <a:solidFill>
                <a:srgbClr val="000000"/>
              </a:solidFill>
              <a:effectLst/>
              <a:latin typeface="Arial"/>
            </a:endParaRPr>
          </a:p>
          <a:p>
            <a:pPr marL="800100" lvl="1" indent="-342900">
              <a:spcBef>
                <a:spcPct val="20000"/>
              </a:spcBef>
              <a:buClr>
                <a:srgbClr val="00007D"/>
              </a:buClr>
              <a:buSzPct val="100000"/>
              <a:buFont typeface="Wingdings" pitchFamily="2" charset="2"/>
              <a:buChar char="Ø"/>
              <a:defRPr/>
            </a:pPr>
            <a:r>
              <a:rPr lang="fr-FR" dirty="0">
                <a:solidFill>
                  <a:srgbClr val="000000"/>
                </a:solidFill>
                <a:effectLst/>
                <a:latin typeface="Arial" pitchFamily="34" charset="0"/>
                <a:cs typeface="Times New Roman" pitchFamily="18" charset="0"/>
                <a:sym typeface="Symbol" pitchFamily="18" charset="2"/>
              </a:rPr>
              <a:t>Les indices de dispersion</a:t>
            </a:r>
            <a:endParaRPr lang="fr-FR" sz="2000" b="1" dirty="0">
              <a:solidFill>
                <a:srgbClr val="000000"/>
              </a:solidFill>
              <a:effectLst/>
              <a:latin typeface="Arial" pitchFamily="34" charset="0"/>
              <a:cs typeface="Times New Roman" pitchFamily="18" charset="0"/>
              <a:sym typeface="Symbol" pitchFamily="18" charset="2"/>
            </a:endParaRPr>
          </a:p>
        </p:txBody>
      </p:sp>
      <p:sp>
        <p:nvSpPr>
          <p:cNvPr id="17" name="Titre 1"/>
          <p:cNvSpPr>
            <a:spLocks noGrp="1"/>
          </p:cNvSpPr>
          <p:nvPr>
            <p:ph type="title"/>
          </p:nvPr>
        </p:nvSpPr>
        <p:spPr>
          <a:xfrm>
            <a:off x="742950" y="428625"/>
            <a:ext cx="8043863" cy="685800"/>
          </a:xfrm>
        </p:spPr>
        <p:txBody>
          <a:bodyPr/>
          <a:lstStyle/>
          <a:p>
            <a:pPr eaLnBrk="1" hangingPunct="1">
              <a:defRPr/>
            </a:pPr>
            <a:r>
              <a:rPr lang="fr-FR" sz="3200" b="1" u="sng" cap="small" dirty="0">
                <a:solidFill>
                  <a:schemeClr val="bg2">
                    <a:lumMod val="75000"/>
                  </a:schemeClr>
                </a:solidFill>
                <a:effectLst>
                  <a:outerShdw blurRad="38100" dist="38100" dir="2700000" algn="tl">
                    <a:srgbClr val="000000">
                      <a:alpha val="43137"/>
                    </a:srgbClr>
                  </a:outerShdw>
                </a:effectLst>
              </a:rPr>
              <a:t>Des statistiques descriptives…</a:t>
            </a:r>
            <a:endParaRPr lang="fr-FR" sz="3200" b="1" u="sng" cap="small" dirty="0">
              <a:solidFill>
                <a:schemeClr val="bg2">
                  <a:lumMod val="75000"/>
                </a:schemeClr>
              </a:solidFill>
              <a:effectLst>
                <a:outerShdw blurRad="38100" dist="38100" dir="2700000" algn="tl">
                  <a:srgbClr val="000000">
                    <a:alpha val="43137"/>
                  </a:srgbClr>
                </a:outerShdw>
              </a:effectLst>
              <a:latin typeface="+mn-lt"/>
              <a:ea typeface="+mn-ea"/>
              <a:cs typeface="+mn-cs"/>
            </a:endParaRPr>
          </a:p>
        </p:txBody>
      </p:sp>
      <p:sp>
        <p:nvSpPr>
          <p:cNvPr id="22" name="Rectangle 21"/>
          <p:cNvSpPr/>
          <p:nvPr/>
        </p:nvSpPr>
        <p:spPr>
          <a:xfrm>
            <a:off x="5364088" y="1918808"/>
            <a:ext cx="3599840" cy="461665"/>
          </a:xfrm>
          <a:prstGeom prst="rect">
            <a:avLst/>
          </a:prstGeom>
          <a:solidFill>
            <a:schemeClr val="tx1">
              <a:lumMod val="25000"/>
              <a:lumOff val="75000"/>
            </a:schemeClr>
          </a:solidFill>
          <a:ln>
            <a:solidFill>
              <a:schemeClr val="tx1"/>
            </a:solidFill>
          </a:ln>
        </p:spPr>
        <p:txBody>
          <a:bodyPr wrap="square">
            <a:spAutoFit/>
          </a:bodyPr>
          <a:lstStyle/>
          <a:p>
            <a:pPr algn="ctr" eaLnBrk="1" hangingPunct="1">
              <a:spcBef>
                <a:spcPct val="20000"/>
              </a:spcBef>
              <a:buClr>
                <a:srgbClr val="440044"/>
              </a:buClr>
              <a:buSzPct val="100000"/>
              <a:defRPr/>
            </a:pPr>
            <a:r>
              <a:rPr lang="fr-FR" sz="1200" b="1" dirty="0">
                <a:solidFill>
                  <a:srgbClr val="000000"/>
                </a:solidFill>
                <a:effectLst/>
                <a:cs typeface="Arial" charset="0"/>
              </a:rPr>
              <a:t>Etendue :</a:t>
            </a:r>
            <a:r>
              <a:rPr lang="fr-FR" sz="1200" dirty="0">
                <a:solidFill>
                  <a:srgbClr val="000000"/>
                </a:solidFill>
                <a:effectLst/>
                <a:cs typeface="Arial" charset="0"/>
              </a:rPr>
              <a:t> Intervalle entre la plus grande et la plus petite des valeurs de la distribution.</a:t>
            </a:r>
          </a:p>
        </p:txBody>
      </p:sp>
      <p:sp>
        <p:nvSpPr>
          <p:cNvPr id="23" name="Rectangle 22"/>
          <p:cNvSpPr/>
          <p:nvPr/>
        </p:nvSpPr>
        <p:spPr>
          <a:xfrm>
            <a:off x="5868144" y="2545740"/>
            <a:ext cx="3095784" cy="492443"/>
          </a:xfrm>
          <a:prstGeom prst="rect">
            <a:avLst/>
          </a:prstGeom>
          <a:solidFill>
            <a:schemeClr val="tx1">
              <a:lumMod val="25000"/>
              <a:lumOff val="75000"/>
            </a:schemeClr>
          </a:solidFill>
          <a:ln>
            <a:solidFill>
              <a:schemeClr val="tx1"/>
            </a:solidFill>
          </a:ln>
        </p:spPr>
        <p:txBody>
          <a:bodyPr wrap="square">
            <a:spAutoFit/>
          </a:bodyPr>
          <a:lstStyle/>
          <a:p>
            <a:pPr algn="ctr" eaLnBrk="1" hangingPunct="1">
              <a:spcBef>
                <a:spcPct val="20000"/>
              </a:spcBef>
              <a:buClr>
                <a:srgbClr val="440044"/>
              </a:buClr>
              <a:buSzPct val="100000"/>
              <a:defRPr/>
            </a:pPr>
            <a:r>
              <a:rPr lang="fr-FR" sz="1200" b="1" dirty="0">
                <a:solidFill>
                  <a:srgbClr val="000000"/>
                </a:solidFill>
                <a:effectLst/>
                <a:cs typeface="Arial" charset="0"/>
              </a:rPr>
              <a:t>Amplitude :</a:t>
            </a:r>
            <a:r>
              <a:rPr lang="fr-FR" sz="1200" dirty="0">
                <a:solidFill>
                  <a:srgbClr val="000000"/>
                </a:solidFill>
                <a:effectLst/>
                <a:cs typeface="Arial" charset="0"/>
              </a:rPr>
              <a:t> Différence entre la plus grande et la plus petite des valeurs</a:t>
            </a:r>
            <a:r>
              <a:rPr lang="fr-FR" sz="1400" dirty="0">
                <a:solidFill>
                  <a:srgbClr val="000000"/>
                </a:solidFill>
                <a:effectLst/>
                <a:cs typeface="Arial" charset="0"/>
              </a:rPr>
              <a:t>.</a:t>
            </a:r>
          </a:p>
        </p:txBody>
      </p:sp>
      <p:pic>
        <p:nvPicPr>
          <p:cNvPr id="1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3736862"/>
            <a:ext cx="5040000" cy="2932498"/>
          </a:xfrm>
          <a:prstGeom prst="rect">
            <a:avLst/>
          </a:prstGeom>
          <a:noFill/>
          <a:ln w="12700">
            <a:solidFill>
              <a:schemeClr val="tx1"/>
            </a:solidFill>
            <a:miter lim="800000"/>
            <a:headEnd/>
            <a:tailEnd/>
          </a:ln>
          <a:effectLst>
            <a:outerShdw dist="35921"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Lst>
        </p:spPr>
      </p:pic>
      <p:pic>
        <p:nvPicPr>
          <p:cNvPr id="2" name="Image 1">
            <a:extLst>
              <a:ext uri="{FF2B5EF4-FFF2-40B4-BE49-F238E27FC236}">
                <a16:creationId xmlns:a16="http://schemas.microsoft.com/office/drawing/2014/main" id="{58CD2FF4-0DFC-4E21-A24A-616C07A730C5}"/>
              </a:ext>
            </a:extLst>
          </p:cNvPr>
          <p:cNvPicPr>
            <a:picLocks noChangeAspect="1"/>
          </p:cNvPicPr>
          <p:nvPr/>
        </p:nvPicPr>
        <p:blipFill>
          <a:blip r:embed="rId5"/>
          <a:stretch>
            <a:fillRect/>
          </a:stretch>
        </p:blipFill>
        <p:spPr>
          <a:xfrm>
            <a:off x="6377704" y="42869"/>
            <a:ext cx="2767824" cy="499915"/>
          </a:xfrm>
          <a:prstGeom prst="rect">
            <a:avLst/>
          </a:prstGeom>
        </p:spPr>
      </p:pic>
    </p:spTree>
    <p:extLst>
      <p:ext uri="{BB962C8B-B14F-4D97-AF65-F5344CB8AC3E}">
        <p14:creationId xmlns:p14="http://schemas.microsoft.com/office/powerpoint/2010/main" val="3973242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251520" y="2677021"/>
            <a:ext cx="7066969" cy="3960000"/>
          </a:xfrm>
          <a:prstGeom prst="rect">
            <a:avLst/>
          </a:prstGeom>
        </p:spPr>
      </p:pic>
      <p:sp>
        <p:nvSpPr>
          <p:cNvPr id="6" name="Espace réservé du contenu 2"/>
          <p:cNvSpPr txBox="1">
            <a:spLocks/>
          </p:cNvSpPr>
          <p:nvPr/>
        </p:nvSpPr>
        <p:spPr bwMode="auto">
          <a:xfrm>
            <a:off x="571500" y="1414463"/>
            <a:ext cx="8248650" cy="4786312"/>
          </a:xfrm>
          <a:prstGeom prst="rect">
            <a:avLst/>
          </a:prstGeom>
          <a:noFill/>
          <a:ln w="9525">
            <a:noFill/>
            <a:miter lim="800000"/>
            <a:headEnd/>
            <a:tailEnd/>
          </a:ln>
        </p:spPr>
        <p:txBody>
          <a:bodyPr/>
          <a:lstStyle/>
          <a:p>
            <a:pPr marL="531813" lvl="2" indent="-342900" eaLnBrk="1" hangingPunct="1">
              <a:spcBef>
                <a:spcPct val="20000"/>
              </a:spcBef>
              <a:buClr>
                <a:srgbClr val="00007D"/>
              </a:buClr>
              <a:buSzPct val="75000"/>
              <a:buFont typeface="Wingdings" pitchFamily="2" charset="2"/>
              <a:buChar char="n"/>
              <a:defRPr/>
            </a:pPr>
            <a:r>
              <a:rPr lang="fr-FR" sz="2400" b="1" dirty="0">
                <a:solidFill>
                  <a:srgbClr val="000000"/>
                </a:solidFill>
                <a:latin typeface="Arial"/>
              </a:rPr>
              <a:t>Décrire les données</a:t>
            </a:r>
            <a:endParaRPr lang="fr-FR" sz="2400" b="1" dirty="0">
              <a:solidFill>
                <a:srgbClr val="000000"/>
              </a:solidFill>
              <a:effectLst/>
              <a:latin typeface="Arial"/>
            </a:endParaRPr>
          </a:p>
          <a:p>
            <a:pPr marL="531813" lvl="2" indent="-342900" eaLnBrk="1" hangingPunct="1">
              <a:spcBef>
                <a:spcPct val="20000"/>
              </a:spcBef>
              <a:buClr>
                <a:srgbClr val="00007D"/>
              </a:buClr>
              <a:buSzPct val="75000"/>
              <a:buFont typeface="Wingdings" pitchFamily="2" charset="2"/>
              <a:buChar char="n"/>
              <a:defRPr/>
            </a:pPr>
            <a:endParaRPr lang="fr-FR" sz="400" b="1" dirty="0">
              <a:solidFill>
                <a:srgbClr val="000000"/>
              </a:solidFill>
              <a:effectLst/>
              <a:latin typeface="Arial"/>
            </a:endParaRPr>
          </a:p>
          <a:p>
            <a:pPr marL="800100" lvl="1" indent="-342900">
              <a:spcBef>
                <a:spcPct val="20000"/>
              </a:spcBef>
              <a:buClr>
                <a:srgbClr val="00007D"/>
              </a:buClr>
              <a:buSzPct val="100000"/>
              <a:buFont typeface="Wingdings" pitchFamily="2" charset="2"/>
              <a:buChar char="Ø"/>
              <a:defRPr/>
            </a:pPr>
            <a:r>
              <a:rPr lang="fr-FR" dirty="0">
                <a:solidFill>
                  <a:srgbClr val="000000"/>
                </a:solidFill>
                <a:effectLst/>
                <a:latin typeface="Arial" pitchFamily="34" charset="0"/>
                <a:cs typeface="Times New Roman" pitchFamily="18" charset="0"/>
                <a:sym typeface="Symbol" pitchFamily="18" charset="2"/>
              </a:rPr>
              <a:t>Les indices de dispersion</a:t>
            </a:r>
            <a:endParaRPr lang="fr-FR" sz="2000" b="1" dirty="0">
              <a:solidFill>
                <a:srgbClr val="000000"/>
              </a:solidFill>
              <a:effectLst/>
              <a:latin typeface="Arial" pitchFamily="34" charset="0"/>
              <a:cs typeface="Times New Roman" pitchFamily="18" charset="0"/>
              <a:sym typeface="Symbol" pitchFamily="18" charset="2"/>
            </a:endParaRPr>
          </a:p>
        </p:txBody>
      </p:sp>
      <p:sp>
        <p:nvSpPr>
          <p:cNvPr id="17" name="Titre 1"/>
          <p:cNvSpPr>
            <a:spLocks noGrp="1"/>
          </p:cNvSpPr>
          <p:nvPr>
            <p:ph type="title"/>
          </p:nvPr>
        </p:nvSpPr>
        <p:spPr>
          <a:xfrm>
            <a:off x="742950" y="428625"/>
            <a:ext cx="8043863" cy="685800"/>
          </a:xfrm>
        </p:spPr>
        <p:txBody>
          <a:bodyPr/>
          <a:lstStyle/>
          <a:p>
            <a:pPr eaLnBrk="1" hangingPunct="1">
              <a:defRPr/>
            </a:pPr>
            <a:r>
              <a:rPr lang="fr-FR" sz="3200" b="1" u="sng" cap="small" dirty="0">
                <a:solidFill>
                  <a:schemeClr val="bg2">
                    <a:lumMod val="75000"/>
                  </a:schemeClr>
                </a:solidFill>
                <a:effectLst>
                  <a:outerShdw blurRad="38100" dist="38100" dir="2700000" algn="tl">
                    <a:srgbClr val="000000">
                      <a:alpha val="43137"/>
                    </a:srgbClr>
                  </a:outerShdw>
                </a:effectLst>
              </a:rPr>
              <a:t>Des statistiques descriptives…</a:t>
            </a:r>
            <a:endParaRPr lang="fr-FR" sz="3200" b="1" u="sng" cap="small" dirty="0">
              <a:solidFill>
                <a:schemeClr val="bg2">
                  <a:lumMod val="75000"/>
                </a:schemeClr>
              </a:solidFill>
              <a:effectLst>
                <a:outerShdw blurRad="38100" dist="38100" dir="2700000" algn="tl">
                  <a:srgbClr val="000000">
                    <a:alpha val="43137"/>
                  </a:srgbClr>
                </a:outerShdw>
              </a:effectLst>
              <a:latin typeface="+mn-lt"/>
              <a:ea typeface="+mn-ea"/>
              <a:cs typeface="+mn-cs"/>
            </a:endParaRPr>
          </a:p>
        </p:txBody>
      </p:sp>
      <p:cxnSp>
        <p:nvCxnSpPr>
          <p:cNvPr id="11" name="Connecteur droit 10"/>
          <p:cNvCxnSpPr/>
          <p:nvPr/>
        </p:nvCxnSpPr>
        <p:spPr>
          <a:xfrm>
            <a:off x="539552" y="4787272"/>
            <a:ext cx="662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724128" y="1918808"/>
            <a:ext cx="3239800" cy="492443"/>
          </a:xfrm>
          <a:prstGeom prst="rect">
            <a:avLst/>
          </a:prstGeom>
          <a:solidFill>
            <a:schemeClr val="tx1">
              <a:lumMod val="25000"/>
              <a:lumOff val="75000"/>
            </a:schemeClr>
          </a:solidFill>
          <a:ln>
            <a:solidFill>
              <a:schemeClr val="tx1"/>
            </a:solidFill>
          </a:ln>
        </p:spPr>
        <p:txBody>
          <a:bodyPr wrap="square">
            <a:spAutoFit/>
          </a:bodyPr>
          <a:lstStyle/>
          <a:p>
            <a:pPr algn="ctr" eaLnBrk="1" hangingPunct="1">
              <a:spcBef>
                <a:spcPct val="20000"/>
              </a:spcBef>
              <a:buClr>
                <a:srgbClr val="440044"/>
              </a:buClr>
              <a:buSzPct val="100000"/>
              <a:defRPr/>
            </a:pPr>
            <a:r>
              <a:rPr lang="fr-FR" sz="1200" b="1" dirty="0">
                <a:solidFill>
                  <a:srgbClr val="000000"/>
                </a:solidFill>
                <a:effectLst/>
                <a:cs typeface="Arial" charset="0"/>
              </a:rPr>
              <a:t>La variance :</a:t>
            </a:r>
            <a:r>
              <a:rPr lang="fr-FR" sz="1200" dirty="0">
                <a:solidFill>
                  <a:srgbClr val="000000"/>
                </a:solidFill>
                <a:effectLst/>
                <a:cs typeface="Arial" charset="0"/>
              </a:rPr>
              <a:t> Rend compte de l’écart moyen par rapport à la moyenne</a:t>
            </a:r>
            <a:r>
              <a:rPr lang="fr-FR" sz="1400" dirty="0">
                <a:solidFill>
                  <a:srgbClr val="000000"/>
                </a:solidFill>
                <a:effectLst/>
                <a:cs typeface="Arial" charset="0"/>
              </a:rPr>
              <a:t>.</a:t>
            </a:r>
          </a:p>
        </p:txBody>
      </p:sp>
      <p:pic>
        <p:nvPicPr>
          <p:cNvPr id="2" name="Image 1">
            <a:extLst>
              <a:ext uri="{FF2B5EF4-FFF2-40B4-BE49-F238E27FC236}">
                <a16:creationId xmlns:a16="http://schemas.microsoft.com/office/drawing/2014/main" id="{3DD9B076-5DAE-4F42-8478-F58941473C7D}"/>
              </a:ext>
            </a:extLst>
          </p:cNvPr>
          <p:cNvPicPr>
            <a:picLocks noChangeAspect="1"/>
          </p:cNvPicPr>
          <p:nvPr/>
        </p:nvPicPr>
        <p:blipFill>
          <a:blip r:embed="rId4"/>
          <a:stretch>
            <a:fillRect/>
          </a:stretch>
        </p:blipFill>
        <p:spPr>
          <a:xfrm>
            <a:off x="6395216" y="-7621"/>
            <a:ext cx="2767824" cy="499915"/>
          </a:xfrm>
          <a:prstGeom prst="rect">
            <a:avLst/>
          </a:prstGeom>
        </p:spPr>
      </p:pic>
    </p:spTree>
    <p:extLst>
      <p:ext uri="{BB962C8B-B14F-4D97-AF65-F5344CB8AC3E}">
        <p14:creationId xmlns:p14="http://schemas.microsoft.com/office/powerpoint/2010/main" val="297133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bwMode="auto">
          <a:xfrm>
            <a:off x="571500" y="1414463"/>
            <a:ext cx="8248650" cy="4786312"/>
          </a:xfrm>
          <a:prstGeom prst="rect">
            <a:avLst/>
          </a:prstGeom>
          <a:noFill/>
          <a:ln w="9525">
            <a:noFill/>
            <a:miter lim="800000"/>
            <a:headEnd/>
            <a:tailEnd/>
          </a:ln>
        </p:spPr>
        <p:txBody>
          <a:bodyPr/>
          <a:lstStyle/>
          <a:p>
            <a:pPr marL="531813" lvl="2" indent="-342900" eaLnBrk="1" hangingPunct="1">
              <a:spcBef>
                <a:spcPct val="20000"/>
              </a:spcBef>
              <a:buClr>
                <a:srgbClr val="00007D"/>
              </a:buClr>
              <a:buSzPct val="75000"/>
              <a:buFont typeface="Wingdings" pitchFamily="2" charset="2"/>
              <a:buChar char="n"/>
              <a:defRPr/>
            </a:pPr>
            <a:r>
              <a:rPr lang="fr-FR" sz="2400" b="1" dirty="0">
                <a:solidFill>
                  <a:srgbClr val="000000"/>
                </a:solidFill>
                <a:latin typeface="Arial"/>
              </a:rPr>
              <a:t>Décrire les données</a:t>
            </a:r>
            <a:endParaRPr lang="fr-FR" sz="2400" b="1" dirty="0">
              <a:solidFill>
                <a:srgbClr val="000000"/>
              </a:solidFill>
              <a:effectLst/>
              <a:latin typeface="Arial"/>
            </a:endParaRPr>
          </a:p>
          <a:p>
            <a:pPr marL="531813" lvl="2" indent="-342900" eaLnBrk="1" hangingPunct="1">
              <a:spcBef>
                <a:spcPct val="20000"/>
              </a:spcBef>
              <a:buClr>
                <a:srgbClr val="00007D"/>
              </a:buClr>
              <a:buSzPct val="75000"/>
              <a:buFont typeface="Wingdings" pitchFamily="2" charset="2"/>
              <a:buChar char="n"/>
              <a:defRPr/>
            </a:pPr>
            <a:endParaRPr lang="fr-FR" sz="400" b="1" dirty="0">
              <a:solidFill>
                <a:srgbClr val="000000"/>
              </a:solidFill>
              <a:effectLst/>
              <a:latin typeface="Arial"/>
            </a:endParaRPr>
          </a:p>
          <a:p>
            <a:pPr marL="800100" lvl="1" indent="-342900">
              <a:spcBef>
                <a:spcPct val="20000"/>
              </a:spcBef>
              <a:buClr>
                <a:srgbClr val="00007D"/>
              </a:buClr>
              <a:buSzPct val="100000"/>
              <a:buFont typeface="Wingdings" pitchFamily="2" charset="2"/>
              <a:buChar char="Ø"/>
              <a:defRPr/>
            </a:pPr>
            <a:r>
              <a:rPr lang="fr-FR" dirty="0">
                <a:solidFill>
                  <a:srgbClr val="000000"/>
                </a:solidFill>
                <a:effectLst/>
                <a:latin typeface="Arial" pitchFamily="34" charset="0"/>
                <a:cs typeface="Times New Roman" pitchFamily="18" charset="0"/>
                <a:sym typeface="Symbol" pitchFamily="18" charset="2"/>
              </a:rPr>
              <a:t>Les indices de dispersion</a:t>
            </a:r>
            <a:endParaRPr lang="fr-FR" sz="2000" b="1" dirty="0">
              <a:solidFill>
                <a:srgbClr val="000000"/>
              </a:solidFill>
              <a:effectLst/>
              <a:latin typeface="Arial" pitchFamily="34" charset="0"/>
              <a:cs typeface="Times New Roman" pitchFamily="18" charset="0"/>
              <a:sym typeface="Symbol" pitchFamily="18" charset="2"/>
            </a:endParaRPr>
          </a:p>
        </p:txBody>
      </p:sp>
      <p:sp>
        <p:nvSpPr>
          <p:cNvPr id="17" name="Titre 1"/>
          <p:cNvSpPr>
            <a:spLocks noGrp="1"/>
          </p:cNvSpPr>
          <p:nvPr>
            <p:ph type="title"/>
          </p:nvPr>
        </p:nvSpPr>
        <p:spPr>
          <a:xfrm>
            <a:off x="742950" y="428625"/>
            <a:ext cx="8043863" cy="685800"/>
          </a:xfrm>
        </p:spPr>
        <p:txBody>
          <a:bodyPr/>
          <a:lstStyle/>
          <a:p>
            <a:pPr eaLnBrk="1" hangingPunct="1">
              <a:defRPr/>
            </a:pPr>
            <a:r>
              <a:rPr lang="fr-FR" sz="3200" b="1" u="sng" cap="small" dirty="0">
                <a:solidFill>
                  <a:schemeClr val="bg2">
                    <a:lumMod val="75000"/>
                  </a:schemeClr>
                </a:solidFill>
                <a:effectLst>
                  <a:outerShdw blurRad="38100" dist="38100" dir="2700000" algn="tl">
                    <a:srgbClr val="000000">
                      <a:alpha val="43137"/>
                    </a:srgbClr>
                  </a:outerShdw>
                </a:effectLst>
              </a:rPr>
              <a:t>Des statistiques descriptives…</a:t>
            </a:r>
            <a:endParaRPr lang="fr-FR" sz="3200" b="1" u="sng" cap="small" dirty="0">
              <a:solidFill>
                <a:schemeClr val="bg2">
                  <a:lumMod val="75000"/>
                </a:schemeClr>
              </a:solidFill>
              <a:effectLst>
                <a:outerShdw blurRad="38100" dist="38100" dir="2700000" algn="tl">
                  <a:srgbClr val="000000">
                    <a:alpha val="43137"/>
                  </a:srgbClr>
                </a:outerShdw>
              </a:effectLst>
              <a:latin typeface="+mn-lt"/>
              <a:ea typeface="+mn-ea"/>
              <a:cs typeface="+mn-cs"/>
            </a:endParaRPr>
          </a:p>
        </p:txBody>
      </p:sp>
      <p:sp>
        <p:nvSpPr>
          <p:cNvPr id="22" name="Rectangle 21"/>
          <p:cNvSpPr/>
          <p:nvPr/>
        </p:nvSpPr>
        <p:spPr>
          <a:xfrm>
            <a:off x="5724128" y="1918808"/>
            <a:ext cx="3239800" cy="492443"/>
          </a:xfrm>
          <a:prstGeom prst="rect">
            <a:avLst/>
          </a:prstGeom>
          <a:solidFill>
            <a:schemeClr val="tx1">
              <a:lumMod val="25000"/>
              <a:lumOff val="75000"/>
            </a:schemeClr>
          </a:solidFill>
          <a:ln>
            <a:solidFill>
              <a:schemeClr val="tx1"/>
            </a:solidFill>
          </a:ln>
        </p:spPr>
        <p:txBody>
          <a:bodyPr wrap="square">
            <a:spAutoFit/>
          </a:bodyPr>
          <a:lstStyle/>
          <a:p>
            <a:pPr algn="ctr" eaLnBrk="1" hangingPunct="1">
              <a:spcBef>
                <a:spcPct val="20000"/>
              </a:spcBef>
              <a:buClr>
                <a:srgbClr val="440044"/>
              </a:buClr>
              <a:buSzPct val="100000"/>
              <a:defRPr/>
            </a:pPr>
            <a:r>
              <a:rPr lang="fr-FR" sz="1200" b="1" dirty="0">
                <a:solidFill>
                  <a:srgbClr val="000000"/>
                </a:solidFill>
                <a:effectLst/>
                <a:cs typeface="Arial" charset="0"/>
              </a:rPr>
              <a:t>La variance :</a:t>
            </a:r>
            <a:r>
              <a:rPr lang="fr-FR" sz="1200" dirty="0">
                <a:solidFill>
                  <a:srgbClr val="000000"/>
                </a:solidFill>
                <a:effectLst/>
                <a:cs typeface="Arial" charset="0"/>
              </a:rPr>
              <a:t> Rend compte de l’écart moyen par rapport à la moyenne</a:t>
            </a:r>
            <a:r>
              <a:rPr lang="fr-FR" sz="1400" dirty="0">
                <a:solidFill>
                  <a:srgbClr val="000000"/>
                </a:solidFill>
                <a:effectLst/>
                <a:cs typeface="Arial" charset="0"/>
              </a:rPr>
              <a:t>.</a:t>
            </a:r>
          </a:p>
        </p:txBody>
      </p:sp>
      <p:graphicFrame>
        <p:nvGraphicFramePr>
          <p:cNvPr id="11" name="Graphique 10"/>
          <p:cNvGraphicFramePr/>
          <p:nvPr/>
        </p:nvGraphicFramePr>
        <p:xfrm>
          <a:off x="683568" y="3356992"/>
          <a:ext cx="4229100" cy="2466974"/>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Connecteur droit 42"/>
          <p:cNvCxnSpPr>
            <a:cxnSpLocks noChangeShapeType="1"/>
          </p:cNvCxnSpPr>
          <p:nvPr/>
        </p:nvCxnSpPr>
        <p:spPr bwMode="auto">
          <a:xfrm>
            <a:off x="929755" y="4098528"/>
            <a:ext cx="3727450" cy="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13" name="Connecteur droit avec flèche 12"/>
          <p:cNvCxnSpPr>
            <a:cxnSpLocks noChangeShapeType="1"/>
          </p:cNvCxnSpPr>
          <p:nvPr/>
        </p:nvCxnSpPr>
        <p:spPr bwMode="auto">
          <a:xfrm>
            <a:off x="1361555" y="4111228"/>
            <a:ext cx="0" cy="776287"/>
          </a:xfrm>
          <a:prstGeom prst="straightConnector1">
            <a:avLst/>
          </a:prstGeom>
          <a:noFill/>
          <a:ln w="9525" algn="ctr">
            <a:solidFill>
              <a:srgbClr val="C00000"/>
            </a:solidFill>
            <a:round/>
            <a:headEnd type="stealth" w="med" len="med"/>
            <a:tailEnd type="stealth" w="med" len="med"/>
          </a:ln>
          <a:extLst>
            <a:ext uri="{909E8E84-426E-40DD-AFC4-6F175D3DCCD1}">
              <a14:hiddenFill xmlns:a14="http://schemas.microsoft.com/office/drawing/2010/main">
                <a:noFill/>
              </a14:hiddenFill>
            </a:ext>
          </a:extLst>
        </p:spPr>
      </p:cxnSp>
      <p:cxnSp>
        <p:nvCxnSpPr>
          <p:cNvPr id="14" name="Connecteur droit avec flèche 13"/>
          <p:cNvCxnSpPr>
            <a:cxnSpLocks noChangeShapeType="1"/>
          </p:cNvCxnSpPr>
          <p:nvPr/>
        </p:nvCxnSpPr>
        <p:spPr bwMode="auto">
          <a:xfrm>
            <a:off x="2120380" y="4111228"/>
            <a:ext cx="0" cy="387350"/>
          </a:xfrm>
          <a:prstGeom prst="straightConnector1">
            <a:avLst/>
          </a:prstGeom>
          <a:noFill/>
          <a:ln w="9525" algn="ctr">
            <a:solidFill>
              <a:srgbClr val="C00000"/>
            </a:solidFill>
            <a:round/>
            <a:headEnd type="stealth" w="med" len="med"/>
            <a:tailEnd type="stealth" w="med" len="med"/>
          </a:ln>
          <a:extLst>
            <a:ext uri="{909E8E84-426E-40DD-AFC4-6F175D3DCCD1}">
              <a14:hiddenFill xmlns:a14="http://schemas.microsoft.com/office/drawing/2010/main">
                <a:noFill/>
              </a14:hiddenFill>
            </a:ext>
          </a:extLst>
        </p:spPr>
      </p:cxnSp>
      <p:cxnSp>
        <p:nvCxnSpPr>
          <p:cNvPr id="15" name="Connecteur droit avec flèche 14"/>
          <p:cNvCxnSpPr>
            <a:cxnSpLocks noChangeShapeType="1"/>
          </p:cNvCxnSpPr>
          <p:nvPr/>
        </p:nvCxnSpPr>
        <p:spPr bwMode="auto">
          <a:xfrm>
            <a:off x="2877618" y="3887390"/>
            <a:ext cx="0" cy="195263"/>
          </a:xfrm>
          <a:prstGeom prst="straightConnector1">
            <a:avLst/>
          </a:prstGeom>
          <a:noFill/>
          <a:ln w="9525" algn="ctr">
            <a:solidFill>
              <a:srgbClr val="C00000"/>
            </a:solidFill>
            <a:round/>
            <a:headEnd type="stealth" w="med" len="med"/>
            <a:tailEnd type="stealth" w="med" len="med"/>
          </a:ln>
          <a:extLst>
            <a:ext uri="{909E8E84-426E-40DD-AFC4-6F175D3DCCD1}">
              <a14:hiddenFill xmlns:a14="http://schemas.microsoft.com/office/drawing/2010/main">
                <a:noFill/>
              </a14:hiddenFill>
            </a:ext>
          </a:extLst>
        </p:spPr>
      </p:cxnSp>
      <p:cxnSp>
        <p:nvCxnSpPr>
          <p:cNvPr id="16" name="Connecteur droit avec flèche 15"/>
          <p:cNvCxnSpPr>
            <a:cxnSpLocks noChangeShapeType="1"/>
          </p:cNvCxnSpPr>
          <p:nvPr/>
        </p:nvCxnSpPr>
        <p:spPr bwMode="auto">
          <a:xfrm>
            <a:off x="3634855" y="3700065"/>
            <a:ext cx="0" cy="382588"/>
          </a:xfrm>
          <a:prstGeom prst="straightConnector1">
            <a:avLst/>
          </a:prstGeom>
          <a:noFill/>
          <a:ln w="9525" algn="ctr">
            <a:solidFill>
              <a:srgbClr val="C00000"/>
            </a:solidFill>
            <a:round/>
            <a:headEnd type="stealth" w="med" len="med"/>
            <a:tailEnd type="stealth" w="med" len="med"/>
          </a:ln>
          <a:extLst>
            <a:ext uri="{909E8E84-426E-40DD-AFC4-6F175D3DCCD1}">
              <a14:hiddenFill xmlns:a14="http://schemas.microsoft.com/office/drawing/2010/main">
                <a:noFill/>
              </a14:hiddenFill>
            </a:ext>
          </a:extLst>
        </p:spPr>
      </p:cxnSp>
      <p:cxnSp>
        <p:nvCxnSpPr>
          <p:cNvPr id="18" name="Connecteur droit avec flèche 17"/>
          <p:cNvCxnSpPr>
            <a:cxnSpLocks noChangeShapeType="1"/>
          </p:cNvCxnSpPr>
          <p:nvPr/>
        </p:nvCxnSpPr>
        <p:spPr bwMode="auto">
          <a:xfrm>
            <a:off x="4401618" y="3495278"/>
            <a:ext cx="0" cy="554037"/>
          </a:xfrm>
          <a:prstGeom prst="straightConnector1">
            <a:avLst/>
          </a:prstGeom>
          <a:noFill/>
          <a:ln w="9525" algn="ctr">
            <a:solidFill>
              <a:srgbClr val="C00000"/>
            </a:solidFill>
            <a:round/>
            <a:headEnd type="stealth" w="med" len="med"/>
            <a:tailEnd type="stealth" w="med" len="med"/>
          </a:ln>
          <a:extLst>
            <a:ext uri="{909E8E84-426E-40DD-AFC4-6F175D3DCCD1}">
              <a14:hiddenFill xmlns:a14="http://schemas.microsoft.com/office/drawing/2010/main">
                <a:noFill/>
              </a14:hiddenFill>
            </a:ext>
          </a:extLst>
        </p:spPr>
      </p:cxnSp>
      <p:sp>
        <p:nvSpPr>
          <p:cNvPr id="2" name="Rectangle 1"/>
          <p:cNvSpPr/>
          <p:nvPr/>
        </p:nvSpPr>
        <p:spPr>
          <a:xfrm>
            <a:off x="1034848" y="5511881"/>
            <a:ext cx="704039" cy="230832"/>
          </a:xfrm>
          <a:prstGeom prst="rect">
            <a:avLst/>
          </a:prstGeom>
        </p:spPr>
        <p:txBody>
          <a:bodyPr wrap="none">
            <a:spAutoFit/>
          </a:bodyPr>
          <a:lstStyle/>
          <a:p>
            <a:pPr algn="ctr" eaLnBrk="1" fontAlgn="b" hangingPunct="1"/>
            <a:r>
              <a:rPr lang="fr-FR" sz="900" dirty="0">
                <a:solidFill>
                  <a:schemeClr val="dk1"/>
                </a:solidFill>
                <a:effectLst/>
              </a:rPr>
              <a:t>Etudiant 1</a:t>
            </a:r>
          </a:p>
        </p:txBody>
      </p:sp>
      <p:sp>
        <p:nvSpPr>
          <p:cNvPr id="19" name="Rectangle 18"/>
          <p:cNvSpPr/>
          <p:nvPr/>
        </p:nvSpPr>
        <p:spPr>
          <a:xfrm>
            <a:off x="1791785" y="5515338"/>
            <a:ext cx="704039" cy="230832"/>
          </a:xfrm>
          <a:prstGeom prst="rect">
            <a:avLst/>
          </a:prstGeom>
        </p:spPr>
        <p:txBody>
          <a:bodyPr wrap="none">
            <a:spAutoFit/>
          </a:bodyPr>
          <a:lstStyle/>
          <a:p>
            <a:pPr algn="ctr" eaLnBrk="1" fontAlgn="b" hangingPunct="1"/>
            <a:r>
              <a:rPr lang="fr-FR" sz="900" dirty="0">
                <a:solidFill>
                  <a:schemeClr val="dk1"/>
                </a:solidFill>
                <a:effectLst/>
              </a:rPr>
              <a:t>Etudiant 2</a:t>
            </a:r>
          </a:p>
        </p:txBody>
      </p:sp>
      <p:sp>
        <p:nvSpPr>
          <p:cNvPr id="23" name="Rectangle 22"/>
          <p:cNvSpPr/>
          <p:nvPr/>
        </p:nvSpPr>
        <p:spPr>
          <a:xfrm>
            <a:off x="2548722" y="5518795"/>
            <a:ext cx="704039" cy="230832"/>
          </a:xfrm>
          <a:prstGeom prst="rect">
            <a:avLst/>
          </a:prstGeom>
        </p:spPr>
        <p:txBody>
          <a:bodyPr wrap="none">
            <a:spAutoFit/>
          </a:bodyPr>
          <a:lstStyle/>
          <a:p>
            <a:pPr algn="ctr" eaLnBrk="1" fontAlgn="b" hangingPunct="1"/>
            <a:r>
              <a:rPr lang="fr-FR" sz="900" dirty="0">
                <a:solidFill>
                  <a:schemeClr val="dk1"/>
                </a:solidFill>
                <a:effectLst/>
              </a:rPr>
              <a:t>Etudiant 3</a:t>
            </a:r>
          </a:p>
        </p:txBody>
      </p:sp>
      <p:sp>
        <p:nvSpPr>
          <p:cNvPr id="24" name="Rectangle 23"/>
          <p:cNvSpPr/>
          <p:nvPr/>
        </p:nvSpPr>
        <p:spPr>
          <a:xfrm>
            <a:off x="3305659" y="5511742"/>
            <a:ext cx="704039" cy="230832"/>
          </a:xfrm>
          <a:prstGeom prst="rect">
            <a:avLst/>
          </a:prstGeom>
        </p:spPr>
        <p:txBody>
          <a:bodyPr wrap="none">
            <a:spAutoFit/>
          </a:bodyPr>
          <a:lstStyle/>
          <a:p>
            <a:pPr algn="ctr" eaLnBrk="1" fontAlgn="b" hangingPunct="1"/>
            <a:r>
              <a:rPr lang="fr-FR" sz="900" dirty="0">
                <a:solidFill>
                  <a:schemeClr val="dk1"/>
                </a:solidFill>
                <a:effectLst/>
              </a:rPr>
              <a:t>Etudiant 4</a:t>
            </a:r>
          </a:p>
        </p:txBody>
      </p:sp>
      <p:sp>
        <p:nvSpPr>
          <p:cNvPr id="25" name="Rectangle 24"/>
          <p:cNvSpPr/>
          <p:nvPr/>
        </p:nvSpPr>
        <p:spPr>
          <a:xfrm>
            <a:off x="4062596" y="5515199"/>
            <a:ext cx="704039" cy="230832"/>
          </a:xfrm>
          <a:prstGeom prst="rect">
            <a:avLst/>
          </a:prstGeom>
        </p:spPr>
        <p:txBody>
          <a:bodyPr wrap="none">
            <a:spAutoFit/>
          </a:bodyPr>
          <a:lstStyle/>
          <a:p>
            <a:pPr algn="ctr" eaLnBrk="1" fontAlgn="b" hangingPunct="1"/>
            <a:r>
              <a:rPr lang="fr-FR" sz="900" dirty="0">
                <a:solidFill>
                  <a:schemeClr val="dk1"/>
                </a:solidFill>
                <a:effectLst/>
              </a:rPr>
              <a:t>Etudiant 5</a:t>
            </a:r>
          </a:p>
        </p:txBody>
      </p:sp>
      <p:pic>
        <p:nvPicPr>
          <p:cNvPr id="31" name="Image 30"/>
          <p:cNvPicPr>
            <a:picLocks noChangeAspect="1"/>
          </p:cNvPicPr>
          <p:nvPr/>
        </p:nvPicPr>
        <p:blipFill rotWithShape="1">
          <a:blip r:embed="rId4"/>
          <a:srcRect r="45996" b="90102"/>
          <a:stretch/>
        </p:blipFill>
        <p:spPr>
          <a:xfrm>
            <a:off x="251521" y="2677021"/>
            <a:ext cx="3816424" cy="391939"/>
          </a:xfrm>
          <a:prstGeom prst="rect">
            <a:avLst/>
          </a:prstGeom>
        </p:spPr>
      </p:pic>
      <p:sp>
        <p:nvSpPr>
          <p:cNvPr id="32" name="Rectangle 7"/>
          <p:cNvSpPr>
            <a:spLocks noChangeArrowheads="1"/>
          </p:cNvSpPr>
          <p:nvPr/>
        </p:nvSpPr>
        <p:spPr bwMode="auto">
          <a:xfrm>
            <a:off x="6102219" y="3338908"/>
            <a:ext cx="2483619"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r>
              <a:rPr lang="fr-FR" altLang="fr-FR" sz="1200" i="1" dirty="0">
                <a:solidFill>
                  <a:srgbClr val="C00000"/>
                </a:solidFill>
                <a:effectLst/>
                <a:cs typeface="Arial" charset="0"/>
              </a:rPr>
              <a:t>xi = valeurs prises par la variable</a:t>
            </a:r>
          </a:p>
          <a:p>
            <a:pPr>
              <a:spcBef>
                <a:spcPct val="0"/>
              </a:spcBef>
              <a:buClrTx/>
              <a:buSzTx/>
              <a:buFontTx/>
              <a:buNone/>
            </a:pPr>
            <a:r>
              <a:rPr lang="fr-FR" altLang="fr-FR" sz="1200" i="1" dirty="0">
                <a:solidFill>
                  <a:srgbClr val="C00000"/>
                </a:solidFill>
                <a:effectLst/>
                <a:cs typeface="Arial" charset="0"/>
              </a:rPr>
              <a:t>M = moyenne de la distribution</a:t>
            </a:r>
          </a:p>
          <a:p>
            <a:pPr>
              <a:spcBef>
                <a:spcPct val="0"/>
              </a:spcBef>
              <a:buClrTx/>
              <a:buSzTx/>
              <a:buFontTx/>
              <a:buNone/>
            </a:pPr>
            <a:r>
              <a:rPr lang="fr-FR" altLang="fr-FR" sz="1200" i="1" dirty="0">
                <a:solidFill>
                  <a:srgbClr val="C00000"/>
                </a:solidFill>
                <a:effectLst/>
                <a:cs typeface="Arial" charset="0"/>
              </a:rPr>
              <a:t>N = effectif</a:t>
            </a:r>
            <a:endParaRPr lang="fr-FR" altLang="fr-FR" sz="700" i="1" dirty="0">
              <a:solidFill>
                <a:srgbClr val="C00000"/>
              </a:solidFill>
              <a:effectLst/>
              <a:cs typeface="Arial" charset="0"/>
            </a:endParaRPr>
          </a:p>
        </p:txBody>
      </p:sp>
      <p:graphicFrame>
        <p:nvGraphicFramePr>
          <p:cNvPr id="33" name="Objet 2"/>
          <p:cNvGraphicFramePr>
            <a:graphicFrameLocks noChangeAspect="1"/>
          </p:cNvGraphicFramePr>
          <p:nvPr/>
        </p:nvGraphicFramePr>
        <p:xfrm>
          <a:off x="6514560" y="2636912"/>
          <a:ext cx="1658937" cy="631825"/>
        </p:xfrm>
        <a:graphic>
          <a:graphicData uri="http://schemas.openxmlformats.org/presentationml/2006/ole">
            <mc:AlternateContent xmlns:mc="http://schemas.openxmlformats.org/markup-compatibility/2006">
              <mc:Choice xmlns:v="urn:schemas-microsoft-com:vml" Requires="v">
                <p:oleObj name="Équation" r:id="rId5" imgW="1117600" imgH="431800" progId="Equation.3">
                  <p:embed/>
                </p:oleObj>
              </mc:Choice>
              <mc:Fallback>
                <p:oleObj name="Équation" r:id="rId5" imgW="1117600" imgH="431800" progId="Equation.3">
                  <p:embed/>
                  <p:pic>
                    <p:nvPicPr>
                      <p:cNvPr id="33" name="Obje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4560" y="2636912"/>
                        <a:ext cx="1658937" cy="631825"/>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Image 2">
            <a:extLst>
              <a:ext uri="{FF2B5EF4-FFF2-40B4-BE49-F238E27FC236}">
                <a16:creationId xmlns:a16="http://schemas.microsoft.com/office/drawing/2014/main" id="{F6FA06F5-5C52-442E-944D-9327747DE14D}"/>
              </a:ext>
            </a:extLst>
          </p:cNvPr>
          <p:cNvPicPr>
            <a:picLocks noChangeAspect="1"/>
          </p:cNvPicPr>
          <p:nvPr/>
        </p:nvPicPr>
        <p:blipFill>
          <a:blip r:embed="rId7"/>
          <a:stretch>
            <a:fillRect/>
          </a:stretch>
        </p:blipFill>
        <p:spPr>
          <a:xfrm>
            <a:off x="6386832" y="47144"/>
            <a:ext cx="2767824" cy="499915"/>
          </a:xfrm>
          <a:prstGeom prst="rect">
            <a:avLst/>
          </a:prstGeom>
        </p:spPr>
      </p:pic>
    </p:spTree>
    <p:extLst>
      <p:ext uri="{BB962C8B-B14F-4D97-AF65-F5344CB8AC3E}">
        <p14:creationId xmlns:p14="http://schemas.microsoft.com/office/powerpoint/2010/main" val="46394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C5001F-D410-4F9E-8211-B9351B7BB27C}"/>
              </a:ext>
            </a:extLst>
          </p:cNvPr>
          <p:cNvSpPr>
            <a:spLocks noGrp="1"/>
          </p:cNvSpPr>
          <p:nvPr>
            <p:ph type="title"/>
          </p:nvPr>
        </p:nvSpPr>
        <p:spPr/>
        <p:txBody>
          <a:bodyPr/>
          <a:lstStyle/>
          <a:p>
            <a:r>
              <a:rPr lang="fr-FR" dirty="0"/>
              <a:t>Plan du poster</a:t>
            </a:r>
          </a:p>
        </p:txBody>
      </p:sp>
      <p:sp>
        <p:nvSpPr>
          <p:cNvPr id="3" name="Espace réservé du contenu 2">
            <a:extLst>
              <a:ext uri="{FF2B5EF4-FFF2-40B4-BE49-F238E27FC236}">
                <a16:creationId xmlns:a16="http://schemas.microsoft.com/office/drawing/2014/main" id="{63DC7038-5C8C-4808-BA8F-D7D7D54C3E33}"/>
              </a:ext>
            </a:extLst>
          </p:cNvPr>
          <p:cNvSpPr>
            <a:spLocks noGrp="1"/>
          </p:cNvSpPr>
          <p:nvPr>
            <p:ph idx="1"/>
          </p:nvPr>
        </p:nvSpPr>
        <p:spPr/>
        <p:txBody>
          <a:bodyPr>
            <a:normAutofit lnSpcReduction="10000"/>
          </a:bodyPr>
          <a:lstStyle/>
          <a:p>
            <a:r>
              <a:rPr lang="fr-FR" dirty="0"/>
              <a:t>1. contextualisation / bibliographie (au minimum 4 références scientifiques)</a:t>
            </a:r>
          </a:p>
          <a:p>
            <a:r>
              <a:rPr lang="fr-FR" dirty="0"/>
              <a:t>2. Problématique: question à laquelle vous voulez répondre / Hypothèses</a:t>
            </a:r>
          </a:p>
          <a:p>
            <a:r>
              <a:rPr lang="fr-FR" dirty="0"/>
              <a:t>3. Présentation de la méthode: combien de sujets? D’où viennent les données?...</a:t>
            </a:r>
          </a:p>
          <a:p>
            <a:r>
              <a:rPr lang="fr-FR" dirty="0"/>
              <a:t>4. Présentation des résultats: tests stats</a:t>
            </a:r>
          </a:p>
          <a:p>
            <a:r>
              <a:rPr lang="fr-FR" dirty="0"/>
              <a:t>5. Discussion</a:t>
            </a:r>
          </a:p>
          <a:p>
            <a:r>
              <a:rPr lang="fr-FR" dirty="0"/>
              <a:t>6. Références bibliographiques (aux normes APA)</a:t>
            </a:r>
          </a:p>
        </p:txBody>
      </p:sp>
      <p:pic>
        <p:nvPicPr>
          <p:cNvPr id="5" name="Image 4">
            <a:extLst>
              <a:ext uri="{FF2B5EF4-FFF2-40B4-BE49-F238E27FC236}">
                <a16:creationId xmlns:a16="http://schemas.microsoft.com/office/drawing/2014/main" id="{C7228396-7593-48F1-BE8F-64231C91684C}"/>
              </a:ext>
            </a:extLst>
          </p:cNvPr>
          <p:cNvPicPr>
            <a:picLocks noChangeAspect="1"/>
          </p:cNvPicPr>
          <p:nvPr/>
        </p:nvPicPr>
        <p:blipFill rotWithShape="1">
          <a:blip r:embed="rId2"/>
          <a:srcRect l="11409" t="16041" r="17861" b="20993"/>
          <a:stretch/>
        </p:blipFill>
        <p:spPr>
          <a:xfrm>
            <a:off x="6876256" y="23602"/>
            <a:ext cx="2267744" cy="1245158"/>
          </a:xfrm>
          <a:prstGeom prst="rect">
            <a:avLst/>
          </a:prstGeom>
        </p:spPr>
      </p:pic>
    </p:spTree>
    <p:extLst>
      <p:ext uri="{BB962C8B-B14F-4D97-AF65-F5344CB8AC3E}">
        <p14:creationId xmlns:p14="http://schemas.microsoft.com/office/powerpoint/2010/main" val="3197831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bwMode="auto">
          <a:xfrm>
            <a:off x="571500" y="1414463"/>
            <a:ext cx="8248650" cy="4786312"/>
          </a:xfrm>
          <a:prstGeom prst="rect">
            <a:avLst/>
          </a:prstGeom>
          <a:noFill/>
          <a:ln w="9525">
            <a:noFill/>
            <a:miter lim="800000"/>
            <a:headEnd/>
            <a:tailEnd/>
          </a:ln>
        </p:spPr>
        <p:txBody>
          <a:bodyPr/>
          <a:lstStyle/>
          <a:p>
            <a:pPr marL="531813" lvl="2" indent="-342900" eaLnBrk="1" hangingPunct="1">
              <a:spcBef>
                <a:spcPct val="20000"/>
              </a:spcBef>
              <a:buClr>
                <a:srgbClr val="00007D"/>
              </a:buClr>
              <a:buSzPct val="75000"/>
              <a:buFont typeface="Wingdings" pitchFamily="2" charset="2"/>
              <a:buChar char="n"/>
              <a:defRPr/>
            </a:pPr>
            <a:r>
              <a:rPr lang="fr-FR" sz="2400" b="1" dirty="0">
                <a:solidFill>
                  <a:srgbClr val="000000"/>
                </a:solidFill>
                <a:latin typeface="Arial"/>
              </a:rPr>
              <a:t>Décrire les données</a:t>
            </a:r>
            <a:endParaRPr lang="fr-FR" sz="2400" b="1" dirty="0">
              <a:solidFill>
                <a:srgbClr val="000000"/>
              </a:solidFill>
              <a:effectLst/>
              <a:latin typeface="Arial"/>
            </a:endParaRPr>
          </a:p>
          <a:p>
            <a:pPr marL="531813" lvl="2" indent="-342900" eaLnBrk="1" hangingPunct="1">
              <a:spcBef>
                <a:spcPct val="20000"/>
              </a:spcBef>
              <a:buClr>
                <a:srgbClr val="00007D"/>
              </a:buClr>
              <a:buSzPct val="75000"/>
              <a:buFont typeface="Wingdings" pitchFamily="2" charset="2"/>
              <a:buChar char="n"/>
              <a:defRPr/>
            </a:pPr>
            <a:endParaRPr lang="fr-FR" sz="400" b="1" dirty="0">
              <a:solidFill>
                <a:srgbClr val="000000"/>
              </a:solidFill>
              <a:effectLst/>
              <a:latin typeface="Arial"/>
            </a:endParaRPr>
          </a:p>
          <a:p>
            <a:pPr marL="800100" lvl="1" indent="-342900">
              <a:spcBef>
                <a:spcPct val="20000"/>
              </a:spcBef>
              <a:buClr>
                <a:srgbClr val="00007D"/>
              </a:buClr>
              <a:buSzPct val="100000"/>
              <a:buFont typeface="Wingdings" pitchFamily="2" charset="2"/>
              <a:buChar char="Ø"/>
              <a:defRPr/>
            </a:pPr>
            <a:r>
              <a:rPr lang="fr-FR" dirty="0">
                <a:solidFill>
                  <a:srgbClr val="000000"/>
                </a:solidFill>
                <a:effectLst/>
                <a:latin typeface="Arial" pitchFamily="34" charset="0"/>
                <a:cs typeface="Times New Roman" pitchFamily="18" charset="0"/>
                <a:sym typeface="Symbol" pitchFamily="18" charset="2"/>
              </a:rPr>
              <a:t>Les indices de dispersion</a:t>
            </a:r>
            <a:endParaRPr lang="fr-FR" sz="2000" b="1" dirty="0">
              <a:solidFill>
                <a:srgbClr val="000000"/>
              </a:solidFill>
              <a:effectLst/>
              <a:latin typeface="Arial" pitchFamily="34" charset="0"/>
              <a:cs typeface="Times New Roman" pitchFamily="18" charset="0"/>
              <a:sym typeface="Symbol" pitchFamily="18" charset="2"/>
            </a:endParaRPr>
          </a:p>
        </p:txBody>
      </p:sp>
      <p:sp>
        <p:nvSpPr>
          <p:cNvPr id="17" name="Titre 1"/>
          <p:cNvSpPr>
            <a:spLocks noGrp="1"/>
          </p:cNvSpPr>
          <p:nvPr>
            <p:ph type="title"/>
          </p:nvPr>
        </p:nvSpPr>
        <p:spPr>
          <a:xfrm>
            <a:off x="742950" y="428625"/>
            <a:ext cx="8043863" cy="685800"/>
          </a:xfrm>
        </p:spPr>
        <p:txBody>
          <a:bodyPr/>
          <a:lstStyle/>
          <a:p>
            <a:pPr eaLnBrk="1" hangingPunct="1">
              <a:defRPr/>
            </a:pPr>
            <a:r>
              <a:rPr lang="fr-FR" sz="3200" b="1" u="sng" cap="small" dirty="0">
                <a:solidFill>
                  <a:schemeClr val="bg2">
                    <a:lumMod val="75000"/>
                  </a:schemeClr>
                </a:solidFill>
                <a:effectLst>
                  <a:outerShdw blurRad="38100" dist="38100" dir="2700000" algn="tl">
                    <a:srgbClr val="000000">
                      <a:alpha val="43137"/>
                    </a:srgbClr>
                  </a:outerShdw>
                </a:effectLst>
              </a:rPr>
              <a:t>Des statistiques descriptives…</a:t>
            </a:r>
            <a:endParaRPr lang="fr-FR" sz="3200" b="1" u="sng" cap="small" dirty="0">
              <a:solidFill>
                <a:schemeClr val="bg2">
                  <a:lumMod val="75000"/>
                </a:schemeClr>
              </a:solidFill>
              <a:effectLst>
                <a:outerShdw blurRad="38100" dist="38100" dir="2700000" algn="tl">
                  <a:srgbClr val="000000">
                    <a:alpha val="43137"/>
                  </a:srgbClr>
                </a:outerShdw>
              </a:effectLst>
              <a:latin typeface="+mn-lt"/>
              <a:ea typeface="+mn-ea"/>
              <a:cs typeface="+mn-cs"/>
            </a:endParaRPr>
          </a:p>
        </p:txBody>
      </p:sp>
      <p:sp>
        <p:nvSpPr>
          <p:cNvPr id="22" name="Rectangle 21"/>
          <p:cNvSpPr/>
          <p:nvPr/>
        </p:nvSpPr>
        <p:spPr>
          <a:xfrm>
            <a:off x="5724128" y="1918808"/>
            <a:ext cx="3239800" cy="461665"/>
          </a:xfrm>
          <a:prstGeom prst="rect">
            <a:avLst/>
          </a:prstGeom>
          <a:solidFill>
            <a:schemeClr val="tx1">
              <a:lumMod val="25000"/>
              <a:lumOff val="75000"/>
            </a:schemeClr>
          </a:solidFill>
          <a:ln>
            <a:solidFill>
              <a:schemeClr val="tx1"/>
            </a:solidFill>
          </a:ln>
        </p:spPr>
        <p:txBody>
          <a:bodyPr wrap="square">
            <a:spAutoFit/>
          </a:bodyPr>
          <a:lstStyle/>
          <a:p>
            <a:pPr algn="ctr" eaLnBrk="1" hangingPunct="1">
              <a:spcBef>
                <a:spcPct val="20000"/>
              </a:spcBef>
              <a:buClr>
                <a:srgbClr val="440044"/>
              </a:buClr>
              <a:buSzPct val="100000"/>
              <a:defRPr/>
            </a:pPr>
            <a:r>
              <a:rPr lang="fr-FR" sz="1200" b="1" dirty="0">
                <a:solidFill>
                  <a:srgbClr val="000000"/>
                </a:solidFill>
                <a:effectLst/>
                <a:cs typeface="Arial" charset="0"/>
              </a:rPr>
              <a:t>La variance :</a:t>
            </a:r>
            <a:r>
              <a:rPr lang="fr-FR" sz="1200" dirty="0">
                <a:solidFill>
                  <a:srgbClr val="000000"/>
                </a:solidFill>
                <a:effectLst/>
                <a:cs typeface="Arial" charset="0"/>
              </a:rPr>
              <a:t> Rend compte de l’écart moyen par rapport à la moyenne.</a:t>
            </a:r>
          </a:p>
        </p:txBody>
      </p:sp>
      <p:graphicFrame>
        <p:nvGraphicFramePr>
          <p:cNvPr id="11" name="Graphique 10"/>
          <p:cNvGraphicFramePr/>
          <p:nvPr/>
        </p:nvGraphicFramePr>
        <p:xfrm>
          <a:off x="683568" y="3356992"/>
          <a:ext cx="4229100" cy="2466974"/>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Connecteur droit 42"/>
          <p:cNvCxnSpPr>
            <a:cxnSpLocks noChangeShapeType="1"/>
          </p:cNvCxnSpPr>
          <p:nvPr/>
        </p:nvCxnSpPr>
        <p:spPr bwMode="auto">
          <a:xfrm>
            <a:off x="929755" y="4098528"/>
            <a:ext cx="3727450" cy="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13" name="Connecteur droit avec flèche 12"/>
          <p:cNvCxnSpPr>
            <a:cxnSpLocks noChangeShapeType="1"/>
          </p:cNvCxnSpPr>
          <p:nvPr/>
        </p:nvCxnSpPr>
        <p:spPr bwMode="auto">
          <a:xfrm>
            <a:off x="1361555" y="4111228"/>
            <a:ext cx="0" cy="776287"/>
          </a:xfrm>
          <a:prstGeom prst="straightConnector1">
            <a:avLst/>
          </a:prstGeom>
          <a:noFill/>
          <a:ln w="9525" algn="ctr">
            <a:solidFill>
              <a:srgbClr val="C00000"/>
            </a:solidFill>
            <a:round/>
            <a:headEnd type="stealth" w="med" len="med"/>
            <a:tailEnd type="stealth" w="med" len="med"/>
          </a:ln>
          <a:extLst>
            <a:ext uri="{909E8E84-426E-40DD-AFC4-6F175D3DCCD1}">
              <a14:hiddenFill xmlns:a14="http://schemas.microsoft.com/office/drawing/2010/main">
                <a:noFill/>
              </a14:hiddenFill>
            </a:ext>
          </a:extLst>
        </p:spPr>
      </p:cxnSp>
      <p:cxnSp>
        <p:nvCxnSpPr>
          <p:cNvPr id="14" name="Connecteur droit avec flèche 13"/>
          <p:cNvCxnSpPr>
            <a:cxnSpLocks noChangeShapeType="1"/>
          </p:cNvCxnSpPr>
          <p:nvPr/>
        </p:nvCxnSpPr>
        <p:spPr bwMode="auto">
          <a:xfrm>
            <a:off x="2120380" y="4111228"/>
            <a:ext cx="0" cy="387350"/>
          </a:xfrm>
          <a:prstGeom prst="straightConnector1">
            <a:avLst/>
          </a:prstGeom>
          <a:noFill/>
          <a:ln w="9525" algn="ctr">
            <a:solidFill>
              <a:srgbClr val="C00000"/>
            </a:solidFill>
            <a:round/>
            <a:headEnd type="stealth" w="med" len="med"/>
            <a:tailEnd type="stealth" w="med" len="med"/>
          </a:ln>
          <a:extLst>
            <a:ext uri="{909E8E84-426E-40DD-AFC4-6F175D3DCCD1}">
              <a14:hiddenFill xmlns:a14="http://schemas.microsoft.com/office/drawing/2010/main">
                <a:noFill/>
              </a14:hiddenFill>
            </a:ext>
          </a:extLst>
        </p:spPr>
      </p:cxnSp>
      <p:cxnSp>
        <p:nvCxnSpPr>
          <p:cNvPr id="15" name="Connecteur droit avec flèche 14"/>
          <p:cNvCxnSpPr>
            <a:cxnSpLocks noChangeShapeType="1"/>
          </p:cNvCxnSpPr>
          <p:nvPr/>
        </p:nvCxnSpPr>
        <p:spPr bwMode="auto">
          <a:xfrm>
            <a:off x="2877618" y="3887390"/>
            <a:ext cx="0" cy="195263"/>
          </a:xfrm>
          <a:prstGeom prst="straightConnector1">
            <a:avLst/>
          </a:prstGeom>
          <a:noFill/>
          <a:ln w="9525" algn="ctr">
            <a:solidFill>
              <a:srgbClr val="C00000"/>
            </a:solidFill>
            <a:round/>
            <a:headEnd type="stealth" w="med" len="med"/>
            <a:tailEnd type="stealth" w="med" len="med"/>
          </a:ln>
          <a:extLst>
            <a:ext uri="{909E8E84-426E-40DD-AFC4-6F175D3DCCD1}">
              <a14:hiddenFill xmlns:a14="http://schemas.microsoft.com/office/drawing/2010/main">
                <a:noFill/>
              </a14:hiddenFill>
            </a:ext>
          </a:extLst>
        </p:spPr>
      </p:cxnSp>
      <p:cxnSp>
        <p:nvCxnSpPr>
          <p:cNvPr id="16" name="Connecteur droit avec flèche 15"/>
          <p:cNvCxnSpPr>
            <a:cxnSpLocks noChangeShapeType="1"/>
          </p:cNvCxnSpPr>
          <p:nvPr/>
        </p:nvCxnSpPr>
        <p:spPr bwMode="auto">
          <a:xfrm>
            <a:off x="3634855" y="3700065"/>
            <a:ext cx="0" cy="382588"/>
          </a:xfrm>
          <a:prstGeom prst="straightConnector1">
            <a:avLst/>
          </a:prstGeom>
          <a:noFill/>
          <a:ln w="9525" algn="ctr">
            <a:solidFill>
              <a:srgbClr val="C00000"/>
            </a:solidFill>
            <a:round/>
            <a:headEnd type="stealth" w="med" len="med"/>
            <a:tailEnd type="stealth" w="med" len="med"/>
          </a:ln>
          <a:extLst>
            <a:ext uri="{909E8E84-426E-40DD-AFC4-6F175D3DCCD1}">
              <a14:hiddenFill xmlns:a14="http://schemas.microsoft.com/office/drawing/2010/main">
                <a:noFill/>
              </a14:hiddenFill>
            </a:ext>
          </a:extLst>
        </p:spPr>
      </p:cxnSp>
      <p:cxnSp>
        <p:nvCxnSpPr>
          <p:cNvPr id="18" name="Connecteur droit avec flèche 17"/>
          <p:cNvCxnSpPr>
            <a:cxnSpLocks noChangeShapeType="1"/>
          </p:cNvCxnSpPr>
          <p:nvPr/>
        </p:nvCxnSpPr>
        <p:spPr bwMode="auto">
          <a:xfrm>
            <a:off x="4401618" y="3495278"/>
            <a:ext cx="0" cy="554037"/>
          </a:xfrm>
          <a:prstGeom prst="straightConnector1">
            <a:avLst/>
          </a:prstGeom>
          <a:noFill/>
          <a:ln w="9525" algn="ctr">
            <a:solidFill>
              <a:srgbClr val="C00000"/>
            </a:solidFill>
            <a:round/>
            <a:headEnd type="stealth" w="med" len="med"/>
            <a:tailEnd type="stealth" w="med" len="med"/>
          </a:ln>
          <a:extLst>
            <a:ext uri="{909E8E84-426E-40DD-AFC4-6F175D3DCCD1}">
              <a14:hiddenFill xmlns:a14="http://schemas.microsoft.com/office/drawing/2010/main">
                <a:noFill/>
              </a14:hiddenFill>
            </a:ext>
          </a:extLst>
        </p:spPr>
      </p:cxnSp>
      <p:sp>
        <p:nvSpPr>
          <p:cNvPr id="2" name="Rectangle 1"/>
          <p:cNvSpPr/>
          <p:nvPr/>
        </p:nvSpPr>
        <p:spPr>
          <a:xfrm>
            <a:off x="1034848" y="5511881"/>
            <a:ext cx="704039" cy="230832"/>
          </a:xfrm>
          <a:prstGeom prst="rect">
            <a:avLst/>
          </a:prstGeom>
        </p:spPr>
        <p:txBody>
          <a:bodyPr wrap="none">
            <a:spAutoFit/>
          </a:bodyPr>
          <a:lstStyle/>
          <a:p>
            <a:pPr algn="ctr" eaLnBrk="1" fontAlgn="b" hangingPunct="1"/>
            <a:r>
              <a:rPr lang="fr-FR" sz="900" dirty="0">
                <a:solidFill>
                  <a:schemeClr val="dk1"/>
                </a:solidFill>
                <a:effectLst/>
              </a:rPr>
              <a:t>Etudiant 1</a:t>
            </a:r>
          </a:p>
        </p:txBody>
      </p:sp>
      <p:sp>
        <p:nvSpPr>
          <p:cNvPr id="19" name="Rectangle 18"/>
          <p:cNvSpPr/>
          <p:nvPr/>
        </p:nvSpPr>
        <p:spPr>
          <a:xfrm>
            <a:off x="1791785" y="5515338"/>
            <a:ext cx="704039" cy="230832"/>
          </a:xfrm>
          <a:prstGeom prst="rect">
            <a:avLst/>
          </a:prstGeom>
        </p:spPr>
        <p:txBody>
          <a:bodyPr wrap="none">
            <a:spAutoFit/>
          </a:bodyPr>
          <a:lstStyle/>
          <a:p>
            <a:pPr algn="ctr" eaLnBrk="1" fontAlgn="b" hangingPunct="1"/>
            <a:r>
              <a:rPr lang="fr-FR" sz="900" dirty="0">
                <a:solidFill>
                  <a:schemeClr val="dk1"/>
                </a:solidFill>
                <a:effectLst/>
              </a:rPr>
              <a:t>Etudiant 2</a:t>
            </a:r>
          </a:p>
        </p:txBody>
      </p:sp>
      <p:sp>
        <p:nvSpPr>
          <p:cNvPr id="23" name="Rectangle 22"/>
          <p:cNvSpPr/>
          <p:nvPr/>
        </p:nvSpPr>
        <p:spPr>
          <a:xfrm>
            <a:off x="2548722" y="5518795"/>
            <a:ext cx="704039" cy="230832"/>
          </a:xfrm>
          <a:prstGeom prst="rect">
            <a:avLst/>
          </a:prstGeom>
        </p:spPr>
        <p:txBody>
          <a:bodyPr wrap="none">
            <a:spAutoFit/>
          </a:bodyPr>
          <a:lstStyle/>
          <a:p>
            <a:pPr algn="ctr" eaLnBrk="1" fontAlgn="b" hangingPunct="1"/>
            <a:r>
              <a:rPr lang="fr-FR" sz="900" dirty="0">
                <a:solidFill>
                  <a:schemeClr val="dk1"/>
                </a:solidFill>
                <a:effectLst/>
              </a:rPr>
              <a:t>Etudiant 3</a:t>
            </a:r>
          </a:p>
        </p:txBody>
      </p:sp>
      <p:sp>
        <p:nvSpPr>
          <p:cNvPr id="24" name="Rectangle 23"/>
          <p:cNvSpPr/>
          <p:nvPr/>
        </p:nvSpPr>
        <p:spPr>
          <a:xfrm>
            <a:off x="3305659" y="5511742"/>
            <a:ext cx="704039" cy="230832"/>
          </a:xfrm>
          <a:prstGeom prst="rect">
            <a:avLst/>
          </a:prstGeom>
        </p:spPr>
        <p:txBody>
          <a:bodyPr wrap="none">
            <a:spAutoFit/>
          </a:bodyPr>
          <a:lstStyle/>
          <a:p>
            <a:pPr algn="ctr" eaLnBrk="1" fontAlgn="b" hangingPunct="1"/>
            <a:r>
              <a:rPr lang="fr-FR" sz="900" dirty="0">
                <a:solidFill>
                  <a:schemeClr val="dk1"/>
                </a:solidFill>
                <a:effectLst/>
              </a:rPr>
              <a:t>Etudiant 4</a:t>
            </a:r>
          </a:p>
        </p:txBody>
      </p:sp>
      <p:sp>
        <p:nvSpPr>
          <p:cNvPr id="25" name="Rectangle 24"/>
          <p:cNvSpPr/>
          <p:nvPr/>
        </p:nvSpPr>
        <p:spPr>
          <a:xfrm>
            <a:off x="4062596" y="5515199"/>
            <a:ext cx="704039" cy="230832"/>
          </a:xfrm>
          <a:prstGeom prst="rect">
            <a:avLst/>
          </a:prstGeom>
        </p:spPr>
        <p:txBody>
          <a:bodyPr wrap="none">
            <a:spAutoFit/>
          </a:bodyPr>
          <a:lstStyle/>
          <a:p>
            <a:pPr algn="ctr" eaLnBrk="1" fontAlgn="b" hangingPunct="1"/>
            <a:r>
              <a:rPr lang="fr-FR" sz="900" dirty="0">
                <a:solidFill>
                  <a:schemeClr val="dk1"/>
                </a:solidFill>
                <a:effectLst/>
              </a:rPr>
              <a:t>Etudiant 5</a:t>
            </a:r>
          </a:p>
        </p:txBody>
      </p:sp>
      <p:sp>
        <p:nvSpPr>
          <p:cNvPr id="27" name="Rectangle 7"/>
          <p:cNvSpPr>
            <a:spLocks noChangeArrowheads="1"/>
          </p:cNvSpPr>
          <p:nvPr/>
        </p:nvSpPr>
        <p:spPr bwMode="auto">
          <a:xfrm>
            <a:off x="6102219" y="3338908"/>
            <a:ext cx="2483619"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r>
              <a:rPr lang="fr-FR" altLang="fr-FR" sz="1200" i="1" dirty="0">
                <a:solidFill>
                  <a:srgbClr val="C00000"/>
                </a:solidFill>
                <a:effectLst/>
                <a:cs typeface="Arial" charset="0"/>
              </a:rPr>
              <a:t>xi = valeurs prises par la variable</a:t>
            </a:r>
          </a:p>
          <a:p>
            <a:pPr>
              <a:spcBef>
                <a:spcPct val="0"/>
              </a:spcBef>
              <a:buClrTx/>
              <a:buSzTx/>
              <a:buFontTx/>
              <a:buNone/>
            </a:pPr>
            <a:r>
              <a:rPr lang="fr-FR" altLang="fr-FR" sz="1200" i="1" dirty="0">
                <a:solidFill>
                  <a:srgbClr val="C00000"/>
                </a:solidFill>
                <a:effectLst/>
                <a:cs typeface="Arial" charset="0"/>
              </a:rPr>
              <a:t>M = moyenne de la distribution</a:t>
            </a:r>
          </a:p>
          <a:p>
            <a:pPr>
              <a:spcBef>
                <a:spcPct val="0"/>
              </a:spcBef>
              <a:buClrTx/>
              <a:buSzTx/>
              <a:buFontTx/>
              <a:buNone/>
            </a:pPr>
            <a:r>
              <a:rPr lang="fr-FR" altLang="fr-FR" sz="1200" i="1" dirty="0">
                <a:solidFill>
                  <a:srgbClr val="C00000"/>
                </a:solidFill>
                <a:effectLst/>
                <a:cs typeface="Arial" charset="0"/>
              </a:rPr>
              <a:t>N = effectif</a:t>
            </a:r>
            <a:endParaRPr lang="fr-FR" altLang="fr-FR" sz="700" i="1" dirty="0">
              <a:solidFill>
                <a:srgbClr val="C00000"/>
              </a:solidFill>
              <a:effectLst/>
              <a:cs typeface="Arial" charset="0"/>
            </a:endParaRPr>
          </a:p>
        </p:txBody>
      </p:sp>
      <p:graphicFrame>
        <p:nvGraphicFramePr>
          <p:cNvPr id="30" name="Objet 2"/>
          <p:cNvGraphicFramePr>
            <a:graphicFrameLocks noChangeAspect="1"/>
          </p:cNvGraphicFramePr>
          <p:nvPr/>
        </p:nvGraphicFramePr>
        <p:xfrm>
          <a:off x="6514560" y="2636912"/>
          <a:ext cx="1658937" cy="631825"/>
        </p:xfrm>
        <a:graphic>
          <a:graphicData uri="http://schemas.openxmlformats.org/presentationml/2006/ole">
            <mc:AlternateContent xmlns:mc="http://schemas.openxmlformats.org/markup-compatibility/2006">
              <mc:Choice xmlns:v="urn:schemas-microsoft-com:vml" Requires="v">
                <p:oleObj name="Équation" r:id="rId4" imgW="1117600" imgH="431800" progId="Equation.3">
                  <p:embed/>
                </p:oleObj>
              </mc:Choice>
              <mc:Fallback>
                <p:oleObj name="Équation" r:id="rId4" imgW="1117600" imgH="431800" progId="Equation.3">
                  <p:embed/>
                  <p:pic>
                    <p:nvPicPr>
                      <p:cNvPr id="30" name="Obje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4560" y="2636912"/>
                        <a:ext cx="1658937" cy="631825"/>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1" name="Image 30"/>
          <p:cNvPicPr>
            <a:picLocks noChangeAspect="1"/>
          </p:cNvPicPr>
          <p:nvPr/>
        </p:nvPicPr>
        <p:blipFill rotWithShape="1">
          <a:blip r:embed="rId6"/>
          <a:srcRect r="45996" b="90102"/>
          <a:stretch/>
        </p:blipFill>
        <p:spPr>
          <a:xfrm>
            <a:off x="251521" y="2677021"/>
            <a:ext cx="3816424" cy="391939"/>
          </a:xfrm>
          <a:prstGeom prst="rect">
            <a:avLst/>
          </a:prstGeom>
        </p:spPr>
      </p:pic>
      <p:sp>
        <p:nvSpPr>
          <p:cNvPr id="20" name="Rectangle 19"/>
          <p:cNvSpPr/>
          <p:nvPr/>
        </p:nvSpPr>
        <p:spPr>
          <a:xfrm>
            <a:off x="6137840" y="4376803"/>
            <a:ext cx="2412376" cy="523220"/>
          </a:xfrm>
          <a:prstGeom prst="rect">
            <a:avLst/>
          </a:prstGeom>
          <a:solidFill>
            <a:schemeClr val="bg1">
              <a:lumMod val="85000"/>
            </a:schemeClr>
          </a:solidFill>
          <a:ln>
            <a:solidFill>
              <a:schemeClr val="tx1"/>
            </a:solidFill>
          </a:ln>
        </p:spPr>
        <p:txBody>
          <a:bodyPr wrap="square">
            <a:spAutoFit/>
          </a:bodyPr>
          <a:lstStyle/>
          <a:p>
            <a:pPr algn="ctr" eaLnBrk="1" hangingPunct="1">
              <a:spcBef>
                <a:spcPct val="20000"/>
              </a:spcBef>
              <a:buClr>
                <a:srgbClr val="440044"/>
              </a:buClr>
              <a:buSzPct val="100000"/>
              <a:defRPr/>
            </a:pPr>
            <a:r>
              <a:rPr lang="fr-FR" sz="1400" b="1" dirty="0">
                <a:solidFill>
                  <a:srgbClr val="000000"/>
                </a:solidFill>
                <a:effectLst/>
                <a:cs typeface="Arial" charset="0"/>
              </a:rPr>
              <a:t>L’écart-type :</a:t>
            </a:r>
            <a:r>
              <a:rPr lang="fr-FR" sz="1400" dirty="0">
                <a:solidFill>
                  <a:srgbClr val="000000"/>
                </a:solidFill>
                <a:effectLst/>
                <a:cs typeface="Arial" charset="0"/>
              </a:rPr>
              <a:t> Racine carrée de la variance.</a:t>
            </a:r>
          </a:p>
        </p:txBody>
      </p:sp>
      <p:graphicFrame>
        <p:nvGraphicFramePr>
          <p:cNvPr id="21" name="Object 4"/>
          <p:cNvGraphicFramePr>
            <a:graphicFrameLocks noChangeAspect="1"/>
          </p:cNvGraphicFramePr>
          <p:nvPr/>
        </p:nvGraphicFramePr>
        <p:xfrm>
          <a:off x="6174028" y="5116047"/>
          <a:ext cx="2340000" cy="619168"/>
        </p:xfrm>
        <a:graphic>
          <a:graphicData uri="http://schemas.openxmlformats.org/presentationml/2006/ole">
            <mc:AlternateContent xmlns:mc="http://schemas.openxmlformats.org/markup-compatibility/2006">
              <mc:Choice xmlns:v="urn:schemas-microsoft-com:vml" Requires="v">
                <p:oleObj name="Équation" r:id="rId7" imgW="1752480" imgH="469800" progId="Equation.3">
                  <p:embed/>
                </p:oleObj>
              </mc:Choice>
              <mc:Fallback>
                <p:oleObj name="Équation" r:id="rId7" imgW="1752480" imgH="469800" progId="Equation.3">
                  <p:embed/>
                  <p:pic>
                    <p:nvPicPr>
                      <p:cNvPr id="21"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4028" y="5116047"/>
                        <a:ext cx="2340000" cy="619168"/>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7"/>
          <p:cNvSpPr>
            <a:spLocks noChangeArrowheads="1"/>
          </p:cNvSpPr>
          <p:nvPr/>
        </p:nvSpPr>
        <p:spPr bwMode="auto">
          <a:xfrm>
            <a:off x="6102219" y="5807223"/>
            <a:ext cx="2483619"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r>
              <a:rPr lang="fr-FR" altLang="fr-FR" sz="1200" i="1" dirty="0">
                <a:solidFill>
                  <a:srgbClr val="C00000"/>
                </a:solidFill>
                <a:effectLst/>
                <a:cs typeface="Arial" charset="0"/>
              </a:rPr>
              <a:t>xi = valeurs prises par la variable</a:t>
            </a:r>
          </a:p>
          <a:p>
            <a:pPr>
              <a:spcBef>
                <a:spcPct val="0"/>
              </a:spcBef>
              <a:buClrTx/>
              <a:buSzTx/>
              <a:buFontTx/>
              <a:buNone/>
            </a:pPr>
            <a:r>
              <a:rPr lang="fr-FR" altLang="fr-FR" sz="1200" i="1" dirty="0">
                <a:solidFill>
                  <a:srgbClr val="C00000"/>
                </a:solidFill>
                <a:effectLst/>
                <a:cs typeface="Arial" charset="0"/>
              </a:rPr>
              <a:t>M = moyenne de la distribution</a:t>
            </a:r>
          </a:p>
          <a:p>
            <a:pPr>
              <a:spcBef>
                <a:spcPct val="0"/>
              </a:spcBef>
              <a:buClrTx/>
              <a:buSzTx/>
              <a:buFontTx/>
              <a:buNone/>
            </a:pPr>
            <a:r>
              <a:rPr lang="fr-FR" altLang="fr-FR" sz="1200" i="1" dirty="0">
                <a:solidFill>
                  <a:srgbClr val="C00000"/>
                </a:solidFill>
                <a:effectLst/>
                <a:cs typeface="Arial" charset="0"/>
              </a:rPr>
              <a:t>N = effectif</a:t>
            </a:r>
            <a:endParaRPr lang="fr-FR" altLang="fr-FR" sz="700" i="1" dirty="0">
              <a:solidFill>
                <a:srgbClr val="C00000"/>
              </a:solidFill>
              <a:effectLst/>
              <a:cs typeface="Arial" charset="0"/>
            </a:endParaRPr>
          </a:p>
        </p:txBody>
      </p:sp>
      <p:pic>
        <p:nvPicPr>
          <p:cNvPr id="3" name="Image 2">
            <a:extLst>
              <a:ext uri="{FF2B5EF4-FFF2-40B4-BE49-F238E27FC236}">
                <a16:creationId xmlns:a16="http://schemas.microsoft.com/office/drawing/2014/main" id="{D7A7641A-DAD5-46F3-AC49-E1197285AD99}"/>
              </a:ext>
            </a:extLst>
          </p:cNvPr>
          <p:cNvPicPr>
            <a:picLocks noChangeAspect="1"/>
          </p:cNvPicPr>
          <p:nvPr/>
        </p:nvPicPr>
        <p:blipFill>
          <a:blip r:embed="rId9"/>
          <a:stretch>
            <a:fillRect/>
          </a:stretch>
        </p:blipFill>
        <p:spPr>
          <a:xfrm>
            <a:off x="6376176" y="70656"/>
            <a:ext cx="2767824" cy="499915"/>
          </a:xfrm>
          <a:prstGeom prst="rect">
            <a:avLst/>
          </a:prstGeom>
        </p:spPr>
      </p:pic>
    </p:spTree>
    <p:extLst>
      <p:ext uri="{BB962C8B-B14F-4D97-AF65-F5344CB8AC3E}">
        <p14:creationId xmlns:p14="http://schemas.microsoft.com/office/powerpoint/2010/main" val="203907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txBox="1">
            <a:spLocks/>
          </p:cNvSpPr>
          <p:nvPr/>
        </p:nvSpPr>
        <p:spPr bwMode="auto">
          <a:xfrm>
            <a:off x="571500" y="1414463"/>
            <a:ext cx="8248650" cy="4786312"/>
          </a:xfrm>
          <a:prstGeom prst="rect">
            <a:avLst/>
          </a:prstGeom>
          <a:noFill/>
          <a:ln w="9525">
            <a:noFill/>
            <a:miter lim="800000"/>
            <a:headEnd/>
            <a:tailEnd/>
          </a:ln>
        </p:spPr>
        <p:txBody>
          <a:bodyPr/>
          <a:lstStyle/>
          <a:p>
            <a:pPr marL="531813" lvl="2" indent="-342900" eaLnBrk="1" hangingPunct="1">
              <a:spcBef>
                <a:spcPct val="20000"/>
              </a:spcBef>
              <a:buClr>
                <a:srgbClr val="00007D"/>
              </a:buClr>
              <a:buSzPct val="75000"/>
              <a:buFont typeface="Wingdings" pitchFamily="2" charset="2"/>
              <a:buChar char="n"/>
              <a:defRPr/>
            </a:pPr>
            <a:r>
              <a:rPr lang="fr-FR" sz="2400" b="1" dirty="0">
                <a:solidFill>
                  <a:srgbClr val="000000"/>
                </a:solidFill>
                <a:latin typeface="Arial"/>
              </a:rPr>
              <a:t>Décrire les données</a:t>
            </a:r>
            <a:endParaRPr lang="fr-FR" sz="2400" b="1" dirty="0">
              <a:solidFill>
                <a:srgbClr val="000000"/>
              </a:solidFill>
              <a:effectLst/>
              <a:latin typeface="Arial"/>
            </a:endParaRPr>
          </a:p>
          <a:p>
            <a:pPr marL="531813" lvl="2" indent="-342900" eaLnBrk="1" hangingPunct="1">
              <a:spcBef>
                <a:spcPct val="20000"/>
              </a:spcBef>
              <a:buClr>
                <a:srgbClr val="00007D"/>
              </a:buClr>
              <a:buSzPct val="75000"/>
              <a:buFont typeface="Wingdings" pitchFamily="2" charset="2"/>
              <a:buChar char="n"/>
              <a:defRPr/>
            </a:pPr>
            <a:endParaRPr lang="fr-FR" sz="400" b="1" dirty="0">
              <a:solidFill>
                <a:srgbClr val="000000"/>
              </a:solidFill>
              <a:effectLst/>
              <a:latin typeface="Arial"/>
            </a:endParaRPr>
          </a:p>
        </p:txBody>
      </p:sp>
      <p:sp>
        <p:nvSpPr>
          <p:cNvPr id="11" name="Espace réservé du contenu 2"/>
          <p:cNvSpPr txBox="1">
            <a:spLocks/>
          </p:cNvSpPr>
          <p:nvPr/>
        </p:nvSpPr>
        <p:spPr bwMode="auto">
          <a:xfrm>
            <a:off x="571500" y="1343025"/>
            <a:ext cx="8248650" cy="4786313"/>
          </a:xfrm>
          <a:prstGeom prst="rect">
            <a:avLst/>
          </a:prstGeom>
          <a:noFill/>
          <a:ln w="9525">
            <a:noFill/>
            <a:miter lim="800000"/>
            <a:headEnd/>
            <a:tailEnd/>
          </a:ln>
        </p:spPr>
        <p:txBody>
          <a:bodyPr/>
          <a:lstStyle/>
          <a:p>
            <a:pPr marL="531813" lvl="2" indent="-342900" eaLnBrk="1" hangingPunct="1">
              <a:spcBef>
                <a:spcPct val="20000"/>
              </a:spcBef>
              <a:buClr>
                <a:schemeClr val="bg2"/>
              </a:buClr>
              <a:buSzPct val="75000"/>
              <a:buFont typeface="Wingdings" pitchFamily="2" charset="2"/>
              <a:buChar char="n"/>
              <a:defRPr/>
            </a:pPr>
            <a:endParaRPr lang="fr-FR" sz="2000" b="1" dirty="0">
              <a:solidFill>
                <a:srgbClr val="000000"/>
              </a:solidFill>
              <a:effectLst/>
              <a:latin typeface="Arial"/>
              <a:cs typeface="Arial" pitchFamily="34" charset="0"/>
              <a:sym typeface="Symbol" pitchFamily="18" charset="2"/>
            </a:endParaRPr>
          </a:p>
          <a:p>
            <a:pPr marL="531813" lvl="2" indent="-342900" eaLnBrk="1" hangingPunct="1">
              <a:spcBef>
                <a:spcPct val="20000"/>
              </a:spcBef>
              <a:buClr>
                <a:schemeClr val="bg2"/>
              </a:buClr>
              <a:buSzPct val="75000"/>
              <a:buFont typeface="Wingdings" pitchFamily="2" charset="2"/>
              <a:buChar char="n"/>
              <a:defRPr/>
            </a:pPr>
            <a:endParaRPr lang="fr-FR" sz="1400" b="1" dirty="0">
              <a:solidFill>
                <a:srgbClr val="000000"/>
              </a:solidFill>
              <a:effectLst/>
              <a:latin typeface="Arial"/>
              <a:cs typeface="Arial" pitchFamily="34" charset="0"/>
            </a:endParaRPr>
          </a:p>
          <a:p>
            <a:pPr marL="800100" lvl="1" indent="-342900">
              <a:spcBef>
                <a:spcPct val="20000"/>
              </a:spcBef>
              <a:buClr>
                <a:schemeClr val="bg2"/>
              </a:buClr>
              <a:buSzPct val="75000"/>
              <a:buFont typeface="Wingdings" pitchFamily="2" charset="2"/>
              <a:buChar char="Ø"/>
              <a:defRPr/>
            </a:pPr>
            <a:r>
              <a:rPr lang="fr-FR" b="1" dirty="0">
                <a:solidFill>
                  <a:srgbClr val="000000"/>
                </a:solidFill>
                <a:effectLst/>
                <a:latin typeface="Arial"/>
                <a:cs typeface="Times New Roman" pitchFamily="18" charset="0"/>
                <a:sym typeface="Symbol" pitchFamily="18" charset="2"/>
              </a:rPr>
              <a:t>Plusieurs façons de procéder :</a:t>
            </a:r>
          </a:p>
          <a:p>
            <a:pPr marL="800100" lvl="1" indent="-342900">
              <a:spcBef>
                <a:spcPct val="20000"/>
              </a:spcBef>
              <a:buClr>
                <a:schemeClr val="bg2"/>
              </a:buClr>
              <a:buSzPct val="75000"/>
              <a:buFont typeface="Wingdings" pitchFamily="2" charset="2"/>
              <a:buChar char="Ø"/>
              <a:defRPr/>
            </a:pPr>
            <a:endParaRPr lang="fr-FR" sz="600" b="1" dirty="0">
              <a:solidFill>
                <a:srgbClr val="000000"/>
              </a:solidFill>
              <a:effectLst/>
              <a:latin typeface="Arial"/>
              <a:cs typeface="Times New Roman" pitchFamily="18" charset="0"/>
              <a:sym typeface="Symbol" pitchFamily="18" charset="2"/>
            </a:endParaRPr>
          </a:p>
          <a:p>
            <a:pPr marL="1257300" lvl="2" indent="-342900">
              <a:spcBef>
                <a:spcPct val="20000"/>
              </a:spcBef>
              <a:buClr>
                <a:schemeClr val="bg2"/>
              </a:buClr>
              <a:buSzPct val="100000"/>
              <a:buFont typeface="Wingdings" pitchFamily="2" charset="2"/>
              <a:buChar char="Ä"/>
              <a:defRPr/>
            </a:pPr>
            <a:r>
              <a:rPr lang="fr-FR" sz="1600" dirty="0">
                <a:solidFill>
                  <a:srgbClr val="000000"/>
                </a:solidFill>
                <a:effectLst/>
                <a:latin typeface="Arial"/>
                <a:cs typeface="Times New Roman" pitchFamily="18" charset="0"/>
                <a:sym typeface="Symbol" pitchFamily="18" charset="2"/>
              </a:rPr>
              <a:t>Calcul « à la main » à partir des formules</a:t>
            </a:r>
          </a:p>
          <a:p>
            <a:pPr lvl="2">
              <a:spcBef>
                <a:spcPct val="20000"/>
              </a:spcBef>
              <a:buClr>
                <a:schemeClr val="bg2"/>
              </a:buClr>
              <a:buSzPct val="100000"/>
              <a:defRPr/>
            </a:pPr>
            <a:endParaRPr lang="fr-FR" sz="1600" dirty="0">
              <a:solidFill>
                <a:srgbClr val="000000"/>
              </a:solidFill>
              <a:effectLst/>
              <a:latin typeface="Arial"/>
              <a:cs typeface="Times New Roman" pitchFamily="18" charset="0"/>
              <a:sym typeface="Symbol"/>
            </a:endParaRPr>
          </a:p>
          <a:p>
            <a:pPr lvl="2">
              <a:spcBef>
                <a:spcPct val="20000"/>
              </a:spcBef>
              <a:buClr>
                <a:schemeClr val="bg2"/>
              </a:buClr>
              <a:buSzPct val="100000"/>
              <a:defRPr/>
            </a:pPr>
            <a:endParaRPr lang="fr-FR" sz="1600" dirty="0">
              <a:solidFill>
                <a:srgbClr val="000000"/>
              </a:solidFill>
              <a:effectLst/>
              <a:latin typeface="Arial"/>
              <a:cs typeface="Times New Roman" pitchFamily="18" charset="0"/>
              <a:sym typeface="Symbol"/>
            </a:endParaRPr>
          </a:p>
          <a:p>
            <a:pPr lvl="2">
              <a:spcBef>
                <a:spcPct val="20000"/>
              </a:spcBef>
              <a:buClr>
                <a:schemeClr val="bg2"/>
              </a:buClr>
              <a:buSzPct val="100000"/>
              <a:defRPr/>
            </a:pPr>
            <a:endParaRPr lang="fr-FR" sz="1600" dirty="0">
              <a:solidFill>
                <a:srgbClr val="000000"/>
              </a:solidFill>
              <a:effectLst/>
              <a:latin typeface="Arial"/>
              <a:cs typeface="Times New Roman" pitchFamily="18" charset="0"/>
              <a:sym typeface="Symbol"/>
            </a:endParaRPr>
          </a:p>
          <a:p>
            <a:pPr lvl="2">
              <a:spcBef>
                <a:spcPct val="20000"/>
              </a:spcBef>
              <a:buClr>
                <a:schemeClr val="bg2"/>
              </a:buClr>
              <a:buSzPct val="100000"/>
              <a:defRPr/>
            </a:pPr>
            <a:endParaRPr lang="fr-FR" sz="1600" dirty="0">
              <a:solidFill>
                <a:srgbClr val="000000"/>
              </a:solidFill>
              <a:effectLst/>
              <a:latin typeface="Arial"/>
              <a:cs typeface="Times New Roman" pitchFamily="18" charset="0"/>
              <a:sym typeface="Symbol"/>
            </a:endParaRPr>
          </a:p>
          <a:p>
            <a:pPr marL="1714500" lvl="3" indent="-342900">
              <a:spcBef>
                <a:spcPct val="20000"/>
              </a:spcBef>
              <a:buClr>
                <a:srgbClr val="00007D"/>
              </a:buClr>
              <a:buSzPct val="100000"/>
              <a:buFont typeface="Courier New" panose="02070309020205020404" pitchFamily="49" charset="0"/>
              <a:buChar char="o"/>
              <a:defRPr/>
            </a:pPr>
            <a:r>
              <a:rPr lang="fr-FR" sz="1600" i="1" dirty="0">
                <a:solidFill>
                  <a:srgbClr val="000000"/>
                </a:solidFill>
                <a:effectLst/>
                <a:latin typeface="Arial"/>
                <a:cs typeface="Times New Roman" pitchFamily="18" charset="0"/>
                <a:sym typeface="Symbol" pitchFamily="18" charset="2"/>
              </a:rPr>
              <a:t>Indices de tendance centrale</a:t>
            </a:r>
          </a:p>
          <a:p>
            <a:pPr marL="2420938" lvl="4" indent="-342900">
              <a:spcBef>
                <a:spcPct val="20000"/>
              </a:spcBef>
              <a:buClr>
                <a:schemeClr val="bg2"/>
              </a:buClr>
              <a:buSzPct val="100000"/>
              <a:buFont typeface="Symbol" pitchFamily="18" charset="2"/>
              <a:buChar char="Þ"/>
              <a:defRPr/>
            </a:pPr>
            <a:r>
              <a:rPr lang="fr-FR" sz="1400" b="1" dirty="0">
                <a:solidFill>
                  <a:srgbClr val="000000"/>
                </a:solidFill>
                <a:effectLst/>
                <a:latin typeface="Arial"/>
                <a:cs typeface="Arial" pitchFamily="34" charset="0"/>
              </a:rPr>
              <a:t>Mode</a:t>
            </a:r>
          </a:p>
          <a:p>
            <a:pPr marL="2420938" lvl="4" indent="-342900">
              <a:spcBef>
                <a:spcPct val="20000"/>
              </a:spcBef>
              <a:buClr>
                <a:schemeClr val="bg2"/>
              </a:buClr>
              <a:buSzPct val="100000"/>
              <a:buFont typeface="Symbol" pitchFamily="18" charset="2"/>
              <a:buChar char="Þ"/>
              <a:defRPr/>
            </a:pPr>
            <a:r>
              <a:rPr lang="fr-FR" sz="1400" b="1" dirty="0">
                <a:solidFill>
                  <a:srgbClr val="000000"/>
                </a:solidFill>
                <a:effectLst/>
                <a:latin typeface="Arial"/>
                <a:cs typeface="Arial" pitchFamily="34" charset="0"/>
              </a:rPr>
              <a:t>Médiane</a:t>
            </a:r>
          </a:p>
          <a:p>
            <a:pPr marL="2420938" lvl="4" indent="-342900">
              <a:spcBef>
                <a:spcPct val="20000"/>
              </a:spcBef>
              <a:buClr>
                <a:schemeClr val="bg2"/>
              </a:buClr>
              <a:buSzPct val="100000"/>
              <a:buFont typeface="Symbol" pitchFamily="18" charset="2"/>
              <a:buChar char="Þ"/>
              <a:defRPr/>
            </a:pPr>
            <a:r>
              <a:rPr lang="fr-FR" sz="1400" b="1" dirty="0">
                <a:solidFill>
                  <a:srgbClr val="000000"/>
                </a:solidFill>
                <a:effectLst/>
                <a:latin typeface="Arial"/>
                <a:cs typeface="Arial" pitchFamily="34" charset="0"/>
              </a:rPr>
              <a:t>Moyenne</a:t>
            </a:r>
          </a:p>
          <a:p>
            <a:pPr marL="1714500" lvl="3" indent="-342900">
              <a:spcBef>
                <a:spcPct val="20000"/>
              </a:spcBef>
              <a:buClr>
                <a:srgbClr val="00007D"/>
              </a:buClr>
              <a:buSzPct val="100000"/>
              <a:buFont typeface="Courier New" panose="02070309020205020404" pitchFamily="49" charset="0"/>
              <a:buChar char="o"/>
              <a:defRPr/>
            </a:pPr>
            <a:endParaRPr lang="fr-FR" sz="400" dirty="0">
              <a:solidFill>
                <a:srgbClr val="000000"/>
              </a:solidFill>
              <a:effectLst/>
              <a:latin typeface="Arial"/>
              <a:cs typeface="Times New Roman" pitchFamily="18" charset="0"/>
              <a:sym typeface="Symbol" pitchFamily="18" charset="2"/>
            </a:endParaRPr>
          </a:p>
          <a:p>
            <a:pPr marL="1714500" lvl="3" indent="-342900">
              <a:spcBef>
                <a:spcPct val="20000"/>
              </a:spcBef>
              <a:buClr>
                <a:srgbClr val="00007D"/>
              </a:buClr>
              <a:buSzPct val="100000"/>
              <a:buFont typeface="Courier New" panose="02070309020205020404" pitchFamily="49" charset="0"/>
              <a:buChar char="o"/>
              <a:defRPr/>
            </a:pPr>
            <a:r>
              <a:rPr lang="fr-FR" sz="1600" i="1" dirty="0">
                <a:solidFill>
                  <a:srgbClr val="000000"/>
                </a:solidFill>
                <a:effectLst/>
                <a:latin typeface="Arial"/>
                <a:cs typeface="Times New Roman" pitchFamily="18" charset="0"/>
                <a:sym typeface="Symbol" pitchFamily="18" charset="2"/>
              </a:rPr>
              <a:t>Indices de dispersion </a:t>
            </a:r>
          </a:p>
          <a:p>
            <a:pPr marL="2420938" lvl="4" indent="-342900">
              <a:spcBef>
                <a:spcPct val="20000"/>
              </a:spcBef>
              <a:buClr>
                <a:schemeClr val="bg2"/>
              </a:buClr>
              <a:buSzPct val="100000"/>
              <a:buFont typeface="Symbol" pitchFamily="18" charset="2"/>
              <a:buChar char="Þ"/>
              <a:defRPr/>
            </a:pPr>
            <a:r>
              <a:rPr lang="fr-FR" sz="1400" b="1" dirty="0">
                <a:solidFill>
                  <a:srgbClr val="000000"/>
                </a:solidFill>
                <a:effectLst/>
                <a:latin typeface="Arial"/>
                <a:cs typeface="Arial" pitchFamily="34" charset="0"/>
              </a:rPr>
              <a:t>Etendue </a:t>
            </a:r>
            <a:r>
              <a:rPr lang="fr-FR" sz="1400" dirty="0">
                <a:solidFill>
                  <a:srgbClr val="000000"/>
                </a:solidFill>
                <a:effectLst/>
                <a:latin typeface="Arial"/>
                <a:cs typeface="Times New Roman" pitchFamily="18" charset="0"/>
                <a:sym typeface="Symbol"/>
              </a:rPr>
              <a:t>  </a:t>
            </a:r>
            <a:r>
              <a:rPr lang="fr-FR" sz="1400" b="1" dirty="0">
                <a:solidFill>
                  <a:srgbClr val="000000"/>
                </a:solidFill>
                <a:effectLst/>
                <a:latin typeface="Arial"/>
                <a:cs typeface="Times New Roman" pitchFamily="18" charset="0"/>
                <a:sym typeface="Symbol"/>
              </a:rPr>
              <a:t>A</a:t>
            </a:r>
            <a:r>
              <a:rPr lang="fr-FR" sz="1400" b="1" dirty="0">
                <a:solidFill>
                  <a:srgbClr val="000000"/>
                </a:solidFill>
                <a:effectLst/>
                <a:latin typeface="Arial"/>
                <a:cs typeface="Arial" pitchFamily="34" charset="0"/>
              </a:rPr>
              <a:t>mplitude</a:t>
            </a:r>
          </a:p>
          <a:p>
            <a:pPr marL="2420938" lvl="4" indent="-342900">
              <a:spcBef>
                <a:spcPct val="20000"/>
              </a:spcBef>
              <a:buClr>
                <a:schemeClr val="bg2"/>
              </a:buClr>
              <a:buSzPct val="100000"/>
              <a:buFont typeface="Symbol" pitchFamily="18" charset="2"/>
              <a:buChar char="Þ"/>
              <a:defRPr/>
            </a:pPr>
            <a:r>
              <a:rPr lang="fr-FR" sz="1400" b="1" dirty="0">
                <a:solidFill>
                  <a:srgbClr val="000000"/>
                </a:solidFill>
                <a:effectLst/>
                <a:latin typeface="Arial"/>
                <a:cs typeface="Arial" pitchFamily="34" charset="0"/>
              </a:rPr>
              <a:t>Variance </a:t>
            </a:r>
            <a:r>
              <a:rPr lang="fr-FR" sz="1400" dirty="0">
                <a:solidFill>
                  <a:srgbClr val="000000"/>
                </a:solidFill>
                <a:effectLst/>
                <a:latin typeface="Arial"/>
                <a:cs typeface="Times New Roman" pitchFamily="18" charset="0"/>
                <a:sym typeface="Symbol"/>
              </a:rPr>
              <a:t> </a:t>
            </a:r>
            <a:r>
              <a:rPr lang="fr-FR" sz="1400" b="1" dirty="0">
                <a:solidFill>
                  <a:srgbClr val="000000"/>
                </a:solidFill>
                <a:effectLst/>
                <a:latin typeface="Arial"/>
                <a:cs typeface="Times New Roman" pitchFamily="18" charset="0"/>
                <a:sym typeface="Symbol"/>
              </a:rPr>
              <a:t>Ecart-type</a:t>
            </a:r>
            <a:endParaRPr lang="fr-FR" sz="1400" b="1" dirty="0">
              <a:solidFill>
                <a:srgbClr val="000000"/>
              </a:solidFill>
              <a:effectLst/>
              <a:latin typeface="Arial"/>
              <a:cs typeface="Arial" pitchFamily="34" charset="0"/>
            </a:endParaRPr>
          </a:p>
          <a:p>
            <a:pPr marL="1257300" lvl="2" indent="-342900">
              <a:spcBef>
                <a:spcPct val="20000"/>
              </a:spcBef>
              <a:buClr>
                <a:schemeClr val="bg2"/>
              </a:buClr>
              <a:buSzPct val="100000"/>
              <a:buFont typeface="Wingdings" pitchFamily="2" charset="2"/>
              <a:buChar char="Ä"/>
              <a:defRPr/>
            </a:pPr>
            <a:endParaRPr lang="fr-FR" sz="1600" dirty="0">
              <a:solidFill>
                <a:srgbClr val="000000"/>
              </a:solidFill>
              <a:effectLst/>
              <a:latin typeface="Arial"/>
              <a:cs typeface="Times New Roman" pitchFamily="18" charset="0"/>
              <a:sym typeface="Symbol"/>
            </a:endParaRPr>
          </a:p>
          <a:p>
            <a:pPr marL="1257300" lvl="2" indent="-342900">
              <a:spcBef>
                <a:spcPct val="20000"/>
              </a:spcBef>
              <a:buClr>
                <a:schemeClr val="bg2"/>
              </a:buClr>
              <a:buSzPct val="100000"/>
              <a:buFont typeface="Wingdings" pitchFamily="2" charset="2"/>
              <a:buChar char="Ä"/>
              <a:defRPr/>
            </a:pPr>
            <a:endParaRPr lang="fr-FR" dirty="0">
              <a:solidFill>
                <a:srgbClr val="000000"/>
              </a:solidFill>
              <a:effectLst/>
              <a:latin typeface="Arial"/>
              <a:cs typeface="Times New Roman" pitchFamily="18" charset="0"/>
              <a:sym typeface="Symbol" pitchFamily="18" charset="2"/>
            </a:endParaRPr>
          </a:p>
          <a:p>
            <a:pPr marL="1257300" lvl="2" indent="-342900">
              <a:spcBef>
                <a:spcPct val="20000"/>
              </a:spcBef>
              <a:buClr>
                <a:srgbClr val="440044"/>
              </a:buClr>
              <a:buSzPct val="100000"/>
              <a:buFont typeface="Wingdings" pitchFamily="2" charset="2"/>
              <a:buChar char="Ä"/>
              <a:defRPr/>
            </a:pPr>
            <a:endParaRPr lang="fr-FR" sz="1600" dirty="0">
              <a:solidFill>
                <a:srgbClr val="440044">
                  <a:lumMod val="90000"/>
                  <a:lumOff val="10000"/>
                </a:srgbClr>
              </a:solidFill>
              <a:effectLst/>
              <a:latin typeface="Arial"/>
              <a:cs typeface="Times New Roman" pitchFamily="18" charset="0"/>
              <a:sym typeface="Symbol" pitchFamily="18" charset="2"/>
            </a:endParaRPr>
          </a:p>
        </p:txBody>
      </p:sp>
      <p:sp>
        <p:nvSpPr>
          <p:cNvPr id="17" name="Titre 1"/>
          <p:cNvSpPr>
            <a:spLocks noGrp="1"/>
          </p:cNvSpPr>
          <p:nvPr>
            <p:ph type="title"/>
          </p:nvPr>
        </p:nvSpPr>
        <p:spPr>
          <a:xfrm>
            <a:off x="742950" y="428625"/>
            <a:ext cx="8043863" cy="685800"/>
          </a:xfrm>
        </p:spPr>
        <p:txBody>
          <a:bodyPr/>
          <a:lstStyle/>
          <a:p>
            <a:pPr eaLnBrk="1" hangingPunct="1">
              <a:defRPr/>
            </a:pPr>
            <a:r>
              <a:rPr lang="fr-FR" sz="3200" b="1" u="sng" cap="small" dirty="0">
                <a:solidFill>
                  <a:schemeClr val="bg2">
                    <a:lumMod val="75000"/>
                  </a:schemeClr>
                </a:solidFill>
                <a:effectLst>
                  <a:outerShdw blurRad="38100" dist="38100" dir="2700000" algn="tl">
                    <a:srgbClr val="000000">
                      <a:alpha val="43137"/>
                    </a:srgbClr>
                  </a:outerShdw>
                </a:effectLst>
              </a:rPr>
              <a:t>Des statistiques descriptives…</a:t>
            </a:r>
            <a:endParaRPr lang="fr-FR" sz="3200" b="1" u="sng" cap="small" dirty="0">
              <a:solidFill>
                <a:schemeClr val="bg2">
                  <a:lumMod val="75000"/>
                </a:schemeClr>
              </a:solidFill>
              <a:effectLst>
                <a:outerShdw blurRad="38100" dist="38100" dir="2700000" algn="tl">
                  <a:srgbClr val="000000">
                    <a:alpha val="43137"/>
                  </a:srgbClr>
                </a:outerShdw>
              </a:effectLst>
              <a:latin typeface="+mn-lt"/>
              <a:ea typeface="+mn-ea"/>
              <a:cs typeface="+mn-cs"/>
            </a:endParaRPr>
          </a:p>
        </p:txBody>
      </p:sp>
      <p:graphicFrame>
        <p:nvGraphicFramePr>
          <p:cNvPr id="2" name="Objet 1"/>
          <p:cNvGraphicFramePr>
            <a:graphicFrameLocks noChangeAspect="1"/>
          </p:cNvGraphicFramePr>
          <p:nvPr/>
        </p:nvGraphicFramePr>
        <p:xfrm>
          <a:off x="984200" y="2998241"/>
          <a:ext cx="966788" cy="573088"/>
        </p:xfrm>
        <a:graphic>
          <a:graphicData uri="http://schemas.openxmlformats.org/presentationml/2006/ole">
            <mc:AlternateContent xmlns:mc="http://schemas.openxmlformats.org/markup-compatibility/2006">
              <mc:Choice xmlns:v="urn:schemas-microsoft-com:vml" Requires="v">
                <p:oleObj name="Équation" r:id="rId3" imgW="723600" imgH="431640" progId="Equation.3">
                  <p:embed/>
                </p:oleObj>
              </mc:Choice>
              <mc:Fallback>
                <p:oleObj name="Équation" r:id="rId3" imgW="723600" imgH="431640" progId="Equation.3">
                  <p:embed/>
                  <p:pic>
                    <p:nvPicPr>
                      <p:cNvPr id="2" name="Obje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200" y="2998241"/>
                        <a:ext cx="966788" cy="573088"/>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t 2"/>
          <p:cNvGraphicFramePr>
            <a:graphicFrameLocks noChangeAspect="1"/>
          </p:cNvGraphicFramePr>
          <p:nvPr/>
        </p:nvGraphicFramePr>
        <p:xfrm>
          <a:off x="2942382" y="2968873"/>
          <a:ext cx="1658937" cy="631825"/>
        </p:xfrm>
        <a:graphic>
          <a:graphicData uri="http://schemas.openxmlformats.org/presentationml/2006/ole">
            <mc:AlternateContent xmlns:mc="http://schemas.openxmlformats.org/markup-compatibility/2006">
              <mc:Choice xmlns:v="urn:schemas-microsoft-com:vml" Requires="v">
                <p:oleObj name="Équation" r:id="rId5" imgW="1117600" imgH="431800" progId="Equation.3">
                  <p:embed/>
                </p:oleObj>
              </mc:Choice>
              <mc:Fallback>
                <p:oleObj name="Équation" r:id="rId5" imgW="1117600" imgH="431800" progId="Equation.3">
                  <p:embed/>
                  <p:pic>
                    <p:nvPicPr>
                      <p:cNvPr id="3" name="Obje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2382" y="2968873"/>
                        <a:ext cx="1658937" cy="631825"/>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t 3"/>
          <p:cNvGraphicFramePr>
            <a:graphicFrameLocks noChangeAspect="1"/>
          </p:cNvGraphicFramePr>
          <p:nvPr/>
        </p:nvGraphicFramePr>
        <p:xfrm>
          <a:off x="5524500" y="2924944"/>
          <a:ext cx="2717800" cy="719138"/>
        </p:xfrm>
        <a:graphic>
          <a:graphicData uri="http://schemas.openxmlformats.org/presentationml/2006/ole">
            <mc:AlternateContent xmlns:mc="http://schemas.openxmlformats.org/markup-compatibility/2006">
              <mc:Choice xmlns:v="urn:schemas-microsoft-com:vml" Requires="v">
                <p:oleObj name="Équation" r:id="rId7" imgW="1752480" imgH="469800" progId="Equation.3">
                  <p:embed/>
                </p:oleObj>
              </mc:Choice>
              <mc:Fallback>
                <p:oleObj name="Équation" r:id="rId7" imgW="1752480" imgH="469800" progId="Equation.3">
                  <p:embed/>
                  <p:pic>
                    <p:nvPicPr>
                      <p:cNvPr id="4" name="Obje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24500" y="2924944"/>
                        <a:ext cx="2717800" cy="719138"/>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Image 4">
            <a:extLst>
              <a:ext uri="{FF2B5EF4-FFF2-40B4-BE49-F238E27FC236}">
                <a16:creationId xmlns:a16="http://schemas.microsoft.com/office/drawing/2014/main" id="{98EB63F2-CC2A-46E1-86EE-09454921AD57}"/>
              </a:ext>
            </a:extLst>
          </p:cNvPr>
          <p:cNvPicPr>
            <a:picLocks noChangeAspect="1"/>
          </p:cNvPicPr>
          <p:nvPr/>
        </p:nvPicPr>
        <p:blipFill>
          <a:blip r:embed="rId9"/>
          <a:stretch>
            <a:fillRect/>
          </a:stretch>
        </p:blipFill>
        <p:spPr>
          <a:xfrm>
            <a:off x="6376176" y="64368"/>
            <a:ext cx="2767824" cy="4999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15" end="1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16" end="1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500"/>
                                  </p:stCondLst>
                                  <p:childTnLst>
                                    <p:set>
                                      <p:cBhvr>
                                        <p:cTn id="29" dur="1" fill="hold">
                                          <p:stCondLst>
                                            <p:cond delay="9"/>
                                          </p:stCondLst>
                                        </p:cTn>
                                        <p:tgtEl>
                                          <p:spTgt spid="2"/>
                                        </p:tgtEl>
                                        <p:attrNameLst>
                                          <p:attrName>style.visibility</p:attrName>
                                        </p:attrNameLst>
                                      </p:cBhvr>
                                      <p:to>
                                        <p:strVal val="visible"/>
                                      </p:to>
                                    </p:set>
                                  </p:childTnLst>
                                </p:cTn>
                              </p:par>
                            </p:childTnLst>
                          </p:cTn>
                        </p:par>
                        <p:par>
                          <p:cTn id="30" fill="hold">
                            <p:stCondLst>
                              <p:cond delay="510"/>
                            </p:stCondLst>
                            <p:childTnLst>
                              <p:par>
                                <p:cTn id="31" presetID="1"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bwMode="auto">
          <a:xfrm>
            <a:off x="571500" y="1414463"/>
            <a:ext cx="8248650" cy="4786312"/>
          </a:xfrm>
          <a:prstGeom prst="rect">
            <a:avLst/>
          </a:prstGeom>
          <a:noFill/>
          <a:ln w="9525">
            <a:noFill/>
            <a:miter lim="800000"/>
            <a:headEnd/>
            <a:tailEnd/>
          </a:ln>
        </p:spPr>
        <p:txBody>
          <a:bodyPr/>
          <a:lstStyle/>
          <a:p>
            <a:pPr marL="531813" lvl="2" indent="-342900" eaLnBrk="1" hangingPunct="1">
              <a:spcBef>
                <a:spcPct val="20000"/>
              </a:spcBef>
              <a:buClr>
                <a:srgbClr val="00007D"/>
              </a:buClr>
              <a:buSzPct val="75000"/>
              <a:buFont typeface="Wingdings" pitchFamily="2" charset="2"/>
              <a:buChar char="n"/>
              <a:defRPr/>
            </a:pPr>
            <a:r>
              <a:rPr lang="fr-FR" sz="2400" b="1" dirty="0">
                <a:solidFill>
                  <a:srgbClr val="000000"/>
                </a:solidFill>
                <a:latin typeface="Arial"/>
              </a:rPr>
              <a:t>Décrire les données</a:t>
            </a:r>
            <a:endParaRPr lang="fr-FR" sz="2400" b="1" dirty="0">
              <a:solidFill>
                <a:srgbClr val="000000"/>
              </a:solidFill>
              <a:effectLst/>
              <a:latin typeface="Arial"/>
            </a:endParaRPr>
          </a:p>
          <a:p>
            <a:pPr marL="531813" lvl="2" indent="-342900" eaLnBrk="1" hangingPunct="1">
              <a:spcBef>
                <a:spcPct val="20000"/>
              </a:spcBef>
              <a:buClr>
                <a:srgbClr val="00007D"/>
              </a:buClr>
              <a:buSzPct val="75000"/>
              <a:buFont typeface="Wingdings" pitchFamily="2" charset="2"/>
              <a:buChar char="n"/>
              <a:defRPr/>
            </a:pPr>
            <a:endParaRPr lang="fr-FR" sz="400" b="1" dirty="0">
              <a:solidFill>
                <a:srgbClr val="000000"/>
              </a:solidFill>
              <a:effectLst/>
              <a:latin typeface="Arial"/>
            </a:endParaRPr>
          </a:p>
        </p:txBody>
      </p:sp>
      <p:sp>
        <p:nvSpPr>
          <p:cNvPr id="11" name="Espace réservé du contenu 2"/>
          <p:cNvSpPr txBox="1">
            <a:spLocks/>
          </p:cNvSpPr>
          <p:nvPr/>
        </p:nvSpPr>
        <p:spPr bwMode="auto">
          <a:xfrm>
            <a:off x="571500" y="1343025"/>
            <a:ext cx="8215313" cy="4786313"/>
          </a:xfrm>
          <a:prstGeom prst="rect">
            <a:avLst/>
          </a:prstGeom>
          <a:noFill/>
          <a:ln w="9525">
            <a:noFill/>
            <a:miter lim="800000"/>
            <a:headEnd/>
            <a:tailEnd/>
          </a:ln>
        </p:spPr>
        <p:txBody>
          <a:bodyPr/>
          <a:lstStyle/>
          <a:p>
            <a:pPr marL="531813" lvl="2" indent="-342900" eaLnBrk="1" hangingPunct="1">
              <a:spcBef>
                <a:spcPct val="20000"/>
              </a:spcBef>
              <a:buClr>
                <a:schemeClr val="bg2"/>
              </a:buClr>
              <a:buSzPct val="75000"/>
              <a:buFont typeface="Wingdings" pitchFamily="2" charset="2"/>
              <a:buChar char="n"/>
              <a:defRPr/>
            </a:pPr>
            <a:endParaRPr lang="fr-FR" sz="2000" b="1" dirty="0">
              <a:solidFill>
                <a:srgbClr val="000000"/>
              </a:solidFill>
              <a:effectLst/>
              <a:latin typeface="Arial"/>
              <a:cs typeface="Arial" pitchFamily="34" charset="0"/>
              <a:sym typeface="Symbol" pitchFamily="18" charset="2"/>
            </a:endParaRPr>
          </a:p>
          <a:p>
            <a:pPr marL="531813" lvl="2" indent="-342900" eaLnBrk="1" hangingPunct="1">
              <a:spcBef>
                <a:spcPct val="20000"/>
              </a:spcBef>
              <a:buClr>
                <a:schemeClr val="bg2"/>
              </a:buClr>
              <a:buSzPct val="75000"/>
              <a:buFont typeface="Wingdings" pitchFamily="2" charset="2"/>
              <a:buChar char="n"/>
              <a:defRPr/>
            </a:pPr>
            <a:endParaRPr lang="fr-FR" sz="1400" b="1" dirty="0">
              <a:solidFill>
                <a:srgbClr val="000000"/>
              </a:solidFill>
              <a:effectLst/>
              <a:latin typeface="Arial"/>
              <a:cs typeface="Arial" pitchFamily="34" charset="0"/>
            </a:endParaRPr>
          </a:p>
          <a:p>
            <a:pPr marL="800100" lvl="1" indent="-342900">
              <a:spcBef>
                <a:spcPct val="20000"/>
              </a:spcBef>
              <a:buClr>
                <a:schemeClr val="bg2"/>
              </a:buClr>
              <a:buSzPct val="75000"/>
              <a:buFont typeface="Wingdings" pitchFamily="2" charset="2"/>
              <a:buChar char="Ø"/>
              <a:defRPr/>
            </a:pPr>
            <a:r>
              <a:rPr lang="fr-FR" b="1" dirty="0">
                <a:solidFill>
                  <a:srgbClr val="000000"/>
                </a:solidFill>
                <a:effectLst/>
                <a:latin typeface="Arial"/>
                <a:cs typeface="Times New Roman" pitchFamily="18" charset="0"/>
                <a:sym typeface="Symbol" pitchFamily="18" charset="2"/>
              </a:rPr>
              <a:t>Plusieurs façons de procéder :</a:t>
            </a:r>
          </a:p>
          <a:p>
            <a:pPr marL="800100" lvl="1" indent="-342900">
              <a:spcBef>
                <a:spcPct val="20000"/>
              </a:spcBef>
              <a:buClr>
                <a:schemeClr val="bg2"/>
              </a:buClr>
              <a:buSzPct val="75000"/>
              <a:buFont typeface="Wingdings" pitchFamily="2" charset="2"/>
              <a:buChar char="Ø"/>
              <a:defRPr/>
            </a:pPr>
            <a:endParaRPr lang="fr-FR" sz="600" b="1" dirty="0">
              <a:solidFill>
                <a:srgbClr val="000000"/>
              </a:solidFill>
              <a:effectLst/>
              <a:latin typeface="Arial"/>
              <a:cs typeface="Times New Roman" pitchFamily="18" charset="0"/>
              <a:sym typeface="Symbol" pitchFamily="18" charset="2"/>
            </a:endParaRPr>
          </a:p>
          <a:p>
            <a:pPr marL="1257300" lvl="2" indent="-342900">
              <a:spcBef>
                <a:spcPct val="20000"/>
              </a:spcBef>
              <a:buClr>
                <a:schemeClr val="bg2"/>
              </a:buClr>
              <a:buSzPct val="100000"/>
              <a:buFont typeface="Wingdings" pitchFamily="2" charset="2"/>
              <a:buChar char="Ä"/>
              <a:defRPr/>
            </a:pPr>
            <a:r>
              <a:rPr lang="fr-FR" sz="1600" dirty="0">
                <a:solidFill>
                  <a:srgbClr val="000000"/>
                </a:solidFill>
                <a:effectLst/>
                <a:latin typeface="Arial"/>
                <a:cs typeface="Times New Roman" pitchFamily="18" charset="0"/>
                <a:sym typeface="Symbol" pitchFamily="18" charset="2"/>
              </a:rPr>
              <a:t>Calcul « à la main » à partir des formules</a:t>
            </a:r>
          </a:p>
          <a:p>
            <a:pPr marL="1257300" lvl="2" indent="-342900">
              <a:spcBef>
                <a:spcPct val="20000"/>
              </a:spcBef>
              <a:buClr>
                <a:schemeClr val="bg2"/>
              </a:buClr>
              <a:buSzPct val="100000"/>
              <a:buFont typeface="Wingdings" pitchFamily="2" charset="2"/>
              <a:buChar char="Ä"/>
              <a:defRPr/>
            </a:pPr>
            <a:r>
              <a:rPr lang="fr-FR" sz="1600" dirty="0">
                <a:solidFill>
                  <a:srgbClr val="000000"/>
                </a:solidFill>
                <a:effectLst/>
                <a:latin typeface="Arial"/>
                <a:cs typeface="Times New Roman" pitchFamily="18" charset="0"/>
                <a:sym typeface="Symbol" pitchFamily="18" charset="2"/>
              </a:rPr>
              <a:t>Utilisation de logiciels informatiques :</a:t>
            </a:r>
          </a:p>
          <a:p>
            <a:pPr marL="1714500" lvl="3" indent="-342900">
              <a:spcBef>
                <a:spcPct val="20000"/>
              </a:spcBef>
              <a:buClr>
                <a:schemeClr val="bg2"/>
              </a:buClr>
              <a:buSzPct val="100000"/>
              <a:buFont typeface="Courier New" panose="02070309020205020404" pitchFamily="49" charset="0"/>
              <a:buChar char="o"/>
              <a:defRPr/>
            </a:pPr>
            <a:r>
              <a:rPr lang="fr-FR" sz="1600" dirty="0">
                <a:solidFill>
                  <a:srgbClr val="000000"/>
                </a:solidFill>
                <a:effectLst/>
                <a:latin typeface="Arial"/>
                <a:cs typeface="Times New Roman" pitchFamily="18" charset="0"/>
                <a:sym typeface="Symbol" pitchFamily="18" charset="2"/>
              </a:rPr>
              <a:t>Logiciels statistiques </a:t>
            </a:r>
          </a:p>
          <a:p>
            <a:pPr marL="1714500" lvl="3" indent="-342900">
              <a:spcBef>
                <a:spcPct val="20000"/>
              </a:spcBef>
              <a:buClr>
                <a:schemeClr val="bg2"/>
              </a:buClr>
              <a:buSzPct val="100000"/>
              <a:buFont typeface="Courier New" panose="02070309020205020404" pitchFamily="49" charset="0"/>
              <a:buChar char="o"/>
              <a:defRPr/>
            </a:pPr>
            <a:r>
              <a:rPr lang="fr-FR" sz="1600" dirty="0">
                <a:solidFill>
                  <a:srgbClr val="000000"/>
                </a:solidFill>
                <a:effectLst/>
                <a:latin typeface="Arial"/>
                <a:cs typeface="Times New Roman" pitchFamily="18" charset="0"/>
                <a:sym typeface="Symbol" pitchFamily="18" charset="2"/>
              </a:rPr>
              <a:t>Excel </a:t>
            </a:r>
            <a:r>
              <a:rPr lang="fr-FR" sz="1600" dirty="0">
                <a:solidFill>
                  <a:srgbClr val="000000"/>
                </a:solidFill>
                <a:effectLst/>
                <a:latin typeface="Arial"/>
                <a:cs typeface="Times New Roman" pitchFamily="18" charset="0"/>
                <a:sym typeface="Symbol"/>
              </a:rPr>
              <a:t></a:t>
            </a:r>
            <a:r>
              <a:rPr lang="fr-FR" sz="1600" dirty="0">
                <a:solidFill>
                  <a:srgbClr val="000000"/>
                </a:solidFill>
                <a:effectLst/>
                <a:latin typeface="Arial"/>
                <a:cs typeface="Times New Roman" pitchFamily="18" charset="0"/>
                <a:sym typeface="Symbol" pitchFamily="18" charset="2"/>
              </a:rPr>
              <a:t> possibilités intéressantes</a:t>
            </a:r>
          </a:p>
          <a:p>
            <a:pPr marL="2171700" lvl="4" indent="-342900">
              <a:spcBef>
                <a:spcPct val="20000"/>
              </a:spcBef>
              <a:buClr>
                <a:schemeClr val="bg2"/>
              </a:buClr>
              <a:buSzPct val="100000"/>
              <a:buFont typeface="Symbol" pitchFamily="18" charset="2"/>
              <a:buChar char="Þ"/>
              <a:defRPr/>
            </a:pPr>
            <a:r>
              <a:rPr lang="fr-FR" sz="1400" b="1" dirty="0">
                <a:solidFill>
                  <a:srgbClr val="000000"/>
                </a:solidFill>
                <a:effectLst/>
                <a:latin typeface="Arial"/>
                <a:cs typeface="Arial" pitchFamily="34" charset="0"/>
              </a:rPr>
              <a:t>Formules</a:t>
            </a:r>
          </a:p>
          <a:p>
            <a:pPr marL="2171700" lvl="4" indent="-342900">
              <a:spcBef>
                <a:spcPct val="20000"/>
              </a:spcBef>
              <a:buClr>
                <a:schemeClr val="bg2"/>
              </a:buClr>
              <a:buSzPct val="100000"/>
              <a:buFont typeface="Symbol" pitchFamily="18" charset="2"/>
              <a:buChar char="Þ"/>
              <a:defRPr/>
            </a:pPr>
            <a:r>
              <a:rPr lang="fr-FR" sz="1400" b="1" dirty="0">
                <a:solidFill>
                  <a:srgbClr val="000000"/>
                </a:solidFill>
                <a:effectLst/>
                <a:latin typeface="Arial"/>
                <a:cs typeface="Arial" pitchFamily="34" charset="0"/>
              </a:rPr>
              <a:t>Utilitaire d’analyse</a:t>
            </a:r>
          </a:p>
          <a:p>
            <a:pPr marL="1257300" lvl="2" indent="-342900">
              <a:spcBef>
                <a:spcPct val="20000"/>
              </a:spcBef>
              <a:buClr>
                <a:srgbClr val="440044"/>
              </a:buClr>
              <a:buSzPct val="100000"/>
              <a:buFont typeface="Wingdings" pitchFamily="2" charset="2"/>
              <a:buChar char="Ä"/>
              <a:defRPr/>
            </a:pPr>
            <a:endParaRPr lang="fr-FR" sz="1600" dirty="0">
              <a:solidFill>
                <a:srgbClr val="000000"/>
              </a:solidFill>
              <a:effectLst/>
              <a:latin typeface="Arial"/>
              <a:cs typeface="Times New Roman" pitchFamily="18" charset="0"/>
              <a:sym typeface="Symbol" pitchFamily="18" charset="2"/>
            </a:endParaRPr>
          </a:p>
        </p:txBody>
      </p:sp>
      <p:sp>
        <p:nvSpPr>
          <p:cNvPr id="17" name="Titre 1"/>
          <p:cNvSpPr>
            <a:spLocks noGrp="1"/>
          </p:cNvSpPr>
          <p:nvPr>
            <p:ph type="title"/>
          </p:nvPr>
        </p:nvSpPr>
        <p:spPr>
          <a:xfrm>
            <a:off x="742950" y="428625"/>
            <a:ext cx="8043863" cy="685800"/>
          </a:xfrm>
        </p:spPr>
        <p:txBody>
          <a:bodyPr/>
          <a:lstStyle/>
          <a:p>
            <a:pPr eaLnBrk="1" hangingPunct="1">
              <a:defRPr/>
            </a:pPr>
            <a:r>
              <a:rPr lang="fr-FR" sz="3200" b="1" u="sng" cap="small" dirty="0">
                <a:solidFill>
                  <a:schemeClr val="bg2">
                    <a:lumMod val="75000"/>
                  </a:schemeClr>
                </a:solidFill>
                <a:effectLst>
                  <a:outerShdw blurRad="38100" dist="38100" dir="2700000" algn="tl">
                    <a:srgbClr val="000000">
                      <a:alpha val="43137"/>
                    </a:srgbClr>
                  </a:outerShdw>
                </a:effectLst>
              </a:rPr>
              <a:t>Des statistiques descriptives…</a:t>
            </a:r>
            <a:endParaRPr lang="fr-FR" sz="3200" b="1" u="sng" cap="small" dirty="0">
              <a:solidFill>
                <a:schemeClr val="bg2">
                  <a:lumMod val="75000"/>
                </a:schemeClr>
              </a:solidFill>
              <a:effectLst>
                <a:outerShdw blurRad="38100" dist="38100" dir="2700000" algn="tl">
                  <a:srgbClr val="000000">
                    <a:alpha val="43137"/>
                  </a:srgbClr>
                </a:outerShdw>
              </a:effectLst>
              <a:latin typeface="+mn-lt"/>
              <a:ea typeface="+mn-ea"/>
              <a:cs typeface="+mn-cs"/>
            </a:endParaRPr>
          </a:p>
        </p:txBody>
      </p:sp>
      <p:pic>
        <p:nvPicPr>
          <p:cNvPr id="2" name="Image 1">
            <a:extLst>
              <a:ext uri="{FF2B5EF4-FFF2-40B4-BE49-F238E27FC236}">
                <a16:creationId xmlns:a16="http://schemas.microsoft.com/office/drawing/2014/main" id="{9E72D05D-B8C0-434B-9149-394069126B59}"/>
              </a:ext>
            </a:extLst>
          </p:cNvPr>
          <p:cNvPicPr>
            <a:picLocks noChangeAspect="1"/>
          </p:cNvPicPr>
          <p:nvPr/>
        </p:nvPicPr>
        <p:blipFill>
          <a:blip r:embed="rId3"/>
          <a:stretch>
            <a:fillRect/>
          </a:stretch>
        </p:blipFill>
        <p:spPr>
          <a:xfrm>
            <a:off x="6376176" y="107230"/>
            <a:ext cx="2767824" cy="4999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9C29C-2D10-461E-ADE2-173BA413CBDB}"/>
              </a:ext>
            </a:extLst>
          </p:cNvPr>
          <p:cNvSpPr>
            <a:spLocks noGrp="1"/>
          </p:cNvSpPr>
          <p:nvPr>
            <p:ph type="title"/>
          </p:nvPr>
        </p:nvSpPr>
        <p:spPr/>
        <p:txBody>
          <a:bodyPr/>
          <a:lstStyle/>
          <a:p>
            <a:r>
              <a:rPr lang="fr-FR" dirty="0"/>
              <a:t>Pour le prochain TP</a:t>
            </a:r>
          </a:p>
        </p:txBody>
      </p:sp>
      <p:sp>
        <p:nvSpPr>
          <p:cNvPr id="3" name="Espace réservé du contenu 2">
            <a:extLst>
              <a:ext uri="{FF2B5EF4-FFF2-40B4-BE49-F238E27FC236}">
                <a16:creationId xmlns:a16="http://schemas.microsoft.com/office/drawing/2014/main" id="{9DA38B92-E592-4D85-A4A9-27766F705FA7}"/>
              </a:ext>
            </a:extLst>
          </p:cNvPr>
          <p:cNvSpPr>
            <a:spLocks noGrp="1"/>
          </p:cNvSpPr>
          <p:nvPr>
            <p:ph idx="1"/>
          </p:nvPr>
        </p:nvSpPr>
        <p:spPr/>
        <p:txBody>
          <a:bodyPr/>
          <a:lstStyle/>
          <a:p>
            <a:r>
              <a:rPr lang="fr-FR" dirty="0"/>
              <a:t>Préparez la collecte de vos données</a:t>
            </a:r>
          </a:p>
          <a:p>
            <a:r>
              <a:rPr lang="fr-FR" dirty="0"/>
              <a:t>Présentation au début du prochain TP</a:t>
            </a:r>
          </a:p>
        </p:txBody>
      </p:sp>
      <p:pic>
        <p:nvPicPr>
          <p:cNvPr id="4" name="Image 3">
            <a:extLst>
              <a:ext uri="{FF2B5EF4-FFF2-40B4-BE49-F238E27FC236}">
                <a16:creationId xmlns:a16="http://schemas.microsoft.com/office/drawing/2014/main" id="{AD2CDB4E-172E-7DB3-7E1D-9096EE1703D2}"/>
              </a:ext>
            </a:extLst>
          </p:cNvPr>
          <p:cNvPicPr>
            <a:picLocks noChangeAspect="1"/>
          </p:cNvPicPr>
          <p:nvPr/>
        </p:nvPicPr>
        <p:blipFill>
          <a:blip r:embed="rId2"/>
          <a:stretch>
            <a:fillRect/>
          </a:stretch>
        </p:blipFill>
        <p:spPr>
          <a:xfrm>
            <a:off x="0" y="579120"/>
            <a:ext cx="9144000" cy="5699760"/>
          </a:xfrm>
          <a:prstGeom prst="rect">
            <a:avLst/>
          </a:prstGeom>
        </p:spPr>
      </p:pic>
    </p:spTree>
    <p:extLst>
      <p:ext uri="{BB962C8B-B14F-4D97-AF65-F5344CB8AC3E}">
        <p14:creationId xmlns:p14="http://schemas.microsoft.com/office/powerpoint/2010/main" val="27156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4CA4FE-9AE7-4C4D-8422-15B912069CF2}"/>
              </a:ext>
            </a:extLst>
          </p:cNvPr>
          <p:cNvSpPr>
            <a:spLocks noGrp="1"/>
          </p:cNvSpPr>
          <p:nvPr>
            <p:ph type="title"/>
          </p:nvPr>
        </p:nvSpPr>
        <p:spPr/>
        <p:txBody>
          <a:bodyPr/>
          <a:lstStyle/>
          <a:p>
            <a:r>
              <a:rPr lang="fr-FR" dirty="0"/>
              <a:t>1. Présentation de vos problématiques</a:t>
            </a:r>
          </a:p>
        </p:txBody>
      </p:sp>
      <p:sp>
        <p:nvSpPr>
          <p:cNvPr id="3" name="Espace réservé du contenu 2">
            <a:extLst>
              <a:ext uri="{FF2B5EF4-FFF2-40B4-BE49-F238E27FC236}">
                <a16:creationId xmlns:a16="http://schemas.microsoft.com/office/drawing/2014/main" id="{CB633AB7-D06C-454E-B10B-CA5599C42AAA}"/>
              </a:ext>
            </a:extLst>
          </p:cNvPr>
          <p:cNvSpPr>
            <a:spLocks noGrp="1"/>
          </p:cNvSpPr>
          <p:nvPr>
            <p:ph idx="1"/>
          </p:nvPr>
        </p:nvSpPr>
        <p:spPr/>
        <p:txBody>
          <a:bodyPr/>
          <a:lstStyle/>
          <a:p>
            <a:r>
              <a:rPr lang="fr-FR" dirty="0"/>
              <a:t>Bilan de la recherche bibliographique</a:t>
            </a:r>
          </a:p>
          <a:p>
            <a:r>
              <a:rPr lang="fr-FR" dirty="0"/>
              <a:t>Quels types de documents ont été trouvés?</a:t>
            </a:r>
          </a:p>
          <a:p>
            <a:r>
              <a:rPr lang="fr-FR" dirty="0"/>
              <a:t>Quelles difficultés avez-vous rencontrées?</a:t>
            </a:r>
          </a:p>
          <a:p>
            <a:endParaRPr lang="fr-FR" dirty="0"/>
          </a:p>
          <a:p>
            <a:r>
              <a:rPr lang="fr-FR" dirty="0"/>
              <a:t>Quelle est votre problématique?</a:t>
            </a:r>
          </a:p>
          <a:p>
            <a:r>
              <a:rPr lang="fr-FR" dirty="0"/>
              <a:t>Quelles sont vos hypothèses?</a:t>
            </a:r>
          </a:p>
        </p:txBody>
      </p:sp>
      <p:pic>
        <p:nvPicPr>
          <p:cNvPr id="4" name="Image 3">
            <a:extLst>
              <a:ext uri="{FF2B5EF4-FFF2-40B4-BE49-F238E27FC236}">
                <a16:creationId xmlns:a16="http://schemas.microsoft.com/office/drawing/2014/main" id="{BDE6CBE0-DCF3-E264-A505-638BA02CACDF}"/>
              </a:ext>
            </a:extLst>
          </p:cNvPr>
          <p:cNvPicPr>
            <a:picLocks noChangeAspect="1"/>
          </p:cNvPicPr>
          <p:nvPr/>
        </p:nvPicPr>
        <p:blipFill>
          <a:blip r:embed="rId3"/>
          <a:stretch>
            <a:fillRect/>
          </a:stretch>
        </p:blipFill>
        <p:spPr>
          <a:xfrm>
            <a:off x="0" y="579329"/>
            <a:ext cx="9144000" cy="5699342"/>
          </a:xfrm>
          <a:prstGeom prst="rect">
            <a:avLst/>
          </a:prstGeom>
        </p:spPr>
      </p:pic>
    </p:spTree>
    <p:extLst>
      <p:ext uri="{BB962C8B-B14F-4D97-AF65-F5344CB8AC3E}">
        <p14:creationId xmlns:p14="http://schemas.microsoft.com/office/powerpoint/2010/main" val="385827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7F22F4-B2FB-44EF-B1B1-CA1085C6815F}"/>
              </a:ext>
            </a:extLst>
          </p:cNvPr>
          <p:cNvSpPr>
            <a:spLocks noGrp="1"/>
          </p:cNvSpPr>
          <p:nvPr>
            <p:ph type="title"/>
          </p:nvPr>
        </p:nvSpPr>
        <p:spPr/>
        <p:txBody>
          <a:bodyPr/>
          <a:lstStyle/>
          <a:p>
            <a:r>
              <a:rPr lang="fr-FR" dirty="0"/>
              <a:t>2. Matériel et méthode</a:t>
            </a:r>
          </a:p>
        </p:txBody>
      </p:sp>
      <p:sp>
        <p:nvSpPr>
          <p:cNvPr id="3" name="Espace réservé du contenu 2">
            <a:extLst>
              <a:ext uri="{FF2B5EF4-FFF2-40B4-BE49-F238E27FC236}">
                <a16:creationId xmlns:a16="http://schemas.microsoft.com/office/drawing/2014/main" id="{0BBF15A4-8748-4D4F-A250-C55CE953FE5C}"/>
              </a:ext>
            </a:extLst>
          </p:cNvPr>
          <p:cNvSpPr>
            <a:spLocks noGrp="1"/>
          </p:cNvSpPr>
          <p:nvPr>
            <p:ph idx="1"/>
          </p:nvPr>
        </p:nvSpPr>
        <p:spPr/>
        <p:txBody>
          <a:bodyPr/>
          <a:lstStyle/>
          <a:p>
            <a:r>
              <a:rPr lang="fr-FR" dirty="0"/>
              <a:t>Pour le prochain TD</a:t>
            </a:r>
          </a:p>
          <a:p>
            <a:r>
              <a:rPr lang="fr-FR" dirty="0"/>
              <a:t>Pour récupérer des données, quel matériel et quelle méthode allez-vous utiliser?</a:t>
            </a:r>
          </a:p>
          <a:p>
            <a:pPr lvl="1"/>
            <a:r>
              <a:rPr lang="fr-FR" dirty="0"/>
              <a:t>Récupération de données sur internet?</a:t>
            </a:r>
          </a:p>
          <a:p>
            <a:pPr lvl="1"/>
            <a:r>
              <a:rPr lang="fr-FR" dirty="0"/>
              <a:t>Mise en place d’un questionnaire?</a:t>
            </a:r>
          </a:p>
          <a:p>
            <a:pPr lvl="1"/>
            <a:r>
              <a:rPr lang="fr-FR" dirty="0"/>
              <a:t>Analyse vidéo?</a:t>
            </a:r>
          </a:p>
          <a:p>
            <a:r>
              <a:rPr lang="fr-FR" dirty="0"/>
              <a:t>Quelle grille de lecture? Combien de matchs? Combien de personnes interrogées? Quelles modalités de passation des questionnaires….</a:t>
            </a:r>
          </a:p>
          <a:p>
            <a:pPr lvl="1"/>
            <a:endParaRPr lang="fr-FR" dirty="0"/>
          </a:p>
        </p:txBody>
      </p:sp>
      <p:pic>
        <p:nvPicPr>
          <p:cNvPr id="4" name="Image 3">
            <a:extLst>
              <a:ext uri="{FF2B5EF4-FFF2-40B4-BE49-F238E27FC236}">
                <a16:creationId xmlns:a16="http://schemas.microsoft.com/office/drawing/2014/main" id="{CEB4F237-EC84-AFB8-BCE3-39DA366A3B8C}"/>
              </a:ext>
            </a:extLst>
          </p:cNvPr>
          <p:cNvPicPr>
            <a:picLocks noChangeAspect="1"/>
          </p:cNvPicPr>
          <p:nvPr/>
        </p:nvPicPr>
        <p:blipFill>
          <a:blip r:embed="rId2"/>
          <a:stretch>
            <a:fillRect/>
          </a:stretch>
        </p:blipFill>
        <p:spPr>
          <a:xfrm>
            <a:off x="0" y="579120"/>
            <a:ext cx="9144000" cy="5699760"/>
          </a:xfrm>
          <a:prstGeom prst="rect">
            <a:avLst/>
          </a:prstGeom>
        </p:spPr>
      </p:pic>
    </p:spTree>
    <p:extLst>
      <p:ext uri="{BB962C8B-B14F-4D97-AF65-F5344CB8AC3E}">
        <p14:creationId xmlns:p14="http://schemas.microsoft.com/office/powerpoint/2010/main" val="339853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A0D9C-F2E9-41EC-BBBF-F40BF0BA2457}"/>
              </a:ext>
            </a:extLst>
          </p:cNvPr>
          <p:cNvSpPr>
            <a:spLocks noGrp="1"/>
          </p:cNvSpPr>
          <p:nvPr>
            <p:ph type="title"/>
          </p:nvPr>
        </p:nvSpPr>
        <p:spPr/>
        <p:txBody>
          <a:bodyPr/>
          <a:lstStyle/>
          <a:p>
            <a:r>
              <a:rPr lang="fr-FR" dirty="0"/>
              <a:t>3. Outils statistiques</a:t>
            </a:r>
          </a:p>
        </p:txBody>
      </p:sp>
      <p:sp>
        <p:nvSpPr>
          <p:cNvPr id="3" name="Espace réservé du contenu 2">
            <a:extLst>
              <a:ext uri="{FF2B5EF4-FFF2-40B4-BE49-F238E27FC236}">
                <a16:creationId xmlns:a16="http://schemas.microsoft.com/office/drawing/2014/main" id="{531BDC08-EE94-455C-92E5-7CCFEC82C4C5}"/>
              </a:ext>
            </a:extLst>
          </p:cNvPr>
          <p:cNvSpPr>
            <a:spLocks noGrp="1"/>
          </p:cNvSpPr>
          <p:nvPr>
            <p:ph idx="1"/>
          </p:nvPr>
        </p:nvSpPr>
        <p:spPr/>
        <p:txBody>
          <a:bodyPr/>
          <a:lstStyle/>
          <a:p>
            <a:r>
              <a:rPr lang="fr-FR" dirty="0"/>
              <a:t>Statistiques descriptives</a:t>
            </a:r>
          </a:p>
        </p:txBody>
      </p:sp>
    </p:spTree>
    <p:extLst>
      <p:ext uri="{BB962C8B-B14F-4D97-AF65-F5344CB8AC3E}">
        <p14:creationId xmlns:p14="http://schemas.microsoft.com/office/powerpoint/2010/main" val="925149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nvSpPr>
        <p:spPr bwMode="auto">
          <a:xfrm>
            <a:off x="571500" y="1414463"/>
            <a:ext cx="8248650" cy="4786312"/>
          </a:xfrm>
          <a:prstGeom prst="rect">
            <a:avLst/>
          </a:prstGeom>
          <a:noFill/>
          <a:ln w="9525">
            <a:noFill/>
            <a:miter lim="800000"/>
            <a:headEnd/>
            <a:tailEnd/>
          </a:ln>
        </p:spPr>
        <p:txBody>
          <a:bodyPr/>
          <a:lstStyle/>
          <a:p>
            <a:pPr marL="531813" lvl="2" indent="-342900" eaLnBrk="1" hangingPunct="1">
              <a:spcBef>
                <a:spcPct val="20000"/>
              </a:spcBef>
              <a:buClr>
                <a:srgbClr val="00007D"/>
              </a:buClr>
              <a:buSzPct val="75000"/>
              <a:buFont typeface="Wingdings" pitchFamily="2" charset="2"/>
              <a:buChar char="n"/>
              <a:defRPr/>
            </a:pPr>
            <a:r>
              <a:rPr lang="fr-FR" sz="2400" b="1" dirty="0">
                <a:solidFill>
                  <a:srgbClr val="000000"/>
                </a:solidFill>
                <a:latin typeface="Arial"/>
              </a:rPr>
              <a:t>Décrire les données</a:t>
            </a:r>
            <a:endParaRPr lang="fr-FR" sz="2400" b="1" dirty="0">
              <a:solidFill>
                <a:srgbClr val="000000"/>
              </a:solidFill>
              <a:effectLst/>
              <a:latin typeface="Arial"/>
            </a:endParaRPr>
          </a:p>
        </p:txBody>
      </p:sp>
      <p:sp>
        <p:nvSpPr>
          <p:cNvPr id="17" name="Titre 1"/>
          <p:cNvSpPr>
            <a:spLocks noGrp="1"/>
          </p:cNvSpPr>
          <p:nvPr>
            <p:ph type="title"/>
          </p:nvPr>
        </p:nvSpPr>
        <p:spPr>
          <a:xfrm>
            <a:off x="742950" y="428625"/>
            <a:ext cx="8043863" cy="685800"/>
          </a:xfrm>
        </p:spPr>
        <p:txBody>
          <a:bodyPr/>
          <a:lstStyle/>
          <a:p>
            <a:pPr eaLnBrk="1" hangingPunct="1">
              <a:defRPr/>
            </a:pPr>
            <a:r>
              <a:rPr lang="fr-FR" sz="3200" b="1" u="sng" cap="small" dirty="0">
                <a:solidFill>
                  <a:schemeClr val="bg2">
                    <a:lumMod val="75000"/>
                  </a:schemeClr>
                </a:solidFill>
                <a:effectLst>
                  <a:outerShdw blurRad="38100" dist="38100" dir="2700000" algn="tl">
                    <a:srgbClr val="000000">
                      <a:alpha val="43137"/>
                    </a:srgbClr>
                  </a:outerShdw>
                </a:effectLst>
              </a:rPr>
              <a:t>Des statistiques descriptives…</a:t>
            </a:r>
            <a:endParaRPr lang="fr-FR" sz="3200" b="1" u="sng" cap="small" dirty="0">
              <a:solidFill>
                <a:schemeClr val="bg2">
                  <a:lumMod val="75000"/>
                </a:schemeClr>
              </a:solidFill>
              <a:effectLst>
                <a:outerShdw blurRad="38100" dist="38100" dir="2700000" algn="tl">
                  <a:srgbClr val="000000">
                    <a:alpha val="43137"/>
                  </a:srgbClr>
                </a:outerShdw>
              </a:effectLst>
              <a:latin typeface="+mn-lt"/>
              <a:ea typeface="+mn-ea"/>
              <a:cs typeface="+mn-cs"/>
            </a:endParaRPr>
          </a:p>
        </p:txBody>
      </p:sp>
      <p:pic>
        <p:nvPicPr>
          <p:cNvPr id="10" name="Image 9"/>
          <p:cNvPicPr>
            <a:picLocks noChangeAspect="1"/>
          </p:cNvPicPr>
          <p:nvPr/>
        </p:nvPicPr>
        <p:blipFill>
          <a:blip r:embed="rId3"/>
          <a:stretch>
            <a:fillRect/>
          </a:stretch>
        </p:blipFill>
        <p:spPr>
          <a:xfrm>
            <a:off x="251520" y="2677021"/>
            <a:ext cx="7066969" cy="3960000"/>
          </a:xfrm>
          <a:prstGeom prst="rect">
            <a:avLst/>
          </a:prstGeom>
        </p:spPr>
      </p:pic>
      <p:pic>
        <p:nvPicPr>
          <p:cNvPr id="2" name="Image 1">
            <a:extLst>
              <a:ext uri="{FF2B5EF4-FFF2-40B4-BE49-F238E27FC236}">
                <a16:creationId xmlns:a16="http://schemas.microsoft.com/office/drawing/2014/main" id="{A5FB0E92-BDF0-4F80-A5F9-375846DC1EC8}"/>
              </a:ext>
            </a:extLst>
          </p:cNvPr>
          <p:cNvPicPr>
            <a:picLocks noChangeAspect="1"/>
          </p:cNvPicPr>
          <p:nvPr/>
        </p:nvPicPr>
        <p:blipFill>
          <a:blip r:embed="rId4"/>
          <a:stretch>
            <a:fillRect/>
          </a:stretch>
        </p:blipFill>
        <p:spPr>
          <a:xfrm>
            <a:off x="6376176" y="56465"/>
            <a:ext cx="2767824" cy="499915"/>
          </a:xfrm>
          <a:prstGeom prst="rect">
            <a:avLst/>
          </a:prstGeom>
        </p:spPr>
      </p:pic>
    </p:spTree>
    <p:extLst>
      <p:ext uri="{BB962C8B-B14F-4D97-AF65-F5344CB8AC3E}">
        <p14:creationId xmlns:p14="http://schemas.microsoft.com/office/powerpoint/2010/main" val="175560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a:stretch>
            <a:fillRect/>
          </a:stretch>
        </p:blipFill>
        <p:spPr>
          <a:xfrm>
            <a:off x="251520" y="2677021"/>
            <a:ext cx="7066969" cy="3960000"/>
          </a:xfrm>
          <a:prstGeom prst="rect">
            <a:avLst/>
          </a:prstGeom>
        </p:spPr>
      </p:pic>
      <p:sp>
        <p:nvSpPr>
          <p:cNvPr id="6" name="Espace réservé du contenu 2"/>
          <p:cNvSpPr txBox="1">
            <a:spLocks/>
          </p:cNvSpPr>
          <p:nvPr/>
        </p:nvSpPr>
        <p:spPr bwMode="auto">
          <a:xfrm>
            <a:off x="571500" y="1414463"/>
            <a:ext cx="8248650" cy="4786312"/>
          </a:xfrm>
          <a:prstGeom prst="rect">
            <a:avLst/>
          </a:prstGeom>
          <a:noFill/>
          <a:ln w="9525">
            <a:noFill/>
            <a:miter lim="800000"/>
            <a:headEnd/>
            <a:tailEnd/>
          </a:ln>
        </p:spPr>
        <p:txBody>
          <a:bodyPr/>
          <a:lstStyle/>
          <a:p>
            <a:pPr marL="531813" lvl="2" indent="-342900" eaLnBrk="1" hangingPunct="1">
              <a:spcBef>
                <a:spcPct val="20000"/>
              </a:spcBef>
              <a:buClr>
                <a:srgbClr val="00007D"/>
              </a:buClr>
              <a:buSzPct val="75000"/>
              <a:buFont typeface="Wingdings" pitchFamily="2" charset="2"/>
              <a:buChar char="n"/>
              <a:defRPr/>
            </a:pPr>
            <a:r>
              <a:rPr lang="fr-FR" sz="2400" b="1" dirty="0">
                <a:solidFill>
                  <a:srgbClr val="000000"/>
                </a:solidFill>
                <a:latin typeface="Arial"/>
              </a:rPr>
              <a:t>Décrire les données</a:t>
            </a:r>
            <a:endParaRPr lang="fr-FR" sz="2400" b="1" dirty="0">
              <a:solidFill>
                <a:srgbClr val="000000"/>
              </a:solidFill>
              <a:effectLst/>
              <a:latin typeface="Arial"/>
            </a:endParaRPr>
          </a:p>
          <a:p>
            <a:pPr marL="531813" lvl="2" indent="-342900" eaLnBrk="1" hangingPunct="1">
              <a:spcBef>
                <a:spcPct val="20000"/>
              </a:spcBef>
              <a:buClr>
                <a:srgbClr val="00007D"/>
              </a:buClr>
              <a:buSzPct val="75000"/>
              <a:buFont typeface="Wingdings" pitchFamily="2" charset="2"/>
              <a:buChar char="n"/>
              <a:defRPr/>
            </a:pPr>
            <a:endParaRPr lang="fr-FR" sz="400" b="1" dirty="0">
              <a:solidFill>
                <a:srgbClr val="000000"/>
              </a:solidFill>
              <a:effectLst/>
              <a:latin typeface="Arial"/>
            </a:endParaRPr>
          </a:p>
          <a:p>
            <a:pPr marL="800100" lvl="1" indent="-342900">
              <a:spcBef>
                <a:spcPct val="20000"/>
              </a:spcBef>
              <a:buClr>
                <a:srgbClr val="00007D"/>
              </a:buClr>
              <a:buSzPct val="100000"/>
              <a:buFont typeface="Wingdings" pitchFamily="2" charset="2"/>
              <a:buChar char="Ø"/>
              <a:defRPr/>
            </a:pPr>
            <a:r>
              <a:rPr lang="fr-FR" dirty="0">
                <a:solidFill>
                  <a:srgbClr val="000000"/>
                </a:solidFill>
                <a:effectLst/>
                <a:latin typeface="Arial" pitchFamily="34" charset="0"/>
                <a:cs typeface="Times New Roman" pitchFamily="18" charset="0"/>
                <a:sym typeface="Symbol" pitchFamily="18" charset="2"/>
              </a:rPr>
              <a:t>Les indices de tendance centrale</a:t>
            </a:r>
            <a:endParaRPr lang="fr-FR" sz="2000" b="1" dirty="0">
              <a:solidFill>
                <a:srgbClr val="000000"/>
              </a:solidFill>
              <a:effectLst/>
              <a:latin typeface="Arial" pitchFamily="34" charset="0"/>
              <a:cs typeface="Times New Roman" pitchFamily="18" charset="0"/>
              <a:sym typeface="Symbol" pitchFamily="18" charset="2"/>
            </a:endParaRPr>
          </a:p>
        </p:txBody>
      </p:sp>
      <p:sp>
        <p:nvSpPr>
          <p:cNvPr id="17" name="Titre 1"/>
          <p:cNvSpPr>
            <a:spLocks noGrp="1"/>
          </p:cNvSpPr>
          <p:nvPr>
            <p:ph type="title"/>
          </p:nvPr>
        </p:nvSpPr>
        <p:spPr>
          <a:xfrm>
            <a:off x="742950" y="428625"/>
            <a:ext cx="8043863" cy="685800"/>
          </a:xfrm>
        </p:spPr>
        <p:txBody>
          <a:bodyPr/>
          <a:lstStyle/>
          <a:p>
            <a:pPr eaLnBrk="1" hangingPunct="1">
              <a:defRPr/>
            </a:pPr>
            <a:r>
              <a:rPr lang="fr-FR" sz="3200" b="1" u="sng" cap="small" dirty="0">
                <a:solidFill>
                  <a:schemeClr val="bg2">
                    <a:lumMod val="75000"/>
                  </a:schemeClr>
                </a:solidFill>
                <a:effectLst>
                  <a:outerShdw blurRad="38100" dist="38100" dir="2700000" algn="tl">
                    <a:srgbClr val="000000">
                      <a:alpha val="43137"/>
                    </a:srgbClr>
                  </a:outerShdw>
                </a:effectLst>
              </a:rPr>
              <a:t>Des statistiques descriptives…</a:t>
            </a:r>
            <a:endParaRPr lang="fr-FR" sz="3200" b="1" u="sng" cap="small" dirty="0">
              <a:solidFill>
                <a:schemeClr val="bg2">
                  <a:lumMod val="75000"/>
                </a:schemeClr>
              </a:solidFill>
              <a:effectLst>
                <a:outerShdw blurRad="38100" dist="38100" dir="2700000" algn="tl">
                  <a:srgbClr val="000000">
                    <a:alpha val="43137"/>
                  </a:srgbClr>
                </a:outerShdw>
              </a:effectLst>
              <a:latin typeface="+mn-lt"/>
              <a:ea typeface="+mn-ea"/>
              <a:cs typeface="+mn-cs"/>
            </a:endParaRPr>
          </a:p>
        </p:txBody>
      </p:sp>
      <p:cxnSp>
        <p:nvCxnSpPr>
          <p:cNvPr id="15" name="Connecteur droit 14"/>
          <p:cNvCxnSpPr/>
          <p:nvPr/>
        </p:nvCxnSpPr>
        <p:spPr>
          <a:xfrm>
            <a:off x="539552" y="5304264"/>
            <a:ext cx="662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pic>
        <p:nvPicPr>
          <p:cNvPr id="5121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2444270"/>
            <a:ext cx="5040000" cy="3288986"/>
          </a:xfrm>
          <a:prstGeom prst="rect">
            <a:avLst/>
          </a:prstGeom>
          <a:noFill/>
          <a:ln w="12700">
            <a:solidFill>
              <a:srgbClr val="FFC000"/>
            </a:solidFill>
            <a:miter lim="800000"/>
            <a:headEnd/>
            <a:tailEnd/>
          </a:ln>
          <a:effectLst>
            <a:outerShdw dist="35921"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6011600" y="1846800"/>
            <a:ext cx="2952328" cy="492443"/>
          </a:xfrm>
          <a:prstGeom prst="rect">
            <a:avLst/>
          </a:prstGeom>
          <a:solidFill>
            <a:srgbClr val="FFC000"/>
          </a:solidFill>
          <a:ln>
            <a:solidFill>
              <a:schemeClr val="tx1"/>
            </a:solidFill>
          </a:ln>
        </p:spPr>
        <p:txBody>
          <a:bodyPr wrap="square">
            <a:spAutoFit/>
          </a:bodyPr>
          <a:lstStyle/>
          <a:p>
            <a:pPr algn="ctr" eaLnBrk="1" hangingPunct="1">
              <a:spcBef>
                <a:spcPct val="20000"/>
              </a:spcBef>
              <a:buClr>
                <a:srgbClr val="440044"/>
              </a:buClr>
              <a:buSzPct val="100000"/>
              <a:defRPr/>
            </a:pPr>
            <a:r>
              <a:rPr lang="fr-FR" sz="1200" b="1" dirty="0">
                <a:solidFill>
                  <a:srgbClr val="000000"/>
                </a:solidFill>
                <a:effectLst/>
                <a:cs typeface="Arial" charset="0"/>
              </a:rPr>
              <a:t>Mode :</a:t>
            </a:r>
            <a:r>
              <a:rPr lang="fr-FR" sz="1200" dirty="0">
                <a:solidFill>
                  <a:srgbClr val="000000"/>
                </a:solidFill>
                <a:effectLst/>
                <a:cs typeface="Arial" charset="0"/>
              </a:rPr>
              <a:t> Valeur de la variable qui correspond à l’effectif le plus élevé</a:t>
            </a:r>
            <a:r>
              <a:rPr lang="fr-FR" sz="1400" dirty="0">
                <a:solidFill>
                  <a:srgbClr val="000000"/>
                </a:solidFill>
                <a:effectLst/>
                <a:cs typeface="Arial" charset="0"/>
              </a:rPr>
              <a:t>.</a:t>
            </a:r>
          </a:p>
        </p:txBody>
      </p:sp>
      <p:pic>
        <p:nvPicPr>
          <p:cNvPr id="2" name="Image 1">
            <a:extLst>
              <a:ext uri="{FF2B5EF4-FFF2-40B4-BE49-F238E27FC236}">
                <a16:creationId xmlns:a16="http://schemas.microsoft.com/office/drawing/2014/main" id="{A718D12F-FED8-44D2-B8C4-A955EA56B0A8}"/>
              </a:ext>
            </a:extLst>
          </p:cNvPr>
          <p:cNvPicPr>
            <a:picLocks noChangeAspect="1"/>
          </p:cNvPicPr>
          <p:nvPr/>
        </p:nvPicPr>
        <p:blipFill>
          <a:blip r:embed="rId5"/>
          <a:stretch>
            <a:fillRect/>
          </a:stretch>
        </p:blipFill>
        <p:spPr>
          <a:xfrm>
            <a:off x="6443928" y="62292"/>
            <a:ext cx="2767824" cy="499915"/>
          </a:xfrm>
          <a:prstGeom prst="rect">
            <a:avLst/>
          </a:prstGeom>
        </p:spPr>
      </p:pic>
    </p:spTree>
    <p:extLst>
      <p:ext uri="{BB962C8B-B14F-4D97-AF65-F5344CB8AC3E}">
        <p14:creationId xmlns:p14="http://schemas.microsoft.com/office/powerpoint/2010/main" val="356329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bwMode="auto">
          <a:xfrm>
            <a:off x="571500" y="1414463"/>
            <a:ext cx="8248650" cy="4786312"/>
          </a:xfrm>
          <a:prstGeom prst="rect">
            <a:avLst/>
          </a:prstGeom>
          <a:noFill/>
          <a:ln w="9525">
            <a:noFill/>
            <a:miter lim="800000"/>
            <a:headEnd/>
            <a:tailEnd/>
          </a:ln>
        </p:spPr>
        <p:txBody>
          <a:bodyPr/>
          <a:lstStyle/>
          <a:p>
            <a:pPr marL="531813" lvl="2" indent="-342900" eaLnBrk="1" hangingPunct="1">
              <a:spcBef>
                <a:spcPct val="20000"/>
              </a:spcBef>
              <a:buClr>
                <a:srgbClr val="00007D"/>
              </a:buClr>
              <a:buSzPct val="75000"/>
              <a:buFont typeface="Wingdings" pitchFamily="2" charset="2"/>
              <a:buChar char="n"/>
              <a:defRPr/>
            </a:pPr>
            <a:r>
              <a:rPr lang="fr-FR" sz="2400" b="1" dirty="0">
                <a:solidFill>
                  <a:srgbClr val="000000"/>
                </a:solidFill>
                <a:latin typeface="Arial"/>
              </a:rPr>
              <a:t>Décrire les données</a:t>
            </a:r>
            <a:endParaRPr lang="fr-FR" sz="2400" b="1" dirty="0">
              <a:solidFill>
                <a:srgbClr val="000000"/>
              </a:solidFill>
              <a:effectLst/>
              <a:latin typeface="Arial"/>
            </a:endParaRPr>
          </a:p>
          <a:p>
            <a:pPr marL="531813" lvl="2" indent="-342900" eaLnBrk="1" hangingPunct="1">
              <a:spcBef>
                <a:spcPct val="20000"/>
              </a:spcBef>
              <a:buClr>
                <a:srgbClr val="00007D"/>
              </a:buClr>
              <a:buSzPct val="75000"/>
              <a:buFont typeface="Wingdings" pitchFamily="2" charset="2"/>
              <a:buChar char="n"/>
              <a:defRPr/>
            </a:pPr>
            <a:endParaRPr lang="fr-FR" sz="400" b="1" dirty="0">
              <a:solidFill>
                <a:srgbClr val="000000"/>
              </a:solidFill>
              <a:effectLst/>
              <a:latin typeface="Arial"/>
            </a:endParaRPr>
          </a:p>
          <a:p>
            <a:pPr marL="800100" lvl="1" indent="-342900">
              <a:spcBef>
                <a:spcPct val="20000"/>
              </a:spcBef>
              <a:buClr>
                <a:srgbClr val="00007D"/>
              </a:buClr>
              <a:buSzPct val="100000"/>
              <a:buFont typeface="Wingdings" pitchFamily="2" charset="2"/>
              <a:buChar char="Ø"/>
              <a:defRPr/>
            </a:pPr>
            <a:r>
              <a:rPr lang="fr-FR" dirty="0">
                <a:solidFill>
                  <a:srgbClr val="000000"/>
                </a:solidFill>
                <a:effectLst/>
                <a:latin typeface="Arial" pitchFamily="34" charset="0"/>
                <a:cs typeface="Times New Roman" pitchFamily="18" charset="0"/>
                <a:sym typeface="Symbol" pitchFamily="18" charset="2"/>
              </a:rPr>
              <a:t>Les indices de tendance centrale</a:t>
            </a:r>
            <a:endParaRPr lang="fr-FR" sz="2000" b="1" dirty="0">
              <a:solidFill>
                <a:srgbClr val="000000"/>
              </a:solidFill>
              <a:effectLst/>
              <a:latin typeface="Arial" pitchFamily="34" charset="0"/>
              <a:cs typeface="Times New Roman" pitchFamily="18" charset="0"/>
              <a:sym typeface="Symbol" pitchFamily="18" charset="2"/>
            </a:endParaRPr>
          </a:p>
        </p:txBody>
      </p:sp>
      <p:sp>
        <p:nvSpPr>
          <p:cNvPr id="17" name="Titre 1"/>
          <p:cNvSpPr>
            <a:spLocks noGrp="1"/>
          </p:cNvSpPr>
          <p:nvPr>
            <p:ph type="title"/>
          </p:nvPr>
        </p:nvSpPr>
        <p:spPr>
          <a:xfrm>
            <a:off x="742950" y="428625"/>
            <a:ext cx="8043863" cy="685800"/>
          </a:xfrm>
        </p:spPr>
        <p:txBody>
          <a:bodyPr/>
          <a:lstStyle/>
          <a:p>
            <a:pPr eaLnBrk="1" hangingPunct="1">
              <a:defRPr/>
            </a:pPr>
            <a:r>
              <a:rPr lang="fr-FR" sz="3200" b="1" u="sng" cap="small" dirty="0">
                <a:solidFill>
                  <a:schemeClr val="bg2">
                    <a:lumMod val="75000"/>
                  </a:schemeClr>
                </a:solidFill>
                <a:effectLst>
                  <a:outerShdw blurRad="38100" dist="38100" dir="2700000" algn="tl">
                    <a:srgbClr val="000000">
                      <a:alpha val="43137"/>
                    </a:srgbClr>
                  </a:outerShdw>
                </a:effectLst>
              </a:rPr>
              <a:t>Des statistiques descriptives…</a:t>
            </a:r>
            <a:endParaRPr lang="fr-FR" sz="3200" b="1" u="sng" cap="small" dirty="0">
              <a:solidFill>
                <a:schemeClr val="bg2">
                  <a:lumMod val="75000"/>
                </a:schemeClr>
              </a:solidFill>
              <a:effectLst>
                <a:outerShdw blurRad="38100" dist="38100" dir="2700000" algn="tl">
                  <a:srgbClr val="000000">
                    <a:alpha val="43137"/>
                  </a:srgbClr>
                </a:outerShdw>
              </a:effectLst>
              <a:latin typeface="+mn-lt"/>
              <a:ea typeface="+mn-ea"/>
              <a:cs typeface="+mn-cs"/>
            </a:endParaRPr>
          </a:p>
        </p:txBody>
      </p:sp>
      <p:sp>
        <p:nvSpPr>
          <p:cNvPr id="3" name="Rectangle 2"/>
          <p:cNvSpPr/>
          <p:nvPr/>
        </p:nvSpPr>
        <p:spPr>
          <a:xfrm>
            <a:off x="6011600" y="1846800"/>
            <a:ext cx="2952328" cy="492443"/>
          </a:xfrm>
          <a:prstGeom prst="rect">
            <a:avLst/>
          </a:prstGeom>
          <a:solidFill>
            <a:srgbClr val="FFC000"/>
          </a:solidFill>
          <a:ln>
            <a:solidFill>
              <a:schemeClr val="tx1"/>
            </a:solidFill>
          </a:ln>
        </p:spPr>
        <p:txBody>
          <a:bodyPr wrap="square">
            <a:spAutoFit/>
          </a:bodyPr>
          <a:lstStyle/>
          <a:p>
            <a:pPr algn="ctr" eaLnBrk="1" hangingPunct="1">
              <a:spcBef>
                <a:spcPct val="20000"/>
              </a:spcBef>
              <a:buClr>
                <a:srgbClr val="440044"/>
              </a:buClr>
              <a:buSzPct val="100000"/>
              <a:defRPr/>
            </a:pPr>
            <a:r>
              <a:rPr lang="fr-FR" sz="1200" b="1" dirty="0">
                <a:solidFill>
                  <a:srgbClr val="000000"/>
                </a:solidFill>
                <a:effectLst/>
                <a:cs typeface="Arial" charset="0"/>
              </a:rPr>
              <a:t>Mode :</a:t>
            </a:r>
            <a:r>
              <a:rPr lang="fr-FR" sz="1200" dirty="0">
                <a:solidFill>
                  <a:srgbClr val="000000"/>
                </a:solidFill>
                <a:effectLst/>
                <a:cs typeface="Arial" charset="0"/>
              </a:rPr>
              <a:t> Valeur de la variable qui correspond à l’effectif le plus élevé</a:t>
            </a:r>
            <a:r>
              <a:rPr lang="fr-FR" sz="1400" dirty="0">
                <a:solidFill>
                  <a:srgbClr val="000000"/>
                </a:solidFill>
                <a:effectLst/>
                <a:cs typeface="Arial" charset="0"/>
              </a:rPr>
              <a:t>.</a:t>
            </a:r>
          </a:p>
        </p:txBody>
      </p:sp>
      <p:sp>
        <p:nvSpPr>
          <p:cNvPr id="8" name="Rectangle 7"/>
          <p:cNvSpPr/>
          <p:nvPr/>
        </p:nvSpPr>
        <p:spPr>
          <a:xfrm>
            <a:off x="2051720" y="3140968"/>
            <a:ext cx="5238328" cy="307777"/>
          </a:xfrm>
          <a:prstGeom prst="rect">
            <a:avLst/>
          </a:prstGeom>
        </p:spPr>
        <p:txBody>
          <a:bodyPr wrap="square">
            <a:spAutoFit/>
          </a:bodyPr>
          <a:lstStyle/>
          <a:p>
            <a:pPr eaLnBrk="1" hangingPunct="1">
              <a:spcBef>
                <a:spcPct val="20000"/>
              </a:spcBef>
              <a:buClr>
                <a:srgbClr val="00007D"/>
              </a:buClr>
              <a:buSzPct val="100000"/>
              <a:defRPr/>
            </a:pPr>
            <a:r>
              <a:rPr lang="fr-FR" sz="1400" b="1" i="1" dirty="0">
                <a:solidFill>
                  <a:srgbClr val="000000"/>
                </a:solidFill>
                <a:effectLst/>
                <a:cs typeface="Arial" charset="0"/>
              </a:rPr>
              <a:t>Exemple</a:t>
            </a:r>
            <a:r>
              <a:rPr lang="fr-FR" sz="1400" i="1" dirty="0">
                <a:solidFill>
                  <a:srgbClr val="000000"/>
                </a:solidFill>
                <a:effectLst/>
                <a:cs typeface="Arial" charset="0"/>
              </a:rPr>
              <a:t> : Nombre de lancers francs réussis sur 10 shoots </a:t>
            </a:r>
          </a:p>
        </p:txBody>
      </p:sp>
      <p:graphicFrame>
        <p:nvGraphicFramePr>
          <p:cNvPr id="9" name="Tableau 8"/>
          <p:cNvGraphicFramePr>
            <a:graphicFrameLocks noGrp="1"/>
          </p:cNvGraphicFramePr>
          <p:nvPr/>
        </p:nvGraphicFramePr>
        <p:xfrm>
          <a:off x="2187575" y="3822261"/>
          <a:ext cx="1447800" cy="2352675"/>
        </p:xfrm>
        <a:graphic>
          <a:graphicData uri="http://schemas.openxmlformats.org/drawingml/2006/table">
            <a:tbl>
              <a:tblPr>
                <a:tableStyleId>{5C22544A-7EE6-4342-B048-85BDC9FD1C3A}</a:tableStyleId>
              </a:tblPr>
              <a:tblGrid>
                <a:gridCol w="571500">
                  <a:extLst>
                    <a:ext uri="{9D8B030D-6E8A-4147-A177-3AD203B41FA5}">
                      <a16:colId xmlns:a16="http://schemas.microsoft.com/office/drawing/2014/main" val="20000"/>
                    </a:ext>
                  </a:extLst>
                </a:gridCol>
                <a:gridCol w="876300">
                  <a:extLst>
                    <a:ext uri="{9D8B030D-6E8A-4147-A177-3AD203B41FA5}">
                      <a16:colId xmlns:a16="http://schemas.microsoft.com/office/drawing/2014/main" val="20001"/>
                    </a:ext>
                  </a:extLst>
                </a:gridCol>
              </a:tblGrid>
              <a:tr h="381000">
                <a:tc>
                  <a:txBody>
                    <a:bodyPr/>
                    <a:lstStyle/>
                    <a:p>
                      <a:pPr algn="l" fontAlgn="ctr"/>
                      <a:endParaRPr lang="fr-FR" sz="1200" b="0" i="0" u="none" strike="noStrike" dirty="0">
                        <a:solidFill>
                          <a:srgbClr val="000000"/>
                        </a:solidFill>
                        <a:effectLst/>
                        <a:latin typeface="Arial"/>
                      </a:endParaRPr>
                    </a:p>
                  </a:txBody>
                  <a:tcPr marL="9525" marR="9525" marT="9525" marB="0" anchor="ctr">
                    <a:noFill/>
                  </a:tcPr>
                </a:tc>
                <a:tc>
                  <a:txBody>
                    <a:bodyPr/>
                    <a:lstStyle/>
                    <a:p>
                      <a:pPr algn="ctr" fontAlgn="ctr"/>
                      <a:r>
                        <a:rPr lang="fr-FR" sz="1200" b="1" u="none" strike="noStrike" dirty="0">
                          <a:effectLst/>
                        </a:rPr>
                        <a:t>Nb lancers réussis</a:t>
                      </a:r>
                      <a:endParaRPr lang="fr-FR" sz="1200" b="1"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0"/>
                  </a:ext>
                </a:extLst>
              </a:tr>
              <a:tr h="219075">
                <a:tc>
                  <a:txBody>
                    <a:bodyPr/>
                    <a:lstStyle/>
                    <a:p>
                      <a:pPr algn="ctr" fontAlgn="ctr"/>
                      <a:r>
                        <a:rPr lang="fr-FR" sz="1200" b="1" u="none" strike="noStrike" dirty="0">
                          <a:effectLst/>
                        </a:rPr>
                        <a:t>Sujet 1</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u="none" strike="noStrike" dirty="0">
                          <a:effectLst/>
                        </a:rPr>
                        <a:t>9</a:t>
                      </a:r>
                      <a:endParaRPr lang="fr-FR" sz="12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1"/>
                  </a:ext>
                </a:extLst>
              </a:tr>
              <a:tr h="219075">
                <a:tc>
                  <a:txBody>
                    <a:bodyPr/>
                    <a:lstStyle/>
                    <a:p>
                      <a:pPr algn="ctr" fontAlgn="ctr"/>
                      <a:r>
                        <a:rPr lang="fr-FR" sz="1200" b="1" u="none" strike="noStrike" dirty="0">
                          <a:effectLst/>
                        </a:rPr>
                        <a:t>Sujet 2</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u="none" strike="noStrike" dirty="0">
                          <a:effectLst/>
                        </a:rPr>
                        <a:t>7</a:t>
                      </a:r>
                      <a:endParaRPr lang="fr-FR" sz="12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2"/>
                  </a:ext>
                </a:extLst>
              </a:tr>
              <a:tr h="219075">
                <a:tc>
                  <a:txBody>
                    <a:bodyPr/>
                    <a:lstStyle/>
                    <a:p>
                      <a:pPr algn="ctr" fontAlgn="ctr"/>
                      <a:r>
                        <a:rPr lang="fr-FR" sz="1200" b="1" u="none" strike="noStrike" dirty="0">
                          <a:effectLst/>
                        </a:rPr>
                        <a:t>Sujet 3</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u="none" strike="noStrike" dirty="0">
                          <a:effectLst/>
                        </a:rPr>
                        <a:t>8</a:t>
                      </a:r>
                      <a:endParaRPr lang="fr-FR" sz="12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3"/>
                  </a:ext>
                </a:extLst>
              </a:tr>
              <a:tr h="219075">
                <a:tc>
                  <a:txBody>
                    <a:bodyPr/>
                    <a:lstStyle/>
                    <a:p>
                      <a:pPr algn="ctr" fontAlgn="ctr"/>
                      <a:r>
                        <a:rPr lang="fr-FR" sz="1200" b="1" u="none" strike="noStrike" dirty="0">
                          <a:effectLst/>
                        </a:rPr>
                        <a:t>Sujet 4</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u="none" strike="noStrike" dirty="0">
                          <a:effectLst/>
                        </a:rPr>
                        <a:t>10</a:t>
                      </a:r>
                      <a:endParaRPr lang="fr-FR" sz="12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4"/>
                  </a:ext>
                </a:extLst>
              </a:tr>
              <a:tr h="219075">
                <a:tc>
                  <a:txBody>
                    <a:bodyPr/>
                    <a:lstStyle/>
                    <a:p>
                      <a:pPr algn="ctr" fontAlgn="ctr"/>
                      <a:r>
                        <a:rPr lang="fr-FR" sz="1200" b="1" u="none" strike="noStrike" dirty="0">
                          <a:effectLst/>
                        </a:rPr>
                        <a:t>Sujet 5</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b="0" i="0" u="none" strike="noStrike" dirty="0">
                          <a:solidFill>
                            <a:schemeClr val="dk1"/>
                          </a:solidFill>
                          <a:effectLst/>
                          <a:latin typeface="+mn-lt"/>
                        </a:rPr>
                        <a:t>5</a:t>
                      </a:r>
                      <a:endParaRPr lang="fr-FR" sz="12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5"/>
                  </a:ext>
                </a:extLst>
              </a:tr>
              <a:tr h="219075">
                <a:tc>
                  <a:txBody>
                    <a:bodyPr/>
                    <a:lstStyle/>
                    <a:p>
                      <a:pPr algn="ctr" fontAlgn="ctr"/>
                      <a:r>
                        <a:rPr lang="fr-FR" sz="1200" b="1" u="none" strike="noStrike" dirty="0">
                          <a:effectLst/>
                        </a:rPr>
                        <a:t>Sujet 6</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b="0" i="0" u="none" strike="noStrike" dirty="0">
                          <a:solidFill>
                            <a:srgbClr val="000000"/>
                          </a:solidFill>
                          <a:effectLst/>
                          <a:latin typeface="Arial"/>
                        </a:rPr>
                        <a:t>6</a:t>
                      </a:r>
                    </a:p>
                  </a:txBody>
                  <a:tcPr marL="9525" marR="9525" marT="9525" marB="0" anchor="ctr"/>
                </a:tc>
                <a:extLst>
                  <a:ext uri="{0D108BD9-81ED-4DB2-BD59-A6C34878D82A}">
                    <a16:rowId xmlns:a16="http://schemas.microsoft.com/office/drawing/2014/main" val="10006"/>
                  </a:ext>
                </a:extLst>
              </a:tr>
              <a:tr h="219075">
                <a:tc>
                  <a:txBody>
                    <a:bodyPr/>
                    <a:lstStyle/>
                    <a:p>
                      <a:pPr algn="ctr" fontAlgn="ctr"/>
                      <a:r>
                        <a:rPr lang="fr-FR" sz="1200" b="1" u="none" strike="noStrike" dirty="0">
                          <a:effectLst/>
                        </a:rPr>
                        <a:t>Sujet 7</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u="none" strike="noStrike" dirty="0">
                          <a:effectLst/>
                        </a:rPr>
                        <a:t>4</a:t>
                      </a:r>
                      <a:endParaRPr lang="fr-FR" sz="12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7"/>
                  </a:ext>
                </a:extLst>
              </a:tr>
              <a:tr h="219075">
                <a:tc>
                  <a:txBody>
                    <a:bodyPr/>
                    <a:lstStyle/>
                    <a:p>
                      <a:pPr algn="ctr" fontAlgn="ctr"/>
                      <a:r>
                        <a:rPr lang="fr-FR" sz="1200" b="1" u="none" strike="noStrike" dirty="0">
                          <a:effectLst/>
                        </a:rPr>
                        <a:t>Sujet 8</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u="none" strike="noStrike" dirty="0">
                          <a:effectLst/>
                        </a:rPr>
                        <a:t>3</a:t>
                      </a:r>
                      <a:endParaRPr lang="fr-FR" sz="12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8"/>
                  </a:ext>
                </a:extLst>
              </a:tr>
              <a:tr h="219075">
                <a:tc>
                  <a:txBody>
                    <a:bodyPr/>
                    <a:lstStyle/>
                    <a:p>
                      <a:pPr algn="ctr" fontAlgn="ctr"/>
                      <a:r>
                        <a:rPr lang="fr-FR" sz="1200" b="1" u="none" strike="noStrike" dirty="0">
                          <a:effectLst/>
                        </a:rPr>
                        <a:t>Sujet 9</a:t>
                      </a:r>
                      <a:endParaRPr lang="fr-FR" sz="1200" b="1" i="0" u="none" strike="noStrike" dirty="0">
                        <a:solidFill>
                          <a:srgbClr val="000000"/>
                        </a:solidFill>
                        <a:effectLst/>
                        <a:latin typeface="Arial"/>
                      </a:endParaRPr>
                    </a:p>
                  </a:txBody>
                  <a:tcPr marL="9525" marR="9525" marT="9525" marB="0" anchor="ctr"/>
                </a:tc>
                <a:tc>
                  <a:txBody>
                    <a:bodyPr/>
                    <a:lstStyle/>
                    <a:p>
                      <a:pPr algn="ctr" fontAlgn="ctr"/>
                      <a:r>
                        <a:rPr lang="fr-FR" sz="1200" b="0" i="0" u="none" strike="noStrike" dirty="0">
                          <a:solidFill>
                            <a:schemeClr val="dk1"/>
                          </a:solidFill>
                          <a:effectLst/>
                          <a:latin typeface="+mn-lt"/>
                        </a:rPr>
                        <a:t>8</a:t>
                      </a:r>
                      <a:endParaRPr lang="fr-FR" sz="12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9"/>
                  </a:ext>
                </a:extLst>
              </a:tr>
            </a:tbl>
          </a:graphicData>
        </a:graphic>
      </p:graphicFrame>
      <p:graphicFrame>
        <p:nvGraphicFramePr>
          <p:cNvPr id="2" name="Objet 1"/>
          <p:cNvGraphicFramePr>
            <a:graphicFrameLocks noChangeAspect="1"/>
          </p:cNvGraphicFramePr>
          <p:nvPr/>
        </p:nvGraphicFramePr>
        <p:xfrm>
          <a:off x="4818063" y="4705350"/>
          <a:ext cx="3255962" cy="401638"/>
        </p:xfrm>
        <a:graphic>
          <a:graphicData uri="http://schemas.openxmlformats.org/presentationml/2006/ole">
            <mc:AlternateContent xmlns:mc="http://schemas.openxmlformats.org/markup-compatibility/2006">
              <mc:Choice xmlns:v="urn:schemas-microsoft-com:vml" Requires="v">
                <p:oleObj name="Document" r:id="rId3" imgW="3282022" imgH="408255" progId="Word.Document.8">
                  <p:embed/>
                </p:oleObj>
              </mc:Choice>
              <mc:Fallback>
                <p:oleObj name="Document" r:id="rId3" imgW="3282022" imgH="408255" progId="Word.Document.8">
                  <p:embed/>
                  <p:pic>
                    <p:nvPicPr>
                      <p:cNvPr id="2" name="Obje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8063" y="4705350"/>
                        <a:ext cx="3255962"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pic>
                </p:oleObj>
              </mc:Fallback>
            </mc:AlternateContent>
          </a:graphicData>
        </a:graphic>
      </p:graphicFrame>
      <p:sp>
        <p:nvSpPr>
          <p:cNvPr id="4" name="Rectangle 3"/>
          <p:cNvSpPr/>
          <p:nvPr/>
        </p:nvSpPr>
        <p:spPr>
          <a:xfrm>
            <a:off x="6639212" y="4653136"/>
            <a:ext cx="629816" cy="360040"/>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ext Box 20"/>
          <p:cNvSpPr txBox="1">
            <a:spLocks noChangeArrowheads="1"/>
          </p:cNvSpPr>
          <p:nvPr/>
        </p:nvSpPr>
        <p:spPr bwMode="auto">
          <a:xfrm>
            <a:off x="6311904" y="5466710"/>
            <a:ext cx="1284432" cy="338554"/>
          </a:xfrm>
          <a:prstGeom prst="rect">
            <a:avLst/>
          </a:prstGeom>
          <a:noFill/>
          <a:ln w="9525">
            <a:noFill/>
            <a:miter lim="800000"/>
            <a:headEnd/>
            <a:tailEnd/>
          </a:ln>
          <a:effectLst/>
        </p:spPr>
        <p:txBody>
          <a:bodyPr wrap="square">
            <a:spAutoFit/>
          </a:bodyPr>
          <a:lstStyle/>
          <a:p>
            <a:pPr algn="ctr" eaLnBrk="1" fontAlgn="auto" hangingPunct="1">
              <a:spcBef>
                <a:spcPts val="0"/>
              </a:spcBef>
              <a:spcAft>
                <a:spcPts val="0"/>
              </a:spcAft>
              <a:defRPr/>
            </a:pPr>
            <a:r>
              <a:rPr lang="fr-FR" sz="1600" b="1" kern="0" dirty="0">
                <a:solidFill>
                  <a:srgbClr val="FFC000"/>
                </a:solidFill>
                <a:effectLst/>
                <a:cs typeface="Arial" charset="0"/>
              </a:rPr>
              <a:t>Mode = 8</a:t>
            </a:r>
            <a:endParaRPr lang="fr-FR" sz="2000" kern="0" dirty="0">
              <a:solidFill>
                <a:srgbClr val="FFC000"/>
              </a:solidFill>
              <a:effectLst/>
              <a:cs typeface="Arial" charset="0"/>
            </a:endParaRPr>
          </a:p>
        </p:txBody>
      </p:sp>
      <p:sp>
        <p:nvSpPr>
          <p:cNvPr id="13" name="Line 19"/>
          <p:cNvSpPr>
            <a:spLocks noChangeShapeType="1"/>
          </p:cNvSpPr>
          <p:nvPr/>
        </p:nvSpPr>
        <p:spPr bwMode="auto">
          <a:xfrm flipV="1">
            <a:off x="6954120" y="5059746"/>
            <a:ext cx="0" cy="415446"/>
          </a:xfrm>
          <a:prstGeom prst="line">
            <a:avLst/>
          </a:prstGeom>
          <a:noFill/>
          <a:ln w="57150">
            <a:solidFill>
              <a:srgbClr val="FFC000"/>
            </a:solidFill>
            <a:round/>
            <a:headEnd/>
            <a:tailEnd type="triangle" w="med" len="med"/>
          </a:ln>
          <a:effectLst/>
        </p:spPr>
        <p:txBody>
          <a:bodyPr wrap="none" anchor="ctr"/>
          <a:lstStyle/>
          <a:p>
            <a:pPr algn="ctr" eaLnBrk="1" fontAlgn="auto" hangingPunct="1">
              <a:spcBef>
                <a:spcPts val="0"/>
              </a:spcBef>
              <a:spcAft>
                <a:spcPts val="0"/>
              </a:spcAft>
              <a:defRPr/>
            </a:pPr>
            <a:endParaRPr lang="fr-FR" sz="1600" kern="0">
              <a:solidFill>
                <a:sysClr val="windowText" lastClr="000000"/>
              </a:solidFill>
              <a:effectLst/>
              <a:cs typeface="Arial" charset="0"/>
            </a:endParaRPr>
          </a:p>
        </p:txBody>
      </p:sp>
      <p:pic>
        <p:nvPicPr>
          <p:cNvPr id="5" name="Image 4">
            <a:extLst>
              <a:ext uri="{FF2B5EF4-FFF2-40B4-BE49-F238E27FC236}">
                <a16:creationId xmlns:a16="http://schemas.microsoft.com/office/drawing/2014/main" id="{2604C6BD-9156-45C5-91DC-31DE41EB3846}"/>
              </a:ext>
            </a:extLst>
          </p:cNvPr>
          <p:cNvPicPr>
            <a:picLocks noChangeAspect="1"/>
          </p:cNvPicPr>
          <p:nvPr/>
        </p:nvPicPr>
        <p:blipFill>
          <a:blip r:embed="rId5"/>
          <a:stretch>
            <a:fillRect/>
          </a:stretch>
        </p:blipFill>
        <p:spPr>
          <a:xfrm>
            <a:off x="6376176" y="26157"/>
            <a:ext cx="2767824" cy="499915"/>
          </a:xfrm>
          <a:prstGeom prst="rect">
            <a:avLst/>
          </a:prstGeom>
        </p:spPr>
      </p:pic>
    </p:spTree>
    <p:extLst>
      <p:ext uri="{BB962C8B-B14F-4D97-AF65-F5344CB8AC3E}">
        <p14:creationId xmlns:p14="http://schemas.microsoft.com/office/powerpoint/2010/main" val="94808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stretch>
            <a:fillRect/>
          </a:stretch>
        </p:blipFill>
        <p:spPr>
          <a:xfrm>
            <a:off x="251520" y="2677021"/>
            <a:ext cx="7066969" cy="3960000"/>
          </a:xfrm>
          <a:prstGeom prst="rect">
            <a:avLst/>
          </a:prstGeom>
        </p:spPr>
      </p:pic>
      <p:sp>
        <p:nvSpPr>
          <p:cNvPr id="6" name="Espace réservé du contenu 2"/>
          <p:cNvSpPr txBox="1">
            <a:spLocks/>
          </p:cNvSpPr>
          <p:nvPr/>
        </p:nvSpPr>
        <p:spPr bwMode="auto">
          <a:xfrm>
            <a:off x="571500" y="1414463"/>
            <a:ext cx="8248650" cy="4786312"/>
          </a:xfrm>
          <a:prstGeom prst="rect">
            <a:avLst/>
          </a:prstGeom>
          <a:noFill/>
          <a:ln w="9525">
            <a:noFill/>
            <a:miter lim="800000"/>
            <a:headEnd/>
            <a:tailEnd/>
          </a:ln>
        </p:spPr>
        <p:txBody>
          <a:bodyPr/>
          <a:lstStyle/>
          <a:p>
            <a:pPr marL="531813" lvl="2" indent="-342900" eaLnBrk="1" hangingPunct="1">
              <a:spcBef>
                <a:spcPct val="20000"/>
              </a:spcBef>
              <a:buClr>
                <a:srgbClr val="00007D"/>
              </a:buClr>
              <a:buSzPct val="75000"/>
              <a:buFont typeface="Wingdings" pitchFamily="2" charset="2"/>
              <a:buChar char="n"/>
              <a:defRPr/>
            </a:pPr>
            <a:r>
              <a:rPr lang="fr-FR" sz="2400" b="1" dirty="0">
                <a:solidFill>
                  <a:srgbClr val="000000"/>
                </a:solidFill>
                <a:latin typeface="Arial"/>
              </a:rPr>
              <a:t>Décrire les données</a:t>
            </a:r>
            <a:endParaRPr lang="fr-FR" sz="2400" b="1" dirty="0">
              <a:solidFill>
                <a:srgbClr val="000000"/>
              </a:solidFill>
              <a:effectLst/>
              <a:latin typeface="Arial"/>
            </a:endParaRPr>
          </a:p>
          <a:p>
            <a:pPr marL="531813" lvl="2" indent="-342900" eaLnBrk="1" hangingPunct="1">
              <a:spcBef>
                <a:spcPct val="20000"/>
              </a:spcBef>
              <a:buClr>
                <a:srgbClr val="00007D"/>
              </a:buClr>
              <a:buSzPct val="75000"/>
              <a:buFont typeface="Wingdings" pitchFamily="2" charset="2"/>
              <a:buChar char="n"/>
              <a:defRPr/>
            </a:pPr>
            <a:endParaRPr lang="fr-FR" sz="400" b="1" dirty="0">
              <a:solidFill>
                <a:srgbClr val="000000"/>
              </a:solidFill>
              <a:effectLst/>
              <a:latin typeface="Arial"/>
            </a:endParaRPr>
          </a:p>
          <a:p>
            <a:pPr marL="800100" lvl="1" indent="-342900">
              <a:spcBef>
                <a:spcPct val="20000"/>
              </a:spcBef>
              <a:buClr>
                <a:srgbClr val="00007D"/>
              </a:buClr>
              <a:buSzPct val="100000"/>
              <a:buFont typeface="Wingdings" pitchFamily="2" charset="2"/>
              <a:buChar char="Ø"/>
              <a:defRPr/>
            </a:pPr>
            <a:r>
              <a:rPr lang="fr-FR" dirty="0">
                <a:solidFill>
                  <a:srgbClr val="000000"/>
                </a:solidFill>
                <a:effectLst/>
                <a:latin typeface="Arial" pitchFamily="34" charset="0"/>
                <a:cs typeface="Times New Roman" pitchFamily="18" charset="0"/>
                <a:sym typeface="Symbol" pitchFamily="18" charset="2"/>
              </a:rPr>
              <a:t>Les indices de tendance centrale</a:t>
            </a:r>
            <a:endParaRPr lang="fr-FR" sz="2000" b="1" dirty="0">
              <a:solidFill>
                <a:srgbClr val="000000"/>
              </a:solidFill>
              <a:effectLst/>
              <a:latin typeface="Arial" pitchFamily="34" charset="0"/>
              <a:cs typeface="Times New Roman" pitchFamily="18" charset="0"/>
              <a:sym typeface="Symbol" pitchFamily="18" charset="2"/>
            </a:endParaRPr>
          </a:p>
        </p:txBody>
      </p:sp>
      <p:sp>
        <p:nvSpPr>
          <p:cNvPr id="17" name="Titre 1"/>
          <p:cNvSpPr>
            <a:spLocks noGrp="1"/>
          </p:cNvSpPr>
          <p:nvPr>
            <p:ph type="title"/>
          </p:nvPr>
        </p:nvSpPr>
        <p:spPr>
          <a:xfrm>
            <a:off x="742950" y="428625"/>
            <a:ext cx="8043863" cy="685800"/>
          </a:xfrm>
        </p:spPr>
        <p:txBody>
          <a:bodyPr/>
          <a:lstStyle/>
          <a:p>
            <a:pPr eaLnBrk="1" hangingPunct="1">
              <a:defRPr/>
            </a:pPr>
            <a:r>
              <a:rPr lang="fr-FR" sz="3200" b="1" u="sng" cap="small" dirty="0">
                <a:solidFill>
                  <a:schemeClr val="bg2">
                    <a:lumMod val="75000"/>
                  </a:schemeClr>
                </a:solidFill>
                <a:effectLst>
                  <a:outerShdw blurRad="38100" dist="38100" dir="2700000" algn="tl">
                    <a:srgbClr val="000000">
                      <a:alpha val="43137"/>
                    </a:srgbClr>
                  </a:outerShdw>
                </a:effectLst>
              </a:rPr>
              <a:t>Des statistiques descriptives…</a:t>
            </a:r>
            <a:endParaRPr lang="fr-FR" sz="3200" b="1" u="sng" cap="small" dirty="0">
              <a:solidFill>
                <a:schemeClr val="bg2">
                  <a:lumMod val="75000"/>
                </a:schemeClr>
              </a:solidFill>
              <a:effectLst>
                <a:outerShdw blurRad="38100" dist="38100" dir="2700000" algn="tl">
                  <a:srgbClr val="000000">
                    <a:alpha val="43137"/>
                  </a:srgbClr>
                </a:outerShdw>
              </a:effectLst>
              <a:latin typeface="+mn-lt"/>
              <a:ea typeface="+mn-ea"/>
              <a:cs typeface="+mn-cs"/>
            </a:endParaRPr>
          </a:p>
        </p:txBody>
      </p:sp>
      <p:cxnSp>
        <p:nvCxnSpPr>
          <p:cNvPr id="10" name="Connecteur droit 9"/>
          <p:cNvCxnSpPr/>
          <p:nvPr/>
        </p:nvCxnSpPr>
        <p:spPr>
          <a:xfrm>
            <a:off x="539552" y="5304264"/>
            <a:ext cx="662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292402" y="1846800"/>
            <a:ext cx="3671598" cy="492443"/>
          </a:xfrm>
          <a:prstGeom prst="rect">
            <a:avLst/>
          </a:prstGeom>
          <a:solidFill>
            <a:srgbClr val="92D050"/>
          </a:solidFill>
          <a:ln>
            <a:solidFill>
              <a:schemeClr val="tx1"/>
            </a:solidFill>
          </a:ln>
        </p:spPr>
        <p:txBody>
          <a:bodyPr wrap="square" lIns="72000" rIns="72000">
            <a:spAutoFit/>
          </a:bodyPr>
          <a:lstStyle/>
          <a:p>
            <a:pPr algn="ctr" eaLnBrk="1" hangingPunct="1">
              <a:spcBef>
                <a:spcPct val="20000"/>
              </a:spcBef>
              <a:buClr>
                <a:srgbClr val="440044"/>
              </a:buClr>
              <a:buSzPct val="100000"/>
              <a:defRPr/>
            </a:pPr>
            <a:r>
              <a:rPr lang="fr-FR" sz="1200" b="1" dirty="0">
                <a:solidFill>
                  <a:srgbClr val="000000"/>
                </a:solidFill>
                <a:effectLst/>
                <a:cs typeface="Arial" charset="0"/>
              </a:rPr>
              <a:t>Médiane :</a:t>
            </a:r>
            <a:r>
              <a:rPr lang="fr-FR" sz="1200" dirty="0">
                <a:solidFill>
                  <a:srgbClr val="000000"/>
                </a:solidFill>
                <a:effectLst/>
                <a:cs typeface="Arial" charset="0"/>
              </a:rPr>
              <a:t> Valeur qui partage la distribution en 2 sous-ensembles de mêmes effectifs</a:t>
            </a:r>
            <a:r>
              <a:rPr lang="fr-FR" sz="1400" dirty="0">
                <a:solidFill>
                  <a:srgbClr val="000000"/>
                </a:solidFill>
                <a:effectLst/>
                <a:cs typeface="Arial" charset="0"/>
              </a:rPr>
              <a:t>.</a:t>
            </a:r>
          </a:p>
        </p:txBody>
      </p:sp>
      <p:cxnSp>
        <p:nvCxnSpPr>
          <p:cNvPr id="14" name="Connecteur droit 13"/>
          <p:cNvCxnSpPr/>
          <p:nvPr/>
        </p:nvCxnSpPr>
        <p:spPr>
          <a:xfrm>
            <a:off x="542727" y="4875984"/>
            <a:ext cx="66240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pic>
        <p:nvPicPr>
          <p:cNvPr id="553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000" y="2444400"/>
            <a:ext cx="5040000" cy="3288981"/>
          </a:xfrm>
          <a:prstGeom prst="rect">
            <a:avLst/>
          </a:prstGeom>
          <a:noFill/>
          <a:ln w="12700">
            <a:solidFill>
              <a:srgbClr val="92D050"/>
            </a:solidFill>
            <a:miter lim="800000"/>
            <a:headEnd/>
            <a:tailEnd/>
          </a:ln>
          <a:effectLst>
            <a:outerShdw dist="35921"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Lst>
        </p:spPr>
      </p:pic>
      <p:pic>
        <p:nvPicPr>
          <p:cNvPr id="2" name="Image 1">
            <a:extLst>
              <a:ext uri="{FF2B5EF4-FFF2-40B4-BE49-F238E27FC236}">
                <a16:creationId xmlns:a16="http://schemas.microsoft.com/office/drawing/2014/main" id="{5C3AA03F-0B76-4671-B2D0-A08E1999CED6}"/>
              </a:ext>
            </a:extLst>
          </p:cNvPr>
          <p:cNvPicPr>
            <a:picLocks noChangeAspect="1"/>
          </p:cNvPicPr>
          <p:nvPr/>
        </p:nvPicPr>
        <p:blipFill>
          <a:blip r:embed="rId5"/>
          <a:stretch>
            <a:fillRect/>
          </a:stretch>
        </p:blipFill>
        <p:spPr>
          <a:xfrm>
            <a:off x="6459632" y="81707"/>
            <a:ext cx="2767824" cy="499915"/>
          </a:xfrm>
          <a:prstGeom prst="rect">
            <a:avLst/>
          </a:prstGeom>
        </p:spPr>
      </p:pic>
    </p:spTree>
    <p:extLst>
      <p:ext uri="{BB962C8B-B14F-4D97-AF65-F5344CB8AC3E}">
        <p14:creationId xmlns:p14="http://schemas.microsoft.com/office/powerpoint/2010/main" val="237110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1_UPSACLAY">
  <a:themeElements>
    <a:clrScheme name="UPSACLAY 1">
      <a:dk1>
        <a:srgbClr val="63003C"/>
      </a:dk1>
      <a:lt1>
        <a:srgbClr val="FFFFFF"/>
      </a:lt1>
      <a:dk2>
        <a:srgbClr val="303E48"/>
      </a:dk2>
      <a:lt2>
        <a:srgbClr val="BDC4BC"/>
      </a:lt2>
      <a:accent1>
        <a:srgbClr val="DA5200"/>
      </a:accent1>
      <a:accent2>
        <a:srgbClr val="006996"/>
      </a:accent2>
      <a:accent3>
        <a:srgbClr val="FFFFFF"/>
      </a:accent3>
      <a:accent4>
        <a:srgbClr val="86B700"/>
      </a:accent4>
      <a:accent5>
        <a:srgbClr val="464595"/>
      </a:accent5>
      <a:accent6>
        <a:srgbClr val="80143C"/>
      </a:accent6>
      <a:hlink>
        <a:srgbClr val="63003C"/>
      </a:hlink>
      <a:folHlink>
        <a:srgbClr val="B8ACD7"/>
      </a:folHlink>
    </a:clrScheme>
    <a:fontScheme name="Université Paris-Saclay">
      <a:majorFont>
        <a:latin typeface="Open Sans"/>
        <a:ea typeface="Arial"/>
        <a:cs typeface="Arial Unicode MS"/>
      </a:majorFont>
      <a:minorFont>
        <a:latin typeface="Open Sans"/>
        <a:ea typeface="Arial"/>
        <a:cs typeface="Arial Unicode MS"/>
      </a:minorFont>
    </a:fontScheme>
    <a:fmtScheme name="Thème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599</TotalTime>
  <Words>1718</Words>
  <Application>Microsoft Office PowerPoint</Application>
  <DocSecurity>0</DocSecurity>
  <PresentationFormat>Affichage à l'écran (4:3)</PresentationFormat>
  <Paragraphs>320</Paragraphs>
  <Slides>23</Slides>
  <Notes>19</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2</vt:i4>
      </vt:variant>
      <vt:variant>
        <vt:lpstr>Titres des diapositives</vt:lpstr>
      </vt:variant>
      <vt:variant>
        <vt:i4>23</vt:i4>
      </vt:variant>
    </vt:vector>
  </HeadingPairs>
  <TitlesOfParts>
    <vt:vector size="32" baseType="lpstr">
      <vt:lpstr>Arial</vt:lpstr>
      <vt:lpstr>Calibri</vt:lpstr>
      <vt:lpstr>Courier New</vt:lpstr>
      <vt:lpstr>Open Sans</vt:lpstr>
      <vt:lpstr>Symbol</vt:lpstr>
      <vt:lpstr>Wingdings</vt:lpstr>
      <vt:lpstr>1_UPSACLAY</vt:lpstr>
      <vt:lpstr>Document</vt:lpstr>
      <vt:lpstr>Équation</vt:lpstr>
      <vt:lpstr>TP 3 Recherche intégrée Problématique / Hypothèses Statistiques descriptives L2 ES</vt:lpstr>
      <vt:lpstr>Plan du poster</vt:lpstr>
      <vt:lpstr>1. Présentation de vos problématiques</vt:lpstr>
      <vt:lpstr>2. Matériel et méthode</vt:lpstr>
      <vt:lpstr>3. Outils statistiques</vt:lpstr>
      <vt:lpstr>Des statistiques descriptives…</vt:lpstr>
      <vt:lpstr>Des statistiques descriptives…</vt:lpstr>
      <vt:lpstr>Des statistiques descriptives…</vt:lpstr>
      <vt:lpstr>Des statistiques descriptives…</vt:lpstr>
      <vt:lpstr>Des statistiques descriptives…</vt:lpstr>
      <vt:lpstr>Des statistiques descriptives…</vt:lpstr>
      <vt:lpstr>Des statistiques descriptives…</vt:lpstr>
      <vt:lpstr>Des statistiques descriptives…</vt:lpstr>
      <vt:lpstr>Des statistiques descriptives…</vt:lpstr>
      <vt:lpstr>Des statistiques descriptives…</vt:lpstr>
      <vt:lpstr>Des statistiques descriptives…</vt:lpstr>
      <vt:lpstr>Des statistiques descriptives…</vt:lpstr>
      <vt:lpstr>Des statistiques descriptives…</vt:lpstr>
      <vt:lpstr>Des statistiques descriptives…</vt:lpstr>
      <vt:lpstr>Des statistiques descriptives…</vt:lpstr>
      <vt:lpstr>Des statistiques descriptives…</vt:lpstr>
      <vt:lpstr>Des statistiques descriptives…</vt:lpstr>
      <vt:lpstr>Pour le prochain TP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Virginie Paris</dc:creator>
  <cp:keywords/>
  <dc:description/>
  <cp:lastModifiedBy>Celine Triolet</cp:lastModifiedBy>
  <cp:revision>74</cp:revision>
  <dcterms:created xsi:type="dcterms:W3CDTF">2020-02-07T10:36:28Z</dcterms:created>
  <dcterms:modified xsi:type="dcterms:W3CDTF">2025-01-28T15:55:51Z</dcterms:modified>
  <cp:category/>
  <dc:identifier/>
  <cp:contentStatus/>
  <dc:language/>
  <cp:version/>
</cp:coreProperties>
</file>