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Lst>
  <p:notesMasterIdLst>
    <p:notesMasterId r:id="rId35"/>
  </p:notesMasterIdLst>
  <p:handoutMasterIdLst>
    <p:handoutMasterId r:id="rId36"/>
  </p:handoutMasterIdLst>
  <p:sldIdLst>
    <p:sldId id="266" r:id="rId6"/>
    <p:sldId id="376" r:id="rId7"/>
    <p:sldId id="374" r:id="rId8"/>
    <p:sldId id="364" r:id="rId9"/>
    <p:sldId id="365" r:id="rId10"/>
    <p:sldId id="368" r:id="rId11"/>
    <p:sldId id="371" r:id="rId12"/>
    <p:sldId id="347" r:id="rId13"/>
    <p:sldId id="378" r:id="rId14"/>
    <p:sldId id="382" r:id="rId15"/>
    <p:sldId id="353" r:id="rId16"/>
    <p:sldId id="355" r:id="rId17"/>
    <p:sldId id="356" r:id="rId18"/>
    <p:sldId id="357" r:id="rId19"/>
    <p:sldId id="375" r:id="rId20"/>
    <p:sldId id="383" r:id="rId21"/>
    <p:sldId id="337" r:id="rId22"/>
    <p:sldId id="377" r:id="rId23"/>
    <p:sldId id="384" r:id="rId24"/>
    <p:sldId id="380" r:id="rId25"/>
    <p:sldId id="385" r:id="rId26"/>
    <p:sldId id="350" r:id="rId27"/>
    <p:sldId id="348" r:id="rId28"/>
    <p:sldId id="349" r:id="rId29"/>
    <p:sldId id="341" r:id="rId30"/>
    <p:sldId id="381" r:id="rId31"/>
    <p:sldId id="300" r:id="rId32"/>
    <p:sldId id="373" r:id="rId33"/>
    <p:sldId id="369" r:id="rId34"/>
  </p:sldIdLst>
  <p:sldSz cx="9144000" cy="6858000" type="screen4x3"/>
  <p:notesSz cx="6669088" cy="992663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AF00144-823D-4302-ACC4-F35C9ACF21EE}">
          <p14:sldIdLst>
            <p14:sldId id="266"/>
            <p14:sldId id="376"/>
            <p14:sldId id="374"/>
            <p14:sldId id="364"/>
            <p14:sldId id="365"/>
            <p14:sldId id="368"/>
            <p14:sldId id="371"/>
            <p14:sldId id="347"/>
            <p14:sldId id="378"/>
            <p14:sldId id="382"/>
            <p14:sldId id="353"/>
            <p14:sldId id="355"/>
            <p14:sldId id="356"/>
            <p14:sldId id="357"/>
            <p14:sldId id="375"/>
            <p14:sldId id="383"/>
            <p14:sldId id="337"/>
            <p14:sldId id="377"/>
            <p14:sldId id="384"/>
            <p14:sldId id="380"/>
            <p14:sldId id="385"/>
            <p14:sldId id="350"/>
            <p14:sldId id="348"/>
            <p14:sldId id="349"/>
            <p14:sldId id="341"/>
            <p14:sldId id="381"/>
            <p14:sldId id="300"/>
            <p14:sldId id="373"/>
            <p14:sldId id="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E48"/>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6387" autoAdjust="0"/>
  </p:normalViewPr>
  <p:slideViewPr>
    <p:cSldViewPr>
      <p:cViewPr varScale="1">
        <p:scale>
          <a:sx n="95" d="100"/>
          <a:sy n="95" d="100"/>
        </p:scale>
        <p:origin x="19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63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993" y="1"/>
            <a:ext cx="2889938" cy="498630"/>
          </a:xfrm>
          <a:prstGeom prst="rect">
            <a:avLst/>
          </a:prstGeom>
        </p:spPr>
        <p:txBody>
          <a:bodyPr vert="horz" lIns="91440" tIns="45720" rIns="91440" bIns="45720" rtlCol="0"/>
          <a:lstStyle>
            <a:lvl1pPr algn="r">
              <a:defRPr sz="1200"/>
            </a:lvl1pPr>
          </a:lstStyle>
          <a:p>
            <a:fld id="{879859F9-30BF-4950-8008-11DF1CCCB4D5}" type="datetimeFigureOut">
              <a:rPr lang="fr-FR" smtClean="0"/>
              <a:t>24/02/2025</a:t>
            </a:fld>
            <a:endParaRPr lang="fr-FR"/>
          </a:p>
        </p:txBody>
      </p:sp>
      <p:sp>
        <p:nvSpPr>
          <p:cNvPr id="4" name="Espace réservé du pied de page 3"/>
          <p:cNvSpPr>
            <a:spLocks noGrp="1"/>
          </p:cNvSpPr>
          <p:nvPr>
            <p:ph type="ftr" sz="quarter" idx="2"/>
          </p:nvPr>
        </p:nvSpPr>
        <p:spPr>
          <a:xfrm>
            <a:off x="0" y="9428010"/>
            <a:ext cx="2889938" cy="49862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993" y="9428010"/>
            <a:ext cx="2889938" cy="498629"/>
          </a:xfrm>
          <a:prstGeom prst="rect">
            <a:avLst/>
          </a:prstGeom>
        </p:spPr>
        <p:txBody>
          <a:bodyPr vert="horz" lIns="91440" tIns="45720" rIns="91440" bIns="45720" rtlCol="0" anchor="b"/>
          <a:lstStyle>
            <a:lvl1pPr algn="r">
              <a:defRPr sz="1200"/>
            </a:lvl1pPr>
          </a:lstStyle>
          <a:p>
            <a:fld id="{81526961-DEA8-4BBF-B64D-6E673C568059}" type="slidenum">
              <a:rPr lang="fr-FR" smtClean="0"/>
              <a:t>‹N°›</a:t>
            </a:fld>
            <a:endParaRPr lang="fr-FR"/>
          </a:p>
        </p:txBody>
      </p:sp>
    </p:spTree>
    <p:extLst>
      <p:ext uri="{BB962C8B-B14F-4D97-AF65-F5344CB8AC3E}">
        <p14:creationId xmlns:p14="http://schemas.microsoft.com/office/powerpoint/2010/main" val="13393042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63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993" y="1"/>
            <a:ext cx="2889938" cy="498630"/>
          </a:xfrm>
          <a:prstGeom prst="rect">
            <a:avLst/>
          </a:prstGeom>
        </p:spPr>
        <p:txBody>
          <a:bodyPr vert="horz" lIns="91440" tIns="45720" rIns="91440" bIns="45720" rtlCol="0"/>
          <a:lstStyle>
            <a:lvl1pPr algn="r">
              <a:defRPr sz="1200"/>
            </a:lvl1pPr>
          </a:lstStyle>
          <a:p>
            <a:fld id="{C1F9D12B-9228-4189-9E47-495D9B535CEC}" type="datetimeFigureOut">
              <a:rPr lang="fr-FR" smtClean="0"/>
              <a:t>24/02/2025</a:t>
            </a:fld>
            <a:endParaRPr lang="fr-FR"/>
          </a:p>
        </p:txBody>
      </p:sp>
      <p:sp>
        <p:nvSpPr>
          <p:cNvPr id="4" name="Espace réservé de l'image des diapositives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7"/>
            <a:ext cx="5335270" cy="3908613"/>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010"/>
            <a:ext cx="2889938"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993" y="9428010"/>
            <a:ext cx="2889938" cy="498629"/>
          </a:xfrm>
          <a:prstGeom prst="rect">
            <a:avLst/>
          </a:prstGeom>
        </p:spPr>
        <p:txBody>
          <a:bodyPr vert="horz" lIns="91440" tIns="45720" rIns="91440" bIns="45720" rtlCol="0" anchor="b"/>
          <a:lstStyle>
            <a:lvl1pPr algn="r">
              <a:defRPr sz="1200"/>
            </a:lvl1pPr>
          </a:lstStyle>
          <a:p>
            <a:fld id="{992FB992-B64D-4F55-89DC-5DFFEB919387}" type="slidenum">
              <a:rPr lang="fr-FR" smtClean="0"/>
              <a:t>‹N°›</a:t>
            </a:fld>
            <a:endParaRPr lang="fr-FR"/>
          </a:p>
        </p:txBody>
      </p:sp>
    </p:spTree>
    <p:extLst>
      <p:ext uri="{BB962C8B-B14F-4D97-AF65-F5344CB8AC3E}">
        <p14:creationId xmlns:p14="http://schemas.microsoft.com/office/powerpoint/2010/main" val="41708907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5477D0-182A-42F5-9A8C-08B75B3622BB}" type="slidenum">
              <a:rPr lang="fr-FR" smtClean="0"/>
              <a:t>23</a:t>
            </a:fld>
            <a:endParaRPr lang="fr-FR"/>
          </a:p>
        </p:txBody>
      </p:sp>
    </p:spTree>
    <p:extLst>
      <p:ext uri="{BB962C8B-B14F-4D97-AF65-F5344CB8AC3E}">
        <p14:creationId xmlns:p14="http://schemas.microsoft.com/office/powerpoint/2010/main" val="35629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a:ln/>
        </p:spPr>
      </p:sp>
      <p:sp>
        <p:nvSpPr>
          <p:cNvPr id="1024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ea typeface="ＭＳ Ｐゴシック" panose="020B0600070205080204" pitchFamily="34" charset="-128"/>
              </a:rPr>
              <a:t>Web of Science: Accès depuis le site Paris-Sud &gt; onglet bibliothèques &gt; bases de données revues et livres et ligne &gt; Sciences et Techniques &gt; Web of Science</a:t>
            </a:r>
          </a:p>
          <a:p>
            <a:endParaRPr lang="fr-FR" altLang="fr-FR">
              <a:ea typeface="ＭＳ Ｐゴシック" panose="020B0600070205080204" pitchFamily="34" charset="-128"/>
            </a:endParaRPr>
          </a:p>
          <a:p>
            <a:r>
              <a:rPr lang="en-US" altLang="fr-FR" b="1">
                <a:ea typeface="ＭＳ Ｐゴシック" panose="020B0600070205080204" pitchFamily="34" charset="-128"/>
              </a:rPr>
              <a:t>Editeur</a:t>
            </a:r>
            <a:r>
              <a:rPr lang="en-US" altLang="fr-FR">
                <a:ea typeface="ＭＳ Ｐゴシック" panose="020B0600070205080204" pitchFamily="34" charset="-128"/>
              </a:rPr>
              <a:t> : </a:t>
            </a:r>
            <a:r>
              <a:rPr lang="fr-FR" altLang="fr-FR" b="1">
                <a:ea typeface="ＭＳ Ｐゴシック" panose="020B0600070205080204" pitchFamily="34" charset="-128"/>
              </a:rPr>
              <a:t>Clarivate Analytics </a:t>
            </a:r>
          </a:p>
          <a:p>
            <a:endParaRPr lang="fr-FR" altLang="fr-FR">
              <a:ea typeface="ＭＳ Ｐゴシック" panose="020B0600070205080204" pitchFamily="34" charset="-128"/>
            </a:endParaRPr>
          </a:p>
          <a:p>
            <a:r>
              <a:rPr lang="fr-FR" altLang="fr-FR">
                <a:ea typeface="ＭＳ Ｐゴシック" panose="020B0600070205080204" pitchFamily="34" charset="-128"/>
              </a:rPr>
              <a:t>C’est une base de données bibliographiques scientifique multidisciplinaire (sciences et techniques, médecine, pharmacologie, sciences du comportement). Elle signale les articles de plus de 12 000 revues internationales et de 150 000 actes de conférences.</a:t>
            </a:r>
          </a:p>
          <a:p>
            <a:r>
              <a:rPr lang="fr-FR" altLang="fr-FR">
                <a:ea typeface="ＭＳ Ｐゴシック" panose="020B0600070205080204" pitchFamily="34" charset="-128"/>
              </a:rPr>
              <a:t>La recherche se fait en anglais (mots clés et opérateurs).</a:t>
            </a:r>
          </a:p>
          <a:p>
            <a:endParaRPr lang="fr-FR" altLang="fr-FR">
              <a:ea typeface="ＭＳ Ｐゴシック" panose="020B0600070205080204" pitchFamily="34" charset="-128"/>
            </a:endParaRPr>
          </a:p>
          <a:p>
            <a:r>
              <a:rPr lang="fr-FR" altLang="fr-FR">
                <a:ea typeface="ＭＳ Ｐゴシック" panose="020B0600070205080204" pitchFamily="34" charset="-128"/>
              </a:rPr>
              <a:t>Il est important de relever toutes les informations permettant d’identifier l’article qui nous intéresse (auteur, titre de l’article, titre de la revue, numéro, année, pages) afin de retrouver l’article et pour le présenter correctement dans sa bibliographie.</a:t>
            </a:r>
          </a:p>
        </p:txBody>
      </p:sp>
      <p:sp>
        <p:nvSpPr>
          <p:cNvPr id="1024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9938" indent="-295275" defTabSz="98107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84275" indent="-236538" defTabSz="9810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7350" indent="-236538" defTabSz="9810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32013" indent="-236538" defTabSz="9810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9213" indent="-236538" defTabSz="981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413" indent="-236538" defTabSz="981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3613" indent="-236538" defTabSz="981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813" indent="-236538" defTabSz="981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D423969-5841-4ED2-AB1B-F5C1B0E7BC52}" type="slidenum">
              <a:rPr lang="fr-FR" altLang="fr-FR" smtClean="0">
                <a:latin typeface="Arial" panose="020B0604020202020204" pitchFamily="34" charset="0"/>
                <a:cs typeface="Arial" panose="020B0604020202020204" pitchFamily="34" charset="0"/>
              </a:rPr>
              <a:pPr>
                <a:spcBef>
                  <a:spcPct val="0"/>
                </a:spcBef>
              </a:pPr>
              <a:t>24</a:t>
            </a:fld>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8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3324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04437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re-prune">
    <p:spTree>
      <p:nvGrpSpPr>
        <p:cNvPr id="1" name=""/>
        <p:cNvGrpSpPr/>
        <p:nvPr/>
      </p:nvGrpSpPr>
      <p:grpSpPr bwMode="auto">
        <a:xfrm>
          <a:off x="0" y="0"/>
          <a:ext cx="0" cy="0"/>
          <a:chOff x="0" y="0"/>
          <a:chExt cx="0" cy="0"/>
        </a:xfrm>
      </p:grpSpPr>
      <p:sp>
        <p:nvSpPr>
          <p:cNvPr id="4" name="Rectangle 6"/>
          <p:cNvSpPr/>
          <p:nvPr userDrawn="1"/>
        </p:nvSpPr>
        <p:spPr bwMode="auto">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defRPr/>
            </a:pPr>
            <a:endParaRPr lang="fr-FR" sz="1350">
              <a:solidFill>
                <a:srgbClr val="FFFFFF"/>
              </a:solidFill>
            </a:endParaRPr>
          </a:p>
        </p:txBody>
      </p:sp>
      <p:sp>
        <p:nvSpPr>
          <p:cNvPr id="5" name="Title 1"/>
          <p:cNvSpPr>
            <a:spLocks noGrp="1"/>
          </p:cNvSpPr>
          <p:nvPr>
            <p:ph type="ctrTitle"/>
          </p:nvPr>
        </p:nvSpPr>
        <p:spPr bwMode="auto">
          <a:xfrm>
            <a:off x="272128" y="2165229"/>
            <a:ext cx="8305341" cy="3252160"/>
          </a:xfrm>
        </p:spPr>
        <p:txBody>
          <a:bodyPr anchor="b">
            <a:normAutofit/>
          </a:bodyPr>
          <a:lstStyle>
            <a:lvl1pPr algn="l">
              <a:defRPr sz="5000">
                <a:solidFill>
                  <a:schemeClr val="bg1"/>
                </a:solidFill>
              </a:defRPr>
            </a:lvl1pPr>
          </a:lstStyle>
          <a:p>
            <a:pPr>
              <a:defRPr/>
            </a:pPr>
            <a:r>
              <a:rPr lang="fr-FR"/>
              <a:t>Modifiez le style du titre</a:t>
            </a:r>
            <a:endParaRPr lang="en-US"/>
          </a:p>
        </p:txBody>
      </p:sp>
      <p:sp>
        <p:nvSpPr>
          <p:cNvPr id="6" name="Subtitle 2"/>
          <p:cNvSpPr>
            <a:spLocks noGrp="1"/>
          </p:cNvSpPr>
          <p:nvPr>
            <p:ph type="subTitle" idx="1"/>
          </p:nvPr>
        </p:nvSpPr>
        <p:spPr bwMode="auto">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pic>
        <p:nvPicPr>
          <p:cNvPr id="7" name="Picture 4" descr="A picture containing drawing&#10;&#10;Description automatically generated"/>
          <p:cNvPicPr>
            <a:picLocks noChangeAspect="1"/>
          </p:cNvPicPr>
          <p:nvPr userDrawn="1"/>
        </p:nvPicPr>
        <p:blipFill>
          <a:blip r:embed="rId2"/>
          <a:stretch/>
        </p:blipFill>
        <p:spPr bwMode="auto">
          <a:xfrm>
            <a:off x="0" y="-94667"/>
            <a:ext cx="5060126" cy="2274214"/>
          </a:xfrm>
          <a:prstGeom prst="rect">
            <a:avLst/>
          </a:prstGeom>
        </p:spPr>
      </p:pic>
      <p:pic>
        <p:nvPicPr>
          <p:cNvPr id="8" name="Image 4"/>
          <p:cNvPicPr>
            <a:picLocks noChangeAspect="1"/>
          </p:cNvPicPr>
          <p:nvPr userDrawn="1"/>
        </p:nvPicPr>
        <p:blipFill>
          <a:blip r:embed="rId3"/>
          <a:stretch/>
        </p:blipFill>
        <p:spPr bwMode="auto">
          <a:xfrm rot="16199998">
            <a:off x="4459654" y="2173654"/>
            <a:ext cx="224692" cy="914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Bibliothèque universitaire de sciences – 2016-2017</a:t>
            </a:r>
          </a:p>
        </p:txBody>
      </p:sp>
      <p:sp>
        <p:nvSpPr>
          <p:cNvPr id="4" name="Espace réservé du numéro de diapositive 5"/>
          <p:cNvSpPr>
            <a:spLocks noGrp="1"/>
          </p:cNvSpPr>
          <p:nvPr>
            <p:ph type="sldNum" sz="quarter" idx="12"/>
          </p:nvPr>
        </p:nvSpPr>
        <p:spPr/>
        <p:txBody>
          <a:bodyPr/>
          <a:lstStyle>
            <a:lvl1pPr>
              <a:defRPr/>
            </a:lvl1pPr>
          </a:lstStyle>
          <a:p>
            <a:pPr>
              <a:defRPr/>
            </a:pPr>
            <a:fld id="{929821E5-C6CD-43AE-8F28-3CB701F32B65}" type="slidenum">
              <a:rPr lang="fr-FR" altLang="fr-FR"/>
              <a:pPr>
                <a:defRPr/>
              </a:pPr>
              <a:t>‹N°›</a:t>
            </a:fld>
            <a:endParaRPr lang="fr-FR" altLang="fr-FR"/>
          </a:p>
        </p:txBody>
      </p:sp>
    </p:spTree>
    <p:extLst>
      <p:ext uri="{BB962C8B-B14F-4D97-AF65-F5344CB8AC3E}">
        <p14:creationId xmlns:p14="http://schemas.microsoft.com/office/powerpoint/2010/main" val="374292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re-prun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dirty="0">
              <a:solidFill>
                <a:srgbClr val="FFFFFF"/>
              </a:solidFill>
            </a:endParaRPr>
          </a:p>
        </p:txBody>
      </p:sp>
      <p:sp>
        <p:nvSpPr>
          <p:cNvPr id="2" name="Title 1"/>
          <p:cNvSpPr>
            <a:spLocks noGrp="1"/>
          </p:cNvSpPr>
          <p:nvPr>
            <p:ph type="ctrTitle" hasCustomPrompt="1"/>
          </p:nvPr>
        </p:nvSpPr>
        <p:spPr>
          <a:xfrm>
            <a:off x="272128" y="2165229"/>
            <a:ext cx="8305342" cy="3252160"/>
          </a:xfrm>
        </p:spPr>
        <p:txBody>
          <a:bodyPr anchor="b">
            <a:normAutofit/>
          </a:bodyPr>
          <a:lstStyle>
            <a:lvl1pPr algn="l">
              <a:defRPr sz="5000">
                <a:solidFill>
                  <a:schemeClr val="bg1"/>
                </a:solidFill>
              </a:defRPr>
            </a:lvl1pPr>
          </a:lstStyle>
          <a:p>
            <a:r>
              <a:rPr lang="fr-FR" dirty="0"/>
              <a:t>Audit de l’outil Teams</a:t>
            </a:r>
            <a:endParaRPr lang="en-US" dirty="0"/>
          </a:p>
        </p:txBody>
      </p:sp>
      <p:sp>
        <p:nvSpPr>
          <p:cNvPr id="3" name="Subtitle 2"/>
          <p:cNvSpPr>
            <a:spLocks noGrp="1"/>
          </p:cNvSpPr>
          <p:nvPr>
            <p:ph type="subTitle" idx="1" hasCustomPrompt="1"/>
          </p:nvPr>
        </p:nvSpPr>
        <p:spPr>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01/07/2024</a:t>
            </a:r>
            <a:endParaRPr lang="en-US" dirty="0"/>
          </a:p>
        </p:txBody>
      </p:sp>
      <p:pic>
        <p:nvPicPr>
          <p:cNvPr id="5" name="Picture 4" descr="A picture containing drawing&#10;&#10;Description automatically generated">
            <a:extLst>
              <a:ext uri="{FF2B5EF4-FFF2-40B4-BE49-F238E27FC236}">
                <a16:creationId xmlns:a16="http://schemas.microsoft.com/office/drawing/2014/main" id="{D5528D86-D103-DD4C-9FC4-7D5D789A7C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667"/>
            <a:ext cx="3675561" cy="1651937"/>
          </a:xfrm>
          <a:prstGeom prst="rect">
            <a:avLst/>
          </a:prstGeom>
        </p:spPr>
      </p:pic>
      <p:pic>
        <p:nvPicPr>
          <p:cNvPr id="6" name="Image 4">
            <a:extLst>
              <a:ext uri="{FF2B5EF4-FFF2-40B4-BE49-F238E27FC236}">
                <a16:creationId xmlns:a16="http://schemas.microsoft.com/office/drawing/2014/main" id="{4644E84E-EF66-2B41-A976-69EF3658D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621" y="292534"/>
            <a:ext cx="2057012" cy="1066708"/>
          </a:xfrm>
          <a:prstGeom prst="rect">
            <a:avLst/>
          </a:prstGeom>
        </p:spPr>
      </p:pic>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31155" y="-42447"/>
            <a:ext cx="3088614" cy="1736671"/>
          </a:xfrm>
          <a:prstGeom prst="rect">
            <a:avLst/>
          </a:prstGeom>
        </p:spPr>
      </p:pic>
      <p:cxnSp>
        <p:nvCxnSpPr>
          <p:cNvPr id="10" name="Connecteur droit 9"/>
          <p:cNvCxnSpPr/>
          <p:nvPr userDrawn="1"/>
        </p:nvCxnSpPr>
        <p:spPr>
          <a:xfrm>
            <a:off x="3675561" y="197708"/>
            <a:ext cx="0" cy="1359562"/>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52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re-blanc">
    <p:spTree>
      <p:nvGrpSpPr>
        <p:cNvPr id="1" name=""/>
        <p:cNvGrpSpPr/>
        <p:nvPr/>
      </p:nvGrpSpPr>
      <p:grpSpPr>
        <a:xfrm>
          <a:off x="0" y="0"/>
          <a:ext cx="0" cy="0"/>
          <a:chOff x="0" y="0"/>
          <a:chExt cx="0" cy="0"/>
        </a:xfrm>
      </p:grpSpPr>
      <p:sp>
        <p:nvSpPr>
          <p:cNvPr id="2" name="Title 1"/>
          <p:cNvSpPr>
            <a:spLocks noGrp="1"/>
          </p:cNvSpPr>
          <p:nvPr>
            <p:ph type="ctrTitle"/>
          </p:nvPr>
        </p:nvSpPr>
        <p:spPr>
          <a:xfrm>
            <a:off x="272128" y="2165229"/>
            <a:ext cx="8305342" cy="3252160"/>
          </a:xfrm>
        </p:spPr>
        <p:txBody>
          <a:bodyPr anchor="b">
            <a:normAutofit/>
          </a:bodyPr>
          <a:lstStyle>
            <a:lvl1pPr algn="l">
              <a:defRPr sz="500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B7B52807-DA9F-0143-86B1-7DB821DCC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18" y="88722"/>
            <a:ext cx="3550509" cy="1595733"/>
          </a:xfrm>
          <a:prstGeom prst="rect">
            <a:avLst/>
          </a:prstGeom>
        </p:spPr>
      </p:pic>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
        <p:nvSpPr>
          <p:cNvPr id="4" name="Rectangle 3">
            <a:extLst>
              <a:ext uri="{FF2B5EF4-FFF2-40B4-BE49-F238E27FC236}">
                <a16:creationId xmlns:a16="http://schemas.microsoft.com/office/drawing/2014/main" id="{58C93E39-FEFE-534E-B4C9-ED4AA686B2EE}"/>
              </a:ext>
            </a:extLst>
          </p:cNvPr>
          <p:cNvSpPr/>
          <p:nvPr userDrawn="1"/>
        </p:nvSpPr>
        <p:spPr>
          <a:xfrm>
            <a:off x="7663070" y="6092687"/>
            <a:ext cx="1411356"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3675" y="349967"/>
            <a:ext cx="2060267" cy="1068395"/>
          </a:xfrm>
          <a:prstGeom prst="rect">
            <a:avLst/>
          </a:prstGeom>
        </p:spPr>
      </p:pic>
      <p:pic>
        <p:nvPicPr>
          <p:cNvPr id="6" name="Imag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13227" y="88722"/>
            <a:ext cx="2942532" cy="1654532"/>
          </a:xfrm>
          <a:prstGeom prst="rect">
            <a:avLst/>
          </a:prstGeom>
        </p:spPr>
      </p:pic>
      <p:cxnSp>
        <p:nvCxnSpPr>
          <p:cNvPr id="10" name="Connecteur droit 9"/>
          <p:cNvCxnSpPr/>
          <p:nvPr userDrawn="1"/>
        </p:nvCxnSpPr>
        <p:spPr>
          <a:xfrm>
            <a:off x="3675561" y="197708"/>
            <a:ext cx="0" cy="1359562"/>
          </a:xfrm>
          <a:prstGeom prst="line">
            <a:avLst/>
          </a:prstGeom>
          <a:ln w="12700">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514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272128" y="1360159"/>
            <a:ext cx="8305342" cy="3252160"/>
          </a:xfrm>
        </p:spPr>
        <p:txBody>
          <a:bodyPr anchor="b">
            <a:normAutofit/>
          </a:bodyPr>
          <a:lstStyle>
            <a:lvl1pPr algn="l">
              <a:defRPr sz="4000" b="1">
                <a:solidFill>
                  <a:schemeClr val="tx1"/>
                </a:solidFill>
              </a:defRPr>
            </a:lvl1pPr>
          </a:lstStyle>
          <a:p>
            <a:r>
              <a:rPr lang="fr-FR"/>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6" name="Image 7">
            <a:extLst>
              <a:ext uri="{FF2B5EF4-FFF2-40B4-BE49-F238E27FC236}">
                <a16:creationId xmlns:a16="http://schemas.microsoft.com/office/drawing/2014/main" id="{BBA528A6-1823-4A4A-A83E-FDC5D9C681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264188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_image">
    <p:spTree>
      <p:nvGrpSpPr>
        <p:cNvPr id="1" name=""/>
        <p:cNvGrpSpPr/>
        <p:nvPr/>
      </p:nvGrpSpPr>
      <p:grpSpPr>
        <a:xfrm>
          <a:off x="0" y="0"/>
          <a:ext cx="0" cy="0"/>
          <a:chOff x="0" y="0"/>
          <a:chExt cx="0" cy="0"/>
        </a:xfrm>
      </p:grpSpPr>
      <p:sp>
        <p:nvSpPr>
          <p:cNvPr id="2" name="Title 1"/>
          <p:cNvSpPr>
            <a:spLocks noGrp="1"/>
          </p:cNvSpPr>
          <p:nvPr>
            <p:ph type="ctrTitle"/>
          </p:nvPr>
        </p:nvSpPr>
        <p:spPr>
          <a:xfrm>
            <a:off x="5267738" y="1360159"/>
            <a:ext cx="3309731" cy="3252160"/>
          </a:xfrm>
        </p:spPr>
        <p:txBody>
          <a:bodyPr anchor="b">
            <a:normAutofit/>
          </a:bodyPr>
          <a:lstStyle>
            <a:lvl1pPr algn="l">
              <a:defRPr sz="4000" b="1">
                <a:solidFill>
                  <a:schemeClr val="tx1"/>
                </a:solidFill>
              </a:defRPr>
            </a:lvl1pPr>
          </a:lstStyle>
          <a:p>
            <a:r>
              <a:rPr lang="fr-FR"/>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4" name="Image 7">
            <a:extLst>
              <a:ext uri="{FF2B5EF4-FFF2-40B4-BE49-F238E27FC236}">
                <a16:creationId xmlns:a16="http://schemas.microsoft.com/office/drawing/2014/main" id="{85248A40-54A1-BF4F-9ABE-485D735883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5059363" cy="6632575"/>
          </a:xfrm>
        </p:spPr>
        <p:txBody>
          <a:bodyPr/>
          <a:lstStyle/>
          <a:p>
            <a:r>
              <a:rPr lang="fr-FR"/>
              <a:t>Cliquez sur l'icône pour ajouter une image</a:t>
            </a:r>
            <a:endParaRPr lang="en-US"/>
          </a:p>
        </p:txBody>
      </p:sp>
    </p:spTree>
    <p:extLst>
      <p:ext uri="{BB962C8B-B14F-4D97-AF65-F5344CB8AC3E}">
        <p14:creationId xmlns:p14="http://schemas.microsoft.com/office/powerpoint/2010/main" val="147717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pleine">
    <p:spTree>
      <p:nvGrpSpPr>
        <p:cNvPr id="1" name=""/>
        <p:cNvGrpSpPr/>
        <p:nvPr/>
      </p:nvGrpSpPr>
      <p:grpSpPr>
        <a:xfrm>
          <a:off x="0" y="0"/>
          <a:ext cx="0" cy="0"/>
          <a:chOff x="0" y="0"/>
          <a:chExt cx="0" cy="0"/>
        </a:xfrm>
      </p:grpSpPr>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4" name="Image 7">
            <a:extLst>
              <a:ext uri="{FF2B5EF4-FFF2-40B4-BE49-F238E27FC236}">
                <a16:creationId xmlns:a16="http://schemas.microsoft.com/office/drawing/2014/main" id="{85248A40-54A1-BF4F-9ABE-485D735883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9144000" cy="6023113"/>
          </a:xfrm>
        </p:spPr>
        <p:txBody>
          <a:bodyPr/>
          <a:lstStyle/>
          <a:p>
            <a:r>
              <a:rPr lang="fr-FR"/>
              <a:t>Cliquez sur l'icône pour ajouter une image</a:t>
            </a:r>
            <a:endParaRPr lang="en-US"/>
          </a:p>
        </p:txBody>
      </p:sp>
    </p:spTree>
    <p:extLst>
      <p:ext uri="{BB962C8B-B14F-4D97-AF65-F5344CB8AC3E}">
        <p14:creationId xmlns:p14="http://schemas.microsoft.com/office/powerpoint/2010/main" val="87518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texte">
    <p:spTree>
      <p:nvGrpSpPr>
        <p:cNvPr id="1" name=""/>
        <p:cNvGrpSpPr/>
        <p:nvPr/>
      </p:nvGrpSpPr>
      <p:grpSpPr>
        <a:xfrm>
          <a:off x="0" y="0"/>
          <a:ext cx="0" cy="0"/>
          <a:chOff x="0" y="0"/>
          <a:chExt cx="0" cy="0"/>
        </a:xfrm>
      </p:grpSpPr>
      <p:sp>
        <p:nvSpPr>
          <p:cNvPr id="2" name="Title 1"/>
          <p:cNvSpPr>
            <a:spLocks noGrp="1"/>
          </p:cNvSpPr>
          <p:nvPr>
            <p:ph type="title"/>
          </p:nvPr>
        </p:nvSpPr>
        <p:spPr>
          <a:xfrm>
            <a:off x="5382883" y="365126"/>
            <a:ext cx="3614467" cy="1325563"/>
          </a:xfrm>
        </p:spPr>
        <p:txBody>
          <a:bodyPr anchor="b">
            <a:normAutofit/>
          </a:bodyPr>
          <a:lstStyle>
            <a:lvl1pPr>
              <a:defRPr sz="28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5382883" y="1825625"/>
            <a:ext cx="3614468" cy="4098097"/>
          </a:xfrm>
        </p:spPr>
        <p:txBody>
          <a:bodyPr>
            <a:normAutofit/>
          </a:bodyPr>
          <a:lstStyle>
            <a:lvl1pPr>
              <a:defRPr sz="2400"/>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Picture Placeholder 5">
            <a:extLst>
              <a:ext uri="{FF2B5EF4-FFF2-40B4-BE49-F238E27FC236}">
                <a16:creationId xmlns:a16="http://schemas.microsoft.com/office/drawing/2014/main" id="{560B01FE-025F-8749-84F2-207CBD08AC66}"/>
              </a:ext>
            </a:extLst>
          </p:cNvPr>
          <p:cNvSpPr>
            <a:spLocks noGrp="1"/>
          </p:cNvSpPr>
          <p:nvPr>
            <p:ph type="pic" sz="quarter" idx="10"/>
          </p:nvPr>
        </p:nvSpPr>
        <p:spPr>
          <a:xfrm>
            <a:off x="0" y="0"/>
            <a:ext cx="5059363" cy="6632575"/>
          </a:xfrm>
        </p:spPr>
        <p:txBody>
          <a:bodyPr/>
          <a:lstStyle/>
          <a:p>
            <a:r>
              <a:rPr lang="fr-FR"/>
              <a:t>Cliquez sur l'icône pour ajouter une image</a:t>
            </a:r>
            <a:endParaRPr lang="en-US"/>
          </a:p>
        </p:txBody>
      </p:sp>
      <p:pic>
        <p:nvPicPr>
          <p:cNvPr id="9" name="Image 6">
            <a:extLst>
              <a:ext uri="{FF2B5EF4-FFF2-40B4-BE49-F238E27FC236}">
                <a16:creationId xmlns:a16="http://schemas.microsoft.com/office/drawing/2014/main" id="{CE14387A-F4E1-1347-8FF0-507E94272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0" name="Image 7">
            <a:extLst>
              <a:ext uri="{FF2B5EF4-FFF2-40B4-BE49-F238E27FC236}">
                <a16:creationId xmlns:a16="http://schemas.microsoft.com/office/drawing/2014/main" id="{9523FA44-68E4-194B-9F46-38FD29212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1319682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a:t>Modifiez le style du titre</a:t>
            </a:r>
            <a:endParaRPr lang="fr-FR" dirty="0"/>
          </a:p>
        </p:txBody>
      </p:sp>
      <p:sp>
        <p:nvSpPr>
          <p:cNvPr id="19" name="Espace réservé du contenu 2"/>
          <p:cNvSpPr>
            <a:spLocks noGrp="1"/>
          </p:cNvSpPr>
          <p:nvPr>
            <p:ph idx="1"/>
          </p:nvPr>
        </p:nvSpPr>
        <p:spPr>
          <a:xfrm>
            <a:off x="467544" y="1556793"/>
            <a:ext cx="7632849" cy="4366930"/>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912196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image">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a:t>Modifiez le style du titre</a:t>
            </a:r>
            <a:endParaRPr lang="fr-FR" dirty="0"/>
          </a:p>
        </p:txBody>
      </p:sp>
      <p:sp>
        <p:nvSpPr>
          <p:cNvPr id="19" name="Espace réservé du contenu 2"/>
          <p:cNvSpPr>
            <a:spLocks noGrp="1"/>
          </p:cNvSpPr>
          <p:nvPr>
            <p:ph idx="1"/>
          </p:nvPr>
        </p:nvSpPr>
        <p:spPr>
          <a:xfrm>
            <a:off x="467545" y="1556793"/>
            <a:ext cx="4104456" cy="4406462"/>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Picture Placeholder 5">
            <a:extLst>
              <a:ext uri="{FF2B5EF4-FFF2-40B4-BE49-F238E27FC236}">
                <a16:creationId xmlns:a16="http://schemas.microsoft.com/office/drawing/2014/main" id="{BFDE980C-7B70-AF40-9C52-BF3DA44CAF30}"/>
              </a:ext>
            </a:extLst>
          </p:cNvPr>
          <p:cNvSpPr>
            <a:spLocks noGrp="1"/>
          </p:cNvSpPr>
          <p:nvPr>
            <p:ph type="pic" sz="quarter" idx="10"/>
          </p:nvPr>
        </p:nvSpPr>
        <p:spPr>
          <a:xfrm>
            <a:off x="4840358" y="1563081"/>
            <a:ext cx="3836098" cy="4400398"/>
          </a:xfrm>
        </p:spPr>
        <p:txBody>
          <a:bodyPr/>
          <a:lstStyle/>
          <a:p>
            <a:r>
              <a:rPr lang="fr-FR"/>
              <a:t>Cliquez sur l'icône pour ajouter une image</a:t>
            </a:r>
            <a:endParaRPr lang="en-US" dirty="0"/>
          </a:p>
        </p:txBody>
      </p:sp>
    </p:spTree>
    <p:extLst>
      <p:ext uri="{BB962C8B-B14F-4D97-AF65-F5344CB8AC3E}">
        <p14:creationId xmlns:p14="http://schemas.microsoft.com/office/powerpoint/2010/main" val="29648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Titre-blanc">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272128" y="2165229"/>
            <a:ext cx="8305341" cy="3252160"/>
          </a:xfrm>
        </p:spPr>
        <p:txBody>
          <a:bodyPr anchor="b">
            <a:normAutofit/>
          </a:bodyPr>
          <a:lstStyle>
            <a:lvl1pPr algn="l">
              <a:defRPr sz="5000">
                <a:solidFill>
                  <a:schemeClr val="tx1"/>
                </a:solidFill>
              </a:defRPr>
            </a:lvl1pPr>
          </a:lstStyle>
          <a:p>
            <a:pPr>
              <a:defRPr/>
            </a:pPr>
            <a:r>
              <a:rPr lang="fr-FR"/>
              <a:t>Modifiez le style du titre</a:t>
            </a:r>
            <a:endParaRPr lang="en-US"/>
          </a:p>
        </p:txBody>
      </p:sp>
      <p:sp>
        <p:nvSpPr>
          <p:cNvPr id="5" name="Subtitle 2"/>
          <p:cNvSpPr>
            <a:spLocks noGrp="1"/>
          </p:cNvSpPr>
          <p:nvPr>
            <p:ph type="subTitle" idx="1"/>
          </p:nvPr>
        </p:nvSpPr>
        <p:spPr bwMode="auto">
          <a:xfrm>
            <a:off x="272128" y="5529528"/>
            <a:ext cx="4787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pic>
        <p:nvPicPr>
          <p:cNvPr id="6" name="Picture 7" descr="A picture containing food, drawing&#10;&#10;Description automatically generated"/>
          <p:cNvPicPr>
            <a:picLocks noChangeAspect="1"/>
          </p:cNvPicPr>
          <p:nvPr userDrawn="1"/>
        </p:nvPicPr>
        <p:blipFill>
          <a:blip r:embed="rId2"/>
          <a:stretch/>
        </p:blipFill>
        <p:spPr bwMode="auto">
          <a:xfrm>
            <a:off x="-1" y="-108986"/>
            <a:ext cx="5060133" cy="2274215"/>
          </a:xfrm>
          <a:prstGeom prst="rect">
            <a:avLst/>
          </a:prstGeom>
        </p:spPr>
      </p:pic>
      <p:pic>
        <p:nvPicPr>
          <p:cNvPr id="7" name="Image 6"/>
          <p:cNvPicPr>
            <a:picLocks noChangeAspect="1"/>
          </p:cNvPicPr>
          <p:nvPr userDrawn="1"/>
        </p:nvPicPr>
        <p:blipFill>
          <a:blip r:embed="rId3"/>
          <a:stretch/>
        </p:blipFill>
        <p:spPr bwMode="auto">
          <a:xfrm rot="16199998">
            <a:off x="4459654" y="2173654"/>
            <a:ext cx="224692" cy="9144000"/>
          </a:xfrm>
          <a:prstGeom prst="rect">
            <a:avLst/>
          </a:prstGeom>
        </p:spPr>
      </p:pic>
      <p:sp>
        <p:nvSpPr>
          <p:cNvPr id="8" name="Rectangle 3"/>
          <p:cNvSpPr/>
          <p:nvPr userDrawn="1"/>
        </p:nvSpPr>
        <p:spPr bwMode="auto">
          <a:xfrm>
            <a:off x="7663070" y="6092687"/>
            <a:ext cx="1411356"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Chapitre_text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272128" y="1360159"/>
            <a:ext cx="8305341" cy="3252160"/>
          </a:xfrm>
        </p:spPr>
        <p:txBody>
          <a:bodyPr anchor="b">
            <a:normAutofit/>
          </a:bodyPr>
          <a:lstStyle>
            <a:lvl1pPr algn="l">
              <a:defRPr sz="4000" b="1">
                <a:solidFill>
                  <a:schemeClr val="tx1"/>
                </a:solidFill>
              </a:defRPr>
            </a:lvl1pPr>
          </a:lstStyle>
          <a:p>
            <a:pPr>
              <a:defRPr/>
            </a:pPr>
            <a:r>
              <a:rPr lang="fr-FR"/>
              <a:t>Modifiez le style du titre</a:t>
            </a:r>
            <a:endParaRPr lang="en-US"/>
          </a:p>
        </p:txBody>
      </p:sp>
      <p:pic>
        <p:nvPicPr>
          <p:cNvPr id="5" name="Image 6"/>
          <p:cNvPicPr>
            <a:picLocks noChangeAspect="1"/>
          </p:cNvPicPr>
          <p:nvPr userDrawn="1"/>
        </p:nvPicPr>
        <p:blipFill>
          <a:blip r:embed="rId2"/>
          <a:stretch/>
        </p:blipFill>
        <p:spPr bwMode="auto">
          <a:xfrm rot="16199998">
            <a:off x="4459654" y="2173654"/>
            <a:ext cx="224692" cy="9144000"/>
          </a:xfrm>
          <a:prstGeom prst="rect">
            <a:avLst/>
          </a:prstGeom>
        </p:spPr>
      </p:pic>
      <p:pic>
        <p:nvPicPr>
          <p:cNvPr id="6" name="Image 7"/>
          <p:cNvPicPr>
            <a:picLocks noChangeAspect="1"/>
          </p:cNvPicPr>
          <p:nvPr userDrawn="1"/>
        </p:nvPicPr>
        <p:blipFill>
          <a:blip r:embed="rId3"/>
          <a:stretch/>
        </p:blipFill>
        <p:spPr bwMode="auto">
          <a:xfrm>
            <a:off x="7732832" y="6141906"/>
            <a:ext cx="1279285" cy="4530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_imag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5267738" y="1360159"/>
            <a:ext cx="3309731" cy="3252160"/>
          </a:xfrm>
        </p:spPr>
        <p:txBody>
          <a:bodyPr anchor="b">
            <a:normAutofit/>
          </a:bodyPr>
          <a:lstStyle>
            <a:lvl1pPr algn="l">
              <a:defRPr sz="4000" b="1">
                <a:solidFill>
                  <a:schemeClr val="tx1"/>
                </a:solidFill>
              </a:defRPr>
            </a:lvl1pPr>
          </a:lstStyle>
          <a:p>
            <a:pPr>
              <a:defRPr/>
            </a:pPr>
            <a:r>
              <a:rPr lang="fr-FR"/>
              <a:t>Modifiez le style du titre</a:t>
            </a:r>
            <a:endParaRPr lang="en-US"/>
          </a:p>
        </p:txBody>
      </p:sp>
      <p:pic>
        <p:nvPicPr>
          <p:cNvPr id="5" name="Image 6"/>
          <p:cNvPicPr>
            <a:picLocks noChangeAspect="1"/>
          </p:cNvPicPr>
          <p:nvPr userDrawn="1"/>
        </p:nvPicPr>
        <p:blipFill>
          <a:blip r:embed="rId2"/>
          <a:stretch/>
        </p:blipFill>
        <p:spPr bwMode="auto">
          <a:xfrm rot="16199998">
            <a:off x="4459654" y="2173654"/>
            <a:ext cx="224692" cy="9144000"/>
          </a:xfrm>
          <a:prstGeom prst="rect">
            <a:avLst/>
          </a:prstGeom>
        </p:spPr>
      </p:pic>
      <p:pic>
        <p:nvPicPr>
          <p:cNvPr id="6" name="Image 7"/>
          <p:cNvPicPr>
            <a:picLocks noChangeAspect="1"/>
          </p:cNvPicPr>
          <p:nvPr userDrawn="1"/>
        </p:nvPicPr>
        <p:blipFill>
          <a:blip r:embed="rId3"/>
          <a:stretch/>
        </p:blipFill>
        <p:spPr bwMode="auto">
          <a:xfrm>
            <a:off x="7732832" y="6141906"/>
            <a:ext cx="1279285" cy="453079"/>
          </a:xfrm>
          <a:prstGeom prst="rect">
            <a:avLst/>
          </a:prstGeom>
        </p:spPr>
      </p:pic>
      <p:sp>
        <p:nvSpPr>
          <p:cNvPr id="7" name="Picture Placeholder 5"/>
          <p:cNvSpPr>
            <a:spLocks noGrp="1"/>
          </p:cNvSpPr>
          <p:nvPr>
            <p:ph type="pic" sz="quarter" idx="10"/>
          </p:nvPr>
        </p:nvSpPr>
        <p:spPr bwMode="auto">
          <a:xfrm>
            <a:off x="0" y="0"/>
            <a:ext cx="5059363" cy="6632575"/>
          </a:xfrm>
        </p:spPr>
        <p:txBody>
          <a:body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Image-pleine">
    <p:spTree>
      <p:nvGrpSpPr>
        <p:cNvPr id="1" name=""/>
        <p:cNvGrpSpPr/>
        <p:nvPr/>
      </p:nvGrpSpPr>
      <p:grpSpPr bwMode="auto">
        <a:xfrm>
          <a:off x="0" y="0"/>
          <a:ext cx="0" cy="0"/>
          <a:chOff x="0" y="0"/>
          <a:chExt cx="0" cy="0"/>
        </a:xfrm>
      </p:grpSpPr>
      <p:pic>
        <p:nvPicPr>
          <p:cNvPr id="4" name="Image 6"/>
          <p:cNvPicPr>
            <a:picLocks noChangeAspect="1"/>
          </p:cNvPicPr>
          <p:nvPr userDrawn="1"/>
        </p:nvPicPr>
        <p:blipFill>
          <a:blip r:embed="rId2"/>
          <a:stretch/>
        </p:blipFill>
        <p:spPr bwMode="auto">
          <a:xfrm rot="16199998">
            <a:off x="4459654" y="2173654"/>
            <a:ext cx="224692" cy="9144000"/>
          </a:xfrm>
          <a:prstGeom prst="rect">
            <a:avLst/>
          </a:prstGeom>
        </p:spPr>
      </p:pic>
      <p:pic>
        <p:nvPicPr>
          <p:cNvPr id="5" name="Image 7"/>
          <p:cNvPicPr>
            <a:picLocks noChangeAspect="1"/>
          </p:cNvPicPr>
          <p:nvPr userDrawn="1"/>
        </p:nvPicPr>
        <p:blipFill>
          <a:blip r:embed="rId3"/>
          <a:stretch/>
        </p:blipFill>
        <p:spPr bwMode="auto">
          <a:xfrm>
            <a:off x="7732832" y="6141906"/>
            <a:ext cx="1279285" cy="453079"/>
          </a:xfrm>
          <a:prstGeom prst="rect">
            <a:avLst/>
          </a:prstGeom>
        </p:spPr>
      </p:pic>
      <p:sp>
        <p:nvSpPr>
          <p:cNvPr id="6" name="Picture Placeholder 5"/>
          <p:cNvSpPr>
            <a:spLocks noGrp="1"/>
          </p:cNvSpPr>
          <p:nvPr>
            <p:ph type="pic" sz="quarter" idx="10"/>
          </p:nvPr>
        </p:nvSpPr>
        <p:spPr bwMode="auto">
          <a:xfrm>
            <a:off x="0" y="0"/>
            <a:ext cx="9144000" cy="6023113"/>
          </a:xfrm>
        </p:spPr>
        <p:txBody>
          <a:body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Image+text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382883" y="365126"/>
            <a:ext cx="3614467" cy="1325563"/>
          </a:xfrm>
        </p:spPr>
        <p:txBody>
          <a:bodyPr anchor="b">
            <a:normAutofit/>
          </a:bodyPr>
          <a:lstStyle>
            <a:lvl1pPr>
              <a:defRPr sz="2800">
                <a:solidFill>
                  <a:schemeClr val="tx2"/>
                </a:solidFill>
              </a:defRPr>
            </a:lvl1pPr>
          </a:lstStyle>
          <a:p>
            <a:pPr>
              <a:defRPr/>
            </a:pPr>
            <a:r>
              <a:rPr lang="fr-FR"/>
              <a:t>Modifiez le style du titre</a:t>
            </a:r>
            <a:endParaRPr lang="en-US"/>
          </a:p>
        </p:txBody>
      </p:sp>
      <p:sp>
        <p:nvSpPr>
          <p:cNvPr id="5" name="Content Placeholder 2"/>
          <p:cNvSpPr>
            <a:spLocks noGrp="1"/>
          </p:cNvSpPr>
          <p:nvPr>
            <p:ph idx="1"/>
          </p:nvPr>
        </p:nvSpPr>
        <p:spPr bwMode="auto">
          <a:xfrm>
            <a:off x="5382883" y="1825625"/>
            <a:ext cx="3614468" cy="4098097"/>
          </a:xfrm>
        </p:spPr>
        <p:txBody>
          <a:bodyPr>
            <a:normAutofit/>
          </a:bodyPr>
          <a:lstStyle>
            <a:lvl1pPr>
              <a:defRPr sz="2400"/>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Picture Placeholder 5"/>
          <p:cNvSpPr>
            <a:spLocks noGrp="1"/>
          </p:cNvSpPr>
          <p:nvPr>
            <p:ph type="pic" sz="quarter" idx="10"/>
          </p:nvPr>
        </p:nvSpPr>
        <p:spPr bwMode="auto">
          <a:xfrm>
            <a:off x="0" y="0"/>
            <a:ext cx="5059363" cy="6632575"/>
          </a:xfrm>
        </p:spPr>
        <p:txBody>
          <a:bodyPr/>
          <a:lstStyle/>
          <a:p>
            <a:pPr>
              <a:defRPr/>
            </a:pPr>
            <a:endParaRPr lang="en-US"/>
          </a:p>
        </p:txBody>
      </p:sp>
      <p:pic>
        <p:nvPicPr>
          <p:cNvPr id="7" name="Image 6"/>
          <p:cNvPicPr>
            <a:picLocks noChangeAspect="1"/>
          </p:cNvPicPr>
          <p:nvPr userDrawn="1"/>
        </p:nvPicPr>
        <p:blipFill>
          <a:blip r:embed="rId2"/>
          <a:stretch/>
        </p:blipFill>
        <p:spPr bwMode="auto">
          <a:xfrm rot="16199998">
            <a:off x="4459654" y="2173654"/>
            <a:ext cx="224692" cy="9144000"/>
          </a:xfrm>
          <a:prstGeom prst="rect">
            <a:avLst/>
          </a:prstGeom>
        </p:spPr>
      </p:pic>
      <p:pic>
        <p:nvPicPr>
          <p:cNvPr id="8" name="Image 7"/>
          <p:cNvPicPr>
            <a:picLocks noChangeAspect="1"/>
          </p:cNvPicPr>
          <p:nvPr userDrawn="1"/>
        </p:nvPicPr>
        <p:blipFill>
          <a:blip r:embed="rId3"/>
          <a:stretch/>
        </p:blipFill>
        <p:spPr bwMode="auto">
          <a:xfrm>
            <a:off x="7732832" y="6141906"/>
            <a:ext cx="1279285" cy="45307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userDrawn="1">
  <p:cSld name="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67544" y="274638"/>
            <a:ext cx="7632848" cy="562074"/>
          </a:xfrm>
          <a:prstGeom prst="rect">
            <a:avLst/>
          </a:prstGeom>
          <a:noFill/>
        </p:spPr>
        <p:txBody>
          <a:bodyPr>
            <a:normAutofit/>
          </a:bodyPr>
          <a:lstStyle>
            <a:lvl1pPr>
              <a:defRPr lang="fr-FR" sz="3400">
                <a:solidFill>
                  <a:schemeClr val="tx2"/>
                </a:solidFill>
              </a:defRPr>
            </a:lvl1pPr>
          </a:lstStyle>
          <a:p>
            <a:pPr>
              <a:defRPr/>
            </a:pPr>
            <a:r>
              <a:rPr lang="fr-FR"/>
              <a:t>Modifiez le style du titre</a:t>
            </a:r>
            <a:endParaRPr/>
          </a:p>
        </p:txBody>
      </p:sp>
      <p:sp>
        <p:nvSpPr>
          <p:cNvPr id="5" name="Espace réservé du contenu 2"/>
          <p:cNvSpPr>
            <a:spLocks noGrp="1"/>
          </p:cNvSpPr>
          <p:nvPr>
            <p:ph idx="1"/>
          </p:nvPr>
        </p:nvSpPr>
        <p:spPr bwMode="auto">
          <a:xfrm>
            <a:off x="467544" y="1556793"/>
            <a:ext cx="7632849" cy="4366930"/>
          </a:xfrm>
          <a:prstGeom prst="rect">
            <a:avLst/>
          </a:prstGeom>
          <a:solidFill>
            <a:schemeClr val="accent3"/>
          </a:solidFill>
        </p:spPr>
        <p:txBody>
          <a:bodyPr>
            <a:normAutofit/>
          </a:bodyPr>
          <a:lstStyle>
            <a:lvl1pPr>
              <a:defRPr sz="2800"/>
            </a:lvl1pPr>
            <a:lvl2pPr>
              <a:defRPr sz="2400"/>
            </a:lvl2pPr>
            <a:lvl3pPr marL="1143000" indent="-228600">
              <a:buFont typeface="Arial"/>
              <a:buChar char="•"/>
              <a:defRPr sz="2000"/>
            </a:lvl3pPr>
            <a:lvl4pPr>
              <a:defRPr sz="1800"/>
            </a:lvl4pPr>
            <a:lvl5pPr>
              <a:defRPr sz="18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Contenu+imag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67544" y="274638"/>
            <a:ext cx="7632848" cy="562074"/>
          </a:xfrm>
          <a:prstGeom prst="rect">
            <a:avLst/>
          </a:prstGeom>
          <a:noFill/>
        </p:spPr>
        <p:txBody>
          <a:bodyPr>
            <a:normAutofit/>
          </a:bodyPr>
          <a:lstStyle>
            <a:lvl1pPr>
              <a:defRPr lang="fr-FR" sz="3400">
                <a:solidFill>
                  <a:schemeClr val="tx2"/>
                </a:solidFill>
              </a:defRPr>
            </a:lvl1pPr>
          </a:lstStyle>
          <a:p>
            <a:pPr>
              <a:defRPr/>
            </a:pPr>
            <a:r>
              <a:rPr lang="fr-FR"/>
              <a:t>Modifiez le style du titre</a:t>
            </a:r>
            <a:endParaRPr/>
          </a:p>
        </p:txBody>
      </p:sp>
      <p:sp>
        <p:nvSpPr>
          <p:cNvPr id="5" name="Espace réservé du contenu 2"/>
          <p:cNvSpPr>
            <a:spLocks noGrp="1"/>
          </p:cNvSpPr>
          <p:nvPr>
            <p:ph idx="1"/>
          </p:nvPr>
        </p:nvSpPr>
        <p:spPr bwMode="auto">
          <a:xfrm>
            <a:off x="467545" y="1556793"/>
            <a:ext cx="4104456" cy="4406462"/>
          </a:xfrm>
          <a:prstGeom prst="rect">
            <a:avLst/>
          </a:prstGeom>
          <a:solidFill>
            <a:schemeClr val="accent3"/>
          </a:solidFill>
        </p:spPr>
        <p:txBody>
          <a:bodyPr>
            <a:normAutofit/>
          </a:bodyPr>
          <a:lstStyle>
            <a:lvl1pPr>
              <a:defRPr sz="2800"/>
            </a:lvl1pPr>
            <a:lvl2pPr>
              <a:defRPr sz="2400"/>
            </a:lvl2pPr>
            <a:lvl3pPr marL="1143000" indent="-228600">
              <a:buFont typeface="Arial"/>
              <a:buChar char="•"/>
              <a:defRPr sz="2000"/>
            </a:lvl3pPr>
            <a:lvl4pPr>
              <a:defRPr sz="1800"/>
            </a:lvl4pPr>
            <a:lvl5pPr>
              <a:defRPr sz="18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Picture Placeholder 5"/>
          <p:cNvSpPr>
            <a:spLocks noGrp="1"/>
          </p:cNvSpPr>
          <p:nvPr>
            <p:ph type="pic" sz="quarter" idx="10"/>
          </p:nvPr>
        </p:nvSpPr>
        <p:spPr bwMode="auto">
          <a:xfrm>
            <a:off x="4840358" y="1563081"/>
            <a:ext cx="3836098" cy="4400398"/>
          </a:xfrm>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a:extLst>
              <a:ext uri="{FF2B5EF4-FFF2-40B4-BE49-F238E27FC236}">
                <a16:creationId xmlns:a16="http://schemas.microsoft.com/office/drawing/2014/main" id="{82C6A3AA-1128-45CC-9119-3C775D9DF28C}"/>
              </a:ext>
            </a:extLst>
          </p:cNvPr>
          <p:cNvSpPr>
            <a:spLocks noGrp="1"/>
          </p:cNvSpPr>
          <p:nvPr>
            <p:ph type="dt" sz="half" idx="10"/>
          </p:nvPr>
        </p:nvSpPr>
        <p:spPr>
          <a:ln/>
        </p:spPr>
        <p:txBody>
          <a:bodyPr/>
          <a:lstStyle>
            <a:lvl1pPr>
              <a:defRPr/>
            </a:lvl1pPr>
          </a:lstStyle>
          <a:p>
            <a:pPr>
              <a:defRPr/>
            </a:pPr>
            <a:fld id="{AB303E86-7EBB-47FE-BDF8-E2BF3DC02B86}" type="datetime1">
              <a:rPr lang="fr-FR" altLang="fr-FR"/>
              <a:pPr>
                <a:defRPr/>
              </a:pPr>
              <a:t>24/02/2025</a:t>
            </a:fld>
            <a:endParaRPr lang="fr-FR" altLang="fr-FR"/>
          </a:p>
        </p:txBody>
      </p:sp>
      <p:sp>
        <p:nvSpPr>
          <p:cNvPr id="5" name="Footer Placeholder 4">
            <a:extLst>
              <a:ext uri="{FF2B5EF4-FFF2-40B4-BE49-F238E27FC236}">
                <a16:creationId xmlns:a16="http://schemas.microsoft.com/office/drawing/2014/main" id="{34CB31ED-2964-4941-8E58-93236E1911F8}"/>
              </a:ext>
            </a:extLst>
          </p:cNvPr>
          <p:cNvSpPr>
            <a:spLocks noGrp="1"/>
          </p:cNvSpPr>
          <p:nvPr>
            <p:ph type="ftr" sz="quarter" idx="11"/>
          </p:nvPr>
        </p:nvSpPr>
        <p:spPr>
          <a:ln/>
        </p:spPr>
        <p:txBody>
          <a:bodyPr/>
          <a:lstStyle>
            <a:lvl1pPr>
              <a:defRPr/>
            </a:lvl1pPr>
          </a:lstStyle>
          <a:p>
            <a:pPr>
              <a:defRPr/>
            </a:pPr>
            <a:endParaRPr lang="fr-FR" altLang="fr-FR"/>
          </a:p>
        </p:txBody>
      </p:sp>
      <p:sp>
        <p:nvSpPr>
          <p:cNvPr id="6" name="Slide Number Placeholder 5">
            <a:extLst>
              <a:ext uri="{FF2B5EF4-FFF2-40B4-BE49-F238E27FC236}">
                <a16:creationId xmlns:a16="http://schemas.microsoft.com/office/drawing/2014/main" id="{B976C100-359B-4BF5-8927-655A2DD07707}"/>
              </a:ext>
            </a:extLst>
          </p:cNvPr>
          <p:cNvSpPr>
            <a:spLocks noGrp="1"/>
          </p:cNvSpPr>
          <p:nvPr>
            <p:ph type="sldNum" sz="quarter" idx="12"/>
          </p:nvPr>
        </p:nvSpPr>
        <p:spPr>
          <a:ln/>
        </p:spPr>
        <p:txBody>
          <a:bodyPr/>
          <a:lstStyle>
            <a:lvl1pPr>
              <a:defRPr/>
            </a:lvl1pPr>
          </a:lstStyle>
          <a:p>
            <a:fld id="{88D3A1BA-7DE4-44D6-9D40-99C7034F7CD8}" type="slidenum">
              <a:rPr lang="fr-FR" altLang="fr-FR"/>
              <a:pPr/>
              <a:t>‹N°›</a:t>
            </a:fld>
            <a:endParaRPr lang="fr-FR" altLang="fr-FR"/>
          </a:p>
        </p:txBody>
      </p:sp>
    </p:spTree>
    <p:extLst>
      <p:ext uri="{BB962C8B-B14F-4D97-AF65-F5344CB8AC3E}">
        <p14:creationId xmlns:p14="http://schemas.microsoft.com/office/powerpoint/2010/main" val="3176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628650" y="1825625"/>
            <a:ext cx="7886700" cy="4129664"/>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6098034" y="6321449"/>
            <a:ext cx="1279286"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fr-FR"/>
          </a:p>
        </p:txBody>
      </p:sp>
      <p:sp>
        <p:nvSpPr>
          <p:cNvPr id="7" name="Footer Placeholder 4"/>
          <p:cNvSpPr>
            <a:spLocks noGrp="1"/>
          </p:cNvSpPr>
          <p:nvPr>
            <p:ph type="ftr" sz="quarter" idx="3"/>
          </p:nvPr>
        </p:nvSpPr>
        <p:spPr bwMode="auto">
          <a:xfrm>
            <a:off x="1577837" y="6306258"/>
            <a:ext cx="3958259" cy="365125"/>
          </a:xfrm>
          <a:prstGeom prst="rect">
            <a:avLst/>
          </a:prstGeom>
        </p:spPr>
        <p:txBody>
          <a:bodyPr vert="horz" lIns="91440" tIns="45720" rIns="91440" bIns="45720" rtlCol="0" anchor="ctr"/>
          <a:lstStyle>
            <a:lvl1pPr algn="ctr">
              <a:defRPr sz="1200">
                <a:solidFill>
                  <a:schemeClr val="tx1"/>
                </a:solidFill>
              </a:defRPr>
            </a:lvl1pPr>
          </a:lstStyle>
          <a:p>
            <a:pPr algn="l">
              <a:defRPr/>
            </a:pPr>
            <a:r>
              <a:rPr lang="fr-FR"/>
              <a:t>Titre de la présentation</a:t>
            </a:r>
            <a:endParaRPr/>
          </a:p>
        </p:txBody>
      </p:sp>
      <p:sp>
        <p:nvSpPr>
          <p:cNvPr id="8" name="Slide Number Placeholder 5"/>
          <p:cNvSpPr>
            <a:spLocks noGrp="1"/>
          </p:cNvSpPr>
          <p:nvPr>
            <p:ph type="sldNum" sz="quarter" idx="4"/>
          </p:nvPr>
        </p:nvSpPr>
        <p:spPr bwMode="auto">
          <a:xfrm>
            <a:off x="628650" y="6306258"/>
            <a:ext cx="2057400" cy="365125"/>
          </a:xfrm>
          <a:prstGeom prst="rect">
            <a:avLst/>
          </a:prstGeom>
        </p:spPr>
        <p:txBody>
          <a:bodyPr vert="horz" lIns="91440" tIns="45720" rIns="91440" bIns="45720" rtlCol="0" anchor="ctr"/>
          <a:lstStyle>
            <a:lvl1pPr algn="r">
              <a:defRPr sz="1200">
                <a:solidFill>
                  <a:schemeClr val="tx1"/>
                </a:solidFill>
              </a:defRPr>
            </a:lvl1pPr>
          </a:lstStyle>
          <a:p>
            <a:pPr algn="l">
              <a:defRPr/>
            </a:pPr>
            <a:fld id="{A0B0FBA5-3649-4193-81EC-FC1C61F9B58C}" type="slidenum">
              <a:rPr lang="fr-FR"/>
              <a:t>‹N°›</a:t>
            </a:fld>
            <a:endParaRPr lang="fr-FR"/>
          </a:p>
        </p:txBody>
      </p:sp>
      <p:pic>
        <p:nvPicPr>
          <p:cNvPr id="9" name="Image 6"/>
          <p:cNvPicPr>
            <a:picLocks noChangeAspect="1"/>
          </p:cNvPicPr>
          <p:nvPr userDrawn="1"/>
        </p:nvPicPr>
        <p:blipFill>
          <a:blip r:embed="rId12"/>
          <a:stretch/>
        </p:blipFill>
        <p:spPr bwMode="auto">
          <a:xfrm rot="16199998">
            <a:off x="4459654" y="2173654"/>
            <a:ext cx="224692" cy="9144000"/>
          </a:xfrm>
          <a:prstGeom prst="rect">
            <a:avLst/>
          </a:prstGeom>
        </p:spPr>
      </p:pic>
      <p:pic>
        <p:nvPicPr>
          <p:cNvPr id="10" name="Image 7"/>
          <p:cNvPicPr>
            <a:picLocks noChangeAspect="1"/>
          </p:cNvPicPr>
          <p:nvPr userDrawn="1"/>
        </p:nvPicPr>
        <p:blipFill>
          <a:blip r:embed="rId13"/>
          <a:stretch/>
        </p:blipFill>
        <p:spPr bwMode="auto">
          <a:xfrm>
            <a:off x="7732832" y="6141906"/>
            <a:ext cx="1279285" cy="4530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7" r:id="rId9"/>
    <p:sldLayoutId id="2147483668" r:id="rId10"/>
  </p:sldLayoutIdLst>
  <p:hf sldNum="0" hdr="0" ftr="0" dt="0"/>
  <p:txStyles>
    <p:titleStyle>
      <a:lvl1pPr algn="l" defTabSz="914400">
        <a:lnSpc>
          <a:spcPct val="90000"/>
        </a:lnSpc>
        <a:spcBef>
          <a:spcPts val="0"/>
        </a:spcBef>
        <a:buNone/>
        <a:defRPr sz="3400" b="1">
          <a:solidFill>
            <a:schemeClr val="tx2"/>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2"/>
          </a:solidFill>
          <a:latin typeface="+mn-lt"/>
          <a:ea typeface="+mn-ea"/>
          <a:cs typeface="+mn-cs"/>
        </a:defRPr>
      </a:lvl2pPr>
      <a:lvl3pPr marL="1143000" indent="-228600" algn="l" defTabSz="914400">
        <a:lnSpc>
          <a:spcPct val="90000"/>
        </a:lnSpc>
        <a:spcBef>
          <a:spcPts val="500"/>
        </a:spcBef>
        <a:buFont typeface="Arial"/>
        <a:buChar char="•"/>
        <a:defRPr sz="2000">
          <a:solidFill>
            <a:schemeClr val="tx2"/>
          </a:solidFill>
          <a:latin typeface="+mn-lt"/>
          <a:ea typeface="+mn-ea"/>
          <a:cs typeface="+mn-cs"/>
        </a:defRPr>
      </a:lvl3pPr>
      <a:lvl4pPr marL="1600200" indent="-228600" algn="l" defTabSz="914400">
        <a:lnSpc>
          <a:spcPct val="90000"/>
        </a:lnSpc>
        <a:spcBef>
          <a:spcPts val="500"/>
        </a:spcBef>
        <a:buFont typeface="Arial"/>
        <a:buChar char="•"/>
        <a:defRPr sz="1800">
          <a:solidFill>
            <a:schemeClr val="tx2"/>
          </a:solidFill>
          <a:latin typeface="+mn-lt"/>
          <a:ea typeface="+mn-ea"/>
          <a:cs typeface="+mn-cs"/>
        </a:defRPr>
      </a:lvl4pPr>
      <a:lvl5pPr marL="2057400" indent="-228600" algn="l" defTabSz="914400">
        <a:lnSpc>
          <a:spcPct val="90000"/>
        </a:lnSpc>
        <a:spcBef>
          <a:spcPts val="500"/>
        </a:spcBef>
        <a:buFont typeface="Arial"/>
        <a:buChar char="•"/>
        <a:defRPr sz="1800">
          <a:solidFill>
            <a:schemeClr val="tx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12966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098034" y="6321449"/>
            <a:ext cx="1279286" cy="365125"/>
          </a:xfrm>
          <a:prstGeom prst="rect">
            <a:avLst/>
          </a:prstGeom>
        </p:spPr>
        <p:txBody>
          <a:bodyPr vert="horz" lIns="91440" tIns="45720" rIns="91440" bIns="45720" rtlCol="0" anchor="ctr"/>
          <a:lstStyle>
            <a:lvl1pPr algn="l">
              <a:defRPr sz="1200">
                <a:solidFill>
                  <a:schemeClr val="tx1"/>
                </a:solidFill>
              </a:defRPr>
            </a:lvl1pPr>
          </a:lstStyle>
          <a:p>
            <a:endParaRPr lang="fr-FR" dirty="0"/>
          </a:p>
        </p:txBody>
      </p:sp>
      <p:sp>
        <p:nvSpPr>
          <p:cNvPr id="5" name="Footer Placeholder 4"/>
          <p:cNvSpPr>
            <a:spLocks noGrp="1"/>
          </p:cNvSpPr>
          <p:nvPr>
            <p:ph type="ftr" sz="quarter" idx="3"/>
          </p:nvPr>
        </p:nvSpPr>
        <p:spPr>
          <a:xfrm>
            <a:off x="1577837" y="6306258"/>
            <a:ext cx="3958259" cy="3651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Titre de la présentation</a:t>
            </a:r>
          </a:p>
        </p:txBody>
      </p:sp>
      <p:sp>
        <p:nvSpPr>
          <p:cNvPr id="6" name="Slide Number Placeholder 5"/>
          <p:cNvSpPr>
            <a:spLocks noGrp="1"/>
          </p:cNvSpPr>
          <p:nvPr>
            <p:ph type="sldNum" sz="quarter" idx="4"/>
          </p:nvPr>
        </p:nvSpPr>
        <p:spPr>
          <a:xfrm>
            <a:off x="628650" y="6306258"/>
            <a:ext cx="2057400" cy="365125"/>
          </a:xfrm>
          <a:prstGeom prst="rect">
            <a:avLst/>
          </a:prstGeom>
        </p:spPr>
        <p:txBody>
          <a:bodyPr vert="horz" lIns="91440" tIns="45720" rIns="91440" bIns="45720" rtlCol="0" anchor="ctr"/>
          <a:lstStyle>
            <a:lvl1pPr algn="r">
              <a:defRPr sz="1200">
                <a:solidFill>
                  <a:schemeClr val="tx1"/>
                </a:solidFill>
              </a:defRPr>
            </a:lvl1pPr>
          </a:lstStyle>
          <a:p>
            <a:pPr algn="l"/>
            <a:fld id="{A0B0FBA5-3649-4193-81EC-FC1C61F9B58C}" type="slidenum">
              <a:rPr lang="fr-FR" smtClean="0"/>
              <a:pPr algn="l"/>
              <a:t>‹N°›</a:t>
            </a:fld>
            <a:endParaRPr lang="fr-FR" dirty="0"/>
          </a:p>
        </p:txBody>
      </p:sp>
      <p:pic>
        <p:nvPicPr>
          <p:cNvPr id="9" name="Image 6">
            <a:extLst>
              <a:ext uri="{FF2B5EF4-FFF2-40B4-BE49-F238E27FC236}">
                <a16:creationId xmlns:a16="http://schemas.microsoft.com/office/drawing/2014/main" id="{8508DA88-D542-4B4A-8988-A2E7D72ED18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0" name="Image 7">
            <a:extLst>
              <a:ext uri="{FF2B5EF4-FFF2-40B4-BE49-F238E27FC236}">
                <a16:creationId xmlns:a16="http://schemas.microsoft.com/office/drawing/2014/main" id="{47493A00-037F-F243-A4D2-7BA52BE78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13067229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bibliotheques.universite-paris-saclay.fr/explorer-les-ressources/ressources-24/24"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bibliotheques.universite-paris-saclay.fr/explorer-les-ressources/ressources-24/2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mailto:contact.lumen@universite-paris-saclay.fr" TargetMode="External"/><Relationship Id="rId3" Type="http://schemas.openxmlformats.org/officeDocument/2006/relationships/image" Target="../media/image37.png"/><Relationship Id="rId7" Type="http://schemas.openxmlformats.org/officeDocument/2006/relationships/hyperlink" Target="mailto:avid.delton@universite-paris-saclay.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X.X@ens-paris-saclay.fr" TargetMode="External"/><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hyperlink" Target="https://www.bibliotheques.universite-paris-saclay.fr/" TargetMode="External"/><Relationship Id="rId2" Type="http://schemas.openxmlformats.org/officeDocument/2006/relationships/hyperlink" Target="https://www.lumen.universite-paris-saclay.f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designspot.fr/"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universite-paris-saclay.fr/la-diagonal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hyperlink" Target="https://www.bibliotheques.universite-paris-saclay.fr/venir-la-bibliotheque/vos-bibliotheques-et-sa-carte-interactive"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iotheques.universite-paris-saclay.fr/emprunter/rendre/faire-venir-un-document"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6F00-5537-9147-8C8C-6310EAD5E541}"/>
              </a:ext>
            </a:extLst>
          </p:cNvPr>
          <p:cNvSpPr>
            <a:spLocks noGrp="1"/>
          </p:cNvSpPr>
          <p:nvPr>
            <p:ph type="ctrTitle"/>
          </p:nvPr>
        </p:nvSpPr>
        <p:spPr/>
        <p:txBody>
          <a:bodyPr/>
          <a:lstStyle/>
          <a:p>
            <a:r>
              <a:rPr lang="fr-FR" sz="4800" b="1" dirty="0">
                <a:effectLst/>
                <a:latin typeface="Open Sans" panose="020B0606030504020204" pitchFamily="34" charset="0"/>
                <a:ea typeface="Calibri" panose="020F0502020204030204" pitchFamily="34" charset="0"/>
                <a:cs typeface="Times New Roman" panose="02020603050405020304" pitchFamily="18" charset="0"/>
              </a:rPr>
              <a:t>Recherche documentaire et gestion bibliographique</a:t>
            </a:r>
            <a:br>
              <a:rPr lang="fr-FR" sz="2800" dirty="0">
                <a:effectLst/>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BB8D9F51-B9DA-4E4C-A2E3-826B759FB16E}"/>
              </a:ext>
            </a:extLst>
          </p:cNvPr>
          <p:cNvSpPr>
            <a:spLocks noGrp="1"/>
          </p:cNvSpPr>
          <p:nvPr>
            <p:ph type="subTitle" idx="1"/>
          </p:nvPr>
        </p:nvSpPr>
        <p:spPr/>
        <p:txBody>
          <a:bodyPr/>
          <a:lstStyle/>
          <a:p>
            <a:r>
              <a:rPr lang="en-US" dirty="0" err="1"/>
              <a:t>Février</a:t>
            </a:r>
            <a:r>
              <a:rPr lang="en-US" dirty="0"/>
              <a:t> 2025</a:t>
            </a:r>
          </a:p>
        </p:txBody>
      </p:sp>
    </p:spTree>
    <p:extLst>
      <p:ext uri="{BB962C8B-B14F-4D97-AF65-F5344CB8AC3E}">
        <p14:creationId xmlns:p14="http://schemas.microsoft.com/office/powerpoint/2010/main" val="21922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F140738-B238-4E2B-B345-0AA7C666E21F}"/>
              </a:ext>
            </a:extLst>
          </p:cNvPr>
          <p:cNvSpPr>
            <a:spLocks noGrp="1"/>
          </p:cNvSpPr>
          <p:nvPr>
            <p:ph type="ctrTitle"/>
          </p:nvPr>
        </p:nvSpPr>
        <p:spPr/>
        <p:txBody>
          <a:bodyPr/>
          <a:lstStyle/>
          <a:p>
            <a:r>
              <a:rPr lang="fr-FR" dirty="0"/>
              <a:t>La recherche documentaire</a:t>
            </a:r>
          </a:p>
        </p:txBody>
      </p:sp>
    </p:spTree>
    <p:extLst>
      <p:ext uri="{BB962C8B-B14F-4D97-AF65-F5344CB8AC3E}">
        <p14:creationId xmlns:p14="http://schemas.microsoft.com/office/powerpoint/2010/main" val="336241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87741" y="2487491"/>
            <a:ext cx="168519" cy="6858000"/>
          </a:xfrm>
          <a:prstGeom prst="rect">
            <a:avLst/>
          </a:prstGeom>
        </p:spPr>
      </p:pic>
      <p:sp>
        <p:nvSpPr>
          <p:cNvPr id="10" name="Espace réservé du texte 3"/>
          <p:cNvSpPr txBox="1">
            <a:spLocks/>
          </p:cNvSpPr>
          <p:nvPr/>
        </p:nvSpPr>
        <p:spPr>
          <a:xfrm>
            <a:off x="1431983" y="2085248"/>
            <a:ext cx="6033680" cy="2926757"/>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Corps de texte</a:t>
            </a:r>
          </a:p>
        </p:txBody>
      </p:sp>
      <p:sp>
        <p:nvSpPr>
          <p:cNvPr id="3" name="Title 2">
            <a:extLst>
              <a:ext uri="{FF2B5EF4-FFF2-40B4-BE49-F238E27FC236}">
                <a16:creationId xmlns:a16="http://schemas.microsoft.com/office/drawing/2014/main" id="{A1A923CD-45DF-9448-B44B-C121FABDD12D}"/>
              </a:ext>
            </a:extLst>
          </p:cNvPr>
          <p:cNvSpPr>
            <a:spLocks noGrp="1"/>
          </p:cNvSpPr>
          <p:nvPr>
            <p:ph type="title"/>
          </p:nvPr>
        </p:nvSpPr>
        <p:spPr>
          <a:xfrm>
            <a:off x="467545" y="702948"/>
            <a:ext cx="7632848" cy="562074"/>
          </a:xfrm>
        </p:spPr>
        <p:txBody>
          <a:bodyPr/>
          <a:lstStyle/>
          <a:p>
            <a:r>
              <a:rPr lang="en-US" dirty="0" err="1">
                <a:solidFill>
                  <a:srgbClr val="313E48"/>
                </a:solidFill>
              </a:rPr>
              <a:t>Préparer</a:t>
            </a:r>
            <a:r>
              <a:rPr lang="en-US" dirty="0">
                <a:solidFill>
                  <a:srgbClr val="313E48"/>
                </a:solidFill>
              </a:rPr>
              <a:t> </a:t>
            </a:r>
            <a:r>
              <a:rPr lang="en-US" dirty="0" err="1">
                <a:solidFill>
                  <a:srgbClr val="313E48"/>
                </a:solidFill>
              </a:rPr>
              <a:t>sa</a:t>
            </a:r>
            <a:r>
              <a:rPr lang="en-US" dirty="0">
                <a:solidFill>
                  <a:srgbClr val="313E48"/>
                </a:solidFill>
              </a:rPr>
              <a:t> recherche</a:t>
            </a:r>
          </a:p>
        </p:txBody>
      </p:sp>
      <p:sp>
        <p:nvSpPr>
          <p:cNvPr id="5" name="Content Placeholder 4">
            <a:extLst>
              <a:ext uri="{FF2B5EF4-FFF2-40B4-BE49-F238E27FC236}">
                <a16:creationId xmlns:a16="http://schemas.microsoft.com/office/drawing/2014/main" id="{85B949DE-4768-7144-9464-E25DC45F3FAF}"/>
              </a:ext>
            </a:extLst>
          </p:cNvPr>
          <p:cNvSpPr>
            <a:spLocks noGrp="1"/>
          </p:cNvSpPr>
          <p:nvPr>
            <p:ph idx="1"/>
          </p:nvPr>
        </p:nvSpPr>
        <p:spPr/>
        <p:txBody>
          <a:bodyPr>
            <a:normAutofit fontScale="92500"/>
          </a:bodyPr>
          <a:lstStyle/>
          <a:p>
            <a:r>
              <a:rPr lang="en-US" dirty="0" err="1"/>
              <a:t>Interroger</a:t>
            </a:r>
            <a:r>
              <a:rPr lang="en-US" dirty="0"/>
              <a:t> son </a:t>
            </a:r>
            <a:r>
              <a:rPr lang="en-US" dirty="0" err="1"/>
              <a:t>sujet</a:t>
            </a:r>
            <a:endParaRPr lang="en-US" dirty="0"/>
          </a:p>
          <a:p>
            <a:endParaRPr lang="en-US" sz="1000" dirty="0"/>
          </a:p>
          <a:p>
            <a:pPr lvl="1">
              <a:lnSpc>
                <a:spcPct val="150000"/>
              </a:lnSpc>
            </a:pPr>
            <a:r>
              <a:rPr lang="en-US" dirty="0" err="1"/>
              <a:t>Reformuler</a:t>
            </a:r>
            <a:r>
              <a:rPr lang="en-US" dirty="0"/>
              <a:t> avec </a:t>
            </a:r>
            <a:r>
              <a:rPr lang="en-US" dirty="0" err="1"/>
              <a:t>ses</a:t>
            </a:r>
            <a:r>
              <a:rPr lang="en-US" dirty="0"/>
              <a:t> mots</a:t>
            </a:r>
          </a:p>
          <a:p>
            <a:pPr lvl="1">
              <a:lnSpc>
                <a:spcPct val="150000"/>
              </a:lnSpc>
            </a:pPr>
            <a:r>
              <a:rPr lang="en-US" dirty="0"/>
              <a:t>Mobiliser </a:t>
            </a:r>
            <a:r>
              <a:rPr lang="en-US" dirty="0" err="1"/>
              <a:t>ses</a:t>
            </a:r>
            <a:r>
              <a:rPr lang="en-US" dirty="0"/>
              <a:t> </a:t>
            </a:r>
            <a:r>
              <a:rPr lang="en-US" dirty="0" err="1"/>
              <a:t>connaissances</a:t>
            </a:r>
            <a:r>
              <a:rPr lang="en-US" dirty="0"/>
              <a:t>, faire des </a:t>
            </a:r>
            <a:r>
              <a:rPr lang="en-US" dirty="0" err="1"/>
              <a:t>hypothèses</a:t>
            </a:r>
            <a:endParaRPr lang="en-US" dirty="0"/>
          </a:p>
          <a:p>
            <a:pPr lvl="1">
              <a:lnSpc>
                <a:spcPct val="150000"/>
              </a:lnSpc>
            </a:pPr>
            <a:r>
              <a:rPr lang="en-US" dirty="0" err="1"/>
              <a:t>Évaluer</a:t>
            </a:r>
            <a:r>
              <a:rPr lang="en-US" dirty="0"/>
              <a:t> </a:t>
            </a:r>
            <a:r>
              <a:rPr lang="en-US" dirty="0" err="1"/>
              <a:t>ses</a:t>
            </a:r>
            <a:r>
              <a:rPr lang="en-US" dirty="0"/>
              <a:t> </a:t>
            </a:r>
            <a:r>
              <a:rPr lang="en-US" dirty="0" err="1"/>
              <a:t>besoins</a:t>
            </a:r>
            <a:endParaRPr lang="en-US" dirty="0"/>
          </a:p>
          <a:p>
            <a:pPr lvl="1">
              <a:lnSpc>
                <a:spcPct val="150000"/>
              </a:lnSpc>
            </a:pPr>
            <a:r>
              <a:rPr lang="en-US" dirty="0" err="1"/>
              <a:t>Définir</a:t>
            </a:r>
            <a:r>
              <a:rPr lang="en-US" dirty="0"/>
              <a:t> les sources </a:t>
            </a:r>
            <a:r>
              <a:rPr lang="en-US" dirty="0" err="1"/>
              <a:t>utiles</a:t>
            </a:r>
            <a:r>
              <a:rPr lang="en-US" dirty="0"/>
              <a:t> et le type de documents</a:t>
            </a:r>
          </a:p>
          <a:p>
            <a:pPr lvl="1">
              <a:lnSpc>
                <a:spcPct val="150000"/>
              </a:lnSpc>
            </a:pPr>
            <a:r>
              <a:rPr lang="en-US" dirty="0" err="1"/>
              <a:t>Méthode</a:t>
            </a:r>
            <a:r>
              <a:rPr lang="en-US" dirty="0"/>
              <a:t> QQOQCP</a:t>
            </a:r>
          </a:p>
        </p:txBody>
      </p:sp>
    </p:spTree>
    <p:extLst>
      <p:ext uri="{BB962C8B-B14F-4D97-AF65-F5344CB8AC3E}">
        <p14:creationId xmlns:p14="http://schemas.microsoft.com/office/powerpoint/2010/main" val="314066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87741" y="2487491"/>
            <a:ext cx="168519" cy="6858000"/>
          </a:xfrm>
          <a:prstGeom prst="rect">
            <a:avLst/>
          </a:prstGeom>
        </p:spPr>
      </p:pic>
      <p:sp>
        <p:nvSpPr>
          <p:cNvPr id="10" name="Espace réservé du texte 3"/>
          <p:cNvSpPr txBox="1">
            <a:spLocks/>
          </p:cNvSpPr>
          <p:nvPr/>
        </p:nvSpPr>
        <p:spPr>
          <a:xfrm>
            <a:off x="1431983" y="2085248"/>
            <a:ext cx="6033680" cy="2926757"/>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Corps de texte</a:t>
            </a:r>
          </a:p>
        </p:txBody>
      </p:sp>
      <p:sp>
        <p:nvSpPr>
          <p:cNvPr id="3" name="Title 2">
            <a:extLst>
              <a:ext uri="{FF2B5EF4-FFF2-40B4-BE49-F238E27FC236}">
                <a16:creationId xmlns:a16="http://schemas.microsoft.com/office/drawing/2014/main" id="{A1A923CD-45DF-9448-B44B-C121FABDD12D}"/>
              </a:ext>
            </a:extLst>
          </p:cNvPr>
          <p:cNvSpPr>
            <a:spLocks noGrp="1"/>
          </p:cNvSpPr>
          <p:nvPr>
            <p:ph type="title"/>
          </p:nvPr>
        </p:nvSpPr>
        <p:spPr/>
        <p:txBody>
          <a:bodyPr/>
          <a:lstStyle/>
          <a:p>
            <a:r>
              <a:rPr lang="en-US" dirty="0" err="1">
                <a:solidFill>
                  <a:srgbClr val="313E48"/>
                </a:solidFill>
              </a:rPr>
              <a:t>Préparer</a:t>
            </a:r>
            <a:r>
              <a:rPr lang="en-US" dirty="0">
                <a:solidFill>
                  <a:srgbClr val="313E48"/>
                </a:solidFill>
              </a:rPr>
              <a:t> </a:t>
            </a:r>
            <a:r>
              <a:rPr lang="en-US" dirty="0" err="1">
                <a:solidFill>
                  <a:srgbClr val="313E48"/>
                </a:solidFill>
              </a:rPr>
              <a:t>sa</a:t>
            </a:r>
            <a:r>
              <a:rPr lang="en-US" dirty="0">
                <a:solidFill>
                  <a:srgbClr val="313E48"/>
                </a:solidFill>
              </a:rPr>
              <a:t> recherche</a:t>
            </a:r>
          </a:p>
        </p:txBody>
      </p:sp>
      <p:sp>
        <p:nvSpPr>
          <p:cNvPr id="5" name="Content Placeholder 4">
            <a:extLst>
              <a:ext uri="{FF2B5EF4-FFF2-40B4-BE49-F238E27FC236}">
                <a16:creationId xmlns:a16="http://schemas.microsoft.com/office/drawing/2014/main" id="{85B949DE-4768-7144-9464-E25DC45F3FAF}"/>
              </a:ext>
            </a:extLst>
          </p:cNvPr>
          <p:cNvSpPr>
            <a:spLocks noGrp="1"/>
          </p:cNvSpPr>
          <p:nvPr>
            <p:ph idx="1"/>
          </p:nvPr>
        </p:nvSpPr>
        <p:spPr/>
        <p:txBody>
          <a:bodyPr/>
          <a:lstStyle/>
          <a:p>
            <a:r>
              <a:rPr lang="en-US" dirty="0" err="1"/>
              <a:t>Interroger</a:t>
            </a:r>
            <a:r>
              <a:rPr lang="en-US" dirty="0"/>
              <a:t> son </a:t>
            </a:r>
            <a:r>
              <a:rPr lang="en-US" dirty="0" err="1"/>
              <a:t>sujet</a:t>
            </a:r>
            <a:r>
              <a:rPr lang="en-US" dirty="0"/>
              <a:t> : QQOQCP ?</a:t>
            </a:r>
          </a:p>
          <a:p>
            <a:endParaRPr lang="en-US" dirty="0"/>
          </a:p>
          <a:p>
            <a:pPr lvl="1"/>
            <a:endParaRPr lang="en-US" dirty="0"/>
          </a:p>
        </p:txBody>
      </p:sp>
      <p:sp>
        <p:nvSpPr>
          <p:cNvPr id="2" name="Bouton d'action : Aide 1">
            <a:hlinkClick r:id="" action="ppaction://noaction" highlightClick="1"/>
            <a:extLst>
              <a:ext uri="{FF2B5EF4-FFF2-40B4-BE49-F238E27FC236}">
                <a16:creationId xmlns:a16="http://schemas.microsoft.com/office/drawing/2014/main" id="{98C03206-84E2-46B9-B52E-5C95331BA56A}"/>
              </a:ext>
            </a:extLst>
          </p:cNvPr>
          <p:cNvSpPr/>
          <p:nvPr/>
        </p:nvSpPr>
        <p:spPr>
          <a:xfrm>
            <a:off x="6149252" y="2643731"/>
            <a:ext cx="1671222" cy="1018712"/>
          </a:xfrm>
          <a:prstGeom prst="actionButtonHelp">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1350" b="1" dirty="0">
              <a:ln>
                <a:solidFill>
                  <a:schemeClr val="tx2"/>
                </a:solidFill>
              </a:ln>
              <a:solidFill>
                <a:schemeClr val="bg1"/>
              </a:solidFill>
            </a:endParaRPr>
          </a:p>
          <a:p>
            <a:pPr algn="ctr"/>
            <a:endParaRPr lang="fr-FR" b="1" dirty="0">
              <a:ln>
                <a:solidFill>
                  <a:schemeClr val="tx2"/>
                </a:solidFill>
              </a:ln>
              <a:solidFill>
                <a:schemeClr val="bg1"/>
              </a:solidFill>
            </a:endParaRPr>
          </a:p>
          <a:p>
            <a:pPr algn="ctr"/>
            <a:r>
              <a:rPr lang="fr-FR" b="1" dirty="0">
                <a:ln>
                  <a:solidFill>
                    <a:schemeClr val="tx2"/>
                  </a:solidFill>
                </a:ln>
                <a:solidFill>
                  <a:schemeClr val="bg1"/>
                </a:solidFill>
              </a:rPr>
              <a:t>  </a:t>
            </a:r>
            <a:r>
              <a:rPr lang="fr-FR" sz="2100" b="1" dirty="0">
                <a:ln>
                  <a:solidFill>
                    <a:schemeClr val="tx2"/>
                  </a:solidFill>
                </a:ln>
                <a:solidFill>
                  <a:schemeClr val="bg1"/>
                </a:solidFill>
              </a:rPr>
              <a:t>OÙ</a:t>
            </a:r>
            <a:r>
              <a:rPr lang="fr-FR" b="1" dirty="0">
                <a:ln>
                  <a:solidFill>
                    <a:schemeClr val="tx2"/>
                  </a:solidFill>
                </a:ln>
                <a:solidFill>
                  <a:schemeClr val="bg1"/>
                </a:solidFill>
              </a:rPr>
              <a:t> ?</a:t>
            </a:r>
          </a:p>
          <a:p>
            <a:pPr algn="ctr"/>
            <a:endParaRPr lang="fr-FR" sz="1350" dirty="0"/>
          </a:p>
        </p:txBody>
      </p:sp>
      <p:sp>
        <p:nvSpPr>
          <p:cNvPr id="7" name="Bouton d'action : Aide 6">
            <a:hlinkClick r:id="" action="ppaction://noaction" highlightClick="1"/>
            <a:extLst>
              <a:ext uri="{FF2B5EF4-FFF2-40B4-BE49-F238E27FC236}">
                <a16:creationId xmlns:a16="http://schemas.microsoft.com/office/drawing/2014/main" id="{A8AA8109-9BB4-4EFC-99E4-C9C3847C0A8B}"/>
              </a:ext>
            </a:extLst>
          </p:cNvPr>
          <p:cNvSpPr/>
          <p:nvPr/>
        </p:nvSpPr>
        <p:spPr>
          <a:xfrm>
            <a:off x="581844" y="2644215"/>
            <a:ext cx="1671222" cy="1018712"/>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b="1" dirty="0">
              <a:ln>
                <a:solidFill>
                  <a:schemeClr val="tx2"/>
                </a:solidFill>
              </a:ln>
              <a:solidFill>
                <a:schemeClr val="bg1"/>
              </a:solidFill>
            </a:endParaRPr>
          </a:p>
          <a:p>
            <a:pPr algn="ctr"/>
            <a:r>
              <a:rPr lang="fr-FR" sz="2100" b="1" dirty="0">
                <a:ln>
                  <a:solidFill>
                    <a:schemeClr val="tx2"/>
                  </a:solidFill>
                </a:ln>
                <a:solidFill>
                  <a:schemeClr val="bg1"/>
                </a:solidFill>
              </a:rPr>
              <a:t>QUI</a:t>
            </a:r>
            <a:r>
              <a:rPr lang="fr-FR" b="1" dirty="0">
                <a:ln>
                  <a:solidFill>
                    <a:schemeClr val="tx2"/>
                  </a:solidFill>
                </a:ln>
                <a:solidFill>
                  <a:schemeClr val="bg1"/>
                </a:solidFill>
              </a:rPr>
              <a:t> ?</a:t>
            </a:r>
          </a:p>
        </p:txBody>
      </p:sp>
      <p:sp>
        <p:nvSpPr>
          <p:cNvPr id="8" name="Bouton d'action : Aide 7">
            <a:hlinkClick r:id="" action="ppaction://noaction" highlightClick="1"/>
            <a:extLst>
              <a:ext uri="{FF2B5EF4-FFF2-40B4-BE49-F238E27FC236}">
                <a16:creationId xmlns:a16="http://schemas.microsoft.com/office/drawing/2014/main" id="{B006D357-3377-4E38-8B54-9C85E77CA1CC}"/>
              </a:ext>
            </a:extLst>
          </p:cNvPr>
          <p:cNvSpPr/>
          <p:nvPr/>
        </p:nvSpPr>
        <p:spPr>
          <a:xfrm>
            <a:off x="3308398" y="2643730"/>
            <a:ext cx="1671222" cy="1018712"/>
          </a:xfrm>
          <a:prstGeom prst="actionButtonHel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b="1" dirty="0">
              <a:ln>
                <a:solidFill>
                  <a:schemeClr val="tx2"/>
                </a:solidFill>
              </a:ln>
              <a:solidFill>
                <a:schemeClr val="bg1"/>
              </a:solidFill>
            </a:endParaRPr>
          </a:p>
          <a:p>
            <a:pPr algn="ctr"/>
            <a:r>
              <a:rPr lang="fr-FR" sz="2100" b="1" dirty="0">
                <a:ln>
                  <a:solidFill>
                    <a:schemeClr val="tx2"/>
                  </a:solidFill>
                </a:ln>
                <a:solidFill>
                  <a:schemeClr val="bg1"/>
                </a:solidFill>
              </a:rPr>
              <a:t>QUOI</a:t>
            </a:r>
            <a:r>
              <a:rPr lang="fr-FR" b="1" dirty="0">
                <a:ln>
                  <a:solidFill>
                    <a:schemeClr val="tx2"/>
                  </a:solidFill>
                </a:ln>
                <a:solidFill>
                  <a:schemeClr val="bg1"/>
                </a:solidFill>
              </a:rPr>
              <a:t> ?</a:t>
            </a:r>
            <a:endParaRPr lang="fr-FR" sz="1350" dirty="0"/>
          </a:p>
        </p:txBody>
      </p:sp>
      <p:sp>
        <p:nvSpPr>
          <p:cNvPr id="9" name="Bouton d'action : Aide 8">
            <a:hlinkClick r:id="" action="ppaction://noaction" highlightClick="1"/>
            <a:extLst>
              <a:ext uri="{FF2B5EF4-FFF2-40B4-BE49-F238E27FC236}">
                <a16:creationId xmlns:a16="http://schemas.microsoft.com/office/drawing/2014/main" id="{5E495DE7-2E5A-4184-AF5C-D6ECBB29B6C7}"/>
              </a:ext>
            </a:extLst>
          </p:cNvPr>
          <p:cNvSpPr/>
          <p:nvPr/>
        </p:nvSpPr>
        <p:spPr>
          <a:xfrm>
            <a:off x="6149252" y="4269457"/>
            <a:ext cx="1671222" cy="1018712"/>
          </a:xfrm>
          <a:prstGeom prst="actionButtonHelp">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b="1" dirty="0">
              <a:ln>
                <a:solidFill>
                  <a:schemeClr val="tx2"/>
                </a:solidFill>
              </a:ln>
              <a:solidFill>
                <a:schemeClr val="bg1"/>
              </a:solidFill>
            </a:endParaRPr>
          </a:p>
          <a:p>
            <a:pPr algn="ctr"/>
            <a:r>
              <a:rPr lang="fr-FR" b="1" dirty="0">
                <a:ln>
                  <a:solidFill>
                    <a:schemeClr val="tx2"/>
                  </a:solidFill>
                </a:ln>
                <a:solidFill>
                  <a:schemeClr val="bg1"/>
                </a:solidFill>
              </a:rPr>
              <a:t>POURQUOI ?</a:t>
            </a:r>
          </a:p>
        </p:txBody>
      </p:sp>
      <p:sp>
        <p:nvSpPr>
          <p:cNvPr id="11" name="Bouton d'action : Aide 10">
            <a:hlinkClick r:id="" action="ppaction://noaction" highlightClick="1"/>
            <a:extLst>
              <a:ext uri="{FF2B5EF4-FFF2-40B4-BE49-F238E27FC236}">
                <a16:creationId xmlns:a16="http://schemas.microsoft.com/office/drawing/2014/main" id="{CA2B6CE5-C892-4400-AB9D-448C7587B98C}"/>
              </a:ext>
            </a:extLst>
          </p:cNvPr>
          <p:cNvSpPr/>
          <p:nvPr/>
        </p:nvSpPr>
        <p:spPr>
          <a:xfrm>
            <a:off x="3308398" y="4269457"/>
            <a:ext cx="1671222" cy="1018712"/>
          </a:xfrm>
          <a:prstGeom prst="actionButtonHelp">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050" b="1" dirty="0">
              <a:ln>
                <a:solidFill>
                  <a:schemeClr val="tx2"/>
                </a:solidFill>
              </a:ln>
              <a:solidFill>
                <a:schemeClr val="bg1"/>
              </a:solidFill>
            </a:endParaRPr>
          </a:p>
          <a:p>
            <a:pPr algn="ctr"/>
            <a:endParaRPr lang="fr-FR" sz="1350" b="1" dirty="0">
              <a:ln>
                <a:solidFill>
                  <a:schemeClr val="tx2"/>
                </a:solidFill>
              </a:ln>
              <a:solidFill>
                <a:schemeClr val="bg1"/>
              </a:solidFill>
            </a:endParaRPr>
          </a:p>
          <a:p>
            <a:pPr algn="ctr"/>
            <a:r>
              <a:rPr lang="fr-FR" b="1" dirty="0">
                <a:ln>
                  <a:solidFill>
                    <a:schemeClr val="tx2"/>
                  </a:solidFill>
                </a:ln>
                <a:solidFill>
                  <a:schemeClr val="bg1"/>
                </a:solidFill>
              </a:rPr>
              <a:t>COMMENT ?</a:t>
            </a:r>
          </a:p>
          <a:p>
            <a:pPr algn="ctr"/>
            <a:endParaRPr lang="fr-FR" sz="1350" dirty="0"/>
          </a:p>
        </p:txBody>
      </p:sp>
      <p:sp>
        <p:nvSpPr>
          <p:cNvPr id="12" name="Bouton d'action : Aide 11">
            <a:hlinkClick r:id="" action="ppaction://noaction" highlightClick="1"/>
            <a:extLst>
              <a:ext uri="{FF2B5EF4-FFF2-40B4-BE49-F238E27FC236}">
                <a16:creationId xmlns:a16="http://schemas.microsoft.com/office/drawing/2014/main" id="{9228B6F2-69CE-4D92-B322-C773F2873A04}"/>
              </a:ext>
            </a:extLst>
          </p:cNvPr>
          <p:cNvSpPr/>
          <p:nvPr/>
        </p:nvSpPr>
        <p:spPr>
          <a:xfrm>
            <a:off x="467544" y="4275064"/>
            <a:ext cx="1671222" cy="1018712"/>
          </a:xfrm>
          <a:prstGeom prst="actionButtonHelp">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sz="1350" b="1" dirty="0">
              <a:ln>
                <a:solidFill>
                  <a:schemeClr val="tx2"/>
                </a:solidFill>
              </a:ln>
              <a:solidFill>
                <a:schemeClr val="bg1"/>
              </a:solidFill>
            </a:endParaRPr>
          </a:p>
          <a:p>
            <a:pPr algn="ctr"/>
            <a:r>
              <a:rPr lang="fr-FR" b="1" dirty="0">
                <a:ln>
                  <a:solidFill>
                    <a:schemeClr val="tx2"/>
                  </a:solidFill>
                </a:ln>
                <a:solidFill>
                  <a:schemeClr val="bg1"/>
                </a:solidFill>
              </a:rPr>
              <a:t>QUAND ?</a:t>
            </a:r>
          </a:p>
        </p:txBody>
      </p:sp>
    </p:spTree>
    <p:extLst>
      <p:ext uri="{BB962C8B-B14F-4D97-AF65-F5344CB8AC3E}">
        <p14:creationId xmlns:p14="http://schemas.microsoft.com/office/powerpoint/2010/main" val="111188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3"/>
          <p:cNvSpPr txBox="1">
            <a:spLocks/>
          </p:cNvSpPr>
          <p:nvPr/>
        </p:nvSpPr>
        <p:spPr>
          <a:xfrm>
            <a:off x="1431983" y="2085248"/>
            <a:ext cx="6033680" cy="2926757"/>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Corps de texte</a:t>
            </a:r>
          </a:p>
        </p:txBody>
      </p:sp>
      <p:sp>
        <p:nvSpPr>
          <p:cNvPr id="3" name="Title 2">
            <a:extLst>
              <a:ext uri="{FF2B5EF4-FFF2-40B4-BE49-F238E27FC236}">
                <a16:creationId xmlns:a16="http://schemas.microsoft.com/office/drawing/2014/main" id="{A1A923CD-45DF-9448-B44B-C121FABDD12D}"/>
              </a:ext>
            </a:extLst>
          </p:cNvPr>
          <p:cNvSpPr>
            <a:spLocks noGrp="1"/>
          </p:cNvSpPr>
          <p:nvPr>
            <p:ph type="title"/>
          </p:nvPr>
        </p:nvSpPr>
        <p:spPr/>
        <p:txBody>
          <a:bodyPr/>
          <a:lstStyle/>
          <a:p>
            <a:r>
              <a:rPr lang="en-US" dirty="0" err="1">
                <a:solidFill>
                  <a:srgbClr val="313E48"/>
                </a:solidFill>
              </a:rPr>
              <a:t>Préparer</a:t>
            </a:r>
            <a:r>
              <a:rPr lang="en-US" dirty="0">
                <a:solidFill>
                  <a:srgbClr val="313E48"/>
                </a:solidFill>
              </a:rPr>
              <a:t> </a:t>
            </a:r>
            <a:r>
              <a:rPr lang="en-US" dirty="0" err="1">
                <a:solidFill>
                  <a:srgbClr val="313E48"/>
                </a:solidFill>
              </a:rPr>
              <a:t>sa</a:t>
            </a:r>
            <a:r>
              <a:rPr lang="en-US" dirty="0">
                <a:solidFill>
                  <a:srgbClr val="313E48"/>
                </a:solidFill>
              </a:rPr>
              <a:t> recherche</a:t>
            </a:r>
          </a:p>
        </p:txBody>
      </p:sp>
      <p:sp>
        <p:nvSpPr>
          <p:cNvPr id="5" name="Content Placeholder 4">
            <a:extLst>
              <a:ext uri="{FF2B5EF4-FFF2-40B4-BE49-F238E27FC236}">
                <a16:creationId xmlns:a16="http://schemas.microsoft.com/office/drawing/2014/main" id="{85B949DE-4768-7144-9464-E25DC45F3FAF}"/>
              </a:ext>
            </a:extLst>
          </p:cNvPr>
          <p:cNvSpPr>
            <a:spLocks noGrp="1"/>
          </p:cNvSpPr>
          <p:nvPr>
            <p:ph idx="1"/>
          </p:nvPr>
        </p:nvSpPr>
        <p:spPr>
          <a:xfrm>
            <a:off x="467544" y="1736807"/>
            <a:ext cx="7632849" cy="3275198"/>
          </a:xfrm>
        </p:spPr>
        <p:txBody>
          <a:bodyPr>
            <a:normAutofit fontScale="85000" lnSpcReduction="20000"/>
          </a:bodyPr>
          <a:lstStyle/>
          <a:p>
            <a:r>
              <a:rPr lang="en-US" dirty="0" err="1"/>
              <a:t>Définir</a:t>
            </a:r>
            <a:r>
              <a:rPr lang="en-US" dirty="0"/>
              <a:t> </a:t>
            </a:r>
            <a:r>
              <a:rPr lang="en-US" dirty="0" err="1"/>
              <a:t>ses</a:t>
            </a:r>
            <a:r>
              <a:rPr lang="en-US" dirty="0"/>
              <a:t> mots-</a:t>
            </a:r>
            <a:r>
              <a:rPr lang="en-US" dirty="0" err="1"/>
              <a:t>clés</a:t>
            </a:r>
            <a:endParaRPr lang="en-US" dirty="0"/>
          </a:p>
          <a:p>
            <a:endParaRPr lang="en-US" dirty="0"/>
          </a:p>
          <a:p>
            <a:pPr lvl="1"/>
            <a:r>
              <a:rPr lang="en-US" dirty="0"/>
              <a:t>Termes </a:t>
            </a:r>
            <a:r>
              <a:rPr lang="en-US" dirty="0" err="1"/>
              <a:t>significatifs</a:t>
            </a:r>
            <a:r>
              <a:rPr lang="en-US" dirty="0"/>
              <a:t> de </a:t>
            </a:r>
            <a:r>
              <a:rPr lang="en-US" dirty="0" err="1"/>
              <a:t>votre</a:t>
            </a:r>
            <a:r>
              <a:rPr lang="en-US" dirty="0"/>
              <a:t> </a:t>
            </a:r>
            <a:r>
              <a:rPr lang="en-US" dirty="0" err="1"/>
              <a:t>sujet</a:t>
            </a:r>
            <a:r>
              <a:rPr lang="en-US" dirty="0"/>
              <a:t>, </a:t>
            </a:r>
            <a:r>
              <a:rPr lang="en-US" dirty="0" err="1"/>
              <a:t>synonymes</a:t>
            </a:r>
            <a:r>
              <a:rPr lang="en-US" dirty="0"/>
              <a:t> et </a:t>
            </a:r>
            <a:r>
              <a:rPr lang="en-US" dirty="0" err="1"/>
              <a:t>termes</a:t>
            </a:r>
            <a:r>
              <a:rPr lang="en-US" dirty="0"/>
              <a:t> </a:t>
            </a:r>
            <a:r>
              <a:rPr lang="en-US" dirty="0" err="1"/>
              <a:t>associés</a:t>
            </a:r>
            <a:endParaRPr lang="en-US" dirty="0"/>
          </a:p>
          <a:p>
            <a:pPr lvl="1"/>
            <a:r>
              <a:rPr lang="en-US" dirty="0"/>
              <a:t>Indexation des documents (catalogues, BDD, …) que </a:t>
            </a:r>
            <a:r>
              <a:rPr lang="en-US" dirty="0" err="1"/>
              <a:t>vous</a:t>
            </a:r>
            <a:r>
              <a:rPr lang="en-US" dirty="0"/>
              <a:t> </a:t>
            </a:r>
            <a:r>
              <a:rPr lang="en-US" dirty="0" err="1"/>
              <a:t>pensez</a:t>
            </a:r>
            <a:r>
              <a:rPr lang="en-US" dirty="0"/>
              <a:t> </a:t>
            </a:r>
            <a:r>
              <a:rPr lang="en-US" dirty="0" err="1"/>
              <a:t>trouver</a:t>
            </a:r>
            <a:endParaRPr lang="en-US" dirty="0"/>
          </a:p>
          <a:p>
            <a:pPr lvl="1"/>
            <a:r>
              <a:rPr lang="en-US" dirty="0" err="1"/>
              <a:t>Possibilité</a:t>
            </a:r>
            <a:r>
              <a:rPr lang="en-US" dirty="0"/>
              <a:t> de classer dans un tableau </a:t>
            </a:r>
            <a:r>
              <a:rPr lang="en-US" dirty="0" err="1"/>
              <a:t>ou</a:t>
            </a:r>
            <a:r>
              <a:rPr lang="en-US" dirty="0"/>
              <a:t> avec </a:t>
            </a:r>
            <a:r>
              <a:rPr lang="en-US" dirty="0" err="1"/>
              <a:t>une</a:t>
            </a:r>
            <a:r>
              <a:rPr lang="en-US" dirty="0"/>
              <a:t> carte </a:t>
            </a:r>
            <a:r>
              <a:rPr lang="en-US" dirty="0" err="1"/>
              <a:t>mentale</a:t>
            </a:r>
            <a:r>
              <a:rPr lang="en-US" dirty="0"/>
              <a:t> (Miro, Canva, …)</a:t>
            </a:r>
          </a:p>
          <a:p>
            <a:pPr lvl="1"/>
            <a:endParaRPr lang="en-US" dirty="0"/>
          </a:p>
          <a:p>
            <a:pPr lvl="1"/>
            <a:endParaRPr lang="en-US" dirty="0"/>
          </a:p>
          <a:p>
            <a:pPr lvl="1"/>
            <a:r>
              <a:rPr lang="en-US" dirty="0" err="1"/>
              <a:t>Affiner</a:t>
            </a:r>
            <a:r>
              <a:rPr lang="en-US" dirty="0"/>
              <a:t> </a:t>
            </a:r>
            <a:r>
              <a:rPr lang="en-US" dirty="0" err="1"/>
              <a:t>ou</a:t>
            </a:r>
            <a:r>
              <a:rPr lang="en-US" dirty="0"/>
              <a:t> </a:t>
            </a:r>
            <a:r>
              <a:rPr lang="en-US" dirty="0" err="1"/>
              <a:t>élargir</a:t>
            </a:r>
            <a:r>
              <a:rPr lang="en-US" dirty="0"/>
              <a:t>, </a:t>
            </a:r>
            <a:r>
              <a:rPr lang="en-US" dirty="0" err="1"/>
              <a:t>traduire</a:t>
            </a:r>
            <a:endParaRPr lang="en-US" dirty="0"/>
          </a:p>
        </p:txBody>
      </p:sp>
      <p:pic>
        <p:nvPicPr>
          <p:cNvPr id="6" name="Image 5">
            <a:extLst>
              <a:ext uri="{FF2B5EF4-FFF2-40B4-BE49-F238E27FC236}">
                <a16:creationId xmlns:a16="http://schemas.microsoft.com/office/drawing/2014/main" id="{77E4BF6D-BF3D-4618-9F3D-3AFBBD0C7D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801" y="3730961"/>
            <a:ext cx="1627370" cy="944110"/>
          </a:xfrm>
          <a:prstGeom prst="rect">
            <a:avLst/>
          </a:prstGeom>
        </p:spPr>
      </p:pic>
      <p:pic>
        <p:nvPicPr>
          <p:cNvPr id="8" name="Image 7">
            <a:extLst>
              <a:ext uri="{FF2B5EF4-FFF2-40B4-BE49-F238E27FC236}">
                <a16:creationId xmlns:a16="http://schemas.microsoft.com/office/drawing/2014/main" id="{412C73AA-516A-4280-B1DB-41B85C92D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72" y="3665982"/>
            <a:ext cx="1353017" cy="944110"/>
          </a:xfrm>
          <a:prstGeom prst="rect">
            <a:avLst/>
          </a:prstGeom>
        </p:spPr>
      </p:pic>
      <p:pic>
        <p:nvPicPr>
          <p:cNvPr id="11" name="Image 10">
            <a:extLst>
              <a:ext uri="{FF2B5EF4-FFF2-40B4-BE49-F238E27FC236}">
                <a16:creationId xmlns:a16="http://schemas.microsoft.com/office/drawing/2014/main" id="{389B552D-3816-4386-A23E-699AA87E8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69" y="1423654"/>
            <a:ext cx="6114703" cy="3547412"/>
          </a:xfrm>
          <a:prstGeom prst="rect">
            <a:avLst/>
          </a:prstGeom>
        </p:spPr>
      </p:pic>
      <p:pic>
        <p:nvPicPr>
          <p:cNvPr id="13" name="Image 12">
            <a:extLst>
              <a:ext uri="{FF2B5EF4-FFF2-40B4-BE49-F238E27FC236}">
                <a16:creationId xmlns:a16="http://schemas.microsoft.com/office/drawing/2014/main" id="{91E13407-FA6E-4EFA-8D5C-A121134196E4}"/>
              </a:ext>
            </a:extLst>
          </p:cNvPr>
          <p:cNvPicPr>
            <a:picLocks noChangeAspect="1"/>
          </p:cNvPicPr>
          <p:nvPr/>
        </p:nvPicPr>
        <p:blipFill>
          <a:blip r:embed="rId5">
            <a:extLst>
              <a:ext uri="{28A0092B-C50C-407E-A947-70E740481C1C}">
                <a14:useLocalDpi xmlns:a14="http://schemas.microsoft.com/office/drawing/2010/main" val="0"/>
              </a:ext>
            </a:extLst>
          </a:blip>
          <a:srcRect l="3" r="3"/>
          <a:stretch/>
        </p:blipFill>
        <p:spPr>
          <a:xfrm>
            <a:off x="2123728" y="738753"/>
            <a:ext cx="6870408" cy="5063518"/>
          </a:xfrm>
          <a:prstGeom prst="rect">
            <a:avLst/>
          </a:prstGeom>
        </p:spPr>
      </p:pic>
    </p:spTree>
    <p:extLst>
      <p:ext uri="{BB962C8B-B14F-4D97-AF65-F5344CB8AC3E}">
        <p14:creationId xmlns:p14="http://schemas.microsoft.com/office/powerpoint/2010/main" val="15079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3"/>
          <p:cNvSpPr txBox="1">
            <a:spLocks/>
          </p:cNvSpPr>
          <p:nvPr/>
        </p:nvSpPr>
        <p:spPr>
          <a:xfrm>
            <a:off x="1431983" y="2085248"/>
            <a:ext cx="6033680" cy="2926757"/>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Corps de texte</a:t>
            </a:r>
          </a:p>
        </p:txBody>
      </p:sp>
      <p:sp>
        <p:nvSpPr>
          <p:cNvPr id="3" name="Title 2">
            <a:extLst>
              <a:ext uri="{FF2B5EF4-FFF2-40B4-BE49-F238E27FC236}">
                <a16:creationId xmlns:a16="http://schemas.microsoft.com/office/drawing/2014/main" id="{A1A923CD-45DF-9448-B44B-C121FABDD12D}"/>
              </a:ext>
            </a:extLst>
          </p:cNvPr>
          <p:cNvSpPr>
            <a:spLocks noGrp="1"/>
          </p:cNvSpPr>
          <p:nvPr>
            <p:ph type="title"/>
          </p:nvPr>
        </p:nvSpPr>
        <p:spPr/>
        <p:txBody>
          <a:bodyPr/>
          <a:lstStyle/>
          <a:p>
            <a:r>
              <a:rPr lang="en-US" dirty="0">
                <a:solidFill>
                  <a:srgbClr val="313E48"/>
                </a:solidFill>
              </a:rPr>
              <a:t>La recherche </a:t>
            </a:r>
          </a:p>
        </p:txBody>
      </p:sp>
      <p:sp>
        <p:nvSpPr>
          <p:cNvPr id="5" name="Content Placeholder 4">
            <a:extLst>
              <a:ext uri="{FF2B5EF4-FFF2-40B4-BE49-F238E27FC236}">
                <a16:creationId xmlns:a16="http://schemas.microsoft.com/office/drawing/2014/main" id="{85B949DE-4768-7144-9464-E25DC45F3FAF}"/>
              </a:ext>
            </a:extLst>
          </p:cNvPr>
          <p:cNvSpPr>
            <a:spLocks noGrp="1"/>
          </p:cNvSpPr>
          <p:nvPr>
            <p:ph idx="1"/>
          </p:nvPr>
        </p:nvSpPr>
        <p:spPr>
          <a:xfrm>
            <a:off x="467544" y="1268760"/>
            <a:ext cx="7632849" cy="4366930"/>
          </a:xfrm>
        </p:spPr>
        <p:txBody>
          <a:bodyPr>
            <a:normAutofit/>
          </a:bodyPr>
          <a:lstStyle/>
          <a:p>
            <a:r>
              <a:rPr lang="en-US" dirty="0" err="1"/>
              <a:t>Où</a:t>
            </a:r>
            <a:r>
              <a:rPr lang="en-US" dirty="0"/>
              <a:t> </a:t>
            </a:r>
            <a:r>
              <a:rPr lang="en-US" dirty="0" err="1"/>
              <a:t>chercher</a:t>
            </a:r>
            <a:r>
              <a:rPr lang="en-US" dirty="0"/>
              <a:t> ?</a:t>
            </a:r>
          </a:p>
          <a:p>
            <a:endParaRPr lang="en-US" sz="1400" dirty="0"/>
          </a:p>
          <a:p>
            <a:pPr lvl="1"/>
            <a:r>
              <a:rPr lang="en-US" dirty="0"/>
              <a:t>Catalogues de </a:t>
            </a:r>
            <a:r>
              <a:rPr lang="en-US" dirty="0" err="1"/>
              <a:t>bibliothèque</a:t>
            </a:r>
            <a:endParaRPr lang="en-US" dirty="0"/>
          </a:p>
          <a:p>
            <a:pPr marL="857250" lvl="2" indent="-171450" defTabSz="685800" rtl="0">
              <a:spcBef>
                <a:spcPts val="375"/>
              </a:spcBef>
              <a:buFont typeface="Arial" panose="020B0604020202020204" pitchFamily="34" charset="0"/>
              <a:buChar char="•"/>
              <a:defRPr/>
            </a:pPr>
            <a:r>
              <a:rPr lang="en-US" sz="1800" kern="1200" dirty="0">
                <a:solidFill>
                  <a:srgbClr val="313E48"/>
                </a:solidFill>
                <a:latin typeface="+mj-lt"/>
              </a:rPr>
              <a:t>Focus</a:t>
            </a:r>
          </a:p>
          <a:p>
            <a:pPr marL="857250" lvl="2" indent="-171450" defTabSz="685800" rtl="0">
              <a:spcBef>
                <a:spcPts val="375"/>
              </a:spcBef>
              <a:buFont typeface="Arial" panose="020B0604020202020204" pitchFamily="34" charset="0"/>
              <a:buChar char="•"/>
              <a:defRPr/>
            </a:pPr>
            <a:r>
              <a:rPr lang="en-US" sz="1800" kern="1200" dirty="0" err="1">
                <a:solidFill>
                  <a:srgbClr val="313E48"/>
                </a:solidFill>
                <a:latin typeface="+mj-lt"/>
              </a:rPr>
              <a:t>Sudoc</a:t>
            </a:r>
            <a:endParaRPr lang="en-US" sz="1800" kern="1200" dirty="0">
              <a:solidFill>
                <a:srgbClr val="313E48"/>
              </a:solidFill>
              <a:latin typeface="+mj-lt"/>
            </a:endParaRPr>
          </a:p>
          <a:p>
            <a:pPr marL="857250" lvl="2" indent="-171450" defTabSz="685800" rtl="0">
              <a:spcBef>
                <a:spcPts val="375"/>
              </a:spcBef>
              <a:buFont typeface="Arial" panose="020B0604020202020204" pitchFamily="34" charset="0"/>
              <a:buChar char="•"/>
              <a:defRPr/>
            </a:pPr>
            <a:r>
              <a:rPr lang="en-US" sz="1800" kern="1200" dirty="0">
                <a:solidFill>
                  <a:srgbClr val="313E48"/>
                </a:solidFill>
                <a:latin typeface="+mj-lt"/>
              </a:rPr>
              <a:t>BNF, </a:t>
            </a:r>
            <a:r>
              <a:rPr lang="en-US" sz="1800" kern="1200" dirty="0" err="1">
                <a:solidFill>
                  <a:srgbClr val="313E48"/>
                </a:solidFill>
                <a:latin typeface="+mj-lt"/>
              </a:rPr>
              <a:t>Worldcat</a:t>
            </a:r>
            <a:endParaRPr lang="en-US" sz="1800" dirty="0">
              <a:latin typeface="+mj-lt"/>
            </a:endParaRPr>
          </a:p>
          <a:p>
            <a:pPr lvl="1"/>
            <a:r>
              <a:rPr lang="en-US" dirty="0"/>
              <a:t>Bases de </a:t>
            </a:r>
            <a:r>
              <a:rPr lang="en-US" dirty="0" err="1"/>
              <a:t>données</a:t>
            </a:r>
            <a:endParaRPr lang="en-US" dirty="0"/>
          </a:p>
          <a:p>
            <a:pPr lvl="1"/>
            <a:r>
              <a:rPr lang="en-US" dirty="0" err="1"/>
              <a:t>Ressources</a:t>
            </a:r>
            <a:r>
              <a:rPr lang="en-US" dirty="0"/>
              <a:t> </a:t>
            </a:r>
            <a:r>
              <a:rPr lang="en-US" dirty="0" err="1"/>
              <a:t>spécialisées</a:t>
            </a:r>
            <a:r>
              <a:rPr lang="en-US" dirty="0"/>
              <a:t> </a:t>
            </a:r>
            <a:r>
              <a:rPr lang="en-US" sz="1800" dirty="0"/>
              <a:t>(ex : OMS, </a:t>
            </a:r>
            <a:r>
              <a:rPr lang="fr-FR" sz="1800" dirty="0"/>
              <a:t>Institut de biologie François Jacob, …)</a:t>
            </a:r>
            <a:endParaRPr lang="en-US" sz="1800" dirty="0"/>
          </a:p>
          <a:p>
            <a:pPr lvl="1"/>
            <a:r>
              <a:rPr lang="en-US" dirty="0"/>
              <a:t>Sites divers, blogs, </a:t>
            </a:r>
            <a:r>
              <a:rPr lang="en-US" dirty="0" err="1"/>
              <a:t>réseaux</a:t>
            </a:r>
            <a:r>
              <a:rPr lang="en-US" dirty="0"/>
              <a:t> </a:t>
            </a:r>
            <a:r>
              <a:rPr lang="en-US" dirty="0" err="1"/>
              <a:t>sociaux</a:t>
            </a:r>
            <a:r>
              <a:rPr lang="en-US" dirty="0"/>
              <a:t> de </a:t>
            </a:r>
            <a:r>
              <a:rPr lang="en-US" dirty="0" err="1"/>
              <a:t>chercheurs</a:t>
            </a:r>
            <a:r>
              <a:rPr lang="en-US" dirty="0"/>
              <a:t> </a:t>
            </a:r>
            <a:r>
              <a:rPr lang="en-US" dirty="0" err="1"/>
              <a:t>ou</a:t>
            </a:r>
            <a:r>
              <a:rPr lang="en-US" dirty="0"/>
              <a:t> </a:t>
            </a:r>
            <a:r>
              <a:rPr lang="en-US" dirty="0" err="1"/>
              <a:t>spécialistes</a:t>
            </a:r>
            <a:r>
              <a:rPr lang="en-US" dirty="0"/>
              <a:t>, </a:t>
            </a:r>
            <a:r>
              <a:rPr lang="en-US" u="sng" dirty="0" err="1"/>
              <a:t>mais</a:t>
            </a:r>
            <a:r>
              <a:rPr lang="en-US" u="sng" dirty="0"/>
              <a:t> attention à la </a:t>
            </a:r>
            <a:r>
              <a:rPr lang="en-US" u="sng" dirty="0" err="1"/>
              <a:t>fiabilité</a:t>
            </a:r>
            <a:r>
              <a:rPr lang="en-US" u="sng" dirty="0"/>
              <a:t> !</a:t>
            </a:r>
          </a:p>
          <a:p>
            <a:pPr lvl="1"/>
            <a:endParaRPr lang="en-US" dirty="0"/>
          </a:p>
        </p:txBody>
      </p:sp>
    </p:spTree>
    <p:extLst>
      <p:ext uri="{BB962C8B-B14F-4D97-AF65-F5344CB8AC3E}">
        <p14:creationId xmlns:p14="http://schemas.microsoft.com/office/powerpoint/2010/main" val="199588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15BCB-E630-4692-AB69-8DAE5CCD4EC9}"/>
              </a:ext>
            </a:extLst>
          </p:cNvPr>
          <p:cNvSpPr>
            <a:spLocks noGrp="1"/>
          </p:cNvSpPr>
          <p:nvPr>
            <p:ph type="title"/>
          </p:nvPr>
        </p:nvSpPr>
        <p:spPr/>
        <p:txBody>
          <a:bodyPr/>
          <a:lstStyle/>
          <a:p>
            <a:r>
              <a:rPr lang="fr-FR" dirty="0"/>
              <a:t>Focus</a:t>
            </a:r>
          </a:p>
        </p:txBody>
      </p:sp>
      <p:pic>
        <p:nvPicPr>
          <p:cNvPr id="4" name="Image 1">
            <a:extLst>
              <a:ext uri="{FF2B5EF4-FFF2-40B4-BE49-F238E27FC236}">
                <a16:creationId xmlns:a16="http://schemas.microsoft.com/office/drawing/2014/main" id="{EAE168D4-FA22-4609-8BCD-D6D29C4020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6" y="1196752"/>
            <a:ext cx="9162155" cy="434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04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15BCB-E630-4692-AB69-8DAE5CCD4EC9}"/>
              </a:ext>
            </a:extLst>
          </p:cNvPr>
          <p:cNvSpPr>
            <a:spLocks noGrp="1"/>
          </p:cNvSpPr>
          <p:nvPr>
            <p:ph type="title"/>
          </p:nvPr>
        </p:nvSpPr>
        <p:spPr/>
        <p:txBody>
          <a:bodyPr/>
          <a:lstStyle/>
          <a:p>
            <a:r>
              <a:rPr lang="fr-FR" dirty="0"/>
              <a:t>Focus</a:t>
            </a:r>
          </a:p>
        </p:txBody>
      </p:sp>
      <p:sp>
        <p:nvSpPr>
          <p:cNvPr id="5" name="Espace réservé du contenu 4">
            <a:extLst>
              <a:ext uri="{FF2B5EF4-FFF2-40B4-BE49-F238E27FC236}">
                <a16:creationId xmlns:a16="http://schemas.microsoft.com/office/drawing/2014/main" id="{08FB214B-79A8-45CA-8703-8A52FE6C0264}"/>
              </a:ext>
            </a:extLst>
          </p:cNvPr>
          <p:cNvSpPr txBox="1">
            <a:spLocks/>
          </p:cNvSpPr>
          <p:nvPr/>
        </p:nvSpPr>
        <p:spPr bwMode="auto">
          <a:xfrm>
            <a:off x="290727" y="1459357"/>
            <a:ext cx="4516305" cy="2895930"/>
          </a:xfrm>
          <a:prstGeom prst="rect">
            <a:avLst/>
          </a:prstGeom>
          <a:solidFill>
            <a:schemeClr val="accent3"/>
          </a:solidFill>
        </p:spPr>
        <p:txBody>
          <a:bodyPr vert="horz" lIns="91440" tIns="45720" rIns="91440" bIns="45720" rtlCol="0">
            <a:normAutofit fontScale="70000" lnSpcReduction="2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2"/>
                </a:solidFill>
                <a:latin typeface="+mn-lt"/>
                <a:ea typeface="+mn-ea"/>
                <a:cs typeface="+mn-cs"/>
              </a:defRPr>
            </a:lvl2pPr>
            <a:lvl3pPr marL="1143000" indent="-228600" algn="l" defTabSz="914400">
              <a:lnSpc>
                <a:spcPct val="90000"/>
              </a:lnSpc>
              <a:spcBef>
                <a:spcPts val="500"/>
              </a:spcBef>
              <a:buFont typeface="Arial"/>
              <a:buChar char="•"/>
              <a:defRPr sz="2000">
                <a:solidFill>
                  <a:schemeClr val="tx2"/>
                </a:solidFill>
                <a:latin typeface="+mn-lt"/>
                <a:ea typeface="+mn-ea"/>
                <a:cs typeface="+mn-cs"/>
              </a:defRPr>
            </a:lvl3pPr>
            <a:lvl4pPr marL="1600200" indent="-228600" algn="l" defTabSz="914400">
              <a:lnSpc>
                <a:spcPct val="90000"/>
              </a:lnSpc>
              <a:spcBef>
                <a:spcPts val="500"/>
              </a:spcBef>
              <a:buFont typeface="Arial"/>
              <a:buChar char="•"/>
              <a:defRPr sz="1800">
                <a:solidFill>
                  <a:schemeClr val="tx2"/>
                </a:solidFill>
                <a:latin typeface="+mn-lt"/>
                <a:ea typeface="+mn-ea"/>
                <a:cs typeface="+mn-cs"/>
              </a:defRPr>
            </a:lvl4pPr>
            <a:lvl5pPr marL="2057400" indent="-228600" algn="l" defTabSz="914400">
              <a:lnSpc>
                <a:spcPct val="90000"/>
              </a:lnSpc>
              <a:spcBef>
                <a:spcPts val="500"/>
              </a:spcBef>
              <a:buFont typeface="Arial"/>
              <a:buChar char="•"/>
              <a:defRPr sz="1800">
                <a:solidFill>
                  <a:schemeClr val="tx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pPr>
            <a:r>
              <a:rPr lang="fr-FR" altLang="fr-FR" sz="3100" dirty="0">
                <a:ea typeface="MS PGothic" panose="020B0600070205080204" pitchFamily="34" charset="-128"/>
              </a:rPr>
              <a:t>Un outil pour chercher </a:t>
            </a:r>
            <a:r>
              <a:rPr lang="fr-FR" altLang="fr-FR" sz="3100" b="1" dirty="0">
                <a:ea typeface="MS PGothic" panose="020B0600070205080204" pitchFamily="34" charset="-128"/>
              </a:rPr>
              <a:t>en même temps</a:t>
            </a:r>
            <a:r>
              <a:rPr lang="fr-FR" altLang="fr-FR" sz="3100" dirty="0">
                <a:ea typeface="MS PGothic" panose="020B0600070205080204" pitchFamily="34" charset="-128"/>
              </a:rPr>
              <a:t> parmi les documents imprimés et les ressources numériques.</a:t>
            </a:r>
          </a:p>
          <a:p>
            <a:pPr marL="0" indent="0">
              <a:lnSpc>
                <a:spcPct val="100000"/>
              </a:lnSpc>
              <a:spcBef>
                <a:spcPct val="0"/>
              </a:spcBef>
              <a:buFont typeface="Arial" panose="020B0604020202020204" pitchFamily="34" charset="0"/>
              <a:buNone/>
            </a:pPr>
            <a:endParaRPr lang="fr-FR" altLang="fr-FR" sz="3100" dirty="0">
              <a:ea typeface="MS PGothic" panose="020B0600070205080204" pitchFamily="34" charset="-128"/>
            </a:endParaRPr>
          </a:p>
          <a:p>
            <a:pPr marL="0" indent="0">
              <a:lnSpc>
                <a:spcPct val="100000"/>
              </a:lnSpc>
              <a:spcBef>
                <a:spcPct val="0"/>
              </a:spcBef>
              <a:buFont typeface="Arial"/>
              <a:buNone/>
            </a:pPr>
            <a:r>
              <a:rPr lang="fr-FR" altLang="fr-FR" sz="3100" dirty="0">
                <a:ea typeface="MS PGothic" panose="020B0600070205080204" pitchFamily="34" charset="-128"/>
              </a:rPr>
              <a:t>Consulter </a:t>
            </a:r>
            <a:r>
              <a:rPr lang="fr-FR" altLang="fr-FR" sz="3100" b="1" dirty="0">
                <a:ea typeface="MS PGothic" panose="020B0600070205080204" pitchFamily="34" charset="-128"/>
              </a:rPr>
              <a:t>en une fois </a:t>
            </a:r>
            <a:r>
              <a:rPr lang="fr-FR" altLang="fr-FR" sz="3100" dirty="0">
                <a:ea typeface="MS PGothic" panose="020B0600070205080204" pitchFamily="34" charset="-128"/>
              </a:rPr>
              <a:t>le catalogue de l’Université Paris-Saclay et ceux des autres établissements partenaires.</a:t>
            </a:r>
          </a:p>
          <a:p>
            <a:pPr marL="0" indent="0">
              <a:buFont typeface="Arial" panose="020B0604020202020204" pitchFamily="34" charset="0"/>
              <a:buNone/>
            </a:pPr>
            <a:endParaRPr lang="fr-FR" altLang="fr-FR" dirty="0">
              <a:ea typeface="MS PGothic" panose="020B0600070205080204" pitchFamily="34" charset="-128"/>
            </a:endParaRPr>
          </a:p>
        </p:txBody>
      </p:sp>
      <p:sp>
        <p:nvSpPr>
          <p:cNvPr id="6" name="Espace réservé du contenu 5">
            <a:extLst>
              <a:ext uri="{FF2B5EF4-FFF2-40B4-BE49-F238E27FC236}">
                <a16:creationId xmlns:a16="http://schemas.microsoft.com/office/drawing/2014/main" id="{0E4369C8-283D-432E-97DA-BACDCBB46198}"/>
              </a:ext>
            </a:extLst>
          </p:cNvPr>
          <p:cNvSpPr txBox="1">
            <a:spLocks/>
          </p:cNvSpPr>
          <p:nvPr/>
        </p:nvSpPr>
        <p:spPr>
          <a:xfrm>
            <a:off x="5069904" y="2060823"/>
            <a:ext cx="4038600" cy="3795712"/>
          </a:xfrm>
          <a:prstGeom prst="rect">
            <a:avLst/>
          </a:prstGeom>
        </p:spPr>
        <p:txBody>
          <a:bodyPr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2"/>
                </a:solidFill>
                <a:latin typeface="+mn-lt"/>
                <a:ea typeface="+mn-ea"/>
                <a:cs typeface="+mn-cs"/>
              </a:defRPr>
            </a:lvl2pPr>
            <a:lvl3pPr marL="1143000" indent="-228600" algn="l" defTabSz="914400">
              <a:lnSpc>
                <a:spcPct val="90000"/>
              </a:lnSpc>
              <a:spcBef>
                <a:spcPts val="500"/>
              </a:spcBef>
              <a:buFont typeface="Arial"/>
              <a:buChar char="•"/>
              <a:defRPr sz="2000">
                <a:solidFill>
                  <a:schemeClr val="tx2"/>
                </a:solidFill>
                <a:latin typeface="+mn-lt"/>
                <a:ea typeface="+mn-ea"/>
                <a:cs typeface="+mn-cs"/>
              </a:defRPr>
            </a:lvl3pPr>
            <a:lvl4pPr marL="1600200" indent="-228600" algn="l" defTabSz="914400">
              <a:lnSpc>
                <a:spcPct val="90000"/>
              </a:lnSpc>
              <a:spcBef>
                <a:spcPts val="500"/>
              </a:spcBef>
              <a:buFont typeface="Arial"/>
              <a:buChar char="•"/>
              <a:defRPr sz="1800">
                <a:solidFill>
                  <a:schemeClr val="tx2"/>
                </a:solidFill>
                <a:latin typeface="+mn-lt"/>
                <a:ea typeface="+mn-ea"/>
                <a:cs typeface="+mn-cs"/>
              </a:defRPr>
            </a:lvl4pPr>
            <a:lvl5pPr marL="2057400" indent="-228600" algn="l" defTabSz="914400">
              <a:lnSpc>
                <a:spcPct val="90000"/>
              </a:lnSpc>
              <a:spcBef>
                <a:spcPts val="500"/>
              </a:spcBef>
              <a:buFont typeface="Arial"/>
              <a:buChar char="•"/>
              <a:defRPr sz="1800">
                <a:solidFill>
                  <a:schemeClr val="tx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panose="020B0604020202020204" pitchFamily="34" charset="0"/>
              <a:buNone/>
              <a:defRPr/>
            </a:pPr>
            <a:endParaRPr lang="fr-FR" altLang="fr-FR" b="1" dirty="0">
              <a:ea typeface="ＭＳ Ｐゴシック" panose="020B0600070205080204" pitchFamily="34" charset="-128"/>
            </a:endParaRPr>
          </a:p>
          <a:p>
            <a:pPr marL="0" indent="0">
              <a:buFont typeface="Arial" panose="020B0604020202020204" pitchFamily="34" charset="0"/>
              <a:buNone/>
              <a:defRPr/>
            </a:pPr>
            <a:endParaRPr lang="fr-FR" altLang="fr-FR" b="1" dirty="0">
              <a:ea typeface="ＭＳ Ｐゴシック" panose="020B0600070205080204" pitchFamily="34" charset="-128"/>
            </a:endParaRPr>
          </a:p>
          <a:p>
            <a:pPr marL="0" indent="0">
              <a:buFont typeface="Arial" panose="020B0604020202020204" pitchFamily="34" charset="0"/>
              <a:buNone/>
              <a:defRPr/>
            </a:pPr>
            <a:endParaRPr lang="fr-FR" altLang="fr-FR" b="1" dirty="0">
              <a:ea typeface="ＭＳ Ｐゴシック" panose="020B0600070205080204" pitchFamily="34" charset="-128"/>
            </a:endParaRPr>
          </a:p>
          <a:p>
            <a:pPr marL="0" indent="0">
              <a:buFont typeface="Arial" panose="020B0604020202020204" pitchFamily="34" charset="0"/>
              <a:buNone/>
              <a:defRPr/>
            </a:pPr>
            <a:r>
              <a:rPr lang="fr-FR" altLang="fr-FR" sz="2400" b="1" dirty="0">
                <a:ea typeface="ＭＳ Ｐゴシック" panose="020B0600070205080204" pitchFamily="34" charset="-128"/>
                <a:sym typeface="Wingdings" panose="05000000000000000000" pitchFamily="2" charset="2"/>
              </a:rPr>
              <a:t> </a:t>
            </a:r>
            <a:r>
              <a:rPr lang="fr-FR" altLang="fr-FR" sz="2400" b="1" dirty="0">
                <a:ea typeface="ＭＳ Ｐゴシック" panose="020B0600070205080204" pitchFamily="34" charset="-128"/>
              </a:rPr>
              <a:t>Faire varier ses stratégies de recherche dans cet outil : </a:t>
            </a:r>
            <a:r>
              <a:rPr lang="fr-FR" altLang="fr-FR" sz="2400" dirty="0">
                <a:ea typeface="ＭＳ Ｐゴシック" panose="020B0600070205080204" pitchFamily="34" charset="-128"/>
              </a:rPr>
              <a:t>tri par facettes, mots-clés, recherche avancée</a:t>
            </a:r>
          </a:p>
          <a:p>
            <a:pPr>
              <a:defRPr/>
            </a:pPr>
            <a:endParaRPr lang="fr-FR" dirty="0"/>
          </a:p>
        </p:txBody>
      </p:sp>
      <p:pic>
        <p:nvPicPr>
          <p:cNvPr id="7" name="Image 6">
            <a:extLst>
              <a:ext uri="{FF2B5EF4-FFF2-40B4-BE49-F238E27FC236}">
                <a16:creationId xmlns:a16="http://schemas.microsoft.com/office/drawing/2014/main" id="{C0B207D7-5211-4809-AC16-446F16A727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6544" y="1340768"/>
            <a:ext cx="2141232" cy="21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
            <a:extLst>
              <a:ext uri="{FF2B5EF4-FFF2-40B4-BE49-F238E27FC236}">
                <a16:creationId xmlns:a16="http://schemas.microsoft.com/office/drawing/2014/main" id="{2B0BECC8-FC03-4738-B7DF-4E107D770E22}"/>
              </a:ext>
            </a:extLst>
          </p:cNvPr>
          <p:cNvSpPr txBox="1">
            <a:spLocks noChangeArrowheads="1"/>
          </p:cNvSpPr>
          <p:nvPr/>
        </p:nvSpPr>
        <p:spPr bwMode="auto">
          <a:xfrm>
            <a:off x="1395412" y="5709242"/>
            <a:ext cx="68489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ea typeface="Arial" panose="020B0604020202020204" pitchFamily="34" charset="0"/>
                <a:cs typeface="Arial Unicode MS" panose="020B0604020202020204" pitchFamily="34" charset="-128"/>
              </a:defRPr>
            </a:lvl1pPr>
            <a:lvl2pPr marL="742950" indent="-285750">
              <a:lnSpc>
                <a:spcPct val="90000"/>
              </a:lnSpc>
              <a:spcBef>
                <a:spcPts val="500"/>
              </a:spcBef>
              <a:buFont typeface="Arial" panose="020B0604020202020204" pitchFamily="34" charset="0"/>
              <a:buChar char="•"/>
              <a:defRPr sz="2400">
                <a:solidFill>
                  <a:schemeClr val="tx2"/>
                </a:solidFill>
                <a:latin typeface="Open Sans" panose="020B0606030504020204" pitchFamily="34" charset="0"/>
                <a:ea typeface="Arial" panose="020B0604020202020204" pitchFamily="34" charset="0"/>
                <a:cs typeface="Arial Unicode MS" panose="020B0604020202020204" pitchFamily="34" charset="-128"/>
              </a:defRPr>
            </a:lvl2pPr>
            <a:lvl3pPr marL="1143000" indent="-228600">
              <a:lnSpc>
                <a:spcPct val="90000"/>
              </a:lnSpc>
              <a:spcBef>
                <a:spcPts val="500"/>
              </a:spcBef>
              <a:buFont typeface="Arial" panose="020B0604020202020204" pitchFamily="34" charset="0"/>
              <a:buChar char="•"/>
              <a:defRPr sz="2000">
                <a:solidFill>
                  <a:schemeClr val="tx2"/>
                </a:solidFill>
                <a:latin typeface="Open Sans" panose="020B0606030504020204" pitchFamily="34" charset="0"/>
                <a:ea typeface="Arial" panose="020B0604020202020204" pitchFamily="34" charset="0"/>
                <a:cs typeface="Arial Unicode MS" panose="020B0604020202020204" pitchFamily="34" charset="-128"/>
              </a:defRPr>
            </a:lvl3pPr>
            <a:lvl4pPr marL="1600200" indent="-228600">
              <a:lnSpc>
                <a:spcPct val="90000"/>
              </a:lnSpc>
              <a:spcBef>
                <a:spcPts val="500"/>
              </a:spcBef>
              <a:buFont typeface="Arial" panose="020B0604020202020204" pitchFamily="34" charset="0"/>
              <a:buChar char="•"/>
              <a:defRPr>
                <a:solidFill>
                  <a:schemeClr val="tx2"/>
                </a:solidFill>
                <a:latin typeface="Open Sans" panose="020B0606030504020204" pitchFamily="34" charset="0"/>
                <a:ea typeface="Arial" panose="020B0604020202020204" pitchFamily="34" charset="0"/>
                <a:cs typeface="Arial Unicode MS" panose="020B0604020202020204" pitchFamily="34" charset="-128"/>
              </a:defRPr>
            </a:lvl4pPr>
            <a:lvl5pPr marL="2057400" indent="-228600">
              <a:lnSpc>
                <a:spcPct val="90000"/>
              </a:lnSpc>
              <a:spcBef>
                <a:spcPts val="500"/>
              </a:spcBef>
              <a:buFont typeface="Arial" panose="020B0604020202020204" pitchFamily="34" charset="0"/>
              <a:buChar char="•"/>
              <a:defRPr>
                <a:solidFill>
                  <a:schemeClr val="tx2"/>
                </a:solidFill>
                <a:latin typeface="Open Sans" panose="020B0606030504020204" pitchFamily="34" charset="0"/>
                <a:ea typeface="Arial" panose="020B0604020202020204" pitchFamily="34" charset="0"/>
                <a:cs typeface="Arial Unicode MS" panose="020B060402020202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Open Sans" panose="020B0606030504020204" pitchFamily="34" charset="0"/>
                <a:ea typeface="Arial" panose="020B0604020202020204" pitchFamily="34" charset="0"/>
                <a:cs typeface="Arial Unicode MS" panose="020B060402020202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Open Sans" panose="020B0606030504020204" pitchFamily="34" charset="0"/>
                <a:ea typeface="Arial" panose="020B0604020202020204" pitchFamily="34" charset="0"/>
                <a:cs typeface="Arial Unicode MS" panose="020B060402020202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Open Sans" panose="020B0606030504020204" pitchFamily="34" charset="0"/>
                <a:ea typeface="Arial" panose="020B0604020202020204" pitchFamily="34" charset="0"/>
                <a:cs typeface="Arial Unicode MS" panose="020B060402020202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Open Sans" panose="020B0606030504020204" pitchFamily="34" charset="0"/>
                <a:ea typeface="Arial" panose="020B0604020202020204" pitchFamily="34" charset="0"/>
                <a:cs typeface="Arial Unicode MS" panose="020B0604020202020204" pitchFamily="34" charset="-128"/>
              </a:defRPr>
            </a:lvl9pPr>
          </a:lstStyle>
          <a:p>
            <a:pPr eaLnBrk="1" hangingPunct="1">
              <a:lnSpc>
                <a:spcPct val="100000"/>
              </a:lnSpc>
              <a:spcBef>
                <a:spcPct val="0"/>
              </a:spcBef>
              <a:buNone/>
            </a:pPr>
            <a:r>
              <a:rPr lang="fr-FR" sz="1800" dirty="0">
                <a:solidFill>
                  <a:schemeClr val="tx1">
                    <a:lumMod val="75000"/>
                    <a:lumOff val="25000"/>
                  </a:schemeClr>
                </a:solidFill>
                <a:latin typeface="Arial"/>
                <a:cs typeface="Arial"/>
              </a:rPr>
              <a:t>https://upsaclay.focus.universite-paris-saclay.fr/primo-explore/search?vid=33UDPS_VU1&amp;lang=fr_FR</a:t>
            </a:r>
            <a:endParaRPr lang="fr-FR" altLang="fr-FR" sz="1800"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020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400" y="548958"/>
            <a:ext cx="7632848" cy="562074"/>
          </a:xfrm>
        </p:spPr>
        <p:txBody>
          <a:bodyPr/>
          <a:lstStyle/>
          <a:p>
            <a:r>
              <a:rPr lang="fr-FR" dirty="0"/>
              <a:t>La recherche</a:t>
            </a:r>
          </a:p>
        </p:txBody>
      </p:sp>
      <p:sp>
        <p:nvSpPr>
          <p:cNvPr id="3" name="Espace réservé du contenu 2"/>
          <p:cNvSpPr>
            <a:spLocks noGrp="1"/>
          </p:cNvSpPr>
          <p:nvPr>
            <p:ph idx="1"/>
          </p:nvPr>
        </p:nvSpPr>
        <p:spPr>
          <a:xfrm>
            <a:off x="611560" y="1582383"/>
            <a:ext cx="4824536" cy="4366930"/>
          </a:xfrm>
        </p:spPr>
        <p:txBody>
          <a:bodyPr vert="horz" lIns="91440" tIns="45720" rIns="91440" bIns="45720" rtlCol="0" anchor="t">
            <a:normAutofit fontScale="85000" lnSpcReduction="20000"/>
          </a:bodyPr>
          <a:lstStyle/>
          <a:p>
            <a:r>
              <a:rPr lang="fr-FR" dirty="0">
                <a:latin typeface="+mj-lt"/>
                <a:ea typeface="+mn-lt"/>
                <a:cs typeface="+mn-lt"/>
              </a:rPr>
              <a:t>Trouver des mots-clés</a:t>
            </a:r>
          </a:p>
          <a:p>
            <a:pPr marL="0" indent="0">
              <a:spcBef>
                <a:spcPts val="600"/>
              </a:spcBef>
              <a:buNone/>
            </a:pPr>
            <a:endParaRPr lang="fr-FR" dirty="0">
              <a:latin typeface="+mj-lt"/>
              <a:ea typeface="+mn-lt"/>
              <a:cs typeface="+mn-lt"/>
            </a:endParaRPr>
          </a:p>
          <a:p>
            <a:r>
              <a:rPr lang="fr-FR" altLang="fr-FR" dirty="0">
                <a:latin typeface="+mj-lt"/>
                <a:ea typeface="ＭＳ Ｐゴシック" panose="020B0600070205080204" pitchFamily="34" charset="-128"/>
              </a:rPr>
              <a:t>Opérateurs Booléens et équations de recherche</a:t>
            </a:r>
          </a:p>
          <a:p>
            <a:pPr>
              <a:spcBef>
                <a:spcPts val="600"/>
              </a:spcBef>
            </a:pPr>
            <a:endParaRPr lang="fr-FR" altLang="fr-FR" dirty="0">
              <a:latin typeface="+mj-lt"/>
              <a:ea typeface="ＭＳ Ｐゴシック" panose="020B0600070205080204" pitchFamily="34" charset="-128"/>
            </a:endParaRPr>
          </a:p>
          <a:p>
            <a:r>
              <a:rPr lang="fr-FR" altLang="fr-FR" dirty="0">
                <a:latin typeface="+mj-lt"/>
                <a:ea typeface="ＭＳ Ｐゴシック" panose="020B0600070205080204" pitchFamily="34" charset="-128"/>
              </a:rPr>
              <a:t>Expression exacte : « … »</a:t>
            </a:r>
          </a:p>
          <a:p>
            <a:pPr>
              <a:spcBef>
                <a:spcPts val="600"/>
              </a:spcBef>
            </a:pPr>
            <a:endParaRPr lang="fr-FR" altLang="fr-FR" dirty="0">
              <a:latin typeface="+mj-lt"/>
              <a:ea typeface="ＭＳ Ｐゴシック" panose="020B0600070205080204" pitchFamily="34" charset="-128"/>
            </a:endParaRPr>
          </a:p>
          <a:p>
            <a:r>
              <a:rPr lang="fr-FR" altLang="fr-FR" dirty="0">
                <a:latin typeface="+mj-lt"/>
                <a:ea typeface="ＭＳ Ｐゴシック" panose="020B0600070205080204" pitchFamily="34" charset="-128"/>
              </a:rPr>
              <a:t>Troncature : * </a:t>
            </a:r>
          </a:p>
          <a:p>
            <a:pPr marL="0" indent="0">
              <a:spcBef>
                <a:spcPts val="600"/>
              </a:spcBef>
              <a:spcAft>
                <a:spcPts val="600"/>
              </a:spcAft>
              <a:buNone/>
            </a:pPr>
            <a:r>
              <a:rPr lang="fr-FR" altLang="fr-FR" dirty="0">
                <a:latin typeface="+mj-lt"/>
                <a:ea typeface="ＭＳ Ｐゴシック" panose="020B0600070205080204" pitchFamily="34" charset="-128"/>
              </a:rPr>
              <a:t>(ex : </a:t>
            </a:r>
            <a:r>
              <a:rPr lang="fr-FR" altLang="fr-FR" dirty="0" err="1">
                <a:latin typeface="+mj-lt"/>
                <a:ea typeface="ＭＳ Ｐゴシック" panose="020B0600070205080204" pitchFamily="34" charset="-128"/>
              </a:rPr>
              <a:t>biolog</a:t>
            </a:r>
            <a:r>
              <a:rPr lang="fr-FR" altLang="fr-FR" dirty="0">
                <a:latin typeface="+mj-lt"/>
                <a:ea typeface="ＭＳ Ｐゴシック" panose="020B0600070205080204" pitchFamily="34" charset="-128"/>
              </a:rPr>
              <a:t>* pour chercher biologie et </a:t>
            </a:r>
            <a:r>
              <a:rPr lang="fr-FR" altLang="fr-FR" dirty="0" err="1">
                <a:latin typeface="+mj-lt"/>
                <a:ea typeface="ＭＳ Ｐゴシック" panose="020B0600070205080204" pitchFamily="34" charset="-128"/>
              </a:rPr>
              <a:t>biology</a:t>
            </a:r>
            <a:r>
              <a:rPr lang="fr-FR" altLang="fr-FR" dirty="0">
                <a:latin typeface="+mj-lt"/>
                <a:ea typeface="ＭＳ Ｐゴシック" panose="020B0600070205080204" pitchFamily="34" charset="-128"/>
              </a:rPr>
              <a:t>)</a:t>
            </a:r>
          </a:p>
          <a:p>
            <a:pPr>
              <a:spcBef>
                <a:spcPts val="600"/>
              </a:spcBef>
            </a:pPr>
            <a:endParaRPr lang="fr-FR" altLang="fr-FR" dirty="0">
              <a:latin typeface="+mj-lt"/>
              <a:ea typeface="ＭＳ Ｐゴシック" panose="020B0600070205080204" pitchFamily="34" charset="-128"/>
            </a:endParaRPr>
          </a:p>
          <a:p>
            <a:r>
              <a:rPr lang="fr-FR" dirty="0">
                <a:latin typeface="+mj-lt"/>
                <a:ea typeface="+mn-lt"/>
                <a:cs typeface="+mn-lt"/>
              </a:rPr>
              <a:t>Affiner / élargir ?</a:t>
            </a:r>
          </a:p>
          <a:p>
            <a:endParaRPr lang="fr-FR" dirty="0">
              <a:latin typeface="+mj-lt"/>
              <a:ea typeface="+mn-lt"/>
              <a:cs typeface="+mn-lt"/>
            </a:endParaRPr>
          </a:p>
        </p:txBody>
      </p:sp>
      <p:pic>
        <p:nvPicPr>
          <p:cNvPr id="8" name="Image 7"/>
          <p:cNvPicPr>
            <a:picLocks noChangeAspect="1"/>
          </p:cNvPicPr>
          <p:nvPr/>
        </p:nvPicPr>
        <p:blipFill>
          <a:blip r:embed="rId2"/>
          <a:stretch>
            <a:fillRect/>
          </a:stretch>
        </p:blipFill>
        <p:spPr>
          <a:xfrm>
            <a:off x="5750022" y="980728"/>
            <a:ext cx="3070450" cy="4767572"/>
          </a:xfrm>
          <a:prstGeom prst="rect">
            <a:avLst/>
          </a:prstGeom>
        </p:spPr>
      </p:pic>
    </p:spTree>
    <p:extLst>
      <p:ext uri="{BB962C8B-B14F-4D97-AF65-F5344CB8AC3E}">
        <p14:creationId xmlns:p14="http://schemas.microsoft.com/office/powerpoint/2010/main" val="4527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15BCB-E630-4692-AB69-8DAE5CCD4EC9}"/>
              </a:ext>
            </a:extLst>
          </p:cNvPr>
          <p:cNvSpPr>
            <a:spLocks noGrp="1"/>
          </p:cNvSpPr>
          <p:nvPr>
            <p:ph type="title"/>
          </p:nvPr>
        </p:nvSpPr>
        <p:spPr/>
        <p:txBody>
          <a:bodyPr/>
          <a:lstStyle/>
          <a:p>
            <a:r>
              <a:rPr lang="fr-FR" dirty="0"/>
              <a:t>SUDOC</a:t>
            </a:r>
          </a:p>
        </p:txBody>
      </p:sp>
      <p:pic>
        <p:nvPicPr>
          <p:cNvPr id="4" name="Image 1">
            <a:extLst>
              <a:ext uri="{FF2B5EF4-FFF2-40B4-BE49-F238E27FC236}">
                <a16:creationId xmlns:a16="http://schemas.microsoft.com/office/drawing/2014/main" id="{25794C81-1D18-4C16-8275-7052417B6E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87" y="1124744"/>
            <a:ext cx="90288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26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15BCB-E630-4692-AB69-8DAE5CCD4EC9}"/>
              </a:ext>
            </a:extLst>
          </p:cNvPr>
          <p:cNvSpPr>
            <a:spLocks noGrp="1"/>
          </p:cNvSpPr>
          <p:nvPr>
            <p:ph type="title"/>
          </p:nvPr>
        </p:nvSpPr>
        <p:spPr/>
        <p:txBody>
          <a:bodyPr>
            <a:normAutofit fontScale="90000"/>
          </a:bodyPr>
          <a:lstStyle/>
          <a:p>
            <a:r>
              <a:rPr lang="fr-FR" dirty="0"/>
              <a:t>Les bases de données et leur contenu</a:t>
            </a:r>
          </a:p>
        </p:txBody>
      </p:sp>
      <p:pic>
        <p:nvPicPr>
          <p:cNvPr id="5" name="Image 4">
            <a:extLst>
              <a:ext uri="{FF2B5EF4-FFF2-40B4-BE49-F238E27FC236}">
                <a16:creationId xmlns:a16="http://schemas.microsoft.com/office/drawing/2014/main" id="{41BC16DB-19E3-4A1E-AA27-A106AC05F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7" y="1035876"/>
            <a:ext cx="6090579" cy="3329227"/>
          </a:xfrm>
          <a:prstGeom prst="rect">
            <a:avLst/>
          </a:prstGeom>
          <a:effectLst>
            <a:outerShdw blurRad="50800" dist="177800" dir="2700000" algn="tl" rotWithShape="0">
              <a:prstClr val="black">
                <a:alpha val="40000"/>
              </a:prstClr>
            </a:outerShdw>
          </a:effectLst>
        </p:spPr>
      </p:pic>
      <p:pic>
        <p:nvPicPr>
          <p:cNvPr id="6" name="Image 5">
            <a:extLst>
              <a:ext uri="{FF2B5EF4-FFF2-40B4-BE49-F238E27FC236}">
                <a16:creationId xmlns:a16="http://schemas.microsoft.com/office/drawing/2014/main" id="{5F408FC1-D771-423C-8863-7B2532F6AAE1}"/>
              </a:ext>
            </a:extLst>
          </p:cNvPr>
          <p:cNvPicPr>
            <a:picLocks noChangeAspect="1"/>
          </p:cNvPicPr>
          <p:nvPr/>
        </p:nvPicPr>
        <p:blipFill>
          <a:blip r:embed="rId3"/>
          <a:stretch>
            <a:fillRect/>
          </a:stretch>
        </p:blipFill>
        <p:spPr>
          <a:xfrm>
            <a:off x="4355976" y="2073213"/>
            <a:ext cx="4392488" cy="4106491"/>
          </a:xfrm>
          <a:prstGeom prst="rect">
            <a:avLst/>
          </a:prstGeom>
        </p:spPr>
      </p:pic>
    </p:spTree>
    <p:extLst>
      <p:ext uri="{BB962C8B-B14F-4D97-AF65-F5344CB8AC3E}">
        <p14:creationId xmlns:p14="http://schemas.microsoft.com/office/powerpoint/2010/main" val="867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EF9F2B7-C758-41EE-8F41-83EDA7737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4722876"/>
          </a:xfrm>
          <a:prstGeom prst="rect">
            <a:avLst/>
          </a:prstGeom>
        </p:spPr>
      </p:pic>
      <p:sp>
        <p:nvSpPr>
          <p:cNvPr id="11" name="Titre 1">
            <a:extLst>
              <a:ext uri="{FF2B5EF4-FFF2-40B4-BE49-F238E27FC236}">
                <a16:creationId xmlns:a16="http://schemas.microsoft.com/office/drawing/2014/main" id="{B5AA629C-EA33-4B80-B37F-E820AA3DF809}"/>
              </a:ext>
            </a:extLst>
          </p:cNvPr>
          <p:cNvSpPr>
            <a:spLocks noGrp="1"/>
          </p:cNvSpPr>
          <p:nvPr>
            <p:ph type="title"/>
          </p:nvPr>
        </p:nvSpPr>
        <p:spPr>
          <a:xfrm>
            <a:off x="479773" y="228188"/>
            <a:ext cx="7632848" cy="562074"/>
          </a:xfrm>
        </p:spPr>
        <p:txBody>
          <a:bodyPr/>
          <a:lstStyle/>
          <a:p>
            <a:r>
              <a:rPr lang="fr-FR" dirty="0"/>
              <a:t>Le Lumen</a:t>
            </a:r>
          </a:p>
        </p:txBody>
      </p:sp>
      <p:sp>
        <p:nvSpPr>
          <p:cNvPr id="15" name="ZoneTexte 14">
            <a:extLst>
              <a:ext uri="{FF2B5EF4-FFF2-40B4-BE49-F238E27FC236}">
                <a16:creationId xmlns:a16="http://schemas.microsoft.com/office/drawing/2014/main" id="{ED13F177-22FB-40F1-AA2C-1F54AE3C709B}"/>
              </a:ext>
            </a:extLst>
          </p:cNvPr>
          <p:cNvSpPr txBox="1"/>
          <p:nvPr/>
        </p:nvSpPr>
        <p:spPr>
          <a:xfrm>
            <a:off x="0" y="807095"/>
            <a:ext cx="9144000" cy="461665"/>
          </a:xfrm>
          <a:prstGeom prst="rect">
            <a:avLst/>
          </a:prstGeom>
          <a:solidFill>
            <a:schemeClr val="bg1"/>
          </a:solidFill>
          <a:ln w="28575">
            <a:noFill/>
          </a:ln>
        </p:spPr>
        <p:txBody>
          <a:bodyPr wrap="square" rtlCol="0">
            <a:spAutoFit/>
          </a:bodyPr>
          <a:lstStyle/>
          <a:p>
            <a:pPr algn="ctr"/>
            <a:r>
              <a:rPr lang="fr-FR" sz="2400" dirty="0"/>
              <a:t>Lieu d’étude, de culture et d’innovation</a:t>
            </a:r>
          </a:p>
        </p:txBody>
      </p:sp>
      <p:sp>
        <p:nvSpPr>
          <p:cNvPr id="7" name="Rectangle : coins arrondis 6">
            <a:extLst>
              <a:ext uri="{FF2B5EF4-FFF2-40B4-BE49-F238E27FC236}">
                <a16:creationId xmlns:a16="http://schemas.microsoft.com/office/drawing/2014/main" id="{5D61B161-9DB8-412E-82F9-610E69BB0F22}"/>
              </a:ext>
            </a:extLst>
          </p:cNvPr>
          <p:cNvSpPr/>
          <p:nvPr/>
        </p:nvSpPr>
        <p:spPr>
          <a:xfrm>
            <a:off x="7002015" y="3109722"/>
            <a:ext cx="1656000" cy="2839558"/>
          </a:xfrm>
          <a:prstGeom prst="round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fr-FR" b="1"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Ouvert tous les jours </a:t>
            </a:r>
          </a:p>
          <a:p>
            <a:endParaRPr lang="fr-FR" sz="1100" u="sng" kern="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Lundi-vendredi </a:t>
            </a:r>
          </a:p>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8h30 - 22h30</a:t>
            </a:r>
          </a:p>
          <a:p>
            <a:pPr algn="ctr"/>
            <a:endParaRPr lang="fr-FR" sz="1000" kern="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Samedi-dimanche </a:t>
            </a:r>
          </a:p>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10h - 19h </a:t>
            </a:r>
          </a:p>
        </p:txBody>
      </p:sp>
      <p:sp>
        <p:nvSpPr>
          <p:cNvPr id="22" name="Rectangle : coins arrondis 21">
            <a:extLst>
              <a:ext uri="{FF2B5EF4-FFF2-40B4-BE49-F238E27FC236}">
                <a16:creationId xmlns:a16="http://schemas.microsoft.com/office/drawing/2014/main" id="{E028A3D7-A2D4-4B57-BA56-AC6F9DCA11C5}"/>
              </a:ext>
            </a:extLst>
          </p:cNvPr>
          <p:cNvSpPr/>
          <p:nvPr/>
        </p:nvSpPr>
        <p:spPr>
          <a:xfrm>
            <a:off x="4873342" y="3504817"/>
            <a:ext cx="1656000" cy="2444463"/>
          </a:xfrm>
          <a:prstGeom prst="round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fr-FR" b="1"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Divers espaces : </a:t>
            </a:r>
          </a:p>
          <a:p>
            <a:pPr algn="ctr"/>
            <a:endParaRPr lang="fr-FR" sz="1000" b="1" kern="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solidFill>
                  <a:srgbClr val="303E48"/>
                </a:solidFill>
                <a:latin typeface="Open Sans" panose="020B0606030504020204" pitchFamily="34" charset="0"/>
                <a:ea typeface="Open Sans" panose="020B0606030504020204" pitchFamily="34" charset="0"/>
                <a:cs typeface="Open Sans" panose="020B0606030504020204" pitchFamily="34" charset="0"/>
              </a:rPr>
              <a:t>travail silencieux, salles de groupes, </a:t>
            </a:r>
          </a:p>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espace repos</a:t>
            </a:r>
          </a:p>
          <a:p>
            <a:endParaRPr lang="fr-FR" sz="16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 coins arrondis 22">
            <a:extLst>
              <a:ext uri="{FF2B5EF4-FFF2-40B4-BE49-F238E27FC236}">
                <a16:creationId xmlns:a16="http://schemas.microsoft.com/office/drawing/2014/main" id="{18670388-9FC6-41B4-9FCE-C9AADF54C479}"/>
              </a:ext>
            </a:extLst>
          </p:cNvPr>
          <p:cNvSpPr/>
          <p:nvPr/>
        </p:nvSpPr>
        <p:spPr>
          <a:xfrm>
            <a:off x="539552" y="4581128"/>
            <a:ext cx="1656000" cy="1368152"/>
          </a:xfrm>
          <a:prstGeom prst="round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Expositions, conférences</a:t>
            </a:r>
            <a:r>
              <a:rPr lang="fr-FR" sz="1600" dirty="0">
                <a:solidFill>
                  <a:srgbClr val="303E48"/>
                </a:solidFill>
                <a:latin typeface="Open Sans" panose="020B0606030504020204" pitchFamily="34" charset="0"/>
                <a:ea typeface="Open Sans" panose="020B0606030504020204" pitchFamily="34" charset="0"/>
                <a:cs typeface="Open Sans" panose="020B0606030504020204" pitchFamily="34" charset="0"/>
              </a:rPr>
              <a:t> </a:t>
            </a:r>
          </a:p>
          <a:p>
            <a:pPr algn="ctr"/>
            <a:r>
              <a:rPr lang="fr-FR" sz="1600" dirty="0">
                <a:solidFill>
                  <a:srgbClr val="303E48"/>
                </a:solidFill>
                <a:latin typeface="Open Sans" panose="020B0606030504020204" pitchFamily="34" charset="0"/>
                <a:ea typeface="Open Sans" panose="020B0606030504020204" pitchFamily="34" charset="0"/>
                <a:cs typeface="Open Sans" panose="020B0606030504020204" pitchFamily="34" charset="0"/>
              </a:rPr>
              <a:t>et ateliers culturels</a:t>
            </a:r>
            <a:endPar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 coins arrondis 23">
            <a:extLst>
              <a:ext uri="{FF2B5EF4-FFF2-40B4-BE49-F238E27FC236}">
                <a16:creationId xmlns:a16="http://schemas.microsoft.com/office/drawing/2014/main" id="{230A3EA7-2745-4B17-868F-054535F5B550}"/>
              </a:ext>
            </a:extLst>
          </p:cNvPr>
          <p:cNvSpPr/>
          <p:nvPr/>
        </p:nvSpPr>
        <p:spPr>
          <a:xfrm>
            <a:off x="2627784" y="3933057"/>
            <a:ext cx="1800200" cy="2134681"/>
          </a:xfrm>
          <a:prstGeom prst="round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fr-FR" b="1"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Services :</a:t>
            </a:r>
          </a:p>
          <a:p>
            <a:endParaRPr lang="fr-FR" sz="1000" kern="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Livres, jeux, </a:t>
            </a:r>
          </a:p>
          <a:p>
            <a:pPr algn="ctr"/>
            <a:r>
              <a:rPr lang="fr-FR" sz="1600" kern="0" dirty="0">
                <a:solidFill>
                  <a:srgbClr val="303E48"/>
                </a:solidFill>
                <a:latin typeface="Open Sans" panose="020B0606030504020204" pitchFamily="34" charset="0"/>
                <a:ea typeface="Open Sans" panose="020B0606030504020204" pitchFamily="34" charset="0"/>
                <a:cs typeface="Open Sans" panose="020B0606030504020204" pitchFamily="34" charset="0"/>
              </a:rPr>
              <a:t>prêt d’objets, impressions, matériauthèquetutorat, …</a:t>
            </a:r>
          </a:p>
        </p:txBody>
      </p:sp>
      <p:sp>
        <p:nvSpPr>
          <p:cNvPr id="26" name="ZoneTexte 25">
            <a:extLst>
              <a:ext uri="{FF2B5EF4-FFF2-40B4-BE49-F238E27FC236}">
                <a16:creationId xmlns:a16="http://schemas.microsoft.com/office/drawing/2014/main" id="{CFCC547E-092F-4513-A892-E37D24D55731}"/>
              </a:ext>
            </a:extLst>
          </p:cNvPr>
          <p:cNvSpPr txBox="1"/>
          <p:nvPr/>
        </p:nvSpPr>
        <p:spPr>
          <a:xfrm>
            <a:off x="0" y="5718447"/>
            <a:ext cx="9144000" cy="461665"/>
          </a:xfrm>
          <a:prstGeom prst="rect">
            <a:avLst/>
          </a:prstGeom>
          <a:solidFill>
            <a:schemeClr val="bg1"/>
          </a:solidFill>
          <a:ln w="28575">
            <a:noFill/>
          </a:ln>
        </p:spPr>
        <p:txBody>
          <a:bodyPr wrap="square" rtlCol="0">
            <a:spAutoFit/>
          </a:bodyPr>
          <a:lstStyle/>
          <a:p>
            <a:pPr algn="ctr"/>
            <a:endParaRPr lang="fr-FR" sz="2400" dirty="0"/>
          </a:p>
        </p:txBody>
      </p:sp>
      <p:pic>
        <p:nvPicPr>
          <p:cNvPr id="25" name="Image 24">
            <a:extLst>
              <a:ext uri="{FF2B5EF4-FFF2-40B4-BE49-F238E27FC236}">
                <a16:creationId xmlns:a16="http://schemas.microsoft.com/office/drawing/2014/main" id="{FF480D82-8B4E-4A07-9136-B33704D5DA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04" b="12208"/>
          <a:stretch/>
        </p:blipFill>
        <p:spPr>
          <a:xfrm>
            <a:off x="5796136" y="5718447"/>
            <a:ext cx="2135213" cy="582822"/>
          </a:xfrm>
          <a:prstGeom prst="rect">
            <a:avLst/>
          </a:prstGeom>
        </p:spPr>
      </p:pic>
      <p:sp>
        <p:nvSpPr>
          <p:cNvPr id="12" name="ZoneTexte 11">
            <a:extLst>
              <a:ext uri="{FF2B5EF4-FFF2-40B4-BE49-F238E27FC236}">
                <a16:creationId xmlns:a16="http://schemas.microsoft.com/office/drawing/2014/main" id="{A36DF77E-088F-4E26-BB9A-DEF1FF9BA144}"/>
              </a:ext>
            </a:extLst>
          </p:cNvPr>
          <p:cNvSpPr txBox="1"/>
          <p:nvPr/>
        </p:nvSpPr>
        <p:spPr>
          <a:xfrm>
            <a:off x="6520210" y="1496669"/>
            <a:ext cx="2417776" cy="584775"/>
          </a:xfrm>
          <a:prstGeom prst="rect">
            <a:avLst/>
          </a:prstGeom>
          <a:noFill/>
          <a:ln w="28575">
            <a:solidFill>
              <a:schemeClr val="bg1"/>
            </a:solidFill>
          </a:ln>
        </p:spPr>
        <p:txBody>
          <a:bodyPr wrap="square" rtlCol="0">
            <a:spAutoFit/>
          </a:bodyPr>
          <a:lstStyle/>
          <a:p>
            <a:pPr algn="ctr"/>
            <a:r>
              <a:rPr lang="fr-FR" sz="1600" dirty="0">
                <a:solidFill>
                  <a:schemeClr val="bg1"/>
                </a:solidFill>
              </a:rPr>
              <a:t>Instagram : @lumen_upsaclay</a:t>
            </a:r>
          </a:p>
        </p:txBody>
      </p:sp>
    </p:spTree>
    <p:extLst>
      <p:ext uri="{BB962C8B-B14F-4D97-AF65-F5344CB8AC3E}">
        <p14:creationId xmlns:p14="http://schemas.microsoft.com/office/powerpoint/2010/main" val="34212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15BCB-E630-4692-AB69-8DAE5CCD4EC9}"/>
              </a:ext>
            </a:extLst>
          </p:cNvPr>
          <p:cNvSpPr>
            <a:spLocks noGrp="1"/>
          </p:cNvSpPr>
          <p:nvPr>
            <p:ph type="title"/>
          </p:nvPr>
        </p:nvSpPr>
        <p:spPr/>
        <p:txBody>
          <a:bodyPr>
            <a:normAutofit fontScale="90000"/>
          </a:bodyPr>
          <a:lstStyle/>
          <a:p>
            <a:r>
              <a:rPr lang="fr-FR" dirty="0"/>
              <a:t>Les bases de données et leur contenu</a:t>
            </a:r>
          </a:p>
        </p:txBody>
      </p:sp>
      <p:sp>
        <p:nvSpPr>
          <p:cNvPr id="3" name="Espace réservé du contenu 2">
            <a:extLst>
              <a:ext uri="{FF2B5EF4-FFF2-40B4-BE49-F238E27FC236}">
                <a16:creationId xmlns:a16="http://schemas.microsoft.com/office/drawing/2014/main" id="{B95A272E-871B-4F7A-92BB-1E52C7353718}"/>
              </a:ext>
            </a:extLst>
          </p:cNvPr>
          <p:cNvSpPr>
            <a:spLocks noGrp="1"/>
          </p:cNvSpPr>
          <p:nvPr>
            <p:ph idx="1"/>
          </p:nvPr>
        </p:nvSpPr>
        <p:spPr/>
        <p:txBody>
          <a:bodyPr>
            <a:normAutofit fontScale="85000" lnSpcReduction="20000"/>
          </a:bodyPr>
          <a:lstStyle/>
          <a:p>
            <a:r>
              <a:rPr lang="fr-FR" sz="2800" dirty="0">
                <a:latin typeface="+mj-lt"/>
                <a:ea typeface="+mn-lt"/>
                <a:cs typeface="+mn-lt"/>
              </a:rPr>
              <a:t>Tout type de documents (livres, revues, rapports, thèses, images, vidéos, données brutes, …)</a:t>
            </a:r>
          </a:p>
          <a:p>
            <a:pPr marL="0" indent="0">
              <a:buFont typeface="Arial"/>
              <a:buNone/>
            </a:pPr>
            <a:endParaRPr lang="fr-FR" sz="2800" dirty="0">
              <a:latin typeface="+mj-lt"/>
              <a:ea typeface="+mn-lt"/>
              <a:cs typeface="+mn-lt"/>
            </a:endParaRPr>
          </a:p>
          <a:p>
            <a:r>
              <a:rPr lang="fr-FR" altLang="fr-FR" sz="2800" dirty="0">
                <a:latin typeface="+mj-lt"/>
                <a:ea typeface="ＭＳ Ｐゴシック" panose="020B0600070205080204" pitchFamily="34" charset="-128"/>
              </a:rPr>
              <a:t>Accès gratuitement ou grâce à l’abonnement des bibliothèques (d’où la connexion nécessaire)</a:t>
            </a:r>
          </a:p>
          <a:p>
            <a:endParaRPr lang="fr-FR" altLang="fr-FR" sz="2800" dirty="0">
              <a:latin typeface="+mj-lt"/>
              <a:ea typeface="ＭＳ Ｐゴシック" panose="020B0600070205080204" pitchFamily="34" charset="-128"/>
            </a:endParaRPr>
          </a:p>
          <a:p>
            <a:r>
              <a:rPr lang="fr-FR" altLang="fr-FR" sz="2800" dirty="0">
                <a:latin typeface="+mj-lt"/>
                <a:ea typeface="ＭＳ Ｐゴシック" panose="020B0600070205080204" pitchFamily="34" charset="-128"/>
              </a:rPr>
              <a:t>Accès via Focus ou la </a:t>
            </a:r>
            <a:r>
              <a:rPr lang="fr-FR" altLang="fr-FR" sz="2800" dirty="0">
                <a:latin typeface="+mj-lt"/>
                <a:ea typeface="ＭＳ Ｐゴシック" panose="020B0600070205080204" pitchFamily="34" charset="-128"/>
                <a:hlinkClick r:id="rId2"/>
              </a:rPr>
              <a:t>liste des ressources numériques</a:t>
            </a:r>
            <a:endParaRPr lang="fr-FR" altLang="fr-FR" sz="2800" dirty="0">
              <a:latin typeface="+mj-lt"/>
              <a:ea typeface="ＭＳ Ｐゴシック" panose="020B0600070205080204" pitchFamily="34" charset="-128"/>
            </a:endParaRPr>
          </a:p>
          <a:p>
            <a:pPr marL="0" indent="0">
              <a:buFont typeface="Arial"/>
              <a:buNone/>
            </a:pPr>
            <a:endParaRPr lang="fr-FR" altLang="fr-FR" sz="2800" dirty="0">
              <a:latin typeface="+mj-lt"/>
              <a:ea typeface="ＭＳ Ｐゴシック" panose="020B0600070205080204" pitchFamily="34" charset="-128"/>
            </a:endParaRPr>
          </a:p>
          <a:p>
            <a:r>
              <a:rPr lang="fr-FR" altLang="fr-FR" sz="2800" dirty="0">
                <a:ea typeface="ＭＳ Ｐゴシック" panose="020B0600070205080204" pitchFamily="34" charset="-128"/>
              </a:rPr>
              <a:t>Le contenu accessible dépend de l’abonnement : tout ou partie du contenu ; dernières parutions et/ou archives</a:t>
            </a:r>
          </a:p>
        </p:txBody>
      </p:sp>
    </p:spTree>
    <p:extLst>
      <p:ext uri="{BB962C8B-B14F-4D97-AF65-F5344CB8AC3E}">
        <p14:creationId xmlns:p14="http://schemas.microsoft.com/office/powerpoint/2010/main" val="197249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15BCB-E630-4692-AB69-8DAE5CCD4EC9}"/>
              </a:ext>
            </a:extLst>
          </p:cNvPr>
          <p:cNvSpPr>
            <a:spLocks noGrp="1"/>
          </p:cNvSpPr>
          <p:nvPr>
            <p:ph type="title"/>
          </p:nvPr>
        </p:nvSpPr>
        <p:spPr/>
        <p:txBody>
          <a:bodyPr>
            <a:normAutofit fontScale="90000"/>
          </a:bodyPr>
          <a:lstStyle/>
          <a:p>
            <a:r>
              <a:rPr lang="fr-FR" dirty="0"/>
              <a:t>Quelques bases de données pertinentes</a:t>
            </a:r>
          </a:p>
        </p:txBody>
      </p:sp>
      <p:sp>
        <p:nvSpPr>
          <p:cNvPr id="3" name="Espace réservé du contenu 2">
            <a:extLst>
              <a:ext uri="{FF2B5EF4-FFF2-40B4-BE49-F238E27FC236}">
                <a16:creationId xmlns:a16="http://schemas.microsoft.com/office/drawing/2014/main" id="{B95A272E-871B-4F7A-92BB-1E52C7353718}"/>
              </a:ext>
            </a:extLst>
          </p:cNvPr>
          <p:cNvSpPr>
            <a:spLocks noGrp="1"/>
          </p:cNvSpPr>
          <p:nvPr>
            <p:ph idx="1"/>
          </p:nvPr>
        </p:nvSpPr>
        <p:spPr/>
        <p:txBody>
          <a:bodyPr>
            <a:normAutofit fontScale="92500" lnSpcReduction="20000"/>
          </a:bodyPr>
          <a:lstStyle/>
          <a:p>
            <a:r>
              <a:rPr lang="fr-FR" altLang="fr-FR" sz="2800" u="sng" dirty="0">
                <a:ea typeface="MS PGothic" panose="020B0600070205080204" pitchFamily="34" charset="-128"/>
              </a:rPr>
              <a:t>BDD spécialisées </a:t>
            </a:r>
            <a:r>
              <a:rPr lang="fr-FR" altLang="fr-FR" sz="2800" dirty="0">
                <a:ea typeface="MS PGothic" panose="020B0600070205080204" pitchFamily="34" charset="-128"/>
              </a:rPr>
              <a:t>: PubMed, </a:t>
            </a:r>
            <a:r>
              <a:rPr lang="fr-FR" altLang="fr-FR" sz="2800" dirty="0" err="1">
                <a:ea typeface="MS PGothic" panose="020B0600070205080204" pitchFamily="34" charset="-128"/>
              </a:rPr>
              <a:t>SciFinder</a:t>
            </a:r>
            <a:r>
              <a:rPr lang="fr-FR" altLang="fr-FR" sz="2800" dirty="0">
                <a:ea typeface="MS PGothic" panose="020B0600070205080204" pitchFamily="34" charset="-128"/>
              </a:rPr>
              <a:t>, Cochrane,  </a:t>
            </a:r>
            <a:r>
              <a:rPr lang="fr-FR" altLang="fr-FR" sz="2800" dirty="0" err="1">
                <a:ea typeface="MS PGothic" panose="020B0600070205080204" pitchFamily="34" charset="-128"/>
              </a:rPr>
              <a:t>Clinical</a:t>
            </a:r>
            <a:r>
              <a:rPr lang="fr-FR" altLang="fr-FR" sz="2800" dirty="0">
                <a:ea typeface="MS PGothic" panose="020B0600070205080204" pitchFamily="34" charset="-128"/>
              </a:rPr>
              <a:t> Key, Vidal, Science Direct, Nature, e-</a:t>
            </a:r>
            <a:r>
              <a:rPr lang="fr-FR" altLang="fr-FR" sz="2800" dirty="0" err="1">
                <a:ea typeface="MS PGothic" panose="020B0600070205080204" pitchFamily="34" charset="-128"/>
              </a:rPr>
              <a:t>Anatomy</a:t>
            </a:r>
            <a:r>
              <a:rPr lang="fr-FR" altLang="fr-FR" sz="2800" dirty="0">
                <a:ea typeface="MS PGothic" panose="020B0600070205080204" pitchFamily="34" charset="-128"/>
              </a:rPr>
              <a:t>, …</a:t>
            </a:r>
          </a:p>
          <a:p>
            <a:pPr marL="0" indent="0" eaLnBrk="1" hangingPunct="1">
              <a:buFontTx/>
              <a:buChar char="-"/>
            </a:pPr>
            <a:endParaRPr lang="fr-FR" altLang="fr-FR" sz="2800" dirty="0">
              <a:ea typeface="MS PGothic" panose="020B0600070205080204" pitchFamily="34" charset="-128"/>
            </a:endParaRPr>
          </a:p>
          <a:p>
            <a:r>
              <a:rPr lang="fr-FR" altLang="fr-FR" sz="2800" dirty="0">
                <a:ea typeface="MS PGothic" panose="020B0600070205080204" pitchFamily="34" charset="-128"/>
              </a:rPr>
              <a:t>E-book : </a:t>
            </a:r>
            <a:r>
              <a:rPr lang="fr-FR" altLang="fr-FR" sz="2800" dirty="0" err="1">
                <a:ea typeface="MS PGothic" panose="020B0600070205080204" pitchFamily="34" charset="-128"/>
              </a:rPr>
              <a:t>Scholarvox</a:t>
            </a:r>
            <a:r>
              <a:rPr lang="fr-FR" altLang="fr-FR" sz="2800" dirty="0">
                <a:ea typeface="MS PGothic" panose="020B0600070205080204" pitchFamily="34" charset="-128"/>
              </a:rPr>
              <a:t>, </a:t>
            </a:r>
            <a:r>
              <a:rPr lang="fr-FR" altLang="fr-FR" sz="2800" dirty="0" err="1">
                <a:ea typeface="MS PGothic" panose="020B0600070205080204" pitchFamily="34" charset="-128"/>
              </a:rPr>
              <a:t>VLebooks</a:t>
            </a:r>
            <a:r>
              <a:rPr lang="fr-FR" altLang="fr-FR" sz="2800" dirty="0">
                <a:ea typeface="MS PGothic" panose="020B0600070205080204" pitchFamily="34" charset="-128"/>
              </a:rPr>
              <a:t>, </a:t>
            </a:r>
            <a:r>
              <a:rPr lang="fr-FR" altLang="fr-FR" sz="2800" dirty="0" err="1">
                <a:ea typeface="MS PGothic" panose="020B0600070205080204" pitchFamily="34" charset="-128"/>
              </a:rPr>
              <a:t>Karger</a:t>
            </a:r>
            <a:r>
              <a:rPr lang="fr-FR" altLang="fr-FR" sz="2800" dirty="0">
                <a:ea typeface="MS PGothic" panose="020B0600070205080204" pitchFamily="34" charset="-128"/>
              </a:rPr>
              <a:t>, Elsevier livres</a:t>
            </a:r>
          </a:p>
          <a:p>
            <a:pPr marL="0" indent="0" eaLnBrk="1" hangingPunct="1">
              <a:buFontTx/>
              <a:buChar char="-"/>
            </a:pPr>
            <a:endParaRPr lang="fr-FR" altLang="fr-FR" sz="2800" u="sng" dirty="0">
              <a:ea typeface="MS PGothic" panose="020B0600070205080204" pitchFamily="34" charset="-128"/>
            </a:endParaRPr>
          </a:p>
          <a:p>
            <a:r>
              <a:rPr lang="fr-FR" altLang="fr-FR" sz="2800" u="sng" dirty="0">
                <a:ea typeface="MS PGothic" panose="020B0600070205080204" pitchFamily="34" charset="-128"/>
              </a:rPr>
              <a:t>Presse</a:t>
            </a:r>
            <a:r>
              <a:rPr lang="fr-FR" altLang="fr-FR" sz="2800" dirty="0">
                <a:ea typeface="MS PGothic" panose="020B0600070205080204" pitchFamily="34" charset="-128"/>
              </a:rPr>
              <a:t> : </a:t>
            </a:r>
            <a:r>
              <a:rPr lang="fr-FR" altLang="fr-FR" sz="2800" dirty="0" err="1">
                <a:ea typeface="MS PGothic" panose="020B0600070205080204" pitchFamily="34" charset="-128"/>
              </a:rPr>
              <a:t>Europresse</a:t>
            </a:r>
            <a:r>
              <a:rPr lang="fr-FR" altLang="fr-FR" sz="2800" dirty="0">
                <a:ea typeface="MS PGothic" panose="020B0600070205080204" pitchFamily="34" charset="-128"/>
              </a:rPr>
              <a:t>, New York Times, The Conversation, Mediapart, Le Monde</a:t>
            </a:r>
            <a:endParaRPr lang="fr-FR" altLang="fr-FR" sz="2000" kern="1200" dirty="0">
              <a:solidFill>
                <a:schemeClr val="tx1">
                  <a:lumMod val="75000"/>
                  <a:lumOff val="25000"/>
                </a:schemeClr>
              </a:solidFill>
              <a:latin typeface="Arial"/>
              <a:ea typeface="Arial" panose="020B0604020202020204" pitchFamily="34" charset="0"/>
              <a:cs typeface="Arial"/>
              <a:hlinkClick r:id="rId2"/>
            </a:endParaRPr>
          </a:p>
          <a:p>
            <a:pPr marL="0" indent="0" eaLnBrk="1" hangingPunct="1">
              <a:lnSpc>
                <a:spcPct val="100000"/>
              </a:lnSpc>
              <a:spcBef>
                <a:spcPct val="0"/>
              </a:spcBef>
              <a:buNone/>
            </a:pPr>
            <a:endParaRPr lang="fr-FR" altLang="fr-FR" sz="2000" kern="1200" dirty="0">
              <a:solidFill>
                <a:schemeClr val="accent2">
                  <a:lumMod val="60000"/>
                  <a:lumOff val="40000"/>
                </a:schemeClr>
              </a:solidFill>
              <a:latin typeface="Arial"/>
              <a:ea typeface="Arial" panose="020B0604020202020204" pitchFamily="34" charset="0"/>
              <a:cs typeface="Arial"/>
              <a:hlinkClick r:id="rId2"/>
            </a:endParaRPr>
          </a:p>
          <a:p>
            <a:pPr marL="0" indent="0" eaLnBrk="1" hangingPunct="1">
              <a:lnSpc>
                <a:spcPct val="100000"/>
              </a:lnSpc>
              <a:spcBef>
                <a:spcPct val="0"/>
              </a:spcBef>
              <a:buNone/>
            </a:pPr>
            <a:endParaRPr lang="fr-FR" altLang="fr-FR" sz="2000" kern="1200" dirty="0">
              <a:solidFill>
                <a:schemeClr val="accent2">
                  <a:lumMod val="60000"/>
                  <a:lumOff val="40000"/>
                </a:schemeClr>
              </a:solidFill>
              <a:latin typeface="Arial"/>
              <a:ea typeface="Arial" panose="020B0604020202020204" pitchFamily="34" charset="0"/>
              <a:cs typeface="Arial"/>
              <a:hlinkClick r:id="rId2"/>
            </a:endParaRPr>
          </a:p>
          <a:p>
            <a:pPr marL="0" indent="0" eaLnBrk="1" hangingPunct="1">
              <a:lnSpc>
                <a:spcPct val="100000"/>
              </a:lnSpc>
              <a:spcBef>
                <a:spcPct val="0"/>
              </a:spcBef>
              <a:buNone/>
            </a:pPr>
            <a:r>
              <a:rPr lang="fr-FR" altLang="fr-FR" sz="2000" kern="1200" dirty="0">
                <a:solidFill>
                  <a:schemeClr val="accent2">
                    <a:lumMod val="60000"/>
                    <a:lumOff val="40000"/>
                  </a:schemeClr>
                </a:solidFill>
                <a:latin typeface="Arial"/>
                <a:ea typeface="Arial" panose="020B0604020202020204" pitchFamily="34" charset="0"/>
                <a:cs typeface="Arial"/>
                <a:hlinkClick r:id="rId2"/>
              </a:rPr>
              <a:t>https://www.bibliotheques.universite-paris-saclay.fr/explorer-les-ressources/ressources-24/24</a:t>
            </a:r>
            <a:endParaRPr lang="fr-FR" altLang="fr-FR" sz="2000" kern="1200" dirty="0">
              <a:solidFill>
                <a:schemeClr val="accent2">
                  <a:lumMod val="60000"/>
                  <a:lumOff val="40000"/>
                </a:schemeClr>
              </a:solidFill>
              <a:latin typeface="Arial"/>
              <a:ea typeface="Arial" panose="020B0604020202020204" pitchFamily="34" charset="0"/>
              <a:cs typeface="Arial"/>
            </a:endParaRPr>
          </a:p>
        </p:txBody>
      </p:sp>
    </p:spTree>
    <p:extLst>
      <p:ext uri="{BB962C8B-B14F-4D97-AF65-F5344CB8AC3E}">
        <p14:creationId xmlns:p14="http://schemas.microsoft.com/office/powerpoint/2010/main" val="1054188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p:txBody>
          <a:bodyPr/>
          <a:lstStyle/>
          <a:p>
            <a:pPr eaLnBrk="1" hangingPunct="1">
              <a:spcAft>
                <a:spcPts val="2400"/>
              </a:spcAft>
            </a:pPr>
            <a:r>
              <a:rPr lang="fr-FR" altLang="fr-FR" dirty="0">
                <a:ea typeface="ＭＳ Ｐゴシック" panose="020B0600070205080204" pitchFamily="34" charset="-128"/>
              </a:rPr>
              <a:t>Base de données produite par la NLM (National Library of </a:t>
            </a:r>
            <a:r>
              <a:rPr lang="fr-FR" altLang="fr-FR" dirty="0" err="1">
                <a:ea typeface="ＭＳ Ｐゴシック" panose="020B0600070205080204" pitchFamily="34" charset="-128"/>
              </a:rPr>
              <a:t>Medicine</a:t>
            </a:r>
            <a:r>
              <a:rPr lang="fr-FR" altLang="fr-FR" dirty="0">
                <a:ea typeface="ＭＳ Ｐゴシック" panose="020B0600070205080204" pitchFamily="34" charset="-128"/>
              </a:rPr>
              <a:t>) couvrant le domaine biomédical.</a:t>
            </a:r>
          </a:p>
          <a:p>
            <a:pPr eaLnBrk="1" hangingPunct="1">
              <a:spcAft>
                <a:spcPts val="2400"/>
              </a:spcAft>
            </a:pPr>
            <a:r>
              <a:rPr lang="fr-FR" altLang="fr-FR" dirty="0">
                <a:ea typeface="ＭＳ Ｐゴシック" panose="020B0600070205080204" pitchFamily="34" charset="-128"/>
              </a:rPr>
              <a:t>25 millions de références </a:t>
            </a:r>
          </a:p>
          <a:p>
            <a:pPr eaLnBrk="1" hangingPunct="1">
              <a:spcAft>
                <a:spcPts val="2400"/>
              </a:spcAft>
            </a:pPr>
            <a:r>
              <a:rPr lang="fr-FR" altLang="fr-FR" dirty="0">
                <a:ea typeface="ＭＳ Ｐゴシック" panose="020B0600070205080204" pitchFamily="34" charset="-128"/>
              </a:rPr>
              <a:t>Antériorité : 1947</a:t>
            </a:r>
          </a:p>
          <a:p>
            <a:pPr eaLnBrk="1" hangingPunct="1">
              <a:spcAft>
                <a:spcPts val="2400"/>
              </a:spcAft>
            </a:pPr>
            <a:r>
              <a:rPr lang="fr-FR" altLang="fr-FR" dirty="0">
                <a:ea typeface="ＭＳ Ｐゴシック" panose="020B0600070205080204" pitchFamily="34" charset="-128"/>
              </a:rPr>
              <a:t>5000 revues analysées (90% anglais)</a:t>
            </a:r>
          </a:p>
          <a:p>
            <a:pPr eaLnBrk="1" hangingPunct="1"/>
            <a:endParaRPr lang="fr-FR" altLang="fr-FR" sz="3000" dirty="0">
              <a:ea typeface="ＭＳ Ｐゴシック" panose="020B0600070205080204" pitchFamily="34" charset="-128"/>
            </a:endParaRPr>
          </a:p>
          <a:p>
            <a:pPr eaLnBrk="1" hangingPunct="1"/>
            <a:endParaRPr lang="fr-FR" altLang="fr-FR" dirty="0">
              <a:ea typeface="ＭＳ Ｐゴシック" panose="020B0600070205080204" pitchFamily="34" charset="-128"/>
            </a:endParaRPr>
          </a:p>
        </p:txBody>
      </p:sp>
      <p:sp>
        <p:nvSpPr>
          <p:cNvPr id="18437" name="Titre 1"/>
          <p:cNvSpPr txBox="1">
            <a:spLocks/>
          </p:cNvSpPr>
          <p:nvPr/>
        </p:nvSpPr>
        <p:spPr bwMode="auto">
          <a:xfrm>
            <a:off x="293252" y="447675"/>
            <a:ext cx="8619838" cy="9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altLang="fr-FR"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 y="-10188"/>
            <a:ext cx="9144011" cy="852657"/>
          </a:xfrm>
          <a:prstGeom prst="rect">
            <a:avLst/>
          </a:prstGeom>
        </p:spPr>
      </p:pic>
    </p:spTree>
    <p:extLst>
      <p:ext uri="{BB962C8B-B14F-4D97-AF65-F5344CB8AC3E}">
        <p14:creationId xmlns:p14="http://schemas.microsoft.com/office/powerpoint/2010/main" val="341335341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err="1">
                <a:solidFill>
                  <a:schemeClr val="tx1"/>
                </a:solidFill>
              </a:rPr>
              <a:t>SciFinder</a:t>
            </a:r>
            <a:endParaRPr lang="fr-FR" dirty="0">
              <a:solidFill>
                <a:schemeClr val="tx1"/>
              </a:solidFill>
            </a:endParaRPr>
          </a:p>
        </p:txBody>
      </p:sp>
      <p:sp>
        <p:nvSpPr>
          <p:cNvPr id="6" name="ZoneTexte 5"/>
          <p:cNvSpPr txBox="1"/>
          <p:nvPr/>
        </p:nvSpPr>
        <p:spPr>
          <a:xfrm>
            <a:off x="323528" y="3284984"/>
            <a:ext cx="8568952" cy="2308324"/>
          </a:xfrm>
          <a:prstGeom prst="rect">
            <a:avLst/>
          </a:prstGeom>
          <a:noFill/>
        </p:spPr>
        <p:txBody>
          <a:bodyPr wrap="square" rtlCol="0">
            <a:spAutoFit/>
          </a:bodyPr>
          <a:lstStyle/>
          <a:p>
            <a:r>
              <a:rPr lang="fr-FR" altLang="fr-FR" sz="2400" dirty="0">
                <a:latin typeface="+mn-lt"/>
              </a:rPr>
              <a:t>Base de données </a:t>
            </a:r>
            <a:r>
              <a:rPr lang="fr-FR" altLang="fr-FR" sz="2400" b="1" dirty="0">
                <a:latin typeface="+mn-lt"/>
              </a:rPr>
              <a:t>bibliographique</a:t>
            </a:r>
            <a:r>
              <a:rPr lang="fr-FR" altLang="fr-FR" sz="2400" b="1" dirty="0">
                <a:solidFill>
                  <a:srgbClr val="0070C0"/>
                </a:solidFill>
                <a:latin typeface="+mn-lt"/>
              </a:rPr>
              <a:t> </a:t>
            </a:r>
            <a:r>
              <a:rPr lang="fr-FR" altLang="fr-FR" sz="2400" dirty="0">
                <a:latin typeface="+mn-lt"/>
              </a:rPr>
              <a:t>(recherche d’articles) et </a:t>
            </a:r>
            <a:r>
              <a:rPr lang="fr-FR" altLang="fr-FR" sz="2400" b="1" dirty="0">
                <a:latin typeface="+mn-lt"/>
              </a:rPr>
              <a:t>factuelle </a:t>
            </a:r>
            <a:r>
              <a:rPr lang="fr-FR" altLang="fr-FR" sz="2400" dirty="0">
                <a:latin typeface="+mn-lt"/>
              </a:rPr>
              <a:t>(informations sur les substances, sur la réglementation et les fournisseurs).</a:t>
            </a:r>
          </a:p>
          <a:p>
            <a:endParaRPr lang="fr-FR" altLang="fr-FR" sz="2400" dirty="0">
              <a:latin typeface="+mn-lt"/>
            </a:endParaRPr>
          </a:p>
          <a:p>
            <a:r>
              <a:rPr lang="fr-FR" altLang="fr-FR" sz="2400" dirty="0">
                <a:latin typeface="+mn-lt"/>
              </a:rPr>
              <a:t>L’interface web </a:t>
            </a:r>
            <a:r>
              <a:rPr lang="fr-FR" altLang="fr-FR" sz="2400" dirty="0" err="1">
                <a:latin typeface="+mn-lt"/>
              </a:rPr>
              <a:t>SciFinder</a:t>
            </a:r>
            <a:r>
              <a:rPr lang="fr-FR" altLang="fr-FR" sz="2400" dirty="0">
                <a:latin typeface="+mn-lt"/>
              </a:rPr>
              <a:t> permet d’interroger simultanément 2 bases de données (Chemical Abstract et </a:t>
            </a:r>
            <a:r>
              <a:rPr lang="fr-FR" altLang="fr-FR" sz="2400" dirty="0" err="1">
                <a:latin typeface="+mn-lt"/>
              </a:rPr>
              <a:t>Medline</a:t>
            </a:r>
            <a:r>
              <a:rPr lang="fr-FR" altLang="fr-FR" sz="2400" dirty="0">
                <a:latin typeface="+mn-lt"/>
              </a:rPr>
              <a:t>).</a:t>
            </a:r>
          </a:p>
        </p:txBody>
      </p:sp>
      <p:sp>
        <p:nvSpPr>
          <p:cNvPr id="7" name="Rectangle 6"/>
          <p:cNvSpPr/>
          <p:nvPr/>
        </p:nvSpPr>
        <p:spPr>
          <a:xfrm>
            <a:off x="323528" y="1447616"/>
            <a:ext cx="6120680" cy="1846659"/>
          </a:xfrm>
          <a:prstGeom prst="rect">
            <a:avLst/>
          </a:prstGeom>
        </p:spPr>
        <p:txBody>
          <a:bodyPr wrap="square">
            <a:spAutoFit/>
          </a:bodyPr>
          <a:lstStyle/>
          <a:p>
            <a:r>
              <a:rPr lang="fr-FR" altLang="fr-FR" sz="2400" b="1" dirty="0"/>
              <a:t>Base de données essentielle en chimie</a:t>
            </a:r>
            <a:r>
              <a:rPr lang="fr-FR" altLang="fr-FR" sz="2400" dirty="0"/>
              <a:t> produite par Chemical Abstracts Service (CAS) une division de l’</a:t>
            </a:r>
            <a:r>
              <a:rPr lang="fr-FR" altLang="fr-FR" sz="2400" i="1" dirty="0"/>
              <a:t>American Chemical Society (ACS).</a:t>
            </a:r>
          </a:p>
          <a:p>
            <a:endParaRPr lang="fr-FR" dirty="0"/>
          </a:p>
        </p:txBody>
      </p:sp>
      <p:pic>
        <p:nvPicPr>
          <p:cNvPr id="8" name="Picture 10" descr="New SciFind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57338"/>
            <a:ext cx="23971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61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re 1"/>
          <p:cNvSpPr>
            <a:spLocks noGrp="1"/>
          </p:cNvSpPr>
          <p:nvPr>
            <p:ph type="title" idx="4294967295"/>
          </p:nvPr>
        </p:nvSpPr>
        <p:spPr>
          <a:xfrm>
            <a:off x="239713" y="384175"/>
            <a:ext cx="8229600" cy="1143000"/>
          </a:xfrm>
        </p:spPr>
        <p:txBody>
          <a:bodyPr anchor="t"/>
          <a:lstStyle/>
          <a:p>
            <a:pPr eaLnBrk="1" hangingPunct="1"/>
            <a:r>
              <a:rPr lang="fr-FR" altLang="fr-FR" sz="4000" dirty="0">
                <a:ea typeface="ＭＳ Ｐゴシック" panose="020B0600070205080204" pitchFamily="34" charset="-128"/>
              </a:rPr>
              <a:t>Web of Science</a:t>
            </a:r>
          </a:p>
        </p:txBody>
      </p:sp>
      <p:sp>
        <p:nvSpPr>
          <p:cNvPr id="6" name="Espace réservé du contenu 2"/>
          <p:cNvSpPr txBox="1">
            <a:spLocks/>
          </p:cNvSpPr>
          <p:nvPr/>
        </p:nvSpPr>
        <p:spPr bwMode="auto">
          <a:xfrm>
            <a:off x="239713" y="2997200"/>
            <a:ext cx="86423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a:lstStyle>
          <a:p>
            <a:pPr marL="0" indent="0">
              <a:buFont typeface="Arial" charset="0"/>
              <a:buNone/>
              <a:defRPr/>
            </a:pPr>
            <a:r>
              <a:rPr lang="fr-FR" sz="2400" b="1" kern="0" dirty="0">
                <a:cs typeface="Arial" panose="020B0604020202020204" pitchFamily="34" charset="0"/>
              </a:rPr>
              <a:t>Web of Science </a:t>
            </a:r>
            <a:r>
              <a:rPr lang="fr-FR" sz="2400" b="1" kern="0" dirty="0" err="1">
                <a:cs typeface="Arial" panose="020B0604020202020204" pitchFamily="34" charset="0"/>
              </a:rPr>
              <a:t>Core</a:t>
            </a:r>
            <a:r>
              <a:rPr lang="fr-FR" sz="2400" b="1" kern="0" dirty="0">
                <a:cs typeface="Arial" panose="020B0604020202020204" pitchFamily="34" charset="0"/>
              </a:rPr>
              <a:t> Collection </a:t>
            </a:r>
            <a:r>
              <a:rPr lang="fr-FR" sz="2400" kern="0" dirty="0">
                <a:cs typeface="Arial" panose="020B0604020202020204" pitchFamily="34" charset="0"/>
              </a:rPr>
              <a:t>: plus de </a:t>
            </a:r>
            <a:r>
              <a:rPr lang="fr-FR" sz="2400" kern="0" dirty="0">
                <a:solidFill>
                  <a:srgbClr val="FF0000"/>
                </a:solidFill>
                <a:cs typeface="Arial" panose="020B0604020202020204" pitchFamily="34" charset="0"/>
              </a:rPr>
              <a:t>21 100 </a:t>
            </a:r>
            <a:r>
              <a:rPr lang="fr-FR" sz="2400" kern="0" dirty="0">
                <a:cs typeface="Arial" panose="020B0604020202020204" pitchFamily="34" charset="0"/>
              </a:rPr>
              <a:t>revues et plus de </a:t>
            </a:r>
            <a:r>
              <a:rPr lang="fr-FR" sz="2400" kern="0" dirty="0">
                <a:solidFill>
                  <a:srgbClr val="FF0000"/>
                </a:solidFill>
                <a:cs typeface="Arial" panose="020B0604020202020204" pitchFamily="34" charset="0"/>
              </a:rPr>
              <a:t>205 000 </a:t>
            </a:r>
            <a:r>
              <a:rPr lang="fr-FR" sz="2400" kern="0" dirty="0">
                <a:cs typeface="Arial" panose="020B0604020202020204" pitchFamily="34" charset="0"/>
              </a:rPr>
              <a:t>actes de conférences </a:t>
            </a:r>
            <a:r>
              <a:rPr lang="fr-FR" sz="1200" kern="0" dirty="0">
                <a:cs typeface="Arial" panose="020B0604020202020204" pitchFamily="34" charset="0"/>
              </a:rPr>
              <a:t>(chiffres 2020)</a:t>
            </a:r>
          </a:p>
          <a:p>
            <a:pPr marL="0" indent="0">
              <a:buFont typeface="Arial" charset="0"/>
              <a:buNone/>
              <a:defRPr/>
            </a:pPr>
            <a:r>
              <a:rPr lang="fr-FR" sz="1600" kern="0" dirty="0">
                <a:cs typeface="Arial" panose="020B0604020202020204" pitchFamily="34" charset="0"/>
              </a:rPr>
              <a:t> </a:t>
            </a:r>
          </a:p>
          <a:p>
            <a:pPr marL="0" indent="0">
              <a:buFont typeface="Arial" charset="0"/>
              <a:buNone/>
              <a:defRPr/>
            </a:pPr>
            <a:r>
              <a:rPr lang="fr-FR" altLang="fr-FR" sz="2400" kern="0" dirty="0">
                <a:cs typeface="Arial" panose="020B0604020202020204" pitchFamily="34" charset="0"/>
              </a:rPr>
              <a:t>En plus de sa base de données, le </a:t>
            </a:r>
            <a:r>
              <a:rPr lang="fr-FR" altLang="fr-FR" sz="2400" kern="0" dirty="0" err="1">
                <a:cs typeface="Arial" panose="020B0604020202020204" pitchFamily="34" charset="0"/>
              </a:rPr>
              <a:t>WoS</a:t>
            </a:r>
            <a:r>
              <a:rPr lang="fr-FR" altLang="fr-FR" sz="2400" kern="0" dirty="0">
                <a:cs typeface="Arial" panose="020B0604020202020204" pitchFamily="34" charset="0"/>
              </a:rPr>
              <a:t> donne accès au</a:t>
            </a:r>
            <a:r>
              <a:rPr lang="fr-FR" altLang="fr-FR" sz="2000" dirty="0"/>
              <a:t> Journal Citation Reports (JCR) : publication annuelle de l'Institute for Scientific Information, qui compile des informations sur les revues scientifiques (notamment le </a:t>
            </a:r>
            <a:r>
              <a:rPr lang="fr-FR" altLang="fr-FR" sz="2000" b="1" dirty="0"/>
              <a:t>facteur d’impact </a:t>
            </a:r>
            <a:r>
              <a:rPr lang="fr-FR" altLang="fr-FR" sz="2000" dirty="0"/>
              <a:t>d’une revue)</a:t>
            </a:r>
          </a:p>
          <a:p>
            <a:pPr marL="57150" indent="0">
              <a:buFont typeface="Arial" charset="0"/>
              <a:buNone/>
              <a:defRPr/>
            </a:pPr>
            <a:endParaRPr lang="fr-FR" sz="1400" kern="0" dirty="0">
              <a:cs typeface="Arial" panose="020B0604020202020204" pitchFamily="34" charset="0"/>
            </a:endParaRPr>
          </a:p>
          <a:p>
            <a:pPr marL="57150" indent="0">
              <a:buFont typeface="Arial" charset="0"/>
              <a:buNone/>
              <a:defRPr/>
            </a:pPr>
            <a:endParaRPr lang="fr-FR" kern="0" dirty="0">
              <a:latin typeface="Arial" panose="020B0604020202020204" pitchFamily="34" charset="0"/>
              <a:cs typeface="Arial" panose="020B0604020202020204" pitchFamily="34" charset="0"/>
            </a:endParaRPr>
          </a:p>
        </p:txBody>
      </p:sp>
      <p:sp>
        <p:nvSpPr>
          <p:cNvPr id="3" name="ZoneTexte 2"/>
          <p:cNvSpPr txBox="1"/>
          <p:nvPr/>
        </p:nvSpPr>
        <p:spPr>
          <a:xfrm>
            <a:off x="239713" y="1381125"/>
            <a:ext cx="5411787" cy="1477963"/>
          </a:xfrm>
          <a:prstGeom prst="rect">
            <a:avLst/>
          </a:prstGeom>
          <a:noFill/>
        </p:spPr>
        <p:txBody>
          <a:bodyPr>
            <a:spAutoFit/>
          </a:bodyPr>
          <a:lstStyle/>
          <a:p>
            <a:pPr eaLnBrk="1" hangingPunct="1">
              <a:defRPr/>
            </a:pPr>
            <a:r>
              <a:rPr lang="fr-FR" sz="2400" b="1" kern="0" dirty="0">
                <a:latin typeface="+mn-lt"/>
                <a:ea typeface="MS PGothic" pitchFamily="34" charset="-128"/>
                <a:cs typeface="Arial" panose="020B0604020202020204" pitchFamily="34" charset="0"/>
                <a:sym typeface="Wingdings" panose="05000000000000000000" pitchFamily="2" charset="2"/>
              </a:rPr>
              <a:t>B</a:t>
            </a:r>
            <a:r>
              <a:rPr lang="fr-FR" sz="2400" b="1" kern="0" dirty="0">
                <a:latin typeface="+mn-lt"/>
                <a:ea typeface="MS PGothic" pitchFamily="34" charset="-128"/>
                <a:cs typeface="Arial" panose="020B0604020202020204" pitchFamily="34" charset="0"/>
              </a:rPr>
              <a:t>ase de données bibliographiques </a:t>
            </a:r>
            <a:r>
              <a:rPr lang="fr-FR" sz="2400" kern="0" dirty="0">
                <a:latin typeface="+mn-lt"/>
                <a:cs typeface="Arial" panose="020B0604020202020204" pitchFamily="34" charset="0"/>
              </a:rPr>
              <a:t>multidisciplinaire (sciences et techniques, médecine, sciences humaines et sociales)</a:t>
            </a:r>
          </a:p>
          <a:p>
            <a:pPr eaLnBrk="1" hangingPunct="1">
              <a:defRPr/>
            </a:pPr>
            <a:endParaRPr lang="fr-FR" b="1" kern="0" dirty="0">
              <a:latin typeface="+mn-lt"/>
              <a:ea typeface="MS PGothic" pitchFamily="34" charset="-128"/>
              <a:cs typeface="Arial" panose="020B0604020202020204" pitchFamily="34" charset="0"/>
            </a:endParaRPr>
          </a:p>
        </p:txBody>
      </p:sp>
      <p:pic>
        <p:nvPicPr>
          <p:cNvPr id="922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84175"/>
            <a:ext cx="1181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1825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400" y="548958"/>
            <a:ext cx="7632848" cy="562074"/>
          </a:xfrm>
        </p:spPr>
        <p:txBody>
          <a:bodyPr/>
          <a:lstStyle/>
          <a:p>
            <a:r>
              <a:rPr lang="fr-FR" dirty="0"/>
              <a:t>Utiliser ses références</a:t>
            </a:r>
          </a:p>
        </p:txBody>
      </p:sp>
      <p:sp>
        <p:nvSpPr>
          <p:cNvPr id="3" name="Espace réservé du contenu 2"/>
          <p:cNvSpPr>
            <a:spLocks noGrp="1"/>
          </p:cNvSpPr>
          <p:nvPr>
            <p:ph idx="1"/>
          </p:nvPr>
        </p:nvSpPr>
        <p:spPr>
          <a:xfrm>
            <a:off x="1060704" y="1582383"/>
            <a:ext cx="7756196" cy="4366930"/>
          </a:xfrm>
        </p:spPr>
        <p:txBody>
          <a:bodyPr vert="horz" lIns="91440" tIns="45720" rIns="91440" bIns="45720" rtlCol="0" anchor="t">
            <a:normAutofit/>
          </a:bodyPr>
          <a:lstStyle/>
          <a:p>
            <a:r>
              <a:rPr lang="fr-FR" dirty="0">
                <a:latin typeface="+mj-lt"/>
                <a:ea typeface="+mn-lt"/>
                <a:cs typeface="+mn-lt"/>
              </a:rPr>
              <a:t>Vérifier la fiabilité (auteur, éditeur, citations, date, …)</a:t>
            </a:r>
          </a:p>
          <a:p>
            <a:pPr marL="0" indent="0">
              <a:buNone/>
            </a:pPr>
            <a:endParaRPr lang="fr-FR" dirty="0">
              <a:latin typeface="+mj-lt"/>
              <a:ea typeface="+mn-lt"/>
              <a:cs typeface="+mn-lt"/>
            </a:endParaRPr>
          </a:p>
          <a:p>
            <a:r>
              <a:rPr lang="fr-FR" altLang="fr-FR" dirty="0">
                <a:latin typeface="+mj-lt"/>
                <a:ea typeface="ＭＳ Ｐゴシック" panose="020B0600070205080204" pitchFamily="34" charset="-128"/>
              </a:rPr>
              <a:t>Citer (attention au plagiat !)</a:t>
            </a:r>
          </a:p>
          <a:p>
            <a:endParaRPr lang="fr-FR" altLang="fr-FR" dirty="0">
              <a:latin typeface="+mj-lt"/>
              <a:ea typeface="ＭＳ Ｐゴシック" panose="020B0600070205080204" pitchFamily="34" charset="-128"/>
            </a:endParaRPr>
          </a:p>
          <a:p>
            <a:r>
              <a:rPr lang="fr-FR" altLang="fr-FR" dirty="0">
                <a:latin typeface="+mj-lt"/>
                <a:ea typeface="ＭＳ Ｐゴシック" panose="020B0600070205080204" pitchFamily="34" charset="-128"/>
              </a:rPr>
              <a:t>Votre travail ne peut pas être uniquement une liste de citations</a:t>
            </a:r>
          </a:p>
          <a:p>
            <a:pPr marL="0" indent="0">
              <a:buNone/>
            </a:pPr>
            <a:endParaRPr lang="fr-FR" altLang="fr-FR" dirty="0">
              <a:latin typeface="+mj-lt"/>
              <a:ea typeface="ＭＳ Ｐゴシック" panose="020B0600070205080204" pitchFamily="34" charset="-128"/>
            </a:endParaRPr>
          </a:p>
          <a:p>
            <a:r>
              <a:rPr lang="fr-FR" dirty="0">
                <a:latin typeface="+mj-lt"/>
                <a:ea typeface="+mn-lt"/>
                <a:cs typeface="+mn-lt"/>
              </a:rPr>
              <a:t>Créer une bibliographie : </a:t>
            </a:r>
            <a:r>
              <a:rPr lang="fr-FR" dirty="0" err="1">
                <a:latin typeface="+mj-lt"/>
                <a:ea typeface="+mn-lt"/>
                <a:cs typeface="+mn-lt"/>
              </a:rPr>
              <a:t>Zotero</a:t>
            </a:r>
            <a:endParaRPr lang="fr-FR" dirty="0">
              <a:latin typeface="+mj-lt"/>
            </a:endParaRPr>
          </a:p>
        </p:txBody>
      </p:sp>
    </p:spTree>
    <p:extLst>
      <p:ext uri="{BB962C8B-B14F-4D97-AF65-F5344CB8AC3E}">
        <p14:creationId xmlns:p14="http://schemas.microsoft.com/office/powerpoint/2010/main" val="269431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400" y="548958"/>
            <a:ext cx="7632848" cy="562074"/>
          </a:xfrm>
        </p:spPr>
        <p:txBody>
          <a:bodyPr/>
          <a:lstStyle/>
          <a:p>
            <a:r>
              <a:rPr lang="fr-FR" dirty="0"/>
              <a:t>Zotero</a:t>
            </a:r>
          </a:p>
        </p:txBody>
      </p:sp>
      <p:sp>
        <p:nvSpPr>
          <p:cNvPr id="3" name="Espace réservé du contenu 2"/>
          <p:cNvSpPr>
            <a:spLocks noGrp="1"/>
          </p:cNvSpPr>
          <p:nvPr>
            <p:ph idx="1"/>
          </p:nvPr>
        </p:nvSpPr>
        <p:spPr>
          <a:xfrm>
            <a:off x="1060704" y="1582383"/>
            <a:ext cx="7756196" cy="4366930"/>
          </a:xfrm>
        </p:spPr>
        <p:txBody>
          <a:bodyPr vert="horz" lIns="91440" tIns="45720" rIns="91440" bIns="45720" rtlCol="0" anchor="t">
            <a:normAutofit/>
          </a:bodyPr>
          <a:lstStyle/>
          <a:p>
            <a:r>
              <a:rPr lang="fr-FR" altLang="fr-FR" sz="2800" dirty="0">
                <a:ea typeface="MS PGothic" panose="020B0600070205080204" pitchFamily="34" charset="-128"/>
              </a:rPr>
              <a:t>Logiciel de gestion de références bibliographiques (libre de droit)</a:t>
            </a:r>
          </a:p>
          <a:p>
            <a:r>
              <a:rPr lang="fr-FR" altLang="fr-FR" sz="2800" dirty="0">
                <a:ea typeface="MS PGothic" panose="020B0600070205080204" pitchFamily="34" charset="-128"/>
              </a:rPr>
              <a:t>Permet de sauvegarder et classer ses références</a:t>
            </a:r>
          </a:p>
          <a:p>
            <a:r>
              <a:rPr lang="fr-FR" altLang="fr-FR" sz="2800" dirty="0">
                <a:ea typeface="MS PGothic" panose="020B0600070205080204" pitchFamily="34" charset="-128"/>
              </a:rPr>
              <a:t>Permet de créer facilement une bibliographie et de citer ses sources</a:t>
            </a:r>
          </a:p>
          <a:p>
            <a:r>
              <a:rPr lang="fr-FR" altLang="fr-FR" sz="2800" dirty="0">
                <a:ea typeface="MS PGothic" panose="020B0600070205080204" pitchFamily="34" charset="-128"/>
              </a:rPr>
              <a:t>Version locale ou en ligne, peut aussi servir pour le travail de groupe</a:t>
            </a:r>
          </a:p>
        </p:txBody>
      </p:sp>
    </p:spTree>
    <p:extLst>
      <p:ext uri="{BB962C8B-B14F-4D97-AF65-F5344CB8AC3E}">
        <p14:creationId xmlns:p14="http://schemas.microsoft.com/office/powerpoint/2010/main" val="1129765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978" y="836712"/>
            <a:ext cx="8454043" cy="5685339"/>
          </a:xfrm>
          <a:prstGeom prst="rect">
            <a:avLst/>
          </a:prstGeom>
        </p:spPr>
        <p:txBody>
          <a:bodyPr wrap="square" lIns="91440" tIns="45720" rIns="91440" bIns="45720" anchor="t">
            <a:spAutoFit/>
          </a:bodyPr>
          <a:lstStyle/>
          <a:p>
            <a:pPr marL="342900" lvl="0" indent="-342900">
              <a:lnSpc>
                <a:spcPct val="150000"/>
              </a:lnSpc>
              <a:spcAft>
                <a:spcPts val="600"/>
              </a:spcAft>
              <a:buFont typeface="+mj-lt"/>
              <a:buAutoNum type="arabicPeriod"/>
            </a:pPr>
            <a:r>
              <a:rPr lang="fr-FR" sz="1600" dirty="0">
                <a:latin typeface="Open Sans" panose="020B0606030504020204" pitchFamily="34" charset="0"/>
                <a:ea typeface="Calibri" panose="020F0502020204030204" pitchFamily="34" charset="0"/>
                <a:cs typeface="Times New Roman" panose="02020603050405020304" pitchFamily="18" charset="0"/>
              </a:rPr>
              <a:t>Créez une collection dans Zotero (choisissez le nom)</a:t>
            </a:r>
            <a:endParaRPr lang="fr-FR" sz="1600" dirty="0">
              <a:solidFill>
                <a:schemeClr val="accent4"/>
              </a:solidFill>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mj-lt"/>
              <a:buAutoNum type="arabicPeriod"/>
            </a:pPr>
            <a:r>
              <a:rPr lang="fr-FR" sz="1600" dirty="0">
                <a:latin typeface="Open Sans" panose="020B0606030504020204" pitchFamily="34" charset="0"/>
                <a:ea typeface="Calibri" panose="020F0502020204030204" pitchFamily="34" charset="0"/>
                <a:cs typeface="Times New Roman" panose="02020603050405020304" pitchFamily="18" charset="0"/>
              </a:rPr>
              <a:t>Sur Zotero, utilisez l’icone « baguette magique » pour ajouter ce DOI dans votre collection : 10.1016/j.jes.2023.11.015</a:t>
            </a:r>
            <a:endParaRPr lang="fr-FR" sz="1600" dirty="0">
              <a:solidFill>
                <a:schemeClr val="accent4"/>
              </a:solidFill>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mj-lt"/>
              <a:buAutoNum type="arabicPeriod"/>
            </a:pPr>
            <a:r>
              <a:rPr lang="fr-FR" sz="1600" dirty="0">
                <a:latin typeface="Open Sans" panose="020B0606030504020204" pitchFamily="34" charset="0"/>
                <a:ea typeface="Calibri" panose="020F0502020204030204" pitchFamily="34" charset="0"/>
                <a:cs typeface="Times New Roman" panose="02020603050405020304" pitchFamily="18" charset="0"/>
              </a:rPr>
              <a:t>Sur Focus (vue </a:t>
            </a:r>
            <a:r>
              <a:rPr lang="fr-FR" sz="1600" dirty="0" err="1">
                <a:latin typeface="Open Sans" panose="020B0606030504020204" pitchFamily="34" charset="0"/>
                <a:ea typeface="Calibri" panose="020F0502020204030204" pitchFamily="34" charset="0"/>
                <a:cs typeface="Times New Roman" panose="02020603050405020304" pitchFamily="18" charset="0"/>
              </a:rPr>
              <a:t>UPSaclay</a:t>
            </a:r>
            <a:r>
              <a:rPr lang="fr-FR" sz="1600">
                <a:latin typeface="Open Sans" panose="020B0606030504020204" pitchFamily="34" charset="0"/>
                <a:ea typeface="Calibri" panose="020F0502020204030204" pitchFamily="34" charset="0"/>
                <a:cs typeface="Times New Roman" panose="02020603050405020304" pitchFamily="18" charset="0"/>
              </a:rPr>
              <a:t>/CS/ENS), </a:t>
            </a:r>
            <a:r>
              <a:rPr lang="fr-FR" sz="1600" dirty="0">
                <a:latin typeface="Open Sans" panose="020B0606030504020204" pitchFamily="34" charset="0"/>
                <a:ea typeface="Calibri" panose="020F0502020204030204" pitchFamily="34" charset="0"/>
                <a:cs typeface="Times New Roman" panose="02020603050405020304" pitchFamily="18" charset="0"/>
              </a:rPr>
              <a:t>cherchez stem </a:t>
            </a:r>
            <a:r>
              <a:rPr lang="fr-FR" sz="1600" dirty="0" err="1">
                <a:latin typeface="Open Sans" panose="020B0606030504020204" pitchFamily="34" charset="0"/>
                <a:ea typeface="Calibri" panose="020F0502020204030204" pitchFamily="34" charset="0"/>
                <a:cs typeface="Times New Roman" panose="02020603050405020304" pitchFamily="18" charset="0"/>
              </a:rPr>
              <a:t>cells</a:t>
            </a:r>
            <a:r>
              <a:rPr lang="fr-FR" sz="1600" dirty="0">
                <a:latin typeface="Open Sans" panose="020B0606030504020204" pitchFamily="34" charset="0"/>
                <a:ea typeface="Calibri" panose="020F0502020204030204" pitchFamily="34" charset="0"/>
                <a:cs typeface="Times New Roman" panose="02020603050405020304" pitchFamily="18" charset="0"/>
              </a:rPr>
              <a:t>. Avec les facettes, trouvez parmi les résultats un livre localisé au Lumen, et avec le connecteur, ajoutez le à votre collection Zotero.</a:t>
            </a:r>
          </a:p>
          <a:p>
            <a:pPr marL="342900" lvl="0" indent="-342900">
              <a:lnSpc>
                <a:spcPct val="150000"/>
              </a:lnSpc>
              <a:spcAft>
                <a:spcPts val="600"/>
              </a:spcAft>
              <a:buFont typeface="+mj-lt"/>
              <a:buAutoNum type="arabicPeriod"/>
            </a:pPr>
            <a:r>
              <a:rPr lang="fr-FR" sz="1600" dirty="0">
                <a:latin typeface="Open Sans" panose="020B0606030504020204" pitchFamily="34" charset="0"/>
                <a:ea typeface="Calibri" panose="020F0502020204030204" pitchFamily="34" charset="0"/>
                <a:cs typeface="Times New Roman" panose="02020603050405020304" pitchFamily="18" charset="0"/>
              </a:rPr>
              <a:t>Sur Focus, cherchez l’article “The impact of endocrine-</a:t>
            </a:r>
            <a:r>
              <a:rPr lang="fr-FR" sz="1600" dirty="0" err="1">
                <a:latin typeface="Open Sans" panose="020B0606030504020204" pitchFamily="34" charset="0"/>
                <a:ea typeface="Calibri" panose="020F0502020204030204" pitchFamily="34" charset="0"/>
                <a:cs typeface="Times New Roman" panose="02020603050405020304" pitchFamily="18" charset="0"/>
              </a:rPr>
              <a:t>disrupting</a:t>
            </a:r>
            <a:r>
              <a:rPr lang="fr-FR" sz="1600" dirty="0">
                <a:latin typeface="Open Sans" panose="020B0606030504020204" pitchFamily="34" charset="0"/>
                <a:ea typeface="Calibri" panose="020F0502020204030204" pitchFamily="34" charset="0"/>
                <a:cs typeface="Times New Roman" panose="02020603050405020304" pitchFamily="18" charset="0"/>
              </a:rPr>
              <a:t> </a:t>
            </a:r>
            <a:r>
              <a:rPr lang="fr-FR" sz="1600" dirty="0" err="1">
                <a:latin typeface="Open Sans" panose="020B0606030504020204" pitchFamily="34" charset="0"/>
                <a:ea typeface="Calibri" panose="020F0502020204030204" pitchFamily="34" charset="0"/>
                <a:cs typeface="Times New Roman" panose="02020603050405020304" pitchFamily="18" charset="0"/>
              </a:rPr>
              <a:t>chemicals</a:t>
            </a:r>
            <a:r>
              <a:rPr lang="fr-FR" sz="1600" dirty="0">
                <a:latin typeface="Open Sans" panose="020B0606030504020204" pitchFamily="34" charset="0"/>
                <a:ea typeface="Calibri" panose="020F0502020204030204" pitchFamily="34" charset="0"/>
                <a:cs typeface="Times New Roman" panose="02020603050405020304" pitchFamily="18" charset="0"/>
              </a:rPr>
              <a:t> on stem </a:t>
            </a:r>
            <a:r>
              <a:rPr lang="fr-FR" sz="1600" dirty="0" err="1">
                <a:latin typeface="Open Sans" panose="020B0606030504020204" pitchFamily="34" charset="0"/>
                <a:ea typeface="Calibri" panose="020F0502020204030204" pitchFamily="34" charset="0"/>
                <a:cs typeface="Times New Roman" panose="02020603050405020304" pitchFamily="18" charset="0"/>
              </a:rPr>
              <a:t>cells</a:t>
            </a:r>
            <a:r>
              <a:rPr lang="fr-FR" sz="1600" dirty="0">
                <a:latin typeface="Open Sans" panose="020B0606030504020204" pitchFamily="34" charset="0"/>
                <a:ea typeface="Calibri" panose="020F0502020204030204" pitchFamily="34" charset="0"/>
                <a:cs typeface="Times New Roman" panose="02020603050405020304" pitchFamily="18" charset="0"/>
              </a:rPr>
              <a:t>” de Juan P. </a:t>
            </a:r>
            <a:r>
              <a:rPr lang="fr-FR" sz="1600" dirty="0" err="1">
                <a:latin typeface="Open Sans" panose="020B0606030504020204" pitchFamily="34" charset="0"/>
                <a:ea typeface="Calibri" panose="020F0502020204030204" pitchFamily="34" charset="0"/>
                <a:cs typeface="Times New Roman" panose="02020603050405020304" pitchFamily="18" charset="0"/>
              </a:rPr>
              <a:t>Muñoz</a:t>
            </a:r>
            <a:r>
              <a:rPr lang="fr-FR" sz="1600" dirty="0">
                <a:latin typeface="Open Sans" panose="020B0606030504020204" pitchFamily="34" charset="0"/>
                <a:ea typeface="Calibri" panose="020F0502020204030204" pitchFamily="34" charset="0"/>
                <a:cs typeface="Times New Roman" panose="02020603050405020304" pitchFamily="18" charset="0"/>
              </a:rPr>
              <a:t>. Accédez à la page de l’article sur Science Direct et ajoutez la référence à Zotero avec le connecteur.</a:t>
            </a:r>
          </a:p>
          <a:p>
            <a:pPr marL="342900" lvl="0" indent="-342900">
              <a:lnSpc>
                <a:spcPct val="150000"/>
              </a:lnSpc>
              <a:spcAft>
                <a:spcPts val="600"/>
              </a:spcAft>
              <a:buFont typeface="+mj-lt"/>
              <a:buAutoNum type="arabicPeriod"/>
            </a:pPr>
            <a:r>
              <a:rPr lang="fr-FR" sz="1600" dirty="0">
                <a:latin typeface="Open Sans" panose="020B0606030504020204" pitchFamily="34" charset="0"/>
                <a:ea typeface="Calibri" panose="020F0502020204030204" pitchFamily="34" charset="0"/>
                <a:cs typeface="Times New Roman" panose="02020603050405020304" pitchFamily="18" charset="0"/>
              </a:rPr>
              <a:t>Sur Zotero, regardez la catégorie « Doublons » (sur la gauche), que voyez-vous ? Fusionnez pour n’avoir plus qu’une fois cette référence.</a:t>
            </a:r>
          </a:p>
          <a:p>
            <a:pPr marL="342900" lvl="0" indent="-342900">
              <a:lnSpc>
                <a:spcPct val="150000"/>
              </a:lnSpc>
              <a:spcAft>
                <a:spcPts val="600"/>
              </a:spcAft>
              <a:buFont typeface="+mj-lt"/>
              <a:buAutoNum type="arabicPeriod"/>
            </a:pPr>
            <a:r>
              <a:rPr lang="fr-FR" sz="1600" dirty="0">
                <a:latin typeface="Open Sans" panose="020B0606030504020204" pitchFamily="34" charset="0"/>
                <a:cs typeface="Times New Roman" panose="02020603050405020304" pitchFamily="18" charset="0"/>
              </a:rPr>
              <a:t>Ouvrez un document Word ou Libre Office, et ajoutez la citation des deux documents de votre collection, avec le style Vancouver.</a:t>
            </a:r>
          </a:p>
          <a:p>
            <a:pPr marL="342900" lvl="0" indent="-342900">
              <a:lnSpc>
                <a:spcPct val="150000"/>
              </a:lnSpc>
              <a:spcAft>
                <a:spcPts val="600"/>
              </a:spcAft>
              <a:buFont typeface="+mj-lt"/>
              <a:buAutoNum type="arabicPeriod"/>
            </a:pPr>
            <a:r>
              <a:rPr lang="fr-FR" sz="1600" dirty="0">
                <a:latin typeface="Open Sans" panose="020B0606030504020204" pitchFamily="34" charset="0"/>
                <a:cs typeface="Times New Roman" panose="02020603050405020304" pitchFamily="18" charset="0"/>
              </a:rPr>
              <a:t>Changez le style pour Chicago </a:t>
            </a:r>
            <a:r>
              <a:rPr lang="fr-FR" sz="1600" dirty="0" err="1">
                <a:latin typeface="Open Sans" panose="020B0606030504020204" pitchFamily="34" charset="0"/>
                <a:cs typeface="Times New Roman" panose="02020603050405020304" pitchFamily="18" charset="0"/>
              </a:rPr>
              <a:t>manual</a:t>
            </a:r>
            <a:r>
              <a:rPr lang="fr-FR" sz="1600" dirty="0">
                <a:latin typeface="Open Sans" panose="020B0606030504020204" pitchFamily="34" charset="0"/>
                <a:cs typeface="Times New Roman" panose="02020603050405020304" pitchFamily="18" charset="0"/>
              </a:rPr>
              <a:t> of 17th </a:t>
            </a:r>
            <a:r>
              <a:rPr lang="fr-FR" sz="1600" dirty="0" err="1">
                <a:latin typeface="Open Sans" panose="020B0606030504020204" pitchFamily="34" charset="0"/>
                <a:cs typeface="Times New Roman" panose="02020603050405020304" pitchFamily="18" charset="0"/>
              </a:rPr>
              <a:t>edition</a:t>
            </a:r>
            <a:r>
              <a:rPr lang="fr-FR" sz="1600" dirty="0">
                <a:latin typeface="Open Sans" panose="020B0606030504020204" pitchFamily="34" charset="0"/>
                <a:cs typeface="Times New Roman" panose="02020603050405020304" pitchFamily="18" charset="0"/>
              </a:rPr>
              <a:t> (</a:t>
            </a:r>
            <a:r>
              <a:rPr lang="fr-FR" sz="1600" dirty="0" err="1">
                <a:latin typeface="Open Sans" panose="020B0606030504020204" pitchFamily="34" charset="0"/>
                <a:cs typeface="Times New Roman" panose="02020603050405020304" pitchFamily="18" charset="0"/>
              </a:rPr>
              <a:t>author</a:t>
            </a:r>
            <a:r>
              <a:rPr lang="fr-FR" sz="1600" dirty="0">
                <a:latin typeface="Open Sans" panose="020B0606030504020204" pitchFamily="34" charset="0"/>
                <a:cs typeface="Times New Roman" panose="02020603050405020304" pitchFamily="18" charset="0"/>
              </a:rPr>
              <a:t>-date)</a:t>
            </a:r>
          </a:p>
        </p:txBody>
      </p:sp>
      <p:sp>
        <p:nvSpPr>
          <p:cNvPr id="6" name="Titre 1"/>
          <p:cNvSpPr txBox="1">
            <a:spLocks/>
          </p:cNvSpPr>
          <p:nvPr/>
        </p:nvSpPr>
        <p:spPr>
          <a:xfrm>
            <a:off x="467544" y="274638"/>
            <a:ext cx="7632848" cy="5620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fr-FR" dirty="0"/>
              <a:t>Exercices : Zotero</a:t>
            </a:r>
          </a:p>
        </p:txBody>
      </p:sp>
    </p:spTree>
    <p:extLst>
      <p:ext uri="{BB962C8B-B14F-4D97-AF65-F5344CB8AC3E}">
        <p14:creationId xmlns:p14="http://schemas.microsoft.com/office/powerpoint/2010/main" val="211343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DCE39-EDC7-43A9-BC99-D368D27B4950}"/>
              </a:ext>
            </a:extLst>
          </p:cNvPr>
          <p:cNvSpPr>
            <a:spLocks noGrp="1"/>
          </p:cNvSpPr>
          <p:nvPr>
            <p:ph type="title"/>
          </p:nvPr>
        </p:nvSpPr>
        <p:spPr/>
        <p:txBody>
          <a:bodyPr/>
          <a:lstStyle/>
          <a:p>
            <a:r>
              <a:rPr lang="fr-FR" dirty="0"/>
              <a:t>Tutorat</a:t>
            </a:r>
          </a:p>
        </p:txBody>
      </p:sp>
      <p:sp>
        <p:nvSpPr>
          <p:cNvPr id="3" name="Espace réservé du contenu 2">
            <a:extLst>
              <a:ext uri="{FF2B5EF4-FFF2-40B4-BE49-F238E27FC236}">
                <a16:creationId xmlns:a16="http://schemas.microsoft.com/office/drawing/2014/main" id="{343848D0-D385-481C-BE7C-83A5D9FA574A}"/>
              </a:ext>
            </a:extLst>
          </p:cNvPr>
          <p:cNvSpPr>
            <a:spLocks noGrp="1"/>
          </p:cNvSpPr>
          <p:nvPr>
            <p:ph idx="1"/>
          </p:nvPr>
        </p:nvSpPr>
        <p:spPr>
          <a:xfrm>
            <a:off x="268448" y="1220025"/>
            <a:ext cx="4608512" cy="4585239"/>
          </a:xfrm>
        </p:spPr>
        <p:txBody>
          <a:bodyPr>
            <a:normAutofit/>
          </a:bodyPr>
          <a:lstStyle/>
          <a:p>
            <a:pPr marL="0" indent="0" eaLnBrk="1" hangingPunct="1">
              <a:buNone/>
            </a:pPr>
            <a:r>
              <a:rPr lang="fr-FR" altLang="fr-FR" sz="2400" dirty="0">
                <a:ea typeface="MS PGothic" panose="020B0600070205080204" pitchFamily="34" charset="-128"/>
              </a:rPr>
              <a:t>Pour un accompagnement sur des points de méthodologie, de recherche documentaire, d’utilisation des outils.</a:t>
            </a:r>
          </a:p>
          <a:p>
            <a:pPr marL="0" indent="0" eaLnBrk="1" hangingPunct="1">
              <a:spcBef>
                <a:spcPts val="0"/>
              </a:spcBef>
              <a:buNone/>
            </a:pPr>
            <a:endParaRPr lang="fr-FR" altLang="fr-FR" sz="2000" dirty="0">
              <a:ea typeface="MS PGothic" panose="020B0600070205080204" pitchFamily="34" charset="-128"/>
            </a:endParaRPr>
          </a:p>
          <a:p>
            <a:pPr marL="0" indent="0">
              <a:buNone/>
            </a:pPr>
            <a:r>
              <a:rPr lang="fr-FR" altLang="fr-FR" sz="2400" dirty="0">
                <a:ea typeface="MS PGothic" panose="020B0600070205080204" pitchFamily="34" charset="-128"/>
              </a:rPr>
              <a:t>Au 2</a:t>
            </a:r>
            <a:r>
              <a:rPr lang="fr-FR" altLang="fr-FR" sz="2400" baseline="30000" dirty="0">
                <a:ea typeface="MS PGothic" panose="020B0600070205080204" pitchFamily="34" charset="-128"/>
              </a:rPr>
              <a:t>ème</a:t>
            </a:r>
            <a:r>
              <a:rPr lang="fr-FR" altLang="fr-FR" sz="2400" dirty="0">
                <a:ea typeface="MS PGothic" panose="020B0600070205080204" pitchFamily="34" charset="-128"/>
              </a:rPr>
              <a:t> étage du Lumen </a:t>
            </a:r>
          </a:p>
          <a:p>
            <a:pPr marL="0" indent="0">
              <a:buNone/>
            </a:pPr>
            <a:r>
              <a:rPr lang="fr-FR" altLang="fr-FR" sz="2000" dirty="0">
                <a:ea typeface="MS PGothic" panose="020B0600070205080204" pitchFamily="34" charset="-128"/>
              </a:rPr>
              <a:t>(et dans les autres bibliothèques)</a:t>
            </a:r>
          </a:p>
          <a:p>
            <a:pPr marL="0" indent="0" eaLnBrk="1" hangingPunct="1">
              <a:spcBef>
                <a:spcPts val="0"/>
              </a:spcBef>
              <a:buNone/>
            </a:pPr>
            <a:endParaRPr lang="fr-FR" altLang="fr-FR" sz="2000" dirty="0">
              <a:ea typeface="MS PGothic" panose="020B0600070205080204" pitchFamily="34" charset="-128"/>
            </a:endParaRPr>
          </a:p>
          <a:p>
            <a:pPr marL="0" indent="0" eaLnBrk="1" hangingPunct="1">
              <a:buNone/>
            </a:pPr>
            <a:r>
              <a:rPr lang="fr-FR" altLang="fr-FR" sz="2400" dirty="0">
                <a:ea typeface="MS PGothic" panose="020B0600070205080204" pitchFamily="34" charset="-128"/>
              </a:rPr>
              <a:t>Avec ou sans rendez-vous : </a:t>
            </a:r>
          </a:p>
          <a:p>
            <a:endParaRPr lang="fr-FR" dirty="0"/>
          </a:p>
        </p:txBody>
      </p:sp>
      <p:pic>
        <p:nvPicPr>
          <p:cNvPr id="6" name="Image 5">
            <a:extLst>
              <a:ext uri="{FF2B5EF4-FFF2-40B4-BE49-F238E27FC236}">
                <a16:creationId xmlns:a16="http://schemas.microsoft.com/office/drawing/2014/main" id="{8AEB1B7D-EBAF-4FD9-AF2B-4CD4B693B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951" y="332656"/>
            <a:ext cx="4155502" cy="5727704"/>
          </a:xfrm>
          <a:prstGeom prst="rect">
            <a:avLst/>
          </a:prstGeom>
        </p:spPr>
      </p:pic>
      <p:pic>
        <p:nvPicPr>
          <p:cNvPr id="4" name="Image 3">
            <a:extLst>
              <a:ext uri="{FF2B5EF4-FFF2-40B4-BE49-F238E27FC236}">
                <a16:creationId xmlns:a16="http://schemas.microsoft.com/office/drawing/2014/main" id="{9C28C9FB-DF7B-48B4-8139-49329BB932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0" t="3801" r="3800" b="3636"/>
          <a:stretch/>
        </p:blipFill>
        <p:spPr>
          <a:xfrm>
            <a:off x="1475656" y="4628420"/>
            <a:ext cx="1918230" cy="1921640"/>
          </a:xfrm>
          <a:prstGeom prst="rect">
            <a:avLst/>
          </a:prstGeom>
        </p:spPr>
      </p:pic>
    </p:spTree>
    <p:extLst>
      <p:ext uri="{BB962C8B-B14F-4D97-AF65-F5344CB8AC3E}">
        <p14:creationId xmlns:p14="http://schemas.microsoft.com/office/powerpoint/2010/main" val="770513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0"/>
            <a:ext cx="5184576" cy="2492896"/>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 name="Rectangle 4"/>
          <p:cNvSpPr/>
          <p:nvPr/>
        </p:nvSpPr>
        <p:spPr>
          <a:xfrm>
            <a:off x="272128" y="620688"/>
            <a:ext cx="537999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28" y="430108"/>
            <a:ext cx="1540272" cy="1296000"/>
          </a:xfrm>
          <a:prstGeom prst="rect">
            <a:avLst/>
          </a:prstGeom>
          <a:solidFill>
            <a:schemeClr val="bg1"/>
          </a:solidFill>
          <a:ln>
            <a:noFill/>
          </a:ln>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223" y="903318"/>
            <a:ext cx="1389070" cy="720000"/>
          </a:xfrm>
          <a:prstGeom prst="rect">
            <a:avLst/>
          </a:prstGeom>
          <a:solidFill>
            <a:schemeClr val="bg1"/>
          </a:solidFill>
          <a:ln>
            <a:noFill/>
          </a:ln>
        </p:spPr>
      </p:pic>
      <p:sp>
        <p:nvSpPr>
          <p:cNvPr id="10" name="Zone de texte 2"/>
          <p:cNvSpPr txBox="1">
            <a:spLocks noGrp="1" noChangeArrowheads="1"/>
          </p:cNvSpPr>
          <p:nvPr>
            <p:ph type="subTitle" idx="1"/>
          </p:nvPr>
        </p:nvSpPr>
        <p:spPr bwMode="auto">
          <a:xfrm>
            <a:off x="441844" y="650364"/>
            <a:ext cx="8260312" cy="3336971"/>
          </a:xfrm>
          <a:prstGeom prst="rect">
            <a:avLst/>
          </a:prstGeom>
          <a:noFill/>
          <a:ln w="57150" cap="flat" cmpd="sng" algn="ctr">
            <a:no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fr-FR" sz="3600" b="1" dirty="0">
                <a:solidFill>
                  <a:srgbClr val="63003C"/>
                </a:solidFill>
                <a:effectLst/>
                <a:latin typeface="Open Sans" panose="020B0606030504020204" pitchFamily="34" charset="0"/>
                <a:ea typeface="Calibri" panose="020F0502020204030204" pitchFamily="34" charset="0"/>
                <a:cs typeface="Times New Roman" panose="02020603050405020304" pitchFamily="18" charset="0"/>
              </a:rPr>
              <a:t>Des questions ?</a:t>
            </a:r>
            <a:endParaRPr lang="fr-FR" sz="1600" dirty="0">
              <a:effectLst/>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7009" y="871252"/>
            <a:ext cx="1661055" cy="752066"/>
          </a:xfrm>
          <a:prstGeom prst="rect">
            <a:avLst/>
          </a:prstGeom>
          <a:solidFill>
            <a:schemeClr val="bg1"/>
          </a:solidFill>
          <a:ln>
            <a:noFill/>
          </a:ln>
        </p:spPr>
      </p:pic>
      <p:sp>
        <p:nvSpPr>
          <p:cNvPr id="9" name="Zone de texte 2"/>
          <p:cNvSpPr txBox="1">
            <a:spLocks noChangeArrowheads="1"/>
          </p:cNvSpPr>
          <p:nvPr/>
        </p:nvSpPr>
        <p:spPr bwMode="auto">
          <a:xfrm>
            <a:off x="441844" y="2900333"/>
            <a:ext cx="4922244" cy="1020414"/>
          </a:xfrm>
          <a:prstGeom prst="rect">
            <a:avLst/>
          </a:prstGeom>
          <a:ln w="57150" cap="flat" cmpd="sng" algn="ctr">
            <a:no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vert="horz" wrap="square" lIns="91440" tIns="45720" rIns="91440" bIns="45720" rtlCol="0" anchor="ctr" anchorCtr="0">
            <a:noAutofit/>
          </a:bodyPr>
          <a:lstStyle>
            <a:lvl1pPr marL="0" indent="0" algn="l" defTabSz="914400">
              <a:lnSpc>
                <a:spcPct val="90000"/>
              </a:lnSpc>
              <a:spcBef>
                <a:spcPts val="1000"/>
              </a:spcBef>
              <a:buFont typeface="Arial"/>
              <a:buNone/>
              <a:defRPr sz="2000">
                <a:solidFill>
                  <a:schemeClr val="tx1"/>
                </a:solidFill>
                <a:latin typeface="+mn-lt"/>
                <a:ea typeface="+mn-ea"/>
                <a:cs typeface="+mn-cs"/>
              </a:defRPr>
            </a:lvl1pPr>
            <a:lvl2pPr marL="457200" indent="0" algn="ctr" defTabSz="914400">
              <a:lnSpc>
                <a:spcPct val="90000"/>
              </a:lnSpc>
              <a:spcBef>
                <a:spcPts val="500"/>
              </a:spcBef>
              <a:buFont typeface="Arial"/>
              <a:buNone/>
              <a:defRPr sz="2000">
                <a:solidFill>
                  <a:schemeClr val="dk1"/>
                </a:solidFill>
                <a:latin typeface="+mn-lt"/>
                <a:ea typeface="+mn-ea"/>
                <a:cs typeface="+mn-cs"/>
              </a:defRPr>
            </a:lvl2pPr>
            <a:lvl3pPr marL="914400" indent="0" algn="ctr" defTabSz="914400">
              <a:lnSpc>
                <a:spcPct val="90000"/>
              </a:lnSpc>
              <a:spcBef>
                <a:spcPts val="500"/>
              </a:spcBef>
              <a:buFont typeface="Arial"/>
              <a:buNone/>
              <a:defRPr sz="1800">
                <a:solidFill>
                  <a:schemeClr val="dk1"/>
                </a:solidFill>
                <a:latin typeface="+mn-lt"/>
                <a:ea typeface="+mn-ea"/>
                <a:cs typeface="+mn-cs"/>
              </a:defRPr>
            </a:lvl3pPr>
            <a:lvl4pPr marL="1371600" indent="0" algn="ctr" defTabSz="914400">
              <a:lnSpc>
                <a:spcPct val="90000"/>
              </a:lnSpc>
              <a:spcBef>
                <a:spcPts val="500"/>
              </a:spcBef>
              <a:buFont typeface="Arial"/>
              <a:buNone/>
              <a:defRPr sz="1600">
                <a:solidFill>
                  <a:schemeClr val="dk1"/>
                </a:solidFill>
                <a:latin typeface="+mn-lt"/>
                <a:ea typeface="+mn-ea"/>
                <a:cs typeface="+mn-cs"/>
              </a:defRPr>
            </a:lvl4pPr>
            <a:lvl5pPr marL="1828800" indent="0" algn="ctr" defTabSz="914400">
              <a:lnSpc>
                <a:spcPct val="90000"/>
              </a:lnSpc>
              <a:spcBef>
                <a:spcPts val="500"/>
              </a:spcBef>
              <a:buFont typeface="Arial"/>
              <a:buNone/>
              <a:defRPr sz="1600">
                <a:solidFill>
                  <a:schemeClr val="dk1"/>
                </a:solidFill>
                <a:latin typeface="+mn-lt"/>
                <a:ea typeface="+mn-ea"/>
                <a:cs typeface="+mn-cs"/>
              </a:defRPr>
            </a:lvl5pPr>
            <a:lvl6pPr marL="2286000" indent="0" algn="ctr" defTabSz="914400">
              <a:lnSpc>
                <a:spcPct val="90000"/>
              </a:lnSpc>
              <a:spcBef>
                <a:spcPts val="500"/>
              </a:spcBef>
              <a:buFont typeface="Arial"/>
              <a:buNone/>
              <a:defRPr sz="1600">
                <a:solidFill>
                  <a:schemeClr val="dk1"/>
                </a:solidFill>
                <a:latin typeface="+mn-lt"/>
                <a:ea typeface="+mn-ea"/>
                <a:cs typeface="+mn-cs"/>
              </a:defRPr>
            </a:lvl6pPr>
            <a:lvl7pPr marL="2743200" indent="0" algn="ctr" defTabSz="914400">
              <a:lnSpc>
                <a:spcPct val="90000"/>
              </a:lnSpc>
              <a:spcBef>
                <a:spcPts val="500"/>
              </a:spcBef>
              <a:buFont typeface="Arial"/>
              <a:buNone/>
              <a:defRPr sz="1600">
                <a:solidFill>
                  <a:schemeClr val="dk1"/>
                </a:solidFill>
                <a:latin typeface="+mn-lt"/>
                <a:ea typeface="+mn-ea"/>
                <a:cs typeface="+mn-cs"/>
              </a:defRPr>
            </a:lvl7pPr>
            <a:lvl8pPr marL="3200400" indent="0" algn="ctr" defTabSz="914400">
              <a:lnSpc>
                <a:spcPct val="90000"/>
              </a:lnSpc>
              <a:spcBef>
                <a:spcPts val="500"/>
              </a:spcBef>
              <a:buFont typeface="Arial"/>
              <a:buNone/>
              <a:defRPr sz="1600">
                <a:solidFill>
                  <a:schemeClr val="dk1"/>
                </a:solidFill>
                <a:latin typeface="+mn-lt"/>
                <a:ea typeface="+mn-ea"/>
                <a:cs typeface="+mn-cs"/>
              </a:defRPr>
            </a:lvl8pPr>
            <a:lvl9pPr marL="3657600" indent="0" algn="ctr" defTabSz="914400">
              <a:lnSpc>
                <a:spcPct val="90000"/>
              </a:lnSpc>
              <a:spcBef>
                <a:spcPts val="500"/>
              </a:spcBef>
              <a:buFont typeface="Arial"/>
              <a:buNone/>
              <a:defRPr sz="1600">
                <a:solidFill>
                  <a:schemeClr val="dk1"/>
                </a:solidFill>
                <a:latin typeface="+mn-lt"/>
                <a:ea typeface="+mn-ea"/>
                <a:cs typeface="+mn-cs"/>
              </a:defRPr>
            </a:lvl9pPr>
          </a:lstStyle>
          <a:p>
            <a:pPr>
              <a:lnSpc>
                <a:spcPct val="107000"/>
              </a:lnSpc>
              <a:spcAft>
                <a:spcPts val="800"/>
              </a:spcAft>
            </a:pPr>
            <a:r>
              <a:rPr lang="fr-FR" sz="1800" dirty="0">
                <a:ea typeface="Calibri" panose="020F0502020204030204" pitchFamily="34" charset="0"/>
                <a:cs typeface="Times New Roman" panose="02020603050405020304" pitchFamily="18" charset="0"/>
                <a:hlinkClick r:id="rId6"/>
              </a:rPr>
              <a:t>d</a:t>
            </a:r>
            <a:r>
              <a:rPr lang="fr-FR" sz="1800" dirty="0">
                <a:ea typeface="Calibri" panose="020F0502020204030204" pitchFamily="34" charset="0"/>
                <a:cs typeface="Times New Roman" panose="02020603050405020304" pitchFamily="18" charset="0"/>
                <a:hlinkClick r:id="rId7"/>
              </a:rPr>
              <a:t>avid.delton@ens-paris-saclay.fr</a:t>
            </a:r>
            <a:endParaRPr lang="fr-FR" sz="1800" dirty="0">
              <a:ea typeface="Calibri" panose="020F0502020204030204" pitchFamily="34" charset="0"/>
              <a:cs typeface="Times New Roman" panose="02020603050405020304" pitchFamily="18" charset="0"/>
            </a:endParaRPr>
          </a:p>
          <a:p>
            <a:pPr>
              <a:lnSpc>
                <a:spcPct val="107000"/>
              </a:lnSpc>
              <a:spcAft>
                <a:spcPts val="800"/>
              </a:spcAft>
            </a:pPr>
            <a:r>
              <a:rPr lang="fr-FR" sz="1800" dirty="0">
                <a:hlinkClick r:id="rId8"/>
              </a:rPr>
              <a:t>contact.lumen@universite-paris-saclay.fr</a:t>
            </a:r>
            <a:endParaRPr lang="fr-FR" sz="1800" dirty="0">
              <a:ea typeface="Calibri" panose="020F0502020204030204" pitchFamily="34" charset="0"/>
              <a:cs typeface="Times New Roman" panose="02020603050405020304" pitchFamily="18" charset="0"/>
            </a:endParaRPr>
          </a:p>
        </p:txBody>
      </p:sp>
      <p:sp>
        <p:nvSpPr>
          <p:cNvPr id="12" name="Zone de texte 2">
            <a:extLst>
              <a:ext uri="{FF2B5EF4-FFF2-40B4-BE49-F238E27FC236}">
                <a16:creationId xmlns:a16="http://schemas.microsoft.com/office/drawing/2014/main" id="{C932EF00-8C14-4FBA-8C00-770573777DFF}"/>
              </a:ext>
            </a:extLst>
          </p:cNvPr>
          <p:cNvSpPr txBox="1">
            <a:spLocks noChangeArrowheads="1"/>
          </p:cNvSpPr>
          <p:nvPr/>
        </p:nvSpPr>
        <p:spPr bwMode="auto">
          <a:xfrm>
            <a:off x="6253884" y="476285"/>
            <a:ext cx="2448272" cy="102041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vert="horz" wrap="square" lIns="91440" tIns="45720" rIns="91440" bIns="45720" rtlCol="0" anchor="ctr" anchorCtr="0">
            <a:noAutofit/>
          </a:bodyPr>
          <a:lstStyle>
            <a:lvl1pPr marL="0" indent="0" algn="l" defTabSz="914400">
              <a:lnSpc>
                <a:spcPct val="90000"/>
              </a:lnSpc>
              <a:spcBef>
                <a:spcPts val="1000"/>
              </a:spcBef>
              <a:buFont typeface="Arial"/>
              <a:buNone/>
              <a:defRPr sz="2000">
                <a:solidFill>
                  <a:schemeClr val="tx1"/>
                </a:solidFill>
                <a:latin typeface="+mn-lt"/>
                <a:ea typeface="+mn-ea"/>
                <a:cs typeface="+mn-cs"/>
              </a:defRPr>
            </a:lvl1pPr>
            <a:lvl2pPr marL="457200" indent="0" algn="ctr" defTabSz="914400">
              <a:lnSpc>
                <a:spcPct val="90000"/>
              </a:lnSpc>
              <a:spcBef>
                <a:spcPts val="500"/>
              </a:spcBef>
              <a:buFont typeface="Arial"/>
              <a:buNone/>
              <a:defRPr sz="2000">
                <a:solidFill>
                  <a:schemeClr val="dk1"/>
                </a:solidFill>
                <a:latin typeface="+mn-lt"/>
                <a:ea typeface="+mn-ea"/>
                <a:cs typeface="+mn-cs"/>
              </a:defRPr>
            </a:lvl2pPr>
            <a:lvl3pPr marL="914400" indent="0" algn="ctr" defTabSz="914400">
              <a:lnSpc>
                <a:spcPct val="90000"/>
              </a:lnSpc>
              <a:spcBef>
                <a:spcPts val="500"/>
              </a:spcBef>
              <a:buFont typeface="Arial"/>
              <a:buNone/>
              <a:defRPr sz="1800">
                <a:solidFill>
                  <a:schemeClr val="dk1"/>
                </a:solidFill>
                <a:latin typeface="+mn-lt"/>
                <a:ea typeface="+mn-ea"/>
                <a:cs typeface="+mn-cs"/>
              </a:defRPr>
            </a:lvl3pPr>
            <a:lvl4pPr marL="1371600" indent="0" algn="ctr" defTabSz="914400">
              <a:lnSpc>
                <a:spcPct val="90000"/>
              </a:lnSpc>
              <a:spcBef>
                <a:spcPts val="500"/>
              </a:spcBef>
              <a:buFont typeface="Arial"/>
              <a:buNone/>
              <a:defRPr sz="1600">
                <a:solidFill>
                  <a:schemeClr val="dk1"/>
                </a:solidFill>
                <a:latin typeface="+mn-lt"/>
                <a:ea typeface="+mn-ea"/>
                <a:cs typeface="+mn-cs"/>
              </a:defRPr>
            </a:lvl4pPr>
            <a:lvl5pPr marL="1828800" indent="0" algn="ctr" defTabSz="914400">
              <a:lnSpc>
                <a:spcPct val="90000"/>
              </a:lnSpc>
              <a:spcBef>
                <a:spcPts val="500"/>
              </a:spcBef>
              <a:buFont typeface="Arial"/>
              <a:buNone/>
              <a:defRPr sz="1600">
                <a:solidFill>
                  <a:schemeClr val="dk1"/>
                </a:solidFill>
                <a:latin typeface="+mn-lt"/>
                <a:ea typeface="+mn-ea"/>
                <a:cs typeface="+mn-cs"/>
              </a:defRPr>
            </a:lvl5pPr>
            <a:lvl6pPr marL="2286000" indent="0" algn="ctr" defTabSz="914400">
              <a:lnSpc>
                <a:spcPct val="90000"/>
              </a:lnSpc>
              <a:spcBef>
                <a:spcPts val="500"/>
              </a:spcBef>
              <a:buFont typeface="Arial"/>
              <a:buNone/>
              <a:defRPr sz="1600">
                <a:solidFill>
                  <a:schemeClr val="dk1"/>
                </a:solidFill>
                <a:latin typeface="+mn-lt"/>
                <a:ea typeface="+mn-ea"/>
                <a:cs typeface="+mn-cs"/>
              </a:defRPr>
            </a:lvl6pPr>
            <a:lvl7pPr marL="2743200" indent="0" algn="ctr" defTabSz="914400">
              <a:lnSpc>
                <a:spcPct val="90000"/>
              </a:lnSpc>
              <a:spcBef>
                <a:spcPts val="500"/>
              </a:spcBef>
              <a:buFont typeface="Arial"/>
              <a:buNone/>
              <a:defRPr sz="1600">
                <a:solidFill>
                  <a:schemeClr val="dk1"/>
                </a:solidFill>
                <a:latin typeface="+mn-lt"/>
                <a:ea typeface="+mn-ea"/>
                <a:cs typeface="+mn-cs"/>
              </a:defRPr>
            </a:lvl7pPr>
            <a:lvl8pPr marL="3200400" indent="0" algn="ctr" defTabSz="914400">
              <a:lnSpc>
                <a:spcPct val="90000"/>
              </a:lnSpc>
              <a:spcBef>
                <a:spcPts val="500"/>
              </a:spcBef>
              <a:buFont typeface="Arial"/>
              <a:buNone/>
              <a:defRPr sz="1600">
                <a:solidFill>
                  <a:schemeClr val="dk1"/>
                </a:solidFill>
                <a:latin typeface="+mn-lt"/>
                <a:ea typeface="+mn-ea"/>
                <a:cs typeface="+mn-cs"/>
              </a:defRPr>
            </a:lvl8pPr>
            <a:lvl9pPr marL="3657600" indent="0" algn="ctr" defTabSz="914400">
              <a:lnSpc>
                <a:spcPct val="90000"/>
              </a:lnSpc>
              <a:spcBef>
                <a:spcPts val="500"/>
              </a:spcBef>
              <a:buFont typeface="Arial"/>
              <a:buNone/>
              <a:defRPr sz="1600">
                <a:solidFill>
                  <a:schemeClr val="dk1"/>
                </a:solidFill>
                <a:latin typeface="+mn-lt"/>
                <a:ea typeface="+mn-ea"/>
                <a:cs typeface="+mn-cs"/>
              </a:defRPr>
            </a:lvl9pPr>
          </a:lstStyle>
          <a:p>
            <a:pPr>
              <a:lnSpc>
                <a:spcPct val="100000"/>
              </a:lnSpc>
              <a:spcAft>
                <a:spcPts val="800"/>
              </a:spcAft>
            </a:pPr>
            <a:r>
              <a:rPr lang="fr-FR" sz="1800" dirty="0">
                <a:ea typeface="Calibri" panose="020F0502020204030204" pitchFamily="34" charset="0"/>
                <a:cs typeface="Times New Roman" panose="02020603050405020304" pitchFamily="18" charset="0"/>
              </a:rPr>
              <a:t>Instagram : @lumen.upsaclay @bu_upsaclay</a:t>
            </a:r>
          </a:p>
        </p:txBody>
      </p:sp>
      <p:sp>
        <p:nvSpPr>
          <p:cNvPr id="13" name="Rectangle 12">
            <a:extLst>
              <a:ext uri="{FF2B5EF4-FFF2-40B4-BE49-F238E27FC236}">
                <a16:creationId xmlns:a16="http://schemas.microsoft.com/office/drawing/2014/main" id="{0A3AD815-1982-40A4-B4E7-DFB3A5AF6A1E}"/>
              </a:ext>
            </a:extLst>
          </p:cNvPr>
          <p:cNvSpPr/>
          <p:nvPr/>
        </p:nvSpPr>
        <p:spPr>
          <a:xfrm>
            <a:off x="671994" y="4259295"/>
            <a:ext cx="7800011" cy="2174796"/>
          </a:xfrm>
          <a:prstGeom prst="rect">
            <a:avLst/>
          </a:prstGeom>
          <a:no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000" dirty="0">
              <a:solidFill>
                <a:srgbClr val="313E48"/>
              </a:solidFill>
            </a:endParaRPr>
          </a:p>
        </p:txBody>
      </p:sp>
    </p:spTree>
    <p:extLst>
      <p:ext uri="{BB962C8B-B14F-4D97-AF65-F5344CB8AC3E}">
        <p14:creationId xmlns:p14="http://schemas.microsoft.com/office/powerpoint/2010/main" val="299601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400" y="548958"/>
            <a:ext cx="7632848" cy="562074"/>
          </a:xfrm>
        </p:spPr>
        <p:txBody>
          <a:bodyPr/>
          <a:lstStyle/>
          <a:p>
            <a:r>
              <a:rPr lang="fr-FR" dirty="0"/>
              <a:t>Contacts</a:t>
            </a:r>
          </a:p>
        </p:txBody>
      </p:sp>
      <p:sp>
        <p:nvSpPr>
          <p:cNvPr id="3" name="Espace réservé du contenu 2"/>
          <p:cNvSpPr>
            <a:spLocks noGrp="1"/>
          </p:cNvSpPr>
          <p:nvPr>
            <p:ph idx="1"/>
          </p:nvPr>
        </p:nvSpPr>
        <p:spPr>
          <a:xfrm>
            <a:off x="323528" y="1412776"/>
            <a:ext cx="8352928" cy="4366930"/>
          </a:xfrm>
        </p:spPr>
        <p:txBody>
          <a:bodyPr vert="horz" lIns="91440" tIns="45720" rIns="91440" bIns="45720" rtlCol="0" anchor="t">
            <a:normAutofit lnSpcReduction="10000"/>
          </a:bodyPr>
          <a:lstStyle/>
          <a:p>
            <a:pPr marL="0" indent="0">
              <a:buNone/>
            </a:pPr>
            <a:endParaRPr lang="fr-FR" dirty="0"/>
          </a:p>
          <a:p>
            <a:r>
              <a:rPr lang="fr-FR" dirty="0">
                <a:hlinkClick r:id="rId2"/>
              </a:rPr>
              <a:t>https://www.lumen.universite-paris-saclay.fr</a:t>
            </a:r>
            <a:endParaRPr lang="fr-FR" dirty="0"/>
          </a:p>
          <a:p>
            <a:endParaRPr lang="fr-FR" dirty="0"/>
          </a:p>
          <a:p>
            <a:r>
              <a:rPr lang="fr-FR" dirty="0"/>
              <a:t>contact.lumen@universite-paris-saclay.fr</a:t>
            </a:r>
            <a:endParaRPr lang="fr-FR" sz="2800" dirty="0"/>
          </a:p>
          <a:p>
            <a:endParaRPr lang="fr-FR" sz="2800" dirty="0"/>
          </a:p>
          <a:p>
            <a:r>
              <a:rPr lang="fr-FR" sz="2800" dirty="0"/>
              <a:t>Instagram : @lumen_upsaclay</a:t>
            </a:r>
          </a:p>
          <a:p>
            <a:endParaRPr lang="fr-FR" dirty="0"/>
          </a:p>
          <a:p>
            <a:r>
              <a:rPr lang="fr-FR" sz="2800" dirty="0">
                <a:hlinkClick r:id="rId3"/>
              </a:rPr>
              <a:t>https://www.bibliotheques.universite-paris-saclay.fr/</a:t>
            </a:r>
            <a:endParaRPr lang="fr-FR" sz="2800" dirty="0"/>
          </a:p>
          <a:p>
            <a:endParaRPr lang="fr-FR" sz="2800" dirty="0"/>
          </a:p>
          <a:p>
            <a:endParaRPr lang="fr-FR" sz="2800" dirty="0"/>
          </a:p>
          <a:p>
            <a:endParaRPr lang="fr-FR" dirty="0">
              <a:latin typeface="+mj-lt"/>
              <a:ea typeface="+mn-lt"/>
              <a:cs typeface="+mn-lt"/>
            </a:endParaRPr>
          </a:p>
          <a:p>
            <a:endParaRPr lang="fr-FR" dirty="0">
              <a:latin typeface="+mj-lt"/>
              <a:ea typeface="+mn-lt"/>
              <a:cs typeface="+mn-lt"/>
            </a:endParaRPr>
          </a:p>
        </p:txBody>
      </p:sp>
    </p:spTree>
    <p:extLst>
      <p:ext uri="{BB962C8B-B14F-4D97-AF65-F5344CB8AC3E}">
        <p14:creationId xmlns:p14="http://schemas.microsoft.com/office/powerpoint/2010/main" val="378331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20C64-88AA-4996-B6AA-8FB6D428C8AB}"/>
              </a:ext>
            </a:extLst>
          </p:cNvPr>
          <p:cNvSpPr>
            <a:spLocks noGrp="1"/>
          </p:cNvSpPr>
          <p:nvPr>
            <p:ph type="title"/>
          </p:nvPr>
        </p:nvSpPr>
        <p:spPr/>
        <p:txBody>
          <a:bodyPr/>
          <a:lstStyle/>
          <a:p>
            <a:r>
              <a:rPr lang="fr-FR" dirty="0"/>
              <a:t>Le Design Spot</a:t>
            </a:r>
          </a:p>
        </p:txBody>
      </p:sp>
      <p:sp>
        <p:nvSpPr>
          <p:cNvPr id="3" name="Espace réservé du contenu 2">
            <a:extLst>
              <a:ext uri="{FF2B5EF4-FFF2-40B4-BE49-F238E27FC236}">
                <a16:creationId xmlns:a16="http://schemas.microsoft.com/office/drawing/2014/main" id="{7194480E-F146-4859-B9EE-D89032407B2B}"/>
              </a:ext>
            </a:extLst>
          </p:cNvPr>
          <p:cNvSpPr>
            <a:spLocks noGrp="1"/>
          </p:cNvSpPr>
          <p:nvPr>
            <p:ph idx="1"/>
          </p:nvPr>
        </p:nvSpPr>
        <p:spPr>
          <a:xfrm>
            <a:off x="467545" y="1196752"/>
            <a:ext cx="6192687" cy="4366930"/>
          </a:xfrm>
        </p:spPr>
        <p:txBody>
          <a:bodyPr>
            <a:normAutofit/>
          </a:bodyPr>
          <a:lstStyle/>
          <a:p>
            <a:r>
              <a:rPr lang="fr-FR" sz="2400" dirty="0"/>
              <a:t>Accompagnements entreprises et particuliers sur des projets de design</a:t>
            </a:r>
          </a:p>
          <a:p>
            <a:endParaRPr lang="fr-FR" sz="1200" dirty="0"/>
          </a:p>
          <a:p>
            <a:r>
              <a:rPr lang="fr-FR" sz="2400" dirty="0"/>
              <a:t>Médiation sur le design (ateliers, expos)</a:t>
            </a:r>
          </a:p>
          <a:p>
            <a:endParaRPr lang="fr-FR" sz="1200" dirty="0"/>
          </a:p>
          <a:p>
            <a:r>
              <a:rPr lang="fr-FR" sz="2400" dirty="0"/>
              <a:t>Matériauthèque : </a:t>
            </a:r>
          </a:p>
          <a:p>
            <a:pPr marL="0" indent="0">
              <a:buNone/>
            </a:pPr>
            <a:r>
              <a:rPr lang="fr-FR" sz="2400" dirty="0"/>
              <a:t>400 échantillons et base de données 9000 matériaux</a:t>
            </a:r>
          </a:p>
        </p:txBody>
      </p:sp>
      <p:pic>
        <p:nvPicPr>
          <p:cNvPr id="5" name="Image 4">
            <a:extLst>
              <a:ext uri="{FF2B5EF4-FFF2-40B4-BE49-F238E27FC236}">
                <a16:creationId xmlns:a16="http://schemas.microsoft.com/office/drawing/2014/main" id="{C2E71D42-D668-4A53-B001-1EDF1F503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598" y="4238542"/>
            <a:ext cx="2814270" cy="1923678"/>
          </a:xfrm>
          <a:prstGeom prst="rect">
            <a:avLst/>
          </a:prstGeom>
        </p:spPr>
      </p:pic>
      <p:sp>
        <p:nvSpPr>
          <p:cNvPr id="4" name="ZoneTexte 3">
            <a:extLst>
              <a:ext uri="{FF2B5EF4-FFF2-40B4-BE49-F238E27FC236}">
                <a16:creationId xmlns:a16="http://schemas.microsoft.com/office/drawing/2014/main" id="{7CAB95C1-78D5-49DE-9D65-5A9AC532BDAC}"/>
              </a:ext>
            </a:extLst>
          </p:cNvPr>
          <p:cNvSpPr txBox="1"/>
          <p:nvPr/>
        </p:nvSpPr>
        <p:spPr>
          <a:xfrm>
            <a:off x="3756872" y="4184718"/>
            <a:ext cx="4863516" cy="2031325"/>
          </a:xfrm>
          <a:prstGeom prst="rect">
            <a:avLst/>
          </a:prstGeom>
          <a:noFill/>
        </p:spPr>
        <p:txBody>
          <a:bodyPr wrap="square" rtlCol="0">
            <a:spAutoFit/>
          </a:bodyPr>
          <a:lstStyle/>
          <a:p>
            <a:r>
              <a:rPr lang="fr-FR" i="1" dirty="0"/>
              <a:t>Composites légers, biomatériaux, matières intelligentes ou </a:t>
            </a:r>
            <a:r>
              <a:rPr lang="fr-FR" i="1" dirty="0" err="1"/>
              <a:t>auto-réparantes</a:t>
            </a:r>
            <a:r>
              <a:rPr lang="fr-FR" i="1" dirty="0"/>
              <a:t>... </a:t>
            </a:r>
          </a:p>
          <a:p>
            <a:r>
              <a:rPr lang="fr-FR" i="1" dirty="0"/>
              <a:t>La matériauthèque est une vitrine des dernières avancées en ce qui concerne les matériaux et une source d'inspiration inépuisable pour tous ceux qui imaginent les produits de demain.</a:t>
            </a:r>
          </a:p>
        </p:txBody>
      </p:sp>
      <p:sp>
        <p:nvSpPr>
          <p:cNvPr id="6" name="ZoneTexte 5">
            <a:extLst>
              <a:ext uri="{FF2B5EF4-FFF2-40B4-BE49-F238E27FC236}">
                <a16:creationId xmlns:a16="http://schemas.microsoft.com/office/drawing/2014/main" id="{4173F41F-77FC-4246-AAA8-94EFAE731611}"/>
              </a:ext>
            </a:extLst>
          </p:cNvPr>
          <p:cNvSpPr txBox="1"/>
          <p:nvPr/>
        </p:nvSpPr>
        <p:spPr>
          <a:xfrm>
            <a:off x="5076056" y="109081"/>
            <a:ext cx="3960440" cy="1015663"/>
          </a:xfrm>
          <a:prstGeom prst="rect">
            <a:avLst/>
          </a:prstGeom>
          <a:noFill/>
          <a:ln w="28575">
            <a:solidFill>
              <a:schemeClr val="tx1"/>
            </a:solidFill>
          </a:ln>
        </p:spPr>
        <p:txBody>
          <a:bodyPr wrap="square" rtlCol="0">
            <a:spAutoFit/>
          </a:bodyPr>
          <a:lstStyle/>
          <a:p>
            <a:pPr algn="ctr"/>
            <a:r>
              <a:rPr lang="fr-FR" sz="2000" dirty="0"/>
              <a:t>Site Web :</a:t>
            </a:r>
          </a:p>
          <a:p>
            <a:pPr algn="ctr"/>
            <a:r>
              <a:rPr lang="fr-FR" sz="2000" dirty="0">
                <a:hlinkClick r:id="rId3"/>
              </a:rPr>
              <a:t>https://www.designspot.fr/</a:t>
            </a:r>
            <a:endParaRPr lang="fr-FR" sz="2000" dirty="0"/>
          </a:p>
          <a:p>
            <a:pPr algn="ctr"/>
            <a:r>
              <a:rPr lang="fr-FR" sz="2000" dirty="0"/>
              <a:t>Instagram : @designsaclay</a:t>
            </a:r>
          </a:p>
        </p:txBody>
      </p:sp>
    </p:spTree>
    <p:extLst>
      <p:ext uri="{BB962C8B-B14F-4D97-AF65-F5344CB8AC3E}">
        <p14:creationId xmlns:p14="http://schemas.microsoft.com/office/powerpoint/2010/main" val="260026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20C64-88AA-4996-B6AA-8FB6D428C8AB}"/>
              </a:ext>
            </a:extLst>
          </p:cNvPr>
          <p:cNvSpPr>
            <a:spLocks noGrp="1"/>
          </p:cNvSpPr>
          <p:nvPr>
            <p:ph type="title"/>
          </p:nvPr>
        </p:nvSpPr>
        <p:spPr/>
        <p:txBody>
          <a:bodyPr/>
          <a:lstStyle/>
          <a:p>
            <a:r>
              <a:rPr lang="fr-FR" dirty="0"/>
              <a:t>La Diagonale</a:t>
            </a:r>
          </a:p>
        </p:txBody>
      </p:sp>
      <p:sp>
        <p:nvSpPr>
          <p:cNvPr id="3" name="Espace réservé du contenu 2">
            <a:extLst>
              <a:ext uri="{FF2B5EF4-FFF2-40B4-BE49-F238E27FC236}">
                <a16:creationId xmlns:a16="http://schemas.microsoft.com/office/drawing/2014/main" id="{7194480E-F146-4859-B9EE-D89032407B2B}"/>
              </a:ext>
            </a:extLst>
          </p:cNvPr>
          <p:cNvSpPr>
            <a:spLocks noGrp="1"/>
          </p:cNvSpPr>
          <p:nvPr>
            <p:ph idx="1"/>
          </p:nvPr>
        </p:nvSpPr>
        <p:spPr>
          <a:xfrm>
            <a:off x="467545" y="992953"/>
            <a:ext cx="6912768" cy="4248472"/>
          </a:xfrm>
        </p:spPr>
        <p:txBody>
          <a:bodyPr>
            <a:normAutofit lnSpcReduction="10000"/>
          </a:bodyPr>
          <a:lstStyle/>
          <a:p>
            <a:r>
              <a:rPr lang="fr-FR" sz="2400" dirty="0"/>
              <a:t>Médiation scientifique auprès du grand public (enfant et adulte)</a:t>
            </a:r>
          </a:p>
          <a:p>
            <a:endParaRPr lang="fr-FR" sz="1050" dirty="0"/>
          </a:p>
          <a:p>
            <a:r>
              <a:rPr lang="fr-FR" sz="2400" dirty="0"/>
              <a:t>Ateliers culturels (théâtre, impro, clown, podcast, œnologie, dessin, …)</a:t>
            </a:r>
          </a:p>
          <a:p>
            <a:endParaRPr lang="fr-FR" sz="1100" dirty="0"/>
          </a:p>
          <a:p>
            <a:r>
              <a:rPr lang="fr-FR" sz="2400" dirty="0"/>
              <a:t>Différents projets et participation à des événements (</a:t>
            </a:r>
            <a:r>
              <a:rPr lang="fr-FR" sz="2400" dirty="0" err="1"/>
              <a:t>Curiositas</a:t>
            </a:r>
            <a:r>
              <a:rPr lang="fr-FR" sz="2400" dirty="0"/>
              <a:t>, Fête de la science, Du big bang aux bigbands, …)</a:t>
            </a:r>
          </a:p>
          <a:p>
            <a:endParaRPr lang="fr-FR" sz="1100" dirty="0"/>
          </a:p>
          <a:p>
            <a:r>
              <a:rPr lang="fr-FR" sz="2400" dirty="0"/>
              <a:t>Sur inscription : newsletter bimensuelle diffusant une programmation très large</a:t>
            </a:r>
          </a:p>
        </p:txBody>
      </p:sp>
      <p:sp>
        <p:nvSpPr>
          <p:cNvPr id="8" name="ZoneTexte 7">
            <a:extLst>
              <a:ext uri="{FF2B5EF4-FFF2-40B4-BE49-F238E27FC236}">
                <a16:creationId xmlns:a16="http://schemas.microsoft.com/office/drawing/2014/main" id="{38F3B260-2610-4E22-912B-746868D9FF2D}"/>
              </a:ext>
            </a:extLst>
          </p:cNvPr>
          <p:cNvSpPr txBox="1"/>
          <p:nvPr/>
        </p:nvSpPr>
        <p:spPr>
          <a:xfrm>
            <a:off x="1493912" y="5404562"/>
            <a:ext cx="6156176" cy="1015663"/>
          </a:xfrm>
          <a:prstGeom prst="rect">
            <a:avLst/>
          </a:prstGeom>
          <a:noFill/>
          <a:ln w="28575">
            <a:solidFill>
              <a:schemeClr val="tx1"/>
            </a:solidFill>
          </a:ln>
        </p:spPr>
        <p:txBody>
          <a:bodyPr wrap="square" rtlCol="0">
            <a:spAutoFit/>
          </a:bodyPr>
          <a:lstStyle/>
          <a:p>
            <a:pPr algn="ctr"/>
            <a:r>
              <a:rPr lang="fr-FR" sz="2000" dirty="0"/>
              <a:t>Site web : </a:t>
            </a:r>
          </a:p>
          <a:p>
            <a:pPr algn="ctr"/>
            <a:r>
              <a:rPr lang="fr-FR" sz="2000" dirty="0">
                <a:hlinkClick r:id="rId2"/>
              </a:rPr>
              <a:t>https://www.universite-paris-saclay.fr/la-diagonale</a:t>
            </a:r>
            <a:endParaRPr lang="fr-FR" sz="2000" dirty="0"/>
          </a:p>
          <a:p>
            <a:pPr algn="ctr"/>
            <a:r>
              <a:rPr lang="fr-FR" sz="2000" dirty="0"/>
              <a:t>Instagram : @culture_upsaclay</a:t>
            </a:r>
          </a:p>
        </p:txBody>
      </p:sp>
      <p:pic>
        <p:nvPicPr>
          <p:cNvPr id="9" name="Image 8">
            <a:extLst>
              <a:ext uri="{FF2B5EF4-FFF2-40B4-BE49-F238E27FC236}">
                <a16:creationId xmlns:a16="http://schemas.microsoft.com/office/drawing/2014/main" id="{57A6CDA9-B85B-4D04-8BA4-E46FB17AE7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98"/>
          <a:stretch/>
        </p:blipFill>
        <p:spPr>
          <a:xfrm>
            <a:off x="4377642" y="30634"/>
            <a:ext cx="4766358" cy="6552728"/>
          </a:xfrm>
          <a:prstGeom prst="rect">
            <a:avLst/>
          </a:prstGeom>
        </p:spPr>
      </p:pic>
    </p:spTree>
    <p:extLst>
      <p:ext uri="{BB962C8B-B14F-4D97-AF65-F5344CB8AC3E}">
        <p14:creationId xmlns:p14="http://schemas.microsoft.com/office/powerpoint/2010/main" val="25674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400" y="503238"/>
            <a:ext cx="7632848" cy="562074"/>
          </a:xfrm>
        </p:spPr>
        <p:txBody>
          <a:bodyPr>
            <a:normAutofit/>
          </a:bodyPr>
          <a:lstStyle/>
          <a:p>
            <a:r>
              <a:rPr lang="fr-FR" dirty="0"/>
              <a:t>La salle d’enregistrement vidéo</a:t>
            </a:r>
          </a:p>
        </p:txBody>
      </p:sp>
      <p:pic>
        <p:nvPicPr>
          <p:cNvPr id="5" name="Espace réservé du contenu 4">
            <a:extLst>
              <a:ext uri="{FF2B5EF4-FFF2-40B4-BE49-F238E27FC236}">
                <a16:creationId xmlns:a16="http://schemas.microsoft.com/office/drawing/2014/main" id="{096C816B-52F5-4F2D-98F2-6F0907BEAA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21" y="1328772"/>
            <a:ext cx="4192523" cy="4367212"/>
          </a:xfrm>
        </p:spPr>
      </p:pic>
      <p:pic>
        <p:nvPicPr>
          <p:cNvPr id="7" name="Image 6">
            <a:extLst>
              <a:ext uri="{FF2B5EF4-FFF2-40B4-BE49-F238E27FC236}">
                <a16:creationId xmlns:a16="http://schemas.microsoft.com/office/drawing/2014/main" id="{977EF58E-4EC0-4CDE-A275-2E7FA8002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329184"/>
            <a:ext cx="4199406" cy="4366800"/>
          </a:xfrm>
          <a:prstGeom prst="rect">
            <a:avLst/>
          </a:prstGeom>
        </p:spPr>
      </p:pic>
      <p:sp>
        <p:nvSpPr>
          <p:cNvPr id="9" name="ZoneTexte 8">
            <a:extLst>
              <a:ext uri="{FF2B5EF4-FFF2-40B4-BE49-F238E27FC236}">
                <a16:creationId xmlns:a16="http://schemas.microsoft.com/office/drawing/2014/main" id="{6EA4BBC5-F957-456D-AE9B-208EC61ACB9B}"/>
              </a:ext>
            </a:extLst>
          </p:cNvPr>
          <p:cNvSpPr txBox="1"/>
          <p:nvPr/>
        </p:nvSpPr>
        <p:spPr>
          <a:xfrm>
            <a:off x="1316333" y="5774778"/>
            <a:ext cx="6496027" cy="369332"/>
          </a:xfrm>
          <a:prstGeom prst="rect">
            <a:avLst/>
          </a:prstGeom>
          <a:noFill/>
        </p:spPr>
        <p:txBody>
          <a:bodyPr wrap="square">
            <a:spAutoFit/>
          </a:bodyPr>
          <a:lstStyle/>
          <a:p>
            <a:r>
              <a:rPr lang="fr-FR" dirty="0">
                <a:sym typeface="Wingdings" panose="05000000000000000000" pitchFamily="2" charset="2"/>
              </a:rPr>
              <a:t></a:t>
            </a:r>
            <a:r>
              <a:rPr lang="fr-FR" dirty="0"/>
              <a:t> Renseignement à l’accueil pour la réservation</a:t>
            </a:r>
          </a:p>
        </p:txBody>
      </p:sp>
    </p:spTree>
    <p:extLst>
      <p:ext uri="{BB962C8B-B14F-4D97-AF65-F5344CB8AC3E}">
        <p14:creationId xmlns:p14="http://schemas.microsoft.com/office/powerpoint/2010/main" val="162976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3198"/>
            <a:ext cx="7632848" cy="562074"/>
          </a:xfrm>
        </p:spPr>
        <p:txBody>
          <a:bodyPr/>
          <a:lstStyle/>
          <a:p>
            <a:r>
              <a:rPr lang="fr-FR" dirty="0"/>
              <a:t>Emprunter des documents ?</a:t>
            </a:r>
          </a:p>
        </p:txBody>
      </p:sp>
      <p:sp>
        <p:nvSpPr>
          <p:cNvPr id="3" name="Espace réservé du contenu 2"/>
          <p:cNvSpPr>
            <a:spLocks noGrp="1"/>
          </p:cNvSpPr>
          <p:nvPr>
            <p:ph idx="1"/>
          </p:nvPr>
        </p:nvSpPr>
        <p:spPr>
          <a:xfrm>
            <a:off x="107504" y="908720"/>
            <a:ext cx="5760640" cy="5400600"/>
          </a:xfrm>
        </p:spPr>
        <p:txBody>
          <a:bodyPr>
            <a:noAutofit/>
          </a:bodyPr>
          <a:lstStyle/>
          <a:p>
            <a:r>
              <a:rPr lang="fr-FR" sz="1800" dirty="0"/>
              <a:t>Carte d’étudiant = carte de lecteur</a:t>
            </a:r>
          </a:p>
          <a:p>
            <a:pPr marL="0" indent="0">
              <a:buNone/>
            </a:pPr>
            <a:endParaRPr lang="fr-FR" sz="1200" dirty="0"/>
          </a:p>
          <a:p>
            <a:r>
              <a:rPr lang="fr-FR" sz="1700" dirty="0"/>
              <a:t>Licence : 8 livres pour 3 semaines</a:t>
            </a:r>
          </a:p>
          <a:p>
            <a:r>
              <a:rPr lang="fr-FR" sz="1700" dirty="0"/>
              <a:t>Master : 15 livres pour 4 semaines </a:t>
            </a:r>
          </a:p>
          <a:p>
            <a:r>
              <a:rPr lang="fr-FR" sz="1700" dirty="0"/>
              <a:t>5 revues pour 1 semaine </a:t>
            </a:r>
          </a:p>
          <a:p>
            <a:endParaRPr lang="fr-FR" sz="1100" dirty="0"/>
          </a:p>
          <a:p>
            <a:r>
              <a:rPr lang="fr-FR" sz="1700" dirty="0"/>
              <a:t>Possibilité de prolonger :</a:t>
            </a:r>
          </a:p>
          <a:p>
            <a:pPr marL="0" indent="0">
              <a:spcBef>
                <a:spcPts val="0"/>
              </a:spcBef>
              <a:buNone/>
            </a:pPr>
            <a:r>
              <a:rPr lang="fr-FR" sz="1700" dirty="0"/>
              <a:t> 	livres 	+ 2 semaines	</a:t>
            </a:r>
          </a:p>
          <a:p>
            <a:pPr marL="0" indent="0">
              <a:spcBef>
                <a:spcPts val="0"/>
              </a:spcBef>
              <a:buNone/>
            </a:pPr>
            <a:r>
              <a:rPr lang="fr-FR" sz="1700" dirty="0"/>
              <a:t> 	revues 	+ 1 semaine</a:t>
            </a:r>
          </a:p>
          <a:p>
            <a:pPr marL="0" indent="0">
              <a:buNone/>
            </a:pPr>
            <a:endParaRPr lang="fr-FR" sz="1200" dirty="0"/>
          </a:p>
          <a:p>
            <a:r>
              <a:rPr lang="fr-FR" sz="1700" dirty="0"/>
              <a:t>Fonds agrégation (physique et chimie) : </a:t>
            </a:r>
          </a:p>
          <a:p>
            <a:pPr marL="0" indent="0">
              <a:buNone/>
            </a:pPr>
            <a:r>
              <a:rPr lang="fr-FR" sz="1700" dirty="0"/>
              <a:t>	5 livres pour 3 semaines</a:t>
            </a:r>
          </a:p>
          <a:p>
            <a:pPr marL="0" indent="0">
              <a:buNone/>
            </a:pPr>
            <a:endParaRPr lang="fr-FR" sz="1200" dirty="0"/>
          </a:p>
          <a:p>
            <a:r>
              <a:rPr lang="fr-FR" sz="1700" dirty="0"/>
              <a:t>Jeux de société : 2 jeux pour 2 semaines (prolongation 2 semaines)</a:t>
            </a:r>
          </a:p>
          <a:p>
            <a:endParaRPr lang="fr-FR" sz="1200" dirty="0"/>
          </a:p>
          <a:p>
            <a:r>
              <a:rPr lang="fr-FR" sz="1700" dirty="0"/>
              <a:t>Capteurs CO2 : 1 semaine (prolongation 1 semaine)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831" y="888315"/>
            <a:ext cx="4930940" cy="3177934"/>
          </a:xfrm>
          <a:prstGeom prst="rect">
            <a:avLst/>
          </a:prstGeom>
        </p:spPr>
      </p:pic>
      <p:pic>
        <p:nvPicPr>
          <p:cNvPr id="10" name="Graphique 9" descr="Pièces de puzzle avec un remplissage uni">
            <a:extLst>
              <a:ext uri="{FF2B5EF4-FFF2-40B4-BE49-F238E27FC236}">
                <a16:creationId xmlns:a16="http://schemas.microsoft.com/office/drawing/2014/main" id="{1D244446-3CD2-48BE-BF46-E35FCF55AA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7944" y="4696544"/>
            <a:ext cx="914400" cy="914400"/>
          </a:xfrm>
          <a:prstGeom prst="rect">
            <a:avLst/>
          </a:prstGeom>
        </p:spPr>
      </p:pic>
      <p:pic>
        <p:nvPicPr>
          <p:cNvPr id="12" name="Graphique 11" descr="Thermomètre avec un remplissage uni">
            <a:extLst>
              <a:ext uri="{FF2B5EF4-FFF2-40B4-BE49-F238E27FC236}">
                <a16:creationId xmlns:a16="http://schemas.microsoft.com/office/drawing/2014/main" id="{C7C724B7-F121-4F1C-90D4-538F59BA6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5956" y="5868916"/>
            <a:ext cx="698376" cy="698376"/>
          </a:xfrm>
          <a:prstGeom prst="rect">
            <a:avLst/>
          </a:prstGeom>
        </p:spPr>
      </p:pic>
    </p:spTree>
    <p:extLst>
      <p:ext uri="{BB962C8B-B14F-4D97-AF65-F5344CB8AC3E}">
        <p14:creationId xmlns:p14="http://schemas.microsoft.com/office/powerpoint/2010/main" val="181637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réseau de bibliothèques</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b="2220"/>
          <a:stretch/>
        </p:blipFill>
        <p:spPr>
          <a:xfrm>
            <a:off x="867262" y="836712"/>
            <a:ext cx="6833412" cy="5184576"/>
          </a:xfrm>
        </p:spPr>
      </p:pic>
      <p:sp>
        <p:nvSpPr>
          <p:cNvPr id="5" name="ZoneTexte 4">
            <a:extLst>
              <a:ext uri="{FF2B5EF4-FFF2-40B4-BE49-F238E27FC236}">
                <a16:creationId xmlns:a16="http://schemas.microsoft.com/office/drawing/2014/main" id="{9DF91BE3-12A8-4227-B759-EAE0E80AF767}"/>
              </a:ext>
            </a:extLst>
          </p:cNvPr>
          <p:cNvSpPr txBox="1"/>
          <p:nvPr/>
        </p:nvSpPr>
        <p:spPr>
          <a:xfrm>
            <a:off x="251520" y="5937031"/>
            <a:ext cx="8640960" cy="584775"/>
          </a:xfrm>
          <a:prstGeom prst="rect">
            <a:avLst/>
          </a:prstGeom>
          <a:noFill/>
        </p:spPr>
        <p:txBody>
          <a:bodyPr wrap="square">
            <a:spAutoFit/>
          </a:bodyPr>
          <a:lstStyle/>
          <a:p>
            <a:r>
              <a:rPr lang="fr-FR" sz="1600" dirty="0">
                <a:hlinkClick r:id="rId3"/>
              </a:rPr>
              <a:t>https://www.bibliotheques.universite-paris-saclay.fr/venir-la-bibliotheque/vos-bibliotheques-et-sa-carte-interactive</a:t>
            </a:r>
            <a:endParaRPr lang="fr-FR" sz="1600" dirty="0"/>
          </a:p>
        </p:txBody>
      </p:sp>
    </p:spTree>
    <p:extLst>
      <p:ext uri="{BB962C8B-B14F-4D97-AF65-F5344CB8AC3E}">
        <p14:creationId xmlns:p14="http://schemas.microsoft.com/office/powerpoint/2010/main" val="54799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15BCB-E630-4692-AB69-8DAE5CCD4EC9}"/>
              </a:ext>
            </a:extLst>
          </p:cNvPr>
          <p:cNvSpPr>
            <a:spLocks noGrp="1"/>
          </p:cNvSpPr>
          <p:nvPr>
            <p:ph type="title"/>
          </p:nvPr>
        </p:nvSpPr>
        <p:spPr/>
        <p:txBody>
          <a:bodyPr/>
          <a:lstStyle/>
          <a:p>
            <a:r>
              <a:rPr lang="fr-FR" dirty="0"/>
              <a:t>Faire venir des documents</a:t>
            </a:r>
          </a:p>
        </p:txBody>
      </p:sp>
      <p:sp>
        <p:nvSpPr>
          <p:cNvPr id="6" name="Espace réservé du contenu 2">
            <a:extLst>
              <a:ext uri="{FF2B5EF4-FFF2-40B4-BE49-F238E27FC236}">
                <a16:creationId xmlns:a16="http://schemas.microsoft.com/office/drawing/2014/main" id="{14E80CDA-24AA-42FF-A868-FAD4E53D3A0E}"/>
              </a:ext>
            </a:extLst>
          </p:cNvPr>
          <p:cNvSpPr>
            <a:spLocks noGrp="1"/>
          </p:cNvSpPr>
          <p:nvPr/>
        </p:nvSpPr>
        <p:spPr bwMode="auto">
          <a:xfrm>
            <a:off x="467545" y="1245535"/>
            <a:ext cx="7920880" cy="4366930"/>
          </a:xfrm>
          <a:prstGeom prst="rect">
            <a:avLst/>
          </a:prstGeom>
          <a:solidFill>
            <a:schemeClr val="accent3"/>
          </a:solidFill>
        </p:spPr>
        <p:txBody>
          <a:bodyPr vert="horz" lIns="91440" tIns="45720" rIns="91440" bIns="45720" rtlCol="0">
            <a:normAutofit lnSpcReduction="1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2"/>
                </a:solidFill>
                <a:latin typeface="+mn-lt"/>
                <a:ea typeface="+mn-ea"/>
                <a:cs typeface="+mn-cs"/>
              </a:defRPr>
            </a:lvl2pPr>
            <a:lvl3pPr marL="1143000" indent="-228600" algn="l" defTabSz="914400">
              <a:lnSpc>
                <a:spcPct val="90000"/>
              </a:lnSpc>
              <a:spcBef>
                <a:spcPts val="500"/>
              </a:spcBef>
              <a:buFont typeface="Arial"/>
              <a:buChar char="•"/>
              <a:defRPr sz="2000">
                <a:solidFill>
                  <a:schemeClr val="tx2"/>
                </a:solidFill>
                <a:latin typeface="+mn-lt"/>
                <a:ea typeface="+mn-ea"/>
                <a:cs typeface="+mn-cs"/>
              </a:defRPr>
            </a:lvl3pPr>
            <a:lvl4pPr marL="1600200" indent="-228600" algn="l" defTabSz="914400">
              <a:lnSpc>
                <a:spcPct val="90000"/>
              </a:lnSpc>
              <a:spcBef>
                <a:spcPts val="500"/>
              </a:spcBef>
              <a:buFont typeface="Arial"/>
              <a:buChar char="•"/>
              <a:defRPr sz="1800">
                <a:solidFill>
                  <a:schemeClr val="tx2"/>
                </a:solidFill>
                <a:latin typeface="+mn-lt"/>
                <a:ea typeface="+mn-ea"/>
                <a:cs typeface="+mn-cs"/>
              </a:defRPr>
            </a:lvl4pPr>
            <a:lvl5pPr marL="2057400" indent="-228600" algn="l" defTabSz="914400">
              <a:lnSpc>
                <a:spcPct val="90000"/>
              </a:lnSpc>
              <a:spcBef>
                <a:spcPts val="500"/>
              </a:spcBef>
              <a:buFont typeface="Arial"/>
              <a:buChar char="•"/>
              <a:defRPr sz="1800">
                <a:solidFill>
                  <a:schemeClr val="tx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r>
              <a:rPr lang="fr-FR" sz="2400" dirty="0"/>
              <a:t>Obtenir au Lumen des documents d’autres bibliothèques</a:t>
            </a:r>
          </a:p>
          <a:p>
            <a:r>
              <a:rPr lang="fr-FR" sz="2400" dirty="0"/>
              <a:t>Service gratuit</a:t>
            </a:r>
          </a:p>
          <a:p>
            <a:r>
              <a:rPr lang="fr-FR" sz="2400" dirty="0"/>
              <a:t>Demander le prêt d’un ouvrage, ou la reproduction d’un article, d’un chapitre</a:t>
            </a:r>
          </a:p>
          <a:p>
            <a:r>
              <a:rPr lang="fr-FR" sz="2400" dirty="0"/>
              <a:t>Possibilité de demander à des bibliothèques à l’étranger</a:t>
            </a:r>
          </a:p>
          <a:p>
            <a:r>
              <a:rPr lang="fr-FR" sz="2400" dirty="0"/>
              <a:t>Système de navettes avec les bibliothèques du réseau &gt; </a:t>
            </a:r>
            <a:r>
              <a:rPr lang="fr-FR" sz="2400" b="1" dirty="0"/>
              <a:t>demandes sur Focus</a:t>
            </a:r>
          </a:p>
          <a:p>
            <a:endParaRPr lang="fr-FR" sz="2200" dirty="0"/>
          </a:p>
          <a:p>
            <a:pPr marL="0" indent="0">
              <a:buNone/>
            </a:pPr>
            <a:r>
              <a:rPr lang="fr-FR" sz="2200" dirty="0">
                <a:hlinkClick r:id="rId2"/>
              </a:rPr>
              <a:t>https://www.bibliotheques.universite-paris-saclay.fr/emprunter/rendre/faire-venir-un-document</a:t>
            </a:r>
            <a:endParaRPr lang="fr-FR" sz="2200" dirty="0"/>
          </a:p>
        </p:txBody>
      </p:sp>
    </p:spTree>
    <p:extLst>
      <p:ext uri="{BB962C8B-B14F-4D97-AF65-F5344CB8AC3E}">
        <p14:creationId xmlns:p14="http://schemas.microsoft.com/office/powerpoint/2010/main" val="3694684002"/>
      </p:ext>
    </p:extLst>
  </p:cSld>
  <p:clrMapOvr>
    <a:masterClrMapping/>
  </p:clrMapOvr>
</p:sld>
</file>

<file path=ppt/theme/theme1.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Arial"/>
        <a:cs typeface="Arial Unicode MS"/>
      </a:majorFont>
      <a:minorFont>
        <a:latin typeface="Open Sans"/>
        <a:ea typeface="Arial"/>
        <a:cs typeface="Arial Unicode MS"/>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3A6BADD4-CBF0-4ACB-931F-5719735C93DF}" vid="{189979C5-7A40-43D4-BBEA-03D61479F67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286aaa-f57d-4363-8d5a-add5d97fd081">
      <Terms xmlns="http://schemas.microsoft.com/office/infopath/2007/PartnerControls"/>
    </lcf76f155ced4ddcb4097134ff3c332f>
    <TaxCatchAll xmlns="b168f8d0-2ac5-40c3-8759-c3da94c4b4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EBEA3E56D7554A824D381D8971D3EB" ma:contentTypeVersion="11" ma:contentTypeDescription="Crée un document." ma:contentTypeScope="" ma:versionID="4dab9457ada343e9f1f69afb2390da86">
  <xsd:schema xmlns:xsd="http://www.w3.org/2001/XMLSchema" xmlns:xs="http://www.w3.org/2001/XMLSchema" xmlns:p="http://schemas.microsoft.com/office/2006/metadata/properties" xmlns:ns2="68286aaa-f57d-4363-8d5a-add5d97fd081" xmlns:ns3="b168f8d0-2ac5-40c3-8759-c3da94c4b4ad" targetNamespace="http://schemas.microsoft.com/office/2006/metadata/properties" ma:root="true" ma:fieldsID="93633cd1105fe2ac6df8180b3cabb221" ns2:_="" ns3:_="">
    <xsd:import namespace="68286aaa-f57d-4363-8d5a-add5d97fd081"/>
    <xsd:import namespace="b168f8d0-2ac5-40c3-8759-c3da94c4b4a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86aaa-f57d-4363-8d5a-add5d97fd0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b867a78c-48b8-4df0-bf1c-04f713128f5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68f8d0-2ac5-40c3-8759-c3da94c4b4a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2773074-4547-4a8b-a54e-b7c31be27633}" ma:internalName="TaxCatchAll" ma:showField="CatchAllData" ma:web="b168f8d0-2ac5-40c3-8759-c3da94c4b4a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1FDF2-8131-4193-ABBD-84677E0B927B}">
  <ds:schemaRef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b168f8d0-2ac5-40c3-8759-c3da94c4b4ad"/>
    <ds:schemaRef ds:uri="68286aaa-f57d-4363-8d5a-add5d97fd081"/>
  </ds:schemaRefs>
</ds:datastoreItem>
</file>

<file path=customXml/itemProps2.xml><?xml version="1.0" encoding="utf-8"?>
<ds:datastoreItem xmlns:ds="http://schemas.openxmlformats.org/officeDocument/2006/customXml" ds:itemID="{21ED29AC-0248-4327-96B4-950A7830B6DE}">
  <ds:schemaRefs>
    <ds:schemaRef ds:uri="http://schemas.microsoft.com/sharepoint/v3/contenttype/forms"/>
  </ds:schemaRefs>
</ds:datastoreItem>
</file>

<file path=customXml/itemProps3.xml><?xml version="1.0" encoding="utf-8"?>
<ds:datastoreItem xmlns:ds="http://schemas.openxmlformats.org/officeDocument/2006/customXml" ds:itemID="{57B756C3-5AAB-4447-AC6A-D54BA719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86aaa-f57d-4363-8d5a-add5d97fd081"/>
    <ds:schemaRef ds:uri="b168f8d0-2ac5-40c3-8759-c3da94c4b4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4489</TotalTime>
  <Words>1502</Words>
  <Application>Microsoft Office PowerPoint</Application>
  <DocSecurity>0</DocSecurity>
  <PresentationFormat>Affichage à l'écran (4:3)</PresentationFormat>
  <Paragraphs>229</Paragraphs>
  <Slides>29</Slides>
  <Notes>4</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29</vt:i4>
      </vt:variant>
    </vt:vector>
  </HeadingPairs>
  <TitlesOfParts>
    <vt:vector size="34" baseType="lpstr">
      <vt:lpstr>Arial</vt:lpstr>
      <vt:lpstr>Calibri</vt:lpstr>
      <vt:lpstr>Open Sans</vt:lpstr>
      <vt:lpstr>1_UPSACLAY</vt:lpstr>
      <vt:lpstr>2_UPSACLAY</vt:lpstr>
      <vt:lpstr>Recherche documentaire et gestion bibliographique </vt:lpstr>
      <vt:lpstr>Le Lumen</vt:lpstr>
      <vt:lpstr>Contacts</vt:lpstr>
      <vt:lpstr>Le Design Spot</vt:lpstr>
      <vt:lpstr>La Diagonale</vt:lpstr>
      <vt:lpstr>La salle d’enregistrement vidéo</vt:lpstr>
      <vt:lpstr>Emprunter des documents ?</vt:lpstr>
      <vt:lpstr>Un réseau de bibliothèques</vt:lpstr>
      <vt:lpstr>Faire venir des documents</vt:lpstr>
      <vt:lpstr>La recherche documentaire</vt:lpstr>
      <vt:lpstr>Préparer sa recherche</vt:lpstr>
      <vt:lpstr>Préparer sa recherche</vt:lpstr>
      <vt:lpstr>Préparer sa recherche</vt:lpstr>
      <vt:lpstr>La recherche </vt:lpstr>
      <vt:lpstr>Focus</vt:lpstr>
      <vt:lpstr>Focus</vt:lpstr>
      <vt:lpstr>La recherche</vt:lpstr>
      <vt:lpstr>SUDOC</vt:lpstr>
      <vt:lpstr>Les bases de données et leur contenu</vt:lpstr>
      <vt:lpstr>Les bases de données et leur contenu</vt:lpstr>
      <vt:lpstr>Quelques bases de données pertinentes</vt:lpstr>
      <vt:lpstr>Présentation PowerPoint</vt:lpstr>
      <vt:lpstr>SciFinder</vt:lpstr>
      <vt:lpstr>Web of Science</vt:lpstr>
      <vt:lpstr>Utiliser ses références</vt:lpstr>
      <vt:lpstr>Zotero</vt:lpstr>
      <vt:lpstr>Présentation PowerPoint</vt:lpstr>
      <vt:lpstr>Tutorat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Virginie Paris</dc:creator>
  <cp:keywords/>
  <dc:description>Modèle de présentation PowerPoint au format 4/3e</dc:description>
  <cp:lastModifiedBy>David Delton</cp:lastModifiedBy>
  <cp:revision>227</cp:revision>
  <cp:lastPrinted>2022-01-11T13:13:57Z</cp:lastPrinted>
  <dcterms:created xsi:type="dcterms:W3CDTF">2020-02-07T10:36:28Z</dcterms:created>
  <dcterms:modified xsi:type="dcterms:W3CDTF">2025-02-24T15:51:32Z</dcterms:modified>
  <cp:category>Présentation</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0x010100F6EBEA3E56D7554A824D381D8971D3EB</vt:lpwstr>
  </property>
</Properties>
</file>