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304" r:id="rId4"/>
    <p:sldId id="268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00" r:id="rId13"/>
    <p:sldId id="307" r:id="rId14"/>
    <p:sldId id="308" r:id="rId15"/>
    <p:sldId id="309" r:id="rId16"/>
    <p:sldId id="310" r:id="rId17"/>
    <p:sldId id="311" r:id="rId18"/>
    <p:sldId id="312" r:id="rId19"/>
    <p:sldId id="267" r:id="rId2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16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01" autoAdjust="0"/>
    <p:restoredTop sz="94291" autoAdjust="0"/>
  </p:normalViewPr>
  <p:slideViewPr>
    <p:cSldViewPr snapToGrid="0" snapToObjects="1">
      <p:cViewPr varScale="1">
        <p:scale>
          <a:sx n="79" d="100"/>
          <a:sy n="79" d="100"/>
        </p:scale>
        <p:origin x="-992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A9064-89CC-402F-A3D0-0B2AEC0E64A0}" type="datetimeFigureOut">
              <a:rPr lang="fr-FR" smtClean="0"/>
              <a:t>06/03/2025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CC014-2CA6-44FE-91BF-DD59E86476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820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/>
              <a:t>https</a:t>
            </a:r>
            <a:r>
              <a:rPr lang="fr-FR" dirty="0"/>
              <a:t>://</a:t>
            </a:r>
            <a:r>
              <a:rPr lang="fr-FR" dirty="0" err="1"/>
              <a:t>www.youtube.com</a:t>
            </a:r>
            <a:r>
              <a:rPr lang="fr-FR" dirty="0"/>
              <a:t>/</a:t>
            </a:r>
            <a:r>
              <a:rPr lang="fr-FR" dirty="0" err="1"/>
              <a:t>watch?v</a:t>
            </a:r>
            <a:r>
              <a:rPr lang="fr-FR" dirty="0"/>
              <a:t>=</a:t>
            </a:r>
            <a:r>
              <a:rPr lang="fr-FR" dirty="0" err="1"/>
              <a:t>bXWtSzcf_UQ</a:t>
            </a:r>
            <a:r>
              <a:rPr lang="fr-FR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2CC014-2CA6-44FE-91BF-DD59E8647658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8998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itchFamily="2" charset="2"/>
              <a:buChar char="Ø"/>
            </a:pPr>
            <a:r>
              <a:rPr lang="fr-FR" dirty="0"/>
              <a:t>Un tournoi de 3vs, 5’, terrain de hand dans la largeur. Auto-arbitrage. Discussion en fin de jeu.</a:t>
            </a:r>
          </a:p>
          <a:p>
            <a:pPr marL="171450" indent="-171450">
              <a:buFont typeface="Wingdings" pitchFamily="2" charset="2"/>
              <a:buChar char="Ø"/>
            </a:pPr>
            <a:endParaRPr lang="fr-FR" dirty="0"/>
          </a:p>
          <a:p>
            <a:pPr marL="285750" indent="-285750">
              <a:buFont typeface="Wingdings" pitchFamily="2" charset="2"/>
              <a:buChar char="Ø"/>
            </a:pPr>
            <a:r>
              <a:rPr lang="fr-FR" dirty="0"/>
              <a:t>Jeu multi cibles proche de la situation de référence ? </a:t>
            </a:r>
          </a:p>
          <a:p>
            <a:pPr marL="285750" indent="-285750">
              <a:buFont typeface="Wingdings" pitchFamily="2" charset="2"/>
              <a:buChar char="Ø"/>
            </a:pPr>
            <a:endParaRPr lang="fr-FR" dirty="0"/>
          </a:p>
          <a:p>
            <a:pPr marL="285750" indent="-285750">
              <a:buFont typeface="Wingdings" pitchFamily="2" charset="2"/>
              <a:buChar char="Ø"/>
            </a:pPr>
            <a:r>
              <a:rPr lang="fr-FR" dirty="0"/>
              <a:t>Construire la cible : tir et/ou but marqué, avancer individuellement vers but, passes en avant à un partenaire. Pas d’élément technique !</a:t>
            </a:r>
          </a:p>
          <a:p>
            <a:endParaRPr lang="fr-FR" dirty="0"/>
          </a:p>
          <a:p>
            <a:pPr marL="171450" indent="-171450">
              <a:buFont typeface="Wingdings" pitchFamily="2" charset="2"/>
              <a:buChar char="Ø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2CC014-2CA6-44FE-91BF-DD59E8647658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29098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fr-FR" dirty="0"/>
              <a:t>Le prof présente les attendus et les élèves se confrontent à l’activité (au problème fondamental de l’activité). « je fais même tout pour qu’ils </a:t>
            </a:r>
            <a:r>
              <a:rPr lang="fr-FR" dirty="0" err="1"/>
              <a:t>râtent</a:t>
            </a:r>
            <a:r>
              <a:rPr lang="fr-FR" dirty="0"/>
              <a:t> »</a:t>
            </a:r>
          </a:p>
          <a:p>
            <a:pPr marL="171450" indent="-171450">
              <a:buFont typeface="Wingdings" pitchFamily="2" charset="2"/>
              <a:buChar char="Ø"/>
            </a:pPr>
            <a:endParaRPr lang="fr-FR" dirty="0"/>
          </a:p>
          <a:p>
            <a:pPr marL="171450" indent="-171450">
              <a:buFont typeface="Wingdings" pitchFamily="2" charset="2"/>
              <a:buChar char="Ø"/>
            </a:pPr>
            <a:r>
              <a:rPr lang="fr-FR" dirty="0"/>
              <a:t>Marquer 21 points en marquant deux points d’un coup (avant trois frappes).</a:t>
            </a:r>
          </a:p>
          <a:p>
            <a:pPr marL="171450" indent="-171450">
              <a:buFont typeface="Wingdings" pitchFamily="2" charset="2"/>
              <a:buChar char="Ø"/>
            </a:pPr>
            <a:endParaRPr lang="fr-FR" dirty="0"/>
          </a:p>
          <a:p>
            <a:pPr marL="171450" indent="-171450">
              <a:buFont typeface="Wingdings" pitchFamily="2" charset="2"/>
              <a:buChar char="Ø"/>
            </a:pPr>
            <a:endParaRPr lang="fr-FR" dirty="0"/>
          </a:p>
          <a:p>
            <a:pPr marL="171450" indent="-171450">
              <a:buFont typeface="Wingdings" pitchFamily="2" charset="2"/>
              <a:buChar char="Ø"/>
            </a:pPr>
            <a:r>
              <a:rPr lang="fr-FR" dirty="0"/>
              <a:t>Pose des questions sur les modalités de gain des matchs ou sur les impacts pour faire émerger la réflexion. Propose des exercices très </a:t>
            </a:r>
            <a:r>
              <a:rPr lang="fr-FR" dirty="0" err="1"/>
              <a:t>technocentrés</a:t>
            </a:r>
            <a:r>
              <a:rPr lang="fr-FR" dirty="0"/>
              <a:t> à ceux qui le veulent.</a:t>
            </a:r>
          </a:p>
          <a:p>
            <a:pPr marL="171450" indent="-171450">
              <a:buFont typeface="Wingdings" pitchFamily="2" charset="2"/>
              <a:buChar char="Ø"/>
            </a:pPr>
            <a:endParaRPr lang="fr-FR" dirty="0"/>
          </a:p>
          <a:p>
            <a:pPr marL="171450" indent="-171450">
              <a:buFont typeface="Wingdings" pitchFamily="2" charset="2"/>
              <a:buChar char="Ø"/>
            </a:pPr>
            <a:endParaRPr lang="fr-FR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fr-FR" dirty="0"/>
              <a:t>Le championnat est le tournoi de fin de séance avec système de handicap pour que chacun puisse s’affronter.</a:t>
            </a:r>
          </a:p>
          <a:p>
            <a:pPr marL="171450" indent="-171450">
              <a:buFont typeface="Wingdings" pitchFamily="2" charset="2"/>
              <a:buChar char="Ø"/>
            </a:pPr>
            <a:endParaRPr lang="fr-FR" dirty="0"/>
          </a:p>
          <a:p>
            <a:pPr marL="171450" indent="-171450">
              <a:buFont typeface="Wingdings" pitchFamily="2" charset="2"/>
              <a:buChar char="Ø"/>
            </a:pPr>
            <a:endParaRPr lang="fr-FR" dirty="0"/>
          </a:p>
          <a:p>
            <a:pPr marL="171450" indent="-171450">
              <a:buFont typeface="Wingdings" pitchFamily="2" charset="2"/>
              <a:buChar char="Ø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2CC014-2CA6-44FE-91BF-DD59E8647658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4313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itchFamily="2" charset="2"/>
              <a:buChar char="v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2CC014-2CA6-44FE-91BF-DD59E8647658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6485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e garde couleur">
    <p:bg>
      <p:bgPr>
        <a:solidFill>
          <a:srgbClr val="6316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8A1557-BA38-FF4B-99A9-E0509405A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003" y="2006217"/>
            <a:ext cx="11129588" cy="150374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B185686-36B9-3C4B-863F-ECA198F7F4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02038"/>
            <a:ext cx="9857591" cy="862386"/>
          </a:xfrm>
        </p:spPr>
        <p:txBody>
          <a:bodyPr anchor="ctr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555311-6814-AF48-829D-E69DF800CF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03056"/>
            <a:ext cx="1108934" cy="365125"/>
          </a:xfrm>
        </p:spPr>
        <p:txBody>
          <a:bodyPr/>
          <a:lstStyle>
            <a:lvl1pPr>
              <a:defRPr sz="1050"/>
            </a:lvl1pPr>
          </a:lstStyle>
          <a:p>
            <a:fld id="{DAFA90D1-F73A-BE4B-A71B-9687F6C76557}" type="datetimeFigureOut">
              <a:rPr lang="fr-FR" smtClean="0"/>
              <a:pPr/>
              <a:t>06/03/2025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B6C1E5-38EE-8B45-9C6A-9E9AD9E58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85016" y="6203056"/>
            <a:ext cx="6594438" cy="365125"/>
          </a:xfrm>
        </p:spPr>
        <p:txBody>
          <a:bodyPr/>
          <a:lstStyle>
            <a:lvl1pPr>
              <a:defRPr sz="1050"/>
            </a:lvl1pPr>
          </a:lstStyle>
          <a:p>
            <a:endParaRPr lang="fr-FR"/>
          </a:p>
        </p:txBody>
      </p:sp>
      <p:pic>
        <p:nvPicPr>
          <p:cNvPr id="7" name="Image 14">
            <a:extLst>
              <a:ext uri="{FF2B5EF4-FFF2-40B4-BE49-F238E27FC236}">
                <a16:creationId xmlns:a16="http://schemas.microsoft.com/office/drawing/2014/main" id="{E3FD71F0-BCA0-D64E-A92B-8BE93D0DDE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252003" y="227141"/>
            <a:ext cx="5646664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612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e garde N&amp;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8A1557-BA38-FF4B-99A9-E0509405A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003" y="1804230"/>
            <a:ext cx="10415997" cy="150374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200">
                <a:solidFill>
                  <a:srgbClr val="63163C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B185686-36B9-3C4B-863F-ECA198F7F4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862386"/>
          </a:xfrm>
        </p:spPr>
        <p:txBody>
          <a:bodyPr anchor="ctr"/>
          <a:lstStyle>
            <a:lvl1pPr marL="0" indent="0" algn="l">
              <a:buNone/>
              <a:defRPr sz="2400">
                <a:solidFill>
                  <a:srgbClr val="63163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555311-6814-AF48-829D-E69DF800CF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24572"/>
            <a:ext cx="990600" cy="365125"/>
          </a:xfrm>
        </p:spPr>
        <p:txBody>
          <a:bodyPr/>
          <a:lstStyle/>
          <a:p>
            <a:fld id="{DAFA90D1-F73A-BE4B-A71B-9687F6C76557}" type="datetimeFigureOut">
              <a:rPr lang="fr-FR" smtClean="0"/>
              <a:t>06/03/2025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B6C1E5-38EE-8B45-9C6A-9E9AD9E58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85016" y="6224572"/>
            <a:ext cx="6594438" cy="365125"/>
          </a:xfrm>
        </p:spPr>
        <p:txBody>
          <a:bodyPr/>
          <a:lstStyle/>
          <a:p>
            <a:endParaRPr lang="fr-FR"/>
          </a:p>
        </p:txBody>
      </p:sp>
      <p:pic>
        <p:nvPicPr>
          <p:cNvPr id="8" name="Image 7" descr="Une image contenant assis, signe, ordinateur, dessin&#10;&#10;Description générée automatiquement">
            <a:extLst>
              <a:ext uri="{FF2B5EF4-FFF2-40B4-BE49-F238E27FC236}">
                <a16:creationId xmlns:a16="http://schemas.microsoft.com/office/drawing/2014/main" id="{E98DE75E-2679-054D-A41A-9E11BC9D40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5901" y="186469"/>
            <a:ext cx="5663884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3965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nd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4AA3B7-FDB5-7B40-972E-03690CE3C0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8958" y="6220176"/>
            <a:ext cx="1033631" cy="365125"/>
          </a:xfrm>
        </p:spPr>
        <p:txBody>
          <a:bodyPr/>
          <a:lstStyle>
            <a:lvl1pPr>
              <a:defRPr sz="1000"/>
            </a:lvl1pPr>
          </a:lstStyle>
          <a:p>
            <a:fld id="{DAFA90D1-F73A-BE4B-A71B-9687F6C76557}" type="datetimeFigureOut">
              <a:rPr lang="fr-FR" smtClean="0"/>
              <a:pPr/>
              <a:t>06/03/2025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1FEBF2-DAA9-5748-88D2-A7C39FA03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85016" y="6224572"/>
            <a:ext cx="6594438" cy="365125"/>
          </a:xfrm>
        </p:spPr>
        <p:txBody>
          <a:bodyPr/>
          <a:lstStyle>
            <a:lvl1pPr>
              <a:defRPr sz="1000"/>
            </a:lvl1pPr>
          </a:lstStyle>
          <a:p>
            <a:endParaRPr lang="fr-FR"/>
          </a:p>
        </p:txBody>
      </p:sp>
      <p:pic>
        <p:nvPicPr>
          <p:cNvPr id="7" name="Image 17">
            <a:extLst>
              <a:ext uri="{FF2B5EF4-FFF2-40B4-BE49-F238E27FC236}">
                <a16:creationId xmlns:a16="http://schemas.microsoft.com/office/drawing/2014/main" id="{F38E78A0-587B-8341-B07E-95E53D7D8E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9950436" y="6142001"/>
            <a:ext cx="2144144" cy="478445"/>
          </a:xfrm>
          <a:prstGeom prst="rect">
            <a:avLst/>
          </a:prstGeom>
        </p:spPr>
      </p:pic>
      <p:sp>
        <p:nvSpPr>
          <p:cNvPr id="10" name="Titre 9">
            <a:extLst>
              <a:ext uri="{FF2B5EF4-FFF2-40B4-BE49-F238E27FC236}">
                <a16:creationId xmlns:a16="http://schemas.microsoft.com/office/drawing/2014/main" id="{125C5E8B-3C42-7F4A-8BF2-5F3B0B18A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398" y="203762"/>
            <a:ext cx="10794402" cy="732154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123150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4AA3B7-FDB5-7B40-972E-03690CE3C0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24572"/>
            <a:ext cx="1033631" cy="365125"/>
          </a:xfrm>
        </p:spPr>
        <p:txBody>
          <a:bodyPr/>
          <a:lstStyle/>
          <a:p>
            <a:fld id="{DAFA90D1-F73A-BE4B-A71B-9687F6C76557}" type="datetimeFigureOut">
              <a:rPr lang="fr-FR" smtClean="0"/>
              <a:t>06/03/2025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1FEBF2-DAA9-5748-88D2-A7C39FA03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85016" y="6224572"/>
            <a:ext cx="6594438" cy="365125"/>
          </a:xfrm>
        </p:spPr>
        <p:txBody>
          <a:bodyPr/>
          <a:lstStyle/>
          <a:p>
            <a:endParaRPr lang="fr-FR"/>
          </a:p>
        </p:txBody>
      </p:sp>
      <p:pic>
        <p:nvPicPr>
          <p:cNvPr id="7" name="Image 17">
            <a:extLst>
              <a:ext uri="{FF2B5EF4-FFF2-40B4-BE49-F238E27FC236}">
                <a16:creationId xmlns:a16="http://schemas.microsoft.com/office/drawing/2014/main" id="{F38E78A0-587B-8341-B07E-95E53D7D8E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9950436" y="6142001"/>
            <a:ext cx="2144144" cy="478445"/>
          </a:xfrm>
          <a:prstGeom prst="rect">
            <a:avLst/>
          </a:prstGeom>
        </p:spPr>
      </p:pic>
      <p:sp>
        <p:nvSpPr>
          <p:cNvPr id="10" name="Titre 9">
            <a:extLst>
              <a:ext uri="{FF2B5EF4-FFF2-40B4-BE49-F238E27FC236}">
                <a16:creationId xmlns:a16="http://schemas.microsoft.com/office/drawing/2014/main" id="{125C5E8B-3C42-7F4A-8BF2-5F3B0B18A8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398" y="237554"/>
            <a:ext cx="10794402" cy="73215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sous-titre</a:t>
            </a:r>
          </a:p>
        </p:txBody>
      </p:sp>
    </p:spTree>
    <p:extLst>
      <p:ext uri="{BB962C8B-B14F-4D97-AF65-F5344CB8AC3E}">
        <p14:creationId xmlns:p14="http://schemas.microsoft.com/office/powerpoint/2010/main" val="504205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164AF6C-DC4D-5D4C-A663-B4A7B9054F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35330"/>
            <a:ext cx="1130449" cy="365125"/>
          </a:xfrm>
        </p:spPr>
        <p:txBody>
          <a:bodyPr/>
          <a:lstStyle/>
          <a:p>
            <a:fld id="{DAFA90D1-F73A-BE4B-A71B-9687F6C76557}" type="datetimeFigureOut">
              <a:rPr lang="fr-FR" smtClean="0"/>
              <a:t>06/03/2025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064E9A3-3AA9-C846-8FEC-29A0A1148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85016" y="6235330"/>
            <a:ext cx="6594438" cy="365125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5" name="Image 17">
            <a:extLst>
              <a:ext uri="{FF2B5EF4-FFF2-40B4-BE49-F238E27FC236}">
                <a16:creationId xmlns:a16="http://schemas.microsoft.com/office/drawing/2014/main" id="{442D3CB0-151B-0A45-B227-2E22299E77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9950436" y="6142001"/>
            <a:ext cx="2144144" cy="478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529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6EF0-AF2A-498A-9369-C75DB3CB27F2}" type="datetimeFigureOut">
              <a:rPr lang="fr-FR" smtClean="0"/>
              <a:t>06/03/2025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2817E-FFB0-435C-892C-9C3CB4E9CD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38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76F6E40-6422-0D40-8070-C1C541A9A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2808419"/>
            <a:ext cx="10418781" cy="2154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1821E3-804D-E84D-9593-5C045D7775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191683"/>
            <a:ext cx="1388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630978-8161-0C4B-B52E-6F77518628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85016" y="6203056"/>
            <a:ext cx="65944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A528EB42-77D5-C149-8B48-AD6EC6AE29AE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/>
        </p:blipFill>
        <p:spPr bwMode="auto">
          <a:xfrm rot="16199999">
            <a:off x="5983654" y="649654"/>
            <a:ext cx="224692" cy="12192000"/>
          </a:xfrm>
          <a:prstGeom prst="rect">
            <a:avLst/>
          </a:prstGeom>
        </p:spPr>
      </p:pic>
      <p:sp>
        <p:nvSpPr>
          <p:cNvPr id="11" name="Espace réservé du titre 10">
            <a:extLst>
              <a:ext uri="{FF2B5EF4-FFF2-40B4-BE49-F238E27FC236}">
                <a16:creationId xmlns:a16="http://schemas.microsoft.com/office/drawing/2014/main" id="{DB8B80F0-E2CF-9A4D-9838-868A521A6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3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4257876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5" r:id="rId5"/>
    <p:sldLayoutId id="214748366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fr-FR" sz="3200" b="1" kern="1200">
          <a:solidFill>
            <a:srgbClr val="63163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63163C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u-canope.fr/fileadmin/user_upload/Projets/agence_des_usages/IA/Rapport_REPIA_num.pdf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XWtSzcf_UQ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D8698BE6-10E7-49A4-AEF4-437244B9B9B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5325072" y="2450271"/>
            <a:ext cx="6724340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chemeClr val="bg1"/>
                </a:solidFill>
              </a:rPr>
              <a:t>Fondements socio-historiques de l’EP dans le Système éducatif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C6B3DB41-9447-4DA6-97B3-D44249E0FC6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5210" y="5942588"/>
            <a:ext cx="1204157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/>
              <a:t>Pelle Sabine</a:t>
            </a:r>
            <a:r>
              <a:rPr lang="fr-FR" sz="1800" dirty="0">
                <a:solidFill>
                  <a:schemeClr val="bg1"/>
                </a:solidFill>
              </a:rPr>
              <a:t>	        L2 EM     </a:t>
            </a:r>
            <a:r>
              <a:rPr lang="fr-FR" sz="2000" dirty="0">
                <a:solidFill>
                  <a:schemeClr val="bg1"/>
                </a:solidFill>
              </a:rPr>
              <a:t>TD7</a:t>
            </a:r>
            <a:r>
              <a:rPr lang="fr-FR" sz="3600" b="1" dirty="0">
                <a:solidFill>
                  <a:schemeClr val="bg1"/>
                </a:solidFill>
              </a:rPr>
              <a:t>    </a:t>
            </a:r>
            <a:r>
              <a:rPr lang="fr-FR" sz="1800" dirty="0">
                <a:solidFill>
                  <a:schemeClr val="bg1"/>
                </a:solidFill>
              </a:rPr>
              <a:t> 2024/2025    Semestre 4</a:t>
            </a:r>
            <a:r>
              <a:rPr lang="fr-FR" dirty="0">
                <a:solidFill>
                  <a:schemeClr val="bg1"/>
                </a:solidFill>
              </a:rPr>
              <a:t>			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F183122C-7771-4CDA-8E44-C44EDD0FC5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77349" y="615330"/>
            <a:ext cx="2105026" cy="710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C3C0423C-165F-4024-B9FE-6C31F92E87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72128" y="1826994"/>
            <a:ext cx="4757072" cy="3738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140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051F37-EBD5-4364-9F03-B6C7FF5B9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Travail d’écriture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440C257-CB01-44F3-93D5-F6D4C059DFB4}"/>
              </a:ext>
            </a:extLst>
          </p:cNvPr>
          <p:cNvSpPr txBox="1"/>
          <p:nvPr/>
        </p:nvSpPr>
        <p:spPr>
          <a:xfrm>
            <a:off x="719091" y="1118586"/>
            <a:ext cx="1019156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r>
              <a:rPr lang="fr-FR" dirty="0"/>
              <a:t>A l’aide la méthodologie de la diapositive suivante, développer une annonce de partie et un paragraphe de partie </a:t>
            </a:r>
            <a:r>
              <a:rPr lang="fr-FR" u="sng" dirty="0"/>
              <a:t>pour chacune </a:t>
            </a:r>
            <a:r>
              <a:rPr lang="fr-FR" dirty="0"/>
              <a:t>des idées suivantes :</a:t>
            </a:r>
          </a:p>
          <a:p>
            <a:endParaRPr lang="fr-FR" dirty="0"/>
          </a:p>
          <a:p>
            <a:pPr marL="285750" indent="-285750">
              <a:buFont typeface="Wingdings" pitchFamily="2" charset="2"/>
              <a:buChar char="Ø"/>
            </a:pPr>
            <a:r>
              <a:rPr lang="fr-FR" b="1" dirty="0">
                <a:solidFill>
                  <a:srgbClr val="63163C"/>
                </a:solidFill>
              </a:rPr>
              <a:t>La pédagogie dite « libre » permet de favoriser la prise en compte de tous les élèves.</a:t>
            </a:r>
          </a:p>
          <a:p>
            <a:endParaRPr lang="fr-FR" b="1" dirty="0">
              <a:solidFill>
                <a:srgbClr val="63163C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fr-FR" b="1" dirty="0">
                <a:solidFill>
                  <a:srgbClr val="63163C"/>
                </a:solidFill>
              </a:rPr>
              <a:t>La pédagogie dite « traditionnelle » permet de favoriser la prise en compte de tous les élèves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/>
              <a:t>Vous choisirez une illustration en EPS ou dans une discipline de votre choix.</a:t>
            </a:r>
          </a:p>
        </p:txBody>
      </p:sp>
    </p:spTree>
    <p:extLst>
      <p:ext uri="{BB962C8B-B14F-4D97-AF65-F5344CB8AC3E}">
        <p14:creationId xmlns:p14="http://schemas.microsoft.com/office/powerpoint/2010/main" val="1558775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051F37-EBD5-4364-9F03-B6C7FF5B9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398" y="114986"/>
            <a:ext cx="10794402" cy="732154"/>
          </a:xfrm>
        </p:spPr>
        <p:txBody>
          <a:bodyPr/>
          <a:lstStyle/>
          <a:p>
            <a:r>
              <a:rPr lang="fr-FR" dirty="0"/>
              <a:t>La partie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AA928D3-27AE-46E7-B4F0-27185088C2C5}"/>
              </a:ext>
            </a:extLst>
          </p:cNvPr>
          <p:cNvSpPr txBox="1"/>
          <p:nvPr/>
        </p:nvSpPr>
        <p:spPr>
          <a:xfrm>
            <a:off x="838200" y="847140"/>
            <a:ext cx="884215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	Chapeau de partie…………….accroche……………….définition des termes……………………………………………………………………………………….présentation de son idée………………………………........................................................... …………………………………………………………..</a:t>
            </a:r>
          </a:p>
          <a:p>
            <a:endParaRPr lang="fr-FR" sz="1600" dirty="0"/>
          </a:p>
          <a:p>
            <a:r>
              <a:rPr lang="fr-FR" sz="1600" dirty="0"/>
              <a:t>	Explicitation : pourquoi cet exemple 1 légitime votre point de vue……… ………………………………………………………………développement de l’illustration 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rappel en quoi cette illustration renforce votre point de vue </a:t>
            </a:r>
          </a:p>
          <a:p>
            <a:r>
              <a:rPr lang="fr-FR" sz="1600" dirty="0"/>
              <a:t>	</a:t>
            </a:r>
          </a:p>
          <a:p>
            <a:r>
              <a:rPr lang="fr-FR" sz="1600" dirty="0"/>
              <a:t>Explicitation : pourquoi cet exemple 1 légitime votre point de vue……… ………………………………………………………………développement de l’illustration 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rappel en quoi cette illustration renforce votre point de vue.</a:t>
            </a:r>
          </a:p>
          <a:p>
            <a:endParaRPr lang="fr-FR" sz="1600" dirty="0"/>
          </a:p>
          <a:p>
            <a:r>
              <a:rPr lang="fr-FR" sz="1600" dirty="0"/>
              <a:t>	Conclusion de partie. Rappel de votre point de vue et en quoi les deux exemples le légitiment. ………………………………………………………………………………… </a:t>
            </a:r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186743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4D0676-A940-4C04-ACAF-0CFFC47FC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507" y="137132"/>
            <a:ext cx="10794402" cy="732154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fr-FR" dirty="0">
                <a:solidFill>
                  <a:srgbClr val="63163C"/>
                </a:solidFill>
              </a:rPr>
              <a:t>RETOUR METHODOLOGIQUE </a:t>
            </a:r>
            <a:br>
              <a:rPr lang="fr-FR" dirty="0">
                <a:solidFill>
                  <a:srgbClr val="63163C"/>
                </a:solidFill>
              </a:rPr>
            </a:br>
            <a:r>
              <a:rPr lang="fr-FR" sz="1800" dirty="0">
                <a:solidFill>
                  <a:schemeClr val="tx1"/>
                </a:solidFill>
              </a:rPr>
              <a:t>Détails dans le document « méthodologie organisation réponse » sur </a:t>
            </a:r>
            <a:r>
              <a:rPr lang="fr-FR" sz="1800" dirty="0" err="1">
                <a:solidFill>
                  <a:schemeClr val="tx1"/>
                </a:solidFill>
              </a:rPr>
              <a:t>ecampus</a:t>
            </a:r>
            <a:r>
              <a:rPr lang="fr-FR" sz="1800" dirty="0">
                <a:solidFill>
                  <a:schemeClr val="tx1"/>
                </a:solidFill>
              </a:rPr>
              <a:t> (avec un exemple concret)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53BFAD4-4934-381D-ECBE-08496B579AE2}"/>
              </a:ext>
            </a:extLst>
          </p:cNvPr>
          <p:cNvSpPr txBox="1"/>
          <p:nvPr/>
        </p:nvSpPr>
        <p:spPr>
          <a:xfrm>
            <a:off x="432626" y="1107912"/>
            <a:ext cx="11326747" cy="52654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28600" algn="just"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développement de l'argumentation doit servir à prouver une conviction de lecture et à confirmer ou infirmer </a:t>
            </a:r>
            <a:r>
              <a:rPr lang="fr-F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 problématique qu'il faut soit même définir</a:t>
            </a: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07000"/>
              </a:lnSpc>
              <a:spcAft>
                <a:spcPts val="800"/>
              </a:spcAft>
            </a:pPr>
            <a:endParaRPr lang="fr-F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Þ"/>
            </a:pPr>
            <a:r>
              <a:rPr lang="fr-F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Montrer ou démontrer</a:t>
            </a: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prendre parti pour l'opinion donnée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illustrer, se servir d'exemples.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Þ"/>
            </a:pPr>
            <a:r>
              <a:rPr lang="fr-F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Justifier </a:t>
            </a: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démontrer une décision, comme "Justifiez la place de l’EPS au sein du système éducatif à la fin du XIXème siècle...".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Discuter </a:t>
            </a: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nvisager le pour et le contre. N’implique pas obligatoirement de prendre position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824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405543-0390-B4FC-9C81-65B2D5E45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fr-FR" sz="3600" b="1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3600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DEA705BC-4E7E-674A-505B-D2A4B012CCB0}"/>
              </a:ext>
            </a:extLst>
          </p:cNvPr>
          <p:cNvSpPr txBox="1">
            <a:spLocks/>
          </p:cNvSpPr>
          <p:nvPr/>
        </p:nvSpPr>
        <p:spPr>
          <a:xfrm>
            <a:off x="559398" y="219473"/>
            <a:ext cx="10794402" cy="732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2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>
                <a:solidFill>
                  <a:srgbClr val="63163C"/>
                </a:solidFill>
              </a:rPr>
              <a:t>1. L’accroche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A4B17F9-4EE4-4A0E-7933-D1190C565E9E}"/>
              </a:ext>
            </a:extLst>
          </p:cNvPr>
          <p:cNvSpPr txBox="1"/>
          <p:nvPr/>
        </p:nvSpPr>
        <p:spPr>
          <a:xfrm>
            <a:off x="370114" y="1189950"/>
            <a:ext cx="10602686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ntroduit 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</a:rPr>
              <a:t>le</a:t>
            </a: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sujet et doit attirer l’attention de votre lecteur</a:t>
            </a:r>
          </a:p>
          <a:p>
            <a:endParaRPr lang="fr-FR" sz="24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</a:rPr>
              <a:t>D</a:t>
            </a: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oit absolument être en lien avec le sujet</a:t>
            </a:r>
          </a:p>
          <a:p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Doit apporter quelque chose au raisonnement.</a:t>
            </a:r>
          </a:p>
          <a:p>
            <a:endParaRPr lang="fr-F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Différents </a:t>
            </a:r>
            <a:r>
              <a:rPr lang="fr-FR" sz="24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types d’accroches : 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élément d’actualité</a:t>
            </a:r>
          </a:p>
          <a:p>
            <a:pPr marL="285750" indent="-285750">
              <a:buFontTx/>
              <a:buChar char="-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évènement historique</a:t>
            </a:r>
          </a:p>
          <a:p>
            <a:pPr marL="285750" indent="-285750">
              <a:buFontTx/>
              <a:buChar char="-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citation d’auteur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24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337708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405543-0390-B4FC-9C81-65B2D5E45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fr-FR" sz="3600" b="1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3600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DEA705BC-4E7E-674A-505B-D2A4B012CCB0}"/>
              </a:ext>
            </a:extLst>
          </p:cNvPr>
          <p:cNvSpPr txBox="1">
            <a:spLocks/>
          </p:cNvSpPr>
          <p:nvPr/>
        </p:nvSpPr>
        <p:spPr>
          <a:xfrm>
            <a:off x="559398" y="219473"/>
            <a:ext cx="10794402" cy="732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2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>
                <a:solidFill>
                  <a:srgbClr val="63163C"/>
                </a:solidFill>
              </a:rPr>
              <a:t>2. Contextualisation et enjeux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A4B17F9-4EE4-4A0E-7933-D1190C565E9E}"/>
              </a:ext>
            </a:extLst>
          </p:cNvPr>
          <p:cNvSpPr txBox="1"/>
          <p:nvPr/>
        </p:nvSpPr>
        <p:spPr>
          <a:xfrm>
            <a:off x="370113" y="1023853"/>
            <a:ext cx="11560629" cy="5263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28600" algn="just"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Identifier l’enjeu d’un sujet est une étape primordiale de son analyse.</a:t>
            </a:r>
          </a:p>
          <a:p>
            <a:pPr indent="228600" algn="just">
              <a:lnSpc>
                <a:spcPct val="107000"/>
              </a:lnSpc>
              <a:spcAft>
                <a:spcPts val="800"/>
              </a:spcAft>
            </a:pPr>
            <a:endParaRPr lang="fr-F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Identifier le ou les enjeux vous permettra de montrer au correcteur que vous avez compris en quoi le sujet est véritablement important. </a:t>
            </a:r>
          </a:p>
          <a:p>
            <a:pPr indent="228600" algn="just">
              <a:lnSpc>
                <a:spcPct val="107000"/>
              </a:lnSpc>
              <a:spcAft>
                <a:spcPts val="800"/>
              </a:spcAft>
            </a:pPr>
            <a:endParaRPr lang="fr-F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 important, nous entendons montrer au jury que le sujet vous intéresse profondément, au-delà de l’impératif du devoir, en tant que futur professionnel, qu’acteur de la société, que citoyen…</a:t>
            </a:r>
          </a:p>
          <a:p>
            <a:pPr indent="228600" algn="just">
              <a:lnSpc>
                <a:spcPct val="107000"/>
              </a:lnSpc>
              <a:spcAft>
                <a:spcPts val="800"/>
              </a:spcAft>
            </a:pP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ctr">
              <a:lnSpc>
                <a:spcPct val="107000"/>
              </a:lnSpc>
              <a:spcAft>
                <a:spcPts val="800"/>
              </a:spcAft>
            </a:pPr>
            <a:r>
              <a:rPr lang="fr-FR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Montrer en quoi un sujet historique est d’actualité. </a:t>
            </a:r>
            <a:endParaRPr lang="fr-FR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622381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405543-0390-B4FC-9C81-65B2D5E45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398" y="130456"/>
            <a:ext cx="10794402" cy="732154"/>
          </a:xfrm>
        </p:spPr>
        <p:txBody>
          <a:bodyPr>
            <a:noAutofit/>
          </a:bodyPr>
          <a:lstStyle/>
          <a:p>
            <a:br>
              <a:rPr lang="fr-FR" sz="3600" b="1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3600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DEA705BC-4E7E-674A-505B-D2A4B012CCB0}"/>
              </a:ext>
            </a:extLst>
          </p:cNvPr>
          <p:cNvSpPr txBox="1">
            <a:spLocks/>
          </p:cNvSpPr>
          <p:nvPr/>
        </p:nvSpPr>
        <p:spPr>
          <a:xfrm>
            <a:off x="559398" y="219473"/>
            <a:ext cx="10794402" cy="732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2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>
                <a:solidFill>
                  <a:srgbClr val="63163C"/>
                </a:solidFill>
              </a:rPr>
              <a:t>3. Analyse du sujet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A4B17F9-4EE4-4A0E-7933-D1190C565E9E}"/>
              </a:ext>
            </a:extLst>
          </p:cNvPr>
          <p:cNvSpPr txBox="1"/>
          <p:nvPr/>
        </p:nvSpPr>
        <p:spPr>
          <a:xfrm>
            <a:off x="261257" y="777456"/>
            <a:ext cx="11669486" cy="61222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</a:rPr>
              <a:t>Etape importante pour éviter le hors-sujet : L’analyse du sujet montre au correcteur la clarté de votre organisation et lui permet de savoir dans quelle direction vous allez dès le début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sz="2400" dirty="0">
              <a:latin typeface="Arial" panose="020B0604020202020204" pitchFamily="34" charset="0"/>
            </a:endParaRPr>
          </a:p>
          <a:p>
            <a:r>
              <a:rPr lang="fr-FR" sz="2400" dirty="0">
                <a:latin typeface="Arial" panose="020B0604020202020204" pitchFamily="34" charset="0"/>
              </a:rPr>
              <a:t>Un énoncé n'est jamais une question de cours: sélectionner dans les connaissances les arguments nécessaires</a:t>
            </a:r>
          </a:p>
          <a:p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Relever les </a:t>
            </a:r>
            <a:r>
              <a:rPr lang="fr-F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mots clés de l'énoncé</a:t>
            </a: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s'assurer de leur sens, les définir</a:t>
            </a: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endParaRPr lang="fr-FR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Etablir le rapport entre les mots, les mettre en tension, les interroger, poser les questions traditionnelles</a:t>
            </a: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endParaRPr lang="fr-F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Commencer à penser aux exemples, pistes d’argumentation</a:t>
            </a: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Terminez en reformulant le libellé du sujet</a:t>
            </a:r>
          </a:p>
          <a:p>
            <a:pPr lvl="0" algn="just">
              <a:lnSpc>
                <a:spcPct val="107000"/>
              </a:lnSpc>
            </a:pP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543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405543-0390-B4FC-9C81-65B2D5E45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398" y="130456"/>
            <a:ext cx="10794402" cy="732154"/>
          </a:xfrm>
        </p:spPr>
        <p:txBody>
          <a:bodyPr>
            <a:noAutofit/>
          </a:bodyPr>
          <a:lstStyle/>
          <a:p>
            <a:br>
              <a:rPr lang="fr-FR" sz="3600" b="1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3600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DEA705BC-4E7E-674A-505B-D2A4B012CCB0}"/>
              </a:ext>
            </a:extLst>
          </p:cNvPr>
          <p:cNvSpPr txBox="1">
            <a:spLocks/>
          </p:cNvSpPr>
          <p:nvPr/>
        </p:nvSpPr>
        <p:spPr>
          <a:xfrm>
            <a:off x="559398" y="219473"/>
            <a:ext cx="10794402" cy="732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2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>
                <a:solidFill>
                  <a:srgbClr val="63163C"/>
                </a:solidFill>
              </a:rPr>
              <a:t>4. Prise de position / problématique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A4B17F9-4EE4-4A0E-7933-D1190C565E9E}"/>
              </a:ext>
            </a:extLst>
          </p:cNvPr>
          <p:cNvSpPr txBox="1"/>
          <p:nvPr/>
        </p:nvSpPr>
        <p:spPr>
          <a:xfrm>
            <a:off x="261257" y="1010626"/>
            <a:ext cx="11669486" cy="55882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Problématiser c'est être capable </a:t>
            </a:r>
            <a:r>
              <a:rPr lang="fr-F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d'interroger le sujet</a:t>
            </a: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pour en faire sortir un ou plusieurs problèmes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sz="2400" dirty="0">
              <a:latin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problématique découle du questionnement issu de l’analyse du sujet.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Elle est </a:t>
            </a:r>
            <a:r>
              <a:rPr lang="fr-F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fil directeur</a:t>
            </a: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 devoir 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</a:pP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Elle est précédée d’un questionnement et suivie d’un plan (dans le cadre d’une dissertation complète)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Elle est rédigée sous </a:t>
            </a:r>
            <a:r>
              <a:rPr lang="fr-F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forme affirmative</a:t>
            </a: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(une ou deux phrase) : 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 Nous allons tenter de montrer que… »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40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DEA705BC-4E7E-674A-505B-D2A4B012CCB0}"/>
              </a:ext>
            </a:extLst>
          </p:cNvPr>
          <p:cNvSpPr txBox="1">
            <a:spLocks/>
          </p:cNvSpPr>
          <p:nvPr/>
        </p:nvSpPr>
        <p:spPr>
          <a:xfrm>
            <a:off x="559398" y="219473"/>
            <a:ext cx="10794402" cy="732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2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>
                <a:solidFill>
                  <a:srgbClr val="63163C"/>
                </a:solidFill>
              </a:rPr>
              <a:t>5. Argument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A4B17F9-4EE4-4A0E-7933-D1190C565E9E}"/>
              </a:ext>
            </a:extLst>
          </p:cNvPr>
          <p:cNvSpPr txBox="1"/>
          <p:nvPr/>
        </p:nvSpPr>
        <p:spPr>
          <a:xfrm>
            <a:off x="130628" y="859435"/>
            <a:ext cx="11930743" cy="599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arguments servent à étayer le raisonnement logique. L'argument est un </a:t>
            </a:r>
            <a:r>
              <a:rPr lang="fr-FR" sz="24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raisonnement à l'appui d'une affirmation, c’est une justification</a:t>
            </a:r>
            <a:r>
              <a:rPr lang="fr-FR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Les critères d'opinion n'ont pas leur place dans ce type d'exercice 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2400" dirty="0">
              <a:latin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 :Opinion : « Nous pensons que les pédagogies traditionnelles ne permettent pas aux élèves de s’épanouir »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Argument : « A l’aulne de différents articles scientifiques </a:t>
            </a:r>
            <a:r>
              <a:rPr lang="fr-FR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(à citer évidement)</a:t>
            </a:r>
            <a:r>
              <a:rPr lang="fr-FR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il semble que les pédagogies traditionnelles ne permettent pas aux élèves de s’épanouir ».</a:t>
            </a: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Argumenter c’est </a:t>
            </a:r>
            <a:r>
              <a:rPr lang="fr-FR" sz="24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convaincre</a:t>
            </a:r>
            <a:r>
              <a:rPr lang="fr-FR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argument se rédige en trois temps :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4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Affirme</a:t>
            </a:r>
            <a:r>
              <a:rPr lang="fr-FR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 une idée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24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Expliquer</a:t>
            </a:r>
            <a:r>
              <a:rPr lang="fr-FR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 lecteur ce que vous avez affirmé. 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24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Illustrer</a:t>
            </a:r>
            <a:r>
              <a:rPr lang="fr-FR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 des exemples, donner de la force pour prouver (CM, lectures…)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32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DEA705BC-4E7E-674A-505B-D2A4B012CCB0}"/>
              </a:ext>
            </a:extLst>
          </p:cNvPr>
          <p:cNvSpPr txBox="1">
            <a:spLocks/>
          </p:cNvSpPr>
          <p:nvPr/>
        </p:nvSpPr>
        <p:spPr>
          <a:xfrm>
            <a:off x="559398" y="219473"/>
            <a:ext cx="10794402" cy="732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2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>
                <a:solidFill>
                  <a:srgbClr val="63163C"/>
                </a:solidFill>
              </a:rPr>
              <a:t>6. Conclusion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A4B17F9-4EE4-4A0E-7933-D1190C565E9E}"/>
              </a:ext>
            </a:extLst>
          </p:cNvPr>
          <p:cNvSpPr txBox="1"/>
          <p:nvPr/>
        </p:nvSpPr>
        <p:spPr>
          <a:xfrm>
            <a:off x="130628" y="985872"/>
            <a:ext cx="11930743" cy="4838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conclusion est un bilan complet de votre argumentation: elle doit faire apparaître vos réponses aux questions du départ.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Brève synthèse</a:t>
            </a:r>
            <a:r>
              <a:rPr lang="fr-FR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 arguments évoqués dans le développement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Réponse à la problématique</a:t>
            </a:r>
            <a:r>
              <a:rPr lang="fr-FR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annoncée en introduction 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Ouverture du sujet</a:t>
            </a:r>
            <a:r>
              <a:rPr lang="fr-FR" sz="2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à une autre problématique pouvant être étudiée (mais en lien).</a:t>
            </a:r>
            <a:endParaRPr lang="fr-FR" sz="2400" dirty="0">
              <a:solidFill>
                <a:srgbClr val="22222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76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95B937-1396-43BE-860C-430061658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314" y="258120"/>
            <a:ext cx="8761413" cy="708025"/>
          </a:xfrm>
        </p:spPr>
        <p:txBody>
          <a:bodyPr>
            <a:normAutofit/>
          </a:bodyPr>
          <a:lstStyle/>
          <a:p>
            <a:r>
              <a:rPr lang="fr-FR" dirty="0"/>
              <a:t>Pour la semaine prochaine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D892F25F-5DF2-4B2A-B2AA-B4FD8403AB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3793" y="217400"/>
            <a:ext cx="3174858" cy="2501847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4F92DC83-4943-8C34-D40B-312F42C5C6A7}"/>
              </a:ext>
            </a:extLst>
          </p:cNvPr>
          <p:cNvSpPr txBox="1"/>
          <p:nvPr/>
        </p:nvSpPr>
        <p:spPr>
          <a:xfrm>
            <a:off x="671088" y="2791762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34E7883-FEE3-A172-9DAD-5E8B42CDB3A2}"/>
              </a:ext>
            </a:extLst>
          </p:cNvPr>
          <p:cNvSpPr txBox="1"/>
          <p:nvPr/>
        </p:nvSpPr>
        <p:spPr>
          <a:xfrm>
            <a:off x="562117" y="2256970"/>
            <a:ext cx="107514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fr-FR" sz="2400" u="sng" dirty="0">
                <a:latin typeface="Helvetica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 répartir et lire le texte suivant : </a:t>
            </a:r>
          </a:p>
          <a:p>
            <a:pPr marL="342900" indent="-342900">
              <a:buFont typeface="Wingdings" pitchFamily="2" charset="2"/>
              <a:buChar char="Ø"/>
            </a:pPr>
            <a:endParaRPr lang="fr-FR" sz="2400" u="sng">
              <a:effectLst/>
              <a:latin typeface="Helvetica" pitchFamily="2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342900" indent="-342900">
              <a:buFont typeface="Wingdings" pitchFamily="2" charset="2"/>
              <a:buChar char="Ø"/>
            </a:pPr>
            <a:endParaRPr lang="fr-FR" sz="2400" u="sng" dirty="0">
              <a:effectLst/>
              <a:latin typeface="Helvetica" pitchFamily="2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fr-FR" sz="2400" b="0" i="0" dirty="0">
              <a:solidFill>
                <a:srgbClr val="0563C1"/>
              </a:solidFill>
              <a:effectLst/>
              <a:latin typeface="Helvetica" pitchFamily="2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fr-FR" sz="2400" dirty="0">
              <a:solidFill>
                <a:srgbClr val="0563C1"/>
              </a:solidFill>
              <a:latin typeface="Helvetica" pitchFamily="2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fr-FR" sz="2400" b="0" i="0" dirty="0">
                <a:solidFill>
                  <a:srgbClr val="0563C1"/>
                </a:solidFill>
                <a:effectLst/>
                <a:latin typeface="Helvetica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fr-FR" sz="2400" b="0" i="0" dirty="0" err="1">
                <a:solidFill>
                  <a:srgbClr val="0563C1"/>
                </a:solidFill>
                <a:effectLst/>
                <a:latin typeface="Helvetica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www.reseau-canope.fr</a:t>
            </a:r>
            <a:r>
              <a:rPr lang="fr-FR" sz="2400" b="0" i="0" dirty="0">
                <a:solidFill>
                  <a:srgbClr val="0563C1"/>
                </a:solidFill>
                <a:effectLst/>
                <a:latin typeface="Helvetica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fr-FR" sz="2400" b="0" i="0" dirty="0" err="1">
                <a:solidFill>
                  <a:srgbClr val="0563C1"/>
                </a:solidFill>
                <a:effectLst/>
                <a:latin typeface="Helvetica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fileadmin</a:t>
            </a:r>
            <a:r>
              <a:rPr lang="fr-FR" sz="2400" b="0" i="0" dirty="0">
                <a:solidFill>
                  <a:srgbClr val="0563C1"/>
                </a:solidFill>
                <a:effectLst/>
                <a:latin typeface="Helvetica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/user_upload/Projets/agence_des_usages/IA/</a:t>
            </a:r>
            <a:r>
              <a:rPr lang="fr-FR" sz="2400" b="0" i="0" dirty="0" err="1">
                <a:solidFill>
                  <a:srgbClr val="0563C1"/>
                </a:solidFill>
                <a:effectLst/>
                <a:latin typeface="Helvetica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Rapport_REPIA_num.pdf</a:t>
            </a:r>
            <a:endParaRPr lang="fr-FR" sz="2400" dirty="0">
              <a:effectLst/>
              <a:latin typeface="Helvetica" pitchFamily="2" charset="0"/>
            </a:endParaRPr>
          </a:p>
          <a:p>
            <a:pPr algn="l"/>
            <a:endParaRPr lang="fr-FR" sz="2400" b="1" dirty="0"/>
          </a:p>
          <a:p>
            <a:pPr algn="l"/>
            <a:endParaRPr lang="fr-FR" sz="2400" b="1" dirty="0"/>
          </a:p>
          <a:p>
            <a:pPr algn="l"/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1176586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95B937-1396-43BE-860C-430061658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843" y="639697"/>
            <a:ext cx="8761413" cy="706964"/>
          </a:xfrm>
        </p:spPr>
        <p:txBody>
          <a:bodyPr/>
          <a:lstStyle/>
          <a:p>
            <a:r>
              <a:rPr lang="fr-FR" dirty="0"/>
              <a:t>Le programme du jour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0027DE4-DC1C-49DB-9346-94A76B08778D}"/>
              </a:ext>
            </a:extLst>
          </p:cNvPr>
          <p:cNvSpPr txBox="1"/>
          <p:nvPr/>
        </p:nvSpPr>
        <p:spPr>
          <a:xfrm>
            <a:off x="304801" y="2247985"/>
            <a:ext cx="11887199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FR" sz="2800" dirty="0"/>
              <a:t>Retour sur les arguments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fr-FR" sz="28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FR" sz="2800" dirty="0"/>
              <a:t>Contexte : Mai 68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fr-FR" sz="28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FR" sz="2800" dirty="0"/>
              <a:t>Retours sur les textes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fr-FR" sz="28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FR" sz="2800" dirty="0"/>
              <a:t>Travail d’écriture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fr-FR" sz="28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FR" sz="2800" dirty="0"/>
              <a:t>Rappels méthodologiques</a:t>
            </a:r>
          </a:p>
        </p:txBody>
      </p:sp>
      <p:pic>
        <p:nvPicPr>
          <p:cNvPr id="4100" name="Picture 4" descr="PROGRAMME - Journée nationale des dys Rhô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8228" y="432261"/>
            <a:ext cx="566737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57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06500"/>
            <a:ext cx="12192000" cy="4439419"/>
          </a:xfrm>
          <a:prstGeom prst="rect">
            <a:avLst/>
          </a:prstGeom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559398" y="203762"/>
            <a:ext cx="10794402" cy="732154"/>
          </a:xfrm>
        </p:spPr>
        <p:txBody>
          <a:bodyPr/>
          <a:lstStyle/>
          <a:p>
            <a:r>
              <a:rPr lang="fr-FR" dirty="0"/>
              <a:t>Correction du travail d’écriture</a:t>
            </a:r>
          </a:p>
        </p:txBody>
      </p:sp>
    </p:spTree>
    <p:extLst>
      <p:ext uri="{BB962C8B-B14F-4D97-AF65-F5344CB8AC3E}">
        <p14:creationId xmlns:p14="http://schemas.microsoft.com/office/powerpoint/2010/main" val="2622957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6F6D41-5C46-87DF-ADAD-8BB680A13D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8B184F5-987E-F98E-5456-38850A9FA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Retour sur le travail de rédaction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585A270-72E2-E6E2-2353-BF1E8A6C3BA9}"/>
              </a:ext>
            </a:extLst>
          </p:cNvPr>
          <p:cNvSpPr txBox="1"/>
          <p:nvPr/>
        </p:nvSpPr>
        <p:spPr>
          <a:xfrm>
            <a:off x="454066" y="1053279"/>
            <a:ext cx="10899734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000" dirty="0"/>
              <a:t>Remarques générales</a:t>
            </a:r>
          </a:p>
          <a:p>
            <a:r>
              <a:rPr lang="fr-FR" sz="2000" dirty="0"/>
              <a:t>	- Efforts sur la méthodologie de l’argumentation, mais certains devoirs « racontent », « dissertent », </a:t>
            </a:r>
            <a:r>
              <a:rPr lang="fr-FR" sz="2000" b="1" dirty="0"/>
              <a:t>sans argumenter</a:t>
            </a:r>
          </a:p>
          <a:p>
            <a:r>
              <a:rPr lang="fr-FR" sz="2000" dirty="0"/>
              <a:t>	- Attention aux références manquantes : </a:t>
            </a:r>
            <a:r>
              <a:rPr lang="fr-FR" sz="2000" b="1" dirty="0"/>
              <a:t>utiliser les textes </a:t>
            </a:r>
            <a:r>
              <a:rPr lang="fr-FR" sz="2000" dirty="0"/>
              <a:t>vus en TD et les CM</a:t>
            </a:r>
          </a:p>
          <a:p>
            <a:r>
              <a:rPr lang="fr-FR" sz="2000" dirty="0"/>
              <a:t>	- Les références doivent être exactes : auteur, titre, année</a:t>
            </a:r>
          </a:p>
          <a:p>
            <a:r>
              <a:rPr lang="fr-FR" sz="2000" dirty="0"/>
              <a:t>	- Syntaxe : faire des phrases correctement construites (virgules et points au bon  	endroit…) / ne pas utiliser de parenthèse pour expliquer une phrase / </a:t>
            </a:r>
          </a:p>
          <a:p>
            <a:r>
              <a:rPr lang="fr-FR" sz="2000" dirty="0"/>
              <a:t>	- Utiliser « nous », pas « je »</a:t>
            </a:r>
          </a:p>
          <a:p>
            <a:r>
              <a:rPr lang="fr-FR" sz="2000" dirty="0"/>
              <a:t>	- Injonctions à proscrire: « nous devons…il faut… »</a:t>
            </a:r>
          </a:p>
          <a:p>
            <a:r>
              <a:rPr lang="fr-FR" sz="2000" dirty="0"/>
              <a:t>	- Introductions (parfois conclusions) souvent expéditives : </a:t>
            </a:r>
            <a:r>
              <a:rPr lang="fr-FR" sz="2000" b="1" dirty="0"/>
              <a:t>viser des « mises en tension »</a:t>
            </a:r>
            <a:r>
              <a:rPr lang="fr-FR" sz="2000" dirty="0"/>
              <a:t>. </a:t>
            </a:r>
          </a:p>
          <a:p>
            <a:r>
              <a:rPr lang="fr-FR" sz="2000" dirty="0"/>
              <a:t>	- </a:t>
            </a:r>
            <a:r>
              <a:rPr lang="fr-FR" sz="2000" b="1" dirty="0"/>
              <a:t>Illustrations</a:t>
            </a:r>
            <a:r>
              <a:rPr lang="fr-FR" sz="2000" dirty="0"/>
              <a:t> : il faut qu’elles soient plus précises </a:t>
            </a:r>
          </a:p>
          <a:p>
            <a:r>
              <a:rPr lang="fr-FR" sz="2000" dirty="0"/>
              <a:t>	pour qu’elles appuient le propos développé dans </a:t>
            </a:r>
          </a:p>
          <a:p>
            <a:r>
              <a:rPr lang="fr-FR" sz="2000" dirty="0"/>
              <a:t>	l’argument. </a:t>
            </a:r>
          </a:p>
          <a:p>
            <a:endParaRPr lang="fr-FR" sz="2000" dirty="0"/>
          </a:p>
          <a:p>
            <a:endParaRPr lang="fr-FR" sz="2000" dirty="0"/>
          </a:p>
          <a:p>
            <a:endParaRPr lang="fr-FR" sz="2000" dirty="0"/>
          </a:p>
          <a:p>
            <a:endParaRPr lang="fr-FR" sz="2000" dirty="0"/>
          </a:p>
          <a:p>
            <a:endParaRPr lang="fr-FR" sz="2000" dirty="0"/>
          </a:p>
        </p:txBody>
      </p:sp>
      <p:sp>
        <p:nvSpPr>
          <p:cNvPr id="2" name="Rectangle à coins arrondis 1"/>
          <p:cNvSpPr/>
          <p:nvPr/>
        </p:nvSpPr>
        <p:spPr>
          <a:xfrm>
            <a:off x="7009404" y="4251241"/>
            <a:ext cx="5102507" cy="232039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u="sng" dirty="0"/>
              <a:t> Rappel de la méthodologie : 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J’annonce: mon argument en une phrase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J’explique: mon argument avec si possible une référence d’auteur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J’illustre: mon argument de façon concrète avec une source si possible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Je reviens au point de vue: et la boucle est bouclée </a:t>
            </a:r>
          </a:p>
        </p:txBody>
      </p:sp>
    </p:spTree>
    <p:extLst>
      <p:ext uri="{BB962C8B-B14F-4D97-AF65-F5344CB8AC3E}">
        <p14:creationId xmlns:p14="http://schemas.microsoft.com/office/powerpoint/2010/main" val="153478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D517DAD-FCDC-44E0-9587-32C110BFE273}"/>
              </a:ext>
            </a:extLst>
          </p:cNvPr>
          <p:cNvSpPr txBox="1"/>
          <p:nvPr/>
        </p:nvSpPr>
        <p:spPr>
          <a:xfrm>
            <a:off x="736107" y="2356956"/>
            <a:ext cx="1071978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fr-FR" sz="2400" dirty="0">
                <a:hlinkClick r:id="rId3"/>
              </a:rPr>
              <a:t>Mai 68 - La Grande Explication (1968) (youtube.com)</a:t>
            </a:r>
            <a:endParaRPr lang="fr-FR" sz="2400" dirty="0"/>
          </a:p>
          <a:p>
            <a:pPr algn="l" rtl="0" fontAlgn="base"/>
            <a:endParaRPr lang="fr-FR" sz="2400" dirty="0"/>
          </a:p>
        </p:txBody>
      </p:sp>
      <p:sp>
        <p:nvSpPr>
          <p:cNvPr id="3" name="Titre 3">
            <a:extLst>
              <a:ext uri="{FF2B5EF4-FFF2-40B4-BE49-F238E27FC236}">
                <a16:creationId xmlns:a16="http://schemas.microsoft.com/office/drawing/2014/main" id="{08FBC207-F87D-4462-9919-42BD33D52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398" y="203762"/>
            <a:ext cx="10794402" cy="732154"/>
          </a:xfrm>
        </p:spPr>
        <p:txBody>
          <a:bodyPr/>
          <a:lstStyle/>
          <a:p>
            <a:r>
              <a:rPr lang="fr-FR" dirty="0"/>
              <a:t>Un contexte de liberté</a:t>
            </a:r>
          </a:p>
        </p:txBody>
      </p:sp>
    </p:spTree>
    <p:extLst>
      <p:ext uri="{BB962C8B-B14F-4D97-AF65-F5344CB8AC3E}">
        <p14:creationId xmlns:p14="http://schemas.microsoft.com/office/powerpoint/2010/main" val="286455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051F37-EBD5-4364-9F03-B6C7FF5B9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Vidéo Alain </a:t>
            </a:r>
            <a:r>
              <a:rPr lang="fr-FR" dirty="0" err="1"/>
              <a:t>Catteau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BE935BA-E554-449E-957E-0336D424FE3C}"/>
              </a:ext>
            </a:extLst>
          </p:cNvPr>
          <p:cNvSpPr txBox="1"/>
          <p:nvPr/>
        </p:nvSpPr>
        <p:spPr>
          <a:xfrm>
            <a:off x="1074199" y="1802168"/>
            <a:ext cx="90646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dirty="0"/>
              <a:t>Où est l’enseignant ? Que fait-il ?</a:t>
            </a:r>
          </a:p>
          <a:p>
            <a:endParaRPr lang="fr-FR" dirty="0"/>
          </a:p>
          <a:p>
            <a:pPr marL="285750" indent="-285750">
              <a:buFont typeface="Wingdings" pitchFamily="2" charset="2"/>
              <a:buChar char="Ø"/>
            </a:pPr>
            <a:r>
              <a:rPr lang="fr-FR" dirty="0"/>
              <a:t>Que font les élèves qui sont sur le bord du bassin ? (6’30 et après)</a:t>
            </a:r>
          </a:p>
          <a:p>
            <a:endParaRPr lang="fr-FR" dirty="0"/>
          </a:p>
          <a:p>
            <a:pPr marL="285750" indent="-285750">
              <a:buFont typeface="Wingdings" pitchFamily="2" charset="2"/>
              <a:buChar char="Ø"/>
            </a:pPr>
            <a:r>
              <a:rPr lang="fr-FR" dirty="0"/>
              <a:t>Quelles sont les formes de groupement ? Quel savoir est donné à l’élève ?</a:t>
            </a:r>
          </a:p>
        </p:txBody>
      </p:sp>
    </p:spTree>
    <p:extLst>
      <p:ext uri="{BB962C8B-B14F-4D97-AF65-F5344CB8AC3E}">
        <p14:creationId xmlns:p14="http://schemas.microsoft.com/office/powerpoint/2010/main" val="257979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051F37-EBD5-4364-9F03-B6C7FF5B9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Du jeu et encore du jeu, Football, </a:t>
            </a:r>
            <a:r>
              <a:rPr lang="fr-FR" dirty="0" err="1"/>
              <a:t>P.Marle</a:t>
            </a:r>
            <a:r>
              <a:rPr lang="fr-FR" dirty="0"/>
              <a:t>, J.F. </a:t>
            </a:r>
            <a:r>
              <a:rPr lang="fr-FR" dirty="0" err="1"/>
              <a:t>Gréhaigne</a:t>
            </a:r>
            <a:r>
              <a:rPr lang="fr-FR" dirty="0"/>
              <a:t>, Contrepied n°26, 2010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48F9767-99FB-4010-834A-062C077F8AC2}"/>
              </a:ext>
            </a:extLst>
          </p:cNvPr>
          <p:cNvSpPr txBox="1"/>
          <p:nvPr/>
        </p:nvSpPr>
        <p:spPr>
          <a:xfrm>
            <a:off x="763480" y="1589104"/>
            <a:ext cx="94103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dirty="0"/>
              <a:t>De quoi est constitué la première séance de la séquence ? </a:t>
            </a:r>
          </a:p>
          <a:p>
            <a:endParaRPr lang="fr-FR" dirty="0"/>
          </a:p>
          <a:p>
            <a:pPr marL="285750" indent="-285750">
              <a:buFont typeface="Wingdings" pitchFamily="2" charset="2"/>
              <a:buChar char="Ø"/>
            </a:pPr>
            <a:r>
              <a:rPr lang="fr-FR" dirty="0"/>
              <a:t>Quels exercices d’apprentissage sont présentés ? Quelle forme revêtent-ils ?</a:t>
            </a:r>
          </a:p>
          <a:p>
            <a:pPr marL="285750" indent="-285750">
              <a:buFont typeface="Wingdings" pitchFamily="2" charset="2"/>
              <a:buChar char="Ø"/>
            </a:pPr>
            <a:endParaRPr lang="fr-FR" dirty="0"/>
          </a:p>
          <a:p>
            <a:pPr marL="285750" indent="-285750">
              <a:buFont typeface="Wingdings" pitchFamily="2" charset="2"/>
              <a:buChar char="Ø"/>
            </a:pPr>
            <a:r>
              <a:rPr lang="fr-FR" dirty="0"/>
              <a:t>Quels sont les éléments évalués ? Sur quoi portent-ils ? </a:t>
            </a:r>
          </a:p>
        </p:txBody>
      </p:sp>
    </p:spTree>
    <p:extLst>
      <p:ext uri="{BB962C8B-B14F-4D97-AF65-F5344CB8AC3E}">
        <p14:creationId xmlns:p14="http://schemas.microsoft.com/office/powerpoint/2010/main" val="1492047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051F37-EBD5-4364-9F03-B6C7FF5B9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Du jeu et encore du jeu, Badminton, P. Gaillard, Contrepied n°26, 2010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1DF10DD-BBF8-4590-A7A6-DD9BE50FBD70}"/>
              </a:ext>
            </a:extLst>
          </p:cNvPr>
          <p:cNvSpPr txBox="1"/>
          <p:nvPr/>
        </p:nvSpPr>
        <p:spPr>
          <a:xfrm>
            <a:off x="1358283" y="1571348"/>
            <a:ext cx="842490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dirty="0"/>
              <a:t>Que font les élèves pendant les trois premières séances ? </a:t>
            </a:r>
          </a:p>
          <a:p>
            <a:pPr marL="285750" indent="-285750">
              <a:buFont typeface="Wingdings" pitchFamily="2" charset="2"/>
              <a:buChar char="Ø"/>
            </a:pPr>
            <a:endParaRPr lang="fr-FR" dirty="0"/>
          </a:p>
          <a:p>
            <a:pPr marL="285750" indent="-285750">
              <a:buFont typeface="Wingdings" pitchFamily="2" charset="2"/>
              <a:buChar char="Ø"/>
            </a:pPr>
            <a:r>
              <a:rPr lang="fr-FR" dirty="0"/>
              <a:t>Qu’est-ce qui est valorisé dans le gain des matchs? </a:t>
            </a:r>
          </a:p>
          <a:p>
            <a:pPr marL="285750" indent="-285750">
              <a:buFont typeface="Wingdings" pitchFamily="2" charset="2"/>
              <a:buChar char="Ø"/>
            </a:pPr>
            <a:endParaRPr lang="fr-FR" dirty="0"/>
          </a:p>
          <a:p>
            <a:pPr marL="285750" indent="-285750">
              <a:buFont typeface="Wingdings" pitchFamily="2" charset="2"/>
              <a:buChar char="Ø"/>
            </a:pPr>
            <a:r>
              <a:rPr lang="fr-FR" dirty="0"/>
              <a:t>Que fais l’enseignant ? </a:t>
            </a:r>
          </a:p>
          <a:p>
            <a:pPr marL="285750" indent="-285750">
              <a:buFont typeface="Wingdings" pitchFamily="2" charset="2"/>
              <a:buChar char="Ø"/>
            </a:pPr>
            <a:endParaRPr lang="fr-FR" dirty="0"/>
          </a:p>
          <a:p>
            <a:pPr marL="285750" indent="-285750">
              <a:buFont typeface="Wingdings" pitchFamily="2" charset="2"/>
              <a:buChar char="Ø"/>
            </a:pPr>
            <a:r>
              <a:rPr lang="fr-FR" dirty="0"/>
              <a:t>Décrivez le « championnat ». </a:t>
            </a:r>
          </a:p>
        </p:txBody>
      </p:sp>
    </p:spTree>
    <p:extLst>
      <p:ext uri="{BB962C8B-B14F-4D97-AF65-F5344CB8AC3E}">
        <p14:creationId xmlns:p14="http://schemas.microsoft.com/office/powerpoint/2010/main" val="3808667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051F37-EBD5-4364-9F03-B6C7FF5B9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course de 1000m , J.P. Maggi, Revue EPS 230, 1991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140C54C-E302-4DBA-BB21-44EE3E6FF30D}"/>
              </a:ext>
            </a:extLst>
          </p:cNvPr>
          <p:cNvSpPr txBox="1"/>
          <p:nvPr/>
        </p:nvSpPr>
        <p:spPr>
          <a:xfrm>
            <a:off x="896645" y="1305017"/>
            <a:ext cx="94635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dirty="0"/>
              <a:t>La nature du « travail en résistance » proposé par l’auteur vous semble-t-elle source de motivation pour les élèves?</a:t>
            </a:r>
          </a:p>
          <a:p>
            <a:pPr marL="285750" indent="-285750">
              <a:buFont typeface="Wingdings" pitchFamily="2" charset="2"/>
              <a:buChar char="Ø"/>
            </a:pPr>
            <a:endParaRPr lang="fr-FR" dirty="0"/>
          </a:p>
          <a:p>
            <a:pPr marL="285750" indent="-285750">
              <a:buFont typeface="Wingdings" pitchFamily="2" charset="2"/>
              <a:buChar char="Ø"/>
            </a:pPr>
            <a:r>
              <a:rPr lang="fr-FR" dirty="0"/>
              <a:t>Placeriez vous la démarche d’intervention proposée dans les pédagogies nouvelles ou les pédagogies traditionnelles ? Groupes de niveau avec dosage du travail. Savoir/savoir faire/savoir être, accepter la contrainte…</a:t>
            </a:r>
          </a:p>
        </p:txBody>
      </p:sp>
    </p:spTree>
    <p:extLst>
      <p:ext uri="{BB962C8B-B14F-4D97-AF65-F5344CB8AC3E}">
        <p14:creationId xmlns:p14="http://schemas.microsoft.com/office/powerpoint/2010/main" val="31430854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4" id="{42800A18-35BA-EC41-B8C8-B2EB80C86888}" vid="{0AEF19FC-64CA-074A-8358-7D912B3F472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ND TD1 SH L2</Template>
  <TotalTime>40</TotalTime>
  <Words>686</Words>
  <Application>Microsoft Office PowerPoint</Application>
  <PresentationFormat>Grand écran</PresentationFormat>
  <Paragraphs>146</Paragraphs>
  <Slides>19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Fondements socio-historiques de l’EP dans le Système éducatif</vt:lpstr>
      <vt:lpstr>Le programme du jour</vt:lpstr>
      <vt:lpstr>Correction du travail d’écriture</vt:lpstr>
      <vt:lpstr>Retour sur le travail de rédaction</vt:lpstr>
      <vt:lpstr>Un contexte de liberté</vt:lpstr>
      <vt:lpstr>Vidéo Alain Catteau</vt:lpstr>
      <vt:lpstr>Du jeu et encore du jeu, Football, P.Marle, J.F. Gréhaigne, Contrepied n°26, 2010</vt:lpstr>
      <vt:lpstr>Du jeu et encore du jeu, Badminton, P. Gaillard, Contrepied n°26, 2010</vt:lpstr>
      <vt:lpstr>La course de 1000m , J.P. Maggi, Revue EPS 230, 1991</vt:lpstr>
      <vt:lpstr>Travail d’écriture</vt:lpstr>
      <vt:lpstr>La partie</vt:lpstr>
      <vt:lpstr>RETOUR METHODOLOGIQUE  Détails dans le document « méthodologie organisation réponse » sur ecampus (avec un exemple concret)</vt:lpstr>
      <vt:lpstr> </vt:lpstr>
      <vt:lpstr> </vt:lpstr>
      <vt:lpstr> </vt:lpstr>
      <vt:lpstr> </vt:lpstr>
      <vt:lpstr>Présentation PowerPoint</vt:lpstr>
      <vt:lpstr>Présentation PowerPoint</vt:lpstr>
      <vt:lpstr>Pour la semaine prochaine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Fondements socio-historiques de l’EP dans le Système éducatif</dc:title>
  <dc:creator>drevet</dc:creator>
  <cp:lastModifiedBy>sabine pelle</cp:lastModifiedBy>
  <cp:revision>168</cp:revision>
  <dcterms:created xsi:type="dcterms:W3CDTF">2020-12-29T15:22:33Z</dcterms:created>
  <dcterms:modified xsi:type="dcterms:W3CDTF">2025-03-06T08:15:58Z</dcterms:modified>
</cp:coreProperties>
</file>