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6" r:id="rId3"/>
    <p:sldId id="301" r:id="rId4"/>
    <p:sldId id="273" r:id="rId5"/>
    <p:sldId id="283" r:id="rId6"/>
    <p:sldId id="284" r:id="rId7"/>
    <p:sldId id="295" r:id="rId8"/>
    <p:sldId id="296" r:id="rId9"/>
    <p:sldId id="287" r:id="rId10"/>
    <p:sldId id="297" r:id="rId11"/>
    <p:sldId id="285" r:id="rId12"/>
    <p:sldId id="298" r:id="rId13"/>
    <p:sldId id="288" r:id="rId14"/>
    <p:sldId id="299" r:id="rId15"/>
    <p:sldId id="289" r:id="rId16"/>
    <p:sldId id="291" r:id="rId17"/>
    <p:sldId id="290" r:id="rId18"/>
    <p:sldId id="300" r:id="rId19"/>
    <p:sldId id="286" r:id="rId20"/>
    <p:sldId id="304" r:id="rId21"/>
    <p:sldId id="268" r:id="rId22"/>
    <p:sldId id="267" r:id="rId23"/>
    <p:sldId id="269" r:id="rId24"/>
    <p:sldId id="270" r:id="rId2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797" autoAdjust="0"/>
    <p:restoredTop sz="94660"/>
  </p:normalViewPr>
  <p:slideViewPr>
    <p:cSldViewPr snapToGrid="0">
      <p:cViewPr varScale="1">
        <p:scale>
          <a:sx n="41" d="100"/>
          <a:sy n="41" d="100"/>
        </p:scale>
        <p:origin x="208" y="16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605A6C-7580-5F4E-845A-04641611561F}" type="doc">
      <dgm:prSet loTypeId="urn:microsoft.com/office/officeart/2009/3/layout/PlusandMinu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DACBA31-E042-BF40-839F-8E4A78E3160A}">
      <dgm:prSet phldrT="[Texte]"/>
      <dgm:spPr/>
      <dgm:t>
        <a:bodyPr/>
        <a:lstStyle/>
        <a:p>
          <a:r>
            <a:rPr lang="fr-FR" dirty="0"/>
            <a:t>- Qualité de l’expression orale</a:t>
          </a:r>
        </a:p>
        <a:p>
          <a:r>
            <a:rPr lang="fr-FR" dirty="0"/>
            <a:t>- Arguments pertinents </a:t>
          </a:r>
        </a:p>
        <a:p>
          <a:r>
            <a:rPr lang="fr-FR" dirty="0"/>
            <a:t>- Préparation rigoureuse (références bibliographiques, CM, etc.)</a:t>
          </a:r>
        </a:p>
      </dgm:t>
    </dgm:pt>
    <dgm:pt modelId="{60303800-DEFD-4E43-AB26-DC2286854891}" type="parTrans" cxnId="{1A0D1DD5-4391-564A-BDDD-A1BD436D6880}">
      <dgm:prSet/>
      <dgm:spPr/>
      <dgm:t>
        <a:bodyPr/>
        <a:lstStyle/>
        <a:p>
          <a:endParaRPr lang="fr-FR"/>
        </a:p>
      </dgm:t>
    </dgm:pt>
    <dgm:pt modelId="{82144471-6EB4-4644-9AFE-9193C2B81ACC}" type="sibTrans" cxnId="{1A0D1DD5-4391-564A-BDDD-A1BD436D6880}">
      <dgm:prSet/>
      <dgm:spPr/>
      <dgm:t>
        <a:bodyPr/>
        <a:lstStyle/>
        <a:p>
          <a:endParaRPr lang="fr-FR"/>
        </a:p>
      </dgm:t>
    </dgm:pt>
    <dgm:pt modelId="{1DD267AC-124E-E741-8DAE-6673C96906BD}">
      <dgm:prSet phldrT="[Texte]"/>
      <dgm:spPr/>
      <dgm:t>
        <a:bodyPr/>
        <a:lstStyle/>
        <a:p>
          <a:r>
            <a:rPr lang="fr-FR" dirty="0"/>
            <a:t>- Lien avec les textes étudiés peu présents</a:t>
          </a:r>
          <a:br>
            <a:rPr lang="fr-FR" dirty="0"/>
          </a:br>
          <a:r>
            <a:rPr lang="fr-FR" dirty="0"/>
            <a:t>- Attention à ne pas lire ses notes / son ordinateur / son téléphone</a:t>
          </a:r>
          <a:br>
            <a:rPr lang="fr-FR" dirty="0"/>
          </a:br>
          <a:r>
            <a:rPr lang="fr-FR" dirty="0"/>
            <a:t>- Certains concepts pourraient être plus travaillés </a:t>
          </a:r>
        </a:p>
      </dgm:t>
    </dgm:pt>
    <dgm:pt modelId="{9F6F8BE9-DCC5-6F47-AC9F-CA8FDE52CAE8}" type="parTrans" cxnId="{F9D43999-2FF0-3945-9E88-D9A8D1657D03}">
      <dgm:prSet/>
      <dgm:spPr/>
      <dgm:t>
        <a:bodyPr/>
        <a:lstStyle/>
        <a:p>
          <a:endParaRPr lang="fr-FR"/>
        </a:p>
      </dgm:t>
    </dgm:pt>
    <dgm:pt modelId="{EF2EF96F-B96F-6F47-BE1D-8FEC86A6AE6A}" type="sibTrans" cxnId="{F9D43999-2FF0-3945-9E88-D9A8D1657D03}">
      <dgm:prSet/>
      <dgm:spPr/>
      <dgm:t>
        <a:bodyPr/>
        <a:lstStyle/>
        <a:p>
          <a:endParaRPr lang="fr-FR"/>
        </a:p>
      </dgm:t>
    </dgm:pt>
    <dgm:pt modelId="{0D3C709C-0994-F54B-B63B-7DCC576AF63E}" type="pres">
      <dgm:prSet presAssocID="{B8605A6C-7580-5F4E-845A-04641611561F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</dgm:pt>
    <dgm:pt modelId="{F7BA27B1-F221-E94F-9CD8-96576FFD7194}" type="pres">
      <dgm:prSet presAssocID="{B8605A6C-7580-5F4E-845A-04641611561F}" presName="Background" presStyleLbl="bgImgPlace1" presStyleIdx="0" presStyleCnt="1"/>
      <dgm:spPr/>
    </dgm:pt>
    <dgm:pt modelId="{77C29418-4423-2347-8620-90C8EF46E7B6}" type="pres">
      <dgm:prSet presAssocID="{B8605A6C-7580-5F4E-845A-04641611561F}" presName="ParentText1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EEA31561-F28D-9044-BF0A-F6573DCA5F2B}" type="pres">
      <dgm:prSet presAssocID="{B8605A6C-7580-5F4E-845A-04641611561F}" presName="ParentText2" presStyleLbl="revTx" presStyleIdx="1" presStyleCnt="2">
        <dgm:presLayoutVars>
          <dgm:chMax val="0"/>
          <dgm:chPref val="0"/>
          <dgm:bulletEnabled val="1"/>
        </dgm:presLayoutVars>
      </dgm:prSet>
      <dgm:spPr/>
    </dgm:pt>
    <dgm:pt modelId="{96D3F1B0-54DA-2D40-A6BD-23D0B7301445}" type="pres">
      <dgm:prSet presAssocID="{B8605A6C-7580-5F4E-845A-04641611561F}" presName="Plus" presStyleLbl="alignNode1" presStyleIdx="0" presStyleCnt="2"/>
      <dgm:spPr/>
    </dgm:pt>
    <dgm:pt modelId="{AF0F6F09-29BF-1347-B2A8-7E426C85ED16}" type="pres">
      <dgm:prSet presAssocID="{B8605A6C-7580-5F4E-845A-04641611561F}" presName="Minus" presStyleLbl="alignNode1" presStyleIdx="1" presStyleCnt="2"/>
      <dgm:spPr/>
    </dgm:pt>
    <dgm:pt modelId="{781BF76C-E62E-2E46-9E5F-F05461805071}" type="pres">
      <dgm:prSet presAssocID="{B8605A6C-7580-5F4E-845A-04641611561F}" presName="Divider" presStyleLbl="parChTrans1D1" presStyleIdx="0" presStyleCnt="1"/>
      <dgm:spPr/>
    </dgm:pt>
  </dgm:ptLst>
  <dgm:cxnLst>
    <dgm:cxn modelId="{F9AE3636-FC77-7D49-B08B-AFD6706DEB25}" type="presOf" srcId="{B8605A6C-7580-5F4E-845A-04641611561F}" destId="{0D3C709C-0994-F54B-B63B-7DCC576AF63E}" srcOrd="0" destOrd="0" presId="urn:microsoft.com/office/officeart/2009/3/layout/PlusandMinus"/>
    <dgm:cxn modelId="{876E3B39-3528-094C-991B-0D4E90D03F8D}" type="presOf" srcId="{0DACBA31-E042-BF40-839F-8E4A78E3160A}" destId="{77C29418-4423-2347-8620-90C8EF46E7B6}" srcOrd="0" destOrd="0" presId="urn:microsoft.com/office/officeart/2009/3/layout/PlusandMinus"/>
    <dgm:cxn modelId="{F9D43999-2FF0-3945-9E88-D9A8D1657D03}" srcId="{B8605A6C-7580-5F4E-845A-04641611561F}" destId="{1DD267AC-124E-E741-8DAE-6673C96906BD}" srcOrd="1" destOrd="0" parTransId="{9F6F8BE9-DCC5-6F47-AC9F-CA8FDE52CAE8}" sibTransId="{EF2EF96F-B96F-6F47-BE1D-8FEC86A6AE6A}"/>
    <dgm:cxn modelId="{1F9F9CC7-9591-024A-B5E9-5E380D045D6E}" type="presOf" srcId="{1DD267AC-124E-E741-8DAE-6673C96906BD}" destId="{EEA31561-F28D-9044-BF0A-F6573DCA5F2B}" srcOrd="0" destOrd="0" presId="urn:microsoft.com/office/officeart/2009/3/layout/PlusandMinus"/>
    <dgm:cxn modelId="{1A0D1DD5-4391-564A-BDDD-A1BD436D6880}" srcId="{B8605A6C-7580-5F4E-845A-04641611561F}" destId="{0DACBA31-E042-BF40-839F-8E4A78E3160A}" srcOrd="0" destOrd="0" parTransId="{60303800-DEFD-4E43-AB26-DC2286854891}" sibTransId="{82144471-6EB4-4644-9AFE-9193C2B81ACC}"/>
    <dgm:cxn modelId="{9CF21B96-232C-214B-9D83-CC193E1BC0EF}" type="presParOf" srcId="{0D3C709C-0994-F54B-B63B-7DCC576AF63E}" destId="{F7BA27B1-F221-E94F-9CD8-96576FFD7194}" srcOrd="0" destOrd="0" presId="urn:microsoft.com/office/officeart/2009/3/layout/PlusandMinus"/>
    <dgm:cxn modelId="{B855C3E3-14FC-464C-8CFD-81B4CC9C10A4}" type="presParOf" srcId="{0D3C709C-0994-F54B-B63B-7DCC576AF63E}" destId="{77C29418-4423-2347-8620-90C8EF46E7B6}" srcOrd="1" destOrd="0" presId="urn:microsoft.com/office/officeart/2009/3/layout/PlusandMinus"/>
    <dgm:cxn modelId="{ABF3D166-380A-6F48-82AA-6D1958B00DDB}" type="presParOf" srcId="{0D3C709C-0994-F54B-B63B-7DCC576AF63E}" destId="{EEA31561-F28D-9044-BF0A-F6573DCA5F2B}" srcOrd="2" destOrd="0" presId="urn:microsoft.com/office/officeart/2009/3/layout/PlusandMinus"/>
    <dgm:cxn modelId="{560A4DD7-DD76-6E43-BAF7-3CC3FA9444EB}" type="presParOf" srcId="{0D3C709C-0994-F54B-B63B-7DCC576AF63E}" destId="{96D3F1B0-54DA-2D40-A6BD-23D0B7301445}" srcOrd="3" destOrd="0" presId="urn:microsoft.com/office/officeart/2009/3/layout/PlusandMinus"/>
    <dgm:cxn modelId="{56D1B7B1-2361-9A40-8522-AA85DCB538D6}" type="presParOf" srcId="{0D3C709C-0994-F54B-B63B-7DCC576AF63E}" destId="{AF0F6F09-29BF-1347-B2A8-7E426C85ED16}" srcOrd="4" destOrd="0" presId="urn:microsoft.com/office/officeart/2009/3/layout/PlusandMinus"/>
    <dgm:cxn modelId="{7F36C91A-37FB-A44A-957E-59915D381A5D}" type="presParOf" srcId="{0D3C709C-0994-F54B-B63B-7DCC576AF63E}" destId="{781BF76C-E62E-2E46-9E5F-F05461805071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BA27B1-F221-E94F-9CD8-96576FFD7194}">
      <dsp:nvSpPr>
        <dsp:cNvPr id="0" name=""/>
        <dsp:cNvSpPr/>
      </dsp:nvSpPr>
      <dsp:spPr>
        <a:xfrm>
          <a:off x="731581" y="1086528"/>
          <a:ext cx="7071949" cy="3654740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7C29418-4423-2347-8620-90C8EF46E7B6}">
      <dsp:nvSpPr>
        <dsp:cNvPr id="0" name=""/>
        <dsp:cNvSpPr/>
      </dsp:nvSpPr>
      <dsp:spPr>
        <a:xfrm>
          <a:off x="942926" y="1513954"/>
          <a:ext cx="3283985" cy="31265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/>
            <a:t>- Qualité de l’expression orale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/>
            <a:t>- Arguments pertinents 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/>
            <a:t>- Préparation rigoureuse (références bibliographiques, CM, etc.)</a:t>
          </a:r>
        </a:p>
      </dsp:txBody>
      <dsp:txXfrm>
        <a:off x="942926" y="1513954"/>
        <a:ext cx="3283985" cy="3126586"/>
      </dsp:txXfrm>
    </dsp:sp>
    <dsp:sp modelId="{EEA31561-F28D-9044-BF0A-F6573DCA5F2B}">
      <dsp:nvSpPr>
        <dsp:cNvPr id="0" name=""/>
        <dsp:cNvSpPr/>
      </dsp:nvSpPr>
      <dsp:spPr>
        <a:xfrm>
          <a:off x="4300070" y="1513954"/>
          <a:ext cx="3283985" cy="31265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/>
            <a:t>- Lien avec les textes étudiés peu présents</a:t>
          </a:r>
          <a:br>
            <a:rPr lang="fr-FR" sz="2400" kern="1200" dirty="0"/>
          </a:br>
          <a:r>
            <a:rPr lang="fr-FR" sz="2400" kern="1200" dirty="0"/>
            <a:t>- Attention à ne pas lire ses notes / son ordinateur / son téléphone</a:t>
          </a:r>
          <a:br>
            <a:rPr lang="fr-FR" sz="2400" kern="1200" dirty="0"/>
          </a:br>
          <a:r>
            <a:rPr lang="fr-FR" sz="2400" kern="1200" dirty="0"/>
            <a:t>- Certains concepts pourraient être plus travaillés </a:t>
          </a:r>
        </a:p>
      </dsp:txBody>
      <dsp:txXfrm>
        <a:off x="4300070" y="1513954"/>
        <a:ext cx="3283985" cy="3126586"/>
      </dsp:txXfrm>
    </dsp:sp>
    <dsp:sp modelId="{96D3F1B0-54DA-2D40-A6BD-23D0B7301445}">
      <dsp:nvSpPr>
        <dsp:cNvPr id="0" name=""/>
        <dsp:cNvSpPr/>
      </dsp:nvSpPr>
      <dsp:spPr>
        <a:xfrm>
          <a:off x="0" y="355134"/>
          <a:ext cx="1381875" cy="1381875"/>
        </a:xfrm>
        <a:prstGeom prst="plus">
          <a:avLst>
            <a:gd name="adj" fmla="val 328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F0F6F09-29BF-1347-B2A8-7E426C85ED16}">
      <dsp:nvSpPr>
        <dsp:cNvPr id="0" name=""/>
        <dsp:cNvSpPr/>
      </dsp:nvSpPr>
      <dsp:spPr>
        <a:xfrm>
          <a:off x="6828089" y="852090"/>
          <a:ext cx="1300588" cy="4457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81BF76C-E62E-2E46-9E5F-F05461805071}">
      <dsp:nvSpPr>
        <dsp:cNvPr id="0" name=""/>
        <dsp:cNvSpPr/>
      </dsp:nvSpPr>
      <dsp:spPr>
        <a:xfrm>
          <a:off x="4267555" y="1520640"/>
          <a:ext cx="812" cy="2986190"/>
        </a:xfrm>
        <a:prstGeom prst="line">
          <a:avLst/>
        </a:pr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e garde couleur">
    <p:bg>
      <p:bgPr>
        <a:solidFill>
          <a:srgbClr val="6316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8A1557-BA38-FF4B-99A9-E0509405A4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003" y="2006217"/>
            <a:ext cx="11129588" cy="1503746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B185686-36B9-3C4B-863F-ECA198F7F4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602038"/>
            <a:ext cx="9857591" cy="862386"/>
          </a:xfrm>
        </p:spPr>
        <p:txBody>
          <a:bodyPr anchor="ctr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555311-6814-AF48-829D-E69DF800CF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203056"/>
            <a:ext cx="1108934" cy="365125"/>
          </a:xfrm>
        </p:spPr>
        <p:txBody>
          <a:bodyPr/>
          <a:lstStyle>
            <a:lvl1pPr>
              <a:defRPr sz="1050"/>
            </a:lvl1pPr>
          </a:lstStyle>
          <a:p>
            <a:fld id="{9917E7B9-64FC-45DB-923D-189FEA917167}" type="datetimeFigureOut">
              <a:rPr lang="fr-FR" smtClean="0"/>
              <a:t>20/02/2025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B6C1E5-38EE-8B45-9C6A-9E9AD9E58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85016" y="6203056"/>
            <a:ext cx="6594438" cy="365125"/>
          </a:xfrm>
        </p:spPr>
        <p:txBody>
          <a:bodyPr/>
          <a:lstStyle>
            <a:lvl1pPr>
              <a:defRPr sz="1050"/>
            </a:lvl1pPr>
          </a:lstStyle>
          <a:p>
            <a:endParaRPr lang="fr-FR"/>
          </a:p>
        </p:txBody>
      </p:sp>
      <p:pic>
        <p:nvPicPr>
          <p:cNvPr id="7" name="Image 14">
            <a:extLst>
              <a:ext uri="{FF2B5EF4-FFF2-40B4-BE49-F238E27FC236}">
                <a16:creationId xmlns:a16="http://schemas.microsoft.com/office/drawing/2014/main" id="{E3FD71F0-BCA0-D64E-A92B-8BE93D0DDE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252003" y="227141"/>
            <a:ext cx="5646664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616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e garde N&amp;B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8A1557-BA38-FF4B-99A9-E0509405A4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003" y="1804230"/>
            <a:ext cx="10415997" cy="1503746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200">
                <a:solidFill>
                  <a:srgbClr val="63163C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B185686-36B9-3C4B-863F-ECA198F7F4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862386"/>
          </a:xfrm>
        </p:spPr>
        <p:txBody>
          <a:bodyPr anchor="ctr"/>
          <a:lstStyle>
            <a:lvl1pPr marL="0" indent="0" algn="l">
              <a:buNone/>
              <a:defRPr sz="2400">
                <a:solidFill>
                  <a:srgbClr val="63163C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555311-6814-AF48-829D-E69DF800CF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224572"/>
            <a:ext cx="990600" cy="365125"/>
          </a:xfrm>
        </p:spPr>
        <p:txBody>
          <a:bodyPr/>
          <a:lstStyle/>
          <a:p>
            <a:fld id="{9917E7B9-64FC-45DB-923D-189FEA917167}" type="datetimeFigureOut">
              <a:rPr lang="fr-FR" smtClean="0"/>
              <a:t>20/02/2025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B6C1E5-38EE-8B45-9C6A-9E9AD9E58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85016" y="6224572"/>
            <a:ext cx="6594438" cy="365125"/>
          </a:xfrm>
        </p:spPr>
        <p:txBody>
          <a:bodyPr/>
          <a:lstStyle/>
          <a:p>
            <a:endParaRPr lang="fr-FR"/>
          </a:p>
        </p:txBody>
      </p:sp>
      <p:pic>
        <p:nvPicPr>
          <p:cNvPr id="8" name="Image 7" descr="Une image contenant assis, signe, ordinateur, dessin&#10;&#10;Description générée automatiquement">
            <a:extLst>
              <a:ext uri="{FF2B5EF4-FFF2-40B4-BE49-F238E27FC236}">
                <a16:creationId xmlns:a16="http://schemas.microsoft.com/office/drawing/2014/main" id="{E98DE75E-2679-054D-A41A-9E11BC9D40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5901" y="186469"/>
            <a:ext cx="5663884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3064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nd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4AA3B7-FDB5-7B40-972E-03690CE3C0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8958" y="6220176"/>
            <a:ext cx="1033631" cy="365125"/>
          </a:xfrm>
        </p:spPr>
        <p:txBody>
          <a:bodyPr/>
          <a:lstStyle>
            <a:lvl1pPr>
              <a:defRPr sz="1000"/>
            </a:lvl1pPr>
          </a:lstStyle>
          <a:p>
            <a:fld id="{9917E7B9-64FC-45DB-923D-189FEA917167}" type="datetimeFigureOut">
              <a:rPr lang="fr-FR" smtClean="0"/>
              <a:t>20/02/2025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1FEBF2-DAA9-5748-88D2-A7C39FA03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85016" y="6224572"/>
            <a:ext cx="6594438" cy="365125"/>
          </a:xfrm>
        </p:spPr>
        <p:txBody>
          <a:bodyPr/>
          <a:lstStyle>
            <a:lvl1pPr>
              <a:defRPr sz="1000"/>
            </a:lvl1pPr>
          </a:lstStyle>
          <a:p>
            <a:endParaRPr lang="fr-FR"/>
          </a:p>
        </p:txBody>
      </p:sp>
      <p:pic>
        <p:nvPicPr>
          <p:cNvPr id="7" name="Image 17">
            <a:extLst>
              <a:ext uri="{FF2B5EF4-FFF2-40B4-BE49-F238E27FC236}">
                <a16:creationId xmlns:a16="http://schemas.microsoft.com/office/drawing/2014/main" id="{F38E78A0-587B-8341-B07E-95E53D7D8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950436" y="6142001"/>
            <a:ext cx="2144144" cy="478445"/>
          </a:xfrm>
          <a:prstGeom prst="rect">
            <a:avLst/>
          </a:prstGeom>
        </p:spPr>
      </p:pic>
      <p:sp>
        <p:nvSpPr>
          <p:cNvPr id="10" name="Titre 9">
            <a:extLst>
              <a:ext uri="{FF2B5EF4-FFF2-40B4-BE49-F238E27FC236}">
                <a16:creationId xmlns:a16="http://schemas.microsoft.com/office/drawing/2014/main" id="{125C5E8B-3C42-7F4A-8BF2-5F3B0B18A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398" y="203762"/>
            <a:ext cx="10794402" cy="732154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265647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4AA3B7-FDB5-7B40-972E-03690CE3C0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224572"/>
            <a:ext cx="1033631" cy="365125"/>
          </a:xfrm>
        </p:spPr>
        <p:txBody>
          <a:bodyPr/>
          <a:lstStyle/>
          <a:p>
            <a:fld id="{9917E7B9-64FC-45DB-923D-189FEA917167}" type="datetimeFigureOut">
              <a:rPr lang="fr-FR" smtClean="0"/>
              <a:t>20/02/2025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1FEBF2-DAA9-5748-88D2-A7C39FA03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85016" y="6224572"/>
            <a:ext cx="6594438" cy="365125"/>
          </a:xfrm>
        </p:spPr>
        <p:txBody>
          <a:bodyPr/>
          <a:lstStyle/>
          <a:p>
            <a:endParaRPr lang="fr-FR"/>
          </a:p>
        </p:txBody>
      </p:sp>
      <p:pic>
        <p:nvPicPr>
          <p:cNvPr id="7" name="Image 17">
            <a:extLst>
              <a:ext uri="{FF2B5EF4-FFF2-40B4-BE49-F238E27FC236}">
                <a16:creationId xmlns:a16="http://schemas.microsoft.com/office/drawing/2014/main" id="{F38E78A0-587B-8341-B07E-95E53D7D8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950436" y="6142001"/>
            <a:ext cx="2144144" cy="478445"/>
          </a:xfrm>
          <a:prstGeom prst="rect">
            <a:avLst/>
          </a:prstGeom>
        </p:spPr>
      </p:pic>
      <p:sp>
        <p:nvSpPr>
          <p:cNvPr id="10" name="Titre 9">
            <a:extLst>
              <a:ext uri="{FF2B5EF4-FFF2-40B4-BE49-F238E27FC236}">
                <a16:creationId xmlns:a16="http://schemas.microsoft.com/office/drawing/2014/main" id="{125C5E8B-3C42-7F4A-8BF2-5F3B0B18A8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398" y="237554"/>
            <a:ext cx="10794402" cy="73215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style du sous-titre</a:t>
            </a:r>
          </a:p>
        </p:txBody>
      </p:sp>
    </p:spTree>
    <p:extLst>
      <p:ext uri="{BB962C8B-B14F-4D97-AF65-F5344CB8AC3E}">
        <p14:creationId xmlns:p14="http://schemas.microsoft.com/office/powerpoint/2010/main" val="1470611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164AF6C-DC4D-5D4C-A663-B4A7B9054F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235330"/>
            <a:ext cx="1130449" cy="365125"/>
          </a:xfrm>
        </p:spPr>
        <p:txBody>
          <a:bodyPr/>
          <a:lstStyle/>
          <a:p>
            <a:fld id="{9917E7B9-64FC-45DB-923D-189FEA917167}" type="datetimeFigureOut">
              <a:rPr lang="fr-FR" smtClean="0"/>
              <a:t>20/02/2025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064E9A3-3AA9-C846-8FEC-29A0A1148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85016" y="6235330"/>
            <a:ext cx="6594438" cy="365125"/>
          </a:xfrm>
        </p:spPr>
        <p:txBody>
          <a:bodyPr/>
          <a:lstStyle/>
          <a:p>
            <a:endParaRPr lang="fr-FR"/>
          </a:p>
        </p:txBody>
      </p:sp>
      <p:pic>
        <p:nvPicPr>
          <p:cNvPr id="5" name="Image 17">
            <a:extLst>
              <a:ext uri="{FF2B5EF4-FFF2-40B4-BE49-F238E27FC236}">
                <a16:creationId xmlns:a16="http://schemas.microsoft.com/office/drawing/2014/main" id="{442D3CB0-151B-0A45-B227-2E22299E77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950436" y="6142001"/>
            <a:ext cx="2144144" cy="478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855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E6EF0-AF2A-498A-9369-C75DB3CB27F2}" type="datetimeFigureOut">
              <a:rPr lang="fr-FR" smtClean="0"/>
              <a:t>20/02/2025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2817E-FFB0-435C-892C-9C3CB4E9CD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3441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76F6E40-6422-0D40-8070-C1C541A9A3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9" y="2808419"/>
            <a:ext cx="10418781" cy="2154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1821E3-804D-E84D-9593-5C045D7775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191683"/>
            <a:ext cx="1388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7E7B9-64FC-45DB-923D-189FEA917167}" type="datetimeFigureOut">
              <a:rPr lang="fr-FR" smtClean="0"/>
              <a:t>20/02/2025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630978-8161-0C4B-B52E-6F77518628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85016" y="6203056"/>
            <a:ext cx="65944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pic>
        <p:nvPicPr>
          <p:cNvPr id="9" name="Image 6">
            <a:extLst>
              <a:ext uri="{FF2B5EF4-FFF2-40B4-BE49-F238E27FC236}">
                <a16:creationId xmlns:a16="http://schemas.microsoft.com/office/drawing/2014/main" id="{A528EB42-77D5-C149-8B48-AD6EC6AE29A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/>
        </p:blipFill>
        <p:spPr bwMode="auto">
          <a:xfrm rot="16199999">
            <a:off x="5983654" y="649654"/>
            <a:ext cx="224692" cy="12192000"/>
          </a:xfrm>
          <a:prstGeom prst="rect">
            <a:avLst/>
          </a:prstGeom>
        </p:spPr>
      </p:pic>
      <p:sp>
        <p:nvSpPr>
          <p:cNvPr id="11" name="Espace réservé du titre 10">
            <a:extLst>
              <a:ext uri="{FF2B5EF4-FFF2-40B4-BE49-F238E27FC236}">
                <a16:creationId xmlns:a16="http://schemas.microsoft.com/office/drawing/2014/main" id="{DB8B80F0-E2CF-9A4D-9838-868A521A6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31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412958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fr-FR" sz="3200" b="1" kern="1200">
          <a:solidFill>
            <a:srgbClr val="63163C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63163C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h6s8WiLAqc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D8698BE6-10E7-49A4-AEF4-437244B9B9B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5325072" y="2450271"/>
            <a:ext cx="6724340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chemeClr val="bg1"/>
                </a:solidFill>
              </a:rPr>
              <a:t>Fondements socio-historiques de l’EP dans le Système éducatif</a:t>
            </a:r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C6B3DB41-9447-4DA6-97B3-D44249E0FC6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75210" y="5947204"/>
            <a:ext cx="12041579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/>
              <a:t>Pelle Sabine</a:t>
            </a:r>
            <a:r>
              <a:rPr lang="fr-FR" sz="1800" dirty="0">
                <a:solidFill>
                  <a:schemeClr val="bg1"/>
                </a:solidFill>
              </a:rPr>
              <a:t>	            L2 EM     TD6</a:t>
            </a:r>
            <a:r>
              <a:rPr lang="fr-FR" sz="3600" b="1" dirty="0">
                <a:solidFill>
                  <a:schemeClr val="bg1"/>
                </a:solidFill>
              </a:rPr>
              <a:t>	</a:t>
            </a:r>
            <a:r>
              <a:rPr lang="fr-FR" sz="1800" b="1" dirty="0">
                <a:solidFill>
                  <a:schemeClr val="bg1"/>
                </a:solidFill>
              </a:rPr>
              <a:t>2024/2025</a:t>
            </a:r>
            <a:r>
              <a:rPr lang="fr-FR" sz="3600" b="1" dirty="0">
                <a:solidFill>
                  <a:schemeClr val="bg1"/>
                </a:solidFill>
              </a:rPr>
              <a:t> </a:t>
            </a:r>
            <a:r>
              <a:rPr lang="fr-FR" sz="1800" dirty="0">
                <a:solidFill>
                  <a:schemeClr val="bg1"/>
                </a:solidFill>
              </a:rPr>
              <a:t>Semestre 4</a:t>
            </a:r>
            <a:r>
              <a:rPr lang="fr-FR" dirty="0">
                <a:solidFill>
                  <a:schemeClr val="bg1"/>
                </a:solidFill>
              </a:rPr>
              <a:t>			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F183122C-7771-4CDA-8E44-C44EDD0FC5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77349" y="615330"/>
            <a:ext cx="2105026" cy="71044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C3C0423C-165F-4024-B9FE-6C31F92E87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72128" y="1826994"/>
            <a:ext cx="4757072" cy="3738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140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04240" y="2398207"/>
            <a:ext cx="104851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Réponse 3 : Cela passera nécessairement par une réflexion sur la professionnalité de l’enseignant, notamment autour de la posture à adopter en classe par l’enseignant.</a:t>
            </a:r>
          </a:p>
        </p:txBody>
      </p:sp>
      <p:pic>
        <p:nvPicPr>
          <p:cNvPr id="3" name="Picture 4" descr="La Signification Emoji; Découvrez Le Sens Caché Des Emoj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455" y="365442"/>
            <a:ext cx="1524000" cy="1524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8122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34297" y="3156155"/>
            <a:ext cx="111792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Réponse 3 : Cela passera nécessairement par une réflexion sur la professionnalité de l’enseignant, notamment autour de la posture à adopter en classe par l’enseignant.</a:t>
            </a:r>
          </a:p>
          <a:p>
            <a:endParaRPr lang="fr-FR" dirty="0"/>
          </a:p>
          <a:p>
            <a:r>
              <a:rPr lang="fr-FR" b="1" dirty="0"/>
              <a:t>Question 3 : A quelle condition pourra-t-on, selon Ph. Perrenoud, établir réellement une différenciation pédagogique ?</a:t>
            </a:r>
          </a:p>
        </p:txBody>
      </p:sp>
      <p:pic>
        <p:nvPicPr>
          <p:cNvPr id="2050" name="Picture 2" descr="question mark asking question learning searching man with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9191" y="650239"/>
            <a:ext cx="2654753" cy="176423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1515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La Signification Emoji; Découvrez Le Sens Caché Des Emoj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455" y="365442"/>
            <a:ext cx="1524000" cy="1524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402080" y="2554516"/>
            <a:ext cx="100685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/>
              <a:t>Réponse 4 : On peut citer parmi les plus importantes la durée de l’apprentissage envisagée, le niveau de classe des élèves ou le groupe auquel on s’adresse (classe, groupe ou un élève)</a:t>
            </a:r>
          </a:p>
        </p:txBody>
      </p:sp>
    </p:spTree>
    <p:extLst>
      <p:ext uri="{BB962C8B-B14F-4D97-AF65-F5344CB8AC3E}">
        <p14:creationId xmlns:p14="http://schemas.microsoft.com/office/powerpoint/2010/main" val="27021107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156353" y="2958199"/>
            <a:ext cx="99004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Réponse 4 : On peut citer parmi les plus importantes la durée de l’apprentissage envisagée, le niveau de classe des élèves ou le groupe auquel on s’adresse (classe, groupe ou un élève)</a:t>
            </a:r>
          </a:p>
          <a:p>
            <a:endParaRPr lang="fr-FR" sz="2000" dirty="0"/>
          </a:p>
          <a:p>
            <a:r>
              <a:rPr lang="fr-FR" sz="2000" b="1" dirty="0"/>
              <a:t>Question 4 : Quels sont les principaux facteurs qui déterminent les caractéristiques de la pédagogie à mettre en œuvre?</a:t>
            </a:r>
          </a:p>
        </p:txBody>
      </p:sp>
      <p:pic>
        <p:nvPicPr>
          <p:cNvPr id="3" name="Picture 2" descr="question mark asking question learning searching man with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9191" y="650239"/>
            <a:ext cx="2654753" cy="176423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26372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2800" y="2564676"/>
            <a:ext cx="101904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000" dirty="0"/>
              <a:t>Réponse 5 : C’est en faisant des choix, en renonçant à faire l’effort sur tout le programme et en déterminant ce qui importe le plus pour chaque élève que l’enseignant y parviendra. </a:t>
            </a:r>
          </a:p>
        </p:txBody>
      </p:sp>
      <p:pic>
        <p:nvPicPr>
          <p:cNvPr id="3" name="Picture 4" descr="La Signification Emoji; Découvrez Le Sens Caché Des Emoj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455" y="365442"/>
            <a:ext cx="1524000" cy="1524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21067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930787" y="2444627"/>
            <a:ext cx="1068209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/>
              <a:t>Réponse 5 : C’est en faisant des choix, en renonçant à faire l’effort sur tout le programme et en déterminant ce qui importe le plus pour chaque élève que l’enseignant y parviendra. </a:t>
            </a:r>
          </a:p>
          <a:p>
            <a:pPr algn="just"/>
            <a:endParaRPr lang="fr-FR" sz="2000" dirty="0"/>
          </a:p>
          <a:p>
            <a:pPr algn="just"/>
            <a:endParaRPr lang="fr-FR" sz="2000" dirty="0"/>
          </a:p>
          <a:p>
            <a:pPr algn="just"/>
            <a:r>
              <a:rPr lang="fr-FR" sz="2000" b="1" dirty="0"/>
              <a:t>Question 5 : Comment l’enseignant parviendra-t-il à faire le deuil des certitudes didactiques?</a:t>
            </a:r>
          </a:p>
          <a:p>
            <a:endParaRPr lang="fr-FR" sz="2000" dirty="0"/>
          </a:p>
        </p:txBody>
      </p:sp>
      <p:pic>
        <p:nvPicPr>
          <p:cNvPr id="3" name="Picture 2" descr="question mark asking question learning searching man with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431" y="355599"/>
            <a:ext cx="2654753" cy="176423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18206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La Signification Emoji; Découvrez Le Sens Caché Des Emoj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455" y="365442"/>
            <a:ext cx="1524000" cy="1524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955040" y="2782669"/>
            <a:ext cx="100990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/>
              <a:t>Réponse 6 : L’échec scolaire est une fatalité. Tous les élèves ne peuvent pas réussir.</a:t>
            </a:r>
          </a:p>
        </p:txBody>
      </p:sp>
    </p:spTree>
    <p:extLst>
      <p:ext uri="{BB962C8B-B14F-4D97-AF65-F5344CB8AC3E}">
        <p14:creationId xmlns:p14="http://schemas.microsoft.com/office/powerpoint/2010/main" val="11487387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83630" y="2714075"/>
            <a:ext cx="106463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Réponse 6 : L’échec scolaire est une fatalité. Tous les élèves ne peuvent pas réussir.</a:t>
            </a:r>
          </a:p>
          <a:p>
            <a:endParaRPr lang="fr-FR" sz="2000" dirty="0"/>
          </a:p>
          <a:p>
            <a:r>
              <a:rPr lang="fr-FR" sz="2000" b="1" dirty="0"/>
              <a:t>Question 6 : Quelle est la première idée à abandonner pour pouvoir envisager mettre en place une différenciation pédagogique ?</a:t>
            </a:r>
          </a:p>
        </p:txBody>
      </p:sp>
      <p:pic>
        <p:nvPicPr>
          <p:cNvPr id="3" name="Picture 2" descr="question mark asking question learning searching man with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5191" y="284479"/>
            <a:ext cx="2654753" cy="176423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8073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2459335"/>
            <a:ext cx="97434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000" dirty="0"/>
              <a:t>Réponse 7 : Elles leur permettent d’aller vers des pédagogies différentes, de déconstruire, de se détacher des pratiques anciennes, de faire autrement.</a:t>
            </a:r>
          </a:p>
        </p:txBody>
      </p:sp>
      <p:pic>
        <p:nvPicPr>
          <p:cNvPr id="3" name="Picture 4" descr="La Signification Emoji; Découvrez Le Sens Caché Des Emoj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455" y="365442"/>
            <a:ext cx="1524000" cy="1524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74454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568960" y="2551609"/>
            <a:ext cx="10576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/>
              <a:t>Réponse 7 : Elles leur permettent d’aller vers des pédagogies différentes, de déconstruire, de se détacher des pratiques anciennes, de faire autrement.</a:t>
            </a:r>
          </a:p>
          <a:p>
            <a:pPr algn="just"/>
            <a:endParaRPr lang="fr-FR" sz="2000" dirty="0"/>
          </a:p>
          <a:p>
            <a:pPr algn="just"/>
            <a:r>
              <a:rPr lang="fr-FR" sz="2000" b="1" dirty="0"/>
              <a:t>Question 7 : Pour Perrenoud, qu’est ce que permettent les dynamiques d’équipes et d’établissements? </a:t>
            </a:r>
          </a:p>
          <a:p>
            <a:endParaRPr lang="fr-FR" sz="2000" dirty="0"/>
          </a:p>
        </p:txBody>
      </p:sp>
      <p:pic>
        <p:nvPicPr>
          <p:cNvPr id="9" name="Picture 2" descr="question mark asking question learning searching man with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5191" y="284479"/>
            <a:ext cx="2654753" cy="176423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CGT BNP Paribas Delegation Nationale - IL NOUS DIT MERC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5936" y="4066325"/>
            <a:ext cx="3168015" cy="22414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7170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10BF0D48-EF03-4593-85B0-FF68B631D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Programme du TD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4A117B0-50AC-EE58-CE8B-04FE113206C6}"/>
              </a:ext>
            </a:extLst>
          </p:cNvPr>
          <p:cNvSpPr txBox="1"/>
          <p:nvPr/>
        </p:nvSpPr>
        <p:spPr>
          <a:xfrm>
            <a:off x="559398" y="1490007"/>
            <a:ext cx="10899734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000" dirty="0"/>
              <a:t>Retour sur le travail de rédaction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FR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FR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000" dirty="0" err="1"/>
              <a:t>Jéopardy</a:t>
            </a:r>
            <a:r>
              <a:rPr lang="fr-FR" sz="2000" dirty="0"/>
              <a:t> (</a:t>
            </a:r>
            <a:r>
              <a:rPr lang="fr-FR" sz="2000" dirty="0" err="1"/>
              <a:t>cf</a:t>
            </a:r>
            <a:r>
              <a:rPr lang="fr-FR" sz="2000" dirty="0"/>
              <a:t> TD5)</a:t>
            </a:r>
          </a:p>
          <a:p>
            <a:endParaRPr lang="fr-FR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FR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000" dirty="0"/>
              <a:t>Partage de connaissances sur les textes étudiés (Montessori, Decroly)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FR" sz="2000" dirty="0"/>
          </a:p>
          <a:p>
            <a:endParaRPr lang="fr-FR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000" dirty="0"/>
              <a:t>Réécriture de la partie « limites » au regard des textes (Montessori, Decroly)</a:t>
            </a:r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418510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06500"/>
            <a:ext cx="12192000" cy="4439419"/>
          </a:xfrm>
          <a:prstGeom prst="rect">
            <a:avLst/>
          </a:prstGeom>
        </p:spPr>
      </p:pic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559398" y="203762"/>
            <a:ext cx="10794402" cy="732154"/>
          </a:xfrm>
        </p:spPr>
        <p:txBody>
          <a:bodyPr/>
          <a:lstStyle/>
          <a:p>
            <a:r>
              <a:rPr lang="fr-FR" dirty="0"/>
              <a:t>Co-correction du travail d’écriture</a:t>
            </a:r>
          </a:p>
        </p:txBody>
      </p:sp>
    </p:spTree>
    <p:extLst>
      <p:ext uri="{BB962C8B-B14F-4D97-AF65-F5344CB8AC3E}">
        <p14:creationId xmlns:p14="http://schemas.microsoft.com/office/powerpoint/2010/main" val="26229575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6F6D41-5C46-87DF-ADAD-8BB680A13D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18B184F5-987E-F98E-5456-38850A9FA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Retour sur le travail de rédaction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585A270-72E2-E6E2-2353-BF1E8A6C3BA9}"/>
              </a:ext>
            </a:extLst>
          </p:cNvPr>
          <p:cNvSpPr txBox="1"/>
          <p:nvPr/>
        </p:nvSpPr>
        <p:spPr>
          <a:xfrm>
            <a:off x="454066" y="1053279"/>
            <a:ext cx="10899734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000" dirty="0"/>
              <a:t>Remarques générales</a:t>
            </a:r>
          </a:p>
          <a:p>
            <a:r>
              <a:rPr lang="fr-FR" sz="2000" dirty="0"/>
              <a:t>	- Efforts sur la méthodologie de l’argumentation, mais certains devoirs « racontent », « dissertent », </a:t>
            </a:r>
            <a:r>
              <a:rPr lang="fr-FR" sz="2000" b="1" dirty="0"/>
              <a:t>sans argumenter</a:t>
            </a:r>
          </a:p>
          <a:p>
            <a:r>
              <a:rPr lang="fr-FR" sz="2000" dirty="0"/>
              <a:t>	- Attention aux références manquantes : </a:t>
            </a:r>
            <a:r>
              <a:rPr lang="fr-FR" sz="2000" b="1" dirty="0"/>
              <a:t>utiliser les textes </a:t>
            </a:r>
            <a:r>
              <a:rPr lang="fr-FR" sz="2000" dirty="0"/>
              <a:t>vus en TD et les CM</a:t>
            </a:r>
          </a:p>
          <a:p>
            <a:r>
              <a:rPr lang="fr-FR" sz="2000" dirty="0"/>
              <a:t>	- Les références doivent être exactes: auteur, titre, année</a:t>
            </a:r>
          </a:p>
          <a:p>
            <a:r>
              <a:rPr lang="fr-FR" sz="2000" dirty="0"/>
              <a:t>	- Syntaxe: faire des phrases correctement construites (virgules et points au bon  	endroit…) / ne pas utiliser de parenthèse pour expliquer une phrase / </a:t>
            </a:r>
          </a:p>
          <a:p>
            <a:r>
              <a:rPr lang="fr-FR" sz="2000" dirty="0"/>
              <a:t>	- Utiliser « nous », pas « je »</a:t>
            </a:r>
          </a:p>
          <a:p>
            <a:r>
              <a:rPr lang="fr-FR" sz="2000" dirty="0"/>
              <a:t>	- Injonctions à proscrire: « nous devons…il faut… »</a:t>
            </a:r>
          </a:p>
          <a:p>
            <a:r>
              <a:rPr lang="fr-FR" sz="2000" dirty="0"/>
              <a:t>	- Introductions (parfois conclusions) souvent expéditives : </a:t>
            </a:r>
            <a:r>
              <a:rPr lang="fr-FR" sz="2000" b="1" dirty="0"/>
              <a:t>viser des « mises en tension »</a:t>
            </a:r>
            <a:r>
              <a:rPr lang="fr-FR" sz="2000" dirty="0"/>
              <a:t>. </a:t>
            </a:r>
          </a:p>
          <a:p>
            <a:r>
              <a:rPr lang="fr-FR" sz="2000" dirty="0"/>
              <a:t>	- Autocorrections : des inégalités de traitement</a:t>
            </a:r>
          </a:p>
          <a:p>
            <a:endParaRPr lang="fr-FR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000" dirty="0"/>
              <a:t>Réécriture d’un argument en fonction des remarques</a:t>
            </a:r>
          </a:p>
          <a:p>
            <a:endParaRPr lang="fr-FR" sz="2000" dirty="0"/>
          </a:p>
          <a:p>
            <a:endParaRPr lang="fr-FR" sz="2000" dirty="0"/>
          </a:p>
          <a:p>
            <a:endParaRPr lang="fr-FR" sz="2000" dirty="0"/>
          </a:p>
          <a:p>
            <a:endParaRPr lang="fr-FR" sz="2000" dirty="0"/>
          </a:p>
          <a:p>
            <a:endParaRPr lang="fr-FR" sz="2000" dirty="0"/>
          </a:p>
        </p:txBody>
      </p:sp>
      <p:sp>
        <p:nvSpPr>
          <p:cNvPr id="2" name="Rectangle à coins arrondis 1"/>
          <p:cNvSpPr/>
          <p:nvPr/>
        </p:nvSpPr>
        <p:spPr>
          <a:xfrm>
            <a:off x="6924738" y="4293574"/>
            <a:ext cx="5102507" cy="232039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u="sng" dirty="0"/>
              <a:t> Rappel de la méthodologie : 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J’annonce: mon argument en une phrase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J’explique: mon argument avec si possible une référence d’auteur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J’illustre: mon argument de façon concrète avec une source si possible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Je reviens au point de vue: et la boucle est bouclée </a:t>
            </a:r>
          </a:p>
        </p:txBody>
      </p:sp>
    </p:spTree>
    <p:extLst>
      <p:ext uri="{BB962C8B-B14F-4D97-AF65-F5344CB8AC3E}">
        <p14:creationId xmlns:p14="http://schemas.microsoft.com/office/powerpoint/2010/main" val="1534782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EFEDBE-4769-3AE6-3450-CE948C6905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6BF75DA3-6AB5-4D2D-55CA-89D6DED77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Partage de connaissances sur les textes Montessori et Decroly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0130A5D-15DB-F194-9CFC-7285BB1EFAA0}"/>
              </a:ext>
            </a:extLst>
          </p:cNvPr>
          <p:cNvSpPr txBox="1"/>
          <p:nvPr/>
        </p:nvSpPr>
        <p:spPr>
          <a:xfrm>
            <a:off x="559398" y="1490007"/>
            <a:ext cx="1089973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000" dirty="0"/>
              <a:t>Les étudiants ayant lu le même texte se rassemblent, puis se partagent en 3 groupes (4 étudiants par groupe environ 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FR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000" dirty="0"/>
              <a:t>Préparer une explication et une illustration concrète du modèle pédagogique étudié qui permettent aux étudiants n’ayant pas lu le texte de le comprendre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FR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000" dirty="0"/>
              <a:t>Présentation des 3 groupes Montessori puis des 3 groupes Decroly</a:t>
            </a:r>
          </a:p>
          <a:p>
            <a:r>
              <a:rPr lang="fr-FR" sz="2000" dirty="0"/>
              <a:t>  </a:t>
            </a:r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266587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719403-2627-0E0B-343D-5B26BAB201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F6A638C2-F6B3-63BA-9928-0A2B96B54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Réécriture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F6ECB59-1D89-5C47-0C42-E6C40E826C90}"/>
              </a:ext>
            </a:extLst>
          </p:cNvPr>
          <p:cNvSpPr txBox="1"/>
          <p:nvPr/>
        </p:nvSpPr>
        <p:spPr>
          <a:xfrm>
            <a:off x="559398" y="1490007"/>
            <a:ext cx="1089973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000" dirty="0"/>
              <a:t>A partir du retour de début de TD et des échanges sur les exemples de pédagogies nouvelles, réécrire la partie « limite » du travail à faire pour aujourd’hui </a:t>
            </a:r>
          </a:p>
        </p:txBody>
      </p:sp>
    </p:spTree>
    <p:extLst>
      <p:ext uri="{BB962C8B-B14F-4D97-AF65-F5344CB8AC3E}">
        <p14:creationId xmlns:p14="http://schemas.microsoft.com/office/powerpoint/2010/main" val="329766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9FBADC-45AE-5C0F-269F-5BF008F9EE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85F34C2D-4E44-7DBF-DC01-FCD63EED5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Travail pour le TD7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6B5C402-859D-A50A-7BA9-1962A4152FFB}"/>
              </a:ext>
            </a:extLst>
          </p:cNvPr>
          <p:cNvSpPr txBox="1"/>
          <p:nvPr/>
        </p:nvSpPr>
        <p:spPr>
          <a:xfrm>
            <a:off x="559398" y="1490007"/>
            <a:ext cx="1089973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endParaRPr lang="fr-FR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000" dirty="0"/>
              <a:t>Lire ou visualiser les documents suivants; faire une fiche de lecture, un résumé…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FR" sz="2000" dirty="0"/>
          </a:p>
          <a:p>
            <a:r>
              <a:rPr lang="fr-FR" sz="2000" dirty="0"/>
              <a:t>	- 2010 contre pied, du jeu et encore du jeu (2 textes : football et badminton)</a:t>
            </a:r>
          </a:p>
          <a:p>
            <a:endParaRPr lang="fr-FR" sz="2000" dirty="0"/>
          </a:p>
          <a:p>
            <a:r>
              <a:rPr lang="fr-FR" sz="2000" dirty="0"/>
              <a:t>	- Course 1000m Maggi</a:t>
            </a:r>
          </a:p>
          <a:p>
            <a:endParaRPr lang="fr-FR" sz="2000" dirty="0"/>
          </a:p>
          <a:p>
            <a:r>
              <a:rPr lang="fr-FR" sz="2000" dirty="0"/>
              <a:t>	-  </a:t>
            </a:r>
            <a:r>
              <a:rPr lang="fr-FR" sz="2000" dirty="0">
                <a:hlinkClick r:id="rId2"/>
              </a:rPr>
              <a:t>vidéo Alain Catteau</a:t>
            </a:r>
            <a:r>
              <a:rPr lang="fr-FR" sz="2000" dirty="0"/>
              <a:t> : </a:t>
            </a:r>
            <a:r>
              <a:rPr lang="fr-FR" sz="2000" dirty="0">
                <a:hlinkClick r:id="rId2"/>
              </a:rPr>
              <a:t>https://www.youtube.com/watch?v=</a:t>
            </a:r>
            <a:r>
              <a:rPr lang="fr-FR" sz="2000" dirty="0" err="1">
                <a:hlinkClick r:id="rId2"/>
              </a:rPr>
              <a:t>jh6s8WiLAqc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4042610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Retour sur les débats</a:t>
            </a:r>
          </a:p>
        </p:txBody>
      </p:sp>
      <p:graphicFrame>
        <p:nvGraphicFramePr>
          <p:cNvPr id="3" name="Diagramme 2"/>
          <p:cNvGraphicFramePr/>
          <p:nvPr/>
        </p:nvGraphicFramePr>
        <p:xfrm>
          <a:off x="1983151" y="1448931"/>
          <a:ext cx="8128678" cy="5096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0539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E3E555-C824-4F60-9259-762EB15A4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0145" y="598782"/>
            <a:ext cx="3778334" cy="732154"/>
          </a:xfrm>
        </p:spPr>
        <p:txBody>
          <a:bodyPr>
            <a:normAutofit fontScale="90000"/>
          </a:bodyPr>
          <a:lstStyle/>
          <a:p>
            <a:r>
              <a:rPr lang="fr-FR" dirty="0"/>
              <a:t> Philippe Perrenoud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CA8B8BA-A9CF-4DE2-A375-55BA7EBB68A3}"/>
              </a:ext>
            </a:extLst>
          </p:cNvPr>
          <p:cNvSpPr txBox="1"/>
          <p:nvPr/>
        </p:nvSpPr>
        <p:spPr>
          <a:xfrm>
            <a:off x="524165" y="3038518"/>
            <a:ext cx="1041581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AutoNum type="arabicPeriod"/>
            </a:pPr>
            <a:r>
              <a:rPr lang="fr-FR" sz="2400" dirty="0"/>
              <a:t>Concertation et rédaction par groupe pendant 2min</a:t>
            </a:r>
          </a:p>
          <a:p>
            <a:pPr marL="514350" indent="-514350" algn="just">
              <a:buAutoNum type="arabicPeriod"/>
            </a:pPr>
            <a:r>
              <a:rPr lang="fr-FR" sz="2400" dirty="0"/>
              <a:t>Réponse du groupe donnée au signal</a:t>
            </a:r>
          </a:p>
          <a:p>
            <a:pPr algn="just"/>
            <a:endParaRPr lang="fr-FR" sz="2400" dirty="0"/>
          </a:p>
          <a:p>
            <a:pPr algn="just"/>
            <a:r>
              <a:rPr lang="fr-FR" sz="2400" b="1" dirty="0"/>
              <a:t>Exemple : </a:t>
            </a:r>
          </a:p>
          <a:p>
            <a:pPr algn="just"/>
            <a:r>
              <a:rPr lang="fr-FR" sz="2400" dirty="0"/>
              <a:t>      </a:t>
            </a:r>
            <a:r>
              <a:rPr lang="fr-FR" sz="2400" b="1" dirty="0"/>
              <a:t>Réponse:  </a:t>
            </a:r>
            <a:r>
              <a:rPr lang="fr-FR" sz="2400" dirty="0"/>
              <a:t>L’inspection des mains des élèves et la 			                    </a:t>
            </a:r>
          </a:p>
          <a:p>
            <a:pPr algn="just"/>
            <a:r>
              <a:rPr lang="fr-FR" sz="2400" dirty="0"/>
              <a:t>                        discussion autour de la note morale écrite au tableau</a:t>
            </a:r>
          </a:p>
          <a:p>
            <a:pPr algn="just"/>
            <a:r>
              <a:rPr lang="fr-FR" sz="2400" dirty="0"/>
              <a:t>      </a:t>
            </a:r>
            <a:r>
              <a:rPr lang="fr-FR" sz="2400" b="1" dirty="0"/>
              <a:t>Question: </a:t>
            </a:r>
            <a:r>
              <a:rPr lang="fr-FR" sz="2400" dirty="0"/>
              <a:t>Quels sont les rituels de la vie dans la classe à la fin du          </a:t>
            </a:r>
          </a:p>
          <a:p>
            <a:pPr algn="just"/>
            <a:r>
              <a:rPr lang="fr-FR" sz="2400" dirty="0"/>
              <a:t>                        XIXème siècle et du début du XXème?</a:t>
            </a:r>
          </a:p>
        </p:txBody>
      </p:sp>
      <p:pic>
        <p:nvPicPr>
          <p:cNvPr id="5124" name="Picture 4" descr="Jeopardy : Le jeu télé inspire Hollywood ! | Premiere.f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521" y="101567"/>
            <a:ext cx="3298549" cy="172658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DA2042E1-7787-43C3-A6FE-49820088217D}"/>
              </a:ext>
            </a:extLst>
          </p:cNvPr>
          <p:cNvSpPr txBox="1"/>
          <p:nvPr/>
        </p:nvSpPr>
        <p:spPr>
          <a:xfrm>
            <a:off x="331906" y="2017836"/>
            <a:ext cx="113020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63163C"/>
                </a:solidFill>
              </a:rPr>
              <a:t>A partir d’une réponse, vous devez retrouver la question initiale et la formuler de façon claire</a:t>
            </a:r>
          </a:p>
        </p:txBody>
      </p:sp>
    </p:spTree>
    <p:extLst>
      <p:ext uri="{BB962C8B-B14F-4D97-AF65-F5344CB8AC3E}">
        <p14:creationId xmlns:p14="http://schemas.microsoft.com/office/powerpoint/2010/main" val="2942672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E3E555-C824-4F60-9259-762EB15A4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0145" y="598782"/>
            <a:ext cx="3778334" cy="732154"/>
          </a:xfrm>
        </p:spPr>
        <p:txBody>
          <a:bodyPr>
            <a:normAutofit fontScale="90000"/>
          </a:bodyPr>
          <a:lstStyle/>
          <a:p>
            <a:r>
              <a:rPr lang="fr-FR" dirty="0"/>
              <a:t> Philippe Perrenoud</a:t>
            </a:r>
          </a:p>
        </p:txBody>
      </p:sp>
      <p:pic>
        <p:nvPicPr>
          <p:cNvPr id="5124" name="Picture 4" descr="Jeopardy : Le jeu télé inspire Hollywood ! | Premiere.f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521" y="45296"/>
            <a:ext cx="3298549" cy="172658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DA2042E1-7787-43C3-A6FE-49820088217D}"/>
              </a:ext>
            </a:extLst>
          </p:cNvPr>
          <p:cNvSpPr txBox="1"/>
          <p:nvPr/>
        </p:nvSpPr>
        <p:spPr>
          <a:xfrm>
            <a:off x="331906" y="2017836"/>
            <a:ext cx="11302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63163C"/>
                </a:solidFill>
              </a:rPr>
              <a:t>CLASSEMENT</a:t>
            </a:r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4068707F-94E7-4A3D-BE94-EE682F796E25}"/>
              </a:ext>
            </a:extLst>
          </p:cNvPr>
          <p:cNvGraphicFramePr>
            <a:graphicFrameLocks noGrp="1"/>
          </p:cNvGraphicFramePr>
          <p:nvPr/>
        </p:nvGraphicFramePr>
        <p:xfrm>
          <a:off x="103508" y="2750960"/>
          <a:ext cx="3863581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2681">
                  <a:extLst>
                    <a:ext uri="{9D8B030D-6E8A-4147-A177-3AD203B41FA5}">
                      <a16:colId xmlns:a16="http://schemas.microsoft.com/office/drawing/2014/main" val="4065578144"/>
                    </a:ext>
                  </a:extLst>
                </a:gridCol>
                <a:gridCol w="1060900">
                  <a:extLst>
                    <a:ext uri="{9D8B030D-6E8A-4147-A177-3AD203B41FA5}">
                      <a16:colId xmlns:a16="http://schemas.microsoft.com/office/drawing/2014/main" val="26204527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FORMULATION DE LA QUESTION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POINTS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40495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Pas de proposition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0pt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4750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Erronée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1pt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10455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Peu claire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2pts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773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Cohérente mais manque de précision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3pts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2133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Précise, claire et adaptée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5pts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189123"/>
                  </a:ext>
                </a:extLst>
              </a:tr>
            </a:tbl>
          </a:graphicData>
        </a:graphic>
      </p:graphicFrame>
      <p:graphicFrame>
        <p:nvGraphicFramePr>
          <p:cNvPr id="7" name="Tableau 5">
            <a:extLst>
              <a:ext uri="{FF2B5EF4-FFF2-40B4-BE49-F238E27FC236}">
                <a16:creationId xmlns:a16="http://schemas.microsoft.com/office/drawing/2014/main" id="{13868AA0-2262-4193-AB9C-5856BFE780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776846"/>
              </p:ext>
            </p:extLst>
          </p:nvPr>
        </p:nvGraphicFramePr>
        <p:xfrm>
          <a:off x="4641003" y="2750960"/>
          <a:ext cx="6683489" cy="2850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3196">
                  <a:extLst>
                    <a:ext uri="{9D8B030D-6E8A-4147-A177-3AD203B41FA5}">
                      <a16:colId xmlns:a16="http://schemas.microsoft.com/office/drawing/2014/main" val="4065578144"/>
                    </a:ext>
                  </a:extLst>
                </a:gridCol>
                <a:gridCol w="702899">
                  <a:extLst>
                    <a:ext uri="{9D8B030D-6E8A-4147-A177-3AD203B41FA5}">
                      <a16:colId xmlns:a16="http://schemas.microsoft.com/office/drawing/2014/main" val="2620452757"/>
                    </a:ext>
                  </a:extLst>
                </a:gridCol>
                <a:gridCol w="702899">
                  <a:extLst>
                    <a:ext uri="{9D8B030D-6E8A-4147-A177-3AD203B41FA5}">
                      <a16:colId xmlns:a16="http://schemas.microsoft.com/office/drawing/2014/main" val="907499017"/>
                    </a:ext>
                  </a:extLst>
                </a:gridCol>
                <a:gridCol w="702899">
                  <a:extLst>
                    <a:ext uri="{9D8B030D-6E8A-4147-A177-3AD203B41FA5}">
                      <a16:colId xmlns:a16="http://schemas.microsoft.com/office/drawing/2014/main" val="949689821"/>
                    </a:ext>
                  </a:extLst>
                </a:gridCol>
                <a:gridCol w="702899">
                  <a:extLst>
                    <a:ext uri="{9D8B030D-6E8A-4147-A177-3AD203B41FA5}">
                      <a16:colId xmlns:a16="http://schemas.microsoft.com/office/drawing/2014/main" val="3105602492"/>
                    </a:ext>
                  </a:extLst>
                </a:gridCol>
                <a:gridCol w="702899">
                  <a:extLst>
                    <a:ext uri="{9D8B030D-6E8A-4147-A177-3AD203B41FA5}">
                      <a16:colId xmlns:a16="http://schemas.microsoft.com/office/drawing/2014/main" val="294169146"/>
                    </a:ext>
                  </a:extLst>
                </a:gridCol>
                <a:gridCol w="702899">
                  <a:extLst>
                    <a:ext uri="{9D8B030D-6E8A-4147-A177-3AD203B41FA5}">
                      <a16:colId xmlns:a16="http://schemas.microsoft.com/office/drawing/2014/main" val="2116134793"/>
                    </a:ext>
                  </a:extLst>
                </a:gridCol>
                <a:gridCol w="702899">
                  <a:extLst>
                    <a:ext uri="{9D8B030D-6E8A-4147-A177-3AD203B41FA5}">
                      <a16:colId xmlns:a16="http://schemas.microsoft.com/office/drawing/2014/main" val="1502896740"/>
                    </a:ext>
                  </a:extLst>
                </a:gridCol>
              </a:tblGrid>
              <a:tr h="625286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GROUPES</a:t>
                      </a:r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fr-FR" dirty="0"/>
                        <a:t>POINTS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40495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GROUPE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13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750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GROUPE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21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0455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GROUPE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16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773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GROUPE 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15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133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GROUPE 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14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1891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GROUPE 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16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4440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3024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08880" y="2287311"/>
            <a:ext cx="1083514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Réponse 1 : Pour Perrenoud, elle est caractérisée par l’organisation des relations entre les élèves et la structuration des activités. Elle consiste à offrir à l’élève toujours plus de situations didactiques adaptées.</a:t>
            </a:r>
          </a:p>
          <a:p>
            <a:endParaRPr lang="fr-FR" sz="2000" dirty="0"/>
          </a:p>
        </p:txBody>
      </p:sp>
      <p:pic>
        <p:nvPicPr>
          <p:cNvPr id="1028" name="Picture 4" descr="La Signification Emoji; Découvrez Le Sens Caché Des Emoj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455" y="365442"/>
            <a:ext cx="1524000" cy="1524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5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83200" y="3122816"/>
            <a:ext cx="1083514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Réponse 1 : Pour Perrenoud, elle est caractérisée par l’organisation des relations entre les élèves et la structuration des activités. Elle consiste à offrir à l’élève toujours plus de situations didactiques adaptées.</a:t>
            </a:r>
          </a:p>
          <a:p>
            <a:endParaRPr lang="fr-FR" sz="2000" dirty="0"/>
          </a:p>
          <a:p>
            <a:r>
              <a:rPr lang="fr-FR" sz="2000" b="1" dirty="0"/>
              <a:t>Question 1 :Qu’est-ce que la différenciation pédagogique pour Ph. Perrenoud?</a:t>
            </a:r>
          </a:p>
        </p:txBody>
      </p:sp>
      <p:pic>
        <p:nvPicPr>
          <p:cNvPr id="9" name="Picture 2" descr="question mark asking question learning searching man with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9191" y="650239"/>
            <a:ext cx="2654753" cy="176423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0157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0135" y="2503081"/>
            <a:ext cx="91126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/>
              <a:t>Réponse 2 : La différenciation restreinte et la différenciation étendue.</a:t>
            </a:r>
          </a:p>
        </p:txBody>
      </p:sp>
      <p:pic>
        <p:nvPicPr>
          <p:cNvPr id="3" name="Picture 4" descr="La Signification Emoji; Découvrez Le Sens Caché Des Emoj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455" y="365442"/>
            <a:ext cx="1524000" cy="1524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7850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96181" y="2908520"/>
            <a:ext cx="83770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Réponse 2 : La différenciation restreinte et la différenciation étendue.</a:t>
            </a:r>
          </a:p>
          <a:p>
            <a:endParaRPr lang="fr-FR" dirty="0"/>
          </a:p>
          <a:p>
            <a:r>
              <a:rPr lang="fr-FR" b="1" dirty="0"/>
              <a:t>Question 2 : Quelles sont, pour l’auteur, les deux formes de différenciation pédagogique?</a:t>
            </a:r>
          </a:p>
        </p:txBody>
      </p:sp>
      <p:pic>
        <p:nvPicPr>
          <p:cNvPr id="3" name="Picture 2" descr="question mark asking question learning searching man with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9191" y="650239"/>
            <a:ext cx="2654753" cy="176423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7721689"/>
      </p:ext>
    </p:extLst>
  </p:cSld>
  <p:clrMapOvr>
    <a:masterClrMapping/>
  </p:clrMapOvr>
</p:sld>
</file>

<file path=ppt/theme/theme1.xml><?xml version="1.0" encoding="utf-8"?>
<a:theme xmlns:a="http://schemas.openxmlformats.org/drawingml/2006/main" name="Modèle PPT Paris Saclay 16-9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4" id="{42800A18-35BA-EC41-B8C8-B2EB80C86888}" vid="{0AEF19FC-64CA-074A-8358-7D912B3F472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Modèle PPT Paris Saclay 16-9</Template>
  <TotalTime>181</TotalTime>
  <Words>1124</Words>
  <Application>Microsoft Office PowerPoint</Application>
  <PresentationFormat>Grand écran</PresentationFormat>
  <Paragraphs>120</Paragraphs>
  <Slides>24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5" baseType="lpstr">
      <vt:lpstr>Modèle PPT Paris Saclay 16-9</vt:lpstr>
      <vt:lpstr>Fondements socio-historiques de l’EP dans le Système éducatif</vt:lpstr>
      <vt:lpstr>Programme du TD</vt:lpstr>
      <vt:lpstr>Retour sur les débats</vt:lpstr>
      <vt:lpstr> Philippe Perrenoud</vt:lpstr>
      <vt:lpstr> Philippe Perrenoud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Co-correction du travail d’écriture</vt:lpstr>
      <vt:lpstr>Retour sur le travail de rédaction</vt:lpstr>
      <vt:lpstr>Partage de connaissances sur les textes Montessori et Decroly</vt:lpstr>
      <vt:lpstr>Réécriture</vt:lpstr>
      <vt:lpstr>Travail pour le TD7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Fondements socio-historiques de l’EP dans le Système éducatif</dc:title>
  <dc:creator>Clément Guénolé</dc:creator>
  <cp:lastModifiedBy>sabine pelle</cp:lastModifiedBy>
  <cp:revision>25</cp:revision>
  <dcterms:created xsi:type="dcterms:W3CDTF">2024-01-25T10:23:16Z</dcterms:created>
  <dcterms:modified xsi:type="dcterms:W3CDTF">2025-02-20T08:26:50Z</dcterms:modified>
</cp:coreProperties>
</file>