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2.xml" ContentType="application/vnd.openxmlformats-officedocument.theme+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6"/>
  </p:notesMasterIdLst>
  <p:sldIdLst>
    <p:sldId id="256" r:id="rId5"/>
    <p:sldId id="265" r:id="rId6"/>
    <p:sldId id="280" r:id="rId7"/>
    <p:sldId id="281" r:id="rId8"/>
    <p:sldId id="303" r:id="rId9"/>
    <p:sldId id="305" r:id="rId10"/>
    <p:sldId id="266" r:id="rId11"/>
    <p:sldId id="270" r:id="rId12"/>
    <p:sldId id="271" r:id="rId13"/>
    <p:sldId id="272" r:id="rId14"/>
    <p:sldId id="273" r:id="rId15"/>
    <p:sldId id="274" r:id="rId16"/>
    <p:sldId id="275" r:id="rId17"/>
    <p:sldId id="276" r:id="rId18"/>
    <p:sldId id="277" r:id="rId19"/>
    <p:sldId id="278" r:id="rId20"/>
    <p:sldId id="267" r:id="rId21"/>
    <p:sldId id="279" r:id="rId22"/>
    <p:sldId id="282" r:id="rId23"/>
    <p:sldId id="283" r:id="rId24"/>
    <p:sldId id="287" r:id="rId25"/>
    <p:sldId id="284" r:id="rId26"/>
    <p:sldId id="288" r:id="rId27"/>
    <p:sldId id="285" r:id="rId28"/>
    <p:sldId id="289" r:id="rId29"/>
    <p:sldId id="286" r:id="rId30"/>
    <p:sldId id="290" r:id="rId31"/>
    <p:sldId id="292" r:id="rId32"/>
    <p:sldId id="293" r:id="rId33"/>
    <p:sldId id="294" r:id="rId34"/>
    <p:sldId id="295" r:id="rId35"/>
    <p:sldId id="296" r:id="rId36"/>
    <p:sldId id="297" r:id="rId37"/>
    <p:sldId id="307" r:id="rId38"/>
    <p:sldId id="300" r:id="rId39"/>
    <p:sldId id="298" r:id="rId40"/>
    <p:sldId id="299" r:id="rId41"/>
    <p:sldId id="301" r:id="rId42"/>
    <p:sldId id="302" r:id="rId43"/>
    <p:sldId id="304" r:id="rId44"/>
    <p:sldId id="306" r:id="rId45"/>
    <p:sldId id="269" r:id="rId46"/>
    <p:sldId id="308" r:id="rId47"/>
    <p:sldId id="311" r:id="rId48"/>
    <p:sldId id="310" r:id="rId49"/>
    <p:sldId id="312" r:id="rId50"/>
    <p:sldId id="313" r:id="rId51"/>
    <p:sldId id="314" r:id="rId52"/>
    <p:sldId id="315" r:id="rId53"/>
    <p:sldId id="319" r:id="rId54"/>
    <p:sldId id="320" r:id="rId55"/>
    <p:sldId id="321" r:id="rId56"/>
    <p:sldId id="323" r:id="rId57"/>
    <p:sldId id="268" r:id="rId58"/>
    <p:sldId id="359" r:id="rId59"/>
    <p:sldId id="360" r:id="rId60"/>
    <p:sldId id="361" r:id="rId61"/>
    <p:sldId id="362" r:id="rId62"/>
    <p:sldId id="363" r:id="rId63"/>
    <p:sldId id="329" r:id="rId64"/>
    <p:sldId id="364" r:id="rId65"/>
    <p:sldId id="365" r:id="rId66"/>
    <p:sldId id="366" r:id="rId67"/>
    <p:sldId id="367" r:id="rId68"/>
    <p:sldId id="368" r:id="rId69"/>
    <p:sldId id="369" r:id="rId70"/>
    <p:sldId id="331" r:id="rId71"/>
    <p:sldId id="330" r:id="rId72"/>
    <p:sldId id="370" r:id="rId73"/>
    <p:sldId id="332" r:id="rId74"/>
    <p:sldId id="371" r:id="rId75"/>
    <p:sldId id="372" r:id="rId76"/>
    <p:sldId id="373" r:id="rId77"/>
    <p:sldId id="316" r:id="rId78"/>
    <p:sldId id="318" r:id="rId79"/>
    <p:sldId id="382" r:id="rId80"/>
    <p:sldId id="333" r:id="rId81"/>
    <p:sldId id="349" r:id="rId82"/>
    <p:sldId id="347" r:id="rId83"/>
    <p:sldId id="335" r:id="rId84"/>
    <p:sldId id="336" r:id="rId85"/>
    <p:sldId id="342" r:id="rId86"/>
    <p:sldId id="337" r:id="rId87"/>
    <p:sldId id="338" r:id="rId88"/>
    <p:sldId id="339" r:id="rId89"/>
    <p:sldId id="340" r:id="rId90"/>
    <p:sldId id="341" r:id="rId91"/>
    <p:sldId id="344" r:id="rId92"/>
    <p:sldId id="345" r:id="rId93"/>
    <p:sldId id="343" r:id="rId94"/>
    <p:sldId id="346" r:id="rId95"/>
    <p:sldId id="357" r:id="rId96"/>
    <p:sldId id="348" r:id="rId97"/>
    <p:sldId id="350" r:id="rId98"/>
    <p:sldId id="352" r:id="rId99"/>
    <p:sldId id="351" r:id="rId100"/>
    <p:sldId id="353" r:id="rId101"/>
    <p:sldId id="354" r:id="rId102"/>
    <p:sldId id="355" r:id="rId103"/>
    <p:sldId id="356" r:id="rId104"/>
    <p:sldId id="358" r:id="rId105"/>
    <p:sldId id="374" r:id="rId106"/>
    <p:sldId id="375" r:id="rId107"/>
    <p:sldId id="376" r:id="rId108"/>
    <p:sldId id="377" r:id="rId109"/>
    <p:sldId id="379" r:id="rId110"/>
    <p:sldId id="378" r:id="rId111"/>
    <p:sldId id="334" r:id="rId112"/>
    <p:sldId id="381" r:id="rId113"/>
    <p:sldId id="380" r:id="rId114"/>
    <p:sldId id="263" r:id="rId115"/>
  </p:sldIdLst>
  <p:sldSz cx="12192000" cy="6858000"/>
  <p:notesSz cx="6858000" cy="12192000"/>
  <p:custDataLst>
    <p:tags r:id="rId117"/>
  </p:custDataLst>
  <p:defaultTex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68013F"/>
    <a:srgbClr val="000000"/>
    <a:srgbClr val="FDFDFD"/>
    <a:srgbClr val="D6DB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810" autoAdjust="0"/>
  </p:normalViewPr>
  <p:slideViewPr>
    <p:cSldViewPr snapToGrid="0">
      <p:cViewPr varScale="1">
        <p:scale>
          <a:sx n="102" d="100"/>
          <a:sy n="102" d="100"/>
        </p:scale>
        <p:origin x="870" y="13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tags" Target="tags/tag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presProps" Target="pres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viewProps" Target="view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6111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611188"/>
          </a:xfrm>
          <a:prstGeom prst="rect">
            <a:avLst/>
          </a:prstGeom>
        </p:spPr>
        <p:txBody>
          <a:bodyPr vert="horz" lIns="91440" tIns="45720" rIns="91440" bIns="45720" rtlCol="0"/>
          <a:lstStyle>
            <a:lvl1pPr algn="r">
              <a:defRPr sz="1200"/>
            </a:lvl1pPr>
          </a:lstStyle>
          <a:p>
            <a:fld id="{1B532CC4-EEFD-4703-A7CE-10DCDEFCA5CC}" type="datetimeFigureOut">
              <a:rPr lang="fr-FR" smtClean="0"/>
              <a:t>19/02/2025</a:t>
            </a:fld>
            <a:endParaRPr lang="fr-FR"/>
          </a:p>
        </p:txBody>
      </p:sp>
      <p:sp>
        <p:nvSpPr>
          <p:cNvPr id="4" name="Espace réservé de l'image des diapositives 3"/>
          <p:cNvSpPr>
            <a:spLocks noGrp="1" noRot="1" noChangeAspect="1"/>
          </p:cNvSpPr>
          <p:nvPr>
            <p:ph type="sldImg" idx="2"/>
          </p:nvPr>
        </p:nvSpPr>
        <p:spPr>
          <a:xfrm>
            <a:off x="-228600" y="1524000"/>
            <a:ext cx="7315200" cy="41148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5867400"/>
            <a:ext cx="5486400" cy="48006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11580813"/>
            <a:ext cx="2971800" cy="6111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11580813"/>
            <a:ext cx="2971800" cy="611187"/>
          </a:xfrm>
          <a:prstGeom prst="rect">
            <a:avLst/>
          </a:prstGeom>
        </p:spPr>
        <p:txBody>
          <a:bodyPr vert="horz" lIns="91440" tIns="45720" rIns="91440" bIns="45720" rtlCol="0" anchor="b"/>
          <a:lstStyle>
            <a:lvl1pPr algn="r">
              <a:defRPr sz="1200"/>
            </a:lvl1pPr>
          </a:lstStyle>
          <a:p>
            <a:fld id="{14B8288E-2B2C-45D5-8651-94CC42BDD4E2}" type="slidenum">
              <a:rPr lang="fr-FR" smtClean="0"/>
              <a:t>‹N°›</a:t>
            </a:fld>
            <a:endParaRPr lang="fr-FR"/>
          </a:p>
        </p:txBody>
      </p:sp>
    </p:spTree>
    <p:extLst>
      <p:ext uri="{BB962C8B-B14F-4D97-AF65-F5344CB8AC3E}">
        <p14:creationId xmlns:p14="http://schemas.microsoft.com/office/powerpoint/2010/main" val="968633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4B8288E-2B2C-45D5-8651-94CC42BDD4E2}" type="slidenum">
              <a:rPr lang="fr-FR" smtClean="0"/>
              <a:t>1</a:t>
            </a:fld>
            <a:endParaRPr lang="fr-FR"/>
          </a:p>
        </p:txBody>
      </p:sp>
    </p:spTree>
    <p:extLst>
      <p:ext uri="{BB962C8B-B14F-4D97-AF65-F5344CB8AC3E}">
        <p14:creationId xmlns:p14="http://schemas.microsoft.com/office/powerpoint/2010/main" val="2077309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40 min&gt;</a:t>
            </a:r>
          </a:p>
        </p:txBody>
      </p:sp>
      <p:sp>
        <p:nvSpPr>
          <p:cNvPr id="4" name="Espace réservé du numéro de diapositive 3"/>
          <p:cNvSpPr>
            <a:spLocks noGrp="1"/>
          </p:cNvSpPr>
          <p:nvPr>
            <p:ph type="sldNum" sz="quarter" idx="5"/>
          </p:nvPr>
        </p:nvSpPr>
        <p:spPr/>
        <p:txBody>
          <a:bodyPr/>
          <a:lstStyle/>
          <a:p>
            <a:fld id="{14B8288E-2B2C-45D5-8651-94CC42BDD4E2}" type="slidenum">
              <a:rPr lang="fr-FR" smtClean="0"/>
              <a:t>42</a:t>
            </a:fld>
            <a:endParaRPr lang="fr-FR"/>
          </a:p>
        </p:txBody>
      </p:sp>
    </p:spTree>
    <p:extLst>
      <p:ext uri="{BB962C8B-B14F-4D97-AF65-F5344CB8AC3E}">
        <p14:creationId xmlns:p14="http://schemas.microsoft.com/office/powerpoint/2010/main" val="2000444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4B8288E-2B2C-45D5-8651-94CC42BDD4E2}" type="slidenum">
              <a:rPr lang="fr-FR" smtClean="0"/>
              <a:t>88</a:t>
            </a:fld>
            <a:endParaRPr lang="fr-FR"/>
          </a:p>
        </p:txBody>
      </p:sp>
    </p:spTree>
    <p:extLst>
      <p:ext uri="{BB962C8B-B14F-4D97-AF65-F5344CB8AC3E}">
        <p14:creationId xmlns:p14="http://schemas.microsoft.com/office/powerpoint/2010/main" val="3727115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59CF9-273A-0C0E-C9E8-A3E68521A36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CAB5566-DDAB-FD1C-BE6A-BE8CE10337B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6211069-7CC3-83D6-BAD9-32B0F86A4308}"/>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09693E23-03D6-78B2-0A18-57FA666A0997}"/>
              </a:ext>
            </a:extLst>
          </p:cNvPr>
          <p:cNvSpPr>
            <a:spLocks noGrp="1"/>
          </p:cNvSpPr>
          <p:nvPr>
            <p:ph type="sldNum" sz="quarter" idx="5"/>
          </p:nvPr>
        </p:nvSpPr>
        <p:spPr/>
        <p:txBody>
          <a:bodyPr/>
          <a:lstStyle/>
          <a:p>
            <a:fld id="{14B8288E-2B2C-45D5-8651-94CC42BDD4E2}" type="slidenum">
              <a:rPr lang="fr-FR" smtClean="0"/>
              <a:t>89</a:t>
            </a:fld>
            <a:endParaRPr lang="fr-FR"/>
          </a:p>
        </p:txBody>
      </p:sp>
    </p:spTree>
    <p:extLst>
      <p:ext uri="{BB962C8B-B14F-4D97-AF65-F5344CB8AC3E}">
        <p14:creationId xmlns:p14="http://schemas.microsoft.com/office/powerpoint/2010/main" val="3101734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4B8288E-2B2C-45D5-8651-94CC42BDD4E2}" type="slidenum">
              <a:rPr lang="fr-FR" smtClean="0"/>
              <a:t>109</a:t>
            </a:fld>
            <a:endParaRPr lang="fr-FR"/>
          </a:p>
        </p:txBody>
      </p:sp>
    </p:spTree>
    <p:extLst>
      <p:ext uri="{BB962C8B-B14F-4D97-AF65-F5344CB8AC3E}">
        <p14:creationId xmlns:p14="http://schemas.microsoft.com/office/powerpoint/2010/main" val="206224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20 min &gt;</a:t>
            </a:r>
          </a:p>
        </p:txBody>
      </p:sp>
      <p:sp>
        <p:nvSpPr>
          <p:cNvPr id="4" name="Espace réservé du numéro de diapositive 3"/>
          <p:cNvSpPr>
            <a:spLocks noGrp="1"/>
          </p:cNvSpPr>
          <p:nvPr>
            <p:ph type="sldNum" sz="quarter" idx="5"/>
          </p:nvPr>
        </p:nvSpPr>
        <p:spPr/>
        <p:txBody>
          <a:bodyPr/>
          <a:lstStyle/>
          <a:p>
            <a:fld id="{14B8288E-2B2C-45D5-8651-94CC42BDD4E2}" type="slidenum">
              <a:rPr lang="fr-FR" smtClean="0"/>
              <a:t>2</a:t>
            </a:fld>
            <a:endParaRPr lang="fr-FR"/>
          </a:p>
        </p:txBody>
      </p:sp>
    </p:spTree>
    <p:extLst>
      <p:ext uri="{BB962C8B-B14F-4D97-AF65-F5344CB8AC3E}">
        <p14:creationId xmlns:p14="http://schemas.microsoft.com/office/powerpoint/2010/main" val="137854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5 min &gt;</a:t>
            </a:r>
          </a:p>
        </p:txBody>
      </p:sp>
      <p:sp>
        <p:nvSpPr>
          <p:cNvPr id="4" name="Espace réservé du numéro de diapositive 3"/>
          <p:cNvSpPr>
            <a:spLocks noGrp="1"/>
          </p:cNvSpPr>
          <p:nvPr>
            <p:ph type="sldNum" sz="quarter" idx="5"/>
          </p:nvPr>
        </p:nvSpPr>
        <p:spPr/>
        <p:txBody>
          <a:bodyPr/>
          <a:lstStyle/>
          <a:p>
            <a:fld id="{14B8288E-2B2C-45D5-8651-94CC42BDD4E2}" type="slidenum">
              <a:rPr lang="fr-FR" smtClean="0"/>
              <a:t>3</a:t>
            </a:fld>
            <a:endParaRPr lang="fr-FR"/>
          </a:p>
        </p:txBody>
      </p:sp>
    </p:spTree>
    <p:extLst>
      <p:ext uri="{BB962C8B-B14F-4D97-AF65-F5344CB8AC3E}">
        <p14:creationId xmlns:p14="http://schemas.microsoft.com/office/powerpoint/2010/main" val="237498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5 min</a:t>
            </a:r>
          </a:p>
        </p:txBody>
      </p:sp>
      <p:sp>
        <p:nvSpPr>
          <p:cNvPr id="4" name="Espace réservé du numéro de diapositive 3"/>
          <p:cNvSpPr>
            <a:spLocks noGrp="1"/>
          </p:cNvSpPr>
          <p:nvPr>
            <p:ph type="sldNum" sz="quarter" idx="5"/>
          </p:nvPr>
        </p:nvSpPr>
        <p:spPr/>
        <p:txBody>
          <a:bodyPr/>
          <a:lstStyle/>
          <a:p>
            <a:fld id="{14B8288E-2B2C-45D5-8651-94CC42BDD4E2}" type="slidenum">
              <a:rPr lang="fr-FR" smtClean="0"/>
              <a:t>6</a:t>
            </a:fld>
            <a:endParaRPr lang="fr-FR"/>
          </a:p>
        </p:txBody>
      </p:sp>
    </p:spTree>
    <p:extLst>
      <p:ext uri="{BB962C8B-B14F-4D97-AF65-F5344CB8AC3E}">
        <p14:creationId xmlns:p14="http://schemas.microsoft.com/office/powerpoint/2010/main" val="1056607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15 min&gt;</a:t>
            </a:r>
          </a:p>
        </p:txBody>
      </p:sp>
      <p:sp>
        <p:nvSpPr>
          <p:cNvPr id="4" name="Espace réservé du numéro de diapositive 3"/>
          <p:cNvSpPr>
            <a:spLocks noGrp="1"/>
          </p:cNvSpPr>
          <p:nvPr>
            <p:ph type="sldNum" sz="quarter" idx="5"/>
          </p:nvPr>
        </p:nvSpPr>
        <p:spPr/>
        <p:txBody>
          <a:bodyPr/>
          <a:lstStyle/>
          <a:p>
            <a:fld id="{14B8288E-2B2C-45D5-8651-94CC42BDD4E2}" type="slidenum">
              <a:rPr lang="fr-FR" smtClean="0"/>
              <a:t>7</a:t>
            </a:fld>
            <a:endParaRPr lang="fr-FR"/>
          </a:p>
        </p:txBody>
      </p:sp>
    </p:spTree>
    <p:extLst>
      <p:ext uri="{BB962C8B-B14F-4D97-AF65-F5344CB8AC3E}">
        <p14:creationId xmlns:p14="http://schemas.microsoft.com/office/powerpoint/2010/main" val="118204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35 min&gt; </a:t>
            </a:r>
          </a:p>
        </p:txBody>
      </p:sp>
      <p:sp>
        <p:nvSpPr>
          <p:cNvPr id="4" name="Espace réservé du numéro de diapositive 3"/>
          <p:cNvSpPr>
            <a:spLocks noGrp="1"/>
          </p:cNvSpPr>
          <p:nvPr>
            <p:ph type="sldNum" sz="quarter" idx="5"/>
          </p:nvPr>
        </p:nvSpPr>
        <p:spPr/>
        <p:txBody>
          <a:bodyPr/>
          <a:lstStyle/>
          <a:p>
            <a:fld id="{14B8288E-2B2C-45D5-8651-94CC42BDD4E2}" type="slidenum">
              <a:rPr lang="fr-FR" smtClean="0"/>
              <a:t>17</a:t>
            </a:fld>
            <a:endParaRPr lang="fr-FR"/>
          </a:p>
        </p:txBody>
      </p:sp>
    </p:spTree>
    <p:extLst>
      <p:ext uri="{BB962C8B-B14F-4D97-AF65-F5344CB8AC3E}">
        <p14:creationId xmlns:p14="http://schemas.microsoft.com/office/powerpoint/2010/main" val="1373752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4B8288E-2B2C-45D5-8651-94CC42BDD4E2}" type="slidenum">
              <a:rPr lang="fr-FR" smtClean="0"/>
              <a:t>28</a:t>
            </a:fld>
            <a:endParaRPr lang="fr-FR"/>
          </a:p>
        </p:txBody>
      </p:sp>
    </p:spTree>
    <p:extLst>
      <p:ext uri="{BB962C8B-B14F-4D97-AF65-F5344CB8AC3E}">
        <p14:creationId xmlns:p14="http://schemas.microsoft.com/office/powerpoint/2010/main" val="2691585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 imprimer</a:t>
            </a:r>
          </a:p>
        </p:txBody>
      </p:sp>
      <p:sp>
        <p:nvSpPr>
          <p:cNvPr id="4" name="Espace réservé du numéro de diapositive 3"/>
          <p:cNvSpPr>
            <a:spLocks noGrp="1"/>
          </p:cNvSpPr>
          <p:nvPr>
            <p:ph type="sldNum" sz="quarter" idx="5"/>
          </p:nvPr>
        </p:nvSpPr>
        <p:spPr/>
        <p:txBody>
          <a:bodyPr/>
          <a:lstStyle/>
          <a:p>
            <a:fld id="{14B8288E-2B2C-45D5-8651-94CC42BDD4E2}" type="slidenum">
              <a:rPr lang="fr-FR" smtClean="0"/>
              <a:t>40</a:t>
            </a:fld>
            <a:endParaRPr lang="fr-FR"/>
          </a:p>
        </p:txBody>
      </p:sp>
    </p:spTree>
    <p:extLst>
      <p:ext uri="{BB962C8B-B14F-4D97-AF65-F5344CB8AC3E}">
        <p14:creationId xmlns:p14="http://schemas.microsoft.com/office/powerpoint/2010/main" val="2198247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 fin de pause restent 90 minutes</a:t>
            </a:r>
          </a:p>
        </p:txBody>
      </p:sp>
      <p:sp>
        <p:nvSpPr>
          <p:cNvPr id="4" name="Espace réservé du numéro de diapositive 3"/>
          <p:cNvSpPr>
            <a:spLocks noGrp="1"/>
          </p:cNvSpPr>
          <p:nvPr>
            <p:ph type="sldNum" sz="quarter" idx="5"/>
          </p:nvPr>
        </p:nvSpPr>
        <p:spPr/>
        <p:txBody>
          <a:bodyPr/>
          <a:lstStyle/>
          <a:p>
            <a:fld id="{14B8288E-2B2C-45D5-8651-94CC42BDD4E2}" type="slidenum">
              <a:rPr lang="fr-FR" smtClean="0"/>
              <a:t>41</a:t>
            </a:fld>
            <a:endParaRPr lang="fr-FR"/>
          </a:p>
        </p:txBody>
      </p:sp>
    </p:spTree>
    <p:extLst>
      <p:ext uri="{BB962C8B-B14F-4D97-AF65-F5344CB8AC3E}">
        <p14:creationId xmlns:p14="http://schemas.microsoft.com/office/powerpoint/2010/main" val="25632963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1.xml"/><Relationship Id="rId1" Type="http://schemas.openxmlformats.org/officeDocument/2006/relationships/tags" Target="../tags/tag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Titre-prune">
    <p:spTree>
      <p:nvGrpSpPr>
        <p:cNvPr id="1" name=""/>
        <p:cNvGrpSpPr/>
        <p:nvPr/>
      </p:nvGrpSpPr>
      <p:grpSpPr bwMode="auto">
        <a:xfrm>
          <a:off x="0" y="0"/>
          <a:ext cx="0" cy="0"/>
          <a:chOff x="0" y="0"/>
          <a:chExt cx="0" cy="0"/>
        </a:xfrm>
      </p:grpSpPr>
      <p:sp>
        <p:nvSpPr>
          <p:cNvPr id="4" name="Rectangle 6"/>
          <p:cNvSpPr/>
          <p:nvPr userDrawn="1"/>
        </p:nvSpPr>
        <p:spPr bwMode="auto">
          <a:xfrm>
            <a:off x="-1" y="0"/>
            <a:ext cx="12192000" cy="6858000"/>
          </a:xfrm>
          <a:prstGeom prst="rect">
            <a:avLst/>
          </a:prstGeom>
          <a:solidFill>
            <a:srgbClr val="63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defRPr/>
            </a:pPr>
            <a:endParaRPr lang="fr-FR" sz="1350">
              <a:solidFill>
                <a:srgbClr val="FFFFFF"/>
              </a:solidFill>
            </a:endParaRPr>
          </a:p>
        </p:txBody>
      </p:sp>
      <p:sp>
        <p:nvSpPr>
          <p:cNvPr id="5" name="Title 1"/>
          <p:cNvSpPr>
            <a:spLocks noGrp="1"/>
          </p:cNvSpPr>
          <p:nvPr>
            <p:ph type="ctrTitle" hasCustomPrompt="1"/>
          </p:nvPr>
        </p:nvSpPr>
        <p:spPr bwMode="auto">
          <a:xfrm>
            <a:off x="362838" y="2165230"/>
            <a:ext cx="6914655" cy="2324392"/>
          </a:xfrm>
          <a:prstGeom prst="rect">
            <a:avLst/>
          </a:prstGeom>
        </p:spPr>
        <p:txBody>
          <a:bodyPr anchor="b">
            <a:normAutofit/>
          </a:bodyPr>
          <a:lstStyle>
            <a:lvl1pPr algn="l">
              <a:defRPr sz="4000" i="0">
                <a:solidFill>
                  <a:schemeClr val="bg1"/>
                </a:solidFill>
              </a:defRPr>
            </a:lvl1pPr>
          </a:lstStyle>
          <a:p>
            <a:pPr>
              <a:defRPr/>
            </a:pPr>
            <a:r>
              <a:rPr lang="fr-FR" i="0" dirty="0"/>
              <a:t>Titre</a:t>
            </a:r>
            <a:endParaRPr lang="en-US" dirty="0"/>
          </a:p>
        </p:txBody>
      </p:sp>
      <p:pic>
        <p:nvPicPr>
          <p:cNvPr id="8" name="Image 3">
            <a:extLst>
              <a:ext uri="{FF2B5EF4-FFF2-40B4-BE49-F238E27FC236}">
                <a16:creationId xmlns:a16="http://schemas.microsoft.com/office/drawing/2014/main" id="{8D24C53E-8893-4B91-A234-6E46C2754ACA}"/>
              </a:ext>
            </a:extLst>
          </p:cNvPr>
          <p:cNvPicPr>
            <a:picLocks noChangeAspect="1"/>
          </p:cNvPicPr>
          <p:nvPr userDrawn="1"/>
        </p:nvPicPr>
        <p:blipFill>
          <a:blip r:embed="rId3"/>
          <a:stretch/>
        </p:blipFill>
        <p:spPr bwMode="auto">
          <a:xfrm>
            <a:off x="138338" y="-188281"/>
            <a:ext cx="5241867" cy="2355896"/>
          </a:xfrm>
          <a:prstGeom prst="rect">
            <a:avLst/>
          </a:prstGeom>
        </p:spPr>
      </p:pic>
    </p:spTree>
    <p:custDataLst>
      <p:tags r:id="rId1"/>
    </p:custData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Contenu+image">
    <p:spTree>
      <p:nvGrpSpPr>
        <p:cNvPr id="1" name=""/>
        <p:cNvGrpSpPr/>
        <p:nvPr/>
      </p:nvGrpSpPr>
      <p:grpSpPr bwMode="auto">
        <a:xfrm>
          <a:off x="0" y="0"/>
          <a:ext cx="0" cy="0"/>
          <a:chOff x="0" y="0"/>
          <a:chExt cx="0" cy="0"/>
        </a:xfrm>
      </p:grpSpPr>
      <p:sp>
        <p:nvSpPr>
          <p:cNvPr id="5" name="Espace réservé du contenu 2"/>
          <p:cNvSpPr>
            <a:spLocks noGrp="1"/>
          </p:cNvSpPr>
          <p:nvPr>
            <p:ph idx="1" hasCustomPrompt="1"/>
          </p:nvPr>
        </p:nvSpPr>
        <p:spPr bwMode="auto">
          <a:xfrm>
            <a:off x="623393" y="1556793"/>
            <a:ext cx="5472608" cy="4406462"/>
          </a:xfrm>
          <a:prstGeom prst="rect">
            <a:avLst/>
          </a:prstGeom>
          <a:noFill/>
        </p:spPr>
        <p:txBody>
          <a:bodyPr>
            <a:normAutofit/>
          </a:bodyPr>
          <a:lstStyle>
            <a:lvl1pPr>
              <a:defRPr sz="2800"/>
            </a:lvl1pPr>
            <a:lvl2pPr>
              <a:defRPr sz="2400">
                <a:solidFill>
                  <a:srgbClr val="313E48"/>
                </a:solidFill>
              </a:defRPr>
            </a:lvl2pPr>
            <a:lvl3pPr marL="1143000" indent="-228600">
              <a:buFont typeface="Arial"/>
              <a:buChar char="•"/>
              <a:defRPr sz="2000">
                <a:solidFill>
                  <a:srgbClr val="313E48"/>
                </a:solidFill>
              </a:defRPr>
            </a:lvl3pPr>
            <a:lvl4pPr>
              <a:defRPr sz="1800">
                <a:solidFill>
                  <a:srgbClr val="313E48"/>
                </a:solidFill>
              </a:defRPr>
            </a:lvl4pPr>
            <a:lvl5pPr>
              <a:defRPr sz="1800">
                <a:solidFill>
                  <a:srgbClr val="313E48"/>
                </a:solidFill>
              </a:defRPr>
            </a:lvl5pPr>
          </a:lstStyle>
          <a:p>
            <a:pPr lvl="0">
              <a:defRPr/>
            </a:pPr>
            <a:r>
              <a:rPr lang="fr-FR"/>
              <a:t>Modifiez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6" name="Picture Placeholder 5"/>
          <p:cNvSpPr>
            <a:spLocks noGrp="1"/>
          </p:cNvSpPr>
          <p:nvPr>
            <p:ph type="pic" sz="quarter" idx="10"/>
          </p:nvPr>
        </p:nvSpPr>
        <p:spPr bwMode="auto">
          <a:xfrm>
            <a:off x="6453811" y="1563082"/>
            <a:ext cx="5114797" cy="3783276"/>
          </a:xfrm>
        </p:spPr>
        <p:txBody>
          <a:bodyPr/>
          <a:lstStyle/>
          <a:p>
            <a:pPr>
              <a:defRPr/>
            </a:pPr>
            <a:r>
              <a:rPr lang="fr-FR"/>
              <a:t>Cliquez sur l'icône pour ajouter une image</a:t>
            </a:r>
            <a:endParaRPr lang="en-US"/>
          </a:p>
        </p:txBody>
      </p:sp>
      <p:pic>
        <p:nvPicPr>
          <p:cNvPr id="7" name="Image 6">
            <a:extLst>
              <a:ext uri="{FF2B5EF4-FFF2-40B4-BE49-F238E27FC236}">
                <a16:creationId xmlns:a16="http://schemas.microsoft.com/office/drawing/2014/main" id="{6735B8C8-B20A-4D9F-BEF7-0DFCBDC413A5}"/>
              </a:ext>
            </a:extLst>
          </p:cNvPr>
          <p:cNvPicPr>
            <a:picLocks noChangeAspect="1"/>
          </p:cNvPicPr>
          <p:nvPr userDrawn="1"/>
        </p:nvPicPr>
        <p:blipFill>
          <a:blip r:embed="rId2" cstate="hq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10330004" y="0"/>
            <a:ext cx="1861996" cy="840537"/>
          </a:xfrm>
          <a:prstGeom prst="rect">
            <a:avLst/>
          </a:prstGeom>
        </p:spPr>
      </p:pic>
      <p:sp>
        <p:nvSpPr>
          <p:cNvPr id="9" name="Titre 1">
            <a:extLst>
              <a:ext uri="{FF2B5EF4-FFF2-40B4-BE49-F238E27FC236}">
                <a16:creationId xmlns:a16="http://schemas.microsoft.com/office/drawing/2014/main" id="{E30F57C8-1B14-4444-8EC3-B2C9047CE6A0}"/>
              </a:ext>
            </a:extLst>
          </p:cNvPr>
          <p:cNvSpPr>
            <a:spLocks noGrp="1"/>
          </p:cNvSpPr>
          <p:nvPr>
            <p:ph type="title"/>
          </p:nvPr>
        </p:nvSpPr>
        <p:spPr bwMode="auto">
          <a:xfrm>
            <a:off x="623391" y="274638"/>
            <a:ext cx="10177131" cy="562074"/>
          </a:xfrm>
          <a:prstGeom prst="rect">
            <a:avLst/>
          </a:prstGeom>
          <a:noFill/>
        </p:spPr>
        <p:txBody>
          <a:bodyPr>
            <a:normAutofit/>
          </a:bodyPr>
          <a:lstStyle>
            <a:lvl1pPr>
              <a:defRPr lang="fr-FR" sz="3600" b="0">
                <a:solidFill>
                  <a:srgbClr val="68013F"/>
                </a:solidFill>
              </a:defRPr>
            </a:lvl1pPr>
          </a:lstStyle>
          <a:p>
            <a:pPr>
              <a:defRPr/>
            </a:pPr>
            <a:r>
              <a:rPr lang="fr-FR" dirty="0"/>
              <a:t>Modifiez le style du titre</a:t>
            </a: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1_Contenu+image">
    <p:spTree>
      <p:nvGrpSpPr>
        <p:cNvPr id="1" name=""/>
        <p:cNvGrpSpPr/>
        <p:nvPr/>
      </p:nvGrpSpPr>
      <p:grpSpPr bwMode="auto">
        <a:xfrm>
          <a:off x="0" y="0"/>
          <a:ext cx="0" cy="0"/>
          <a:chOff x="0" y="0"/>
          <a:chExt cx="0" cy="0"/>
        </a:xfrm>
      </p:grpSpPr>
      <p:sp>
        <p:nvSpPr>
          <p:cNvPr id="5" name="Espace réservé du contenu 2"/>
          <p:cNvSpPr>
            <a:spLocks noGrp="1"/>
          </p:cNvSpPr>
          <p:nvPr>
            <p:ph idx="1" hasCustomPrompt="1"/>
          </p:nvPr>
        </p:nvSpPr>
        <p:spPr bwMode="auto">
          <a:xfrm>
            <a:off x="623393" y="1556793"/>
            <a:ext cx="5472608" cy="4406462"/>
          </a:xfrm>
          <a:prstGeom prst="rect">
            <a:avLst/>
          </a:prstGeom>
          <a:noFill/>
        </p:spPr>
        <p:txBody>
          <a:bodyPr>
            <a:normAutofit/>
          </a:bodyPr>
          <a:lstStyle>
            <a:lvl1pPr>
              <a:defRPr sz="2800"/>
            </a:lvl1pPr>
            <a:lvl2pPr>
              <a:defRPr sz="2400">
                <a:solidFill>
                  <a:srgbClr val="313E48"/>
                </a:solidFill>
              </a:defRPr>
            </a:lvl2pPr>
            <a:lvl3pPr marL="1143000" indent="-228600">
              <a:buFont typeface="Arial"/>
              <a:buChar char="•"/>
              <a:defRPr sz="2000">
                <a:solidFill>
                  <a:srgbClr val="313E48"/>
                </a:solidFill>
              </a:defRPr>
            </a:lvl3pPr>
            <a:lvl4pPr>
              <a:defRPr sz="1800">
                <a:solidFill>
                  <a:srgbClr val="313E48"/>
                </a:solidFill>
              </a:defRPr>
            </a:lvl4pPr>
            <a:lvl5pPr>
              <a:defRPr sz="1800">
                <a:solidFill>
                  <a:srgbClr val="313E48"/>
                </a:solidFill>
              </a:defRPr>
            </a:lvl5pPr>
          </a:lstStyle>
          <a:p>
            <a:pPr lvl="0">
              <a:defRPr/>
            </a:pPr>
            <a:r>
              <a:rPr lang="fr-FR"/>
              <a:t>Modifiez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6" name="Picture Placeholder 5"/>
          <p:cNvSpPr>
            <a:spLocks noGrp="1"/>
          </p:cNvSpPr>
          <p:nvPr>
            <p:ph type="pic" sz="quarter" idx="10"/>
          </p:nvPr>
        </p:nvSpPr>
        <p:spPr bwMode="auto">
          <a:xfrm>
            <a:off x="6453811" y="1563082"/>
            <a:ext cx="5114797" cy="3783276"/>
          </a:xfrm>
        </p:spPr>
        <p:txBody>
          <a:bodyPr/>
          <a:lstStyle/>
          <a:p>
            <a:pPr>
              <a:defRPr/>
            </a:pPr>
            <a:r>
              <a:rPr lang="fr-FR"/>
              <a:t>Cliquez sur l'icône pour ajouter une image</a:t>
            </a:r>
            <a:endParaRPr lang="en-US"/>
          </a:p>
        </p:txBody>
      </p:sp>
      <p:pic>
        <p:nvPicPr>
          <p:cNvPr id="7" name="Image 6">
            <a:extLst>
              <a:ext uri="{FF2B5EF4-FFF2-40B4-BE49-F238E27FC236}">
                <a16:creationId xmlns:a16="http://schemas.microsoft.com/office/drawing/2014/main" id="{6735B8C8-B20A-4D9F-BEF7-0DFCBDC413A5}"/>
              </a:ext>
            </a:extLst>
          </p:cNvPr>
          <p:cNvPicPr>
            <a:picLocks noChangeAspect="1"/>
          </p:cNvPicPr>
          <p:nvPr userDrawn="1"/>
        </p:nvPicPr>
        <p:blipFill>
          <a:blip r:embed="rId2" cstate="hq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10330004" y="0"/>
            <a:ext cx="1861996" cy="840537"/>
          </a:xfrm>
          <a:prstGeom prst="rect">
            <a:avLst/>
          </a:prstGeom>
        </p:spPr>
      </p:pic>
    </p:spTree>
    <p:extLst>
      <p:ext uri="{BB962C8B-B14F-4D97-AF65-F5344CB8AC3E}">
        <p14:creationId xmlns:p14="http://schemas.microsoft.com/office/powerpoint/2010/main" val="3818615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2_Contenu_simple">
    <p:spTree>
      <p:nvGrpSpPr>
        <p:cNvPr id="1" name=""/>
        <p:cNvGrpSpPr/>
        <p:nvPr/>
      </p:nvGrpSpPr>
      <p:grpSpPr bwMode="auto">
        <a:xfrm>
          <a:off x="0" y="0"/>
          <a:ext cx="0" cy="0"/>
          <a:chOff x="0" y="0"/>
          <a:chExt cx="0" cy="0"/>
        </a:xfrm>
      </p:grpSpPr>
      <p:pic>
        <p:nvPicPr>
          <p:cNvPr id="7" name="Image 6">
            <a:extLst>
              <a:ext uri="{FF2B5EF4-FFF2-40B4-BE49-F238E27FC236}">
                <a16:creationId xmlns:a16="http://schemas.microsoft.com/office/drawing/2014/main" id="{6735B8C8-B20A-4D9F-BEF7-0DFCBDC413A5}"/>
              </a:ext>
            </a:extLst>
          </p:cNvPr>
          <p:cNvPicPr>
            <a:picLocks noChangeAspect="1"/>
          </p:cNvPicPr>
          <p:nvPr userDrawn="1"/>
        </p:nvPicPr>
        <p:blipFill>
          <a:blip r:embed="rId3" cstate="hq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10330004" y="0"/>
            <a:ext cx="1861996" cy="840537"/>
          </a:xfrm>
          <a:prstGeom prst="rect">
            <a:avLst/>
          </a:prstGeom>
        </p:spPr>
      </p:pic>
      <p:sp>
        <p:nvSpPr>
          <p:cNvPr id="9" name="Titre 1">
            <a:extLst>
              <a:ext uri="{FF2B5EF4-FFF2-40B4-BE49-F238E27FC236}">
                <a16:creationId xmlns:a16="http://schemas.microsoft.com/office/drawing/2014/main" id="{E30F57C8-1B14-4444-8EC3-B2C9047CE6A0}"/>
              </a:ext>
            </a:extLst>
          </p:cNvPr>
          <p:cNvSpPr>
            <a:spLocks noGrp="1"/>
          </p:cNvSpPr>
          <p:nvPr>
            <p:ph type="title"/>
          </p:nvPr>
        </p:nvSpPr>
        <p:spPr bwMode="auto">
          <a:xfrm>
            <a:off x="623391" y="274638"/>
            <a:ext cx="10177131" cy="562074"/>
          </a:xfrm>
          <a:prstGeom prst="rect">
            <a:avLst/>
          </a:prstGeom>
          <a:noFill/>
        </p:spPr>
        <p:txBody>
          <a:bodyPr>
            <a:normAutofit/>
          </a:bodyPr>
          <a:lstStyle>
            <a:lvl1pPr>
              <a:defRPr lang="fr-FR" sz="3600" b="0">
                <a:solidFill>
                  <a:srgbClr val="68013F"/>
                </a:solidFill>
              </a:defRPr>
            </a:lvl1pPr>
          </a:lstStyle>
          <a:p>
            <a:pPr>
              <a:defRPr/>
            </a:pPr>
            <a:r>
              <a:rPr lang="fr-FR" dirty="0"/>
              <a:t>Modifiez le style du titre</a:t>
            </a:r>
            <a:endParaRPr dirty="0"/>
          </a:p>
        </p:txBody>
      </p:sp>
    </p:spTree>
    <p:custDataLst>
      <p:tags r:id="rId1"/>
    </p:custDataLst>
    <p:extLst>
      <p:ext uri="{BB962C8B-B14F-4D97-AF65-F5344CB8AC3E}">
        <p14:creationId xmlns:p14="http://schemas.microsoft.com/office/powerpoint/2010/main" val="2650893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p:cSld name="Chapitre_image">
    <p:spTree>
      <p:nvGrpSpPr>
        <p:cNvPr id="1" name=""/>
        <p:cNvGrpSpPr/>
        <p:nvPr/>
      </p:nvGrpSpPr>
      <p:grpSpPr bwMode="auto">
        <a:xfrm>
          <a:off x="0" y="0"/>
          <a:ext cx="0" cy="0"/>
          <a:chOff x="0" y="0"/>
          <a:chExt cx="0" cy="0"/>
        </a:xfrm>
      </p:grpSpPr>
      <p:sp>
        <p:nvSpPr>
          <p:cNvPr id="4" name="Title 1"/>
          <p:cNvSpPr>
            <a:spLocks noGrp="1"/>
          </p:cNvSpPr>
          <p:nvPr>
            <p:ph type="ctrTitle"/>
          </p:nvPr>
        </p:nvSpPr>
        <p:spPr bwMode="auto">
          <a:xfrm>
            <a:off x="7023651" y="1360159"/>
            <a:ext cx="4412975" cy="3252160"/>
          </a:xfrm>
          <a:prstGeom prst="rect">
            <a:avLst/>
          </a:prstGeom>
        </p:spPr>
        <p:txBody>
          <a:bodyPr anchor="b">
            <a:normAutofit/>
          </a:bodyPr>
          <a:lstStyle>
            <a:lvl1pPr algn="l">
              <a:defRPr sz="4000" b="1">
                <a:solidFill>
                  <a:schemeClr val="tx1"/>
                </a:solidFill>
              </a:defRPr>
            </a:lvl1pPr>
          </a:lstStyle>
          <a:p>
            <a:pPr>
              <a:defRPr/>
            </a:pPr>
            <a:r>
              <a:rPr lang="fr-FR"/>
              <a:t>Modifiez le style du titre</a:t>
            </a:r>
            <a:endParaRPr lang="en-US"/>
          </a:p>
        </p:txBody>
      </p:sp>
      <p:sp>
        <p:nvSpPr>
          <p:cNvPr id="5" name="Picture Placeholder 5"/>
          <p:cNvSpPr>
            <a:spLocks noGrp="1"/>
          </p:cNvSpPr>
          <p:nvPr>
            <p:ph type="pic" sz="quarter" idx="10"/>
          </p:nvPr>
        </p:nvSpPr>
        <p:spPr bwMode="auto">
          <a:xfrm>
            <a:off x="1" y="1"/>
            <a:ext cx="6745817" cy="6632575"/>
          </a:xfrm>
        </p:spPr>
        <p:txBody>
          <a:bodyPr/>
          <a:lstStyle/>
          <a:p>
            <a:pPr>
              <a:defRPr/>
            </a:pPr>
            <a:r>
              <a:rPr lang="fr-FR" dirty="0"/>
              <a:t>Cliquez sur l'icône pour ajouter une image</a:t>
            </a:r>
            <a:endParaRPr lang="en-US" dirty="0"/>
          </a:p>
        </p:txBody>
      </p:sp>
      <p:pic>
        <p:nvPicPr>
          <p:cNvPr id="3" name="Image 2">
            <a:extLst>
              <a:ext uri="{FF2B5EF4-FFF2-40B4-BE49-F238E27FC236}">
                <a16:creationId xmlns:a16="http://schemas.microsoft.com/office/drawing/2014/main" id="{FFBC7B08-690D-45E7-A2D7-AA700EF6C153}"/>
              </a:ext>
            </a:extLst>
          </p:cNvPr>
          <p:cNvPicPr>
            <a:picLocks noChangeAspect="1"/>
          </p:cNvPicPr>
          <p:nvPr userDrawn="1"/>
        </p:nvPicPr>
        <p:blipFill>
          <a:blip r:embed="rId3" cstate="hq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330004" y="0"/>
            <a:ext cx="1861996" cy="840537"/>
          </a:xfrm>
          <a:prstGeom prst="rect">
            <a:avLst/>
          </a:prstGeom>
        </p:spPr>
      </p:pic>
    </p:spTree>
    <p:custDataLst>
      <p:tags r:id="rId1"/>
    </p:custData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p:cSld name="Image+texte">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7177178" y="365127"/>
            <a:ext cx="4819289" cy="1325563"/>
          </a:xfrm>
          <a:prstGeom prst="rect">
            <a:avLst/>
          </a:prstGeom>
        </p:spPr>
        <p:txBody>
          <a:bodyPr anchor="b">
            <a:normAutofit/>
          </a:bodyPr>
          <a:lstStyle>
            <a:lvl1pPr>
              <a:defRPr sz="2800">
                <a:solidFill>
                  <a:srgbClr val="313E48"/>
                </a:solidFill>
              </a:defRPr>
            </a:lvl1pPr>
          </a:lstStyle>
          <a:p>
            <a:pPr>
              <a:defRPr/>
            </a:pPr>
            <a:r>
              <a:rPr lang="fr-FR"/>
              <a:t>Modifiez le style du titre</a:t>
            </a:r>
            <a:endParaRPr lang="en-US"/>
          </a:p>
        </p:txBody>
      </p:sp>
      <p:sp>
        <p:nvSpPr>
          <p:cNvPr id="5" name="Content Placeholder 2"/>
          <p:cNvSpPr>
            <a:spLocks noGrp="1"/>
          </p:cNvSpPr>
          <p:nvPr>
            <p:ph idx="1"/>
          </p:nvPr>
        </p:nvSpPr>
        <p:spPr bwMode="auto">
          <a:xfrm>
            <a:off x="7177177" y="1825627"/>
            <a:ext cx="4819291" cy="3668394"/>
          </a:xfrm>
        </p:spPr>
        <p:txBody>
          <a:bodyPr>
            <a:normAutofit/>
          </a:bodyPr>
          <a:lstStyle>
            <a:lvl1pPr>
              <a:defRPr sz="2400"/>
            </a:lvl1pPr>
            <a:lvl2pPr>
              <a:defRPr sz="2000"/>
            </a:lvl2pPr>
            <a:lvl3pPr>
              <a:defRPr sz="1800"/>
            </a:lvl3pPr>
            <a:lvl4pPr>
              <a:defRPr sz="1600"/>
            </a:lvl4pPr>
            <a:lvl5pPr>
              <a:defRPr sz="1600"/>
            </a:lvl5pPr>
          </a:lstStyle>
          <a:p>
            <a:pPr lvl="0">
              <a:defRPr/>
            </a:pPr>
            <a:r>
              <a:rPr lang="fr-FR"/>
              <a:t>Cliquez pour modifier les styles du texte du masque</a:t>
            </a:r>
          </a:p>
          <a:p>
            <a:pPr lvl="1">
              <a:defRPr/>
            </a:pPr>
            <a:r>
              <a:rPr lang="fr-FR"/>
              <a:t>Deuxième niveau</a:t>
            </a:r>
          </a:p>
          <a:p>
            <a:pPr lvl="2">
              <a:defRPr/>
            </a:pPr>
            <a:r>
              <a:rPr lang="fr-FR"/>
              <a:t>Troisième niveau</a:t>
            </a:r>
          </a:p>
          <a:p>
            <a:pPr lvl="3">
              <a:defRPr/>
            </a:pPr>
            <a:r>
              <a:rPr lang="fr-FR"/>
              <a:t>Quatrième niveau</a:t>
            </a:r>
          </a:p>
          <a:p>
            <a:pPr lvl="4">
              <a:defRPr/>
            </a:pPr>
            <a:r>
              <a:rPr lang="fr-FR"/>
              <a:t>Cinquième niveau</a:t>
            </a:r>
            <a:endParaRPr lang="en-US"/>
          </a:p>
        </p:txBody>
      </p:sp>
      <p:sp>
        <p:nvSpPr>
          <p:cNvPr id="6" name="Picture Placeholder 5"/>
          <p:cNvSpPr>
            <a:spLocks noGrp="1"/>
          </p:cNvSpPr>
          <p:nvPr>
            <p:ph type="pic" sz="quarter" idx="10"/>
          </p:nvPr>
        </p:nvSpPr>
        <p:spPr bwMode="auto">
          <a:xfrm>
            <a:off x="1" y="1"/>
            <a:ext cx="6745817" cy="6632575"/>
          </a:xfrm>
        </p:spPr>
        <p:txBody>
          <a:bodyPr/>
          <a:lstStyle/>
          <a:p>
            <a:pPr>
              <a:defRPr/>
            </a:pPr>
            <a:r>
              <a:rPr lang="fr-FR"/>
              <a:t>Cliquez sur l'icône pour ajouter une image</a:t>
            </a:r>
            <a:endParaRPr lang="en-US"/>
          </a:p>
        </p:txBody>
      </p:sp>
      <p:pic>
        <p:nvPicPr>
          <p:cNvPr id="7" name="Image 6">
            <a:extLst>
              <a:ext uri="{FF2B5EF4-FFF2-40B4-BE49-F238E27FC236}">
                <a16:creationId xmlns:a16="http://schemas.microsoft.com/office/drawing/2014/main" id="{0EE0E8B9-2112-452B-BFB3-7F4B750D9E60}"/>
              </a:ext>
            </a:extLst>
          </p:cNvPr>
          <p:cNvPicPr>
            <a:picLocks noChangeAspect="1"/>
          </p:cNvPicPr>
          <p:nvPr userDrawn="1"/>
        </p:nvPicPr>
        <p:blipFill>
          <a:blip r:embed="rId3" cstate="hq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10330004" y="0"/>
            <a:ext cx="1861996" cy="840537"/>
          </a:xfrm>
          <a:prstGeom prst="rect">
            <a:avLst/>
          </a:prstGeom>
        </p:spPr>
      </p:pic>
    </p:spTree>
    <p:custDataLst>
      <p:tags r:id="rId1"/>
    </p:custData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Intertitre">
    <p:spTree>
      <p:nvGrpSpPr>
        <p:cNvPr id="1" name=""/>
        <p:cNvGrpSpPr/>
        <p:nvPr/>
      </p:nvGrpSpPr>
      <p:grpSpPr bwMode="auto">
        <a:xfrm>
          <a:off x="0" y="0"/>
          <a:ext cx="0" cy="0"/>
          <a:chOff x="0" y="0"/>
          <a:chExt cx="0" cy="0"/>
        </a:xfrm>
      </p:grpSpPr>
      <p:sp>
        <p:nvSpPr>
          <p:cNvPr id="4" name="Rectangle 6"/>
          <p:cNvSpPr/>
          <p:nvPr userDrawn="1"/>
        </p:nvSpPr>
        <p:spPr bwMode="auto">
          <a:xfrm>
            <a:off x="0" y="0"/>
            <a:ext cx="12192000" cy="6858000"/>
          </a:xfrm>
          <a:prstGeom prst="rect">
            <a:avLst/>
          </a:prstGeom>
          <a:solidFill>
            <a:srgbClr val="63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defRPr/>
            </a:pPr>
            <a:endParaRPr lang="fr-FR" sz="1350">
              <a:solidFill>
                <a:srgbClr val="FFFFFF"/>
              </a:solidFill>
            </a:endParaRPr>
          </a:p>
        </p:txBody>
      </p:sp>
      <p:sp>
        <p:nvSpPr>
          <p:cNvPr id="5" name="Rectangle 4">
            <a:extLst>
              <a:ext uri="{FF2B5EF4-FFF2-40B4-BE49-F238E27FC236}">
                <a16:creationId xmlns:a16="http://schemas.microsoft.com/office/drawing/2014/main" id="{3226E2E6-72B8-4A2F-B3BD-71FD01F6D840}"/>
              </a:ext>
            </a:extLst>
          </p:cNvPr>
          <p:cNvSpPr/>
          <p:nvPr userDrawn="1"/>
        </p:nvSpPr>
        <p:spPr>
          <a:xfrm>
            <a:off x="-1" y="1"/>
            <a:ext cx="12192000" cy="6857999"/>
          </a:xfrm>
          <a:prstGeom prst="rect">
            <a:avLst/>
          </a:prstGeom>
          <a:solidFill>
            <a:srgbClr val="68013F"/>
          </a:solidFill>
          <a:ln>
            <a:solidFill>
              <a:srgbClr val="6801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3" name="Espace réservé du texte 2">
            <a:extLst>
              <a:ext uri="{FF2B5EF4-FFF2-40B4-BE49-F238E27FC236}">
                <a16:creationId xmlns:a16="http://schemas.microsoft.com/office/drawing/2014/main" id="{73408CDB-1EF2-46B8-972E-E83B36B35EB8}"/>
              </a:ext>
            </a:extLst>
          </p:cNvPr>
          <p:cNvSpPr>
            <a:spLocks noGrp="1"/>
          </p:cNvSpPr>
          <p:nvPr>
            <p:ph type="body" sz="quarter" idx="10" hasCustomPrompt="1"/>
          </p:nvPr>
        </p:nvSpPr>
        <p:spPr>
          <a:xfrm>
            <a:off x="4981791" y="2143125"/>
            <a:ext cx="2228418" cy="498476"/>
          </a:xfrm>
        </p:spPr>
        <p:txBody>
          <a:bodyPr>
            <a:noAutofit/>
          </a:bodyPr>
          <a:lstStyle>
            <a:lvl1pPr marL="0" indent="0" algn="ctr">
              <a:buNone/>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Partie n°</a:t>
            </a:r>
          </a:p>
        </p:txBody>
      </p:sp>
      <p:sp>
        <p:nvSpPr>
          <p:cNvPr id="8" name="Espace réservé du texte 2">
            <a:extLst>
              <a:ext uri="{FF2B5EF4-FFF2-40B4-BE49-F238E27FC236}">
                <a16:creationId xmlns:a16="http://schemas.microsoft.com/office/drawing/2014/main" id="{33F9C8A3-9CAF-4BBB-9770-B6469B4A3BD7}"/>
              </a:ext>
            </a:extLst>
          </p:cNvPr>
          <p:cNvSpPr>
            <a:spLocks noGrp="1"/>
          </p:cNvSpPr>
          <p:nvPr>
            <p:ph type="body" sz="quarter" idx="11" hasCustomPrompt="1"/>
          </p:nvPr>
        </p:nvSpPr>
        <p:spPr bwMode="auto">
          <a:xfrm>
            <a:off x="2844800" y="3311527"/>
            <a:ext cx="6502400" cy="826367"/>
          </a:xfrm>
        </p:spPr>
        <p:txBody>
          <a:bodyPr>
            <a:noAutofit/>
          </a:bodyPr>
          <a:lstStyle>
            <a:lvl1pPr marL="0" indent="0" algn="ctr">
              <a:buNone/>
              <a:defRPr sz="5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Titre de la partie</a:t>
            </a:r>
          </a:p>
        </p:txBody>
      </p:sp>
    </p:spTree>
    <p:custDataLst>
      <p:tags r:id="rId1"/>
    </p:custDataLst>
    <p:extLst>
      <p:ext uri="{BB962C8B-B14F-4D97-AF65-F5344CB8AC3E}">
        <p14:creationId xmlns:p14="http://schemas.microsoft.com/office/powerpoint/2010/main" val="3313377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Conclusion_prune">
    <p:spTree>
      <p:nvGrpSpPr>
        <p:cNvPr id="1" name=""/>
        <p:cNvGrpSpPr/>
        <p:nvPr/>
      </p:nvGrpSpPr>
      <p:grpSpPr bwMode="auto">
        <a:xfrm>
          <a:off x="0" y="0"/>
          <a:ext cx="0" cy="0"/>
          <a:chOff x="0" y="0"/>
          <a:chExt cx="0" cy="0"/>
        </a:xfrm>
      </p:grpSpPr>
      <p:sp>
        <p:nvSpPr>
          <p:cNvPr id="4" name="Rectangle 6"/>
          <p:cNvSpPr/>
          <p:nvPr userDrawn="1"/>
        </p:nvSpPr>
        <p:spPr bwMode="auto">
          <a:xfrm>
            <a:off x="0" y="0"/>
            <a:ext cx="12192000" cy="6858000"/>
          </a:xfrm>
          <a:prstGeom prst="rect">
            <a:avLst/>
          </a:prstGeom>
          <a:solidFill>
            <a:srgbClr val="63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defRPr/>
            </a:pPr>
            <a:endParaRPr lang="fr-FR" sz="1350">
              <a:solidFill>
                <a:srgbClr val="FFFFFF"/>
              </a:solidFill>
            </a:endParaRPr>
          </a:p>
        </p:txBody>
      </p:sp>
      <p:pic>
        <p:nvPicPr>
          <p:cNvPr id="8" name="Image 3">
            <a:extLst>
              <a:ext uri="{FF2B5EF4-FFF2-40B4-BE49-F238E27FC236}">
                <a16:creationId xmlns:a16="http://schemas.microsoft.com/office/drawing/2014/main" id="{8D24C53E-8893-4B91-A234-6E46C2754ACA}"/>
              </a:ext>
            </a:extLst>
          </p:cNvPr>
          <p:cNvPicPr>
            <a:picLocks noChangeAspect="1"/>
          </p:cNvPicPr>
          <p:nvPr userDrawn="1"/>
        </p:nvPicPr>
        <p:blipFill>
          <a:blip r:embed="rId3"/>
          <a:stretch/>
        </p:blipFill>
        <p:spPr bwMode="auto">
          <a:xfrm>
            <a:off x="2815168" y="1210985"/>
            <a:ext cx="6561665" cy="2949064"/>
          </a:xfrm>
          <a:prstGeom prst="rect">
            <a:avLst/>
          </a:prstGeom>
        </p:spPr>
      </p:pic>
      <p:sp>
        <p:nvSpPr>
          <p:cNvPr id="6" name="ZoneTexte 5"/>
          <p:cNvSpPr txBox="1"/>
          <p:nvPr userDrawn="1"/>
        </p:nvSpPr>
        <p:spPr bwMode="auto">
          <a:xfrm>
            <a:off x="2344299" y="4688086"/>
            <a:ext cx="7503402" cy="369332"/>
          </a:xfrm>
          <a:prstGeom prst="rect">
            <a:avLst/>
          </a:prstGeom>
          <a:noFill/>
        </p:spPr>
        <p:txBody>
          <a:bodyPr wrap="square" rtlCol="0">
            <a:spAutoFit/>
          </a:bodyPr>
          <a:lstStyle/>
          <a:p>
            <a:r>
              <a:rPr lang="fr-FR" dirty="0">
                <a:solidFill>
                  <a:schemeClr val="bg1"/>
                </a:solidFill>
              </a:rPr>
              <a:t>Direction des Bibliothèques de l’Information et de la Science Ouverte</a:t>
            </a:r>
          </a:p>
        </p:txBody>
      </p:sp>
    </p:spTree>
    <p:custDataLst>
      <p:tags r:id="rId1"/>
    </p:custDataLst>
    <p:extLst>
      <p:ext uri="{BB962C8B-B14F-4D97-AF65-F5344CB8AC3E}">
        <p14:creationId xmlns:p14="http://schemas.microsoft.com/office/powerpoint/2010/main" val="340352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Conclusion_blanche">
    <p:spTree>
      <p:nvGrpSpPr>
        <p:cNvPr id="1" name=""/>
        <p:cNvGrpSpPr/>
        <p:nvPr/>
      </p:nvGrpSpPr>
      <p:grpSpPr bwMode="auto">
        <a:xfrm>
          <a:off x="0" y="0"/>
          <a:ext cx="0" cy="0"/>
          <a:chOff x="0" y="0"/>
          <a:chExt cx="0" cy="0"/>
        </a:xfrm>
      </p:grpSpPr>
      <p:pic>
        <p:nvPicPr>
          <p:cNvPr id="5" name="Image 4">
            <a:extLst>
              <a:ext uri="{FF2B5EF4-FFF2-40B4-BE49-F238E27FC236}">
                <a16:creationId xmlns:a16="http://schemas.microsoft.com/office/drawing/2014/main" id="{1329CA4B-0379-4278-9193-95D38EBBF333}"/>
              </a:ext>
            </a:extLst>
          </p:cNvPr>
          <p:cNvPicPr>
            <a:picLocks noChangeAspect="1"/>
          </p:cNvPicPr>
          <p:nvPr userDrawn="1"/>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2814600" y="1221331"/>
            <a:ext cx="6562800" cy="2962559"/>
          </a:xfrm>
          <a:prstGeom prst="rect">
            <a:avLst/>
          </a:prstGeom>
        </p:spPr>
      </p:pic>
      <p:sp>
        <p:nvSpPr>
          <p:cNvPr id="2" name="ZoneTexte 1"/>
          <p:cNvSpPr txBox="1"/>
          <p:nvPr userDrawn="1"/>
        </p:nvSpPr>
        <p:spPr>
          <a:xfrm>
            <a:off x="3044524" y="4696631"/>
            <a:ext cx="6102953" cy="369332"/>
          </a:xfrm>
          <a:prstGeom prst="rect">
            <a:avLst/>
          </a:prstGeom>
          <a:noFill/>
        </p:spPr>
        <p:txBody>
          <a:bodyPr wrap="none" rtlCol="0">
            <a:spAutoFit/>
          </a:bodyPr>
          <a:lstStyle/>
          <a:p>
            <a:r>
              <a:rPr lang="fr-FR" dirty="0"/>
              <a:t>Réseau</a:t>
            </a:r>
            <a:r>
              <a:rPr lang="fr-FR" baseline="0" dirty="0"/>
              <a:t> des bibliothèques et centres de documentation</a:t>
            </a:r>
            <a:endParaRPr lang="fr-FR" dirty="0"/>
          </a:p>
        </p:txBody>
      </p:sp>
    </p:spTree>
    <p:custDataLst>
      <p:tags r:id="rId1"/>
    </p:custDataLst>
    <p:extLst>
      <p:ext uri="{BB962C8B-B14F-4D97-AF65-F5344CB8AC3E}">
        <p14:creationId xmlns:p14="http://schemas.microsoft.com/office/powerpoint/2010/main" val="3056169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bwMode="auto">
        <a:xfrm>
          <a:off x="0" y="0"/>
          <a:ext cx="0" cy="0"/>
          <a:chOff x="0" y="0"/>
          <a:chExt cx="0" cy="0"/>
        </a:xfrm>
      </p:grpSpPr>
      <p:sp>
        <p:nvSpPr>
          <p:cNvPr id="4" name="Text Placeholder 2"/>
          <p:cNvSpPr>
            <a:spLocks noGrp="1"/>
          </p:cNvSpPr>
          <p:nvPr>
            <p:ph type="body" idx="1"/>
          </p:nvPr>
        </p:nvSpPr>
        <p:spPr bwMode="auto">
          <a:xfrm>
            <a:off x="838200" y="1825625"/>
            <a:ext cx="10515600" cy="3706495"/>
          </a:xfrm>
          <a:prstGeom prst="rect">
            <a:avLst/>
          </a:prstGeom>
        </p:spPr>
        <p:txBody>
          <a:bodyPr vert="horz" lIns="91440" tIns="45720" rIns="91440" bIns="45720" rtlCol="0">
            <a:normAutofit/>
          </a:bodyPr>
          <a:lstStyle/>
          <a:p>
            <a:pPr lvl="0">
              <a:defRPr/>
            </a:pPr>
            <a:r>
              <a:rPr lang="fr-FR"/>
              <a:t>Modifiez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Tree>
    <p:custDataLst>
      <p:tags r:id="rId11"/>
    </p:custDataLst>
  </p:cSld>
  <p:clrMap bg1="lt1" tx1="dk1" bg2="lt2" tx2="dk2" accent1="accent1" accent2="accent2" accent3="accent3" accent4="accent4" accent5="accent5" accent6="accent6" hlink="hlink" folHlink="folHlink"/>
  <p:sldLayoutIdLst>
    <p:sldLayoutId id="2147483649" r:id="rId1"/>
    <p:sldLayoutId id="2147483656" r:id="rId2"/>
    <p:sldLayoutId id="2147483660" r:id="rId3"/>
    <p:sldLayoutId id="2147483661" r:id="rId4"/>
    <p:sldLayoutId id="2147483652" r:id="rId5"/>
    <p:sldLayoutId id="2147483654" r:id="rId6"/>
    <p:sldLayoutId id="2147483659" r:id="rId7"/>
    <p:sldLayoutId id="2147483657" r:id="rId8"/>
    <p:sldLayoutId id="2147483658" r:id="rId9"/>
  </p:sldLayoutIdLst>
  <p:hf sldNum="0" hdr="0" ftr="0" dt="0"/>
  <p:txStyles>
    <p:titleStyle>
      <a:lvl1pPr algn="l" defTabSz="914400" eaLnBrk="1" hangingPunct="1">
        <a:lnSpc>
          <a:spcPct val="90000"/>
        </a:lnSpc>
        <a:spcBef>
          <a:spcPts val="0"/>
        </a:spcBef>
        <a:buNone/>
        <a:defRPr sz="3400" b="1">
          <a:solidFill>
            <a:srgbClr val="313E48"/>
          </a:solidFill>
          <a:latin typeface="+mj-lt"/>
          <a:ea typeface="+mj-ea"/>
          <a:cs typeface="+mj-cs"/>
        </a:defRPr>
      </a:lvl1pPr>
    </p:titleStyle>
    <p:bodyStyle>
      <a:lvl1pPr marL="228600" indent="-228600" algn="l" defTabSz="914400" eaLnBrk="1" hangingPunct="1">
        <a:lnSpc>
          <a:spcPct val="90000"/>
        </a:lnSpc>
        <a:spcBef>
          <a:spcPts val="1000"/>
        </a:spcBef>
        <a:buFont typeface="Arial"/>
        <a:buChar char="•"/>
        <a:defRPr sz="2800">
          <a:solidFill>
            <a:schemeClr val="tx1"/>
          </a:solidFill>
          <a:latin typeface="+mn-lt"/>
          <a:ea typeface="+mn-ea"/>
          <a:cs typeface="+mn-cs"/>
        </a:defRPr>
      </a:lvl1pPr>
      <a:lvl2pPr marL="685800" indent="-228600" algn="l" defTabSz="914400" eaLnBrk="1" hangingPunct="1">
        <a:lnSpc>
          <a:spcPct val="90000"/>
        </a:lnSpc>
        <a:spcBef>
          <a:spcPts val="500"/>
        </a:spcBef>
        <a:buFont typeface="Arial"/>
        <a:buChar char="•"/>
        <a:defRPr sz="2400">
          <a:solidFill>
            <a:srgbClr val="313E48"/>
          </a:solidFill>
          <a:latin typeface="+mn-lt"/>
          <a:ea typeface="+mn-ea"/>
          <a:cs typeface="+mn-cs"/>
        </a:defRPr>
      </a:lvl2pPr>
      <a:lvl3pPr marL="1143000" indent="-228600" algn="l" defTabSz="914400" eaLnBrk="1" hangingPunct="1">
        <a:lnSpc>
          <a:spcPct val="90000"/>
        </a:lnSpc>
        <a:spcBef>
          <a:spcPts val="500"/>
        </a:spcBef>
        <a:buFont typeface="Arial"/>
        <a:buChar char="•"/>
        <a:defRPr sz="2000">
          <a:solidFill>
            <a:srgbClr val="313E48"/>
          </a:solidFill>
          <a:latin typeface="+mn-lt"/>
          <a:ea typeface="+mn-ea"/>
          <a:cs typeface="+mn-cs"/>
        </a:defRPr>
      </a:lvl3pPr>
      <a:lvl4pPr marL="1600200" indent="-228600" algn="l" defTabSz="914400" eaLnBrk="1" hangingPunct="1">
        <a:lnSpc>
          <a:spcPct val="90000"/>
        </a:lnSpc>
        <a:spcBef>
          <a:spcPts val="500"/>
        </a:spcBef>
        <a:buFont typeface="Arial"/>
        <a:buChar char="•"/>
        <a:defRPr sz="1800">
          <a:solidFill>
            <a:srgbClr val="313E48"/>
          </a:solidFill>
          <a:latin typeface="+mn-lt"/>
          <a:ea typeface="+mn-ea"/>
          <a:cs typeface="+mn-cs"/>
        </a:defRPr>
      </a:lvl4pPr>
      <a:lvl5pPr marL="2057400" indent="-228600" algn="l" defTabSz="914400" eaLnBrk="1" hangingPunct="1">
        <a:lnSpc>
          <a:spcPct val="90000"/>
        </a:lnSpc>
        <a:spcBef>
          <a:spcPts val="500"/>
        </a:spcBef>
        <a:buFont typeface="Arial"/>
        <a:buChar char="•"/>
        <a:defRPr sz="1800">
          <a:solidFill>
            <a:srgbClr val="313E48"/>
          </a:solidFill>
          <a:latin typeface="+mn-lt"/>
          <a:ea typeface="+mn-ea"/>
          <a:cs typeface="+mn-cs"/>
        </a:defRPr>
      </a:lvl5pPr>
      <a:lvl6pPr marL="2514600" indent="-228600" algn="l" defTabSz="914400" eaLnBrk="1" hangingPunct="1">
        <a:lnSpc>
          <a:spcPct val="90000"/>
        </a:lnSpc>
        <a:spcBef>
          <a:spcPts val="500"/>
        </a:spcBef>
        <a:buFont typeface="Arial"/>
        <a:buChar char="•"/>
        <a:defRPr sz="1800">
          <a:solidFill>
            <a:schemeClr val="tx1"/>
          </a:solidFill>
          <a:latin typeface="+mn-lt"/>
          <a:ea typeface="+mn-ea"/>
          <a:cs typeface="+mn-cs"/>
        </a:defRPr>
      </a:lvl6pPr>
      <a:lvl7pPr marL="2971800" indent="-228600" algn="l" defTabSz="914400" eaLnBrk="1" hangingPunct="1">
        <a:lnSpc>
          <a:spcPct val="90000"/>
        </a:lnSpc>
        <a:spcBef>
          <a:spcPts val="500"/>
        </a:spcBef>
        <a:buFont typeface="Arial"/>
        <a:buChar char="•"/>
        <a:defRPr sz="1800">
          <a:solidFill>
            <a:schemeClr val="tx1"/>
          </a:solidFill>
          <a:latin typeface="+mn-lt"/>
          <a:ea typeface="+mn-ea"/>
          <a:cs typeface="+mn-cs"/>
        </a:defRPr>
      </a:lvl7pPr>
      <a:lvl8pPr marL="3429000" indent="-228600" algn="l" defTabSz="914400" eaLnBrk="1" hangingPunct="1">
        <a:lnSpc>
          <a:spcPct val="90000"/>
        </a:lnSpc>
        <a:spcBef>
          <a:spcPts val="500"/>
        </a:spcBef>
        <a:buFont typeface="Arial"/>
        <a:buChar char="•"/>
        <a:defRPr sz="1800">
          <a:solidFill>
            <a:schemeClr val="tx1"/>
          </a:solidFill>
          <a:latin typeface="+mn-lt"/>
          <a:ea typeface="+mn-ea"/>
          <a:cs typeface="+mn-cs"/>
        </a:defRPr>
      </a:lvl8pPr>
      <a:lvl9pPr marL="3886200" indent="-228600" algn="l" defTabSz="914400" eaLnBrk="1" hangingPunct="1">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eaLnBrk="1" hangingPunct="1">
        <a:defRPr sz="1800">
          <a:solidFill>
            <a:schemeClr val="tx1"/>
          </a:solidFill>
          <a:latin typeface="+mn-lt"/>
          <a:ea typeface="+mn-ea"/>
          <a:cs typeface="+mn-cs"/>
        </a:defRPr>
      </a:lvl1pPr>
      <a:lvl2pPr marL="457200" algn="l" defTabSz="914400" eaLnBrk="1" hangingPunct="1">
        <a:defRPr sz="1800">
          <a:solidFill>
            <a:schemeClr val="tx1"/>
          </a:solidFill>
          <a:latin typeface="+mn-lt"/>
          <a:ea typeface="+mn-ea"/>
          <a:cs typeface="+mn-cs"/>
        </a:defRPr>
      </a:lvl2pPr>
      <a:lvl3pPr marL="914400" algn="l" defTabSz="914400" eaLnBrk="1" hangingPunct="1">
        <a:defRPr sz="1800">
          <a:solidFill>
            <a:schemeClr val="tx1"/>
          </a:solidFill>
          <a:latin typeface="+mn-lt"/>
          <a:ea typeface="+mn-ea"/>
          <a:cs typeface="+mn-cs"/>
        </a:defRPr>
      </a:lvl3pPr>
      <a:lvl4pPr marL="1371600" algn="l" defTabSz="914400" eaLnBrk="1" hangingPunct="1">
        <a:defRPr sz="1800">
          <a:solidFill>
            <a:schemeClr val="tx1"/>
          </a:solidFill>
          <a:latin typeface="+mn-lt"/>
          <a:ea typeface="+mn-ea"/>
          <a:cs typeface="+mn-cs"/>
        </a:defRPr>
      </a:lvl4pPr>
      <a:lvl5pPr marL="1828800" algn="l" defTabSz="914400" eaLnBrk="1" hangingPunct="1">
        <a:defRPr sz="1800">
          <a:solidFill>
            <a:schemeClr val="tx1"/>
          </a:solidFill>
          <a:latin typeface="+mn-lt"/>
          <a:ea typeface="+mn-ea"/>
          <a:cs typeface="+mn-cs"/>
        </a:defRPr>
      </a:lvl5pPr>
      <a:lvl6pPr marL="2286000" algn="l" defTabSz="914400" eaLnBrk="1" hangingPunct="1">
        <a:defRPr sz="1800">
          <a:solidFill>
            <a:schemeClr val="tx1"/>
          </a:solidFill>
          <a:latin typeface="+mn-lt"/>
          <a:ea typeface="+mn-ea"/>
          <a:cs typeface="+mn-cs"/>
        </a:defRPr>
      </a:lvl6pPr>
      <a:lvl7pPr marL="2743200" algn="l" defTabSz="914400" eaLnBrk="1" hangingPunct="1">
        <a:defRPr sz="1800">
          <a:solidFill>
            <a:schemeClr val="tx1"/>
          </a:solidFill>
          <a:latin typeface="+mn-lt"/>
          <a:ea typeface="+mn-ea"/>
          <a:cs typeface="+mn-cs"/>
        </a:defRPr>
      </a:lvl7pPr>
      <a:lvl8pPr marL="3200400" algn="l" defTabSz="914400" eaLnBrk="1" hangingPunct="1">
        <a:defRPr sz="1800">
          <a:solidFill>
            <a:schemeClr val="tx1"/>
          </a:solidFill>
          <a:latin typeface="+mn-lt"/>
          <a:ea typeface="+mn-ea"/>
          <a:cs typeface="+mn-cs"/>
        </a:defRPr>
      </a:lvl8pPr>
      <a:lvl9pPr marL="3657600" algn="l" defTabSz="914400" eaLnBrk="1" hangingPunct="1">
        <a:defRPr sz="18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4.xml"/><Relationship Id="rId1" Type="http://schemas.openxmlformats.org/officeDocument/2006/relationships/tags" Target="../tags/tag16.xml"/><Relationship Id="rId4" Type="http://schemas.openxmlformats.org/officeDocument/2006/relationships/image" Target="../media/image18.png"/></Relationships>
</file>

<file path=ppt/slides/_rels/slide110.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2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4.xml"/><Relationship Id="rId1" Type="http://schemas.openxmlformats.org/officeDocument/2006/relationships/tags" Target="../tags/tag17.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4.xml"/><Relationship Id="rId1" Type="http://schemas.openxmlformats.org/officeDocument/2006/relationships/tags" Target="../tags/tag18.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19.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9.pn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7.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9.png"/><Relationship Id="rId7" Type="http://schemas.openxmlformats.org/officeDocument/2006/relationships/image" Target="../media/image39.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2.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9.png"/><Relationship Id="rId7" Type="http://schemas.openxmlformats.org/officeDocument/2006/relationships/image" Target="../media/image44.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8.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9.png"/><Relationship Id="rId7" Type="http://schemas.openxmlformats.org/officeDocument/2006/relationships/image" Target="../media/image50.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52.png"/></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9.png"/><Relationship Id="rId7" Type="http://schemas.openxmlformats.org/officeDocument/2006/relationships/image" Target="../media/image54.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image" Target="../media/image57.jpeg"/><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www.theses.fr/2016SACLS107/document"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hyperlink" Target="https://www.radiofrance.fr/franceculture/podcasts/l-info-de-france-culture/etats-unis-les-institutions-a-l-epreuve-du-trumpisme-8880220" TargetMode="External"/><Relationship Id="rId5" Type="http://schemas.openxmlformats.org/officeDocument/2006/relationships/hyperlink" Target="https://doi.org/10.3390/cancers17010035" TargetMode="External"/><Relationship Id="rId4" Type="http://schemas.openxmlformats.org/officeDocument/2006/relationships/hyperlink" Target="https://doi.org/10.1080/00396338.2013.767403"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20.xml"/></Relationships>
</file>

<file path=ppt/slides/_rels/slide43.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8.png"/><Relationship Id="rId1" Type="http://schemas.openxmlformats.org/officeDocument/2006/relationships/slideLayout" Target="../slideLayouts/slideLayout4.xml"/><Relationship Id="rId4" Type="http://schemas.openxmlformats.org/officeDocument/2006/relationships/image" Target="../media/image90.png"/></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4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4.xml"/><Relationship Id="rId4" Type="http://schemas.openxmlformats.org/officeDocument/2006/relationships/image" Target="../media/image96.png"/></Relationships>
</file>

<file path=ppt/slides/_rels/slide4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4.xml"/><Relationship Id="rId4" Type="http://schemas.openxmlformats.org/officeDocument/2006/relationships/image" Target="../media/image99.svg"/></Relationships>
</file>

<file path=ppt/slides/_rels/slide4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4.xml"/><Relationship Id="rId4" Type="http://schemas.openxmlformats.org/officeDocument/2006/relationships/image" Target="../media/image9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hyperlink" Target="https://guides.lib.unc.edu/citation-managers/home" TargetMode="Externa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1.xml"/></Relationships>
</file>

<file path=ppt/slides/_rels/slide5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4.xml"/><Relationship Id="rId5" Type="http://schemas.openxmlformats.org/officeDocument/2006/relationships/image" Target="../media/image111.png"/><Relationship Id="rId4" Type="http://schemas.openxmlformats.org/officeDocument/2006/relationships/image" Target="../media/image110.png"/></Relationships>
</file>

<file path=ppt/slides/_rels/slide5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4.xml"/><Relationship Id="rId5" Type="http://schemas.openxmlformats.org/officeDocument/2006/relationships/image" Target="../media/image117.png"/><Relationship Id="rId4" Type="http://schemas.openxmlformats.org/officeDocument/2006/relationships/image" Target="../media/image116.png"/></Relationships>
</file>

<file path=ppt/slides/_rels/slide5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4.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5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4.xml"/><Relationship Id="rId4" Type="http://schemas.openxmlformats.org/officeDocument/2006/relationships/image" Target="../media/image12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4.xml"/><Relationship Id="rId4" Type="http://schemas.openxmlformats.org/officeDocument/2006/relationships/image" Target="../media/image133.png"/></Relationships>
</file>

<file path=ppt/slides/_rels/slide6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4.xml"/><Relationship Id="rId4" Type="http://schemas.openxmlformats.org/officeDocument/2006/relationships/image" Target="../media/image141.png"/></Relationships>
</file>

<file path=ppt/slides/_rels/slide7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4.xml"/><Relationship Id="rId4" Type="http://schemas.openxmlformats.org/officeDocument/2006/relationships/image" Target="../media/image144.png"/></Relationships>
</file>

<file path=ppt/slides/_rels/slide7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hyperlink" Target="https://github.com/wshanks/Zutilo/releases" TargetMode="External"/><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7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149.png"/></Relationships>
</file>

<file path=ppt/slides/_rels/slide7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hyperlink" Target="https://www.zotero.org/groups/130960/zotlog" TargetMode="External"/><Relationship Id="rId2" Type="http://schemas.openxmlformats.org/officeDocument/2006/relationships/image" Target="../media/image152.png"/><Relationship Id="rId1" Type="http://schemas.openxmlformats.org/officeDocument/2006/relationships/slideLayout" Target="../slideLayouts/slideLayout4.xml"/><Relationship Id="rId5" Type="http://schemas.openxmlformats.org/officeDocument/2006/relationships/image" Target="../media/image154.png"/><Relationship Id="rId4" Type="http://schemas.openxmlformats.org/officeDocument/2006/relationships/image" Target="../media/image153.png"/></Relationships>
</file>

<file path=ppt/slides/_rels/slide79.xml.rels><?xml version="1.0" encoding="UTF-8" standalone="yes"?>
<Relationships xmlns="http://schemas.openxmlformats.org/package/2006/relationships"><Relationship Id="rId3" Type="http://schemas.openxmlformats.org/officeDocument/2006/relationships/hyperlink" Target="https://zotero.hypotheses.org/3298" TargetMode="External"/><Relationship Id="rId2" Type="http://schemas.openxmlformats.org/officeDocument/2006/relationships/image" Target="../media/image15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4.xml"/><Relationship Id="rId4" Type="http://schemas.openxmlformats.org/officeDocument/2006/relationships/image" Target="../media/image1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6ECD28-478F-4A84-87CA-96F0E1D09142}"/>
              </a:ext>
            </a:extLst>
          </p:cNvPr>
          <p:cNvSpPr>
            <a:spLocks noGrp="1"/>
          </p:cNvSpPr>
          <p:nvPr>
            <p:ph type="ctrTitle"/>
          </p:nvPr>
        </p:nvSpPr>
        <p:spPr>
          <a:xfrm>
            <a:off x="362838" y="2548410"/>
            <a:ext cx="10148408" cy="2324392"/>
          </a:xfrm>
        </p:spPr>
        <p:txBody>
          <a:bodyPr lIns="91440" tIns="45720" rIns="91440" bIns="45720" anchor="b">
            <a:normAutofit fontScale="90000"/>
          </a:bodyPr>
          <a:lstStyle/>
          <a:p>
            <a:r>
              <a:rPr lang="fr-FR" sz="4400" dirty="0"/>
              <a:t>Zotero</a:t>
            </a:r>
            <a:br>
              <a:rPr lang="fr-FR" sz="4400" dirty="0"/>
            </a:br>
            <a:r>
              <a:rPr lang="fr-FR" sz="3100" i="1" dirty="0"/>
              <a:t>Débutant &gt; Maîtrise</a:t>
            </a:r>
            <a:br>
              <a:rPr lang="fr-FR" sz="4400" dirty="0"/>
            </a:br>
            <a:br>
              <a:rPr lang="fr-FR" sz="4400" dirty="0"/>
            </a:br>
            <a:endParaRPr lang="fr-FR" sz="4400" b="0" dirty="0"/>
          </a:p>
        </p:txBody>
      </p:sp>
      <p:sp>
        <p:nvSpPr>
          <p:cNvPr id="3" name="ZoneTexte 2">
            <a:extLst>
              <a:ext uri="{FF2B5EF4-FFF2-40B4-BE49-F238E27FC236}">
                <a16:creationId xmlns:a16="http://schemas.microsoft.com/office/drawing/2014/main" id="{C3803FF9-05B4-4479-A807-3D817F27F72E}"/>
              </a:ext>
            </a:extLst>
          </p:cNvPr>
          <p:cNvSpPr txBox="1"/>
          <p:nvPr/>
        </p:nvSpPr>
        <p:spPr>
          <a:xfrm>
            <a:off x="362838" y="5608320"/>
            <a:ext cx="8038011" cy="461665"/>
          </a:xfrm>
          <a:prstGeom prst="rect">
            <a:avLst/>
          </a:prstGeom>
          <a:noFill/>
        </p:spPr>
        <p:txBody>
          <a:bodyPr wrap="square" rtlCol="0">
            <a:spAutoFit/>
          </a:bodyPr>
          <a:lstStyle/>
          <a:p>
            <a:r>
              <a:rPr lang="fr-FR" sz="2400" dirty="0">
                <a:solidFill>
                  <a:schemeClr val="bg1"/>
                </a:solidFill>
              </a:rPr>
              <a:t>17/01/2025</a:t>
            </a:r>
          </a:p>
        </p:txBody>
      </p:sp>
    </p:spTree>
    <p:custDataLst>
      <p:tags r:id="rId1"/>
    </p:custDataLst>
    <p:extLst>
      <p:ext uri="{BB962C8B-B14F-4D97-AF65-F5344CB8AC3E}">
        <p14:creationId xmlns:p14="http://schemas.microsoft.com/office/powerpoint/2010/main" val="6527782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3FEAF8-1E65-4E95-987D-9ADAA3124DA9}"/>
              </a:ext>
            </a:extLst>
          </p:cNvPr>
          <p:cNvSpPr>
            <a:spLocks noGrp="1"/>
          </p:cNvSpPr>
          <p:nvPr>
            <p:ph type="title"/>
          </p:nvPr>
        </p:nvSpPr>
        <p:spPr/>
        <p:txBody>
          <a:bodyPr>
            <a:normAutofit fontScale="90000"/>
          </a:bodyPr>
          <a:lstStyle/>
          <a:p>
            <a:r>
              <a:rPr lang="fr-FR" dirty="0"/>
              <a:t>Vous ne retrouvez pas l’extension ?</a:t>
            </a:r>
          </a:p>
        </p:txBody>
      </p:sp>
      <p:sp>
        <p:nvSpPr>
          <p:cNvPr id="3" name="ZoneTexte 2">
            <a:extLst>
              <a:ext uri="{FF2B5EF4-FFF2-40B4-BE49-F238E27FC236}">
                <a16:creationId xmlns:a16="http://schemas.microsoft.com/office/drawing/2014/main" id="{92719702-93D3-4611-BCE9-305F3DA49951}"/>
              </a:ext>
            </a:extLst>
          </p:cNvPr>
          <p:cNvSpPr txBox="1"/>
          <p:nvPr/>
        </p:nvSpPr>
        <p:spPr>
          <a:xfrm>
            <a:off x="473988" y="1440345"/>
            <a:ext cx="9671498" cy="510778"/>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txBody>
          <a:bodyPr wrap="square" rtlCol="0">
            <a:spAutoFit/>
          </a:bodyPr>
          <a:lstStyle/>
          <a:p>
            <a:r>
              <a:rPr lang="fr-FR" sz="2400" dirty="0"/>
              <a:t>L’icône de l’extension navigateur n’apparaît pas : ne paniquez pas.</a:t>
            </a:r>
          </a:p>
        </p:txBody>
      </p:sp>
      <p:pic>
        <p:nvPicPr>
          <p:cNvPr id="5" name="Image 4">
            <a:extLst>
              <a:ext uri="{FF2B5EF4-FFF2-40B4-BE49-F238E27FC236}">
                <a16:creationId xmlns:a16="http://schemas.microsoft.com/office/drawing/2014/main" id="{E685E4EC-3775-4C67-A86D-66C747ED1255}"/>
              </a:ext>
            </a:extLst>
          </p:cNvPr>
          <p:cNvPicPr>
            <a:picLocks noChangeAspect="1"/>
          </p:cNvPicPr>
          <p:nvPr/>
        </p:nvPicPr>
        <p:blipFill>
          <a:blip r:embed="rId3"/>
          <a:stretch>
            <a:fillRect/>
          </a:stretch>
        </p:blipFill>
        <p:spPr>
          <a:xfrm>
            <a:off x="623391" y="2228561"/>
            <a:ext cx="2722150" cy="4415761"/>
          </a:xfrm>
          <a:prstGeom prst="rect">
            <a:avLst/>
          </a:prstGeom>
          <a:ln>
            <a:noFill/>
          </a:ln>
          <a:effectLst>
            <a:outerShdw blurRad="292100" dist="139700" dir="2700000" algn="tl" rotWithShape="0">
              <a:srgbClr val="333333">
                <a:alpha val="65000"/>
              </a:srgbClr>
            </a:outerShdw>
          </a:effectLst>
        </p:spPr>
      </p:pic>
      <p:cxnSp>
        <p:nvCxnSpPr>
          <p:cNvPr id="9" name="Connecteur droit avec flèche 8">
            <a:extLst>
              <a:ext uri="{FF2B5EF4-FFF2-40B4-BE49-F238E27FC236}">
                <a16:creationId xmlns:a16="http://schemas.microsoft.com/office/drawing/2014/main" id="{4DA54D7C-7D2A-4A94-BB6B-52C1EEA51FA5}"/>
              </a:ext>
            </a:extLst>
          </p:cNvPr>
          <p:cNvCxnSpPr>
            <a:cxnSpLocks/>
            <a:endCxn id="11" idx="1"/>
          </p:cNvCxnSpPr>
          <p:nvPr/>
        </p:nvCxnSpPr>
        <p:spPr>
          <a:xfrm>
            <a:off x="3065417" y="2420983"/>
            <a:ext cx="1340490" cy="733733"/>
          </a:xfrm>
          <a:prstGeom prst="straightConnector1">
            <a:avLst/>
          </a:prstGeom>
          <a:ln w="5715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231558A6-B361-4A82-815B-1EDDFD10CCE6}"/>
              </a:ext>
            </a:extLst>
          </p:cNvPr>
          <p:cNvSpPr txBox="1"/>
          <p:nvPr/>
        </p:nvSpPr>
        <p:spPr>
          <a:xfrm>
            <a:off x="4405907" y="2150185"/>
            <a:ext cx="7162702" cy="2009061"/>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txBody>
          <a:bodyPr wrap="square" rtlCol="0">
            <a:spAutoFit/>
          </a:bodyPr>
          <a:lstStyle/>
          <a:p>
            <a:pPr algn="ctr"/>
            <a:r>
              <a:rPr lang="fr-FR" sz="1600" dirty="0"/>
              <a:t>L’icône des extensions navigateurs ressemble à ça (ou une variation sur ça) dans Chrome, Firefox, Brave et Edge), toujours en haut à droite de votre fenêtre de navigateur</a:t>
            </a:r>
          </a:p>
          <a:p>
            <a:pPr algn="ctr"/>
            <a:endParaRPr lang="fr-FR" sz="1600" dirty="0"/>
          </a:p>
          <a:p>
            <a:pPr algn="ctr"/>
            <a:endParaRPr lang="fr-FR" sz="1600" dirty="0"/>
          </a:p>
          <a:p>
            <a:pPr algn="ctr"/>
            <a:endParaRPr lang="fr-FR" sz="1600" dirty="0"/>
          </a:p>
          <a:p>
            <a:pPr algn="ctr"/>
            <a:endParaRPr lang="fr-FR" sz="1600" dirty="0"/>
          </a:p>
        </p:txBody>
      </p:sp>
      <p:pic>
        <p:nvPicPr>
          <p:cNvPr id="7" name="Image 6">
            <a:extLst>
              <a:ext uri="{FF2B5EF4-FFF2-40B4-BE49-F238E27FC236}">
                <a16:creationId xmlns:a16="http://schemas.microsoft.com/office/drawing/2014/main" id="{82BBC036-8687-48F1-A6DF-BEE9F5284ED7}"/>
              </a:ext>
            </a:extLst>
          </p:cNvPr>
          <p:cNvPicPr>
            <a:picLocks noChangeAspect="1"/>
          </p:cNvPicPr>
          <p:nvPr/>
        </p:nvPicPr>
        <p:blipFill rotWithShape="1">
          <a:blip r:embed="rId4"/>
          <a:srcRect l="15566" b="15919"/>
          <a:stretch/>
        </p:blipFill>
        <p:spPr>
          <a:xfrm>
            <a:off x="7611451" y="2947067"/>
            <a:ext cx="983115" cy="982179"/>
          </a:xfrm>
          <a:prstGeom prst="rect">
            <a:avLst/>
          </a:prstGeom>
        </p:spPr>
      </p:pic>
      <p:cxnSp>
        <p:nvCxnSpPr>
          <p:cNvPr id="14" name="Connecteur droit avec flèche 13">
            <a:extLst>
              <a:ext uri="{FF2B5EF4-FFF2-40B4-BE49-F238E27FC236}">
                <a16:creationId xmlns:a16="http://schemas.microsoft.com/office/drawing/2014/main" id="{1658AFF2-45C3-4647-91D8-565EDE4542F3}"/>
              </a:ext>
            </a:extLst>
          </p:cNvPr>
          <p:cNvCxnSpPr>
            <a:cxnSpLocks/>
            <a:endCxn id="22" idx="1"/>
          </p:cNvCxnSpPr>
          <p:nvPr/>
        </p:nvCxnSpPr>
        <p:spPr>
          <a:xfrm flipV="1">
            <a:off x="2455817" y="5725469"/>
            <a:ext cx="1597393" cy="387948"/>
          </a:xfrm>
          <a:prstGeom prst="straightConnector1">
            <a:avLst/>
          </a:prstGeom>
          <a:ln w="5715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8A918237-7AEB-4305-9456-45F87B2D97B9}"/>
              </a:ext>
            </a:extLst>
          </p:cNvPr>
          <p:cNvSpPr txBox="1"/>
          <p:nvPr/>
        </p:nvSpPr>
        <p:spPr>
          <a:xfrm>
            <a:off x="4053210" y="4857146"/>
            <a:ext cx="3131361" cy="1736646"/>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txBody>
          <a:bodyPr wrap="square" rtlCol="0">
            <a:spAutoFit/>
          </a:bodyPr>
          <a:lstStyle/>
          <a:p>
            <a:endParaRPr lang="fr-FR" sz="1600" dirty="0"/>
          </a:p>
          <a:p>
            <a:r>
              <a:rPr lang="fr-FR" sz="1600" dirty="0"/>
              <a:t>Cliquez dessus puis sur</a:t>
            </a:r>
          </a:p>
          <a:p>
            <a:endParaRPr lang="fr-FR" sz="1600" dirty="0"/>
          </a:p>
          <a:p>
            <a:endParaRPr lang="fr-FR" sz="1600" dirty="0"/>
          </a:p>
          <a:p>
            <a:r>
              <a:rPr lang="fr-FR" sz="1600" dirty="0"/>
              <a:t>pour épingler le </a:t>
            </a:r>
            <a:r>
              <a:rPr lang="fr-FR" sz="1600" dirty="0" err="1"/>
              <a:t>Connector</a:t>
            </a:r>
            <a:endParaRPr lang="fr-FR" sz="1600" dirty="0"/>
          </a:p>
          <a:p>
            <a:endParaRPr lang="fr-FR" sz="1600" dirty="0"/>
          </a:p>
        </p:txBody>
      </p:sp>
      <p:pic>
        <p:nvPicPr>
          <p:cNvPr id="24" name="Image 23">
            <a:extLst>
              <a:ext uri="{FF2B5EF4-FFF2-40B4-BE49-F238E27FC236}">
                <a16:creationId xmlns:a16="http://schemas.microsoft.com/office/drawing/2014/main" id="{F242A75A-C00E-4C6D-834B-945B09C55CEE}"/>
              </a:ext>
            </a:extLst>
          </p:cNvPr>
          <p:cNvPicPr>
            <a:picLocks noChangeAspect="1"/>
          </p:cNvPicPr>
          <p:nvPr/>
        </p:nvPicPr>
        <p:blipFill>
          <a:blip r:embed="rId5"/>
          <a:stretch>
            <a:fillRect/>
          </a:stretch>
        </p:blipFill>
        <p:spPr>
          <a:xfrm>
            <a:off x="6455251" y="4935549"/>
            <a:ext cx="568779" cy="869190"/>
          </a:xfrm>
          <a:prstGeom prst="rect">
            <a:avLst/>
          </a:prstGeom>
        </p:spPr>
      </p:pic>
      <p:pic>
        <p:nvPicPr>
          <p:cNvPr id="27" name="Image 26">
            <a:extLst>
              <a:ext uri="{FF2B5EF4-FFF2-40B4-BE49-F238E27FC236}">
                <a16:creationId xmlns:a16="http://schemas.microsoft.com/office/drawing/2014/main" id="{A5FEF89D-2901-4A68-9E60-ADB85D67445E}"/>
              </a:ext>
            </a:extLst>
          </p:cNvPr>
          <p:cNvPicPr>
            <a:picLocks noChangeAspect="1"/>
          </p:cNvPicPr>
          <p:nvPr/>
        </p:nvPicPr>
        <p:blipFill>
          <a:blip r:embed="rId6"/>
          <a:stretch>
            <a:fillRect/>
          </a:stretch>
        </p:blipFill>
        <p:spPr>
          <a:xfrm>
            <a:off x="7892240" y="5417655"/>
            <a:ext cx="3524742" cy="419158"/>
          </a:xfrm>
          <a:prstGeom prst="rect">
            <a:avLst/>
          </a:prstGeom>
          <a:ln>
            <a:noFill/>
          </a:ln>
          <a:effectLst>
            <a:outerShdw blurRad="292100" dist="139700" dir="2700000" algn="tl" rotWithShape="0">
              <a:srgbClr val="333333">
                <a:alpha val="65000"/>
              </a:srgbClr>
            </a:outerShdw>
          </a:effectLst>
        </p:spPr>
      </p:pic>
      <p:sp>
        <p:nvSpPr>
          <p:cNvPr id="29" name="ZoneTexte 28">
            <a:extLst>
              <a:ext uri="{FF2B5EF4-FFF2-40B4-BE49-F238E27FC236}">
                <a16:creationId xmlns:a16="http://schemas.microsoft.com/office/drawing/2014/main" id="{DF2B1C43-4A41-438E-82AB-8D01841F6C9F}"/>
              </a:ext>
            </a:extLst>
          </p:cNvPr>
          <p:cNvSpPr txBox="1"/>
          <p:nvPr/>
        </p:nvSpPr>
        <p:spPr>
          <a:xfrm>
            <a:off x="7795809" y="4358308"/>
            <a:ext cx="3734116" cy="919401"/>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txBody>
          <a:bodyPr wrap="square" rtlCol="0">
            <a:spAutoFit/>
          </a:bodyPr>
          <a:lstStyle/>
          <a:p>
            <a:r>
              <a:rPr lang="fr-FR" sz="1600" dirty="0"/>
              <a:t>Après l’installation, le </a:t>
            </a:r>
            <a:r>
              <a:rPr lang="fr-FR" sz="1600" dirty="0" err="1"/>
              <a:t>Connector</a:t>
            </a:r>
            <a:r>
              <a:rPr lang="fr-FR" sz="1600" dirty="0"/>
              <a:t> ressemble à un « Z », cliquez simplement sur l’icone pour l’</a:t>
            </a:r>
            <a:r>
              <a:rPr lang="fr-FR" sz="1600" dirty="0" err="1"/>
              <a:t>aciver</a:t>
            </a:r>
            <a:endParaRPr lang="fr-FR" sz="1600" dirty="0"/>
          </a:p>
        </p:txBody>
      </p:sp>
      <p:pic>
        <p:nvPicPr>
          <p:cNvPr id="32" name="Image 31">
            <a:extLst>
              <a:ext uri="{FF2B5EF4-FFF2-40B4-BE49-F238E27FC236}">
                <a16:creationId xmlns:a16="http://schemas.microsoft.com/office/drawing/2014/main" id="{19542451-9B86-4523-B365-A9394310D7DD}"/>
              </a:ext>
            </a:extLst>
          </p:cNvPr>
          <p:cNvPicPr>
            <a:picLocks noChangeAspect="1"/>
          </p:cNvPicPr>
          <p:nvPr/>
        </p:nvPicPr>
        <p:blipFill>
          <a:blip r:embed="rId7"/>
          <a:stretch>
            <a:fillRect/>
          </a:stretch>
        </p:blipFill>
        <p:spPr>
          <a:xfrm>
            <a:off x="7894028" y="6202658"/>
            <a:ext cx="3537678" cy="443388"/>
          </a:xfrm>
          <a:prstGeom prst="rect">
            <a:avLst/>
          </a:prstGeom>
          <a:ln>
            <a:noFill/>
          </a:ln>
          <a:effectLst>
            <a:outerShdw blurRad="292100" dist="139700" dir="2700000" algn="tl" rotWithShape="0">
              <a:srgbClr val="333333">
                <a:alpha val="65000"/>
              </a:srgbClr>
            </a:outerShdw>
          </a:effectLst>
        </p:spPr>
      </p:pic>
      <p:sp>
        <p:nvSpPr>
          <p:cNvPr id="33" name="Flèche : bas 32">
            <a:extLst>
              <a:ext uri="{FF2B5EF4-FFF2-40B4-BE49-F238E27FC236}">
                <a16:creationId xmlns:a16="http://schemas.microsoft.com/office/drawing/2014/main" id="{B018B9F8-5B73-4ADB-948C-D57B9E9EA25F}"/>
              </a:ext>
            </a:extLst>
          </p:cNvPr>
          <p:cNvSpPr/>
          <p:nvPr/>
        </p:nvSpPr>
        <p:spPr>
          <a:xfrm>
            <a:off x="9069019" y="5795567"/>
            <a:ext cx="357052" cy="433218"/>
          </a:xfrm>
          <a:prstGeom prst="downArrow">
            <a:avLst/>
          </a:prstGeom>
          <a:solidFill>
            <a:srgbClr val="7F7F7F"/>
          </a:solid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83808581-E989-890A-C387-92791D49F4CE}"/>
              </a:ext>
            </a:extLst>
          </p:cNvPr>
          <p:cNvSpPr/>
          <p:nvPr/>
        </p:nvSpPr>
        <p:spPr>
          <a:xfrm>
            <a:off x="1" y="0"/>
            <a:ext cx="175098" cy="6858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357777845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1F247F-8F29-C711-A8DC-A4CD56934754}"/>
              </a:ext>
            </a:extLst>
          </p:cNvPr>
          <p:cNvSpPr>
            <a:spLocks noGrp="1"/>
          </p:cNvSpPr>
          <p:nvPr>
            <p:ph type="title"/>
          </p:nvPr>
        </p:nvSpPr>
        <p:spPr/>
        <p:txBody>
          <a:bodyPr>
            <a:normAutofit fontScale="90000"/>
          </a:bodyPr>
          <a:lstStyle/>
          <a:p>
            <a:r>
              <a:rPr lang="fr-FR" dirty="0"/>
              <a:t>Les marqueurs thématiques</a:t>
            </a:r>
          </a:p>
        </p:txBody>
      </p:sp>
      <p:sp>
        <p:nvSpPr>
          <p:cNvPr id="3" name="Rectangle 2">
            <a:extLst>
              <a:ext uri="{FF2B5EF4-FFF2-40B4-BE49-F238E27FC236}">
                <a16:creationId xmlns:a16="http://schemas.microsoft.com/office/drawing/2014/main" id="{CB0A3ECF-D00C-418D-DE58-E72BAF57FBB1}"/>
              </a:ext>
            </a:extLst>
          </p:cNvPr>
          <p:cNvSpPr/>
          <p:nvPr/>
        </p:nvSpPr>
        <p:spPr>
          <a:xfrm>
            <a:off x="1" y="0"/>
            <a:ext cx="175098" cy="6858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1D8018B4-F5C5-F06F-5D5D-94D252800031}"/>
              </a:ext>
            </a:extLst>
          </p:cNvPr>
          <p:cNvSpPr txBox="1"/>
          <p:nvPr/>
        </p:nvSpPr>
        <p:spPr>
          <a:xfrm>
            <a:off x="623391" y="1090749"/>
            <a:ext cx="9826895" cy="646331"/>
          </a:xfrm>
          <a:prstGeom prst="rect">
            <a:avLst/>
          </a:prstGeom>
          <a:noFill/>
        </p:spPr>
        <p:txBody>
          <a:bodyPr wrap="square" rtlCol="0">
            <a:spAutoFit/>
          </a:bodyPr>
          <a:lstStyle/>
          <a:p>
            <a:r>
              <a:rPr lang="fr-FR" dirty="0"/>
              <a:t>Dans document Word, LibreOffice, ce que vous voulez, consignez et organisez votre thésaurus personnel : tout doit tenir sur 1 feuille A4</a:t>
            </a:r>
          </a:p>
        </p:txBody>
      </p:sp>
      <p:sp>
        <p:nvSpPr>
          <p:cNvPr id="5" name="ZoneTexte 4">
            <a:extLst>
              <a:ext uri="{FF2B5EF4-FFF2-40B4-BE49-F238E27FC236}">
                <a16:creationId xmlns:a16="http://schemas.microsoft.com/office/drawing/2014/main" id="{001DF6BB-5D56-A296-8A3F-A1CA2A1B3587}"/>
              </a:ext>
            </a:extLst>
          </p:cNvPr>
          <p:cNvSpPr txBox="1"/>
          <p:nvPr/>
        </p:nvSpPr>
        <p:spPr>
          <a:xfrm>
            <a:off x="1643733" y="1846296"/>
            <a:ext cx="8960836" cy="646331"/>
          </a:xfrm>
          <a:prstGeom prst="rect">
            <a:avLst/>
          </a:prstGeom>
          <a:noFill/>
        </p:spPr>
        <p:txBody>
          <a:bodyPr wrap="square" rtlCol="0">
            <a:spAutoFit/>
          </a:bodyPr>
          <a:lstStyle/>
          <a:p>
            <a:r>
              <a:rPr lang="fr-FR" dirty="0"/>
              <a:t>3 colonnes, 2 pour les marqueurs (1 pour les génériques et 1 pour les spécifiques) + 1 pour les renvois</a:t>
            </a:r>
          </a:p>
        </p:txBody>
      </p:sp>
      <p:sp>
        <p:nvSpPr>
          <p:cNvPr id="6" name="Flèche : droite 5">
            <a:extLst>
              <a:ext uri="{FF2B5EF4-FFF2-40B4-BE49-F238E27FC236}">
                <a16:creationId xmlns:a16="http://schemas.microsoft.com/office/drawing/2014/main" id="{70B0363B-B18A-CE07-7CD5-899C62DCE231}"/>
              </a:ext>
            </a:extLst>
          </p:cNvPr>
          <p:cNvSpPr/>
          <p:nvPr/>
        </p:nvSpPr>
        <p:spPr>
          <a:xfrm>
            <a:off x="702537" y="1889497"/>
            <a:ext cx="941196" cy="559930"/>
          </a:xfrm>
          <a:prstGeom prst="rightArrow">
            <a:avLst/>
          </a:prstGeom>
          <a:solidFill>
            <a:srgbClr val="68013F"/>
          </a:solidFill>
          <a:ln>
            <a:solidFill>
              <a:srgbClr val="6801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7" name="Tableau 6">
            <a:extLst>
              <a:ext uri="{FF2B5EF4-FFF2-40B4-BE49-F238E27FC236}">
                <a16:creationId xmlns:a16="http://schemas.microsoft.com/office/drawing/2014/main" id="{0DD0F1CE-B307-8B48-DF47-F3295D1CE5EC}"/>
              </a:ext>
            </a:extLst>
          </p:cNvPr>
          <p:cNvGraphicFramePr>
            <a:graphicFrameLocks noGrp="1"/>
          </p:cNvGraphicFramePr>
          <p:nvPr>
            <p:extLst>
              <p:ext uri="{D42A27DB-BD31-4B8C-83A1-F6EECF244321}">
                <p14:modId xmlns:p14="http://schemas.microsoft.com/office/powerpoint/2010/main" val="3312809023"/>
              </p:ext>
            </p:extLst>
          </p:nvPr>
        </p:nvGraphicFramePr>
        <p:xfrm>
          <a:off x="702538" y="2842380"/>
          <a:ext cx="10814548" cy="3652355"/>
        </p:xfrm>
        <a:graphic>
          <a:graphicData uri="http://schemas.openxmlformats.org/drawingml/2006/table">
            <a:tbl>
              <a:tblPr firstRow="1" bandRow="1">
                <a:tableStyleId>{5C22544A-7EE6-4342-B048-85BDC9FD1C3A}</a:tableStyleId>
              </a:tblPr>
              <a:tblGrid>
                <a:gridCol w="3135521">
                  <a:extLst>
                    <a:ext uri="{9D8B030D-6E8A-4147-A177-3AD203B41FA5}">
                      <a16:colId xmlns:a16="http://schemas.microsoft.com/office/drawing/2014/main" val="1680901676"/>
                    </a:ext>
                  </a:extLst>
                </a:gridCol>
                <a:gridCol w="3036178">
                  <a:extLst>
                    <a:ext uri="{9D8B030D-6E8A-4147-A177-3AD203B41FA5}">
                      <a16:colId xmlns:a16="http://schemas.microsoft.com/office/drawing/2014/main" val="3963317353"/>
                    </a:ext>
                  </a:extLst>
                </a:gridCol>
                <a:gridCol w="4642849">
                  <a:extLst>
                    <a:ext uri="{9D8B030D-6E8A-4147-A177-3AD203B41FA5}">
                      <a16:colId xmlns:a16="http://schemas.microsoft.com/office/drawing/2014/main" val="2163705156"/>
                    </a:ext>
                  </a:extLst>
                </a:gridCol>
              </a:tblGrid>
              <a:tr h="1098885">
                <a:tc>
                  <a:txBody>
                    <a:bodyPr/>
                    <a:lstStyle/>
                    <a:p>
                      <a:pPr algn="ctr"/>
                      <a:r>
                        <a:rPr lang="fr-FR" dirty="0"/>
                        <a:t>Marqueurs génériques</a:t>
                      </a:r>
                    </a:p>
                  </a:txBody>
                  <a:tcPr anchor="ctr"/>
                </a:tc>
                <a:tc>
                  <a:txBody>
                    <a:bodyPr/>
                    <a:lstStyle/>
                    <a:p>
                      <a:pPr algn="ctr"/>
                      <a:r>
                        <a:rPr lang="fr-FR" dirty="0"/>
                        <a:t>Marqueurs spécifiques</a:t>
                      </a:r>
                    </a:p>
                  </a:txBody>
                  <a:tcPr anchor="ctr"/>
                </a:tc>
                <a:tc>
                  <a:txBody>
                    <a:bodyPr/>
                    <a:lstStyle/>
                    <a:p>
                      <a:pPr algn="ctr"/>
                      <a:r>
                        <a:rPr lang="fr-FR" dirty="0"/>
                        <a:t>Renvois/alias/termes rejetés</a:t>
                      </a:r>
                    </a:p>
                  </a:txBody>
                  <a:tcPr anchor="ctr"/>
                </a:tc>
                <a:extLst>
                  <a:ext uri="{0D108BD9-81ED-4DB2-BD59-A6C34878D82A}">
                    <a16:rowId xmlns:a16="http://schemas.microsoft.com/office/drawing/2014/main" val="3755810988"/>
                  </a:ext>
                </a:extLst>
              </a:tr>
              <a:tr h="636655">
                <a:tc>
                  <a:txBody>
                    <a:bodyPr/>
                    <a:lstStyle/>
                    <a:p>
                      <a:pPr algn="ctr"/>
                      <a:r>
                        <a:rPr lang="fr-FR" dirty="0"/>
                        <a:t>_EMI</a:t>
                      </a:r>
                    </a:p>
                  </a:txBody>
                  <a:tcPr anchor="ctr"/>
                </a:tc>
                <a:tc>
                  <a:txBody>
                    <a:bodyPr/>
                    <a:lstStyle/>
                    <a:p>
                      <a:endParaRPr lang="fr-FR" dirty="0"/>
                    </a:p>
                  </a:txBody>
                  <a:tcPr/>
                </a:tc>
                <a:tc>
                  <a:txBody>
                    <a:bodyPr/>
                    <a:lstStyle/>
                    <a:p>
                      <a:r>
                        <a:rPr lang="fr-FR" dirty="0"/>
                        <a:t>Education aux médias et à l’information, littératie informationnelle</a:t>
                      </a:r>
                    </a:p>
                  </a:txBody>
                  <a:tcPr/>
                </a:tc>
                <a:extLst>
                  <a:ext uri="{0D108BD9-81ED-4DB2-BD59-A6C34878D82A}">
                    <a16:rowId xmlns:a16="http://schemas.microsoft.com/office/drawing/2014/main" val="3997983017"/>
                  </a:ext>
                </a:extLst>
              </a:tr>
              <a:tr h="636655">
                <a:tc>
                  <a:txBody>
                    <a:bodyPr/>
                    <a:lstStyle/>
                    <a:p>
                      <a:endParaRPr lang="fr-FR"/>
                    </a:p>
                  </a:txBody>
                  <a:tcPr/>
                </a:tc>
                <a:tc>
                  <a:txBody>
                    <a:bodyPr/>
                    <a:lstStyle/>
                    <a:p>
                      <a:pPr algn="ctr"/>
                      <a:r>
                        <a:rPr lang="fr-FR" dirty="0"/>
                        <a:t>_</a:t>
                      </a:r>
                      <a:r>
                        <a:rPr lang="fr-FR" dirty="0" err="1"/>
                        <a:t>desinformation</a:t>
                      </a:r>
                      <a:endParaRPr lang="fr-FR" dirty="0"/>
                    </a:p>
                  </a:txBody>
                  <a:tcPr anchor="ctr"/>
                </a:tc>
                <a:tc>
                  <a:txBody>
                    <a:bodyPr/>
                    <a:lstStyle/>
                    <a:p>
                      <a:r>
                        <a:rPr lang="fr-FR" i="0" dirty="0"/>
                        <a:t>Malinformation, mésinformation, </a:t>
                      </a:r>
                      <a:r>
                        <a:rPr lang="fr-FR" i="1" dirty="0"/>
                        <a:t>fake news</a:t>
                      </a:r>
                      <a:r>
                        <a:rPr lang="fr-FR" i="0" dirty="0"/>
                        <a:t>, fausse nouvelle</a:t>
                      </a:r>
                    </a:p>
                  </a:txBody>
                  <a:tcPr anchor="ctr"/>
                </a:tc>
                <a:extLst>
                  <a:ext uri="{0D108BD9-81ED-4DB2-BD59-A6C34878D82A}">
                    <a16:rowId xmlns:a16="http://schemas.microsoft.com/office/drawing/2014/main" val="1035870963"/>
                  </a:ext>
                </a:extLst>
              </a:tr>
              <a:tr h="636655">
                <a:tc>
                  <a:txBody>
                    <a:bodyPr/>
                    <a:lstStyle/>
                    <a:p>
                      <a:endParaRPr lang="fr-FR" dirty="0"/>
                    </a:p>
                  </a:txBody>
                  <a:tcPr/>
                </a:tc>
                <a:tc>
                  <a:txBody>
                    <a:bodyPr/>
                    <a:lstStyle/>
                    <a:p>
                      <a:pPr algn="ctr"/>
                      <a:r>
                        <a:rPr lang="fr-FR" dirty="0"/>
                        <a:t>_biais cognitif</a:t>
                      </a:r>
                    </a:p>
                  </a:txBody>
                  <a:tcPr anchor="ctr"/>
                </a:tc>
                <a:tc>
                  <a:txBody>
                    <a:bodyPr/>
                    <a:lstStyle/>
                    <a:p>
                      <a:r>
                        <a:rPr lang="fr-FR" dirty="0"/>
                        <a:t>Heuristique</a:t>
                      </a:r>
                    </a:p>
                  </a:txBody>
                  <a:tcPr anchor="ctr"/>
                </a:tc>
                <a:extLst>
                  <a:ext uri="{0D108BD9-81ED-4DB2-BD59-A6C34878D82A}">
                    <a16:rowId xmlns:a16="http://schemas.microsoft.com/office/drawing/2014/main" val="3696387009"/>
                  </a:ext>
                </a:extLst>
              </a:tr>
              <a:tr h="636655">
                <a:tc>
                  <a:txBody>
                    <a:bodyPr/>
                    <a:lstStyle/>
                    <a:p>
                      <a:r>
                        <a:rPr lang="fr-FR" dirty="0"/>
                        <a:t>_ETHNOMETHODOLOGIE</a:t>
                      </a:r>
                    </a:p>
                  </a:txBody>
                  <a:tcPr/>
                </a:tc>
                <a:tc>
                  <a:txBody>
                    <a:bodyPr/>
                    <a:lstStyle/>
                    <a:p>
                      <a:endParaRPr lang="fr-FR" dirty="0"/>
                    </a:p>
                  </a:txBody>
                  <a:tcPr/>
                </a:tc>
                <a:tc>
                  <a:txBody>
                    <a:bodyPr/>
                    <a:lstStyle/>
                    <a:p>
                      <a:r>
                        <a:rPr lang="fr-FR" dirty="0"/>
                        <a:t>Ethnographie, ethnologie</a:t>
                      </a:r>
                    </a:p>
                  </a:txBody>
                  <a:tcPr/>
                </a:tc>
                <a:extLst>
                  <a:ext uri="{0D108BD9-81ED-4DB2-BD59-A6C34878D82A}">
                    <a16:rowId xmlns:a16="http://schemas.microsoft.com/office/drawing/2014/main" val="4018380460"/>
                  </a:ext>
                </a:extLst>
              </a:tr>
            </a:tbl>
          </a:graphicData>
        </a:graphic>
      </p:graphicFrame>
    </p:spTree>
    <p:extLst>
      <p:ext uri="{BB962C8B-B14F-4D97-AF65-F5344CB8AC3E}">
        <p14:creationId xmlns:p14="http://schemas.microsoft.com/office/powerpoint/2010/main" val="134647357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1A609E-09EB-4D06-644A-1C07BDA107F7}"/>
              </a:ext>
            </a:extLst>
          </p:cNvPr>
          <p:cNvSpPr>
            <a:spLocks noGrp="1"/>
          </p:cNvSpPr>
          <p:nvPr>
            <p:ph type="title"/>
          </p:nvPr>
        </p:nvSpPr>
        <p:spPr/>
        <p:txBody>
          <a:bodyPr>
            <a:normAutofit fontScale="90000"/>
          </a:bodyPr>
          <a:lstStyle/>
          <a:p>
            <a:r>
              <a:rPr lang="fr-FR" dirty="0"/>
              <a:t>Les marqueurs thématiques</a:t>
            </a:r>
          </a:p>
        </p:txBody>
      </p:sp>
      <p:sp>
        <p:nvSpPr>
          <p:cNvPr id="3" name="Rectangle 2">
            <a:extLst>
              <a:ext uri="{FF2B5EF4-FFF2-40B4-BE49-F238E27FC236}">
                <a16:creationId xmlns:a16="http://schemas.microsoft.com/office/drawing/2014/main" id="{FDF9518E-84C4-8680-C9E9-56BAB2FFEA1C}"/>
              </a:ext>
            </a:extLst>
          </p:cNvPr>
          <p:cNvSpPr/>
          <p:nvPr/>
        </p:nvSpPr>
        <p:spPr>
          <a:xfrm>
            <a:off x="1" y="0"/>
            <a:ext cx="175098" cy="6858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F53E7161-7D98-B0BC-ED65-C7DFF1C3123A}"/>
              </a:ext>
            </a:extLst>
          </p:cNvPr>
          <p:cNvSpPr txBox="1"/>
          <p:nvPr/>
        </p:nvSpPr>
        <p:spPr>
          <a:xfrm>
            <a:off x="623391" y="897709"/>
            <a:ext cx="9826895" cy="369332"/>
          </a:xfrm>
          <a:prstGeom prst="rect">
            <a:avLst/>
          </a:prstGeom>
          <a:noFill/>
        </p:spPr>
        <p:txBody>
          <a:bodyPr wrap="square" rtlCol="0">
            <a:spAutoFit/>
          </a:bodyPr>
          <a:lstStyle/>
          <a:p>
            <a:r>
              <a:rPr lang="fr-FR" dirty="0"/>
              <a:t>Vous êtes </a:t>
            </a:r>
            <a:r>
              <a:rPr lang="fr-FR" dirty="0" err="1"/>
              <a:t>opérationnel.les</a:t>
            </a:r>
            <a:r>
              <a:rPr lang="fr-FR" dirty="0"/>
              <a:t> pour procéder à l’indexation de votre bibliothèque Zotero</a:t>
            </a:r>
          </a:p>
        </p:txBody>
      </p:sp>
      <p:sp>
        <p:nvSpPr>
          <p:cNvPr id="5" name="Flèche : droite 4">
            <a:extLst>
              <a:ext uri="{FF2B5EF4-FFF2-40B4-BE49-F238E27FC236}">
                <a16:creationId xmlns:a16="http://schemas.microsoft.com/office/drawing/2014/main" id="{A183E167-D176-7F7D-0D63-BB7BB8E07489}"/>
              </a:ext>
            </a:extLst>
          </p:cNvPr>
          <p:cNvSpPr/>
          <p:nvPr/>
        </p:nvSpPr>
        <p:spPr>
          <a:xfrm>
            <a:off x="800518" y="1267041"/>
            <a:ext cx="941196" cy="559930"/>
          </a:xfrm>
          <a:prstGeom prst="rightArrow">
            <a:avLst/>
          </a:prstGeom>
          <a:solidFill>
            <a:srgbClr val="68013F"/>
          </a:solidFill>
          <a:ln>
            <a:solidFill>
              <a:srgbClr val="6801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89B3414E-E282-FB83-A761-162D53394266}"/>
              </a:ext>
            </a:extLst>
          </p:cNvPr>
          <p:cNvSpPr txBox="1"/>
          <p:nvPr/>
        </p:nvSpPr>
        <p:spPr>
          <a:xfrm>
            <a:off x="1842591" y="1302280"/>
            <a:ext cx="9221649" cy="646331"/>
          </a:xfrm>
          <a:prstGeom prst="rect">
            <a:avLst/>
          </a:prstGeom>
          <a:noFill/>
        </p:spPr>
        <p:txBody>
          <a:bodyPr wrap="square" rtlCol="0">
            <a:spAutoFit/>
          </a:bodyPr>
          <a:lstStyle/>
          <a:p>
            <a:r>
              <a:rPr lang="fr-FR" dirty="0"/>
              <a:t>Attention, cette opération est longue et parfois fastidieuse si vous avez beaucoup de références, </a:t>
            </a:r>
            <a:r>
              <a:rPr lang="fr-FR" dirty="0" err="1"/>
              <a:t>posez-vous</a:t>
            </a:r>
            <a:r>
              <a:rPr lang="fr-FR" dirty="0"/>
              <a:t>, prenez votre temps.</a:t>
            </a:r>
          </a:p>
        </p:txBody>
      </p:sp>
      <p:sp>
        <p:nvSpPr>
          <p:cNvPr id="7" name="Flèche : droite 6">
            <a:extLst>
              <a:ext uri="{FF2B5EF4-FFF2-40B4-BE49-F238E27FC236}">
                <a16:creationId xmlns:a16="http://schemas.microsoft.com/office/drawing/2014/main" id="{B4C2A904-1922-9D6A-6382-5243C291B66D}"/>
              </a:ext>
            </a:extLst>
          </p:cNvPr>
          <p:cNvSpPr/>
          <p:nvPr/>
        </p:nvSpPr>
        <p:spPr>
          <a:xfrm>
            <a:off x="800518" y="1988329"/>
            <a:ext cx="941196" cy="559930"/>
          </a:xfrm>
          <a:prstGeom prst="rightArrow">
            <a:avLst/>
          </a:prstGeom>
          <a:solidFill>
            <a:srgbClr val="68013F"/>
          </a:solidFill>
          <a:ln>
            <a:solidFill>
              <a:srgbClr val="6801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E4B1CF0B-7133-F76D-2C2B-0B35ADECC794}"/>
              </a:ext>
            </a:extLst>
          </p:cNvPr>
          <p:cNvSpPr txBox="1"/>
          <p:nvPr/>
        </p:nvSpPr>
        <p:spPr>
          <a:xfrm>
            <a:off x="1842591" y="2023568"/>
            <a:ext cx="9221649" cy="646331"/>
          </a:xfrm>
          <a:prstGeom prst="rect">
            <a:avLst/>
          </a:prstGeom>
          <a:noFill/>
        </p:spPr>
        <p:txBody>
          <a:bodyPr wrap="square" rtlCol="0">
            <a:spAutoFit/>
          </a:bodyPr>
          <a:lstStyle/>
          <a:p>
            <a:r>
              <a:rPr lang="fr-FR" dirty="0"/>
              <a:t>Une indexation n’est pas définitive, ni parfaite, elle vous aide à retrouver des références et à faire des liens entre elles (le plus gratifiant), vous y reviendrez !</a:t>
            </a:r>
          </a:p>
        </p:txBody>
      </p:sp>
      <p:sp>
        <p:nvSpPr>
          <p:cNvPr id="11" name="ZoneTexte 10">
            <a:extLst>
              <a:ext uri="{FF2B5EF4-FFF2-40B4-BE49-F238E27FC236}">
                <a16:creationId xmlns:a16="http://schemas.microsoft.com/office/drawing/2014/main" id="{BED54D7C-67A1-8E0C-182B-02D8B3639AB7}"/>
              </a:ext>
            </a:extLst>
          </p:cNvPr>
          <p:cNvSpPr txBox="1"/>
          <p:nvPr/>
        </p:nvSpPr>
        <p:spPr>
          <a:xfrm>
            <a:off x="800518" y="2806747"/>
            <a:ext cx="2531962" cy="461665"/>
          </a:xfrm>
          <a:prstGeom prst="rect">
            <a:avLst/>
          </a:prstGeom>
          <a:noFill/>
        </p:spPr>
        <p:txBody>
          <a:bodyPr wrap="square" rtlCol="0">
            <a:spAutoFit/>
          </a:bodyPr>
          <a:lstStyle/>
          <a:p>
            <a:r>
              <a:rPr lang="fr-FR" sz="2400" b="1" dirty="0"/>
              <a:t>Un exemple :</a:t>
            </a:r>
          </a:p>
        </p:txBody>
      </p:sp>
      <p:sp>
        <p:nvSpPr>
          <p:cNvPr id="12" name="Rectangle 11">
            <a:extLst>
              <a:ext uri="{FF2B5EF4-FFF2-40B4-BE49-F238E27FC236}">
                <a16:creationId xmlns:a16="http://schemas.microsoft.com/office/drawing/2014/main" id="{11DA2559-4649-E991-AA80-2B65355B227B}"/>
              </a:ext>
            </a:extLst>
          </p:cNvPr>
          <p:cNvSpPr/>
          <p:nvPr/>
        </p:nvSpPr>
        <p:spPr>
          <a:xfrm>
            <a:off x="7019918" y="4859739"/>
            <a:ext cx="407042" cy="301541"/>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4" name="Image 13">
            <a:extLst>
              <a:ext uri="{FF2B5EF4-FFF2-40B4-BE49-F238E27FC236}">
                <a16:creationId xmlns:a16="http://schemas.microsoft.com/office/drawing/2014/main" id="{76123243-ECB5-3C52-66FC-93F3FB99FAC7}"/>
              </a:ext>
            </a:extLst>
          </p:cNvPr>
          <p:cNvPicPr>
            <a:picLocks noChangeAspect="1"/>
          </p:cNvPicPr>
          <p:nvPr/>
        </p:nvPicPr>
        <p:blipFill>
          <a:blip r:embed="rId2"/>
          <a:stretch>
            <a:fillRect/>
          </a:stretch>
        </p:blipFill>
        <p:spPr>
          <a:xfrm>
            <a:off x="7471031" y="2744856"/>
            <a:ext cx="3329491" cy="3989108"/>
          </a:xfrm>
          <a:prstGeom prst="rect">
            <a:avLst/>
          </a:prstGeom>
          <a:ln>
            <a:noFill/>
          </a:ln>
          <a:effectLst>
            <a:outerShdw blurRad="292100" dist="139700" dir="2700000" algn="tl" rotWithShape="0">
              <a:srgbClr val="333333">
                <a:alpha val="65000"/>
              </a:srgbClr>
            </a:outerShdw>
          </a:effectLst>
        </p:spPr>
      </p:pic>
      <p:sp>
        <p:nvSpPr>
          <p:cNvPr id="15" name="ZoneTexte 14">
            <a:extLst>
              <a:ext uri="{FF2B5EF4-FFF2-40B4-BE49-F238E27FC236}">
                <a16:creationId xmlns:a16="http://schemas.microsoft.com/office/drawing/2014/main" id="{B0E6812E-83F6-FB20-B6C8-14B4929E2619}"/>
              </a:ext>
            </a:extLst>
          </p:cNvPr>
          <p:cNvSpPr txBox="1"/>
          <p:nvPr/>
        </p:nvSpPr>
        <p:spPr>
          <a:xfrm>
            <a:off x="798508" y="3268412"/>
            <a:ext cx="6453355" cy="2585323"/>
          </a:xfrm>
          <a:prstGeom prst="rect">
            <a:avLst/>
          </a:prstGeom>
          <a:noFill/>
        </p:spPr>
        <p:txBody>
          <a:bodyPr wrap="square" rtlCol="0">
            <a:spAutoFit/>
          </a:bodyPr>
          <a:lstStyle/>
          <a:p>
            <a:r>
              <a:rPr lang="fr-FR" dirty="0"/>
              <a:t>4 marqueurs pour cette référence :</a:t>
            </a:r>
          </a:p>
          <a:p>
            <a:endParaRPr lang="fr-FR" dirty="0"/>
          </a:p>
          <a:p>
            <a:pPr marL="285750" indent="-285750">
              <a:buFont typeface="Arial" panose="020B0604020202020204" pitchFamily="34" charset="0"/>
              <a:buChar char="•"/>
            </a:pPr>
            <a:r>
              <a:rPr lang="fr-FR" dirty="0"/>
              <a:t>1 marqueur de méthode : </a:t>
            </a:r>
            <a:r>
              <a:rPr lang="fr-FR" b="1" dirty="0"/>
              <a:t>_a nettoyer</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1 marqueur d’évaluation : </a:t>
            </a:r>
            <a:r>
              <a:rPr lang="fr-FR" b="1" dirty="0"/>
              <a:t>_publication importante</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1 marqueur thématique : </a:t>
            </a:r>
            <a:r>
              <a:rPr lang="fr-FR" b="1" dirty="0"/>
              <a:t>_APC</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1 marqueur thématique de projet : </a:t>
            </a:r>
            <a:r>
              <a:rPr lang="fr-FR" b="1" dirty="0"/>
              <a:t>_JNF25</a:t>
            </a:r>
          </a:p>
        </p:txBody>
      </p:sp>
      <p:sp>
        <p:nvSpPr>
          <p:cNvPr id="17" name="ZoneTexte 16">
            <a:extLst>
              <a:ext uri="{FF2B5EF4-FFF2-40B4-BE49-F238E27FC236}">
                <a16:creationId xmlns:a16="http://schemas.microsoft.com/office/drawing/2014/main" id="{84642ED4-FA70-59AF-70B3-83FEBBA39C8E}"/>
              </a:ext>
            </a:extLst>
          </p:cNvPr>
          <p:cNvSpPr txBox="1"/>
          <p:nvPr/>
        </p:nvSpPr>
        <p:spPr>
          <a:xfrm>
            <a:off x="623391" y="5946068"/>
            <a:ext cx="6518447" cy="738664"/>
          </a:xfrm>
          <a:prstGeom prst="rect">
            <a:avLst/>
          </a:prstGeom>
          <a:noFill/>
        </p:spPr>
        <p:txBody>
          <a:bodyPr wrap="square" rtlCol="0">
            <a:spAutoFit/>
          </a:bodyPr>
          <a:lstStyle/>
          <a:p>
            <a:r>
              <a:rPr lang="fr-FR" sz="1400" dirty="0"/>
              <a:t>Grâce à ces marqueurs, je sais que je risque de mal citer cette référence, et qu’il faut que je me dépêche de la lire parce qu’elle est importante et que je dois la mobiliser pour un événement à la fin du mois de janvier</a:t>
            </a:r>
          </a:p>
        </p:txBody>
      </p:sp>
    </p:spTree>
    <p:extLst>
      <p:ext uri="{BB962C8B-B14F-4D97-AF65-F5344CB8AC3E}">
        <p14:creationId xmlns:p14="http://schemas.microsoft.com/office/powerpoint/2010/main" val="398665201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F2F10C-9DD6-27DC-E92E-4B9E70946AFE}"/>
              </a:ext>
            </a:extLst>
          </p:cNvPr>
          <p:cNvSpPr>
            <a:spLocks noGrp="1"/>
          </p:cNvSpPr>
          <p:nvPr>
            <p:ph type="title"/>
          </p:nvPr>
        </p:nvSpPr>
        <p:spPr/>
        <p:txBody>
          <a:bodyPr>
            <a:normAutofit fontScale="90000"/>
          </a:bodyPr>
          <a:lstStyle/>
          <a:p>
            <a:r>
              <a:rPr lang="fr-FR" dirty="0"/>
              <a:t>Ranger et maintenir sa base de connaissance</a:t>
            </a:r>
          </a:p>
        </p:txBody>
      </p:sp>
      <p:sp>
        <p:nvSpPr>
          <p:cNvPr id="3" name="ZoneTexte 2">
            <a:extLst>
              <a:ext uri="{FF2B5EF4-FFF2-40B4-BE49-F238E27FC236}">
                <a16:creationId xmlns:a16="http://schemas.microsoft.com/office/drawing/2014/main" id="{5899E37F-262B-E27B-97BC-E4CDF0574F43}"/>
              </a:ext>
            </a:extLst>
          </p:cNvPr>
          <p:cNvSpPr txBox="1"/>
          <p:nvPr/>
        </p:nvSpPr>
        <p:spPr>
          <a:xfrm>
            <a:off x="623392" y="897709"/>
            <a:ext cx="3687352" cy="461665"/>
          </a:xfrm>
          <a:prstGeom prst="rect">
            <a:avLst/>
          </a:prstGeom>
          <a:noFill/>
        </p:spPr>
        <p:txBody>
          <a:bodyPr wrap="square" rtlCol="0">
            <a:spAutoFit/>
          </a:bodyPr>
          <a:lstStyle/>
          <a:p>
            <a:r>
              <a:rPr lang="fr-FR" sz="2400" dirty="0"/>
              <a:t>Nettoyer vos références</a:t>
            </a:r>
          </a:p>
        </p:txBody>
      </p:sp>
      <p:pic>
        <p:nvPicPr>
          <p:cNvPr id="5" name="Image 4">
            <a:extLst>
              <a:ext uri="{FF2B5EF4-FFF2-40B4-BE49-F238E27FC236}">
                <a16:creationId xmlns:a16="http://schemas.microsoft.com/office/drawing/2014/main" id="{797B3E88-31BC-2B55-F881-1D7BA84DC2F4}"/>
              </a:ext>
            </a:extLst>
          </p:cNvPr>
          <p:cNvPicPr>
            <a:picLocks noChangeAspect="1"/>
          </p:cNvPicPr>
          <p:nvPr/>
        </p:nvPicPr>
        <p:blipFill>
          <a:blip r:embed="rId2"/>
          <a:stretch>
            <a:fillRect/>
          </a:stretch>
        </p:blipFill>
        <p:spPr>
          <a:xfrm>
            <a:off x="7958244" y="1222567"/>
            <a:ext cx="3020502" cy="5079442"/>
          </a:xfrm>
          <a:prstGeom prst="rect">
            <a:avLst/>
          </a:prstGeom>
        </p:spPr>
      </p:pic>
      <p:sp>
        <p:nvSpPr>
          <p:cNvPr id="8" name="Flèche : droite 7">
            <a:extLst>
              <a:ext uri="{FF2B5EF4-FFF2-40B4-BE49-F238E27FC236}">
                <a16:creationId xmlns:a16="http://schemas.microsoft.com/office/drawing/2014/main" id="{5EAFE355-B2CA-D1C3-8D24-C2C29102B5B3}"/>
              </a:ext>
            </a:extLst>
          </p:cNvPr>
          <p:cNvSpPr/>
          <p:nvPr/>
        </p:nvSpPr>
        <p:spPr>
          <a:xfrm>
            <a:off x="623391" y="1463572"/>
            <a:ext cx="941196" cy="559930"/>
          </a:xfrm>
          <a:prstGeom prst="rightArrow">
            <a:avLst/>
          </a:prstGeom>
          <a:solidFill>
            <a:srgbClr val="68013F"/>
          </a:solidFill>
          <a:ln>
            <a:solidFill>
              <a:srgbClr val="6801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90E72CC2-ECC5-191C-63C0-968A3BB21940}"/>
              </a:ext>
            </a:extLst>
          </p:cNvPr>
          <p:cNvSpPr txBox="1"/>
          <p:nvPr/>
        </p:nvSpPr>
        <p:spPr>
          <a:xfrm>
            <a:off x="1655023" y="1420371"/>
            <a:ext cx="5352029" cy="646331"/>
          </a:xfrm>
          <a:prstGeom prst="rect">
            <a:avLst/>
          </a:prstGeom>
          <a:noFill/>
        </p:spPr>
        <p:txBody>
          <a:bodyPr wrap="square" rtlCol="0">
            <a:spAutoFit/>
          </a:bodyPr>
          <a:lstStyle/>
          <a:p>
            <a:r>
              <a:rPr lang="fr-FR" dirty="0"/>
              <a:t>Au lieu d’un nettoyage référence par référence, privilégiez de nettoyer des </a:t>
            </a:r>
            <a:r>
              <a:rPr lang="fr-FR" b="1" dirty="0"/>
              <a:t>champs</a:t>
            </a:r>
          </a:p>
        </p:txBody>
      </p:sp>
      <p:pic>
        <p:nvPicPr>
          <p:cNvPr id="11" name="Image 10">
            <a:extLst>
              <a:ext uri="{FF2B5EF4-FFF2-40B4-BE49-F238E27FC236}">
                <a16:creationId xmlns:a16="http://schemas.microsoft.com/office/drawing/2014/main" id="{1B87727D-6BBA-9FA9-040F-790551C5B8C4}"/>
              </a:ext>
            </a:extLst>
          </p:cNvPr>
          <p:cNvPicPr>
            <a:picLocks noChangeAspect="1"/>
          </p:cNvPicPr>
          <p:nvPr/>
        </p:nvPicPr>
        <p:blipFill>
          <a:blip r:embed="rId3"/>
          <a:stretch>
            <a:fillRect/>
          </a:stretch>
        </p:blipFill>
        <p:spPr>
          <a:xfrm>
            <a:off x="822151" y="4303796"/>
            <a:ext cx="6184901" cy="1877559"/>
          </a:xfrm>
          <a:prstGeom prst="rect">
            <a:avLst/>
          </a:prstGeom>
          <a:ln>
            <a:noFill/>
          </a:ln>
          <a:effectLst>
            <a:outerShdw blurRad="292100" dist="139700" dir="2700000" algn="tl" rotWithShape="0">
              <a:srgbClr val="333333">
                <a:alpha val="65000"/>
              </a:srgbClr>
            </a:outerShdw>
          </a:effectLst>
        </p:spPr>
      </p:pic>
      <p:sp>
        <p:nvSpPr>
          <p:cNvPr id="12" name="ZoneTexte 11">
            <a:extLst>
              <a:ext uri="{FF2B5EF4-FFF2-40B4-BE49-F238E27FC236}">
                <a16:creationId xmlns:a16="http://schemas.microsoft.com/office/drawing/2014/main" id="{3CB4826B-6C86-AEC1-9DD7-52D19CB9FE0F}"/>
              </a:ext>
            </a:extLst>
          </p:cNvPr>
          <p:cNvSpPr txBox="1"/>
          <p:nvPr/>
        </p:nvSpPr>
        <p:spPr>
          <a:xfrm>
            <a:off x="623391" y="2191186"/>
            <a:ext cx="7093743" cy="2031325"/>
          </a:xfrm>
          <a:prstGeom prst="rect">
            <a:avLst/>
          </a:prstGeom>
          <a:noFill/>
        </p:spPr>
        <p:txBody>
          <a:bodyPr wrap="square" rtlCol="0">
            <a:spAutoFit/>
          </a:bodyPr>
          <a:lstStyle/>
          <a:p>
            <a:r>
              <a:rPr lang="fr-FR" dirty="0"/>
              <a:t>Exemple, les imports ne sont pas harmonisés sur les manières de nommer les langues, ce qui peut compliquer les recherches.</a:t>
            </a:r>
          </a:p>
          <a:p>
            <a:r>
              <a:rPr lang="fr-FR" dirty="0"/>
              <a:t>Je fais apparaître la colonne des langues dans la colonne centrale, je classe en ordre alphabétique et je peux agir de manière mécanique sur les références.</a:t>
            </a:r>
          </a:p>
          <a:p>
            <a:r>
              <a:rPr lang="fr-FR" dirty="0"/>
              <a:t>(vous vous mettez une série, parce que c’est pas le plus intellectuellement passionnant)</a:t>
            </a:r>
          </a:p>
        </p:txBody>
      </p:sp>
      <p:sp>
        <p:nvSpPr>
          <p:cNvPr id="13" name="Rectangle : coins arrondis 12">
            <a:extLst>
              <a:ext uri="{FF2B5EF4-FFF2-40B4-BE49-F238E27FC236}">
                <a16:creationId xmlns:a16="http://schemas.microsoft.com/office/drawing/2014/main" id="{7413B9F6-3BA9-F511-193A-AD3EEC77D97D}"/>
              </a:ext>
            </a:extLst>
          </p:cNvPr>
          <p:cNvSpPr/>
          <p:nvPr/>
        </p:nvSpPr>
        <p:spPr>
          <a:xfrm>
            <a:off x="9274629" y="3762289"/>
            <a:ext cx="1704116" cy="347488"/>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 coins arrondis 13">
            <a:extLst>
              <a:ext uri="{FF2B5EF4-FFF2-40B4-BE49-F238E27FC236}">
                <a16:creationId xmlns:a16="http://schemas.microsoft.com/office/drawing/2014/main" id="{9736456C-576B-5097-9D70-2750A811C128}"/>
              </a:ext>
            </a:extLst>
          </p:cNvPr>
          <p:cNvSpPr/>
          <p:nvPr/>
        </p:nvSpPr>
        <p:spPr>
          <a:xfrm>
            <a:off x="7958245" y="3617406"/>
            <a:ext cx="984838" cy="241161"/>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 coins arrondis 14">
            <a:extLst>
              <a:ext uri="{FF2B5EF4-FFF2-40B4-BE49-F238E27FC236}">
                <a16:creationId xmlns:a16="http://schemas.microsoft.com/office/drawing/2014/main" id="{5C2E4D9F-0D91-B7AB-592D-AD020A7763F4}"/>
              </a:ext>
            </a:extLst>
          </p:cNvPr>
          <p:cNvSpPr/>
          <p:nvPr/>
        </p:nvSpPr>
        <p:spPr>
          <a:xfrm>
            <a:off x="3422181" y="4339953"/>
            <a:ext cx="1300543" cy="1877559"/>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Graphique 10" descr="Curseur avec un remplissage uni">
            <a:extLst>
              <a:ext uri="{FF2B5EF4-FFF2-40B4-BE49-F238E27FC236}">
                <a16:creationId xmlns:a16="http://schemas.microsoft.com/office/drawing/2014/main" id="{D0E81476-F81A-34D5-7018-FDADA21ABC80}"/>
              </a:ext>
            </a:extLst>
          </p:cNvPr>
          <p:cNvSpPr/>
          <p:nvPr/>
        </p:nvSpPr>
        <p:spPr>
          <a:xfrm>
            <a:off x="8512568" y="1254341"/>
            <a:ext cx="418183" cy="418462"/>
          </a:xfrm>
          <a:custGeom>
            <a:avLst/>
            <a:gdLst>
              <a:gd name="connsiteX0" fmla="*/ 418184 w 418183"/>
              <a:gd name="connsiteY0" fmla="*/ 351957 h 418462"/>
              <a:gd name="connsiteX1" fmla="*/ 267238 w 418183"/>
              <a:gd name="connsiteY1" fmla="*/ 201086 h 418462"/>
              <a:gd name="connsiteX2" fmla="*/ 400250 w 418183"/>
              <a:gd name="connsiteY2" fmla="*/ 153187 h 418462"/>
              <a:gd name="connsiteX3" fmla="*/ 408366 w 418183"/>
              <a:gd name="connsiteY3" fmla="*/ 136571 h 418462"/>
              <a:gd name="connsiteX4" fmla="*/ 400250 w 418183"/>
              <a:gd name="connsiteY4" fmla="*/ 128453 h 418462"/>
              <a:gd name="connsiteX5" fmla="*/ 16983 w 418183"/>
              <a:gd name="connsiteY5" fmla="*/ 673 h 418462"/>
              <a:gd name="connsiteX6" fmla="*/ 12724 w 418183"/>
              <a:gd name="connsiteY6" fmla="*/ 0 h 418462"/>
              <a:gd name="connsiteX7" fmla="*/ 12724 w 418183"/>
              <a:gd name="connsiteY7" fmla="*/ 0 h 418462"/>
              <a:gd name="connsiteX8" fmla="*/ 3 w 418183"/>
              <a:gd name="connsiteY8" fmla="*/ 13278 h 418462"/>
              <a:gd name="connsiteX9" fmla="*/ 693 w 418183"/>
              <a:gd name="connsiteY9" fmla="*/ 17187 h 418462"/>
              <a:gd name="connsiteX10" fmla="*/ 128174 w 418183"/>
              <a:gd name="connsiteY10" fmla="*/ 400827 h 418462"/>
              <a:gd name="connsiteX11" fmla="*/ 144861 w 418183"/>
              <a:gd name="connsiteY11" fmla="*/ 408800 h 418462"/>
              <a:gd name="connsiteX12" fmla="*/ 152834 w 418183"/>
              <a:gd name="connsiteY12" fmla="*/ 400827 h 418462"/>
              <a:gd name="connsiteX13" fmla="*/ 200807 w 418183"/>
              <a:gd name="connsiteY13" fmla="*/ 267667 h 418462"/>
              <a:gd name="connsiteX14" fmla="*/ 351603 w 418183"/>
              <a:gd name="connsiteY14" fmla="*/ 418463 h 41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8183" h="418462">
                <a:moveTo>
                  <a:pt x="418184" y="351957"/>
                </a:moveTo>
                <a:lnTo>
                  <a:pt x="267238" y="201086"/>
                </a:lnTo>
                <a:lnTo>
                  <a:pt x="400250" y="153187"/>
                </a:lnTo>
                <a:cubicBezTo>
                  <a:pt x="407079" y="150840"/>
                  <a:pt x="410714" y="143401"/>
                  <a:pt x="408366" y="136571"/>
                </a:cubicBezTo>
                <a:cubicBezTo>
                  <a:pt x="407056" y="132758"/>
                  <a:pt x="404061" y="129763"/>
                  <a:pt x="400250" y="128453"/>
                </a:cubicBezTo>
                <a:lnTo>
                  <a:pt x="16983" y="673"/>
                </a:lnTo>
                <a:cubicBezTo>
                  <a:pt x="15609" y="220"/>
                  <a:pt x="14170" y="-7"/>
                  <a:pt x="12724" y="0"/>
                </a:cubicBezTo>
                <a:lnTo>
                  <a:pt x="12724" y="0"/>
                </a:lnTo>
                <a:cubicBezTo>
                  <a:pt x="5544" y="154"/>
                  <a:pt x="-151" y="6099"/>
                  <a:pt x="3" y="13278"/>
                </a:cubicBezTo>
                <a:cubicBezTo>
                  <a:pt x="31" y="14609"/>
                  <a:pt x="264" y="15927"/>
                  <a:pt x="693" y="17187"/>
                </a:cubicBezTo>
                <a:lnTo>
                  <a:pt x="128174" y="400827"/>
                </a:lnTo>
                <a:cubicBezTo>
                  <a:pt x="130580" y="407637"/>
                  <a:pt x="138052" y="411206"/>
                  <a:pt x="144861" y="408800"/>
                </a:cubicBezTo>
                <a:cubicBezTo>
                  <a:pt x="148587" y="407483"/>
                  <a:pt x="151517" y="404553"/>
                  <a:pt x="152834" y="400827"/>
                </a:cubicBezTo>
                <a:lnTo>
                  <a:pt x="200807" y="267667"/>
                </a:lnTo>
                <a:lnTo>
                  <a:pt x="351603" y="418463"/>
                </a:lnTo>
                <a:close/>
              </a:path>
            </a:pathLst>
          </a:custGeom>
          <a:solidFill>
            <a:srgbClr val="000000"/>
          </a:solidFill>
          <a:ln w="7441" cap="flat">
            <a:noFill/>
            <a:prstDash val="solid"/>
            <a:miter/>
          </a:ln>
          <a:effectLst>
            <a:outerShdw blurRad="50800" dist="38100" dir="2700000" algn="tl" rotWithShape="0">
              <a:prstClr val="black">
                <a:alpha val="40000"/>
              </a:prstClr>
            </a:outerShdw>
          </a:effectLst>
        </p:spPr>
        <p:txBody>
          <a:bodyPr rtlCol="0" anchor="ctr"/>
          <a:lstStyle/>
          <a:p>
            <a:endParaRPr lang="fr-FR"/>
          </a:p>
        </p:txBody>
      </p:sp>
      <p:sp>
        <p:nvSpPr>
          <p:cNvPr id="17" name="Rectangle : coins arrondis 16">
            <a:extLst>
              <a:ext uri="{FF2B5EF4-FFF2-40B4-BE49-F238E27FC236}">
                <a16:creationId xmlns:a16="http://schemas.microsoft.com/office/drawing/2014/main" id="{2AF37633-2785-5119-5C76-F03604C4701A}"/>
              </a:ext>
            </a:extLst>
          </p:cNvPr>
          <p:cNvSpPr/>
          <p:nvPr/>
        </p:nvSpPr>
        <p:spPr>
          <a:xfrm>
            <a:off x="6993651" y="771677"/>
            <a:ext cx="1380047" cy="976736"/>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Clic droit en haut de la colonne centrale</a:t>
            </a:r>
          </a:p>
        </p:txBody>
      </p:sp>
      <p:cxnSp>
        <p:nvCxnSpPr>
          <p:cNvPr id="19" name="Connecteur : en angle 18">
            <a:extLst>
              <a:ext uri="{FF2B5EF4-FFF2-40B4-BE49-F238E27FC236}">
                <a16:creationId xmlns:a16="http://schemas.microsoft.com/office/drawing/2014/main" id="{6948022A-8712-1A95-0DC4-980C38D80283}"/>
              </a:ext>
            </a:extLst>
          </p:cNvPr>
          <p:cNvCxnSpPr>
            <a:cxnSpLocks/>
            <a:stCxn id="17" idx="2"/>
            <a:endCxn id="13" idx="0"/>
          </p:cNvCxnSpPr>
          <p:nvPr/>
        </p:nvCxnSpPr>
        <p:spPr>
          <a:xfrm rot="16200000" flipH="1">
            <a:off x="7898243" y="1533845"/>
            <a:ext cx="2013876" cy="2443012"/>
          </a:xfrm>
          <a:prstGeom prst="bentConnector3">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 en angle 19">
            <a:extLst>
              <a:ext uri="{FF2B5EF4-FFF2-40B4-BE49-F238E27FC236}">
                <a16:creationId xmlns:a16="http://schemas.microsoft.com/office/drawing/2014/main" id="{37717B08-2F6F-0489-D17D-1EB4DD63A3B0}"/>
              </a:ext>
            </a:extLst>
          </p:cNvPr>
          <p:cNvCxnSpPr>
            <a:cxnSpLocks/>
            <a:stCxn id="13" idx="1"/>
            <a:endCxn id="14" idx="3"/>
          </p:cNvCxnSpPr>
          <p:nvPr/>
        </p:nvCxnSpPr>
        <p:spPr>
          <a:xfrm rot="10800000">
            <a:off x="8943083" y="3737987"/>
            <a:ext cx="331546" cy="198046"/>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 en angle 26">
            <a:extLst>
              <a:ext uri="{FF2B5EF4-FFF2-40B4-BE49-F238E27FC236}">
                <a16:creationId xmlns:a16="http://schemas.microsoft.com/office/drawing/2014/main" id="{780CD87E-181D-FD9E-477E-9A57644971CF}"/>
              </a:ext>
            </a:extLst>
          </p:cNvPr>
          <p:cNvCxnSpPr>
            <a:cxnSpLocks/>
            <a:stCxn id="14" idx="1"/>
            <a:endCxn id="15" idx="3"/>
          </p:cNvCxnSpPr>
          <p:nvPr/>
        </p:nvCxnSpPr>
        <p:spPr>
          <a:xfrm rot="10800000" flipV="1">
            <a:off x="4722725" y="3737987"/>
            <a:ext cx="3235521" cy="1540746"/>
          </a:xfrm>
          <a:prstGeom prst="bentConnector3">
            <a:avLst>
              <a:gd name="adj1" fmla="val 1118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B853468-CB7A-F35A-18A5-C222AEA0DF36}"/>
              </a:ext>
            </a:extLst>
          </p:cNvPr>
          <p:cNvSpPr/>
          <p:nvPr/>
        </p:nvSpPr>
        <p:spPr>
          <a:xfrm>
            <a:off x="1" y="0"/>
            <a:ext cx="175098" cy="6858000"/>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ZoneTexte 32">
            <a:extLst>
              <a:ext uri="{FF2B5EF4-FFF2-40B4-BE49-F238E27FC236}">
                <a16:creationId xmlns:a16="http://schemas.microsoft.com/office/drawing/2014/main" id="{54501107-375B-CE74-A1DE-367B56318B39}"/>
              </a:ext>
            </a:extLst>
          </p:cNvPr>
          <p:cNvSpPr txBox="1"/>
          <p:nvPr/>
        </p:nvSpPr>
        <p:spPr>
          <a:xfrm>
            <a:off x="424631" y="6334780"/>
            <a:ext cx="10849620" cy="523220"/>
          </a:xfrm>
          <a:prstGeom prst="rect">
            <a:avLst/>
          </a:prstGeom>
          <a:noFill/>
        </p:spPr>
        <p:txBody>
          <a:bodyPr wrap="square">
            <a:spAutoFit/>
          </a:bodyPr>
          <a:lstStyle/>
          <a:p>
            <a:r>
              <a:rPr lang="fr-FR" sz="1400" b="0" i="0" dirty="0">
                <a:solidFill>
                  <a:srgbClr val="111111"/>
                </a:solidFill>
                <a:effectLst/>
                <a:latin typeface="Ubuntu" panose="020B0504030602030204" pitchFamily="34" charset="0"/>
              </a:rPr>
              <a:t>Johanna Daniel (17 avril 2020). Ranger Zotero, un chantier idéal pour chercheur confiné ! (1). </a:t>
            </a:r>
            <a:r>
              <a:rPr lang="fr-FR" sz="1400" b="0" i="1" dirty="0">
                <a:solidFill>
                  <a:srgbClr val="111111"/>
                </a:solidFill>
                <a:effectLst/>
                <a:latin typeface="Ubuntu" panose="020B0504030602030204" pitchFamily="34" charset="0"/>
              </a:rPr>
              <a:t>Isidore &amp; Ganesh</a:t>
            </a:r>
            <a:r>
              <a:rPr lang="fr-FR" sz="1400" b="0" i="0" dirty="0">
                <a:solidFill>
                  <a:srgbClr val="111111"/>
                </a:solidFill>
                <a:effectLst/>
                <a:latin typeface="Ubuntu" panose="020B0504030602030204" pitchFamily="34" charset="0"/>
              </a:rPr>
              <a:t>. Consulté le 14 janvier 2025 à l’adresse https://doi.org/10.58079/pw5k</a:t>
            </a:r>
            <a:endParaRPr lang="fr-FR" sz="1400" dirty="0"/>
          </a:p>
        </p:txBody>
      </p:sp>
    </p:spTree>
    <p:extLst>
      <p:ext uri="{BB962C8B-B14F-4D97-AF65-F5344CB8AC3E}">
        <p14:creationId xmlns:p14="http://schemas.microsoft.com/office/powerpoint/2010/main" val="15347409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977DE4A-187B-8772-AE5C-0CD1D6E59957}"/>
              </a:ext>
            </a:extLst>
          </p:cNvPr>
          <p:cNvSpPr>
            <a:spLocks noGrp="1"/>
          </p:cNvSpPr>
          <p:nvPr>
            <p:ph type="title"/>
          </p:nvPr>
        </p:nvSpPr>
        <p:spPr/>
        <p:txBody>
          <a:bodyPr>
            <a:normAutofit fontScale="90000"/>
          </a:bodyPr>
          <a:lstStyle/>
          <a:p>
            <a:r>
              <a:rPr lang="fr-FR" dirty="0"/>
              <a:t>Ranger et maintenir sa base de connaissance</a:t>
            </a:r>
          </a:p>
        </p:txBody>
      </p:sp>
      <p:sp>
        <p:nvSpPr>
          <p:cNvPr id="6" name="ZoneTexte 5">
            <a:extLst>
              <a:ext uri="{FF2B5EF4-FFF2-40B4-BE49-F238E27FC236}">
                <a16:creationId xmlns:a16="http://schemas.microsoft.com/office/drawing/2014/main" id="{AFEB5B15-9708-8FAF-BFF6-D8BB21EE5F63}"/>
              </a:ext>
            </a:extLst>
          </p:cNvPr>
          <p:cNvSpPr txBox="1"/>
          <p:nvPr/>
        </p:nvSpPr>
        <p:spPr>
          <a:xfrm>
            <a:off x="623392" y="897709"/>
            <a:ext cx="3687352" cy="461665"/>
          </a:xfrm>
          <a:prstGeom prst="rect">
            <a:avLst/>
          </a:prstGeom>
          <a:noFill/>
        </p:spPr>
        <p:txBody>
          <a:bodyPr wrap="square" rtlCol="0">
            <a:spAutoFit/>
          </a:bodyPr>
          <a:lstStyle/>
          <a:p>
            <a:r>
              <a:rPr lang="fr-FR" sz="2400" dirty="0"/>
              <a:t>Trier vos fichiers joints</a:t>
            </a:r>
          </a:p>
        </p:txBody>
      </p:sp>
      <p:sp>
        <p:nvSpPr>
          <p:cNvPr id="7" name="Rectangle 6">
            <a:extLst>
              <a:ext uri="{FF2B5EF4-FFF2-40B4-BE49-F238E27FC236}">
                <a16:creationId xmlns:a16="http://schemas.microsoft.com/office/drawing/2014/main" id="{827F1E94-7B61-A507-B753-D7EA81ADCE0E}"/>
              </a:ext>
            </a:extLst>
          </p:cNvPr>
          <p:cNvSpPr/>
          <p:nvPr/>
        </p:nvSpPr>
        <p:spPr>
          <a:xfrm>
            <a:off x="1" y="0"/>
            <a:ext cx="175098" cy="6858000"/>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C2B91398-FF0C-5C39-8B84-5692DBAC0A25}"/>
              </a:ext>
            </a:extLst>
          </p:cNvPr>
          <p:cNvPicPr>
            <a:picLocks noChangeAspect="1"/>
          </p:cNvPicPr>
          <p:nvPr/>
        </p:nvPicPr>
        <p:blipFill>
          <a:blip r:embed="rId2"/>
          <a:srcRect l="1172" t="1318" r="1090" b="1392"/>
          <a:stretch/>
        </p:blipFill>
        <p:spPr>
          <a:xfrm>
            <a:off x="6320414" y="1792546"/>
            <a:ext cx="5385915" cy="4584933"/>
          </a:xfrm>
          <a:prstGeom prst="roundRect">
            <a:avLst>
              <a:gd name="adj" fmla="val 1575"/>
            </a:avLst>
          </a:prstGeom>
          <a:ln>
            <a:noFill/>
          </a:ln>
          <a:effectLst>
            <a:outerShdw blurRad="292100" dist="139700" dir="2700000" algn="tl" rotWithShape="0">
              <a:srgbClr val="333333">
                <a:alpha val="65000"/>
              </a:srgbClr>
            </a:outerShdw>
          </a:effectLst>
        </p:spPr>
      </p:pic>
      <p:sp>
        <p:nvSpPr>
          <p:cNvPr id="10" name="Flèche : droite 9">
            <a:extLst>
              <a:ext uri="{FF2B5EF4-FFF2-40B4-BE49-F238E27FC236}">
                <a16:creationId xmlns:a16="http://schemas.microsoft.com/office/drawing/2014/main" id="{C089DE37-ECD5-BC7B-49D0-6B2B1662626B}"/>
              </a:ext>
            </a:extLst>
          </p:cNvPr>
          <p:cNvSpPr/>
          <p:nvPr/>
        </p:nvSpPr>
        <p:spPr>
          <a:xfrm>
            <a:off x="623391" y="1463572"/>
            <a:ext cx="941196" cy="559930"/>
          </a:xfrm>
          <a:prstGeom prst="rightArrow">
            <a:avLst/>
          </a:prstGeom>
          <a:solidFill>
            <a:srgbClr val="68013F"/>
          </a:solidFill>
          <a:ln>
            <a:solidFill>
              <a:srgbClr val="6801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FFBDC04D-2F66-C985-4B75-B5659A910233}"/>
              </a:ext>
            </a:extLst>
          </p:cNvPr>
          <p:cNvSpPr txBox="1"/>
          <p:nvPr/>
        </p:nvSpPr>
        <p:spPr>
          <a:xfrm>
            <a:off x="1655023" y="1420371"/>
            <a:ext cx="7056898" cy="646331"/>
          </a:xfrm>
          <a:prstGeom prst="rect">
            <a:avLst/>
          </a:prstGeom>
          <a:noFill/>
        </p:spPr>
        <p:txBody>
          <a:bodyPr wrap="square" rtlCol="0">
            <a:spAutoFit/>
          </a:bodyPr>
          <a:lstStyle/>
          <a:p>
            <a:r>
              <a:rPr lang="fr-FR" dirty="0"/>
              <a:t>Vous importerez beaucoup de données, dont des snapshots de page web, parfois utiles, souvent non.</a:t>
            </a:r>
            <a:endParaRPr lang="fr-FR" b="1" dirty="0"/>
          </a:p>
        </p:txBody>
      </p:sp>
      <p:sp>
        <p:nvSpPr>
          <p:cNvPr id="12" name="ZoneTexte 11">
            <a:extLst>
              <a:ext uri="{FF2B5EF4-FFF2-40B4-BE49-F238E27FC236}">
                <a16:creationId xmlns:a16="http://schemas.microsoft.com/office/drawing/2014/main" id="{B731CEB0-01D8-04A7-773A-9215313B8008}"/>
              </a:ext>
            </a:extLst>
          </p:cNvPr>
          <p:cNvSpPr txBox="1"/>
          <p:nvPr/>
        </p:nvSpPr>
        <p:spPr>
          <a:xfrm>
            <a:off x="485671" y="2170900"/>
            <a:ext cx="5744307" cy="2862322"/>
          </a:xfrm>
          <a:prstGeom prst="rect">
            <a:avLst/>
          </a:prstGeom>
          <a:noFill/>
        </p:spPr>
        <p:txBody>
          <a:bodyPr wrap="square" rtlCol="0">
            <a:spAutoFit/>
          </a:bodyPr>
          <a:lstStyle/>
          <a:p>
            <a:r>
              <a:rPr lang="fr-FR" dirty="0"/>
              <a:t>Avec une recherche avancée, on peut isoler ces fichiers et décider de leur sort.</a:t>
            </a:r>
          </a:p>
          <a:p>
            <a:endParaRPr lang="fr-FR" b="1" dirty="0"/>
          </a:p>
          <a:p>
            <a:r>
              <a:rPr lang="fr-FR" dirty="0"/>
              <a:t>Suivez, par exemple cette capture (en modifiant le champ [Collection (de Zotero)] [égal] [</a:t>
            </a:r>
            <a:r>
              <a:rPr lang="fr-FR" i="1" dirty="0"/>
              <a:t>la collection de votre choix</a:t>
            </a:r>
            <a:r>
              <a:rPr lang="fr-FR" dirty="0"/>
              <a:t>]</a:t>
            </a:r>
          </a:p>
          <a:p>
            <a:endParaRPr lang="fr-FR" dirty="0"/>
          </a:p>
          <a:p>
            <a:r>
              <a:rPr lang="fr-FR" dirty="0"/>
              <a:t>Si vous enregistrez la recherche, vous pourrez y revenir périodiquement si cette collection reçoit de nouvelles références</a:t>
            </a:r>
          </a:p>
        </p:txBody>
      </p:sp>
      <p:pic>
        <p:nvPicPr>
          <p:cNvPr id="14" name="Image 13">
            <a:extLst>
              <a:ext uri="{FF2B5EF4-FFF2-40B4-BE49-F238E27FC236}">
                <a16:creationId xmlns:a16="http://schemas.microsoft.com/office/drawing/2014/main" id="{2C31AABD-B152-4F53-D40C-7E255479C155}"/>
              </a:ext>
            </a:extLst>
          </p:cNvPr>
          <p:cNvPicPr>
            <a:picLocks noChangeAspect="1"/>
          </p:cNvPicPr>
          <p:nvPr/>
        </p:nvPicPr>
        <p:blipFill>
          <a:blip r:embed="rId3"/>
          <a:stretch>
            <a:fillRect/>
          </a:stretch>
        </p:blipFill>
        <p:spPr>
          <a:xfrm>
            <a:off x="1959222" y="5137420"/>
            <a:ext cx="2848373" cy="1276528"/>
          </a:xfrm>
          <a:prstGeom prst="rect">
            <a:avLst/>
          </a:prstGeom>
          <a:ln>
            <a:noFill/>
          </a:ln>
          <a:effectLst>
            <a:outerShdw blurRad="292100" dist="139700" dir="2700000" algn="tl" rotWithShape="0">
              <a:srgbClr val="333333">
                <a:alpha val="65000"/>
              </a:srgbClr>
            </a:outerShdw>
          </a:effectLst>
        </p:spPr>
      </p:pic>
      <p:sp>
        <p:nvSpPr>
          <p:cNvPr id="16" name="ZoneTexte 15">
            <a:extLst>
              <a:ext uri="{FF2B5EF4-FFF2-40B4-BE49-F238E27FC236}">
                <a16:creationId xmlns:a16="http://schemas.microsoft.com/office/drawing/2014/main" id="{1CA97D6A-C50F-9A26-AFF1-52B5F5AAA665}"/>
              </a:ext>
            </a:extLst>
          </p:cNvPr>
          <p:cNvSpPr txBox="1"/>
          <p:nvPr/>
        </p:nvSpPr>
        <p:spPr>
          <a:xfrm>
            <a:off x="424631" y="6395068"/>
            <a:ext cx="6227378" cy="430887"/>
          </a:xfrm>
          <a:prstGeom prst="rect">
            <a:avLst/>
          </a:prstGeom>
          <a:noFill/>
        </p:spPr>
        <p:txBody>
          <a:bodyPr wrap="square">
            <a:spAutoFit/>
          </a:bodyPr>
          <a:lstStyle/>
          <a:p>
            <a:r>
              <a:rPr lang="fr-FR" sz="1100" b="0" i="0" dirty="0">
                <a:solidFill>
                  <a:srgbClr val="111111"/>
                </a:solidFill>
                <a:effectLst/>
                <a:latin typeface="Ubuntu" panose="020B0504030602030204" pitchFamily="34" charset="0"/>
              </a:rPr>
              <a:t>Johanna Daniel (17 avril 2020). Ranger Zotero, un chantier idéal pour chercheur confiné ! (1). </a:t>
            </a:r>
            <a:r>
              <a:rPr lang="fr-FR" sz="1100" b="0" i="1" dirty="0">
                <a:solidFill>
                  <a:srgbClr val="111111"/>
                </a:solidFill>
                <a:effectLst/>
                <a:latin typeface="Ubuntu" panose="020B0504030602030204" pitchFamily="34" charset="0"/>
              </a:rPr>
              <a:t>Isidore &amp; Ganesh</a:t>
            </a:r>
            <a:r>
              <a:rPr lang="fr-FR" sz="1100" b="0" i="0" dirty="0">
                <a:solidFill>
                  <a:srgbClr val="111111"/>
                </a:solidFill>
                <a:effectLst/>
                <a:latin typeface="Ubuntu" panose="020B0504030602030204" pitchFamily="34" charset="0"/>
              </a:rPr>
              <a:t>. Consulté le 14 janvier 2025 à l’adresse https://doi.org/10.58079/pw5k</a:t>
            </a:r>
            <a:endParaRPr lang="fr-FR" sz="1100" dirty="0"/>
          </a:p>
        </p:txBody>
      </p:sp>
    </p:spTree>
    <p:extLst>
      <p:ext uri="{BB962C8B-B14F-4D97-AF65-F5344CB8AC3E}">
        <p14:creationId xmlns:p14="http://schemas.microsoft.com/office/powerpoint/2010/main" val="426585139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D84FD7-6CFB-3D10-7877-BCFEA2733253}"/>
              </a:ext>
            </a:extLst>
          </p:cNvPr>
          <p:cNvSpPr>
            <a:spLocks noGrp="1"/>
          </p:cNvSpPr>
          <p:nvPr>
            <p:ph type="title"/>
          </p:nvPr>
        </p:nvSpPr>
        <p:spPr/>
        <p:txBody>
          <a:bodyPr>
            <a:normAutofit fontScale="90000"/>
          </a:bodyPr>
          <a:lstStyle/>
          <a:p>
            <a:r>
              <a:rPr lang="fr-FR" dirty="0"/>
              <a:t>Ranger et maintenir sa base de connaissance</a:t>
            </a:r>
          </a:p>
        </p:txBody>
      </p:sp>
      <p:sp>
        <p:nvSpPr>
          <p:cNvPr id="3" name="ZoneTexte 2">
            <a:extLst>
              <a:ext uri="{FF2B5EF4-FFF2-40B4-BE49-F238E27FC236}">
                <a16:creationId xmlns:a16="http://schemas.microsoft.com/office/drawing/2014/main" id="{129D49C2-11C8-93FC-8035-8F38F362E049}"/>
              </a:ext>
            </a:extLst>
          </p:cNvPr>
          <p:cNvSpPr txBox="1"/>
          <p:nvPr/>
        </p:nvSpPr>
        <p:spPr>
          <a:xfrm>
            <a:off x="623392" y="897709"/>
            <a:ext cx="3838076" cy="461665"/>
          </a:xfrm>
          <a:prstGeom prst="rect">
            <a:avLst/>
          </a:prstGeom>
          <a:noFill/>
        </p:spPr>
        <p:txBody>
          <a:bodyPr wrap="square" rtlCol="0">
            <a:spAutoFit/>
          </a:bodyPr>
          <a:lstStyle/>
          <a:p>
            <a:r>
              <a:rPr lang="fr-FR" sz="2400" dirty="0"/>
              <a:t>Fusionnez vos doublons !</a:t>
            </a:r>
          </a:p>
        </p:txBody>
      </p:sp>
      <p:pic>
        <p:nvPicPr>
          <p:cNvPr id="5" name="Image 4">
            <a:extLst>
              <a:ext uri="{FF2B5EF4-FFF2-40B4-BE49-F238E27FC236}">
                <a16:creationId xmlns:a16="http://schemas.microsoft.com/office/drawing/2014/main" id="{EFB09E50-DEBA-132F-76AA-76BB10ED09FE}"/>
              </a:ext>
            </a:extLst>
          </p:cNvPr>
          <p:cNvPicPr>
            <a:picLocks noChangeAspect="1"/>
          </p:cNvPicPr>
          <p:nvPr/>
        </p:nvPicPr>
        <p:blipFill>
          <a:blip r:embed="rId2"/>
          <a:stretch>
            <a:fillRect/>
          </a:stretch>
        </p:blipFill>
        <p:spPr>
          <a:xfrm>
            <a:off x="1281165" y="1524897"/>
            <a:ext cx="9629670" cy="5058465"/>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F2D1F950-1026-AF01-9071-3A17023A2E68}"/>
              </a:ext>
            </a:extLst>
          </p:cNvPr>
          <p:cNvSpPr/>
          <p:nvPr/>
        </p:nvSpPr>
        <p:spPr>
          <a:xfrm>
            <a:off x="1" y="0"/>
            <a:ext cx="175098" cy="6858000"/>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D9198A44-775E-8F32-5BFB-9558215D33A6}"/>
              </a:ext>
            </a:extLst>
          </p:cNvPr>
          <p:cNvSpPr txBox="1"/>
          <p:nvPr/>
        </p:nvSpPr>
        <p:spPr>
          <a:xfrm rot="16200000">
            <a:off x="8926442" y="3662410"/>
            <a:ext cx="5960291" cy="430887"/>
          </a:xfrm>
          <a:prstGeom prst="rect">
            <a:avLst/>
          </a:prstGeom>
          <a:noFill/>
        </p:spPr>
        <p:txBody>
          <a:bodyPr wrap="square">
            <a:spAutoFit/>
          </a:bodyPr>
          <a:lstStyle/>
          <a:p>
            <a:r>
              <a:rPr lang="fr-FR" sz="1100" b="0" i="0" dirty="0">
                <a:solidFill>
                  <a:srgbClr val="111111"/>
                </a:solidFill>
                <a:effectLst/>
                <a:latin typeface="Ubuntu" panose="020B0504030602030204" pitchFamily="34" charset="0"/>
              </a:rPr>
              <a:t>Johanna Daniel (17 avril 2020). Ranger Zotero, un chantier idéal pour chercheur confiné ! (1). </a:t>
            </a:r>
            <a:r>
              <a:rPr lang="fr-FR" sz="1100" b="0" i="1" dirty="0">
                <a:solidFill>
                  <a:srgbClr val="111111"/>
                </a:solidFill>
                <a:effectLst/>
                <a:latin typeface="Ubuntu" panose="020B0504030602030204" pitchFamily="34" charset="0"/>
              </a:rPr>
              <a:t>Isidore &amp; Ganesh</a:t>
            </a:r>
            <a:r>
              <a:rPr lang="fr-FR" sz="1100" b="0" i="0" dirty="0">
                <a:solidFill>
                  <a:srgbClr val="111111"/>
                </a:solidFill>
                <a:effectLst/>
                <a:latin typeface="Ubuntu" panose="020B0504030602030204" pitchFamily="34" charset="0"/>
              </a:rPr>
              <a:t>. Consulté le 14 janvier 2025 à l’adresse https://doi.org/10.58079/pw5k</a:t>
            </a:r>
            <a:endParaRPr lang="fr-FR" sz="1100" dirty="0"/>
          </a:p>
        </p:txBody>
      </p:sp>
    </p:spTree>
    <p:extLst>
      <p:ext uri="{BB962C8B-B14F-4D97-AF65-F5344CB8AC3E}">
        <p14:creationId xmlns:p14="http://schemas.microsoft.com/office/powerpoint/2010/main" val="420102948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3866D6-1DB1-F1DD-8AED-D37C4124094D}"/>
              </a:ext>
            </a:extLst>
          </p:cNvPr>
          <p:cNvSpPr>
            <a:spLocks noGrp="1"/>
          </p:cNvSpPr>
          <p:nvPr>
            <p:ph type="title"/>
          </p:nvPr>
        </p:nvSpPr>
        <p:spPr>
          <a:xfrm>
            <a:off x="623391" y="274638"/>
            <a:ext cx="9786701" cy="562074"/>
          </a:xfrm>
        </p:spPr>
        <p:txBody>
          <a:bodyPr>
            <a:normAutofit fontScale="90000"/>
          </a:bodyPr>
          <a:lstStyle/>
          <a:p>
            <a:r>
              <a:rPr lang="fr-FR" dirty="0"/>
              <a:t>Ranger et maintenir sa base de connaissance</a:t>
            </a:r>
          </a:p>
        </p:txBody>
      </p:sp>
      <p:sp>
        <p:nvSpPr>
          <p:cNvPr id="4" name="ZoneTexte 3">
            <a:extLst>
              <a:ext uri="{FF2B5EF4-FFF2-40B4-BE49-F238E27FC236}">
                <a16:creationId xmlns:a16="http://schemas.microsoft.com/office/drawing/2014/main" id="{A8616DFD-2F12-ED8F-A7C8-F14CD5B66546}"/>
              </a:ext>
            </a:extLst>
          </p:cNvPr>
          <p:cNvSpPr txBox="1"/>
          <p:nvPr/>
        </p:nvSpPr>
        <p:spPr>
          <a:xfrm rot="16200000">
            <a:off x="8521003" y="3261286"/>
            <a:ext cx="6762540" cy="430887"/>
          </a:xfrm>
          <a:prstGeom prst="rect">
            <a:avLst/>
          </a:prstGeom>
          <a:noFill/>
        </p:spPr>
        <p:txBody>
          <a:bodyPr wrap="square">
            <a:spAutoFit/>
          </a:bodyPr>
          <a:lstStyle/>
          <a:p>
            <a:r>
              <a:rPr lang="fr-FR" sz="1100" b="0" i="0" dirty="0">
                <a:solidFill>
                  <a:srgbClr val="111111"/>
                </a:solidFill>
                <a:effectLst/>
                <a:latin typeface="Ubuntu" panose="020B0504030602030204" pitchFamily="34" charset="0"/>
              </a:rPr>
              <a:t>Johanna Daniel (24 novembre 2020). Ranger Zotero, un chantier idéal pour chercheur confiné ! (2). </a:t>
            </a:r>
            <a:r>
              <a:rPr lang="fr-FR" sz="1100" b="0" i="1" dirty="0">
                <a:solidFill>
                  <a:srgbClr val="111111"/>
                </a:solidFill>
                <a:effectLst/>
                <a:latin typeface="Ubuntu" panose="020B0504030602030204" pitchFamily="34" charset="0"/>
              </a:rPr>
              <a:t>Isidore &amp; Ganesh</a:t>
            </a:r>
            <a:r>
              <a:rPr lang="fr-FR" sz="1100" b="0" i="0" dirty="0">
                <a:solidFill>
                  <a:srgbClr val="111111"/>
                </a:solidFill>
                <a:effectLst/>
                <a:latin typeface="Ubuntu" panose="020B0504030602030204" pitchFamily="34" charset="0"/>
              </a:rPr>
              <a:t>. Consulté le 14 janvier 2025 à l’adresse https://doi.org/10.58079/pw5n</a:t>
            </a:r>
            <a:endParaRPr lang="fr-FR" sz="1100" dirty="0"/>
          </a:p>
        </p:txBody>
      </p:sp>
      <p:pic>
        <p:nvPicPr>
          <p:cNvPr id="6" name="Image 5">
            <a:extLst>
              <a:ext uri="{FF2B5EF4-FFF2-40B4-BE49-F238E27FC236}">
                <a16:creationId xmlns:a16="http://schemas.microsoft.com/office/drawing/2014/main" id="{CE90E3A1-9747-BAB2-4E6C-61E9ECB1E66F}"/>
              </a:ext>
            </a:extLst>
          </p:cNvPr>
          <p:cNvPicPr>
            <a:picLocks noChangeAspect="1"/>
          </p:cNvPicPr>
          <p:nvPr/>
        </p:nvPicPr>
        <p:blipFill>
          <a:blip r:embed="rId2"/>
          <a:stretch>
            <a:fillRect/>
          </a:stretch>
        </p:blipFill>
        <p:spPr>
          <a:xfrm>
            <a:off x="623391" y="2459310"/>
            <a:ext cx="10773044" cy="3961586"/>
          </a:xfrm>
          <a:prstGeom prst="rect">
            <a:avLst/>
          </a:prstGeom>
          <a:ln>
            <a:noFill/>
          </a:ln>
          <a:effectLst>
            <a:outerShdw blurRad="292100" dist="139700" dir="2700000" algn="tl" rotWithShape="0">
              <a:srgbClr val="333333">
                <a:alpha val="65000"/>
              </a:srgbClr>
            </a:outerShdw>
          </a:effectLst>
        </p:spPr>
      </p:pic>
      <p:sp>
        <p:nvSpPr>
          <p:cNvPr id="7" name="ZoneTexte 6">
            <a:extLst>
              <a:ext uri="{FF2B5EF4-FFF2-40B4-BE49-F238E27FC236}">
                <a16:creationId xmlns:a16="http://schemas.microsoft.com/office/drawing/2014/main" id="{A502AAC0-BAF7-B17F-5925-68091FCE3166}"/>
              </a:ext>
            </a:extLst>
          </p:cNvPr>
          <p:cNvSpPr txBox="1"/>
          <p:nvPr/>
        </p:nvSpPr>
        <p:spPr>
          <a:xfrm>
            <a:off x="623392" y="897709"/>
            <a:ext cx="3838076" cy="461665"/>
          </a:xfrm>
          <a:prstGeom prst="rect">
            <a:avLst/>
          </a:prstGeom>
          <a:noFill/>
        </p:spPr>
        <p:txBody>
          <a:bodyPr wrap="square" rtlCol="0">
            <a:spAutoFit/>
          </a:bodyPr>
          <a:lstStyle/>
          <a:p>
            <a:r>
              <a:rPr lang="fr-FR" sz="2400" dirty="0"/>
              <a:t>La « note statut »</a:t>
            </a:r>
          </a:p>
        </p:txBody>
      </p:sp>
      <p:sp>
        <p:nvSpPr>
          <p:cNvPr id="8" name="Rectangle 7">
            <a:extLst>
              <a:ext uri="{FF2B5EF4-FFF2-40B4-BE49-F238E27FC236}">
                <a16:creationId xmlns:a16="http://schemas.microsoft.com/office/drawing/2014/main" id="{0295E78C-A4D1-1C38-C456-D4EB1B86432A}"/>
              </a:ext>
            </a:extLst>
          </p:cNvPr>
          <p:cNvSpPr/>
          <p:nvPr/>
        </p:nvSpPr>
        <p:spPr>
          <a:xfrm>
            <a:off x="1" y="0"/>
            <a:ext cx="175098" cy="6858000"/>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Flèche : droite 2">
            <a:extLst>
              <a:ext uri="{FF2B5EF4-FFF2-40B4-BE49-F238E27FC236}">
                <a16:creationId xmlns:a16="http://schemas.microsoft.com/office/drawing/2014/main" id="{811CD415-1048-9597-52B1-44F9BD948649}"/>
              </a:ext>
            </a:extLst>
          </p:cNvPr>
          <p:cNvSpPr/>
          <p:nvPr/>
        </p:nvSpPr>
        <p:spPr>
          <a:xfrm>
            <a:off x="623391" y="1463572"/>
            <a:ext cx="941196" cy="559930"/>
          </a:xfrm>
          <a:prstGeom prst="rightArrow">
            <a:avLst/>
          </a:prstGeom>
          <a:solidFill>
            <a:srgbClr val="68013F"/>
          </a:solidFill>
          <a:ln>
            <a:solidFill>
              <a:srgbClr val="6801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87AC2FE2-3295-075C-150C-8090D4EAB323}"/>
              </a:ext>
            </a:extLst>
          </p:cNvPr>
          <p:cNvSpPr txBox="1"/>
          <p:nvPr/>
        </p:nvSpPr>
        <p:spPr>
          <a:xfrm>
            <a:off x="1655022" y="1420371"/>
            <a:ext cx="9741413" cy="923330"/>
          </a:xfrm>
          <a:prstGeom prst="rect">
            <a:avLst/>
          </a:prstGeom>
          <a:noFill/>
        </p:spPr>
        <p:txBody>
          <a:bodyPr wrap="square" rtlCol="0">
            <a:spAutoFit/>
          </a:bodyPr>
          <a:lstStyle/>
          <a:p>
            <a:r>
              <a:rPr lang="fr-FR" dirty="0"/>
              <a:t>Pour chacune de vos lectures, rédigez une « note statut » qui reprend des éléments que vous ne trouvez pas dans les métadonnées comme la date et le lieu de consultation (si pertinent) ainsi que des commentaires.</a:t>
            </a:r>
            <a:endParaRPr lang="fr-FR" b="1" dirty="0"/>
          </a:p>
        </p:txBody>
      </p:sp>
    </p:spTree>
    <p:extLst>
      <p:ext uri="{BB962C8B-B14F-4D97-AF65-F5344CB8AC3E}">
        <p14:creationId xmlns:p14="http://schemas.microsoft.com/office/powerpoint/2010/main" val="395307900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2FD2EB4-2186-3E7C-0381-2E5B8BD4A576}"/>
              </a:ext>
            </a:extLst>
          </p:cNvPr>
          <p:cNvSpPr>
            <a:spLocks noGrp="1"/>
          </p:cNvSpPr>
          <p:nvPr>
            <p:ph type="title"/>
          </p:nvPr>
        </p:nvSpPr>
        <p:spPr>
          <a:xfrm>
            <a:off x="623391" y="274638"/>
            <a:ext cx="9786701" cy="562074"/>
          </a:xfrm>
        </p:spPr>
        <p:txBody>
          <a:bodyPr>
            <a:normAutofit fontScale="90000"/>
          </a:bodyPr>
          <a:lstStyle/>
          <a:p>
            <a:r>
              <a:rPr lang="fr-FR" dirty="0"/>
              <a:t>Ranger et maintenir sa base de connaissance</a:t>
            </a:r>
          </a:p>
        </p:txBody>
      </p:sp>
      <p:sp>
        <p:nvSpPr>
          <p:cNvPr id="4" name="ZoneTexte 3">
            <a:extLst>
              <a:ext uri="{FF2B5EF4-FFF2-40B4-BE49-F238E27FC236}">
                <a16:creationId xmlns:a16="http://schemas.microsoft.com/office/drawing/2014/main" id="{6E9C6C55-08F6-2312-82A3-9F1EDB06E1CB}"/>
              </a:ext>
            </a:extLst>
          </p:cNvPr>
          <p:cNvSpPr txBox="1"/>
          <p:nvPr/>
        </p:nvSpPr>
        <p:spPr>
          <a:xfrm>
            <a:off x="623392" y="897709"/>
            <a:ext cx="2682516" cy="461665"/>
          </a:xfrm>
          <a:prstGeom prst="rect">
            <a:avLst/>
          </a:prstGeom>
          <a:noFill/>
        </p:spPr>
        <p:txBody>
          <a:bodyPr wrap="square" rtlCol="0">
            <a:spAutoFit/>
          </a:bodyPr>
          <a:lstStyle/>
          <a:p>
            <a:r>
              <a:rPr lang="fr-FR" sz="2400" dirty="0"/>
              <a:t>La « note statut »</a:t>
            </a:r>
          </a:p>
        </p:txBody>
      </p:sp>
      <p:pic>
        <p:nvPicPr>
          <p:cNvPr id="6" name="Image 5">
            <a:extLst>
              <a:ext uri="{FF2B5EF4-FFF2-40B4-BE49-F238E27FC236}">
                <a16:creationId xmlns:a16="http://schemas.microsoft.com/office/drawing/2014/main" id="{14A8076B-5907-0F1F-BFF6-FF40062B94D1}"/>
              </a:ext>
            </a:extLst>
          </p:cNvPr>
          <p:cNvPicPr>
            <a:picLocks noChangeAspect="1"/>
          </p:cNvPicPr>
          <p:nvPr/>
        </p:nvPicPr>
        <p:blipFill>
          <a:blip r:embed="rId2"/>
          <a:stretch>
            <a:fillRect/>
          </a:stretch>
        </p:blipFill>
        <p:spPr>
          <a:xfrm>
            <a:off x="593246" y="2461823"/>
            <a:ext cx="3955754" cy="3949026"/>
          </a:xfrm>
          <a:prstGeom prst="rect">
            <a:avLst/>
          </a:prstGeom>
          <a:ln>
            <a:noFill/>
          </a:ln>
          <a:effectLst>
            <a:outerShdw blurRad="292100" dist="139700" dir="2700000" algn="tl" rotWithShape="0">
              <a:srgbClr val="333333">
                <a:alpha val="65000"/>
              </a:srgbClr>
            </a:outerShdw>
          </a:effectLst>
        </p:spPr>
      </p:pic>
      <p:pic>
        <p:nvPicPr>
          <p:cNvPr id="8" name="Image 7">
            <a:extLst>
              <a:ext uri="{FF2B5EF4-FFF2-40B4-BE49-F238E27FC236}">
                <a16:creationId xmlns:a16="http://schemas.microsoft.com/office/drawing/2014/main" id="{A7EB0E40-FFC2-0172-7242-0EF94845F3B8}"/>
              </a:ext>
            </a:extLst>
          </p:cNvPr>
          <p:cNvPicPr>
            <a:picLocks noChangeAspect="1"/>
          </p:cNvPicPr>
          <p:nvPr/>
        </p:nvPicPr>
        <p:blipFill>
          <a:blip r:embed="rId3"/>
          <a:srcRect l="887" t="1106" r="498" b="2212"/>
          <a:stretch/>
        </p:blipFill>
        <p:spPr>
          <a:xfrm>
            <a:off x="6089821" y="2461823"/>
            <a:ext cx="5508933" cy="3949026"/>
          </a:xfrm>
          <a:prstGeom prst="roundRect">
            <a:avLst>
              <a:gd name="adj" fmla="val 1592"/>
            </a:avLst>
          </a:prstGeom>
          <a:ln>
            <a:noFill/>
          </a:ln>
          <a:effectLst>
            <a:outerShdw blurRad="292100" dist="139700" dir="2700000" algn="tl" rotWithShape="0">
              <a:srgbClr val="333333">
                <a:alpha val="65000"/>
              </a:srgbClr>
            </a:outerShdw>
          </a:effectLst>
        </p:spPr>
      </p:pic>
      <p:sp>
        <p:nvSpPr>
          <p:cNvPr id="9" name="Flèche : droite 8">
            <a:extLst>
              <a:ext uri="{FF2B5EF4-FFF2-40B4-BE49-F238E27FC236}">
                <a16:creationId xmlns:a16="http://schemas.microsoft.com/office/drawing/2014/main" id="{FCEECCF6-7513-AC4E-71FC-235348FFED06}"/>
              </a:ext>
            </a:extLst>
          </p:cNvPr>
          <p:cNvSpPr/>
          <p:nvPr/>
        </p:nvSpPr>
        <p:spPr>
          <a:xfrm>
            <a:off x="623391" y="1463572"/>
            <a:ext cx="941196" cy="559930"/>
          </a:xfrm>
          <a:prstGeom prst="rightArrow">
            <a:avLst/>
          </a:prstGeom>
          <a:solidFill>
            <a:srgbClr val="68013F"/>
          </a:solidFill>
          <a:ln>
            <a:solidFill>
              <a:srgbClr val="6801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870D297F-9EFC-F2D4-9F8A-9DDBD36EED6E}"/>
              </a:ext>
            </a:extLst>
          </p:cNvPr>
          <p:cNvSpPr txBox="1"/>
          <p:nvPr/>
        </p:nvSpPr>
        <p:spPr>
          <a:xfrm>
            <a:off x="1655023" y="1420371"/>
            <a:ext cx="9786700" cy="646331"/>
          </a:xfrm>
          <a:prstGeom prst="rect">
            <a:avLst/>
          </a:prstGeom>
          <a:noFill/>
        </p:spPr>
        <p:txBody>
          <a:bodyPr wrap="square" rtlCol="0">
            <a:spAutoFit/>
          </a:bodyPr>
          <a:lstStyle/>
          <a:p>
            <a:r>
              <a:rPr lang="fr-FR" b="1" dirty="0"/>
              <a:t>Bonus </a:t>
            </a:r>
            <a:r>
              <a:rPr lang="fr-FR" dirty="0"/>
              <a:t>: vous aurez la possibilité d’en établir un rapport qui met en page les métadonnées ainsi que toutes les informations supplémentaires (donc les notes liées, les </a:t>
            </a:r>
            <a:r>
              <a:rPr lang="fr-FR" dirty="0" err="1"/>
              <a:t>pj</a:t>
            </a:r>
            <a:r>
              <a:rPr lang="fr-FR" dirty="0"/>
              <a:t>, </a:t>
            </a:r>
            <a:r>
              <a:rPr lang="fr-FR" dirty="0" err="1"/>
              <a:t>etc</a:t>
            </a:r>
            <a:r>
              <a:rPr lang="fr-FR" dirty="0"/>
              <a:t>)</a:t>
            </a:r>
            <a:endParaRPr lang="fr-FR" b="1" dirty="0"/>
          </a:p>
        </p:txBody>
      </p:sp>
      <p:sp>
        <p:nvSpPr>
          <p:cNvPr id="11" name="Rectangle : coins arrondis 10">
            <a:extLst>
              <a:ext uri="{FF2B5EF4-FFF2-40B4-BE49-F238E27FC236}">
                <a16:creationId xmlns:a16="http://schemas.microsoft.com/office/drawing/2014/main" id="{75617231-DCAA-1E50-EC3E-F0AA4E7CDFE1}"/>
              </a:ext>
            </a:extLst>
          </p:cNvPr>
          <p:cNvSpPr/>
          <p:nvPr/>
        </p:nvSpPr>
        <p:spPr>
          <a:xfrm>
            <a:off x="1809094" y="5799204"/>
            <a:ext cx="2739906" cy="322174"/>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Graphique 10" descr="Curseur avec un remplissage uni">
            <a:extLst>
              <a:ext uri="{FF2B5EF4-FFF2-40B4-BE49-F238E27FC236}">
                <a16:creationId xmlns:a16="http://schemas.microsoft.com/office/drawing/2014/main" id="{F8A22309-959C-04FD-E89C-28E38DFF7FED}"/>
              </a:ext>
            </a:extLst>
          </p:cNvPr>
          <p:cNvSpPr/>
          <p:nvPr/>
        </p:nvSpPr>
        <p:spPr>
          <a:xfrm>
            <a:off x="1093989" y="2572584"/>
            <a:ext cx="418183" cy="418462"/>
          </a:xfrm>
          <a:custGeom>
            <a:avLst/>
            <a:gdLst>
              <a:gd name="connsiteX0" fmla="*/ 418184 w 418183"/>
              <a:gd name="connsiteY0" fmla="*/ 351957 h 418462"/>
              <a:gd name="connsiteX1" fmla="*/ 267238 w 418183"/>
              <a:gd name="connsiteY1" fmla="*/ 201086 h 418462"/>
              <a:gd name="connsiteX2" fmla="*/ 400250 w 418183"/>
              <a:gd name="connsiteY2" fmla="*/ 153187 h 418462"/>
              <a:gd name="connsiteX3" fmla="*/ 408366 w 418183"/>
              <a:gd name="connsiteY3" fmla="*/ 136571 h 418462"/>
              <a:gd name="connsiteX4" fmla="*/ 400250 w 418183"/>
              <a:gd name="connsiteY4" fmla="*/ 128453 h 418462"/>
              <a:gd name="connsiteX5" fmla="*/ 16983 w 418183"/>
              <a:gd name="connsiteY5" fmla="*/ 673 h 418462"/>
              <a:gd name="connsiteX6" fmla="*/ 12724 w 418183"/>
              <a:gd name="connsiteY6" fmla="*/ 0 h 418462"/>
              <a:gd name="connsiteX7" fmla="*/ 12724 w 418183"/>
              <a:gd name="connsiteY7" fmla="*/ 0 h 418462"/>
              <a:gd name="connsiteX8" fmla="*/ 3 w 418183"/>
              <a:gd name="connsiteY8" fmla="*/ 13278 h 418462"/>
              <a:gd name="connsiteX9" fmla="*/ 693 w 418183"/>
              <a:gd name="connsiteY9" fmla="*/ 17187 h 418462"/>
              <a:gd name="connsiteX10" fmla="*/ 128174 w 418183"/>
              <a:gd name="connsiteY10" fmla="*/ 400827 h 418462"/>
              <a:gd name="connsiteX11" fmla="*/ 144861 w 418183"/>
              <a:gd name="connsiteY11" fmla="*/ 408800 h 418462"/>
              <a:gd name="connsiteX12" fmla="*/ 152834 w 418183"/>
              <a:gd name="connsiteY12" fmla="*/ 400827 h 418462"/>
              <a:gd name="connsiteX13" fmla="*/ 200807 w 418183"/>
              <a:gd name="connsiteY13" fmla="*/ 267667 h 418462"/>
              <a:gd name="connsiteX14" fmla="*/ 351603 w 418183"/>
              <a:gd name="connsiteY14" fmla="*/ 418463 h 41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8183" h="418462">
                <a:moveTo>
                  <a:pt x="418184" y="351957"/>
                </a:moveTo>
                <a:lnTo>
                  <a:pt x="267238" y="201086"/>
                </a:lnTo>
                <a:lnTo>
                  <a:pt x="400250" y="153187"/>
                </a:lnTo>
                <a:cubicBezTo>
                  <a:pt x="407079" y="150840"/>
                  <a:pt x="410714" y="143401"/>
                  <a:pt x="408366" y="136571"/>
                </a:cubicBezTo>
                <a:cubicBezTo>
                  <a:pt x="407056" y="132758"/>
                  <a:pt x="404061" y="129763"/>
                  <a:pt x="400250" y="128453"/>
                </a:cubicBezTo>
                <a:lnTo>
                  <a:pt x="16983" y="673"/>
                </a:lnTo>
                <a:cubicBezTo>
                  <a:pt x="15609" y="220"/>
                  <a:pt x="14170" y="-7"/>
                  <a:pt x="12724" y="0"/>
                </a:cubicBezTo>
                <a:lnTo>
                  <a:pt x="12724" y="0"/>
                </a:lnTo>
                <a:cubicBezTo>
                  <a:pt x="5544" y="154"/>
                  <a:pt x="-151" y="6099"/>
                  <a:pt x="3" y="13278"/>
                </a:cubicBezTo>
                <a:cubicBezTo>
                  <a:pt x="31" y="14609"/>
                  <a:pt x="264" y="15927"/>
                  <a:pt x="693" y="17187"/>
                </a:cubicBezTo>
                <a:lnTo>
                  <a:pt x="128174" y="400827"/>
                </a:lnTo>
                <a:cubicBezTo>
                  <a:pt x="130580" y="407637"/>
                  <a:pt x="138052" y="411206"/>
                  <a:pt x="144861" y="408800"/>
                </a:cubicBezTo>
                <a:cubicBezTo>
                  <a:pt x="148587" y="407483"/>
                  <a:pt x="151517" y="404553"/>
                  <a:pt x="152834" y="400827"/>
                </a:cubicBezTo>
                <a:lnTo>
                  <a:pt x="200807" y="267667"/>
                </a:lnTo>
                <a:lnTo>
                  <a:pt x="351603" y="418463"/>
                </a:lnTo>
                <a:close/>
              </a:path>
            </a:pathLst>
          </a:custGeom>
          <a:solidFill>
            <a:srgbClr val="000000"/>
          </a:solidFill>
          <a:ln w="7441" cap="flat">
            <a:noFill/>
            <a:prstDash val="solid"/>
            <a:miter/>
          </a:ln>
          <a:effectLst>
            <a:outerShdw blurRad="50800" dist="38100" dir="2700000" algn="tl" rotWithShape="0">
              <a:prstClr val="black">
                <a:alpha val="40000"/>
              </a:prstClr>
            </a:outerShdw>
          </a:effectLst>
        </p:spPr>
        <p:txBody>
          <a:bodyPr rtlCol="0" anchor="ctr"/>
          <a:lstStyle/>
          <a:p>
            <a:endParaRPr lang="fr-FR"/>
          </a:p>
        </p:txBody>
      </p:sp>
      <p:cxnSp>
        <p:nvCxnSpPr>
          <p:cNvPr id="14" name="Connecteur : en angle 13">
            <a:extLst>
              <a:ext uri="{FF2B5EF4-FFF2-40B4-BE49-F238E27FC236}">
                <a16:creationId xmlns:a16="http://schemas.microsoft.com/office/drawing/2014/main" id="{467EE963-E827-EA44-D7D6-AED766C3AB3A}"/>
              </a:ext>
            </a:extLst>
          </p:cNvPr>
          <p:cNvCxnSpPr>
            <a:cxnSpLocks/>
            <a:stCxn id="11" idx="3"/>
            <a:endCxn id="8" idx="1"/>
          </p:cNvCxnSpPr>
          <p:nvPr/>
        </p:nvCxnSpPr>
        <p:spPr>
          <a:xfrm flipV="1">
            <a:off x="4549000" y="4436336"/>
            <a:ext cx="1540821" cy="1523955"/>
          </a:xfrm>
          <a:prstGeom prst="bentConnector3">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 coins arrondis 16">
            <a:extLst>
              <a:ext uri="{FF2B5EF4-FFF2-40B4-BE49-F238E27FC236}">
                <a16:creationId xmlns:a16="http://schemas.microsoft.com/office/drawing/2014/main" id="{F7504F8E-07C4-11FF-C6BC-E9DFD1EE817E}"/>
              </a:ext>
            </a:extLst>
          </p:cNvPr>
          <p:cNvSpPr/>
          <p:nvPr/>
        </p:nvSpPr>
        <p:spPr>
          <a:xfrm>
            <a:off x="184540" y="3128463"/>
            <a:ext cx="1380047" cy="646331"/>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Clic droit sur la référence</a:t>
            </a:r>
          </a:p>
        </p:txBody>
      </p:sp>
    </p:spTree>
    <p:extLst>
      <p:ext uri="{BB962C8B-B14F-4D97-AF65-F5344CB8AC3E}">
        <p14:creationId xmlns:p14="http://schemas.microsoft.com/office/powerpoint/2010/main" val="300124439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61E476E7-704B-E27B-3D13-330E57AF1C33}"/>
              </a:ext>
            </a:extLst>
          </p:cNvPr>
          <p:cNvSpPr>
            <a:spLocks noGrp="1"/>
          </p:cNvSpPr>
          <p:nvPr>
            <p:ph type="title"/>
          </p:nvPr>
        </p:nvSpPr>
        <p:spPr>
          <a:xfrm>
            <a:off x="623888" y="274638"/>
            <a:ext cx="10175875" cy="561975"/>
          </a:xfrm>
        </p:spPr>
        <p:txBody>
          <a:bodyPr>
            <a:normAutofit fontScale="90000"/>
          </a:bodyPr>
          <a:lstStyle/>
          <a:p>
            <a:r>
              <a:rPr lang="fr-FR" dirty="0"/>
              <a:t>Ranger et maintenir sa base de connaissance</a:t>
            </a:r>
          </a:p>
        </p:txBody>
      </p:sp>
      <p:pic>
        <p:nvPicPr>
          <p:cNvPr id="5" name="Image 4">
            <a:extLst>
              <a:ext uri="{FF2B5EF4-FFF2-40B4-BE49-F238E27FC236}">
                <a16:creationId xmlns:a16="http://schemas.microsoft.com/office/drawing/2014/main" id="{908CC276-13F8-CA5B-7ECB-B810C4F084CD}"/>
              </a:ext>
            </a:extLst>
          </p:cNvPr>
          <p:cNvPicPr>
            <a:picLocks noChangeAspect="1"/>
          </p:cNvPicPr>
          <p:nvPr/>
        </p:nvPicPr>
        <p:blipFill>
          <a:blip r:embed="rId2"/>
          <a:srcRect l="774" t="1172" r="1067" b="1392"/>
          <a:stretch/>
        </p:blipFill>
        <p:spPr>
          <a:xfrm>
            <a:off x="5923492" y="1463572"/>
            <a:ext cx="5829765" cy="4963886"/>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B9AE1339-808D-3E01-A840-F1C6AFA4EE93}"/>
              </a:ext>
            </a:extLst>
          </p:cNvPr>
          <p:cNvSpPr/>
          <p:nvPr/>
        </p:nvSpPr>
        <p:spPr>
          <a:xfrm>
            <a:off x="1" y="0"/>
            <a:ext cx="175098" cy="6858000"/>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96849507-5BAC-63D5-F044-AA8D2103206D}"/>
              </a:ext>
            </a:extLst>
          </p:cNvPr>
          <p:cNvSpPr txBox="1"/>
          <p:nvPr/>
        </p:nvSpPr>
        <p:spPr>
          <a:xfrm>
            <a:off x="623392" y="897709"/>
            <a:ext cx="6531034" cy="461665"/>
          </a:xfrm>
          <a:prstGeom prst="rect">
            <a:avLst/>
          </a:prstGeom>
          <a:noFill/>
        </p:spPr>
        <p:txBody>
          <a:bodyPr wrap="square" rtlCol="0">
            <a:spAutoFit/>
          </a:bodyPr>
          <a:lstStyle/>
          <a:p>
            <a:r>
              <a:rPr lang="fr-FR" sz="2400" dirty="0"/>
              <a:t>Isoler les imports des </a:t>
            </a:r>
            <a:r>
              <a:rPr lang="fr-FR" sz="2400" i="1" dirty="0"/>
              <a:t>n </a:t>
            </a:r>
            <a:r>
              <a:rPr lang="fr-FR" sz="2400" dirty="0"/>
              <a:t>derniers jours/mois</a:t>
            </a:r>
          </a:p>
        </p:txBody>
      </p:sp>
      <p:sp>
        <p:nvSpPr>
          <p:cNvPr id="4" name="Flèche : droite 3">
            <a:extLst>
              <a:ext uri="{FF2B5EF4-FFF2-40B4-BE49-F238E27FC236}">
                <a16:creationId xmlns:a16="http://schemas.microsoft.com/office/drawing/2014/main" id="{BA1B3173-E933-6ADF-5683-C197068A3AA7}"/>
              </a:ext>
            </a:extLst>
          </p:cNvPr>
          <p:cNvSpPr/>
          <p:nvPr/>
        </p:nvSpPr>
        <p:spPr>
          <a:xfrm>
            <a:off x="623391" y="3061261"/>
            <a:ext cx="941196" cy="559930"/>
          </a:xfrm>
          <a:prstGeom prst="rightArrow">
            <a:avLst/>
          </a:prstGeom>
          <a:solidFill>
            <a:srgbClr val="68013F"/>
          </a:solidFill>
          <a:ln>
            <a:solidFill>
              <a:srgbClr val="6801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E05844F7-E882-1572-4CE8-ED327FC87FFF}"/>
              </a:ext>
            </a:extLst>
          </p:cNvPr>
          <p:cNvSpPr txBox="1"/>
          <p:nvPr/>
        </p:nvSpPr>
        <p:spPr>
          <a:xfrm>
            <a:off x="1655023" y="3018060"/>
            <a:ext cx="4062489" cy="1477328"/>
          </a:xfrm>
          <a:prstGeom prst="rect">
            <a:avLst/>
          </a:prstGeom>
          <a:noFill/>
        </p:spPr>
        <p:txBody>
          <a:bodyPr wrap="square" rtlCol="0">
            <a:spAutoFit/>
          </a:bodyPr>
          <a:lstStyle/>
          <a:p>
            <a:r>
              <a:rPr lang="fr-FR" b="1" dirty="0"/>
              <a:t>Enregistrer une recherche </a:t>
            </a:r>
            <a:r>
              <a:rPr lang="fr-FR" dirty="0"/>
              <a:t>qui fait remonter les références ajoutées sur une période donnée pour vous inciter à maintenir l’intégrité de votre base de connaissance.</a:t>
            </a:r>
            <a:endParaRPr lang="fr-FR" b="1" dirty="0"/>
          </a:p>
        </p:txBody>
      </p:sp>
    </p:spTree>
    <p:extLst>
      <p:ext uri="{BB962C8B-B14F-4D97-AF65-F5344CB8AC3E}">
        <p14:creationId xmlns:p14="http://schemas.microsoft.com/office/powerpoint/2010/main" val="312337135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AF5EF08-07EB-EEBC-407F-86B6092D84E0}"/>
              </a:ext>
            </a:extLst>
          </p:cNvPr>
          <p:cNvSpPr>
            <a:spLocks noGrp="1"/>
          </p:cNvSpPr>
          <p:nvPr>
            <p:ph type="body" sz="quarter" idx="10"/>
          </p:nvPr>
        </p:nvSpPr>
        <p:spPr/>
        <p:txBody>
          <a:bodyPr/>
          <a:lstStyle/>
          <a:p>
            <a:endParaRPr lang="fr-FR" dirty="0"/>
          </a:p>
        </p:txBody>
      </p:sp>
      <p:sp>
        <p:nvSpPr>
          <p:cNvPr id="3" name="Espace réservé du texte 2">
            <a:extLst>
              <a:ext uri="{FF2B5EF4-FFF2-40B4-BE49-F238E27FC236}">
                <a16:creationId xmlns:a16="http://schemas.microsoft.com/office/drawing/2014/main" id="{386730F4-F4EB-BE61-BF48-B749703FA154}"/>
              </a:ext>
            </a:extLst>
          </p:cNvPr>
          <p:cNvSpPr>
            <a:spLocks noGrp="1"/>
          </p:cNvSpPr>
          <p:nvPr>
            <p:ph type="body" sz="quarter" idx="11"/>
          </p:nvPr>
        </p:nvSpPr>
        <p:spPr>
          <a:xfrm>
            <a:off x="2231293" y="3311527"/>
            <a:ext cx="7729415" cy="826367"/>
          </a:xfrm>
        </p:spPr>
        <p:txBody>
          <a:bodyPr/>
          <a:lstStyle/>
          <a:p>
            <a:r>
              <a:rPr lang="fr-FR" dirty="0"/>
              <a:t>Conclusion et synthèse</a:t>
            </a:r>
          </a:p>
        </p:txBody>
      </p:sp>
    </p:spTree>
    <p:extLst>
      <p:ext uri="{BB962C8B-B14F-4D97-AF65-F5344CB8AC3E}">
        <p14:creationId xmlns:p14="http://schemas.microsoft.com/office/powerpoint/2010/main" val="58704167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CE9FF1-DC17-4E82-26AF-2750975F807B}"/>
              </a:ext>
            </a:extLst>
          </p:cNvPr>
          <p:cNvSpPr>
            <a:spLocks noGrp="1"/>
          </p:cNvSpPr>
          <p:nvPr>
            <p:ph type="title"/>
          </p:nvPr>
        </p:nvSpPr>
        <p:spPr/>
        <p:txBody>
          <a:bodyPr>
            <a:normAutofit fontScale="90000"/>
          </a:bodyPr>
          <a:lstStyle/>
          <a:p>
            <a:r>
              <a:rPr lang="fr-FR" dirty="0"/>
              <a:t>DONC</a:t>
            </a:r>
          </a:p>
        </p:txBody>
      </p:sp>
      <p:sp>
        <p:nvSpPr>
          <p:cNvPr id="3" name="ZoneTexte 2">
            <a:extLst>
              <a:ext uri="{FF2B5EF4-FFF2-40B4-BE49-F238E27FC236}">
                <a16:creationId xmlns:a16="http://schemas.microsoft.com/office/drawing/2014/main" id="{5090D7C2-A3B7-13D2-EFF8-66310F9E148F}"/>
              </a:ext>
            </a:extLst>
          </p:cNvPr>
          <p:cNvSpPr txBox="1"/>
          <p:nvPr/>
        </p:nvSpPr>
        <p:spPr>
          <a:xfrm>
            <a:off x="1576313" y="1106266"/>
            <a:ext cx="5153975" cy="461665"/>
          </a:xfrm>
          <a:prstGeom prst="rect">
            <a:avLst/>
          </a:prstGeom>
          <a:noFill/>
        </p:spPr>
        <p:txBody>
          <a:bodyPr wrap="none" rtlCol="0">
            <a:spAutoFit/>
          </a:bodyPr>
          <a:lstStyle/>
          <a:p>
            <a:r>
              <a:rPr lang="fr-FR" sz="2400" dirty="0"/>
              <a:t>Vous avez installé le logiciel Zotero</a:t>
            </a:r>
            <a:endParaRPr lang="fr-FR" sz="2400" b="1" dirty="0"/>
          </a:p>
        </p:txBody>
      </p:sp>
      <p:sp>
        <p:nvSpPr>
          <p:cNvPr id="4" name="Ellipse 3">
            <a:extLst>
              <a:ext uri="{FF2B5EF4-FFF2-40B4-BE49-F238E27FC236}">
                <a16:creationId xmlns:a16="http://schemas.microsoft.com/office/drawing/2014/main" id="{A584E0B7-B15E-6F5A-9560-C654E3321D0E}"/>
              </a:ext>
            </a:extLst>
          </p:cNvPr>
          <p:cNvSpPr/>
          <p:nvPr/>
        </p:nvSpPr>
        <p:spPr>
          <a:xfrm>
            <a:off x="701040" y="1056062"/>
            <a:ext cx="562074" cy="562074"/>
          </a:xfrm>
          <a:prstGeom prst="ellipse">
            <a:avLst/>
          </a:prstGeom>
          <a:solidFill>
            <a:srgbClr val="68013F"/>
          </a:solidFill>
          <a:ln>
            <a:solidFill>
              <a:srgbClr val="68013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t>1</a:t>
            </a:r>
          </a:p>
        </p:txBody>
      </p:sp>
      <p:sp>
        <p:nvSpPr>
          <p:cNvPr id="5" name="ZoneTexte 4">
            <a:extLst>
              <a:ext uri="{FF2B5EF4-FFF2-40B4-BE49-F238E27FC236}">
                <a16:creationId xmlns:a16="http://schemas.microsoft.com/office/drawing/2014/main" id="{E27EA3E4-6800-5DD2-C7A5-5C85BB9B840D}"/>
              </a:ext>
            </a:extLst>
          </p:cNvPr>
          <p:cNvSpPr txBox="1"/>
          <p:nvPr/>
        </p:nvSpPr>
        <p:spPr>
          <a:xfrm>
            <a:off x="1576314" y="1878629"/>
            <a:ext cx="5929806" cy="830997"/>
          </a:xfrm>
          <a:prstGeom prst="rect">
            <a:avLst/>
          </a:prstGeom>
          <a:noFill/>
        </p:spPr>
        <p:txBody>
          <a:bodyPr wrap="square" rtlCol="0">
            <a:spAutoFit/>
          </a:bodyPr>
          <a:lstStyle/>
          <a:p>
            <a:r>
              <a:rPr lang="fr-FR" sz="2400" dirty="0"/>
              <a:t>Vous l’avez paramétré et vous savez le configurer en fonction de vos besoins</a:t>
            </a:r>
            <a:endParaRPr lang="fr-FR" sz="2400" b="1" dirty="0"/>
          </a:p>
        </p:txBody>
      </p:sp>
      <p:sp>
        <p:nvSpPr>
          <p:cNvPr id="6" name="Ellipse 5">
            <a:extLst>
              <a:ext uri="{FF2B5EF4-FFF2-40B4-BE49-F238E27FC236}">
                <a16:creationId xmlns:a16="http://schemas.microsoft.com/office/drawing/2014/main" id="{88CC580E-B540-D8B8-266A-0F124377D7C0}"/>
              </a:ext>
            </a:extLst>
          </p:cNvPr>
          <p:cNvSpPr/>
          <p:nvPr/>
        </p:nvSpPr>
        <p:spPr>
          <a:xfrm>
            <a:off x="701040" y="2013090"/>
            <a:ext cx="562074" cy="562074"/>
          </a:xfrm>
          <a:prstGeom prst="ellipse">
            <a:avLst/>
          </a:prstGeom>
          <a:solidFill>
            <a:srgbClr val="68013F"/>
          </a:solidFill>
          <a:ln>
            <a:solidFill>
              <a:srgbClr val="68013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t>2</a:t>
            </a:r>
          </a:p>
        </p:txBody>
      </p:sp>
      <p:sp>
        <p:nvSpPr>
          <p:cNvPr id="7" name="ZoneTexte 6">
            <a:extLst>
              <a:ext uri="{FF2B5EF4-FFF2-40B4-BE49-F238E27FC236}">
                <a16:creationId xmlns:a16="http://schemas.microsoft.com/office/drawing/2014/main" id="{4F293B8C-A078-388D-9A1D-F8E9E9B82D22}"/>
              </a:ext>
            </a:extLst>
          </p:cNvPr>
          <p:cNvSpPr txBox="1"/>
          <p:nvPr/>
        </p:nvSpPr>
        <p:spPr>
          <a:xfrm>
            <a:off x="1576314" y="2970119"/>
            <a:ext cx="9517066" cy="461665"/>
          </a:xfrm>
          <a:prstGeom prst="rect">
            <a:avLst/>
          </a:prstGeom>
          <a:noFill/>
        </p:spPr>
        <p:txBody>
          <a:bodyPr wrap="square" rtlCol="0">
            <a:spAutoFit/>
          </a:bodyPr>
          <a:lstStyle/>
          <a:p>
            <a:r>
              <a:rPr lang="fr-FR" sz="2400" dirty="0"/>
              <a:t>Vous savez importer une grande diversité de types de références</a:t>
            </a:r>
            <a:endParaRPr lang="fr-FR" sz="2400" b="1" dirty="0"/>
          </a:p>
        </p:txBody>
      </p:sp>
      <p:sp>
        <p:nvSpPr>
          <p:cNvPr id="8" name="Ellipse 7">
            <a:extLst>
              <a:ext uri="{FF2B5EF4-FFF2-40B4-BE49-F238E27FC236}">
                <a16:creationId xmlns:a16="http://schemas.microsoft.com/office/drawing/2014/main" id="{1E142409-C6CD-A50E-46C6-D4083319963F}"/>
              </a:ext>
            </a:extLst>
          </p:cNvPr>
          <p:cNvSpPr/>
          <p:nvPr/>
        </p:nvSpPr>
        <p:spPr>
          <a:xfrm>
            <a:off x="701040" y="2919914"/>
            <a:ext cx="562074" cy="562074"/>
          </a:xfrm>
          <a:prstGeom prst="ellipse">
            <a:avLst/>
          </a:prstGeom>
          <a:solidFill>
            <a:srgbClr val="68013F"/>
          </a:solidFill>
          <a:ln>
            <a:solidFill>
              <a:srgbClr val="68013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t>3</a:t>
            </a:r>
          </a:p>
        </p:txBody>
      </p:sp>
      <p:sp>
        <p:nvSpPr>
          <p:cNvPr id="9" name="ZoneTexte 8">
            <a:extLst>
              <a:ext uri="{FF2B5EF4-FFF2-40B4-BE49-F238E27FC236}">
                <a16:creationId xmlns:a16="http://schemas.microsoft.com/office/drawing/2014/main" id="{103DCBF8-5AC6-7729-5BAC-CAAF52FE9F89}"/>
              </a:ext>
            </a:extLst>
          </p:cNvPr>
          <p:cNvSpPr txBox="1"/>
          <p:nvPr/>
        </p:nvSpPr>
        <p:spPr>
          <a:xfrm>
            <a:off x="1576314" y="3876943"/>
            <a:ext cx="4844583" cy="461665"/>
          </a:xfrm>
          <a:prstGeom prst="rect">
            <a:avLst/>
          </a:prstGeom>
          <a:noFill/>
        </p:spPr>
        <p:txBody>
          <a:bodyPr wrap="square" rtlCol="0">
            <a:spAutoFit/>
          </a:bodyPr>
          <a:lstStyle/>
          <a:p>
            <a:r>
              <a:rPr lang="fr-FR" sz="2400" dirty="0"/>
              <a:t>Vous savez nettoyer vos imports</a:t>
            </a:r>
            <a:endParaRPr lang="fr-FR" sz="2400" b="1" dirty="0"/>
          </a:p>
        </p:txBody>
      </p:sp>
      <p:sp>
        <p:nvSpPr>
          <p:cNvPr id="10" name="Ellipse 9">
            <a:extLst>
              <a:ext uri="{FF2B5EF4-FFF2-40B4-BE49-F238E27FC236}">
                <a16:creationId xmlns:a16="http://schemas.microsoft.com/office/drawing/2014/main" id="{57967955-21AA-41E5-D2EF-8DD5A6B11BF8}"/>
              </a:ext>
            </a:extLst>
          </p:cNvPr>
          <p:cNvSpPr/>
          <p:nvPr/>
        </p:nvSpPr>
        <p:spPr>
          <a:xfrm>
            <a:off x="701040" y="3826738"/>
            <a:ext cx="562074" cy="562074"/>
          </a:xfrm>
          <a:prstGeom prst="ellipse">
            <a:avLst/>
          </a:prstGeom>
          <a:solidFill>
            <a:srgbClr val="68013F"/>
          </a:solidFill>
          <a:ln>
            <a:solidFill>
              <a:srgbClr val="68013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t>4</a:t>
            </a:r>
          </a:p>
        </p:txBody>
      </p:sp>
      <p:sp>
        <p:nvSpPr>
          <p:cNvPr id="11" name="ZoneTexte 10">
            <a:extLst>
              <a:ext uri="{FF2B5EF4-FFF2-40B4-BE49-F238E27FC236}">
                <a16:creationId xmlns:a16="http://schemas.microsoft.com/office/drawing/2014/main" id="{4CBFD645-FD7D-A981-F546-2E48E579F898}"/>
              </a:ext>
            </a:extLst>
          </p:cNvPr>
          <p:cNvSpPr txBox="1"/>
          <p:nvPr/>
        </p:nvSpPr>
        <p:spPr>
          <a:xfrm>
            <a:off x="1562915" y="4606870"/>
            <a:ext cx="7155704" cy="830997"/>
          </a:xfrm>
          <a:prstGeom prst="rect">
            <a:avLst/>
          </a:prstGeom>
          <a:noFill/>
        </p:spPr>
        <p:txBody>
          <a:bodyPr wrap="square" rtlCol="0">
            <a:spAutoFit/>
          </a:bodyPr>
          <a:lstStyle/>
          <a:p>
            <a:r>
              <a:rPr lang="fr-FR" sz="2400" dirty="0"/>
              <a:t>Vous savez générer des bibliographies propres et insérer des citations dans le corps d’un texte</a:t>
            </a:r>
            <a:endParaRPr lang="fr-FR" sz="2400" b="1" dirty="0"/>
          </a:p>
        </p:txBody>
      </p:sp>
      <p:sp>
        <p:nvSpPr>
          <p:cNvPr id="12" name="Ellipse 11">
            <a:extLst>
              <a:ext uri="{FF2B5EF4-FFF2-40B4-BE49-F238E27FC236}">
                <a16:creationId xmlns:a16="http://schemas.microsoft.com/office/drawing/2014/main" id="{9EA7E08A-E3CA-BBC6-A50F-FD00D29902DD}"/>
              </a:ext>
            </a:extLst>
          </p:cNvPr>
          <p:cNvSpPr/>
          <p:nvPr/>
        </p:nvSpPr>
        <p:spPr>
          <a:xfrm>
            <a:off x="701040" y="4741332"/>
            <a:ext cx="562074" cy="562074"/>
          </a:xfrm>
          <a:prstGeom prst="ellipse">
            <a:avLst/>
          </a:prstGeom>
          <a:solidFill>
            <a:srgbClr val="68013F"/>
          </a:solidFill>
          <a:ln>
            <a:solidFill>
              <a:srgbClr val="68013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t>5</a:t>
            </a:r>
          </a:p>
        </p:txBody>
      </p:sp>
      <p:sp>
        <p:nvSpPr>
          <p:cNvPr id="13" name="ZoneTexte 12">
            <a:extLst>
              <a:ext uri="{FF2B5EF4-FFF2-40B4-BE49-F238E27FC236}">
                <a16:creationId xmlns:a16="http://schemas.microsoft.com/office/drawing/2014/main" id="{B44DF353-3BD1-E221-6267-2CCC045CA1DE}"/>
              </a:ext>
            </a:extLst>
          </p:cNvPr>
          <p:cNvSpPr txBox="1"/>
          <p:nvPr/>
        </p:nvSpPr>
        <p:spPr>
          <a:xfrm>
            <a:off x="1562914" y="5559910"/>
            <a:ext cx="7822245" cy="830997"/>
          </a:xfrm>
          <a:prstGeom prst="rect">
            <a:avLst/>
          </a:prstGeom>
          <a:noFill/>
        </p:spPr>
        <p:txBody>
          <a:bodyPr wrap="square" rtlCol="0">
            <a:spAutoFit/>
          </a:bodyPr>
          <a:lstStyle/>
          <a:p>
            <a:r>
              <a:rPr lang="fr-FR" sz="2400" dirty="0"/>
              <a:t>Vous avez les outils pour constituer et maintenir dans le temps une base de connaissance personnelle</a:t>
            </a:r>
            <a:endParaRPr lang="fr-FR" sz="2400" b="1" dirty="0"/>
          </a:p>
        </p:txBody>
      </p:sp>
      <p:sp>
        <p:nvSpPr>
          <p:cNvPr id="14" name="Ellipse 13">
            <a:extLst>
              <a:ext uri="{FF2B5EF4-FFF2-40B4-BE49-F238E27FC236}">
                <a16:creationId xmlns:a16="http://schemas.microsoft.com/office/drawing/2014/main" id="{2FC24C8D-B6DA-A293-29D6-61A6F97CE6A3}"/>
              </a:ext>
            </a:extLst>
          </p:cNvPr>
          <p:cNvSpPr/>
          <p:nvPr/>
        </p:nvSpPr>
        <p:spPr>
          <a:xfrm>
            <a:off x="701040" y="5694372"/>
            <a:ext cx="562074" cy="562074"/>
          </a:xfrm>
          <a:prstGeom prst="ellipse">
            <a:avLst/>
          </a:prstGeom>
          <a:solidFill>
            <a:srgbClr val="68013F"/>
          </a:solidFill>
          <a:ln>
            <a:solidFill>
              <a:srgbClr val="68013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t>6</a:t>
            </a:r>
          </a:p>
        </p:txBody>
      </p:sp>
    </p:spTree>
    <p:extLst>
      <p:ext uri="{BB962C8B-B14F-4D97-AF65-F5344CB8AC3E}">
        <p14:creationId xmlns:p14="http://schemas.microsoft.com/office/powerpoint/2010/main" val="1635983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978A0C-6CCE-48C2-AAEB-814C0080B486}"/>
              </a:ext>
            </a:extLst>
          </p:cNvPr>
          <p:cNvSpPr>
            <a:spLocks noGrp="1"/>
          </p:cNvSpPr>
          <p:nvPr>
            <p:ph type="title"/>
          </p:nvPr>
        </p:nvSpPr>
        <p:spPr/>
        <p:txBody>
          <a:bodyPr>
            <a:normAutofit fontScale="90000"/>
          </a:bodyPr>
          <a:lstStyle/>
          <a:p>
            <a:r>
              <a:rPr lang="fr-FR" dirty="0"/>
              <a:t>Installation terminée !</a:t>
            </a:r>
          </a:p>
        </p:txBody>
      </p:sp>
      <p:sp>
        <p:nvSpPr>
          <p:cNvPr id="3" name="Ellipse 2">
            <a:extLst>
              <a:ext uri="{FF2B5EF4-FFF2-40B4-BE49-F238E27FC236}">
                <a16:creationId xmlns:a16="http://schemas.microsoft.com/office/drawing/2014/main" id="{9533F712-710C-4C02-B8D7-188D221E5544}"/>
              </a:ext>
            </a:extLst>
          </p:cNvPr>
          <p:cNvSpPr/>
          <p:nvPr/>
        </p:nvSpPr>
        <p:spPr>
          <a:xfrm>
            <a:off x="623391" y="1346597"/>
            <a:ext cx="562074" cy="562074"/>
          </a:xfrm>
          <a:prstGeom prst="ellipse">
            <a:avLst/>
          </a:prstGeom>
          <a:solidFill>
            <a:srgbClr val="68013F"/>
          </a:solidFill>
          <a:ln>
            <a:solidFill>
              <a:srgbClr val="6801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1</a:t>
            </a:r>
          </a:p>
        </p:txBody>
      </p:sp>
      <p:sp>
        <p:nvSpPr>
          <p:cNvPr id="4" name="ZoneTexte 3">
            <a:extLst>
              <a:ext uri="{FF2B5EF4-FFF2-40B4-BE49-F238E27FC236}">
                <a16:creationId xmlns:a16="http://schemas.microsoft.com/office/drawing/2014/main" id="{FF302195-8128-40EB-A7E0-F9B05D218D46}"/>
              </a:ext>
            </a:extLst>
          </p:cNvPr>
          <p:cNvSpPr txBox="1"/>
          <p:nvPr/>
        </p:nvSpPr>
        <p:spPr>
          <a:xfrm>
            <a:off x="1419429" y="1406297"/>
            <a:ext cx="4110513" cy="442674"/>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txBody>
          <a:bodyPr wrap="square" rtlCol="0">
            <a:spAutoFit/>
          </a:bodyPr>
          <a:lstStyle/>
          <a:p>
            <a:pPr algn="ctr"/>
            <a:r>
              <a:rPr lang="fr-FR" sz="2000" dirty="0"/>
              <a:t>Vous avez installé le standalone</a:t>
            </a:r>
          </a:p>
        </p:txBody>
      </p:sp>
      <p:pic>
        <p:nvPicPr>
          <p:cNvPr id="6" name="Image 5">
            <a:extLst>
              <a:ext uri="{FF2B5EF4-FFF2-40B4-BE49-F238E27FC236}">
                <a16:creationId xmlns:a16="http://schemas.microsoft.com/office/drawing/2014/main" id="{4AEF90F7-649F-434E-B4F3-9752EB728ED3}"/>
              </a:ext>
            </a:extLst>
          </p:cNvPr>
          <p:cNvPicPr>
            <a:picLocks noChangeAspect="1"/>
          </p:cNvPicPr>
          <p:nvPr/>
        </p:nvPicPr>
        <p:blipFill>
          <a:blip r:embed="rId3"/>
          <a:stretch>
            <a:fillRect/>
          </a:stretch>
        </p:blipFill>
        <p:spPr>
          <a:xfrm>
            <a:off x="742946" y="2746838"/>
            <a:ext cx="4699911" cy="2657960"/>
          </a:xfrm>
          <a:prstGeom prst="rect">
            <a:avLst/>
          </a:prstGeom>
          <a:ln>
            <a:noFill/>
          </a:ln>
          <a:effectLst>
            <a:outerShdw blurRad="292100" dist="139700" dir="2700000" algn="tl" rotWithShape="0">
              <a:srgbClr val="333333">
                <a:alpha val="65000"/>
              </a:srgbClr>
            </a:outerShdw>
          </a:effectLst>
        </p:spPr>
      </p:pic>
      <p:pic>
        <p:nvPicPr>
          <p:cNvPr id="10" name="Image 9">
            <a:extLst>
              <a:ext uri="{FF2B5EF4-FFF2-40B4-BE49-F238E27FC236}">
                <a16:creationId xmlns:a16="http://schemas.microsoft.com/office/drawing/2014/main" id="{2DA23271-246A-4B36-9906-F83B21D3B183}"/>
              </a:ext>
            </a:extLst>
          </p:cNvPr>
          <p:cNvPicPr>
            <a:picLocks noChangeAspect="1"/>
          </p:cNvPicPr>
          <p:nvPr/>
        </p:nvPicPr>
        <p:blipFill>
          <a:blip r:embed="rId4"/>
          <a:stretch>
            <a:fillRect/>
          </a:stretch>
        </p:blipFill>
        <p:spPr>
          <a:xfrm>
            <a:off x="6589051" y="2290936"/>
            <a:ext cx="4860003" cy="3259615"/>
          </a:xfrm>
          <a:prstGeom prst="rect">
            <a:avLst/>
          </a:prstGeom>
          <a:ln>
            <a:noFill/>
          </a:ln>
          <a:effectLst>
            <a:outerShdw blurRad="292100" dist="139700" dir="2700000" algn="tl" rotWithShape="0">
              <a:srgbClr val="333333">
                <a:alpha val="65000"/>
              </a:srgbClr>
            </a:outerShdw>
          </a:effectLst>
        </p:spPr>
      </p:pic>
      <p:sp>
        <p:nvSpPr>
          <p:cNvPr id="11" name="Ellipse 10">
            <a:extLst>
              <a:ext uri="{FF2B5EF4-FFF2-40B4-BE49-F238E27FC236}">
                <a16:creationId xmlns:a16="http://schemas.microsoft.com/office/drawing/2014/main" id="{438DFCF9-4C36-4096-BB3A-C0A3DAC94FB6}"/>
              </a:ext>
            </a:extLst>
          </p:cNvPr>
          <p:cNvSpPr/>
          <p:nvPr/>
        </p:nvSpPr>
        <p:spPr>
          <a:xfrm>
            <a:off x="6109862" y="1406297"/>
            <a:ext cx="562074" cy="562074"/>
          </a:xfrm>
          <a:prstGeom prst="ellipse">
            <a:avLst/>
          </a:prstGeom>
          <a:solidFill>
            <a:srgbClr val="68013F"/>
          </a:solidFill>
          <a:ln>
            <a:solidFill>
              <a:srgbClr val="6801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2</a:t>
            </a:r>
          </a:p>
        </p:txBody>
      </p:sp>
      <p:sp>
        <p:nvSpPr>
          <p:cNvPr id="12" name="ZoneTexte 11">
            <a:extLst>
              <a:ext uri="{FF2B5EF4-FFF2-40B4-BE49-F238E27FC236}">
                <a16:creationId xmlns:a16="http://schemas.microsoft.com/office/drawing/2014/main" id="{0D5CCF5F-01A0-4548-93B2-61C71706AB10}"/>
              </a:ext>
            </a:extLst>
          </p:cNvPr>
          <p:cNvSpPr txBox="1"/>
          <p:nvPr/>
        </p:nvSpPr>
        <p:spPr>
          <a:xfrm>
            <a:off x="6905900" y="1465997"/>
            <a:ext cx="5024843" cy="442674"/>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txBody>
          <a:bodyPr wrap="square" rtlCol="0">
            <a:spAutoFit/>
          </a:bodyPr>
          <a:lstStyle/>
          <a:p>
            <a:pPr algn="ctr"/>
            <a:r>
              <a:rPr lang="fr-FR" sz="2000" dirty="0"/>
              <a:t>Vous avez installé l’extension navigateur</a:t>
            </a:r>
          </a:p>
        </p:txBody>
      </p:sp>
      <p:sp>
        <p:nvSpPr>
          <p:cNvPr id="13" name="ZoneTexte 12">
            <a:extLst>
              <a:ext uri="{FF2B5EF4-FFF2-40B4-BE49-F238E27FC236}">
                <a16:creationId xmlns:a16="http://schemas.microsoft.com/office/drawing/2014/main" id="{E30954DB-D95C-42D6-B269-91782E13C65C}"/>
              </a:ext>
            </a:extLst>
          </p:cNvPr>
          <p:cNvSpPr txBox="1"/>
          <p:nvPr/>
        </p:nvSpPr>
        <p:spPr>
          <a:xfrm>
            <a:off x="4045896" y="6004262"/>
            <a:ext cx="4110513" cy="646986"/>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txBody>
          <a:bodyPr wrap="square" rtlCol="0">
            <a:spAutoFit/>
          </a:bodyPr>
          <a:lstStyle/>
          <a:p>
            <a:pPr algn="ctr"/>
            <a:r>
              <a:rPr lang="fr-FR" sz="3200" dirty="0"/>
              <a:t>Vous êtes prêt.es</a:t>
            </a:r>
          </a:p>
        </p:txBody>
      </p:sp>
      <p:sp>
        <p:nvSpPr>
          <p:cNvPr id="7" name="Rectangle 6">
            <a:extLst>
              <a:ext uri="{FF2B5EF4-FFF2-40B4-BE49-F238E27FC236}">
                <a16:creationId xmlns:a16="http://schemas.microsoft.com/office/drawing/2014/main" id="{82B90645-4EAF-102E-6EC0-B083DC94302A}"/>
              </a:ext>
            </a:extLst>
          </p:cNvPr>
          <p:cNvSpPr/>
          <p:nvPr/>
        </p:nvSpPr>
        <p:spPr>
          <a:xfrm>
            <a:off x="1" y="0"/>
            <a:ext cx="175098" cy="6858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380975789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A74D11C6-E587-0E10-6555-28BA88DB5FDF}"/>
              </a:ext>
            </a:extLst>
          </p:cNvPr>
          <p:cNvPicPr>
            <a:picLocks noChangeAspect="1"/>
          </p:cNvPicPr>
          <p:nvPr/>
        </p:nvPicPr>
        <p:blipFill>
          <a:blip r:embed="rId2"/>
          <a:stretch>
            <a:fillRect/>
          </a:stretch>
        </p:blipFill>
        <p:spPr>
          <a:xfrm>
            <a:off x="857429" y="0"/>
            <a:ext cx="10477141" cy="6858000"/>
          </a:xfrm>
          <a:prstGeom prst="rect">
            <a:avLst/>
          </a:prstGeom>
        </p:spPr>
      </p:pic>
    </p:spTree>
    <p:extLst>
      <p:ext uri="{BB962C8B-B14F-4D97-AF65-F5344CB8AC3E}">
        <p14:creationId xmlns:p14="http://schemas.microsoft.com/office/powerpoint/2010/main" val="151272831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686313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978A0C-6CCE-48C2-AAEB-814C0080B486}"/>
              </a:ext>
            </a:extLst>
          </p:cNvPr>
          <p:cNvSpPr>
            <a:spLocks noGrp="1"/>
          </p:cNvSpPr>
          <p:nvPr>
            <p:ph type="title"/>
          </p:nvPr>
        </p:nvSpPr>
        <p:spPr/>
        <p:txBody>
          <a:bodyPr>
            <a:normAutofit fontScale="90000"/>
          </a:bodyPr>
          <a:lstStyle/>
          <a:p>
            <a:r>
              <a:rPr lang="fr-FR" dirty="0" err="1"/>
              <a:t>What’s</a:t>
            </a:r>
            <a:r>
              <a:rPr lang="fr-FR" dirty="0"/>
              <a:t> </a:t>
            </a:r>
            <a:r>
              <a:rPr lang="fr-FR" dirty="0" err="1"/>
              <a:t>inside</a:t>
            </a:r>
            <a:r>
              <a:rPr lang="fr-FR" dirty="0"/>
              <a:t> ??</a:t>
            </a:r>
          </a:p>
        </p:txBody>
      </p:sp>
      <p:pic>
        <p:nvPicPr>
          <p:cNvPr id="6" name="Image 5">
            <a:extLst>
              <a:ext uri="{FF2B5EF4-FFF2-40B4-BE49-F238E27FC236}">
                <a16:creationId xmlns:a16="http://schemas.microsoft.com/office/drawing/2014/main" id="{4AEF90F7-649F-434E-B4F3-9752EB728ED3}"/>
              </a:ext>
            </a:extLst>
          </p:cNvPr>
          <p:cNvPicPr>
            <a:picLocks noChangeAspect="1"/>
          </p:cNvPicPr>
          <p:nvPr/>
        </p:nvPicPr>
        <p:blipFill>
          <a:blip r:embed="rId3"/>
          <a:srcRect l="66116" t="40889" r="24187" b="39158"/>
          <a:stretch/>
        </p:blipFill>
        <p:spPr>
          <a:xfrm>
            <a:off x="482600" y="2839594"/>
            <a:ext cx="1013037" cy="1178812"/>
          </a:xfrm>
          <a:prstGeom prst="rect">
            <a:avLst/>
          </a:prstGeom>
          <a:ln>
            <a:noFill/>
          </a:ln>
          <a:effectLst>
            <a:outerShdw blurRad="292100" dist="139700" dir="2700000" algn="tl" rotWithShape="0">
              <a:srgbClr val="333333">
                <a:alpha val="65000"/>
              </a:srgbClr>
            </a:outerShdw>
          </a:effectLst>
        </p:spPr>
      </p:pic>
      <p:pic>
        <p:nvPicPr>
          <p:cNvPr id="7" name="Image 6">
            <a:extLst>
              <a:ext uri="{FF2B5EF4-FFF2-40B4-BE49-F238E27FC236}">
                <a16:creationId xmlns:a16="http://schemas.microsoft.com/office/drawing/2014/main" id="{9BB31B40-2B6B-4CFB-AF6A-309F4213A6BA}"/>
              </a:ext>
            </a:extLst>
          </p:cNvPr>
          <p:cNvPicPr>
            <a:picLocks noChangeAspect="1"/>
          </p:cNvPicPr>
          <p:nvPr/>
        </p:nvPicPr>
        <p:blipFill>
          <a:blip r:embed="rId4"/>
          <a:stretch>
            <a:fillRect/>
          </a:stretch>
        </p:blipFill>
        <p:spPr>
          <a:xfrm>
            <a:off x="2866855" y="1139051"/>
            <a:ext cx="9069879" cy="5464629"/>
          </a:xfrm>
          <a:prstGeom prst="rect">
            <a:avLst/>
          </a:prstGeom>
          <a:ln>
            <a:noFill/>
          </a:ln>
          <a:effectLst>
            <a:outerShdw blurRad="292100" dist="139700" dir="2700000" algn="tl" rotWithShape="0">
              <a:srgbClr val="333333">
                <a:alpha val="65000"/>
              </a:srgbClr>
            </a:outerShdw>
          </a:effectLst>
        </p:spPr>
      </p:pic>
      <p:sp>
        <p:nvSpPr>
          <p:cNvPr id="3" name="Flèche : droite 2">
            <a:extLst>
              <a:ext uri="{FF2B5EF4-FFF2-40B4-BE49-F238E27FC236}">
                <a16:creationId xmlns:a16="http://schemas.microsoft.com/office/drawing/2014/main" id="{34DFAC84-FA3F-228A-2DD2-874D359B115A}"/>
              </a:ext>
            </a:extLst>
          </p:cNvPr>
          <p:cNvSpPr/>
          <p:nvPr/>
        </p:nvSpPr>
        <p:spPr>
          <a:xfrm>
            <a:off x="1702182" y="3043766"/>
            <a:ext cx="1013037" cy="770467"/>
          </a:xfrm>
          <a:prstGeom prst="rightArrow">
            <a:avLst/>
          </a:prstGeom>
          <a:solidFill>
            <a:srgbClr val="7F7F7F"/>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B2250565-E7C2-1612-292A-D3B89BAC0F4C}"/>
              </a:ext>
            </a:extLst>
          </p:cNvPr>
          <p:cNvSpPr/>
          <p:nvPr/>
        </p:nvSpPr>
        <p:spPr>
          <a:xfrm>
            <a:off x="1" y="0"/>
            <a:ext cx="175098" cy="6858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2826070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978A0C-6CCE-48C2-AAEB-814C0080B486}"/>
              </a:ext>
            </a:extLst>
          </p:cNvPr>
          <p:cNvSpPr>
            <a:spLocks noGrp="1"/>
          </p:cNvSpPr>
          <p:nvPr>
            <p:ph type="title"/>
          </p:nvPr>
        </p:nvSpPr>
        <p:spPr/>
        <p:txBody>
          <a:bodyPr>
            <a:normAutofit fontScale="90000"/>
          </a:bodyPr>
          <a:lstStyle/>
          <a:p>
            <a:r>
              <a:rPr lang="fr-FR" dirty="0"/>
              <a:t>Le standalone </a:t>
            </a:r>
          </a:p>
        </p:txBody>
      </p:sp>
      <p:pic>
        <p:nvPicPr>
          <p:cNvPr id="7" name="Image 6">
            <a:extLst>
              <a:ext uri="{FF2B5EF4-FFF2-40B4-BE49-F238E27FC236}">
                <a16:creationId xmlns:a16="http://schemas.microsoft.com/office/drawing/2014/main" id="{9BB31B40-2B6B-4CFB-AF6A-309F4213A6BA}"/>
              </a:ext>
            </a:extLst>
          </p:cNvPr>
          <p:cNvPicPr>
            <a:picLocks noChangeAspect="1"/>
          </p:cNvPicPr>
          <p:nvPr/>
        </p:nvPicPr>
        <p:blipFill>
          <a:blip r:embed="rId3"/>
          <a:stretch>
            <a:fillRect/>
          </a:stretch>
        </p:blipFill>
        <p:spPr>
          <a:xfrm>
            <a:off x="1179065" y="836712"/>
            <a:ext cx="9833869" cy="5924936"/>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8569A15B-DF56-6C11-6827-D2FE8A69D29D}"/>
              </a:ext>
            </a:extLst>
          </p:cNvPr>
          <p:cNvSpPr/>
          <p:nvPr/>
        </p:nvSpPr>
        <p:spPr>
          <a:xfrm>
            <a:off x="1179065" y="1326664"/>
            <a:ext cx="1678435" cy="5445611"/>
          </a:xfrm>
          <a:prstGeom prst="rect">
            <a:avLst/>
          </a:prstGeom>
          <a:solidFill>
            <a:schemeClr val="accent4">
              <a:lumMod val="60000"/>
              <a:lumOff val="40000"/>
              <a:alpha val="4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0638B532-E0DA-B467-1192-366652E8D041}"/>
              </a:ext>
            </a:extLst>
          </p:cNvPr>
          <p:cNvSpPr/>
          <p:nvPr/>
        </p:nvSpPr>
        <p:spPr>
          <a:xfrm>
            <a:off x="2888110" y="1316037"/>
            <a:ext cx="5398640" cy="5445611"/>
          </a:xfrm>
          <a:prstGeom prst="rect">
            <a:avLst/>
          </a:prstGeom>
          <a:solidFill>
            <a:schemeClr val="accent2">
              <a:lumMod val="60000"/>
              <a:lumOff val="40000"/>
              <a:alpha val="4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FF44305C-4220-AA0B-4E60-912064E27E6F}"/>
              </a:ext>
            </a:extLst>
          </p:cNvPr>
          <p:cNvSpPr/>
          <p:nvPr/>
        </p:nvSpPr>
        <p:spPr>
          <a:xfrm>
            <a:off x="8286750" y="1316038"/>
            <a:ext cx="2726184" cy="5456238"/>
          </a:xfrm>
          <a:prstGeom prst="rect">
            <a:avLst/>
          </a:prstGeom>
          <a:solidFill>
            <a:schemeClr val="tx1">
              <a:lumMod val="50000"/>
              <a:lumOff val="50000"/>
              <a:alpha val="4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89F45642-827A-74C4-F9B5-5F877B7D6095}"/>
              </a:ext>
            </a:extLst>
          </p:cNvPr>
          <p:cNvSpPr txBox="1"/>
          <p:nvPr/>
        </p:nvSpPr>
        <p:spPr>
          <a:xfrm>
            <a:off x="1059684" y="4461212"/>
            <a:ext cx="1947806" cy="783193"/>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txBody>
          <a:bodyPr wrap="square" rtlCol="0">
            <a:spAutoFit/>
          </a:bodyPr>
          <a:lstStyle/>
          <a:p>
            <a:pPr algn="ctr"/>
            <a:r>
              <a:rPr lang="fr-FR" sz="2000" dirty="0"/>
              <a:t>Collections et marqueurs</a:t>
            </a:r>
          </a:p>
        </p:txBody>
      </p:sp>
      <p:sp>
        <p:nvSpPr>
          <p:cNvPr id="8" name="ZoneTexte 7">
            <a:extLst>
              <a:ext uri="{FF2B5EF4-FFF2-40B4-BE49-F238E27FC236}">
                <a16:creationId xmlns:a16="http://schemas.microsoft.com/office/drawing/2014/main" id="{B62A7E0A-4D5F-5811-D185-BA49591B1459}"/>
              </a:ext>
            </a:extLst>
          </p:cNvPr>
          <p:cNvSpPr txBox="1"/>
          <p:nvPr/>
        </p:nvSpPr>
        <p:spPr>
          <a:xfrm>
            <a:off x="4007027" y="4120692"/>
            <a:ext cx="3430175" cy="1464231"/>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txBody>
          <a:bodyPr wrap="square" rtlCol="0">
            <a:spAutoFit/>
          </a:bodyPr>
          <a:lstStyle/>
          <a:p>
            <a:pPr algn="ctr"/>
            <a:r>
              <a:rPr lang="fr-FR" sz="2000" dirty="0"/>
              <a:t>Liste des références contenues dans la collection sélectionnée ou dans Ma Bibliothèque</a:t>
            </a:r>
          </a:p>
        </p:txBody>
      </p:sp>
      <p:sp>
        <p:nvSpPr>
          <p:cNvPr id="9" name="ZoneTexte 8">
            <a:extLst>
              <a:ext uri="{FF2B5EF4-FFF2-40B4-BE49-F238E27FC236}">
                <a16:creationId xmlns:a16="http://schemas.microsoft.com/office/drawing/2014/main" id="{99AD0867-A08B-5783-110D-F8CBD8AFE2EA}"/>
              </a:ext>
            </a:extLst>
          </p:cNvPr>
          <p:cNvSpPr txBox="1"/>
          <p:nvPr/>
        </p:nvSpPr>
        <p:spPr>
          <a:xfrm>
            <a:off x="8515778" y="4290952"/>
            <a:ext cx="2268128" cy="1123712"/>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txBody>
          <a:bodyPr wrap="square" rtlCol="0">
            <a:spAutoFit/>
          </a:bodyPr>
          <a:lstStyle/>
          <a:p>
            <a:pPr algn="ctr"/>
            <a:r>
              <a:rPr lang="fr-FR" sz="2000" dirty="0"/>
              <a:t>Métadonnées d’une référence sélectionnée</a:t>
            </a:r>
          </a:p>
        </p:txBody>
      </p:sp>
      <p:cxnSp>
        <p:nvCxnSpPr>
          <p:cNvPr id="13" name="Connecteur droit avec flèche 12">
            <a:extLst>
              <a:ext uri="{FF2B5EF4-FFF2-40B4-BE49-F238E27FC236}">
                <a16:creationId xmlns:a16="http://schemas.microsoft.com/office/drawing/2014/main" id="{03DC904B-C82A-4AA6-577C-133CE3E5928C}"/>
              </a:ext>
            </a:extLst>
          </p:cNvPr>
          <p:cNvCxnSpPr>
            <a:cxnSpLocks/>
            <a:stCxn id="6" idx="3"/>
            <a:endCxn id="8" idx="1"/>
          </p:cNvCxnSpPr>
          <p:nvPr/>
        </p:nvCxnSpPr>
        <p:spPr>
          <a:xfrm flipV="1">
            <a:off x="3007490" y="4852808"/>
            <a:ext cx="999537" cy="1"/>
          </a:xfrm>
          <a:prstGeom prst="straightConnector1">
            <a:avLst/>
          </a:prstGeom>
          <a:ln w="5715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F3D2373D-E4B4-14AE-D4F2-03688A197E39}"/>
              </a:ext>
            </a:extLst>
          </p:cNvPr>
          <p:cNvCxnSpPr>
            <a:cxnSpLocks/>
            <a:stCxn id="8" idx="3"/>
            <a:endCxn id="9" idx="1"/>
          </p:cNvCxnSpPr>
          <p:nvPr/>
        </p:nvCxnSpPr>
        <p:spPr>
          <a:xfrm>
            <a:off x="7437202" y="4852808"/>
            <a:ext cx="1078576" cy="0"/>
          </a:xfrm>
          <a:prstGeom prst="straightConnector1">
            <a:avLst/>
          </a:prstGeom>
          <a:ln w="5715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2A52485-CD9A-28C0-9FAC-EE907539E81A}"/>
              </a:ext>
            </a:extLst>
          </p:cNvPr>
          <p:cNvSpPr/>
          <p:nvPr/>
        </p:nvSpPr>
        <p:spPr>
          <a:xfrm>
            <a:off x="1" y="0"/>
            <a:ext cx="175098" cy="6858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2507863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FFBA2B-BB4A-755F-343D-117B91032E85}"/>
              </a:ext>
            </a:extLst>
          </p:cNvPr>
          <p:cNvSpPr>
            <a:spLocks noGrp="1"/>
          </p:cNvSpPr>
          <p:nvPr>
            <p:ph type="title"/>
          </p:nvPr>
        </p:nvSpPr>
        <p:spPr/>
        <p:txBody>
          <a:bodyPr>
            <a:normAutofit fontScale="90000"/>
          </a:bodyPr>
          <a:lstStyle/>
          <a:p>
            <a:r>
              <a:rPr lang="fr-FR" dirty="0"/>
              <a:t>Le standalone : coup d’œil sur l’interface</a:t>
            </a:r>
          </a:p>
        </p:txBody>
      </p:sp>
      <p:pic>
        <p:nvPicPr>
          <p:cNvPr id="4" name="Image 3">
            <a:extLst>
              <a:ext uri="{FF2B5EF4-FFF2-40B4-BE49-F238E27FC236}">
                <a16:creationId xmlns:a16="http://schemas.microsoft.com/office/drawing/2014/main" id="{D004F8D7-16AE-905C-D484-D3944A5D5287}"/>
              </a:ext>
            </a:extLst>
          </p:cNvPr>
          <p:cNvPicPr>
            <a:picLocks noChangeAspect="1"/>
          </p:cNvPicPr>
          <p:nvPr/>
        </p:nvPicPr>
        <p:blipFill>
          <a:blip r:embed="rId2"/>
          <a:stretch>
            <a:fillRect/>
          </a:stretch>
        </p:blipFill>
        <p:spPr>
          <a:xfrm>
            <a:off x="1064169" y="1141512"/>
            <a:ext cx="10063659" cy="5320412"/>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4DFDC669-A48C-A9E4-7385-E0653D648510}"/>
              </a:ext>
            </a:extLst>
          </p:cNvPr>
          <p:cNvSpPr/>
          <p:nvPr/>
        </p:nvSpPr>
        <p:spPr>
          <a:xfrm>
            <a:off x="2999232" y="1642795"/>
            <a:ext cx="1152144" cy="207266"/>
          </a:xfrm>
          <a:prstGeom prst="rect">
            <a:avLst/>
          </a:prstGeom>
          <a:noFill/>
          <a:ln w="1905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6A46480E-D479-BABB-5244-DD3C158A2A24}"/>
              </a:ext>
            </a:extLst>
          </p:cNvPr>
          <p:cNvSpPr/>
          <p:nvPr/>
        </p:nvSpPr>
        <p:spPr>
          <a:xfrm>
            <a:off x="1115567" y="1871471"/>
            <a:ext cx="1767841" cy="207265"/>
          </a:xfrm>
          <a:prstGeom prst="rect">
            <a:avLst/>
          </a:prstGeom>
          <a:noFill/>
          <a:ln w="1905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841CBF78-3CDD-A24B-CD06-DC7C66A9E0C9}"/>
              </a:ext>
            </a:extLst>
          </p:cNvPr>
          <p:cNvSpPr/>
          <p:nvPr/>
        </p:nvSpPr>
        <p:spPr>
          <a:xfrm>
            <a:off x="1207008" y="2107654"/>
            <a:ext cx="1359408" cy="2348522"/>
          </a:xfrm>
          <a:prstGeom prst="rect">
            <a:avLst/>
          </a:prstGeom>
          <a:noFill/>
          <a:ln w="1905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3B84EFB5-3971-090E-5346-CBF69AE51621}"/>
              </a:ext>
            </a:extLst>
          </p:cNvPr>
          <p:cNvSpPr/>
          <p:nvPr/>
        </p:nvSpPr>
        <p:spPr>
          <a:xfrm>
            <a:off x="1207008" y="4535424"/>
            <a:ext cx="1359408" cy="865632"/>
          </a:xfrm>
          <a:prstGeom prst="rect">
            <a:avLst/>
          </a:prstGeom>
          <a:noFill/>
          <a:ln w="1905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DDAAD8F5-B9A1-853D-B0EB-7E53F6E1DF7D}"/>
              </a:ext>
            </a:extLst>
          </p:cNvPr>
          <p:cNvSpPr/>
          <p:nvPr/>
        </p:nvSpPr>
        <p:spPr>
          <a:xfrm>
            <a:off x="1115567" y="5431536"/>
            <a:ext cx="1767841" cy="1030388"/>
          </a:xfrm>
          <a:prstGeom prst="rect">
            <a:avLst/>
          </a:prstGeom>
          <a:noFill/>
          <a:ln w="1905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217EB571-9B5B-F3DA-C124-B69F654C32BF}"/>
              </a:ext>
            </a:extLst>
          </p:cNvPr>
          <p:cNvSpPr/>
          <p:nvPr/>
        </p:nvSpPr>
        <p:spPr>
          <a:xfrm>
            <a:off x="1115567" y="1642795"/>
            <a:ext cx="207265" cy="207265"/>
          </a:xfrm>
          <a:prstGeom prst="rect">
            <a:avLst/>
          </a:prstGeom>
          <a:solidFill>
            <a:schemeClr val="accent2">
              <a:lumMod val="60000"/>
              <a:lumOff val="40000"/>
              <a:alpha val="0"/>
            </a:schemeClr>
          </a:solidFill>
          <a:ln w="1905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FDB95BA0-BD9F-50EC-6DE5-415C3FA10FB6}"/>
              </a:ext>
            </a:extLst>
          </p:cNvPr>
          <p:cNvSpPr/>
          <p:nvPr/>
        </p:nvSpPr>
        <p:spPr>
          <a:xfrm>
            <a:off x="2943532" y="1888197"/>
            <a:ext cx="5456756" cy="207265"/>
          </a:xfrm>
          <a:prstGeom prst="rect">
            <a:avLst/>
          </a:prstGeom>
          <a:solidFill>
            <a:schemeClr val="accent2">
              <a:lumMod val="60000"/>
              <a:lumOff val="40000"/>
              <a:alpha val="0"/>
            </a:schemeClr>
          </a:solidFill>
          <a:ln w="1905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43D16DAC-5EE0-4E8B-9E5F-645D56146A30}"/>
              </a:ext>
            </a:extLst>
          </p:cNvPr>
          <p:cNvSpPr/>
          <p:nvPr/>
        </p:nvSpPr>
        <p:spPr>
          <a:xfrm>
            <a:off x="6632447" y="1645918"/>
            <a:ext cx="1767841" cy="207265"/>
          </a:xfrm>
          <a:prstGeom prst="rect">
            <a:avLst/>
          </a:prstGeom>
          <a:solidFill>
            <a:schemeClr val="accent2">
              <a:lumMod val="60000"/>
              <a:lumOff val="40000"/>
              <a:alpha val="0"/>
            </a:schemeClr>
          </a:solidFill>
          <a:ln w="1905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00E0DFFE-6833-2F48-B9CE-C098C9748662}"/>
              </a:ext>
            </a:extLst>
          </p:cNvPr>
          <p:cNvSpPr/>
          <p:nvPr/>
        </p:nvSpPr>
        <p:spPr>
          <a:xfrm>
            <a:off x="6425182" y="1646493"/>
            <a:ext cx="207266" cy="203568"/>
          </a:xfrm>
          <a:prstGeom prst="rect">
            <a:avLst/>
          </a:prstGeom>
          <a:solidFill>
            <a:schemeClr val="accent2">
              <a:lumMod val="60000"/>
              <a:lumOff val="40000"/>
              <a:alpha val="0"/>
            </a:schemeClr>
          </a:solidFill>
          <a:ln w="1905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01FCF54F-B24C-A5FD-9DD4-B0D65CDDF14D}"/>
              </a:ext>
            </a:extLst>
          </p:cNvPr>
          <p:cNvSpPr/>
          <p:nvPr/>
        </p:nvSpPr>
        <p:spPr>
          <a:xfrm rot="5400000">
            <a:off x="9982655" y="2576020"/>
            <a:ext cx="2062165" cy="210729"/>
          </a:xfrm>
          <a:prstGeom prst="rect">
            <a:avLst/>
          </a:prstGeom>
          <a:solidFill>
            <a:schemeClr val="accent2">
              <a:lumMod val="60000"/>
              <a:lumOff val="40000"/>
              <a:alpha val="0"/>
            </a:schemeClr>
          </a:solidFill>
          <a:ln w="1905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DB242B64-6DB2-90EE-A58F-188675E98BA9}"/>
              </a:ext>
            </a:extLst>
          </p:cNvPr>
          <p:cNvSpPr/>
          <p:nvPr/>
        </p:nvSpPr>
        <p:spPr>
          <a:xfrm>
            <a:off x="10917100" y="1391296"/>
            <a:ext cx="210728" cy="219457"/>
          </a:xfrm>
          <a:prstGeom prst="rect">
            <a:avLst/>
          </a:prstGeom>
          <a:solidFill>
            <a:schemeClr val="accent2">
              <a:lumMod val="60000"/>
              <a:lumOff val="40000"/>
              <a:alpha val="0"/>
            </a:schemeClr>
          </a:solidFill>
          <a:ln w="1905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C634E299-ABC0-1C01-7CAF-5D5D90B2C6D8}"/>
              </a:ext>
            </a:extLst>
          </p:cNvPr>
          <p:cNvSpPr txBox="1"/>
          <p:nvPr/>
        </p:nvSpPr>
        <p:spPr>
          <a:xfrm>
            <a:off x="278806" y="3189247"/>
            <a:ext cx="1559722" cy="523220"/>
          </a:xfrm>
          <a:prstGeom prst="rect">
            <a:avLst/>
          </a:prstGeom>
          <a:solidFill>
            <a:schemeClr val="bg1"/>
          </a:solidFill>
          <a:ln>
            <a:solidFill>
              <a:srgbClr val="FFFF00"/>
            </a:solidFill>
          </a:ln>
        </p:spPr>
        <p:txBody>
          <a:bodyPr wrap="square" rtlCol="0">
            <a:spAutoFit/>
          </a:bodyPr>
          <a:lstStyle/>
          <a:p>
            <a:r>
              <a:rPr lang="fr-FR" sz="1400" dirty="0"/>
              <a:t>Collections et</a:t>
            </a:r>
          </a:p>
          <a:p>
            <a:r>
              <a:rPr lang="fr-FR" sz="1400" dirty="0"/>
              <a:t>Sous-collections</a:t>
            </a:r>
          </a:p>
        </p:txBody>
      </p:sp>
      <p:sp>
        <p:nvSpPr>
          <p:cNvPr id="21" name="ZoneTexte 20">
            <a:extLst>
              <a:ext uri="{FF2B5EF4-FFF2-40B4-BE49-F238E27FC236}">
                <a16:creationId xmlns:a16="http://schemas.microsoft.com/office/drawing/2014/main" id="{BA3A9415-4728-25F6-BD89-E44910763627}"/>
              </a:ext>
            </a:extLst>
          </p:cNvPr>
          <p:cNvSpPr txBox="1"/>
          <p:nvPr/>
        </p:nvSpPr>
        <p:spPr>
          <a:xfrm>
            <a:off x="278806" y="4717022"/>
            <a:ext cx="1340274" cy="523220"/>
          </a:xfrm>
          <a:prstGeom prst="rect">
            <a:avLst/>
          </a:prstGeom>
          <a:solidFill>
            <a:schemeClr val="bg1"/>
          </a:solidFill>
          <a:ln>
            <a:solidFill>
              <a:srgbClr val="FFFF00"/>
            </a:solidFill>
          </a:ln>
        </p:spPr>
        <p:txBody>
          <a:bodyPr wrap="square" rtlCol="0">
            <a:spAutoFit/>
          </a:bodyPr>
          <a:lstStyle/>
          <a:p>
            <a:r>
              <a:rPr lang="fr-FR" sz="1400" dirty="0"/>
              <a:t>Bibliothèques partagées</a:t>
            </a:r>
          </a:p>
        </p:txBody>
      </p:sp>
      <p:sp>
        <p:nvSpPr>
          <p:cNvPr id="22" name="ZoneTexte 21">
            <a:extLst>
              <a:ext uri="{FF2B5EF4-FFF2-40B4-BE49-F238E27FC236}">
                <a16:creationId xmlns:a16="http://schemas.microsoft.com/office/drawing/2014/main" id="{2FECF699-502E-E776-4D0E-483D1810EA84}"/>
              </a:ext>
            </a:extLst>
          </p:cNvPr>
          <p:cNvSpPr txBox="1"/>
          <p:nvPr/>
        </p:nvSpPr>
        <p:spPr>
          <a:xfrm>
            <a:off x="509257" y="5892298"/>
            <a:ext cx="1109823" cy="307777"/>
          </a:xfrm>
          <a:prstGeom prst="rect">
            <a:avLst/>
          </a:prstGeom>
          <a:solidFill>
            <a:schemeClr val="bg1"/>
          </a:solidFill>
          <a:ln>
            <a:solidFill>
              <a:srgbClr val="FFFF00"/>
            </a:solidFill>
          </a:ln>
        </p:spPr>
        <p:txBody>
          <a:bodyPr wrap="square" rtlCol="0">
            <a:spAutoFit/>
          </a:bodyPr>
          <a:lstStyle/>
          <a:p>
            <a:r>
              <a:rPr lang="fr-FR" sz="1400" dirty="0"/>
              <a:t>Marqueurs</a:t>
            </a:r>
          </a:p>
        </p:txBody>
      </p:sp>
      <p:sp>
        <p:nvSpPr>
          <p:cNvPr id="23" name="ZoneTexte 22">
            <a:extLst>
              <a:ext uri="{FF2B5EF4-FFF2-40B4-BE49-F238E27FC236}">
                <a16:creationId xmlns:a16="http://schemas.microsoft.com/office/drawing/2014/main" id="{B7CD2FFC-6BD8-5D13-033C-5B758DC985CE}"/>
              </a:ext>
            </a:extLst>
          </p:cNvPr>
          <p:cNvSpPr txBox="1"/>
          <p:nvPr/>
        </p:nvSpPr>
        <p:spPr>
          <a:xfrm>
            <a:off x="1619080" y="916930"/>
            <a:ext cx="1243933" cy="523220"/>
          </a:xfrm>
          <a:prstGeom prst="rect">
            <a:avLst/>
          </a:prstGeom>
          <a:solidFill>
            <a:schemeClr val="bg1"/>
          </a:solidFill>
          <a:ln>
            <a:solidFill>
              <a:srgbClr val="FFFF00"/>
            </a:solidFill>
          </a:ln>
        </p:spPr>
        <p:txBody>
          <a:bodyPr wrap="square" rtlCol="0">
            <a:spAutoFit/>
          </a:bodyPr>
          <a:lstStyle/>
          <a:p>
            <a:r>
              <a:rPr lang="fr-FR" sz="1400" dirty="0"/>
              <a:t>Votre bibliothèque</a:t>
            </a:r>
          </a:p>
        </p:txBody>
      </p:sp>
      <p:cxnSp>
        <p:nvCxnSpPr>
          <p:cNvPr id="25" name="Connecteur droit avec flèche 24">
            <a:extLst>
              <a:ext uri="{FF2B5EF4-FFF2-40B4-BE49-F238E27FC236}">
                <a16:creationId xmlns:a16="http://schemas.microsoft.com/office/drawing/2014/main" id="{F51EA62B-AD6C-C2E9-2B8F-310EA703F1BB}"/>
              </a:ext>
            </a:extLst>
          </p:cNvPr>
          <p:cNvCxnSpPr>
            <a:stCxn id="23" idx="2"/>
          </p:cNvCxnSpPr>
          <p:nvPr/>
        </p:nvCxnSpPr>
        <p:spPr>
          <a:xfrm flipH="1">
            <a:off x="1999487" y="1440150"/>
            <a:ext cx="241560" cy="40991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6" name="ZoneTexte 25">
            <a:extLst>
              <a:ext uri="{FF2B5EF4-FFF2-40B4-BE49-F238E27FC236}">
                <a16:creationId xmlns:a16="http://schemas.microsoft.com/office/drawing/2014/main" id="{4531460A-B40C-96EA-AE03-40700514C46C}"/>
              </a:ext>
            </a:extLst>
          </p:cNvPr>
          <p:cNvSpPr txBox="1"/>
          <p:nvPr/>
        </p:nvSpPr>
        <p:spPr>
          <a:xfrm>
            <a:off x="133588" y="916930"/>
            <a:ext cx="1243933" cy="523220"/>
          </a:xfrm>
          <a:prstGeom prst="rect">
            <a:avLst/>
          </a:prstGeom>
          <a:solidFill>
            <a:schemeClr val="bg1"/>
          </a:solidFill>
          <a:ln>
            <a:solidFill>
              <a:srgbClr val="FFFF00"/>
            </a:solidFill>
          </a:ln>
        </p:spPr>
        <p:txBody>
          <a:bodyPr wrap="square" rtlCol="0">
            <a:spAutoFit/>
          </a:bodyPr>
          <a:lstStyle/>
          <a:p>
            <a:r>
              <a:rPr lang="fr-FR" sz="1400" dirty="0"/>
              <a:t>Créer une collection</a:t>
            </a:r>
          </a:p>
        </p:txBody>
      </p:sp>
      <p:cxnSp>
        <p:nvCxnSpPr>
          <p:cNvPr id="28" name="Connecteur droit avec flèche 27">
            <a:extLst>
              <a:ext uri="{FF2B5EF4-FFF2-40B4-BE49-F238E27FC236}">
                <a16:creationId xmlns:a16="http://schemas.microsoft.com/office/drawing/2014/main" id="{7A3B8747-F4D6-371B-21AE-00B537325ED8}"/>
              </a:ext>
            </a:extLst>
          </p:cNvPr>
          <p:cNvCxnSpPr>
            <a:cxnSpLocks/>
            <a:stCxn id="26" idx="2"/>
          </p:cNvCxnSpPr>
          <p:nvPr/>
        </p:nvCxnSpPr>
        <p:spPr>
          <a:xfrm>
            <a:off x="755555" y="1440150"/>
            <a:ext cx="345192" cy="312372"/>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0" name="ZoneTexte 29">
            <a:extLst>
              <a:ext uri="{FF2B5EF4-FFF2-40B4-BE49-F238E27FC236}">
                <a16:creationId xmlns:a16="http://schemas.microsoft.com/office/drawing/2014/main" id="{3E28B3A3-E985-417B-5FA6-D358BB6CFB66}"/>
              </a:ext>
            </a:extLst>
          </p:cNvPr>
          <p:cNvSpPr txBox="1"/>
          <p:nvPr/>
        </p:nvSpPr>
        <p:spPr>
          <a:xfrm>
            <a:off x="3104572" y="761133"/>
            <a:ext cx="2663484" cy="738664"/>
          </a:xfrm>
          <a:prstGeom prst="rect">
            <a:avLst/>
          </a:prstGeom>
          <a:solidFill>
            <a:schemeClr val="bg1"/>
          </a:solidFill>
          <a:ln>
            <a:solidFill>
              <a:schemeClr val="accent2">
                <a:lumMod val="60000"/>
                <a:lumOff val="40000"/>
              </a:schemeClr>
            </a:solidFill>
          </a:ln>
        </p:spPr>
        <p:txBody>
          <a:bodyPr wrap="square" rtlCol="0">
            <a:spAutoFit/>
          </a:bodyPr>
          <a:lstStyle/>
          <a:p>
            <a:r>
              <a:rPr lang="fr-FR" sz="1400" dirty="0"/>
              <a:t>Ajout manuel de référence/notes/documents annexes</a:t>
            </a:r>
          </a:p>
        </p:txBody>
      </p:sp>
      <p:cxnSp>
        <p:nvCxnSpPr>
          <p:cNvPr id="31" name="Connecteur droit avec flèche 30">
            <a:extLst>
              <a:ext uri="{FF2B5EF4-FFF2-40B4-BE49-F238E27FC236}">
                <a16:creationId xmlns:a16="http://schemas.microsoft.com/office/drawing/2014/main" id="{F27AF722-0554-A7A7-B0A2-E074DCE2B3DB}"/>
              </a:ext>
            </a:extLst>
          </p:cNvPr>
          <p:cNvCxnSpPr>
            <a:cxnSpLocks/>
            <a:stCxn id="30" idx="2"/>
          </p:cNvCxnSpPr>
          <p:nvPr/>
        </p:nvCxnSpPr>
        <p:spPr>
          <a:xfrm flipH="1">
            <a:off x="4151376" y="1499797"/>
            <a:ext cx="284938" cy="252725"/>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ZoneTexte 33">
            <a:extLst>
              <a:ext uri="{FF2B5EF4-FFF2-40B4-BE49-F238E27FC236}">
                <a16:creationId xmlns:a16="http://schemas.microsoft.com/office/drawing/2014/main" id="{237DAD1A-6102-D4CC-9D07-7294F19E1442}"/>
              </a:ext>
            </a:extLst>
          </p:cNvPr>
          <p:cNvSpPr txBox="1"/>
          <p:nvPr/>
        </p:nvSpPr>
        <p:spPr>
          <a:xfrm>
            <a:off x="7355560" y="909167"/>
            <a:ext cx="1092382" cy="523220"/>
          </a:xfrm>
          <a:prstGeom prst="rect">
            <a:avLst/>
          </a:prstGeom>
          <a:solidFill>
            <a:schemeClr val="bg1"/>
          </a:solidFill>
          <a:ln>
            <a:solidFill>
              <a:schemeClr val="accent2">
                <a:lumMod val="60000"/>
                <a:lumOff val="40000"/>
              </a:schemeClr>
            </a:solidFill>
          </a:ln>
        </p:spPr>
        <p:txBody>
          <a:bodyPr wrap="square" rtlCol="0">
            <a:spAutoFit/>
          </a:bodyPr>
          <a:lstStyle/>
          <a:p>
            <a:r>
              <a:rPr lang="fr-FR" sz="1400" dirty="0"/>
              <a:t>Recherche simple</a:t>
            </a:r>
          </a:p>
        </p:txBody>
      </p:sp>
      <p:sp>
        <p:nvSpPr>
          <p:cNvPr id="35" name="ZoneTexte 34">
            <a:extLst>
              <a:ext uri="{FF2B5EF4-FFF2-40B4-BE49-F238E27FC236}">
                <a16:creationId xmlns:a16="http://schemas.microsoft.com/office/drawing/2014/main" id="{F4261D71-6965-7A9C-78CD-BB40ACB45BDC}"/>
              </a:ext>
            </a:extLst>
          </p:cNvPr>
          <p:cNvSpPr txBox="1"/>
          <p:nvPr/>
        </p:nvSpPr>
        <p:spPr>
          <a:xfrm>
            <a:off x="6101314" y="840946"/>
            <a:ext cx="1092382" cy="523220"/>
          </a:xfrm>
          <a:prstGeom prst="rect">
            <a:avLst/>
          </a:prstGeom>
          <a:solidFill>
            <a:schemeClr val="bg1"/>
          </a:solidFill>
          <a:ln>
            <a:solidFill>
              <a:schemeClr val="accent2">
                <a:lumMod val="60000"/>
                <a:lumOff val="40000"/>
              </a:schemeClr>
            </a:solidFill>
          </a:ln>
        </p:spPr>
        <p:txBody>
          <a:bodyPr wrap="square" rtlCol="0">
            <a:spAutoFit/>
          </a:bodyPr>
          <a:lstStyle/>
          <a:p>
            <a:r>
              <a:rPr lang="fr-FR" sz="1400" dirty="0"/>
              <a:t>Recherche avancée</a:t>
            </a:r>
          </a:p>
        </p:txBody>
      </p:sp>
      <p:cxnSp>
        <p:nvCxnSpPr>
          <p:cNvPr id="36" name="Connecteur droit avec flèche 35">
            <a:extLst>
              <a:ext uri="{FF2B5EF4-FFF2-40B4-BE49-F238E27FC236}">
                <a16:creationId xmlns:a16="http://schemas.microsoft.com/office/drawing/2014/main" id="{30EAAD3D-360E-A254-6EF3-7983759710B7}"/>
              </a:ext>
            </a:extLst>
          </p:cNvPr>
          <p:cNvCxnSpPr>
            <a:cxnSpLocks/>
            <a:endCxn id="15" idx="0"/>
          </p:cNvCxnSpPr>
          <p:nvPr/>
        </p:nvCxnSpPr>
        <p:spPr>
          <a:xfrm flipH="1">
            <a:off x="6528815" y="1360743"/>
            <a:ext cx="66111" cy="285750"/>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eur droit avec flèche 38">
            <a:extLst>
              <a:ext uri="{FF2B5EF4-FFF2-40B4-BE49-F238E27FC236}">
                <a16:creationId xmlns:a16="http://schemas.microsoft.com/office/drawing/2014/main" id="{541AF833-8F03-8034-5A13-01B6DBDF62A3}"/>
              </a:ext>
            </a:extLst>
          </p:cNvPr>
          <p:cNvCxnSpPr>
            <a:cxnSpLocks/>
            <a:stCxn id="34" idx="2"/>
            <a:endCxn id="14" idx="0"/>
          </p:cNvCxnSpPr>
          <p:nvPr/>
        </p:nvCxnSpPr>
        <p:spPr>
          <a:xfrm flipH="1">
            <a:off x="7516368" y="1432387"/>
            <a:ext cx="385383" cy="213531"/>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ZoneTexte 41">
            <a:extLst>
              <a:ext uri="{FF2B5EF4-FFF2-40B4-BE49-F238E27FC236}">
                <a16:creationId xmlns:a16="http://schemas.microsoft.com/office/drawing/2014/main" id="{B975B8B6-CA0B-093E-0889-E74CA0333937}"/>
              </a:ext>
            </a:extLst>
          </p:cNvPr>
          <p:cNvSpPr txBox="1"/>
          <p:nvPr/>
        </p:nvSpPr>
        <p:spPr>
          <a:xfrm>
            <a:off x="3514595" y="2378928"/>
            <a:ext cx="4194464" cy="523220"/>
          </a:xfrm>
          <a:prstGeom prst="rect">
            <a:avLst/>
          </a:prstGeom>
          <a:solidFill>
            <a:schemeClr val="bg1"/>
          </a:solidFill>
          <a:ln>
            <a:solidFill>
              <a:schemeClr val="accent2">
                <a:lumMod val="60000"/>
                <a:lumOff val="40000"/>
              </a:schemeClr>
            </a:solidFill>
          </a:ln>
        </p:spPr>
        <p:txBody>
          <a:bodyPr wrap="square" rtlCol="0">
            <a:spAutoFit/>
          </a:bodyPr>
          <a:lstStyle/>
          <a:p>
            <a:pPr algn="ctr"/>
            <a:r>
              <a:rPr lang="fr-FR" sz="1400" dirty="0"/>
              <a:t>Gestion des colonnes : clic droit pour ajouter/enlever des critères de classement</a:t>
            </a:r>
          </a:p>
        </p:txBody>
      </p:sp>
      <p:cxnSp>
        <p:nvCxnSpPr>
          <p:cNvPr id="43" name="Connecteur droit avec flèche 42">
            <a:extLst>
              <a:ext uri="{FF2B5EF4-FFF2-40B4-BE49-F238E27FC236}">
                <a16:creationId xmlns:a16="http://schemas.microsoft.com/office/drawing/2014/main" id="{4B0755A8-B1A9-36B5-3F93-40A8ED16B722}"/>
              </a:ext>
            </a:extLst>
          </p:cNvPr>
          <p:cNvCxnSpPr>
            <a:cxnSpLocks/>
            <a:stCxn id="42" idx="0"/>
            <a:endCxn id="13" idx="2"/>
          </p:cNvCxnSpPr>
          <p:nvPr/>
        </p:nvCxnSpPr>
        <p:spPr>
          <a:xfrm flipV="1">
            <a:off x="5611827" y="2095462"/>
            <a:ext cx="60083" cy="283466"/>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ZoneTexte 46">
            <a:extLst>
              <a:ext uri="{FF2B5EF4-FFF2-40B4-BE49-F238E27FC236}">
                <a16:creationId xmlns:a16="http://schemas.microsoft.com/office/drawing/2014/main" id="{9A9D6638-D860-E7CD-8F45-C6049E9AB5F4}"/>
              </a:ext>
            </a:extLst>
          </p:cNvPr>
          <p:cNvSpPr txBox="1"/>
          <p:nvPr/>
        </p:nvSpPr>
        <p:spPr>
          <a:xfrm>
            <a:off x="8870634" y="1154540"/>
            <a:ext cx="1554326" cy="523220"/>
          </a:xfrm>
          <a:prstGeom prst="rect">
            <a:avLst/>
          </a:prstGeom>
          <a:solidFill>
            <a:schemeClr val="bg1"/>
          </a:solidFill>
          <a:ln>
            <a:solidFill>
              <a:schemeClr val="tx1">
                <a:lumMod val="50000"/>
                <a:lumOff val="50000"/>
              </a:schemeClr>
            </a:solidFill>
          </a:ln>
        </p:spPr>
        <p:txBody>
          <a:bodyPr wrap="square" rtlCol="0">
            <a:spAutoFit/>
          </a:bodyPr>
          <a:lstStyle/>
          <a:p>
            <a:pPr algn="ctr"/>
            <a:r>
              <a:rPr lang="fr-FR" sz="1400" dirty="0"/>
              <a:t>Bouton de synchronisation</a:t>
            </a:r>
          </a:p>
        </p:txBody>
      </p:sp>
      <p:cxnSp>
        <p:nvCxnSpPr>
          <p:cNvPr id="48" name="Connecteur droit avec flèche 47">
            <a:extLst>
              <a:ext uri="{FF2B5EF4-FFF2-40B4-BE49-F238E27FC236}">
                <a16:creationId xmlns:a16="http://schemas.microsoft.com/office/drawing/2014/main" id="{79034873-4835-2069-7E24-C7C6B79E81B4}"/>
              </a:ext>
            </a:extLst>
          </p:cNvPr>
          <p:cNvCxnSpPr>
            <a:cxnSpLocks/>
            <a:stCxn id="47" idx="3"/>
            <a:endCxn id="19" idx="1"/>
          </p:cNvCxnSpPr>
          <p:nvPr/>
        </p:nvCxnSpPr>
        <p:spPr>
          <a:xfrm>
            <a:off x="10424960" y="1416150"/>
            <a:ext cx="492140" cy="84875"/>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1" name="ZoneTexte 50">
            <a:extLst>
              <a:ext uri="{FF2B5EF4-FFF2-40B4-BE49-F238E27FC236}">
                <a16:creationId xmlns:a16="http://schemas.microsoft.com/office/drawing/2014/main" id="{62118ED3-D8AA-5937-05B4-F69B9E4200E4}"/>
              </a:ext>
            </a:extLst>
          </p:cNvPr>
          <p:cNvSpPr txBox="1"/>
          <p:nvPr/>
        </p:nvSpPr>
        <p:spPr>
          <a:xfrm>
            <a:off x="8662818" y="2419774"/>
            <a:ext cx="1554326" cy="523220"/>
          </a:xfrm>
          <a:prstGeom prst="rect">
            <a:avLst/>
          </a:prstGeom>
          <a:solidFill>
            <a:schemeClr val="bg1"/>
          </a:solidFill>
          <a:ln>
            <a:solidFill>
              <a:schemeClr val="tx1">
                <a:lumMod val="50000"/>
                <a:lumOff val="50000"/>
              </a:schemeClr>
            </a:solidFill>
          </a:ln>
        </p:spPr>
        <p:txBody>
          <a:bodyPr wrap="square" rtlCol="0">
            <a:spAutoFit/>
          </a:bodyPr>
          <a:lstStyle/>
          <a:p>
            <a:pPr algn="ctr"/>
            <a:r>
              <a:rPr lang="fr-FR" sz="1400" dirty="0"/>
              <a:t>Catégories de métadonnées</a:t>
            </a:r>
          </a:p>
        </p:txBody>
      </p:sp>
      <p:cxnSp>
        <p:nvCxnSpPr>
          <p:cNvPr id="52" name="Connecteur droit avec flèche 51">
            <a:extLst>
              <a:ext uri="{FF2B5EF4-FFF2-40B4-BE49-F238E27FC236}">
                <a16:creationId xmlns:a16="http://schemas.microsoft.com/office/drawing/2014/main" id="{6CB1CF07-E6D7-85B4-3808-94D5CCD0442C}"/>
              </a:ext>
            </a:extLst>
          </p:cNvPr>
          <p:cNvCxnSpPr>
            <a:cxnSpLocks/>
            <a:stCxn id="51" idx="3"/>
            <a:endCxn id="18" idx="2"/>
          </p:cNvCxnSpPr>
          <p:nvPr/>
        </p:nvCxnSpPr>
        <p:spPr>
          <a:xfrm>
            <a:off x="10217144" y="2681384"/>
            <a:ext cx="691229" cy="1"/>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3D8E78F-673E-1CD7-18EE-055CD9C20BAF}"/>
              </a:ext>
            </a:extLst>
          </p:cNvPr>
          <p:cNvSpPr/>
          <p:nvPr/>
        </p:nvSpPr>
        <p:spPr>
          <a:xfrm>
            <a:off x="1" y="0"/>
            <a:ext cx="175098" cy="6858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93452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015BE9-7D91-FAF8-9DE1-FDBB308AFAED}"/>
              </a:ext>
            </a:extLst>
          </p:cNvPr>
          <p:cNvSpPr>
            <a:spLocks noGrp="1"/>
          </p:cNvSpPr>
          <p:nvPr>
            <p:ph type="title"/>
          </p:nvPr>
        </p:nvSpPr>
        <p:spPr/>
        <p:txBody>
          <a:bodyPr>
            <a:normAutofit fontScale="90000"/>
          </a:bodyPr>
          <a:lstStyle/>
          <a:p>
            <a:r>
              <a:rPr lang="fr-FR" dirty="0"/>
              <a:t>Première chose à faire en arrivant</a:t>
            </a:r>
          </a:p>
        </p:txBody>
      </p:sp>
      <p:pic>
        <p:nvPicPr>
          <p:cNvPr id="4" name="Image 3">
            <a:extLst>
              <a:ext uri="{FF2B5EF4-FFF2-40B4-BE49-F238E27FC236}">
                <a16:creationId xmlns:a16="http://schemas.microsoft.com/office/drawing/2014/main" id="{5AE43D77-626B-B81C-2593-3DA8E0C148CD}"/>
              </a:ext>
            </a:extLst>
          </p:cNvPr>
          <p:cNvPicPr>
            <a:picLocks noChangeAspect="1"/>
          </p:cNvPicPr>
          <p:nvPr/>
        </p:nvPicPr>
        <p:blipFill>
          <a:blip r:embed="rId2"/>
          <a:stretch>
            <a:fillRect/>
          </a:stretch>
        </p:blipFill>
        <p:spPr>
          <a:xfrm>
            <a:off x="623391" y="1016000"/>
            <a:ext cx="2819794" cy="5249008"/>
          </a:xfrm>
          <a:prstGeom prst="rect">
            <a:avLst/>
          </a:prstGeom>
          <a:ln>
            <a:noFill/>
          </a:ln>
          <a:effectLst>
            <a:outerShdw blurRad="292100" dist="139700" dir="2700000" algn="tl" rotWithShape="0">
              <a:srgbClr val="333333">
                <a:alpha val="65000"/>
              </a:srgbClr>
            </a:outerShdw>
          </a:effectLst>
        </p:spPr>
      </p:pic>
      <p:sp>
        <p:nvSpPr>
          <p:cNvPr id="5" name="ZoneTexte 4">
            <a:extLst>
              <a:ext uri="{FF2B5EF4-FFF2-40B4-BE49-F238E27FC236}">
                <a16:creationId xmlns:a16="http://schemas.microsoft.com/office/drawing/2014/main" id="{1E3EBFA7-3FD0-1163-5658-8FABB30958C2}"/>
              </a:ext>
            </a:extLst>
          </p:cNvPr>
          <p:cNvSpPr txBox="1"/>
          <p:nvPr/>
        </p:nvSpPr>
        <p:spPr>
          <a:xfrm>
            <a:off x="603935" y="996544"/>
            <a:ext cx="806575" cy="442674"/>
          </a:xfrm>
          <a:prstGeom prst="roundRect">
            <a:avLst/>
          </a:prstGeom>
          <a:noFill/>
          <a:ln w="38100">
            <a:solidFill>
              <a:srgbClr val="7F7F7F"/>
            </a:solidFill>
          </a:ln>
          <a:effectLst>
            <a:outerShdw blurRad="50800" dist="38100" dir="2700000" algn="tl" rotWithShape="0">
              <a:prstClr val="black">
                <a:alpha val="40000"/>
              </a:prstClr>
            </a:outerShdw>
          </a:effectLst>
        </p:spPr>
        <p:txBody>
          <a:bodyPr wrap="square" rtlCol="0">
            <a:spAutoFit/>
          </a:bodyPr>
          <a:lstStyle/>
          <a:p>
            <a:pPr algn="ctr"/>
            <a:endParaRPr lang="fr-FR" sz="2000" dirty="0"/>
          </a:p>
        </p:txBody>
      </p:sp>
      <p:sp>
        <p:nvSpPr>
          <p:cNvPr id="6" name="ZoneTexte 5">
            <a:extLst>
              <a:ext uri="{FF2B5EF4-FFF2-40B4-BE49-F238E27FC236}">
                <a16:creationId xmlns:a16="http://schemas.microsoft.com/office/drawing/2014/main" id="{41257703-7623-17C4-C9B0-3D473533C9D6}"/>
              </a:ext>
            </a:extLst>
          </p:cNvPr>
          <p:cNvSpPr txBox="1"/>
          <p:nvPr/>
        </p:nvSpPr>
        <p:spPr>
          <a:xfrm>
            <a:off x="717423" y="5789041"/>
            <a:ext cx="2696578" cy="442674"/>
          </a:xfrm>
          <a:prstGeom prst="roundRect">
            <a:avLst/>
          </a:prstGeom>
          <a:noFill/>
          <a:ln w="38100">
            <a:solidFill>
              <a:srgbClr val="7F7F7F"/>
            </a:solidFill>
          </a:ln>
          <a:effectLst>
            <a:outerShdw blurRad="50800" dist="38100" dir="2700000" algn="tl" rotWithShape="0">
              <a:prstClr val="black">
                <a:alpha val="40000"/>
              </a:prstClr>
            </a:outerShdw>
          </a:effectLst>
        </p:spPr>
        <p:txBody>
          <a:bodyPr wrap="square" rtlCol="0">
            <a:spAutoFit/>
          </a:bodyPr>
          <a:lstStyle/>
          <a:p>
            <a:pPr algn="ctr"/>
            <a:endParaRPr lang="fr-FR" sz="2000" dirty="0"/>
          </a:p>
        </p:txBody>
      </p:sp>
      <p:cxnSp>
        <p:nvCxnSpPr>
          <p:cNvPr id="8" name="Connecteur : en angle 7">
            <a:extLst>
              <a:ext uri="{FF2B5EF4-FFF2-40B4-BE49-F238E27FC236}">
                <a16:creationId xmlns:a16="http://schemas.microsoft.com/office/drawing/2014/main" id="{9FCE56B2-BC3A-CD18-431B-A3013FC30BFC}"/>
              </a:ext>
            </a:extLst>
          </p:cNvPr>
          <p:cNvCxnSpPr>
            <a:cxnSpLocks/>
            <a:stCxn id="5" idx="1"/>
            <a:endCxn id="6" idx="1"/>
          </p:cNvCxnSpPr>
          <p:nvPr/>
        </p:nvCxnSpPr>
        <p:spPr>
          <a:xfrm rot="10800000" flipH="1" flipV="1">
            <a:off x="603935" y="1217880"/>
            <a:ext cx="113488" cy="4792497"/>
          </a:xfrm>
          <a:prstGeom prst="bentConnector3">
            <a:avLst>
              <a:gd name="adj1" fmla="val -201431"/>
            </a:avLst>
          </a:prstGeom>
          <a:ln w="57150">
            <a:solidFill>
              <a:srgbClr val="7F7F7F"/>
            </a:solidFill>
            <a:tailEnd type="triangle"/>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4FCF80E7-34F3-CD37-565E-C837CAF9FCF3}"/>
              </a:ext>
            </a:extLst>
          </p:cNvPr>
          <p:cNvPicPr>
            <a:picLocks noChangeAspect="1"/>
          </p:cNvPicPr>
          <p:nvPr/>
        </p:nvPicPr>
        <p:blipFill>
          <a:blip r:embed="rId3"/>
          <a:srcRect l="1200" t="1290" r="1471" b="1340"/>
          <a:stretch/>
        </p:blipFill>
        <p:spPr>
          <a:xfrm>
            <a:off x="4620639" y="996544"/>
            <a:ext cx="6967426" cy="5491804"/>
          </a:xfrm>
          <a:prstGeom prst="rect">
            <a:avLst/>
          </a:prstGeom>
          <a:ln>
            <a:noFill/>
          </a:ln>
          <a:effectLst>
            <a:outerShdw blurRad="292100" dist="139700" dir="2700000" algn="tl" rotWithShape="0">
              <a:srgbClr val="333333">
                <a:alpha val="65000"/>
              </a:srgbClr>
            </a:outerShdw>
          </a:effectLst>
        </p:spPr>
      </p:pic>
      <p:sp>
        <p:nvSpPr>
          <p:cNvPr id="13" name="Rectangle : coins arrondis 12">
            <a:extLst>
              <a:ext uri="{FF2B5EF4-FFF2-40B4-BE49-F238E27FC236}">
                <a16:creationId xmlns:a16="http://schemas.microsoft.com/office/drawing/2014/main" id="{B5E4AFB5-27CF-C936-B7A0-46647500DF68}"/>
              </a:ext>
            </a:extLst>
          </p:cNvPr>
          <p:cNvSpPr/>
          <p:nvPr/>
        </p:nvSpPr>
        <p:spPr>
          <a:xfrm>
            <a:off x="4620639" y="1237336"/>
            <a:ext cx="1663429" cy="572008"/>
          </a:xfrm>
          <a:prstGeom prst="roundRect">
            <a:avLst/>
          </a:prstGeom>
          <a:no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 name="Connecteur : en angle 13">
            <a:extLst>
              <a:ext uri="{FF2B5EF4-FFF2-40B4-BE49-F238E27FC236}">
                <a16:creationId xmlns:a16="http://schemas.microsoft.com/office/drawing/2014/main" id="{851778DD-E5F4-8E34-BEBC-FFF8D68AE741}"/>
              </a:ext>
            </a:extLst>
          </p:cNvPr>
          <p:cNvCxnSpPr>
            <a:cxnSpLocks/>
            <a:stCxn id="6" idx="3"/>
            <a:endCxn id="13" idx="1"/>
          </p:cNvCxnSpPr>
          <p:nvPr/>
        </p:nvCxnSpPr>
        <p:spPr>
          <a:xfrm flipV="1">
            <a:off x="3414001" y="1523340"/>
            <a:ext cx="1206638" cy="4487038"/>
          </a:xfrm>
          <a:prstGeom prst="bentConnector3">
            <a:avLst>
              <a:gd name="adj1" fmla="val 50000"/>
            </a:avLst>
          </a:prstGeom>
          <a:ln w="5715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6F51038C-4121-17B7-61A5-1B8063E9193B}"/>
              </a:ext>
            </a:extLst>
          </p:cNvPr>
          <p:cNvSpPr/>
          <p:nvPr/>
        </p:nvSpPr>
        <p:spPr>
          <a:xfrm>
            <a:off x="1" y="0"/>
            <a:ext cx="175098" cy="68580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9301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9B427-3D03-95B4-15EF-19D8472457E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40520D7-E513-E39D-0885-178E10DF1D56}"/>
              </a:ext>
            </a:extLst>
          </p:cNvPr>
          <p:cNvSpPr>
            <a:spLocks noGrp="1"/>
          </p:cNvSpPr>
          <p:nvPr>
            <p:ph type="title"/>
          </p:nvPr>
        </p:nvSpPr>
        <p:spPr/>
        <p:txBody>
          <a:bodyPr>
            <a:normAutofit fontScale="90000"/>
          </a:bodyPr>
          <a:lstStyle/>
          <a:p>
            <a:r>
              <a:rPr lang="fr-FR" dirty="0"/>
              <a:t>Première chose à faire en arrivant</a:t>
            </a:r>
          </a:p>
        </p:txBody>
      </p:sp>
      <p:pic>
        <p:nvPicPr>
          <p:cNvPr id="11" name="Image 10">
            <a:extLst>
              <a:ext uri="{FF2B5EF4-FFF2-40B4-BE49-F238E27FC236}">
                <a16:creationId xmlns:a16="http://schemas.microsoft.com/office/drawing/2014/main" id="{F0FA7482-14F1-FE4C-0896-4E38ED088EA2}"/>
              </a:ext>
            </a:extLst>
          </p:cNvPr>
          <p:cNvPicPr>
            <a:picLocks noChangeAspect="1"/>
          </p:cNvPicPr>
          <p:nvPr/>
        </p:nvPicPr>
        <p:blipFill>
          <a:blip r:embed="rId2"/>
          <a:srcRect l="1200" t="1290" r="1471" b="1340"/>
          <a:stretch/>
        </p:blipFill>
        <p:spPr>
          <a:xfrm>
            <a:off x="623391" y="2132518"/>
            <a:ext cx="4548506" cy="3585184"/>
          </a:xfrm>
          <a:prstGeom prst="rect">
            <a:avLst/>
          </a:prstGeom>
          <a:ln>
            <a:noFill/>
          </a:ln>
          <a:effectLst>
            <a:outerShdw blurRad="292100" dist="139700" dir="2700000" algn="tl" rotWithShape="0">
              <a:srgbClr val="333333">
                <a:alpha val="65000"/>
              </a:srgbClr>
            </a:outerShdw>
          </a:effectLst>
        </p:spPr>
      </p:pic>
      <p:pic>
        <p:nvPicPr>
          <p:cNvPr id="7" name="Image 6">
            <a:extLst>
              <a:ext uri="{FF2B5EF4-FFF2-40B4-BE49-F238E27FC236}">
                <a16:creationId xmlns:a16="http://schemas.microsoft.com/office/drawing/2014/main" id="{136DB4B4-6AAD-1A8F-465C-4318FCAA8682}"/>
              </a:ext>
            </a:extLst>
          </p:cNvPr>
          <p:cNvPicPr>
            <a:picLocks noChangeAspect="1"/>
          </p:cNvPicPr>
          <p:nvPr/>
        </p:nvPicPr>
        <p:blipFill>
          <a:blip r:embed="rId3"/>
          <a:stretch>
            <a:fillRect/>
          </a:stretch>
        </p:blipFill>
        <p:spPr>
          <a:xfrm>
            <a:off x="6915222" y="1644108"/>
            <a:ext cx="3810917" cy="2762522"/>
          </a:xfrm>
          <a:prstGeom prst="rect">
            <a:avLst/>
          </a:prstGeom>
          <a:ln>
            <a:noFill/>
          </a:ln>
          <a:effectLst>
            <a:outerShdw blurRad="292100" dist="139700" dir="2700000" algn="tl" rotWithShape="0">
              <a:srgbClr val="333333">
                <a:alpha val="65000"/>
              </a:srgbClr>
            </a:outerShdw>
          </a:effectLst>
        </p:spPr>
      </p:pic>
      <p:cxnSp>
        <p:nvCxnSpPr>
          <p:cNvPr id="10" name="Connecteur : en angle 9">
            <a:extLst>
              <a:ext uri="{FF2B5EF4-FFF2-40B4-BE49-F238E27FC236}">
                <a16:creationId xmlns:a16="http://schemas.microsoft.com/office/drawing/2014/main" id="{08551329-7F12-1F6B-77E3-9005F9258CE5}"/>
              </a:ext>
            </a:extLst>
          </p:cNvPr>
          <p:cNvCxnSpPr>
            <a:stCxn id="11" idx="3"/>
          </p:cNvCxnSpPr>
          <p:nvPr/>
        </p:nvCxnSpPr>
        <p:spPr>
          <a:xfrm flipV="1">
            <a:off x="5171897" y="2237361"/>
            <a:ext cx="1743325" cy="1687749"/>
          </a:xfrm>
          <a:prstGeom prst="bentConnector3">
            <a:avLst/>
          </a:prstGeom>
          <a:ln w="5715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 en angle 11">
            <a:extLst>
              <a:ext uri="{FF2B5EF4-FFF2-40B4-BE49-F238E27FC236}">
                <a16:creationId xmlns:a16="http://schemas.microsoft.com/office/drawing/2014/main" id="{C930D4C2-480A-73FA-FE8F-6D080CE1FC05}"/>
              </a:ext>
            </a:extLst>
          </p:cNvPr>
          <p:cNvCxnSpPr>
            <a:cxnSpLocks/>
            <a:stCxn id="11" idx="3"/>
          </p:cNvCxnSpPr>
          <p:nvPr/>
        </p:nvCxnSpPr>
        <p:spPr>
          <a:xfrm flipV="1">
            <a:off x="5171897" y="3443591"/>
            <a:ext cx="1743325" cy="481519"/>
          </a:xfrm>
          <a:prstGeom prst="bentConnector3">
            <a:avLst/>
          </a:prstGeom>
          <a:ln w="57150">
            <a:solidFill>
              <a:srgbClr val="7F7F7F"/>
            </a:solidFill>
            <a:tailEnd type="triangle"/>
          </a:ln>
        </p:spPr>
        <p:style>
          <a:lnRef idx="1">
            <a:schemeClr val="accent1"/>
          </a:lnRef>
          <a:fillRef idx="0">
            <a:schemeClr val="accent1"/>
          </a:fillRef>
          <a:effectRef idx="0">
            <a:schemeClr val="accent1"/>
          </a:effectRef>
          <a:fontRef idx="minor">
            <a:schemeClr val="tx1"/>
          </a:fontRef>
        </p:style>
      </p:cxnSp>
      <p:pic>
        <p:nvPicPr>
          <p:cNvPr id="18" name="Image 17">
            <a:extLst>
              <a:ext uri="{FF2B5EF4-FFF2-40B4-BE49-F238E27FC236}">
                <a16:creationId xmlns:a16="http://schemas.microsoft.com/office/drawing/2014/main" id="{80CEA918-EA58-E089-6A08-AA79A1B89C4F}"/>
              </a:ext>
            </a:extLst>
          </p:cNvPr>
          <p:cNvPicPr>
            <a:picLocks noChangeAspect="1"/>
          </p:cNvPicPr>
          <p:nvPr/>
        </p:nvPicPr>
        <p:blipFill>
          <a:blip r:embed="rId4"/>
          <a:stretch>
            <a:fillRect/>
          </a:stretch>
        </p:blipFill>
        <p:spPr>
          <a:xfrm>
            <a:off x="6915222" y="5020411"/>
            <a:ext cx="3810917" cy="952729"/>
          </a:xfrm>
          <a:prstGeom prst="rect">
            <a:avLst/>
          </a:prstGeom>
          <a:ln>
            <a:noFill/>
          </a:ln>
          <a:effectLst>
            <a:outerShdw blurRad="292100" dist="139700" dir="2700000" algn="tl" rotWithShape="0">
              <a:srgbClr val="333333">
                <a:alpha val="65000"/>
              </a:srgbClr>
            </a:outerShdw>
          </a:effectLst>
        </p:spPr>
      </p:pic>
      <p:cxnSp>
        <p:nvCxnSpPr>
          <p:cNvPr id="19" name="Connecteur : en angle 18">
            <a:extLst>
              <a:ext uri="{FF2B5EF4-FFF2-40B4-BE49-F238E27FC236}">
                <a16:creationId xmlns:a16="http://schemas.microsoft.com/office/drawing/2014/main" id="{BCCB2705-7DCA-660C-0BFF-4B17E99E0713}"/>
              </a:ext>
            </a:extLst>
          </p:cNvPr>
          <p:cNvCxnSpPr>
            <a:cxnSpLocks/>
            <a:stCxn id="11" idx="3"/>
            <a:endCxn id="18" idx="1"/>
          </p:cNvCxnSpPr>
          <p:nvPr/>
        </p:nvCxnSpPr>
        <p:spPr>
          <a:xfrm>
            <a:off x="5171897" y="3925110"/>
            <a:ext cx="1743325" cy="1571666"/>
          </a:xfrm>
          <a:prstGeom prst="bentConnector3">
            <a:avLst/>
          </a:prstGeom>
          <a:ln w="5715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9FAEE24-9CCC-9331-A05B-1EF0813E911B}"/>
              </a:ext>
            </a:extLst>
          </p:cNvPr>
          <p:cNvSpPr/>
          <p:nvPr/>
        </p:nvSpPr>
        <p:spPr>
          <a:xfrm>
            <a:off x="1" y="0"/>
            <a:ext cx="175098" cy="68580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01249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5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50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50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FB601FC-E997-497C-B5AF-DB0CFFCFD192}"/>
              </a:ext>
            </a:extLst>
          </p:cNvPr>
          <p:cNvSpPr>
            <a:spLocks noGrp="1"/>
          </p:cNvSpPr>
          <p:nvPr>
            <p:ph type="body" sz="quarter" idx="10"/>
          </p:nvPr>
        </p:nvSpPr>
        <p:spPr>
          <a:xfrm>
            <a:off x="4803332" y="2143125"/>
            <a:ext cx="2585336" cy="498476"/>
          </a:xfrm>
        </p:spPr>
        <p:txBody>
          <a:bodyPr/>
          <a:lstStyle/>
          <a:p>
            <a:r>
              <a:rPr lang="fr-FR" dirty="0"/>
              <a:t>2</a:t>
            </a:r>
            <a:r>
              <a:rPr lang="fr-FR" baseline="30000" dirty="0"/>
              <a:t>e</a:t>
            </a:r>
            <a:r>
              <a:rPr lang="fr-FR" dirty="0"/>
              <a:t> Partie</a:t>
            </a:r>
          </a:p>
        </p:txBody>
      </p:sp>
      <p:sp>
        <p:nvSpPr>
          <p:cNvPr id="3" name="Espace réservé du texte 2">
            <a:extLst>
              <a:ext uri="{FF2B5EF4-FFF2-40B4-BE49-F238E27FC236}">
                <a16:creationId xmlns:a16="http://schemas.microsoft.com/office/drawing/2014/main" id="{59DD4AB6-C7A2-4AC7-8644-9EF9AC898E75}"/>
              </a:ext>
            </a:extLst>
          </p:cNvPr>
          <p:cNvSpPr>
            <a:spLocks noGrp="1"/>
          </p:cNvSpPr>
          <p:nvPr>
            <p:ph type="body" sz="quarter" idx="11"/>
          </p:nvPr>
        </p:nvSpPr>
        <p:spPr>
          <a:xfrm>
            <a:off x="1468016" y="3059601"/>
            <a:ext cx="9255967" cy="896579"/>
          </a:xfrm>
        </p:spPr>
        <p:txBody>
          <a:bodyPr/>
          <a:lstStyle/>
          <a:p>
            <a:r>
              <a:rPr lang="fr-FR" dirty="0"/>
              <a:t>Importer des références</a:t>
            </a:r>
          </a:p>
        </p:txBody>
      </p:sp>
    </p:spTree>
    <p:custDataLst>
      <p:tags r:id="rId1"/>
    </p:custDataLst>
    <p:extLst>
      <p:ext uri="{BB962C8B-B14F-4D97-AF65-F5344CB8AC3E}">
        <p14:creationId xmlns:p14="http://schemas.microsoft.com/office/powerpoint/2010/main" val="2263471180"/>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9E008B-E8EC-FA75-E3B7-552CDADF97E0}"/>
              </a:ext>
            </a:extLst>
          </p:cNvPr>
          <p:cNvSpPr>
            <a:spLocks noGrp="1"/>
          </p:cNvSpPr>
          <p:nvPr>
            <p:ph type="title"/>
          </p:nvPr>
        </p:nvSpPr>
        <p:spPr>
          <a:xfrm>
            <a:off x="623391" y="274638"/>
            <a:ext cx="9765749" cy="562074"/>
          </a:xfrm>
        </p:spPr>
        <p:txBody>
          <a:bodyPr>
            <a:normAutofit fontScale="90000"/>
          </a:bodyPr>
          <a:lstStyle/>
          <a:p>
            <a:r>
              <a:rPr lang="fr-FR" dirty="0"/>
              <a:t>Conseil pour cette séance : </a:t>
            </a:r>
            <a:r>
              <a:rPr lang="fr-FR" i="1" dirty="0"/>
              <a:t>_test </a:t>
            </a:r>
            <a:r>
              <a:rPr lang="fr-FR" dirty="0"/>
              <a:t>!</a:t>
            </a:r>
          </a:p>
        </p:txBody>
      </p:sp>
      <p:pic>
        <p:nvPicPr>
          <p:cNvPr id="4" name="Image 3">
            <a:extLst>
              <a:ext uri="{FF2B5EF4-FFF2-40B4-BE49-F238E27FC236}">
                <a16:creationId xmlns:a16="http://schemas.microsoft.com/office/drawing/2014/main" id="{B040DB5E-C373-D1D7-9623-E8C5C5456EEA}"/>
              </a:ext>
            </a:extLst>
          </p:cNvPr>
          <p:cNvPicPr>
            <a:picLocks noChangeAspect="1"/>
          </p:cNvPicPr>
          <p:nvPr/>
        </p:nvPicPr>
        <p:blipFill>
          <a:blip r:embed="rId2"/>
          <a:stretch>
            <a:fillRect/>
          </a:stretch>
        </p:blipFill>
        <p:spPr>
          <a:xfrm>
            <a:off x="643667" y="836712"/>
            <a:ext cx="2664558" cy="3351694"/>
          </a:xfrm>
          <a:prstGeom prst="rect">
            <a:avLst/>
          </a:prstGeom>
          <a:ln>
            <a:noFill/>
          </a:ln>
          <a:effectLst>
            <a:outerShdw blurRad="292100" dist="139700" dir="2700000" algn="tl" rotWithShape="0">
              <a:srgbClr val="333333">
                <a:alpha val="65000"/>
              </a:srgbClr>
            </a:outerShdw>
          </a:effectLst>
        </p:spPr>
      </p:pic>
      <p:sp>
        <p:nvSpPr>
          <p:cNvPr id="5" name="ZoneTexte 4">
            <a:extLst>
              <a:ext uri="{FF2B5EF4-FFF2-40B4-BE49-F238E27FC236}">
                <a16:creationId xmlns:a16="http://schemas.microsoft.com/office/drawing/2014/main" id="{4F6A91D8-B88D-9E5C-0340-CE4C9ED4B332}"/>
              </a:ext>
            </a:extLst>
          </p:cNvPr>
          <p:cNvSpPr txBox="1"/>
          <p:nvPr/>
        </p:nvSpPr>
        <p:spPr>
          <a:xfrm>
            <a:off x="633939" y="1515169"/>
            <a:ext cx="407741" cy="442674"/>
          </a:xfrm>
          <a:prstGeom prst="roundRect">
            <a:avLst/>
          </a:prstGeom>
          <a:noFill/>
          <a:ln w="38100">
            <a:solidFill>
              <a:srgbClr val="7F7F7F"/>
            </a:solidFill>
          </a:ln>
          <a:effectLst>
            <a:outerShdw blurRad="50800" dist="38100" dir="2700000" algn="tl" rotWithShape="0">
              <a:prstClr val="black">
                <a:alpha val="40000"/>
              </a:prstClr>
            </a:outerShdw>
          </a:effectLst>
        </p:spPr>
        <p:txBody>
          <a:bodyPr wrap="square" rtlCol="0">
            <a:spAutoFit/>
          </a:bodyPr>
          <a:lstStyle/>
          <a:p>
            <a:pPr algn="ctr"/>
            <a:endParaRPr lang="fr-FR" sz="2000" dirty="0"/>
          </a:p>
        </p:txBody>
      </p:sp>
      <p:pic>
        <p:nvPicPr>
          <p:cNvPr id="7" name="Image 6">
            <a:extLst>
              <a:ext uri="{FF2B5EF4-FFF2-40B4-BE49-F238E27FC236}">
                <a16:creationId xmlns:a16="http://schemas.microsoft.com/office/drawing/2014/main" id="{2C1B2E27-7EAE-BE85-9BA4-DB429E48BB68}"/>
              </a:ext>
            </a:extLst>
          </p:cNvPr>
          <p:cNvPicPr>
            <a:picLocks noChangeAspect="1"/>
          </p:cNvPicPr>
          <p:nvPr/>
        </p:nvPicPr>
        <p:blipFill>
          <a:blip r:embed="rId3"/>
          <a:srcRect l="4568" t="5008" r="2246" b="6357"/>
          <a:stretch/>
        </p:blipFill>
        <p:spPr>
          <a:xfrm>
            <a:off x="5291846" y="1000469"/>
            <a:ext cx="5097294" cy="3132217"/>
          </a:xfrm>
          <a:prstGeom prst="rect">
            <a:avLst/>
          </a:prstGeom>
          <a:ln>
            <a:noFill/>
          </a:ln>
          <a:effectLst>
            <a:outerShdw blurRad="292100" dist="139700" dir="2700000" algn="tl" rotWithShape="0">
              <a:srgbClr val="333333">
                <a:alpha val="65000"/>
              </a:srgbClr>
            </a:outerShdw>
          </a:effectLst>
        </p:spPr>
      </p:pic>
      <p:cxnSp>
        <p:nvCxnSpPr>
          <p:cNvPr id="9" name="Connecteur : en angle 8">
            <a:extLst>
              <a:ext uri="{FF2B5EF4-FFF2-40B4-BE49-F238E27FC236}">
                <a16:creationId xmlns:a16="http://schemas.microsoft.com/office/drawing/2014/main" id="{96CD4F86-9CAB-71D0-5F14-3FD2D8454C12}"/>
              </a:ext>
            </a:extLst>
          </p:cNvPr>
          <p:cNvCxnSpPr>
            <a:stCxn id="5" idx="3"/>
          </p:cNvCxnSpPr>
          <p:nvPr/>
        </p:nvCxnSpPr>
        <p:spPr>
          <a:xfrm>
            <a:off x="1041680" y="1736506"/>
            <a:ext cx="4260715" cy="289907"/>
          </a:xfrm>
          <a:prstGeom prst="bentConnector3">
            <a:avLst/>
          </a:prstGeom>
          <a:ln w="5715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 en angle 10">
            <a:extLst>
              <a:ext uri="{FF2B5EF4-FFF2-40B4-BE49-F238E27FC236}">
                <a16:creationId xmlns:a16="http://schemas.microsoft.com/office/drawing/2014/main" id="{94EB86ED-D991-B87C-B3AE-E94C9BEF19B4}"/>
              </a:ext>
            </a:extLst>
          </p:cNvPr>
          <p:cNvCxnSpPr>
            <a:cxnSpLocks/>
            <a:stCxn id="5" idx="3"/>
          </p:cNvCxnSpPr>
          <p:nvPr/>
        </p:nvCxnSpPr>
        <p:spPr>
          <a:xfrm>
            <a:off x="1041680" y="1736506"/>
            <a:ext cx="4260715" cy="1252945"/>
          </a:xfrm>
          <a:prstGeom prst="bentConnector3">
            <a:avLst/>
          </a:prstGeom>
          <a:ln w="57150">
            <a:solidFill>
              <a:srgbClr val="7F7F7F"/>
            </a:solidFill>
            <a:tailEnd type="triangle"/>
          </a:ln>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B9828CFD-CD93-A8B5-73E2-24BAA0E2C0C7}"/>
              </a:ext>
            </a:extLst>
          </p:cNvPr>
          <p:cNvPicPr>
            <a:picLocks noChangeAspect="1"/>
          </p:cNvPicPr>
          <p:nvPr/>
        </p:nvPicPr>
        <p:blipFill>
          <a:blip r:embed="rId4"/>
          <a:stretch>
            <a:fillRect/>
          </a:stretch>
        </p:blipFill>
        <p:spPr>
          <a:xfrm>
            <a:off x="969523" y="4413670"/>
            <a:ext cx="10233497" cy="2252244"/>
          </a:xfrm>
          <a:prstGeom prst="rect">
            <a:avLst/>
          </a:prstGeom>
          <a:ln>
            <a:noFill/>
          </a:ln>
          <a:effectLst>
            <a:outerShdw blurRad="292100" dist="139700" dir="2700000" algn="tl" rotWithShape="0">
              <a:srgbClr val="333333">
                <a:alpha val="65000"/>
              </a:srgbClr>
            </a:outerShdw>
          </a:effectLst>
        </p:spPr>
      </p:pic>
      <p:sp>
        <p:nvSpPr>
          <p:cNvPr id="15" name="ZoneTexte 14">
            <a:extLst>
              <a:ext uri="{FF2B5EF4-FFF2-40B4-BE49-F238E27FC236}">
                <a16:creationId xmlns:a16="http://schemas.microsoft.com/office/drawing/2014/main" id="{1236CC8E-3A1B-3FA6-95CB-3D3F990B5093}"/>
              </a:ext>
            </a:extLst>
          </p:cNvPr>
          <p:cNvSpPr txBox="1"/>
          <p:nvPr/>
        </p:nvSpPr>
        <p:spPr>
          <a:xfrm>
            <a:off x="7031498" y="3571138"/>
            <a:ext cx="1917948" cy="442674"/>
          </a:xfrm>
          <a:prstGeom prst="roundRect">
            <a:avLst/>
          </a:prstGeom>
          <a:noFill/>
          <a:ln w="38100">
            <a:solidFill>
              <a:srgbClr val="7F7F7F"/>
            </a:solidFill>
          </a:ln>
          <a:effectLst>
            <a:outerShdw blurRad="50800" dist="38100" dir="2700000" algn="tl" rotWithShape="0">
              <a:prstClr val="black">
                <a:alpha val="40000"/>
              </a:prstClr>
            </a:outerShdw>
          </a:effectLst>
        </p:spPr>
        <p:txBody>
          <a:bodyPr wrap="square" rtlCol="0">
            <a:spAutoFit/>
          </a:bodyPr>
          <a:lstStyle/>
          <a:p>
            <a:pPr algn="ctr"/>
            <a:endParaRPr lang="fr-FR" sz="2000" dirty="0"/>
          </a:p>
        </p:txBody>
      </p:sp>
      <p:sp>
        <p:nvSpPr>
          <p:cNvPr id="16" name="Rectangle 15">
            <a:extLst>
              <a:ext uri="{FF2B5EF4-FFF2-40B4-BE49-F238E27FC236}">
                <a16:creationId xmlns:a16="http://schemas.microsoft.com/office/drawing/2014/main" id="{7F6F60F2-96EB-4EBC-2DF0-5AF91118F31A}"/>
              </a:ext>
            </a:extLst>
          </p:cNvPr>
          <p:cNvSpPr/>
          <p:nvPr/>
        </p:nvSpPr>
        <p:spPr>
          <a:xfrm>
            <a:off x="1" y="0"/>
            <a:ext cx="175098" cy="6858000"/>
          </a:xfrm>
          <a:prstGeom prst="rect">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672789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F860C9-6441-A71E-B396-127818F40900}"/>
              </a:ext>
            </a:extLst>
          </p:cNvPr>
          <p:cNvSpPr>
            <a:spLocks noGrp="1"/>
          </p:cNvSpPr>
          <p:nvPr>
            <p:ph type="title"/>
          </p:nvPr>
        </p:nvSpPr>
        <p:spPr>
          <a:xfrm>
            <a:off x="623392" y="274638"/>
            <a:ext cx="9230728" cy="562074"/>
          </a:xfrm>
        </p:spPr>
        <p:txBody>
          <a:bodyPr>
            <a:normAutofit fontScale="90000"/>
          </a:bodyPr>
          <a:lstStyle/>
          <a:p>
            <a:r>
              <a:rPr lang="fr-FR" dirty="0"/>
              <a:t>Importer grâce aux autoroutes de l’information</a:t>
            </a:r>
          </a:p>
        </p:txBody>
      </p:sp>
      <p:pic>
        <p:nvPicPr>
          <p:cNvPr id="4" name="Image 3">
            <a:extLst>
              <a:ext uri="{FF2B5EF4-FFF2-40B4-BE49-F238E27FC236}">
                <a16:creationId xmlns:a16="http://schemas.microsoft.com/office/drawing/2014/main" id="{25F8A7D5-198C-CBA1-CE6E-03E975EB830D}"/>
              </a:ext>
            </a:extLst>
          </p:cNvPr>
          <p:cNvPicPr>
            <a:picLocks noChangeAspect="1"/>
          </p:cNvPicPr>
          <p:nvPr/>
        </p:nvPicPr>
        <p:blipFill>
          <a:blip r:embed="rId2"/>
          <a:stretch>
            <a:fillRect/>
          </a:stretch>
        </p:blipFill>
        <p:spPr>
          <a:xfrm>
            <a:off x="623392" y="1209576"/>
            <a:ext cx="2479731" cy="774450"/>
          </a:xfrm>
          <a:prstGeom prst="roundRect">
            <a:avLst/>
          </a:prstGeom>
          <a:ln>
            <a:noFill/>
          </a:ln>
          <a:effectLst>
            <a:outerShdw blurRad="292100" dist="139700" dir="2700000" algn="tl" rotWithShape="0">
              <a:srgbClr val="333333">
                <a:alpha val="65000"/>
              </a:srgbClr>
            </a:outerShdw>
          </a:effectLst>
        </p:spPr>
      </p:pic>
      <p:pic>
        <p:nvPicPr>
          <p:cNvPr id="6" name="Image 5">
            <a:extLst>
              <a:ext uri="{FF2B5EF4-FFF2-40B4-BE49-F238E27FC236}">
                <a16:creationId xmlns:a16="http://schemas.microsoft.com/office/drawing/2014/main" id="{E7A63150-16A0-0685-051E-3F966D61D2C4}"/>
              </a:ext>
            </a:extLst>
          </p:cNvPr>
          <p:cNvPicPr>
            <a:picLocks noChangeAspect="1"/>
          </p:cNvPicPr>
          <p:nvPr/>
        </p:nvPicPr>
        <p:blipFill>
          <a:blip r:embed="rId3"/>
          <a:stretch>
            <a:fillRect/>
          </a:stretch>
        </p:blipFill>
        <p:spPr>
          <a:xfrm>
            <a:off x="3621827" y="1131018"/>
            <a:ext cx="1080078" cy="931567"/>
          </a:xfrm>
          <a:prstGeom prst="ellipse">
            <a:avLst/>
          </a:prstGeom>
          <a:ln>
            <a:noFill/>
          </a:ln>
          <a:effectLst>
            <a:outerShdw blurRad="292100" dist="139700" dir="2700000" algn="tl" rotWithShape="0">
              <a:srgbClr val="333333">
                <a:alpha val="65000"/>
              </a:srgbClr>
            </a:outerShdw>
          </a:effectLst>
        </p:spPr>
      </p:pic>
      <p:pic>
        <p:nvPicPr>
          <p:cNvPr id="8" name="Image 7">
            <a:extLst>
              <a:ext uri="{FF2B5EF4-FFF2-40B4-BE49-F238E27FC236}">
                <a16:creationId xmlns:a16="http://schemas.microsoft.com/office/drawing/2014/main" id="{3E775204-2BE3-6E4F-F2B5-CF8B9ACEE628}"/>
              </a:ext>
            </a:extLst>
          </p:cNvPr>
          <p:cNvPicPr>
            <a:picLocks noChangeAspect="1"/>
          </p:cNvPicPr>
          <p:nvPr/>
        </p:nvPicPr>
        <p:blipFill>
          <a:blip r:embed="rId4"/>
          <a:srcRect l="5641" r="4031" b="3051"/>
          <a:stretch/>
        </p:blipFill>
        <p:spPr>
          <a:xfrm>
            <a:off x="5220609" y="1197378"/>
            <a:ext cx="3403311" cy="798847"/>
          </a:xfrm>
          <a:prstGeom prst="roundRect">
            <a:avLst/>
          </a:prstGeom>
          <a:ln>
            <a:noFill/>
          </a:ln>
          <a:effectLst>
            <a:outerShdw blurRad="292100" dist="139700" dir="2700000" algn="tl" rotWithShape="0">
              <a:srgbClr val="333333">
                <a:alpha val="65000"/>
              </a:srgbClr>
            </a:outerShdw>
          </a:effectLst>
        </p:spPr>
      </p:pic>
      <p:pic>
        <p:nvPicPr>
          <p:cNvPr id="10" name="Image 9">
            <a:extLst>
              <a:ext uri="{FF2B5EF4-FFF2-40B4-BE49-F238E27FC236}">
                <a16:creationId xmlns:a16="http://schemas.microsoft.com/office/drawing/2014/main" id="{D1D20987-56A1-E4E0-69E2-C74FA7563B1E}"/>
              </a:ext>
            </a:extLst>
          </p:cNvPr>
          <p:cNvPicPr>
            <a:picLocks noChangeAspect="1"/>
          </p:cNvPicPr>
          <p:nvPr/>
        </p:nvPicPr>
        <p:blipFill>
          <a:blip r:embed="rId5"/>
          <a:stretch>
            <a:fillRect/>
          </a:stretch>
        </p:blipFill>
        <p:spPr>
          <a:xfrm>
            <a:off x="9142625" y="1150372"/>
            <a:ext cx="2282614" cy="892859"/>
          </a:xfrm>
          <a:prstGeom prst="roundRect">
            <a:avLst/>
          </a:prstGeom>
          <a:ln>
            <a:noFill/>
          </a:ln>
          <a:effectLst>
            <a:outerShdw blurRad="292100" dist="139700" dir="2700000" algn="tl" rotWithShape="0">
              <a:srgbClr val="333333">
                <a:alpha val="65000"/>
              </a:srgbClr>
            </a:outerShdw>
          </a:effectLst>
        </p:spPr>
      </p:pic>
      <p:grpSp>
        <p:nvGrpSpPr>
          <p:cNvPr id="19" name="Groupe 18">
            <a:extLst>
              <a:ext uri="{FF2B5EF4-FFF2-40B4-BE49-F238E27FC236}">
                <a16:creationId xmlns:a16="http://schemas.microsoft.com/office/drawing/2014/main" id="{F389FFDE-AEC1-04E1-A4EF-13153BAE43F1}"/>
              </a:ext>
            </a:extLst>
          </p:cNvPr>
          <p:cNvGrpSpPr/>
          <p:nvPr/>
        </p:nvGrpSpPr>
        <p:grpSpPr>
          <a:xfrm>
            <a:off x="709566" y="2692902"/>
            <a:ext cx="8433059" cy="707886"/>
            <a:chOff x="623392" y="2625675"/>
            <a:chExt cx="8433059" cy="707886"/>
          </a:xfrm>
        </p:grpSpPr>
        <p:sp>
          <p:nvSpPr>
            <p:cNvPr id="11" name="Ellipse 10">
              <a:extLst>
                <a:ext uri="{FF2B5EF4-FFF2-40B4-BE49-F238E27FC236}">
                  <a16:creationId xmlns:a16="http://schemas.microsoft.com/office/drawing/2014/main" id="{D73C45BB-C3FA-7F1C-C6F9-4FCF2E9F73B5}"/>
                </a:ext>
              </a:extLst>
            </p:cNvPr>
            <p:cNvSpPr/>
            <p:nvPr/>
          </p:nvSpPr>
          <p:spPr>
            <a:xfrm>
              <a:off x="623392" y="2698581"/>
              <a:ext cx="562074" cy="562074"/>
            </a:xfrm>
            <a:prstGeom prst="ellipse">
              <a:avLst/>
            </a:prstGeom>
            <a:solidFill>
              <a:srgbClr val="68013F"/>
            </a:solidFill>
            <a:ln>
              <a:solidFill>
                <a:srgbClr val="6801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1</a:t>
              </a:r>
            </a:p>
          </p:txBody>
        </p:sp>
        <p:sp>
          <p:nvSpPr>
            <p:cNvPr id="13" name="ZoneTexte 12">
              <a:extLst>
                <a:ext uri="{FF2B5EF4-FFF2-40B4-BE49-F238E27FC236}">
                  <a16:creationId xmlns:a16="http://schemas.microsoft.com/office/drawing/2014/main" id="{AB024098-E4F2-9A38-32E7-CDC50D8C2358}"/>
                </a:ext>
              </a:extLst>
            </p:cNvPr>
            <p:cNvSpPr txBox="1"/>
            <p:nvPr/>
          </p:nvSpPr>
          <p:spPr>
            <a:xfrm>
              <a:off x="1325326" y="2625675"/>
              <a:ext cx="7731125" cy="707886"/>
            </a:xfrm>
            <a:prstGeom prst="rect">
              <a:avLst/>
            </a:prstGeom>
            <a:noFill/>
          </p:spPr>
          <p:txBody>
            <a:bodyPr wrap="square" rtlCol="0">
              <a:spAutoFit/>
            </a:bodyPr>
            <a:lstStyle/>
            <a:p>
              <a:r>
                <a:rPr lang="fr-FR" sz="2000" dirty="0"/>
                <a:t>Je passe en mode démonstration, n’hésitez pas à me dire si je vais trop vite, si je dois répéter une manip</a:t>
              </a:r>
            </a:p>
          </p:txBody>
        </p:sp>
      </p:grpSp>
      <p:grpSp>
        <p:nvGrpSpPr>
          <p:cNvPr id="15" name="Groupe 14">
            <a:extLst>
              <a:ext uri="{FF2B5EF4-FFF2-40B4-BE49-F238E27FC236}">
                <a16:creationId xmlns:a16="http://schemas.microsoft.com/office/drawing/2014/main" id="{F1DAA4D1-F409-998D-E5D7-6E41A2550E19}"/>
              </a:ext>
            </a:extLst>
          </p:cNvPr>
          <p:cNvGrpSpPr/>
          <p:nvPr/>
        </p:nvGrpSpPr>
        <p:grpSpPr>
          <a:xfrm>
            <a:off x="695077" y="3828001"/>
            <a:ext cx="9113996" cy="707886"/>
            <a:chOff x="623392" y="3974738"/>
            <a:chExt cx="9113996" cy="707886"/>
          </a:xfrm>
        </p:grpSpPr>
        <p:sp>
          <p:nvSpPr>
            <p:cNvPr id="12" name="Ellipse 11">
              <a:extLst>
                <a:ext uri="{FF2B5EF4-FFF2-40B4-BE49-F238E27FC236}">
                  <a16:creationId xmlns:a16="http://schemas.microsoft.com/office/drawing/2014/main" id="{D5233923-2426-BA71-EBA4-D14F0320A84D}"/>
                </a:ext>
              </a:extLst>
            </p:cNvPr>
            <p:cNvSpPr/>
            <p:nvPr/>
          </p:nvSpPr>
          <p:spPr>
            <a:xfrm>
              <a:off x="623392" y="4047644"/>
              <a:ext cx="562074" cy="562074"/>
            </a:xfrm>
            <a:prstGeom prst="ellipse">
              <a:avLst/>
            </a:prstGeom>
            <a:solidFill>
              <a:srgbClr val="68013F"/>
            </a:solidFill>
            <a:ln>
              <a:solidFill>
                <a:srgbClr val="6801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2</a:t>
              </a:r>
            </a:p>
          </p:txBody>
        </p:sp>
        <p:sp>
          <p:nvSpPr>
            <p:cNvPr id="14" name="ZoneTexte 13">
              <a:extLst>
                <a:ext uri="{FF2B5EF4-FFF2-40B4-BE49-F238E27FC236}">
                  <a16:creationId xmlns:a16="http://schemas.microsoft.com/office/drawing/2014/main" id="{E9985362-503C-B1A7-6308-36BF801DB7E8}"/>
                </a:ext>
              </a:extLst>
            </p:cNvPr>
            <p:cNvSpPr txBox="1"/>
            <p:nvPr/>
          </p:nvSpPr>
          <p:spPr>
            <a:xfrm>
              <a:off x="1325326" y="3974738"/>
              <a:ext cx="8412062" cy="707886"/>
            </a:xfrm>
            <a:prstGeom prst="rect">
              <a:avLst/>
            </a:prstGeom>
            <a:noFill/>
          </p:spPr>
          <p:txBody>
            <a:bodyPr wrap="square" rtlCol="0">
              <a:spAutoFit/>
            </a:bodyPr>
            <a:lstStyle/>
            <a:p>
              <a:r>
                <a:rPr lang="fr-FR" sz="2000" dirty="0"/>
                <a:t>Je vous enjoins à me suivre et à importer les mêmes notices que moi pour que vous puissiez comparer les données importées</a:t>
              </a:r>
            </a:p>
          </p:txBody>
        </p:sp>
      </p:grpSp>
      <p:grpSp>
        <p:nvGrpSpPr>
          <p:cNvPr id="16" name="Groupe 15">
            <a:extLst>
              <a:ext uri="{FF2B5EF4-FFF2-40B4-BE49-F238E27FC236}">
                <a16:creationId xmlns:a16="http://schemas.microsoft.com/office/drawing/2014/main" id="{6EC2C065-220A-ED16-F34F-9EF4088B7590}"/>
              </a:ext>
            </a:extLst>
          </p:cNvPr>
          <p:cNvGrpSpPr/>
          <p:nvPr/>
        </p:nvGrpSpPr>
        <p:grpSpPr>
          <a:xfrm>
            <a:off x="695077" y="5034520"/>
            <a:ext cx="10801846" cy="1015663"/>
            <a:chOff x="623392" y="3820849"/>
            <a:chExt cx="10801846" cy="1015663"/>
          </a:xfrm>
        </p:grpSpPr>
        <p:sp>
          <p:nvSpPr>
            <p:cNvPr id="17" name="Ellipse 16">
              <a:extLst>
                <a:ext uri="{FF2B5EF4-FFF2-40B4-BE49-F238E27FC236}">
                  <a16:creationId xmlns:a16="http://schemas.microsoft.com/office/drawing/2014/main" id="{B3308789-2F8E-FE9E-2ED2-E5ACA7D08394}"/>
                </a:ext>
              </a:extLst>
            </p:cNvPr>
            <p:cNvSpPr/>
            <p:nvPr/>
          </p:nvSpPr>
          <p:spPr>
            <a:xfrm>
              <a:off x="623392" y="4047644"/>
              <a:ext cx="562074" cy="562074"/>
            </a:xfrm>
            <a:prstGeom prst="ellipse">
              <a:avLst/>
            </a:prstGeom>
            <a:solidFill>
              <a:srgbClr val="68013F"/>
            </a:solidFill>
            <a:ln>
              <a:solidFill>
                <a:srgbClr val="6801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3</a:t>
              </a:r>
            </a:p>
          </p:txBody>
        </p:sp>
        <p:sp>
          <p:nvSpPr>
            <p:cNvPr id="18" name="ZoneTexte 17">
              <a:extLst>
                <a:ext uri="{FF2B5EF4-FFF2-40B4-BE49-F238E27FC236}">
                  <a16:creationId xmlns:a16="http://schemas.microsoft.com/office/drawing/2014/main" id="{4A25DC48-7002-1AEC-3656-F4A85E2FE130}"/>
                </a:ext>
              </a:extLst>
            </p:cNvPr>
            <p:cNvSpPr txBox="1"/>
            <p:nvPr/>
          </p:nvSpPr>
          <p:spPr>
            <a:xfrm>
              <a:off x="1325326" y="3820849"/>
              <a:ext cx="10099912" cy="1015663"/>
            </a:xfrm>
            <a:prstGeom prst="rect">
              <a:avLst/>
            </a:prstGeom>
            <a:noFill/>
          </p:spPr>
          <p:txBody>
            <a:bodyPr wrap="square" rtlCol="0">
              <a:spAutoFit/>
            </a:bodyPr>
            <a:lstStyle/>
            <a:p>
              <a:r>
                <a:rPr lang="fr-FR" sz="2000" dirty="0"/>
                <a:t>Si </a:t>
              </a:r>
              <a:r>
                <a:rPr lang="fr-FR" sz="2000" dirty="0" err="1"/>
                <a:t>Eduroam</a:t>
              </a:r>
              <a:r>
                <a:rPr lang="fr-FR" sz="2000" dirty="0"/>
                <a:t> ou </a:t>
              </a:r>
              <a:r>
                <a:rPr lang="fr-FR" sz="2000" dirty="0" err="1"/>
                <a:t>Eduspot</a:t>
              </a:r>
              <a:r>
                <a:rPr lang="fr-FR" sz="2000" dirty="0"/>
                <a:t> fonctionnent mal chez vous : </a:t>
              </a:r>
            </a:p>
            <a:p>
              <a:r>
                <a:rPr lang="fr-FR" sz="2000" dirty="0"/>
                <a:t>- partage de connexion si vous le pouvez/souhaitez</a:t>
              </a:r>
            </a:p>
            <a:p>
              <a:r>
                <a:rPr lang="fr-FR" sz="2000" dirty="0"/>
                <a:t>- connectez-vous sur le réseau de secours </a:t>
              </a:r>
              <a:r>
                <a:rPr lang="fr-FR" sz="2000" b="1" dirty="0"/>
                <a:t>FORMATION_BUSCX </a:t>
              </a:r>
              <a:r>
                <a:rPr lang="fr-FR" sz="2000" dirty="0"/>
                <a:t>(</a:t>
              </a:r>
              <a:r>
                <a:rPr lang="fr-FR" sz="2000" dirty="0" err="1"/>
                <a:t>mdp</a:t>
              </a:r>
              <a:r>
                <a:rPr lang="fr-FR" sz="2000" dirty="0"/>
                <a:t> : </a:t>
              </a:r>
              <a:r>
                <a:rPr lang="fr-FR" sz="2000" b="1" dirty="0"/>
                <a:t>formation</a:t>
              </a:r>
              <a:r>
                <a:rPr lang="fr-FR" sz="2000" dirty="0"/>
                <a:t>)</a:t>
              </a:r>
            </a:p>
          </p:txBody>
        </p:sp>
      </p:grpSp>
      <p:pic>
        <p:nvPicPr>
          <p:cNvPr id="1026" name="Picture 2">
            <a:extLst>
              <a:ext uri="{FF2B5EF4-FFF2-40B4-BE49-F238E27FC236}">
                <a16:creationId xmlns:a16="http://schemas.microsoft.com/office/drawing/2014/main" id="{FD26292B-41B9-D653-3B24-6643128E87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38961" y="233555"/>
            <a:ext cx="644240" cy="64424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E8C5C5FB-EFDF-18E2-91EE-90905A43BDF2}"/>
              </a:ext>
            </a:extLst>
          </p:cNvPr>
          <p:cNvSpPr/>
          <p:nvPr/>
        </p:nvSpPr>
        <p:spPr>
          <a:xfrm>
            <a:off x="1" y="0"/>
            <a:ext cx="175098" cy="6858000"/>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27082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FB601FC-E997-497C-B5AF-DB0CFFCFD192}"/>
              </a:ext>
            </a:extLst>
          </p:cNvPr>
          <p:cNvSpPr>
            <a:spLocks noGrp="1"/>
          </p:cNvSpPr>
          <p:nvPr>
            <p:ph type="body" sz="quarter" idx="10"/>
          </p:nvPr>
        </p:nvSpPr>
        <p:spPr/>
        <p:txBody>
          <a:bodyPr/>
          <a:lstStyle/>
          <a:p>
            <a:r>
              <a:rPr lang="fr-FR" dirty="0"/>
              <a:t>Intro</a:t>
            </a:r>
          </a:p>
        </p:txBody>
      </p:sp>
      <p:sp>
        <p:nvSpPr>
          <p:cNvPr id="3" name="Espace réservé du texte 2">
            <a:extLst>
              <a:ext uri="{FF2B5EF4-FFF2-40B4-BE49-F238E27FC236}">
                <a16:creationId xmlns:a16="http://schemas.microsoft.com/office/drawing/2014/main" id="{59DD4AB6-C7A2-4AC7-8644-9EF9AC898E75}"/>
              </a:ext>
            </a:extLst>
          </p:cNvPr>
          <p:cNvSpPr>
            <a:spLocks noGrp="1"/>
          </p:cNvSpPr>
          <p:nvPr>
            <p:ph type="body" sz="quarter" idx="11"/>
          </p:nvPr>
        </p:nvSpPr>
        <p:spPr>
          <a:xfrm>
            <a:off x="1468016" y="3059601"/>
            <a:ext cx="9255967" cy="1680351"/>
          </a:xfrm>
        </p:spPr>
        <p:txBody>
          <a:bodyPr/>
          <a:lstStyle/>
          <a:p>
            <a:r>
              <a:rPr lang="fr-FR" dirty="0"/>
              <a:t>Mais quelle est donc cette sorcellerie ?</a:t>
            </a:r>
          </a:p>
        </p:txBody>
      </p:sp>
    </p:spTree>
    <p:custDataLst>
      <p:tags r:id="rId1"/>
    </p:custDataLst>
    <p:extLst>
      <p:ext uri="{BB962C8B-B14F-4D97-AF65-F5344CB8AC3E}">
        <p14:creationId xmlns:p14="http://schemas.microsoft.com/office/powerpoint/2010/main" val="7218245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87C5F-31E1-1299-7792-DB93E4F7CE8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D64BD66-F09F-C7AA-CA3C-36DBB55B609D}"/>
              </a:ext>
            </a:extLst>
          </p:cNvPr>
          <p:cNvSpPr>
            <a:spLocks noGrp="1"/>
          </p:cNvSpPr>
          <p:nvPr>
            <p:ph type="title"/>
          </p:nvPr>
        </p:nvSpPr>
        <p:spPr>
          <a:xfrm>
            <a:off x="623392" y="274638"/>
            <a:ext cx="9230728" cy="562074"/>
          </a:xfrm>
        </p:spPr>
        <p:txBody>
          <a:bodyPr>
            <a:normAutofit fontScale="90000"/>
          </a:bodyPr>
          <a:lstStyle/>
          <a:p>
            <a:r>
              <a:rPr lang="fr-FR" dirty="0"/>
              <a:t>Importer grâce aux autoroutes de l’information</a:t>
            </a:r>
          </a:p>
        </p:txBody>
      </p:sp>
      <p:pic>
        <p:nvPicPr>
          <p:cNvPr id="4" name="Image 3">
            <a:extLst>
              <a:ext uri="{FF2B5EF4-FFF2-40B4-BE49-F238E27FC236}">
                <a16:creationId xmlns:a16="http://schemas.microsoft.com/office/drawing/2014/main" id="{4574776E-9E05-EC4D-C8D0-3D1F4252B536}"/>
              </a:ext>
            </a:extLst>
          </p:cNvPr>
          <p:cNvPicPr>
            <a:picLocks noChangeAspect="1"/>
          </p:cNvPicPr>
          <p:nvPr/>
        </p:nvPicPr>
        <p:blipFill>
          <a:blip r:embed="rId2"/>
          <a:stretch>
            <a:fillRect/>
          </a:stretch>
        </p:blipFill>
        <p:spPr>
          <a:xfrm>
            <a:off x="623392" y="1209575"/>
            <a:ext cx="3322039" cy="1037513"/>
          </a:xfrm>
          <a:prstGeom prst="roundRect">
            <a:avLst/>
          </a:prstGeom>
          <a:ln>
            <a:noFill/>
          </a:ln>
          <a:effectLst>
            <a:outerShdw blurRad="292100" dist="139700" dir="2700000" algn="tl" rotWithShape="0">
              <a:srgbClr val="333333">
                <a:alpha val="65000"/>
              </a:srgbClr>
            </a:outerShdw>
          </a:effectLst>
        </p:spPr>
      </p:pic>
      <p:pic>
        <p:nvPicPr>
          <p:cNvPr id="6" name="Image 5">
            <a:extLst>
              <a:ext uri="{FF2B5EF4-FFF2-40B4-BE49-F238E27FC236}">
                <a16:creationId xmlns:a16="http://schemas.microsoft.com/office/drawing/2014/main" id="{F7737226-BEC2-32D6-C018-C92C3CCE6328}"/>
              </a:ext>
            </a:extLst>
          </p:cNvPr>
          <p:cNvPicPr>
            <a:picLocks noChangeAspect="1"/>
          </p:cNvPicPr>
          <p:nvPr/>
        </p:nvPicPr>
        <p:blipFill>
          <a:blip r:embed="rId3"/>
          <a:stretch>
            <a:fillRect/>
          </a:stretch>
        </p:blipFill>
        <p:spPr>
          <a:xfrm>
            <a:off x="4725333" y="1416412"/>
            <a:ext cx="723292" cy="623839"/>
          </a:xfrm>
          <a:prstGeom prst="ellipse">
            <a:avLst/>
          </a:prstGeom>
          <a:ln>
            <a:noFill/>
          </a:ln>
          <a:effectLst>
            <a:outerShdw blurRad="292100" dist="139700" dir="2700000" algn="tl" rotWithShape="0">
              <a:srgbClr val="333333">
                <a:alpha val="65000"/>
              </a:srgbClr>
            </a:outerShdw>
          </a:effectLst>
        </p:spPr>
      </p:pic>
      <p:pic>
        <p:nvPicPr>
          <p:cNvPr id="8" name="Image 7">
            <a:extLst>
              <a:ext uri="{FF2B5EF4-FFF2-40B4-BE49-F238E27FC236}">
                <a16:creationId xmlns:a16="http://schemas.microsoft.com/office/drawing/2014/main" id="{88D52FDF-CA0B-2898-852F-3CFD5B85AA47}"/>
              </a:ext>
            </a:extLst>
          </p:cNvPr>
          <p:cNvPicPr>
            <a:picLocks noChangeAspect="1"/>
          </p:cNvPicPr>
          <p:nvPr/>
        </p:nvPicPr>
        <p:blipFill>
          <a:blip r:embed="rId4"/>
          <a:srcRect l="5641" r="4031" b="3051"/>
          <a:stretch/>
        </p:blipFill>
        <p:spPr>
          <a:xfrm>
            <a:off x="6228527" y="1413760"/>
            <a:ext cx="2680320" cy="629142"/>
          </a:xfrm>
          <a:prstGeom prst="roundRect">
            <a:avLst/>
          </a:prstGeom>
          <a:ln>
            <a:noFill/>
          </a:ln>
          <a:effectLst>
            <a:outerShdw blurRad="292100" dist="139700" dir="2700000" algn="tl" rotWithShape="0">
              <a:srgbClr val="333333">
                <a:alpha val="65000"/>
              </a:srgbClr>
            </a:outerShdw>
          </a:effectLst>
        </p:spPr>
      </p:pic>
      <p:pic>
        <p:nvPicPr>
          <p:cNvPr id="10" name="Image 9">
            <a:extLst>
              <a:ext uri="{FF2B5EF4-FFF2-40B4-BE49-F238E27FC236}">
                <a16:creationId xmlns:a16="http://schemas.microsoft.com/office/drawing/2014/main" id="{97BA2815-E61F-9F87-5FD5-4025886085D1}"/>
              </a:ext>
            </a:extLst>
          </p:cNvPr>
          <p:cNvPicPr>
            <a:picLocks noChangeAspect="1"/>
          </p:cNvPicPr>
          <p:nvPr/>
        </p:nvPicPr>
        <p:blipFill>
          <a:blip r:embed="rId5"/>
          <a:stretch>
            <a:fillRect/>
          </a:stretch>
        </p:blipFill>
        <p:spPr>
          <a:xfrm>
            <a:off x="9688749" y="1388712"/>
            <a:ext cx="1736490" cy="679239"/>
          </a:xfrm>
          <a:prstGeom prst="roundRect">
            <a:avLst/>
          </a:prstGeom>
          <a:ln>
            <a:noFill/>
          </a:ln>
          <a:effectLst>
            <a:outerShdw blurRad="292100" dist="139700" dir="2700000" algn="tl" rotWithShape="0">
              <a:srgbClr val="333333">
                <a:alpha val="65000"/>
              </a:srgbClr>
            </a:outerShdw>
          </a:effectLst>
        </p:spPr>
      </p:pic>
      <p:pic>
        <p:nvPicPr>
          <p:cNvPr id="5" name="Image 4">
            <a:extLst>
              <a:ext uri="{FF2B5EF4-FFF2-40B4-BE49-F238E27FC236}">
                <a16:creationId xmlns:a16="http://schemas.microsoft.com/office/drawing/2014/main" id="{BDBC77A3-9E1A-23B9-8C29-0A179CE5EA34}"/>
              </a:ext>
            </a:extLst>
          </p:cNvPr>
          <p:cNvPicPr>
            <a:picLocks noChangeAspect="1"/>
          </p:cNvPicPr>
          <p:nvPr/>
        </p:nvPicPr>
        <p:blipFill>
          <a:blip r:embed="rId6"/>
          <a:stretch>
            <a:fillRect/>
          </a:stretch>
        </p:blipFill>
        <p:spPr>
          <a:xfrm>
            <a:off x="1164887" y="2508958"/>
            <a:ext cx="9862226" cy="4203909"/>
          </a:xfrm>
          <a:prstGeom prst="rect">
            <a:avLst/>
          </a:prstGeom>
          <a:ln>
            <a:noFill/>
          </a:ln>
          <a:effectLst>
            <a:outerShdw blurRad="292100" dist="139700" dir="2700000" algn="tl" rotWithShape="0">
              <a:srgbClr val="333333">
                <a:alpha val="65000"/>
              </a:srgbClr>
            </a:outerShdw>
          </a:effectLst>
        </p:spPr>
      </p:pic>
      <p:pic>
        <p:nvPicPr>
          <p:cNvPr id="9" name="Image 8">
            <a:extLst>
              <a:ext uri="{FF2B5EF4-FFF2-40B4-BE49-F238E27FC236}">
                <a16:creationId xmlns:a16="http://schemas.microsoft.com/office/drawing/2014/main" id="{534AC184-D41B-9AE0-5D3A-87A28F8AB244}"/>
              </a:ext>
            </a:extLst>
          </p:cNvPr>
          <p:cNvPicPr>
            <a:picLocks noChangeAspect="1"/>
          </p:cNvPicPr>
          <p:nvPr/>
        </p:nvPicPr>
        <p:blipFill>
          <a:blip r:embed="rId7"/>
          <a:srcRect t="8742" r="11411"/>
          <a:stretch/>
        </p:blipFill>
        <p:spPr>
          <a:xfrm>
            <a:off x="8169670" y="2811293"/>
            <a:ext cx="906236" cy="804277"/>
          </a:xfrm>
          <a:prstGeom prst="teardrop">
            <a:avLst/>
          </a:prstGeom>
          <a:ln w="57150">
            <a:solidFill>
              <a:srgbClr val="FDFDFD"/>
            </a:solidFill>
          </a:ln>
          <a:effectLst>
            <a:outerShdw blurRad="50800" dist="38100" dir="2700000" algn="tl" rotWithShape="0">
              <a:prstClr val="black">
                <a:alpha val="40000"/>
              </a:prstClr>
            </a:outerShdw>
          </a:effectLst>
        </p:spPr>
      </p:pic>
      <p:cxnSp>
        <p:nvCxnSpPr>
          <p:cNvPr id="13" name="Connecteur : en angle 12">
            <a:extLst>
              <a:ext uri="{FF2B5EF4-FFF2-40B4-BE49-F238E27FC236}">
                <a16:creationId xmlns:a16="http://schemas.microsoft.com/office/drawing/2014/main" id="{4D1C8E90-B2D9-1C40-92B0-FCC29631AC9D}"/>
              </a:ext>
            </a:extLst>
          </p:cNvPr>
          <p:cNvCxnSpPr>
            <a:cxnSpLocks/>
            <a:stCxn id="12" idx="3"/>
            <a:endCxn id="9" idx="4"/>
          </p:cNvCxnSpPr>
          <p:nvPr/>
        </p:nvCxnSpPr>
        <p:spPr>
          <a:xfrm flipV="1">
            <a:off x="3589506" y="3213432"/>
            <a:ext cx="4580164" cy="436905"/>
          </a:xfrm>
          <a:prstGeom prst="bentConnector3">
            <a:avLst/>
          </a:prstGeom>
          <a:ln w="5715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 en angle 17">
            <a:extLst>
              <a:ext uri="{FF2B5EF4-FFF2-40B4-BE49-F238E27FC236}">
                <a16:creationId xmlns:a16="http://schemas.microsoft.com/office/drawing/2014/main" id="{91AB4CB6-DD19-0B88-826C-8DF758005AB9}"/>
              </a:ext>
            </a:extLst>
          </p:cNvPr>
          <p:cNvCxnSpPr>
            <a:cxnSpLocks/>
            <a:stCxn id="9" idx="0"/>
            <a:endCxn id="17" idx="0"/>
          </p:cNvCxnSpPr>
          <p:nvPr/>
        </p:nvCxnSpPr>
        <p:spPr>
          <a:xfrm>
            <a:off x="9075906" y="3213432"/>
            <a:ext cx="1528968" cy="427538"/>
          </a:xfrm>
          <a:prstGeom prst="bentConnector2">
            <a:avLst/>
          </a:prstGeom>
          <a:ln w="5715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D87FAE98-DA3F-AF4A-C6A5-088B73AD38F5}"/>
              </a:ext>
            </a:extLst>
          </p:cNvPr>
          <p:cNvSpPr txBox="1"/>
          <p:nvPr/>
        </p:nvSpPr>
        <p:spPr>
          <a:xfrm>
            <a:off x="2871301" y="3429000"/>
            <a:ext cx="718205" cy="442674"/>
          </a:xfrm>
          <a:prstGeom prst="roundRect">
            <a:avLst/>
          </a:prstGeom>
          <a:noFill/>
          <a:ln w="38100">
            <a:solidFill>
              <a:srgbClr val="7F7F7F"/>
            </a:solidFill>
          </a:ln>
          <a:effectLst>
            <a:outerShdw blurRad="50800" dist="38100" dir="2700000" algn="tl" rotWithShape="0">
              <a:prstClr val="black">
                <a:alpha val="40000"/>
              </a:prstClr>
            </a:outerShdw>
          </a:effectLst>
        </p:spPr>
        <p:txBody>
          <a:bodyPr wrap="square" rtlCol="0">
            <a:spAutoFit/>
          </a:bodyPr>
          <a:lstStyle/>
          <a:p>
            <a:pPr algn="ctr"/>
            <a:endParaRPr lang="fr-FR" sz="2000" dirty="0"/>
          </a:p>
        </p:txBody>
      </p:sp>
      <p:pic>
        <p:nvPicPr>
          <p:cNvPr id="17" name="Image 16">
            <a:extLst>
              <a:ext uri="{FF2B5EF4-FFF2-40B4-BE49-F238E27FC236}">
                <a16:creationId xmlns:a16="http://schemas.microsoft.com/office/drawing/2014/main" id="{79B2EE23-7749-E653-51FF-16F1A3B8488A}"/>
              </a:ext>
            </a:extLst>
          </p:cNvPr>
          <p:cNvPicPr>
            <a:picLocks noChangeAspect="1"/>
          </p:cNvPicPr>
          <p:nvPr/>
        </p:nvPicPr>
        <p:blipFill>
          <a:blip r:embed="rId8"/>
          <a:srcRect l="4840" t="14757" r="2613" b="11828"/>
          <a:stretch/>
        </p:blipFill>
        <p:spPr>
          <a:xfrm>
            <a:off x="9320699" y="3640970"/>
            <a:ext cx="2568349" cy="543619"/>
          </a:xfrm>
          <a:prstGeom prst="rect">
            <a:avLst/>
          </a:prstGeom>
          <a:ln>
            <a:noFill/>
          </a:ln>
          <a:effectLst>
            <a:outerShdw blurRad="292100" dist="139700" dir="2700000" algn="tl" rotWithShape="0">
              <a:srgbClr val="333333">
                <a:alpha val="65000"/>
              </a:srgbClr>
            </a:outerShdw>
          </a:effectLst>
        </p:spPr>
      </p:pic>
      <p:sp>
        <p:nvSpPr>
          <p:cNvPr id="23" name="Rectangle 22">
            <a:extLst>
              <a:ext uri="{FF2B5EF4-FFF2-40B4-BE49-F238E27FC236}">
                <a16:creationId xmlns:a16="http://schemas.microsoft.com/office/drawing/2014/main" id="{0DE35A9E-1F89-1880-AB09-6F4395C373F2}"/>
              </a:ext>
            </a:extLst>
          </p:cNvPr>
          <p:cNvSpPr/>
          <p:nvPr/>
        </p:nvSpPr>
        <p:spPr>
          <a:xfrm>
            <a:off x="1" y="0"/>
            <a:ext cx="175098" cy="6858000"/>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71288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7C668-E080-9E41-64D2-7B288FD46781}"/>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CCD49BA3-58BB-3843-DAF8-4EA84CF3AD90}"/>
              </a:ext>
            </a:extLst>
          </p:cNvPr>
          <p:cNvSpPr/>
          <p:nvPr/>
        </p:nvSpPr>
        <p:spPr>
          <a:xfrm>
            <a:off x="1" y="0"/>
            <a:ext cx="175098" cy="6858000"/>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1F1ABCB7-13CC-0036-5BF4-E361B2B951B0}"/>
              </a:ext>
            </a:extLst>
          </p:cNvPr>
          <p:cNvSpPr>
            <a:spLocks noGrp="1"/>
          </p:cNvSpPr>
          <p:nvPr>
            <p:ph type="title"/>
          </p:nvPr>
        </p:nvSpPr>
        <p:spPr>
          <a:xfrm>
            <a:off x="623392" y="274638"/>
            <a:ext cx="9230728" cy="562074"/>
          </a:xfrm>
        </p:spPr>
        <p:txBody>
          <a:bodyPr>
            <a:normAutofit fontScale="90000"/>
          </a:bodyPr>
          <a:lstStyle/>
          <a:p>
            <a:r>
              <a:rPr lang="fr-FR" dirty="0"/>
              <a:t>Importer grâce aux autoroutes de l’information</a:t>
            </a:r>
          </a:p>
        </p:txBody>
      </p:sp>
      <p:pic>
        <p:nvPicPr>
          <p:cNvPr id="4" name="Image 3">
            <a:extLst>
              <a:ext uri="{FF2B5EF4-FFF2-40B4-BE49-F238E27FC236}">
                <a16:creationId xmlns:a16="http://schemas.microsoft.com/office/drawing/2014/main" id="{B9F14CFF-8497-31CE-25F1-FF1EFE2148DA}"/>
              </a:ext>
            </a:extLst>
          </p:cNvPr>
          <p:cNvPicPr>
            <a:picLocks noChangeAspect="1"/>
          </p:cNvPicPr>
          <p:nvPr/>
        </p:nvPicPr>
        <p:blipFill>
          <a:blip r:embed="rId2"/>
          <a:stretch>
            <a:fillRect/>
          </a:stretch>
        </p:blipFill>
        <p:spPr>
          <a:xfrm>
            <a:off x="623392" y="1209575"/>
            <a:ext cx="3322039" cy="1037513"/>
          </a:xfrm>
          <a:prstGeom prst="roundRect">
            <a:avLst/>
          </a:prstGeom>
          <a:ln>
            <a:noFill/>
          </a:ln>
          <a:effectLst>
            <a:outerShdw blurRad="292100" dist="139700" dir="2700000" algn="tl" rotWithShape="0">
              <a:srgbClr val="333333">
                <a:alpha val="65000"/>
              </a:srgbClr>
            </a:outerShdw>
          </a:effectLst>
        </p:spPr>
      </p:pic>
      <p:pic>
        <p:nvPicPr>
          <p:cNvPr id="6" name="Image 5">
            <a:extLst>
              <a:ext uri="{FF2B5EF4-FFF2-40B4-BE49-F238E27FC236}">
                <a16:creationId xmlns:a16="http://schemas.microsoft.com/office/drawing/2014/main" id="{BE4396DF-BEB9-E619-EBA4-A460181CA3E1}"/>
              </a:ext>
            </a:extLst>
          </p:cNvPr>
          <p:cNvPicPr>
            <a:picLocks noChangeAspect="1"/>
          </p:cNvPicPr>
          <p:nvPr/>
        </p:nvPicPr>
        <p:blipFill>
          <a:blip r:embed="rId3"/>
          <a:stretch>
            <a:fillRect/>
          </a:stretch>
        </p:blipFill>
        <p:spPr>
          <a:xfrm>
            <a:off x="4725333" y="1416412"/>
            <a:ext cx="723292" cy="623839"/>
          </a:xfrm>
          <a:prstGeom prst="ellipse">
            <a:avLst/>
          </a:prstGeom>
          <a:ln>
            <a:noFill/>
          </a:ln>
          <a:effectLst>
            <a:outerShdw blurRad="292100" dist="139700" dir="2700000" algn="tl" rotWithShape="0">
              <a:srgbClr val="333333">
                <a:alpha val="65000"/>
              </a:srgbClr>
            </a:outerShdw>
          </a:effectLst>
        </p:spPr>
      </p:pic>
      <p:pic>
        <p:nvPicPr>
          <p:cNvPr id="8" name="Image 7">
            <a:extLst>
              <a:ext uri="{FF2B5EF4-FFF2-40B4-BE49-F238E27FC236}">
                <a16:creationId xmlns:a16="http://schemas.microsoft.com/office/drawing/2014/main" id="{C95353A0-0AEC-66A1-C722-D694A239A2E0}"/>
              </a:ext>
            </a:extLst>
          </p:cNvPr>
          <p:cNvPicPr>
            <a:picLocks noChangeAspect="1"/>
          </p:cNvPicPr>
          <p:nvPr/>
        </p:nvPicPr>
        <p:blipFill>
          <a:blip r:embed="rId4"/>
          <a:srcRect l="5641" r="4031" b="3051"/>
          <a:stretch/>
        </p:blipFill>
        <p:spPr>
          <a:xfrm>
            <a:off x="6228527" y="1413760"/>
            <a:ext cx="2680320" cy="629142"/>
          </a:xfrm>
          <a:prstGeom prst="roundRect">
            <a:avLst/>
          </a:prstGeom>
          <a:ln>
            <a:noFill/>
          </a:ln>
          <a:effectLst>
            <a:outerShdw blurRad="292100" dist="139700" dir="2700000" algn="tl" rotWithShape="0">
              <a:srgbClr val="333333">
                <a:alpha val="65000"/>
              </a:srgbClr>
            </a:outerShdw>
          </a:effectLst>
        </p:spPr>
      </p:pic>
      <p:pic>
        <p:nvPicPr>
          <p:cNvPr id="10" name="Image 9">
            <a:extLst>
              <a:ext uri="{FF2B5EF4-FFF2-40B4-BE49-F238E27FC236}">
                <a16:creationId xmlns:a16="http://schemas.microsoft.com/office/drawing/2014/main" id="{0682E554-3E22-0A69-387D-47FC448E1CA3}"/>
              </a:ext>
            </a:extLst>
          </p:cNvPr>
          <p:cNvPicPr>
            <a:picLocks noChangeAspect="1"/>
          </p:cNvPicPr>
          <p:nvPr/>
        </p:nvPicPr>
        <p:blipFill>
          <a:blip r:embed="rId5"/>
          <a:stretch>
            <a:fillRect/>
          </a:stretch>
        </p:blipFill>
        <p:spPr>
          <a:xfrm>
            <a:off x="9688749" y="1388712"/>
            <a:ext cx="1736490" cy="679239"/>
          </a:xfrm>
          <a:prstGeom prst="roundRect">
            <a:avLst/>
          </a:prstGeom>
          <a:ln>
            <a:noFill/>
          </a:ln>
          <a:effectLst>
            <a:outerShdw blurRad="292100" dist="139700" dir="2700000" algn="tl" rotWithShape="0">
              <a:srgbClr val="333333">
                <a:alpha val="65000"/>
              </a:srgbClr>
            </a:outerShdw>
          </a:effectLst>
        </p:spPr>
      </p:pic>
      <p:pic>
        <p:nvPicPr>
          <p:cNvPr id="7" name="Image 6">
            <a:extLst>
              <a:ext uri="{FF2B5EF4-FFF2-40B4-BE49-F238E27FC236}">
                <a16:creationId xmlns:a16="http://schemas.microsoft.com/office/drawing/2014/main" id="{F41231A9-D63C-5E11-EDCA-076F1EF085C1}"/>
              </a:ext>
            </a:extLst>
          </p:cNvPr>
          <p:cNvPicPr>
            <a:picLocks noChangeAspect="1"/>
          </p:cNvPicPr>
          <p:nvPr/>
        </p:nvPicPr>
        <p:blipFill>
          <a:blip r:embed="rId6"/>
          <a:stretch>
            <a:fillRect/>
          </a:stretch>
        </p:blipFill>
        <p:spPr>
          <a:xfrm>
            <a:off x="165759" y="3136486"/>
            <a:ext cx="8474407" cy="1340480"/>
          </a:xfrm>
          <a:prstGeom prst="rect">
            <a:avLst/>
          </a:prstGeom>
          <a:ln>
            <a:noFill/>
          </a:ln>
          <a:effectLst>
            <a:outerShdw blurRad="292100" dist="139700" dir="2700000" algn="tl" rotWithShape="0">
              <a:srgbClr val="333333">
                <a:alpha val="65000"/>
              </a:srgbClr>
            </a:outerShdw>
          </a:effectLst>
        </p:spPr>
      </p:pic>
      <p:pic>
        <p:nvPicPr>
          <p:cNvPr id="14" name="Image 13">
            <a:extLst>
              <a:ext uri="{FF2B5EF4-FFF2-40B4-BE49-F238E27FC236}">
                <a16:creationId xmlns:a16="http://schemas.microsoft.com/office/drawing/2014/main" id="{7B82DA17-5BC5-42E9-B81A-24DDC9D6AF48}"/>
              </a:ext>
            </a:extLst>
          </p:cNvPr>
          <p:cNvPicPr>
            <a:picLocks noChangeAspect="1"/>
          </p:cNvPicPr>
          <p:nvPr/>
        </p:nvPicPr>
        <p:blipFill>
          <a:blip r:embed="rId7"/>
          <a:stretch>
            <a:fillRect/>
          </a:stretch>
        </p:blipFill>
        <p:spPr>
          <a:xfrm>
            <a:off x="8185555" y="898077"/>
            <a:ext cx="2864108" cy="5685285"/>
          </a:xfrm>
          <a:prstGeom prst="rect">
            <a:avLst/>
          </a:prstGeom>
          <a:ln>
            <a:noFill/>
          </a:ln>
          <a:effectLst>
            <a:outerShdw blurRad="292100" dist="139700" dir="2700000" algn="tl" rotWithShape="0">
              <a:srgbClr val="333333">
                <a:alpha val="65000"/>
              </a:srgbClr>
            </a:outerShdw>
          </a:effectLst>
        </p:spPr>
      </p:pic>
      <p:sp>
        <p:nvSpPr>
          <p:cNvPr id="12" name="ZoneTexte 11">
            <a:extLst>
              <a:ext uri="{FF2B5EF4-FFF2-40B4-BE49-F238E27FC236}">
                <a16:creationId xmlns:a16="http://schemas.microsoft.com/office/drawing/2014/main" id="{18AD33A3-F248-7904-A881-847B15D5C569}"/>
              </a:ext>
            </a:extLst>
          </p:cNvPr>
          <p:cNvSpPr txBox="1"/>
          <p:nvPr/>
        </p:nvSpPr>
        <p:spPr>
          <a:xfrm>
            <a:off x="186079" y="4003169"/>
            <a:ext cx="5777841" cy="442674"/>
          </a:xfrm>
          <a:prstGeom prst="roundRect">
            <a:avLst/>
          </a:prstGeom>
          <a:noFill/>
          <a:ln w="38100">
            <a:solidFill>
              <a:srgbClr val="7F7F7F"/>
            </a:solidFill>
          </a:ln>
          <a:effectLst>
            <a:outerShdw blurRad="50800" dist="38100" dir="2700000" algn="tl" rotWithShape="0">
              <a:prstClr val="black">
                <a:alpha val="40000"/>
              </a:prstClr>
            </a:outerShdw>
          </a:effectLst>
        </p:spPr>
        <p:txBody>
          <a:bodyPr wrap="square" rtlCol="0">
            <a:spAutoFit/>
          </a:bodyPr>
          <a:lstStyle/>
          <a:p>
            <a:pPr algn="ctr"/>
            <a:endParaRPr lang="fr-FR" sz="2000" dirty="0"/>
          </a:p>
        </p:txBody>
      </p:sp>
      <p:sp>
        <p:nvSpPr>
          <p:cNvPr id="16" name="Rectangle : coins arrondis 15">
            <a:extLst>
              <a:ext uri="{FF2B5EF4-FFF2-40B4-BE49-F238E27FC236}">
                <a16:creationId xmlns:a16="http://schemas.microsoft.com/office/drawing/2014/main" id="{CE821854-35AE-4E2F-6233-7435525A1474}"/>
              </a:ext>
            </a:extLst>
          </p:cNvPr>
          <p:cNvSpPr/>
          <p:nvPr/>
        </p:nvSpPr>
        <p:spPr>
          <a:xfrm>
            <a:off x="8185555" y="1209575"/>
            <a:ext cx="2275181" cy="1625065"/>
          </a:xfrm>
          <a:prstGeom prst="roundRect">
            <a:avLst>
              <a:gd name="adj" fmla="val 10665"/>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 coins arrondis 19">
            <a:extLst>
              <a:ext uri="{FF2B5EF4-FFF2-40B4-BE49-F238E27FC236}">
                <a16:creationId xmlns:a16="http://schemas.microsoft.com/office/drawing/2014/main" id="{C43E7238-1322-C24C-FAFB-1EBB6FA65303}"/>
              </a:ext>
            </a:extLst>
          </p:cNvPr>
          <p:cNvSpPr/>
          <p:nvPr/>
        </p:nvSpPr>
        <p:spPr>
          <a:xfrm>
            <a:off x="8185555" y="3543000"/>
            <a:ext cx="2411639" cy="812533"/>
          </a:xfrm>
          <a:prstGeom prst="roundRect">
            <a:avLst>
              <a:gd name="adj" fmla="val 10665"/>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 coins arrondis 20">
            <a:extLst>
              <a:ext uri="{FF2B5EF4-FFF2-40B4-BE49-F238E27FC236}">
                <a16:creationId xmlns:a16="http://schemas.microsoft.com/office/drawing/2014/main" id="{D5B2B645-CD7A-5E98-BA9C-748B916E7368}"/>
              </a:ext>
            </a:extLst>
          </p:cNvPr>
          <p:cNvSpPr/>
          <p:nvPr/>
        </p:nvSpPr>
        <p:spPr>
          <a:xfrm>
            <a:off x="8185554" y="5469289"/>
            <a:ext cx="2864108" cy="413352"/>
          </a:xfrm>
          <a:prstGeom prst="roundRect">
            <a:avLst>
              <a:gd name="adj" fmla="val 10665"/>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 coins arrondis 21">
            <a:extLst>
              <a:ext uri="{FF2B5EF4-FFF2-40B4-BE49-F238E27FC236}">
                <a16:creationId xmlns:a16="http://schemas.microsoft.com/office/drawing/2014/main" id="{DC84051B-D952-A766-AE99-2D3E301F1D2A}"/>
              </a:ext>
            </a:extLst>
          </p:cNvPr>
          <p:cNvSpPr/>
          <p:nvPr/>
        </p:nvSpPr>
        <p:spPr>
          <a:xfrm>
            <a:off x="1642945" y="5312526"/>
            <a:ext cx="2864108" cy="802640"/>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Import d’un livre</a:t>
            </a:r>
          </a:p>
        </p:txBody>
      </p:sp>
    </p:spTree>
    <p:extLst>
      <p:ext uri="{BB962C8B-B14F-4D97-AF65-F5344CB8AC3E}">
        <p14:creationId xmlns:p14="http://schemas.microsoft.com/office/powerpoint/2010/main" val="1425124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BAFE7-33F2-068D-A1E1-428E3439DDE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EF60900-4719-B216-FFB6-6A93954B19A3}"/>
              </a:ext>
            </a:extLst>
          </p:cNvPr>
          <p:cNvSpPr>
            <a:spLocks noGrp="1"/>
          </p:cNvSpPr>
          <p:nvPr>
            <p:ph type="title"/>
          </p:nvPr>
        </p:nvSpPr>
        <p:spPr>
          <a:xfrm>
            <a:off x="623392" y="274638"/>
            <a:ext cx="9230728" cy="562074"/>
          </a:xfrm>
        </p:spPr>
        <p:txBody>
          <a:bodyPr>
            <a:normAutofit fontScale="90000"/>
          </a:bodyPr>
          <a:lstStyle/>
          <a:p>
            <a:r>
              <a:rPr lang="fr-FR" dirty="0"/>
              <a:t>Importer grâce aux autoroutes de l’information</a:t>
            </a:r>
          </a:p>
        </p:txBody>
      </p:sp>
      <p:pic>
        <p:nvPicPr>
          <p:cNvPr id="4" name="Image 3">
            <a:extLst>
              <a:ext uri="{FF2B5EF4-FFF2-40B4-BE49-F238E27FC236}">
                <a16:creationId xmlns:a16="http://schemas.microsoft.com/office/drawing/2014/main" id="{D8540674-95EB-3423-5F2C-35646D05F9AB}"/>
              </a:ext>
            </a:extLst>
          </p:cNvPr>
          <p:cNvPicPr>
            <a:picLocks noChangeAspect="1"/>
          </p:cNvPicPr>
          <p:nvPr/>
        </p:nvPicPr>
        <p:blipFill>
          <a:blip r:embed="rId2"/>
          <a:stretch>
            <a:fillRect/>
          </a:stretch>
        </p:blipFill>
        <p:spPr>
          <a:xfrm>
            <a:off x="623392" y="1391255"/>
            <a:ext cx="2012804" cy="628623"/>
          </a:xfrm>
          <a:prstGeom prst="roundRect">
            <a:avLst/>
          </a:prstGeom>
          <a:ln>
            <a:noFill/>
          </a:ln>
          <a:effectLst>
            <a:outerShdw blurRad="292100" dist="139700" dir="2700000" algn="tl" rotWithShape="0">
              <a:srgbClr val="333333">
                <a:alpha val="65000"/>
              </a:srgbClr>
            </a:outerShdw>
          </a:effectLst>
        </p:spPr>
      </p:pic>
      <p:pic>
        <p:nvPicPr>
          <p:cNvPr id="6" name="Image 5">
            <a:extLst>
              <a:ext uri="{FF2B5EF4-FFF2-40B4-BE49-F238E27FC236}">
                <a16:creationId xmlns:a16="http://schemas.microsoft.com/office/drawing/2014/main" id="{350064A8-A61C-FD14-EFA1-E31CEAE19BA1}"/>
              </a:ext>
            </a:extLst>
          </p:cNvPr>
          <p:cNvPicPr>
            <a:picLocks noChangeAspect="1"/>
          </p:cNvPicPr>
          <p:nvPr/>
        </p:nvPicPr>
        <p:blipFill>
          <a:blip r:embed="rId3"/>
          <a:stretch>
            <a:fillRect/>
          </a:stretch>
        </p:blipFill>
        <p:spPr>
          <a:xfrm>
            <a:off x="3505270" y="944406"/>
            <a:ext cx="1765010" cy="1522320"/>
          </a:xfrm>
          <a:prstGeom prst="ellipse">
            <a:avLst/>
          </a:prstGeom>
          <a:ln>
            <a:noFill/>
          </a:ln>
          <a:effectLst>
            <a:outerShdw blurRad="292100" dist="139700" dir="2700000" algn="tl" rotWithShape="0">
              <a:srgbClr val="333333">
                <a:alpha val="65000"/>
              </a:srgbClr>
            </a:outerShdw>
          </a:effectLst>
        </p:spPr>
      </p:pic>
      <p:pic>
        <p:nvPicPr>
          <p:cNvPr id="8" name="Image 7">
            <a:extLst>
              <a:ext uri="{FF2B5EF4-FFF2-40B4-BE49-F238E27FC236}">
                <a16:creationId xmlns:a16="http://schemas.microsoft.com/office/drawing/2014/main" id="{51DD5CA6-8F66-11D0-2F9B-8D4235850006}"/>
              </a:ext>
            </a:extLst>
          </p:cNvPr>
          <p:cNvPicPr>
            <a:picLocks noChangeAspect="1"/>
          </p:cNvPicPr>
          <p:nvPr/>
        </p:nvPicPr>
        <p:blipFill>
          <a:blip r:embed="rId4"/>
          <a:srcRect l="5641" r="4031" b="3051"/>
          <a:stretch/>
        </p:blipFill>
        <p:spPr>
          <a:xfrm>
            <a:off x="6139354" y="1390995"/>
            <a:ext cx="2680320" cy="629142"/>
          </a:xfrm>
          <a:prstGeom prst="roundRect">
            <a:avLst/>
          </a:prstGeom>
          <a:ln>
            <a:noFill/>
          </a:ln>
          <a:effectLst>
            <a:outerShdw blurRad="292100" dist="139700" dir="2700000" algn="tl" rotWithShape="0">
              <a:srgbClr val="333333">
                <a:alpha val="65000"/>
              </a:srgbClr>
            </a:outerShdw>
          </a:effectLst>
        </p:spPr>
      </p:pic>
      <p:pic>
        <p:nvPicPr>
          <p:cNvPr id="10" name="Image 9">
            <a:extLst>
              <a:ext uri="{FF2B5EF4-FFF2-40B4-BE49-F238E27FC236}">
                <a16:creationId xmlns:a16="http://schemas.microsoft.com/office/drawing/2014/main" id="{1B4C2EAD-BE90-3DE7-AFD5-721E7AFC09A5}"/>
              </a:ext>
            </a:extLst>
          </p:cNvPr>
          <p:cNvPicPr>
            <a:picLocks noChangeAspect="1"/>
          </p:cNvPicPr>
          <p:nvPr/>
        </p:nvPicPr>
        <p:blipFill>
          <a:blip r:embed="rId5"/>
          <a:stretch>
            <a:fillRect/>
          </a:stretch>
        </p:blipFill>
        <p:spPr>
          <a:xfrm>
            <a:off x="9688749" y="1365947"/>
            <a:ext cx="1736490" cy="679239"/>
          </a:xfrm>
          <a:prstGeom prst="roundRect">
            <a:avLst/>
          </a:prstGeom>
          <a:ln>
            <a:noFill/>
          </a:ln>
          <a:effectLst>
            <a:outerShdw blurRad="292100" dist="139700" dir="2700000" algn="tl" rotWithShape="0">
              <a:srgbClr val="333333">
                <a:alpha val="65000"/>
              </a:srgbClr>
            </a:outerShdw>
          </a:effectLst>
        </p:spPr>
      </p:pic>
      <p:pic>
        <p:nvPicPr>
          <p:cNvPr id="5" name="Image 4">
            <a:extLst>
              <a:ext uri="{FF2B5EF4-FFF2-40B4-BE49-F238E27FC236}">
                <a16:creationId xmlns:a16="http://schemas.microsoft.com/office/drawing/2014/main" id="{8AFFDF53-D94C-E7BB-AB0A-3CE1D59BD9BF}"/>
              </a:ext>
            </a:extLst>
          </p:cNvPr>
          <p:cNvPicPr>
            <a:picLocks noChangeAspect="1"/>
          </p:cNvPicPr>
          <p:nvPr/>
        </p:nvPicPr>
        <p:blipFill>
          <a:blip r:embed="rId6"/>
          <a:stretch>
            <a:fillRect/>
          </a:stretch>
        </p:blipFill>
        <p:spPr>
          <a:xfrm>
            <a:off x="2312442" y="2173314"/>
            <a:ext cx="7653824" cy="4435921"/>
          </a:xfrm>
          <a:prstGeom prst="rect">
            <a:avLst/>
          </a:prstGeom>
          <a:ln>
            <a:noFill/>
          </a:ln>
          <a:effectLst>
            <a:outerShdw blurRad="292100" dist="139700" dir="2700000" algn="tl" rotWithShape="0">
              <a:srgbClr val="333333">
                <a:alpha val="65000"/>
              </a:srgbClr>
            </a:outerShdw>
          </a:effectLst>
        </p:spPr>
      </p:pic>
      <p:cxnSp>
        <p:nvCxnSpPr>
          <p:cNvPr id="9" name="Connecteur : en angle 8">
            <a:extLst>
              <a:ext uri="{FF2B5EF4-FFF2-40B4-BE49-F238E27FC236}">
                <a16:creationId xmlns:a16="http://schemas.microsoft.com/office/drawing/2014/main" id="{805F3F99-9016-8B68-44B6-05D04E7CA5BA}"/>
              </a:ext>
            </a:extLst>
          </p:cNvPr>
          <p:cNvCxnSpPr>
            <a:cxnSpLocks/>
            <a:stCxn id="12" idx="3"/>
            <a:endCxn id="17" idx="4"/>
          </p:cNvCxnSpPr>
          <p:nvPr/>
        </p:nvCxnSpPr>
        <p:spPr>
          <a:xfrm flipV="1">
            <a:off x="6512560" y="2920163"/>
            <a:ext cx="607037" cy="1683002"/>
          </a:xfrm>
          <a:prstGeom prst="bentConnector3">
            <a:avLst/>
          </a:prstGeom>
          <a:ln w="5715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 en angle 10">
            <a:extLst>
              <a:ext uri="{FF2B5EF4-FFF2-40B4-BE49-F238E27FC236}">
                <a16:creationId xmlns:a16="http://schemas.microsoft.com/office/drawing/2014/main" id="{CEB974B5-9B91-CE3E-B4F6-75FEC7853063}"/>
              </a:ext>
            </a:extLst>
          </p:cNvPr>
          <p:cNvCxnSpPr>
            <a:cxnSpLocks/>
            <a:stCxn id="17" idx="0"/>
            <a:endCxn id="21" idx="0"/>
          </p:cNvCxnSpPr>
          <p:nvPr/>
        </p:nvCxnSpPr>
        <p:spPr>
          <a:xfrm>
            <a:off x="8116948" y="2920163"/>
            <a:ext cx="1937035" cy="756801"/>
          </a:xfrm>
          <a:prstGeom prst="bentConnector2">
            <a:avLst/>
          </a:prstGeom>
          <a:ln w="5715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C1F3C87F-8A55-179F-31B8-A253F509AA81}"/>
              </a:ext>
            </a:extLst>
          </p:cNvPr>
          <p:cNvSpPr txBox="1"/>
          <p:nvPr/>
        </p:nvSpPr>
        <p:spPr>
          <a:xfrm>
            <a:off x="4911177" y="4381828"/>
            <a:ext cx="1601383" cy="442674"/>
          </a:xfrm>
          <a:prstGeom prst="roundRect">
            <a:avLst/>
          </a:prstGeom>
          <a:noFill/>
          <a:ln w="38100">
            <a:solidFill>
              <a:srgbClr val="7F7F7F"/>
            </a:solidFill>
          </a:ln>
          <a:effectLst>
            <a:outerShdw blurRad="50800" dist="38100" dir="2700000" algn="tl" rotWithShape="0">
              <a:prstClr val="black">
                <a:alpha val="40000"/>
              </a:prstClr>
            </a:outerShdw>
          </a:effectLst>
        </p:spPr>
        <p:txBody>
          <a:bodyPr wrap="square" rtlCol="0">
            <a:spAutoFit/>
          </a:bodyPr>
          <a:lstStyle/>
          <a:p>
            <a:pPr algn="ctr"/>
            <a:endParaRPr lang="fr-FR" sz="2000" dirty="0"/>
          </a:p>
        </p:txBody>
      </p:sp>
      <p:pic>
        <p:nvPicPr>
          <p:cNvPr id="17" name="Image 16">
            <a:extLst>
              <a:ext uri="{FF2B5EF4-FFF2-40B4-BE49-F238E27FC236}">
                <a16:creationId xmlns:a16="http://schemas.microsoft.com/office/drawing/2014/main" id="{7F7252F3-B67C-BE97-812A-3E531BD23BD4}"/>
              </a:ext>
            </a:extLst>
          </p:cNvPr>
          <p:cNvPicPr>
            <a:picLocks noChangeAspect="1"/>
          </p:cNvPicPr>
          <p:nvPr/>
        </p:nvPicPr>
        <p:blipFill>
          <a:blip r:embed="rId7"/>
          <a:srcRect t="12083" r="14923" b="3999"/>
          <a:stretch/>
        </p:blipFill>
        <p:spPr>
          <a:xfrm>
            <a:off x="7119597" y="2445666"/>
            <a:ext cx="997351" cy="948993"/>
          </a:xfrm>
          <a:prstGeom prst="teardrop">
            <a:avLst/>
          </a:prstGeom>
          <a:ln w="57150">
            <a:solidFill>
              <a:srgbClr val="FDFDFD"/>
            </a:solidFill>
          </a:ln>
        </p:spPr>
      </p:pic>
      <p:pic>
        <p:nvPicPr>
          <p:cNvPr id="21" name="Image 20">
            <a:extLst>
              <a:ext uri="{FF2B5EF4-FFF2-40B4-BE49-F238E27FC236}">
                <a16:creationId xmlns:a16="http://schemas.microsoft.com/office/drawing/2014/main" id="{AD7C1BB1-DBB2-915E-6289-99E6DF1CD91A}"/>
              </a:ext>
            </a:extLst>
          </p:cNvPr>
          <p:cNvPicPr>
            <a:picLocks noChangeAspect="1"/>
          </p:cNvPicPr>
          <p:nvPr/>
        </p:nvPicPr>
        <p:blipFill>
          <a:blip r:embed="rId8"/>
          <a:srcRect l="3690" t="5899" r="3290" b="11827"/>
          <a:stretch/>
        </p:blipFill>
        <p:spPr>
          <a:xfrm>
            <a:off x="8540316" y="3676964"/>
            <a:ext cx="3027333" cy="1147538"/>
          </a:xfrm>
          <a:prstGeom prst="rect">
            <a:avLst/>
          </a:prstGeom>
          <a:ln>
            <a:noFill/>
          </a:ln>
          <a:effectLst>
            <a:outerShdw blurRad="292100" dist="139700" dir="2700000" algn="tl" rotWithShape="0">
              <a:srgbClr val="333333">
                <a:alpha val="65000"/>
              </a:srgbClr>
            </a:outerShdw>
          </a:effectLst>
        </p:spPr>
      </p:pic>
      <p:sp>
        <p:nvSpPr>
          <p:cNvPr id="25" name="Rectangle 24">
            <a:extLst>
              <a:ext uri="{FF2B5EF4-FFF2-40B4-BE49-F238E27FC236}">
                <a16:creationId xmlns:a16="http://schemas.microsoft.com/office/drawing/2014/main" id="{B854FB21-EBAC-1348-3C5F-472DAEA206B1}"/>
              </a:ext>
            </a:extLst>
          </p:cNvPr>
          <p:cNvSpPr/>
          <p:nvPr/>
        </p:nvSpPr>
        <p:spPr>
          <a:xfrm>
            <a:off x="1" y="0"/>
            <a:ext cx="175098" cy="6858000"/>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18643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a:extLst>
            <a:ext uri="{FF2B5EF4-FFF2-40B4-BE49-F238E27FC236}">
              <a16:creationId xmlns:a16="http://schemas.microsoft.com/office/drawing/2014/main" id="{BF07B374-F960-BF90-C7F2-97D8B50126E6}"/>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3374BAEB-E62A-4542-E01F-C3CB864CA7A2}"/>
              </a:ext>
            </a:extLst>
          </p:cNvPr>
          <p:cNvSpPr/>
          <p:nvPr/>
        </p:nvSpPr>
        <p:spPr>
          <a:xfrm>
            <a:off x="1" y="0"/>
            <a:ext cx="175098" cy="6858000"/>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A5B153E7-DA4E-1E12-C318-00E4BA2042C4}"/>
              </a:ext>
            </a:extLst>
          </p:cNvPr>
          <p:cNvSpPr>
            <a:spLocks noGrp="1"/>
          </p:cNvSpPr>
          <p:nvPr>
            <p:ph type="title"/>
          </p:nvPr>
        </p:nvSpPr>
        <p:spPr>
          <a:xfrm>
            <a:off x="623392" y="274638"/>
            <a:ext cx="9230728" cy="562074"/>
          </a:xfrm>
        </p:spPr>
        <p:txBody>
          <a:bodyPr>
            <a:normAutofit fontScale="90000"/>
          </a:bodyPr>
          <a:lstStyle/>
          <a:p>
            <a:r>
              <a:rPr lang="fr-FR" dirty="0"/>
              <a:t>Importer grâce aux autoroutes de l’information</a:t>
            </a:r>
          </a:p>
        </p:txBody>
      </p:sp>
      <p:pic>
        <p:nvPicPr>
          <p:cNvPr id="4" name="Image 3">
            <a:extLst>
              <a:ext uri="{FF2B5EF4-FFF2-40B4-BE49-F238E27FC236}">
                <a16:creationId xmlns:a16="http://schemas.microsoft.com/office/drawing/2014/main" id="{ED0C98C7-37C1-7419-F020-CC1B8576C76C}"/>
              </a:ext>
            </a:extLst>
          </p:cNvPr>
          <p:cNvPicPr>
            <a:picLocks noChangeAspect="1"/>
          </p:cNvPicPr>
          <p:nvPr/>
        </p:nvPicPr>
        <p:blipFill>
          <a:blip r:embed="rId2"/>
          <a:stretch>
            <a:fillRect/>
          </a:stretch>
        </p:blipFill>
        <p:spPr>
          <a:xfrm>
            <a:off x="623392" y="1391255"/>
            <a:ext cx="2012804" cy="628623"/>
          </a:xfrm>
          <a:prstGeom prst="roundRect">
            <a:avLst/>
          </a:prstGeom>
          <a:ln>
            <a:noFill/>
          </a:ln>
          <a:effectLst>
            <a:outerShdw blurRad="292100" dist="139700" dir="2700000" algn="tl" rotWithShape="0">
              <a:srgbClr val="333333">
                <a:alpha val="65000"/>
              </a:srgbClr>
            </a:outerShdw>
          </a:effectLst>
        </p:spPr>
      </p:pic>
      <p:pic>
        <p:nvPicPr>
          <p:cNvPr id="6" name="Image 5">
            <a:extLst>
              <a:ext uri="{FF2B5EF4-FFF2-40B4-BE49-F238E27FC236}">
                <a16:creationId xmlns:a16="http://schemas.microsoft.com/office/drawing/2014/main" id="{004AE074-4D9D-DB5B-A7A4-587FC6065555}"/>
              </a:ext>
            </a:extLst>
          </p:cNvPr>
          <p:cNvPicPr>
            <a:picLocks noChangeAspect="1"/>
          </p:cNvPicPr>
          <p:nvPr/>
        </p:nvPicPr>
        <p:blipFill>
          <a:blip r:embed="rId3"/>
          <a:stretch>
            <a:fillRect/>
          </a:stretch>
        </p:blipFill>
        <p:spPr>
          <a:xfrm>
            <a:off x="3505270" y="944406"/>
            <a:ext cx="1765010" cy="1522320"/>
          </a:xfrm>
          <a:prstGeom prst="ellipse">
            <a:avLst/>
          </a:prstGeom>
          <a:ln>
            <a:noFill/>
          </a:ln>
          <a:effectLst>
            <a:outerShdw blurRad="292100" dist="139700" dir="2700000" algn="tl" rotWithShape="0">
              <a:srgbClr val="333333">
                <a:alpha val="65000"/>
              </a:srgbClr>
            </a:outerShdw>
          </a:effectLst>
        </p:spPr>
      </p:pic>
      <p:pic>
        <p:nvPicPr>
          <p:cNvPr id="8" name="Image 7">
            <a:extLst>
              <a:ext uri="{FF2B5EF4-FFF2-40B4-BE49-F238E27FC236}">
                <a16:creationId xmlns:a16="http://schemas.microsoft.com/office/drawing/2014/main" id="{305AC2C4-116F-94D6-14E8-363E87A38456}"/>
              </a:ext>
            </a:extLst>
          </p:cNvPr>
          <p:cNvPicPr>
            <a:picLocks noChangeAspect="1"/>
          </p:cNvPicPr>
          <p:nvPr/>
        </p:nvPicPr>
        <p:blipFill>
          <a:blip r:embed="rId4"/>
          <a:srcRect l="5641" r="4031" b="3051"/>
          <a:stretch/>
        </p:blipFill>
        <p:spPr>
          <a:xfrm>
            <a:off x="6139354" y="1390995"/>
            <a:ext cx="2680320" cy="629142"/>
          </a:xfrm>
          <a:prstGeom prst="roundRect">
            <a:avLst/>
          </a:prstGeom>
          <a:ln>
            <a:noFill/>
          </a:ln>
          <a:effectLst>
            <a:outerShdw blurRad="292100" dist="139700" dir="2700000" algn="tl" rotWithShape="0">
              <a:srgbClr val="333333">
                <a:alpha val="65000"/>
              </a:srgbClr>
            </a:outerShdw>
          </a:effectLst>
        </p:spPr>
      </p:pic>
      <p:pic>
        <p:nvPicPr>
          <p:cNvPr id="10" name="Image 9">
            <a:extLst>
              <a:ext uri="{FF2B5EF4-FFF2-40B4-BE49-F238E27FC236}">
                <a16:creationId xmlns:a16="http://schemas.microsoft.com/office/drawing/2014/main" id="{6DD627E4-D0C4-0477-36E4-9E971E4B30CF}"/>
              </a:ext>
            </a:extLst>
          </p:cNvPr>
          <p:cNvPicPr>
            <a:picLocks noChangeAspect="1"/>
          </p:cNvPicPr>
          <p:nvPr/>
        </p:nvPicPr>
        <p:blipFill>
          <a:blip r:embed="rId5"/>
          <a:stretch>
            <a:fillRect/>
          </a:stretch>
        </p:blipFill>
        <p:spPr>
          <a:xfrm>
            <a:off x="9688749" y="1365947"/>
            <a:ext cx="1736490" cy="679239"/>
          </a:xfrm>
          <a:prstGeom prst="roundRect">
            <a:avLst/>
          </a:prstGeom>
          <a:ln>
            <a:noFill/>
          </a:ln>
          <a:effectLst>
            <a:outerShdw blurRad="292100" dist="139700" dir="2700000" algn="tl" rotWithShape="0">
              <a:srgbClr val="333333">
                <a:alpha val="65000"/>
              </a:srgbClr>
            </a:outerShdw>
          </a:effectLst>
        </p:spPr>
      </p:pic>
      <p:pic>
        <p:nvPicPr>
          <p:cNvPr id="7" name="Image 6">
            <a:extLst>
              <a:ext uri="{FF2B5EF4-FFF2-40B4-BE49-F238E27FC236}">
                <a16:creationId xmlns:a16="http://schemas.microsoft.com/office/drawing/2014/main" id="{2EBEB340-6D7C-9E8A-D18B-26A6FA199458}"/>
              </a:ext>
            </a:extLst>
          </p:cNvPr>
          <p:cNvPicPr>
            <a:picLocks noChangeAspect="1"/>
          </p:cNvPicPr>
          <p:nvPr/>
        </p:nvPicPr>
        <p:blipFill>
          <a:blip r:embed="rId6"/>
          <a:stretch>
            <a:fillRect/>
          </a:stretch>
        </p:blipFill>
        <p:spPr>
          <a:xfrm>
            <a:off x="235522" y="2073512"/>
            <a:ext cx="7715225" cy="1512789"/>
          </a:xfrm>
          <a:prstGeom prst="rect">
            <a:avLst/>
          </a:prstGeom>
          <a:ln>
            <a:noFill/>
          </a:ln>
          <a:effectLst>
            <a:outerShdw blurRad="292100" dist="139700" dir="2700000" algn="tl" rotWithShape="0">
              <a:srgbClr val="333333">
                <a:alpha val="65000"/>
              </a:srgbClr>
            </a:outerShdw>
          </a:effectLst>
        </p:spPr>
      </p:pic>
      <p:sp>
        <p:nvSpPr>
          <p:cNvPr id="13" name="Rectangle : coins arrondis 12">
            <a:extLst>
              <a:ext uri="{FF2B5EF4-FFF2-40B4-BE49-F238E27FC236}">
                <a16:creationId xmlns:a16="http://schemas.microsoft.com/office/drawing/2014/main" id="{9A43BEBF-D027-576E-654F-9C8B85DF416A}"/>
              </a:ext>
            </a:extLst>
          </p:cNvPr>
          <p:cNvSpPr/>
          <p:nvPr/>
        </p:nvSpPr>
        <p:spPr>
          <a:xfrm>
            <a:off x="235522" y="2414705"/>
            <a:ext cx="5281358" cy="1181127"/>
          </a:xfrm>
          <a:prstGeom prst="roundRect">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C136F6D9-2C78-255E-151B-AABD78396106}"/>
              </a:ext>
            </a:extLst>
          </p:cNvPr>
          <p:cNvPicPr>
            <a:picLocks noChangeAspect="1"/>
          </p:cNvPicPr>
          <p:nvPr/>
        </p:nvPicPr>
        <p:blipFill>
          <a:blip r:embed="rId7"/>
          <a:stretch>
            <a:fillRect/>
          </a:stretch>
        </p:blipFill>
        <p:spPr>
          <a:xfrm>
            <a:off x="7479514" y="724634"/>
            <a:ext cx="3538568" cy="5858728"/>
          </a:xfrm>
          <a:prstGeom prst="rect">
            <a:avLst/>
          </a:prstGeom>
          <a:ln>
            <a:noFill/>
          </a:ln>
          <a:effectLst>
            <a:outerShdw blurRad="292100" dist="139700" dir="2700000" algn="tl" rotWithShape="0">
              <a:srgbClr val="333333">
                <a:alpha val="65000"/>
              </a:srgbClr>
            </a:outerShdw>
          </a:effectLst>
        </p:spPr>
      </p:pic>
      <p:sp>
        <p:nvSpPr>
          <p:cNvPr id="16" name="Rectangle : coins arrondis 15">
            <a:extLst>
              <a:ext uri="{FF2B5EF4-FFF2-40B4-BE49-F238E27FC236}">
                <a16:creationId xmlns:a16="http://schemas.microsoft.com/office/drawing/2014/main" id="{12FF2BE5-C2B3-026F-AA70-C987E666AAE5}"/>
              </a:ext>
            </a:extLst>
          </p:cNvPr>
          <p:cNvSpPr/>
          <p:nvPr/>
        </p:nvSpPr>
        <p:spPr>
          <a:xfrm>
            <a:off x="7479514" y="1393647"/>
            <a:ext cx="3538568" cy="2599233"/>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 coins arrondis 17">
            <a:extLst>
              <a:ext uri="{FF2B5EF4-FFF2-40B4-BE49-F238E27FC236}">
                <a16:creationId xmlns:a16="http://schemas.microsoft.com/office/drawing/2014/main" id="{020598E0-4A39-BF44-1BCB-14D9F80D8FC4}"/>
              </a:ext>
            </a:extLst>
          </p:cNvPr>
          <p:cNvSpPr/>
          <p:nvPr/>
        </p:nvSpPr>
        <p:spPr>
          <a:xfrm>
            <a:off x="1642945" y="5312526"/>
            <a:ext cx="2864108" cy="802640"/>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Import d’une thèse</a:t>
            </a:r>
          </a:p>
        </p:txBody>
      </p:sp>
    </p:spTree>
    <p:extLst>
      <p:ext uri="{BB962C8B-B14F-4D97-AF65-F5344CB8AC3E}">
        <p14:creationId xmlns:p14="http://schemas.microsoft.com/office/powerpoint/2010/main" val="2813943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7B8BD-AD35-0083-B508-1865AF4D3B31}"/>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221163D1-5555-BE60-456C-F4582060E5E0}"/>
              </a:ext>
            </a:extLst>
          </p:cNvPr>
          <p:cNvSpPr/>
          <p:nvPr/>
        </p:nvSpPr>
        <p:spPr>
          <a:xfrm>
            <a:off x="1" y="0"/>
            <a:ext cx="175098" cy="6858000"/>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E677377-64D4-A419-3AB5-0EDFC5E97A98}"/>
              </a:ext>
            </a:extLst>
          </p:cNvPr>
          <p:cNvSpPr>
            <a:spLocks noGrp="1"/>
          </p:cNvSpPr>
          <p:nvPr>
            <p:ph type="title"/>
          </p:nvPr>
        </p:nvSpPr>
        <p:spPr>
          <a:xfrm>
            <a:off x="623392" y="274638"/>
            <a:ext cx="9230728" cy="562074"/>
          </a:xfrm>
        </p:spPr>
        <p:txBody>
          <a:bodyPr>
            <a:normAutofit fontScale="90000"/>
          </a:bodyPr>
          <a:lstStyle/>
          <a:p>
            <a:r>
              <a:rPr lang="fr-FR" dirty="0"/>
              <a:t>Importer grâce aux autoroutes de l’information</a:t>
            </a:r>
          </a:p>
        </p:txBody>
      </p:sp>
      <p:pic>
        <p:nvPicPr>
          <p:cNvPr id="4" name="Image 3">
            <a:extLst>
              <a:ext uri="{FF2B5EF4-FFF2-40B4-BE49-F238E27FC236}">
                <a16:creationId xmlns:a16="http://schemas.microsoft.com/office/drawing/2014/main" id="{C41A4CA1-FBDA-CA83-1DFB-179D5319C0DF}"/>
              </a:ext>
            </a:extLst>
          </p:cNvPr>
          <p:cNvPicPr>
            <a:picLocks noChangeAspect="1"/>
          </p:cNvPicPr>
          <p:nvPr/>
        </p:nvPicPr>
        <p:blipFill>
          <a:blip r:embed="rId2"/>
          <a:stretch>
            <a:fillRect/>
          </a:stretch>
        </p:blipFill>
        <p:spPr>
          <a:xfrm>
            <a:off x="623392" y="1342677"/>
            <a:ext cx="2012804" cy="628623"/>
          </a:xfrm>
          <a:prstGeom prst="roundRect">
            <a:avLst/>
          </a:prstGeom>
          <a:ln>
            <a:noFill/>
          </a:ln>
          <a:effectLst>
            <a:outerShdw blurRad="292100" dist="139700" dir="2700000" algn="tl" rotWithShape="0">
              <a:srgbClr val="333333">
                <a:alpha val="65000"/>
              </a:srgbClr>
            </a:outerShdw>
          </a:effectLst>
        </p:spPr>
      </p:pic>
      <p:pic>
        <p:nvPicPr>
          <p:cNvPr id="6" name="Image 5">
            <a:extLst>
              <a:ext uri="{FF2B5EF4-FFF2-40B4-BE49-F238E27FC236}">
                <a16:creationId xmlns:a16="http://schemas.microsoft.com/office/drawing/2014/main" id="{4E8B329C-F46D-7C70-BE51-E698C8F7F9B4}"/>
              </a:ext>
            </a:extLst>
          </p:cNvPr>
          <p:cNvPicPr>
            <a:picLocks noChangeAspect="1"/>
          </p:cNvPicPr>
          <p:nvPr/>
        </p:nvPicPr>
        <p:blipFill>
          <a:blip r:embed="rId3"/>
          <a:stretch>
            <a:fillRect/>
          </a:stretch>
        </p:blipFill>
        <p:spPr>
          <a:xfrm>
            <a:off x="3076828" y="1201156"/>
            <a:ext cx="1057003" cy="911664"/>
          </a:xfrm>
          <a:prstGeom prst="ellipse">
            <a:avLst/>
          </a:prstGeom>
          <a:ln>
            <a:noFill/>
          </a:ln>
          <a:effectLst>
            <a:outerShdw blurRad="292100" dist="139700" dir="2700000" algn="tl" rotWithShape="0">
              <a:srgbClr val="333333">
                <a:alpha val="65000"/>
              </a:srgbClr>
            </a:outerShdw>
          </a:effectLst>
        </p:spPr>
      </p:pic>
      <p:pic>
        <p:nvPicPr>
          <p:cNvPr id="8" name="Image 7">
            <a:extLst>
              <a:ext uri="{FF2B5EF4-FFF2-40B4-BE49-F238E27FC236}">
                <a16:creationId xmlns:a16="http://schemas.microsoft.com/office/drawing/2014/main" id="{A3767DFD-3765-7826-788C-5B3D42576A80}"/>
              </a:ext>
            </a:extLst>
          </p:cNvPr>
          <p:cNvPicPr>
            <a:picLocks noChangeAspect="1"/>
          </p:cNvPicPr>
          <p:nvPr/>
        </p:nvPicPr>
        <p:blipFill>
          <a:blip r:embed="rId4"/>
          <a:srcRect l="5641" r="4031" b="3051"/>
          <a:stretch/>
        </p:blipFill>
        <p:spPr>
          <a:xfrm>
            <a:off x="4574463" y="1108473"/>
            <a:ext cx="4673653" cy="1097030"/>
          </a:xfrm>
          <a:prstGeom prst="roundRect">
            <a:avLst/>
          </a:prstGeom>
          <a:ln>
            <a:noFill/>
          </a:ln>
          <a:effectLst>
            <a:outerShdw blurRad="292100" dist="139700" dir="2700000" algn="tl" rotWithShape="0">
              <a:srgbClr val="333333">
                <a:alpha val="65000"/>
              </a:srgbClr>
            </a:outerShdw>
          </a:effectLst>
        </p:spPr>
      </p:pic>
      <p:pic>
        <p:nvPicPr>
          <p:cNvPr id="10" name="Image 9">
            <a:extLst>
              <a:ext uri="{FF2B5EF4-FFF2-40B4-BE49-F238E27FC236}">
                <a16:creationId xmlns:a16="http://schemas.microsoft.com/office/drawing/2014/main" id="{6F519CFB-3C05-36B8-6966-254CE0D34A6C}"/>
              </a:ext>
            </a:extLst>
          </p:cNvPr>
          <p:cNvPicPr>
            <a:picLocks noChangeAspect="1"/>
          </p:cNvPicPr>
          <p:nvPr/>
        </p:nvPicPr>
        <p:blipFill>
          <a:blip r:embed="rId5"/>
          <a:stretch>
            <a:fillRect/>
          </a:stretch>
        </p:blipFill>
        <p:spPr>
          <a:xfrm>
            <a:off x="9688749" y="1317369"/>
            <a:ext cx="1736490" cy="679239"/>
          </a:xfrm>
          <a:prstGeom prst="roundRect">
            <a:avLst/>
          </a:prstGeom>
          <a:ln>
            <a:noFill/>
          </a:ln>
          <a:effectLst>
            <a:outerShdw blurRad="292100" dist="139700" dir="2700000" algn="tl" rotWithShape="0">
              <a:srgbClr val="333333">
                <a:alpha val="65000"/>
              </a:srgbClr>
            </a:outerShdw>
          </a:effectLst>
        </p:spPr>
      </p:pic>
      <p:pic>
        <p:nvPicPr>
          <p:cNvPr id="5" name="Image 4">
            <a:extLst>
              <a:ext uri="{FF2B5EF4-FFF2-40B4-BE49-F238E27FC236}">
                <a16:creationId xmlns:a16="http://schemas.microsoft.com/office/drawing/2014/main" id="{2337AE7F-BF87-FBCE-9D70-9C7D0A2165E0}"/>
              </a:ext>
            </a:extLst>
          </p:cNvPr>
          <p:cNvPicPr>
            <a:picLocks noChangeAspect="1"/>
          </p:cNvPicPr>
          <p:nvPr/>
        </p:nvPicPr>
        <p:blipFill>
          <a:blip r:embed="rId6"/>
          <a:stretch>
            <a:fillRect/>
          </a:stretch>
        </p:blipFill>
        <p:spPr>
          <a:xfrm>
            <a:off x="274643" y="2477264"/>
            <a:ext cx="10881360" cy="3855823"/>
          </a:xfrm>
          <a:prstGeom prst="rect">
            <a:avLst/>
          </a:prstGeom>
          <a:ln>
            <a:noFill/>
          </a:ln>
          <a:effectLst>
            <a:outerShdw blurRad="292100" dist="139700" dir="2700000" algn="tl" rotWithShape="0">
              <a:srgbClr val="333333">
                <a:alpha val="65000"/>
              </a:srgbClr>
            </a:outerShdw>
          </a:effectLst>
        </p:spPr>
      </p:pic>
      <p:pic>
        <p:nvPicPr>
          <p:cNvPr id="9" name="Image 8">
            <a:extLst>
              <a:ext uri="{FF2B5EF4-FFF2-40B4-BE49-F238E27FC236}">
                <a16:creationId xmlns:a16="http://schemas.microsoft.com/office/drawing/2014/main" id="{1366F880-5D87-F4C5-BB5A-7F01ECBA84CA}"/>
              </a:ext>
            </a:extLst>
          </p:cNvPr>
          <p:cNvPicPr>
            <a:picLocks noChangeAspect="1"/>
          </p:cNvPicPr>
          <p:nvPr/>
        </p:nvPicPr>
        <p:blipFill>
          <a:blip r:embed="rId7"/>
          <a:srcRect l="6084" t="7049" r="5895" b="10423"/>
          <a:stretch/>
        </p:blipFill>
        <p:spPr>
          <a:xfrm>
            <a:off x="9103357" y="3429000"/>
            <a:ext cx="2907274" cy="1575518"/>
          </a:xfrm>
          <a:prstGeom prst="rect">
            <a:avLst/>
          </a:prstGeom>
          <a:ln>
            <a:noFill/>
          </a:ln>
          <a:effectLst>
            <a:outerShdw blurRad="292100" dist="139700" dir="2700000" algn="tl" rotWithShape="0">
              <a:srgbClr val="333333">
                <a:alpha val="65000"/>
              </a:srgbClr>
            </a:outerShdw>
          </a:effectLst>
        </p:spPr>
      </p:pic>
      <p:sp>
        <p:nvSpPr>
          <p:cNvPr id="11" name="Rectangle : coins arrondis 10">
            <a:extLst>
              <a:ext uri="{FF2B5EF4-FFF2-40B4-BE49-F238E27FC236}">
                <a16:creationId xmlns:a16="http://schemas.microsoft.com/office/drawing/2014/main" id="{09411F3A-F5F3-2E18-CD17-3B57E2465B51}"/>
              </a:ext>
            </a:extLst>
          </p:cNvPr>
          <p:cNvSpPr/>
          <p:nvPr/>
        </p:nvSpPr>
        <p:spPr>
          <a:xfrm>
            <a:off x="1629794" y="4043681"/>
            <a:ext cx="5593966" cy="1097280"/>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 coins arrondis 11">
            <a:extLst>
              <a:ext uri="{FF2B5EF4-FFF2-40B4-BE49-F238E27FC236}">
                <a16:creationId xmlns:a16="http://schemas.microsoft.com/office/drawing/2014/main" id="{6D9FC253-839B-E7A9-5F81-C58780142394}"/>
              </a:ext>
            </a:extLst>
          </p:cNvPr>
          <p:cNvSpPr/>
          <p:nvPr/>
        </p:nvSpPr>
        <p:spPr>
          <a:xfrm>
            <a:off x="1629794" y="5242590"/>
            <a:ext cx="5593966" cy="1097280"/>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6F282D05-DB87-1E1B-5C44-A0E1345F5040}"/>
              </a:ext>
            </a:extLst>
          </p:cNvPr>
          <p:cNvPicPr>
            <a:picLocks noChangeAspect="1"/>
          </p:cNvPicPr>
          <p:nvPr/>
        </p:nvPicPr>
        <p:blipFill>
          <a:blip r:embed="rId8"/>
          <a:srcRect l="18270" t="17096" r="7619"/>
          <a:stretch/>
        </p:blipFill>
        <p:spPr>
          <a:xfrm>
            <a:off x="8047803" y="2711467"/>
            <a:ext cx="957828" cy="824213"/>
          </a:xfrm>
          <a:prstGeom prst="teardrop">
            <a:avLst/>
          </a:prstGeom>
          <a:ln w="57150">
            <a:solidFill>
              <a:srgbClr val="FDFDFD"/>
            </a:solidFill>
          </a:ln>
        </p:spPr>
      </p:pic>
      <p:cxnSp>
        <p:nvCxnSpPr>
          <p:cNvPr id="16" name="Connecteur : en angle 15">
            <a:extLst>
              <a:ext uri="{FF2B5EF4-FFF2-40B4-BE49-F238E27FC236}">
                <a16:creationId xmlns:a16="http://schemas.microsoft.com/office/drawing/2014/main" id="{F1FCB199-855B-C24F-B862-7229A0607F18}"/>
              </a:ext>
            </a:extLst>
          </p:cNvPr>
          <p:cNvCxnSpPr>
            <a:stCxn id="11" idx="3"/>
            <a:endCxn id="14" idx="4"/>
          </p:cNvCxnSpPr>
          <p:nvPr/>
        </p:nvCxnSpPr>
        <p:spPr>
          <a:xfrm flipV="1">
            <a:off x="7223760" y="3123574"/>
            <a:ext cx="824043" cy="1468747"/>
          </a:xfrm>
          <a:prstGeom prst="bentConnector3">
            <a:avLst/>
          </a:prstGeom>
          <a:ln w="5715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 en angle 16">
            <a:extLst>
              <a:ext uri="{FF2B5EF4-FFF2-40B4-BE49-F238E27FC236}">
                <a16:creationId xmlns:a16="http://schemas.microsoft.com/office/drawing/2014/main" id="{7154F4E8-89D3-DFFF-E913-95F2EADBB349}"/>
              </a:ext>
            </a:extLst>
          </p:cNvPr>
          <p:cNvCxnSpPr>
            <a:cxnSpLocks/>
            <a:stCxn id="12" idx="3"/>
            <a:endCxn id="14" idx="4"/>
          </p:cNvCxnSpPr>
          <p:nvPr/>
        </p:nvCxnSpPr>
        <p:spPr>
          <a:xfrm flipV="1">
            <a:off x="7223760" y="3123574"/>
            <a:ext cx="824043" cy="2667656"/>
          </a:xfrm>
          <a:prstGeom prst="bentConnector3">
            <a:avLst>
              <a:gd name="adj1" fmla="val 50000"/>
            </a:avLst>
          </a:prstGeom>
          <a:ln w="5715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 en angle 21">
            <a:extLst>
              <a:ext uri="{FF2B5EF4-FFF2-40B4-BE49-F238E27FC236}">
                <a16:creationId xmlns:a16="http://schemas.microsoft.com/office/drawing/2014/main" id="{A7950112-B4CE-E0BA-3D9F-479C18E23EA8}"/>
              </a:ext>
            </a:extLst>
          </p:cNvPr>
          <p:cNvCxnSpPr>
            <a:cxnSpLocks/>
            <a:stCxn id="14" idx="2"/>
          </p:cNvCxnSpPr>
          <p:nvPr/>
        </p:nvCxnSpPr>
        <p:spPr>
          <a:xfrm rot="16200000" flipH="1">
            <a:off x="8697936" y="3364461"/>
            <a:ext cx="234202" cy="576640"/>
          </a:xfrm>
          <a:prstGeom prst="bentConnector2">
            <a:avLst/>
          </a:prstGeom>
          <a:ln w="5715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 en angle 25">
            <a:extLst>
              <a:ext uri="{FF2B5EF4-FFF2-40B4-BE49-F238E27FC236}">
                <a16:creationId xmlns:a16="http://schemas.microsoft.com/office/drawing/2014/main" id="{F850E736-024E-9B31-5DA3-70595516BC0E}"/>
              </a:ext>
            </a:extLst>
          </p:cNvPr>
          <p:cNvCxnSpPr>
            <a:cxnSpLocks/>
            <a:stCxn id="14" idx="2"/>
          </p:cNvCxnSpPr>
          <p:nvPr/>
        </p:nvCxnSpPr>
        <p:spPr>
          <a:xfrm rot="16200000" flipH="1">
            <a:off x="8632815" y="3429582"/>
            <a:ext cx="364444" cy="576640"/>
          </a:xfrm>
          <a:prstGeom prst="bentConnector2">
            <a:avLst/>
          </a:prstGeom>
          <a:ln w="57150">
            <a:solidFill>
              <a:srgbClr val="7F7F7F"/>
            </a:solidFill>
            <a:tailEnd type="triangle"/>
          </a:ln>
        </p:spPr>
        <p:style>
          <a:lnRef idx="1">
            <a:schemeClr val="accent1"/>
          </a:lnRef>
          <a:fillRef idx="0">
            <a:schemeClr val="accent1"/>
          </a:fillRef>
          <a:effectRef idx="0">
            <a:schemeClr val="accent1"/>
          </a:effectRef>
          <a:fontRef idx="minor">
            <a:schemeClr val="tx1"/>
          </a:fontRef>
        </p:style>
      </p:cxnSp>
      <p:pic>
        <p:nvPicPr>
          <p:cNvPr id="30" name="Image 29">
            <a:extLst>
              <a:ext uri="{FF2B5EF4-FFF2-40B4-BE49-F238E27FC236}">
                <a16:creationId xmlns:a16="http://schemas.microsoft.com/office/drawing/2014/main" id="{1C7D7030-5EAA-B558-F5AA-0B09AAAF09F2}"/>
              </a:ext>
            </a:extLst>
          </p:cNvPr>
          <p:cNvPicPr>
            <a:picLocks noChangeAspect="1"/>
          </p:cNvPicPr>
          <p:nvPr/>
        </p:nvPicPr>
        <p:blipFill>
          <a:blip r:embed="rId9"/>
          <a:srcRect l="6946" t="10622" r="4445" b="8783"/>
          <a:stretch/>
        </p:blipFill>
        <p:spPr>
          <a:xfrm>
            <a:off x="8486074" y="5470011"/>
            <a:ext cx="3427085" cy="1195696"/>
          </a:xfrm>
          <a:prstGeom prst="rect">
            <a:avLst/>
          </a:prstGeom>
          <a:ln>
            <a:noFill/>
          </a:ln>
          <a:effectLst>
            <a:outerShdw blurRad="292100" dist="139700" dir="2700000" algn="tl" rotWithShape="0">
              <a:srgbClr val="333333">
                <a:alpha val="65000"/>
              </a:srgbClr>
            </a:outerShdw>
          </a:effectLst>
        </p:spPr>
      </p:pic>
      <p:cxnSp>
        <p:nvCxnSpPr>
          <p:cNvPr id="32" name="Connecteur : en angle 31">
            <a:extLst>
              <a:ext uri="{FF2B5EF4-FFF2-40B4-BE49-F238E27FC236}">
                <a16:creationId xmlns:a16="http://schemas.microsoft.com/office/drawing/2014/main" id="{DC115136-0C08-DFD2-8F40-C6BF6E45A8DB}"/>
              </a:ext>
            </a:extLst>
          </p:cNvPr>
          <p:cNvCxnSpPr>
            <a:stCxn id="9" idx="2"/>
            <a:endCxn id="30" idx="0"/>
          </p:cNvCxnSpPr>
          <p:nvPr/>
        </p:nvCxnSpPr>
        <p:spPr>
          <a:xfrm rot="5400000">
            <a:off x="10145560" y="5058576"/>
            <a:ext cx="465493" cy="357377"/>
          </a:xfrm>
          <a:prstGeom prst="bentConnector3">
            <a:avLst/>
          </a:prstGeom>
          <a:ln w="57150">
            <a:solidFill>
              <a:srgbClr val="7F7F7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1907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5D279-E4CF-E0A1-9EF0-7DFF49C307BA}"/>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A491A6BE-5773-14AA-42E9-20B494C14402}"/>
              </a:ext>
            </a:extLst>
          </p:cNvPr>
          <p:cNvSpPr/>
          <p:nvPr/>
        </p:nvSpPr>
        <p:spPr>
          <a:xfrm>
            <a:off x="1" y="0"/>
            <a:ext cx="175098" cy="6858000"/>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FC0C380B-0601-41A7-24FF-98D112F1BA8F}"/>
              </a:ext>
            </a:extLst>
          </p:cNvPr>
          <p:cNvSpPr>
            <a:spLocks noGrp="1"/>
          </p:cNvSpPr>
          <p:nvPr>
            <p:ph type="title"/>
          </p:nvPr>
        </p:nvSpPr>
        <p:spPr>
          <a:xfrm>
            <a:off x="623392" y="274638"/>
            <a:ext cx="9230728" cy="562074"/>
          </a:xfrm>
        </p:spPr>
        <p:txBody>
          <a:bodyPr>
            <a:normAutofit fontScale="90000"/>
          </a:bodyPr>
          <a:lstStyle/>
          <a:p>
            <a:r>
              <a:rPr lang="fr-FR" dirty="0"/>
              <a:t>Importer grâce aux autoroutes de l’information</a:t>
            </a:r>
          </a:p>
        </p:txBody>
      </p:sp>
      <p:pic>
        <p:nvPicPr>
          <p:cNvPr id="4" name="Image 3">
            <a:extLst>
              <a:ext uri="{FF2B5EF4-FFF2-40B4-BE49-F238E27FC236}">
                <a16:creationId xmlns:a16="http://schemas.microsoft.com/office/drawing/2014/main" id="{53321E17-CE21-7C98-3D2A-1F115E5479E2}"/>
              </a:ext>
            </a:extLst>
          </p:cNvPr>
          <p:cNvPicPr>
            <a:picLocks noChangeAspect="1"/>
          </p:cNvPicPr>
          <p:nvPr/>
        </p:nvPicPr>
        <p:blipFill>
          <a:blip r:embed="rId2"/>
          <a:stretch>
            <a:fillRect/>
          </a:stretch>
        </p:blipFill>
        <p:spPr>
          <a:xfrm>
            <a:off x="623392" y="1342677"/>
            <a:ext cx="2012804" cy="628623"/>
          </a:xfrm>
          <a:prstGeom prst="roundRect">
            <a:avLst/>
          </a:prstGeom>
          <a:ln>
            <a:noFill/>
          </a:ln>
          <a:effectLst>
            <a:outerShdw blurRad="292100" dist="139700" dir="2700000" algn="tl" rotWithShape="0">
              <a:srgbClr val="333333">
                <a:alpha val="65000"/>
              </a:srgbClr>
            </a:outerShdw>
          </a:effectLst>
        </p:spPr>
      </p:pic>
      <p:pic>
        <p:nvPicPr>
          <p:cNvPr id="6" name="Image 5">
            <a:extLst>
              <a:ext uri="{FF2B5EF4-FFF2-40B4-BE49-F238E27FC236}">
                <a16:creationId xmlns:a16="http://schemas.microsoft.com/office/drawing/2014/main" id="{0065003C-231E-DB57-7212-E8589BDA6365}"/>
              </a:ext>
            </a:extLst>
          </p:cNvPr>
          <p:cNvPicPr>
            <a:picLocks noChangeAspect="1"/>
          </p:cNvPicPr>
          <p:nvPr/>
        </p:nvPicPr>
        <p:blipFill>
          <a:blip r:embed="rId3"/>
          <a:stretch>
            <a:fillRect/>
          </a:stretch>
        </p:blipFill>
        <p:spPr>
          <a:xfrm>
            <a:off x="3076828" y="1201156"/>
            <a:ext cx="1057003" cy="911664"/>
          </a:xfrm>
          <a:prstGeom prst="ellipse">
            <a:avLst/>
          </a:prstGeom>
          <a:ln>
            <a:noFill/>
          </a:ln>
          <a:effectLst>
            <a:outerShdw blurRad="292100" dist="139700" dir="2700000" algn="tl" rotWithShape="0">
              <a:srgbClr val="333333">
                <a:alpha val="65000"/>
              </a:srgbClr>
            </a:outerShdw>
          </a:effectLst>
        </p:spPr>
      </p:pic>
      <p:pic>
        <p:nvPicPr>
          <p:cNvPr id="8" name="Image 7">
            <a:extLst>
              <a:ext uri="{FF2B5EF4-FFF2-40B4-BE49-F238E27FC236}">
                <a16:creationId xmlns:a16="http://schemas.microsoft.com/office/drawing/2014/main" id="{CB0D635F-C1E2-F448-D678-6359430EF5CD}"/>
              </a:ext>
            </a:extLst>
          </p:cNvPr>
          <p:cNvPicPr>
            <a:picLocks noChangeAspect="1"/>
          </p:cNvPicPr>
          <p:nvPr/>
        </p:nvPicPr>
        <p:blipFill>
          <a:blip r:embed="rId4"/>
          <a:srcRect l="5641" r="4031" b="3051"/>
          <a:stretch/>
        </p:blipFill>
        <p:spPr>
          <a:xfrm>
            <a:off x="4574463" y="1108473"/>
            <a:ext cx="4673653" cy="1097030"/>
          </a:xfrm>
          <a:prstGeom prst="roundRect">
            <a:avLst/>
          </a:prstGeom>
          <a:ln>
            <a:noFill/>
          </a:ln>
          <a:effectLst>
            <a:outerShdw blurRad="292100" dist="139700" dir="2700000" algn="tl" rotWithShape="0">
              <a:srgbClr val="333333">
                <a:alpha val="65000"/>
              </a:srgbClr>
            </a:outerShdw>
          </a:effectLst>
        </p:spPr>
      </p:pic>
      <p:pic>
        <p:nvPicPr>
          <p:cNvPr id="10" name="Image 9">
            <a:extLst>
              <a:ext uri="{FF2B5EF4-FFF2-40B4-BE49-F238E27FC236}">
                <a16:creationId xmlns:a16="http://schemas.microsoft.com/office/drawing/2014/main" id="{67BD6B7D-2136-FCDB-E513-7B4016192CC6}"/>
              </a:ext>
            </a:extLst>
          </p:cNvPr>
          <p:cNvPicPr>
            <a:picLocks noChangeAspect="1"/>
          </p:cNvPicPr>
          <p:nvPr/>
        </p:nvPicPr>
        <p:blipFill>
          <a:blip r:embed="rId5"/>
          <a:stretch>
            <a:fillRect/>
          </a:stretch>
        </p:blipFill>
        <p:spPr>
          <a:xfrm>
            <a:off x="9688749" y="1317369"/>
            <a:ext cx="1736490" cy="679239"/>
          </a:xfrm>
          <a:prstGeom prst="roundRect">
            <a:avLst/>
          </a:prstGeom>
          <a:ln>
            <a:noFill/>
          </a:ln>
          <a:effectLst>
            <a:outerShdw blurRad="292100" dist="139700" dir="2700000" algn="tl" rotWithShape="0">
              <a:srgbClr val="333333">
                <a:alpha val="65000"/>
              </a:srgbClr>
            </a:outerShdw>
          </a:effectLst>
        </p:spPr>
      </p:pic>
      <p:pic>
        <p:nvPicPr>
          <p:cNvPr id="3" name="Image 2">
            <a:extLst>
              <a:ext uri="{FF2B5EF4-FFF2-40B4-BE49-F238E27FC236}">
                <a16:creationId xmlns:a16="http://schemas.microsoft.com/office/drawing/2014/main" id="{FD1CBAB6-2869-7A0F-39C7-3E7C993C8DBF}"/>
              </a:ext>
            </a:extLst>
          </p:cNvPr>
          <p:cNvPicPr>
            <a:picLocks noChangeAspect="1"/>
          </p:cNvPicPr>
          <p:nvPr/>
        </p:nvPicPr>
        <p:blipFill>
          <a:blip r:embed="rId6"/>
          <a:stretch>
            <a:fillRect/>
          </a:stretch>
        </p:blipFill>
        <p:spPr>
          <a:xfrm>
            <a:off x="270295" y="3169918"/>
            <a:ext cx="7727071" cy="1509984"/>
          </a:xfrm>
          <a:prstGeom prst="rect">
            <a:avLst/>
          </a:prstGeom>
          <a:ln>
            <a:noFill/>
          </a:ln>
          <a:effectLst>
            <a:outerShdw blurRad="292100" dist="139700" dir="2700000" algn="tl" rotWithShape="0">
              <a:srgbClr val="333333">
                <a:alpha val="65000"/>
              </a:srgbClr>
            </a:outerShdw>
          </a:effectLst>
        </p:spPr>
      </p:pic>
      <p:sp>
        <p:nvSpPr>
          <p:cNvPr id="11" name="Rectangle : coins arrondis 10">
            <a:extLst>
              <a:ext uri="{FF2B5EF4-FFF2-40B4-BE49-F238E27FC236}">
                <a16:creationId xmlns:a16="http://schemas.microsoft.com/office/drawing/2014/main" id="{56095220-250A-864F-4E37-B0142FB353A5}"/>
              </a:ext>
            </a:extLst>
          </p:cNvPr>
          <p:cNvSpPr/>
          <p:nvPr/>
        </p:nvSpPr>
        <p:spPr>
          <a:xfrm>
            <a:off x="258486" y="4032745"/>
            <a:ext cx="7727071" cy="481315"/>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a:extLst>
              <a:ext uri="{FF2B5EF4-FFF2-40B4-BE49-F238E27FC236}">
                <a16:creationId xmlns:a16="http://schemas.microsoft.com/office/drawing/2014/main" id="{83EC8DA6-55D7-EE02-FDA9-57EC97D04A06}"/>
              </a:ext>
            </a:extLst>
          </p:cNvPr>
          <p:cNvPicPr>
            <a:picLocks noChangeAspect="1"/>
          </p:cNvPicPr>
          <p:nvPr/>
        </p:nvPicPr>
        <p:blipFill>
          <a:blip r:embed="rId7"/>
          <a:stretch>
            <a:fillRect/>
          </a:stretch>
        </p:blipFill>
        <p:spPr>
          <a:xfrm>
            <a:off x="8526655" y="952217"/>
            <a:ext cx="2654929" cy="5649212"/>
          </a:xfrm>
          <a:prstGeom prst="rect">
            <a:avLst/>
          </a:prstGeom>
          <a:ln>
            <a:noFill/>
          </a:ln>
          <a:effectLst>
            <a:outerShdw blurRad="292100" dist="139700" dir="2700000" algn="tl" rotWithShape="0">
              <a:srgbClr val="333333">
                <a:alpha val="65000"/>
              </a:srgbClr>
            </a:outerShdw>
          </a:effectLst>
        </p:spPr>
      </p:pic>
      <p:sp>
        <p:nvSpPr>
          <p:cNvPr id="12" name="Rectangle : coins arrondis 11">
            <a:extLst>
              <a:ext uri="{FF2B5EF4-FFF2-40B4-BE49-F238E27FC236}">
                <a16:creationId xmlns:a16="http://schemas.microsoft.com/office/drawing/2014/main" id="{69B03D30-EB32-BE8F-C2F5-16E63E75BD57}"/>
              </a:ext>
            </a:extLst>
          </p:cNvPr>
          <p:cNvSpPr/>
          <p:nvPr/>
        </p:nvSpPr>
        <p:spPr>
          <a:xfrm>
            <a:off x="8526655" y="1473375"/>
            <a:ext cx="2252682" cy="1879426"/>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 coins arrondis 19">
            <a:extLst>
              <a:ext uri="{FF2B5EF4-FFF2-40B4-BE49-F238E27FC236}">
                <a16:creationId xmlns:a16="http://schemas.microsoft.com/office/drawing/2014/main" id="{8C5FCAD7-9434-D00A-9AB2-B2DAE7C06BE2}"/>
              </a:ext>
            </a:extLst>
          </p:cNvPr>
          <p:cNvSpPr/>
          <p:nvPr/>
        </p:nvSpPr>
        <p:spPr>
          <a:xfrm>
            <a:off x="8526655" y="3921680"/>
            <a:ext cx="2654928" cy="2103200"/>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 coins arrondis 20">
            <a:extLst>
              <a:ext uri="{FF2B5EF4-FFF2-40B4-BE49-F238E27FC236}">
                <a16:creationId xmlns:a16="http://schemas.microsoft.com/office/drawing/2014/main" id="{2249F43D-32BE-F3F5-F3A3-B2FAA5303154}"/>
              </a:ext>
            </a:extLst>
          </p:cNvPr>
          <p:cNvSpPr/>
          <p:nvPr/>
        </p:nvSpPr>
        <p:spPr>
          <a:xfrm>
            <a:off x="1165260" y="5246030"/>
            <a:ext cx="3823136" cy="1006994"/>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Import d’un livre et d’un article de revue scientifique</a:t>
            </a:r>
          </a:p>
        </p:txBody>
      </p:sp>
    </p:spTree>
    <p:extLst>
      <p:ext uri="{BB962C8B-B14F-4D97-AF65-F5344CB8AC3E}">
        <p14:creationId xmlns:p14="http://schemas.microsoft.com/office/powerpoint/2010/main" val="29877795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6B3AE-FF87-37A9-7597-D5A7BC567319}"/>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4A842126-AA50-AE04-F843-27986252E5B7}"/>
              </a:ext>
            </a:extLst>
          </p:cNvPr>
          <p:cNvSpPr/>
          <p:nvPr/>
        </p:nvSpPr>
        <p:spPr>
          <a:xfrm>
            <a:off x="1" y="0"/>
            <a:ext cx="175098" cy="6858000"/>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2A109DE8-D992-3E63-5111-099A06C48EB8}"/>
              </a:ext>
            </a:extLst>
          </p:cNvPr>
          <p:cNvSpPr>
            <a:spLocks noGrp="1"/>
          </p:cNvSpPr>
          <p:nvPr>
            <p:ph type="title"/>
          </p:nvPr>
        </p:nvSpPr>
        <p:spPr>
          <a:xfrm>
            <a:off x="623392" y="274638"/>
            <a:ext cx="9230728" cy="562074"/>
          </a:xfrm>
        </p:spPr>
        <p:txBody>
          <a:bodyPr>
            <a:normAutofit fontScale="90000"/>
          </a:bodyPr>
          <a:lstStyle/>
          <a:p>
            <a:r>
              <a:rPr lang="fr-FR" dirty="0"/>
              <a:t>Importer grâce aux autoroutes de l’information</a:t>
            </a:r>
          </a:p>
        </p:txBody>
      </p:sp>
      <p:pic>
        <p:nvPicPr>
          <p:cNvPr id="4" name="Image 3">
            <a:extLst>
              <a:ext uri="{FF2B5EF4-FFF2-40B4-BE49-F238E27FC236}">
                <a16:creationId xmlns:a16="http://schemas.microsoft.com/office/drawing/2014/main" id="{DA5F031F-2F89-4CC6-203E-F1BC076CC4CC}"/>
              </a:ext>
            </a:extLst>
          </p:cNvPr>
          <p:cNvPicPr>
            <a:picLocks noChangeAspect="1"/>
          </p:cNvPicPr>
          <p:nvPr/>
        </p:nvPicPr>
        <p:blipFill>
          <a:blip r:embed="rId2"/>
          <a:stretch>
            <a:fillRect/>
          </a:stretch>
        </p:blipFill>
        <p:spPr>
          <a:xfrm>
            <a:off x="623392" y="1470325"/>
            <a:ext cx="2012804" cy="628623"/>
          </a:xfrm>
          <a:prstGeom prst="roundRect">
            <a:avLst/>
          </a:prstGeom>
          <a:ln>
            <a:noFill/>
          </a:ln>
          <a:effectLst>
            <a:outerShdw blurRad="292100" dist="139700" dir="2700000" algn="tl" rotWithShape="0">
              <a:srgbClr val="333333">
                <a:alpha val="65000"/>
              </a:srgbClr>
            </a:outerShdw>
          </a:effectLst>
        </p:spPr>
      </p:pic>
      <p:pic>
        <p:nvPicPr>
          <p:cNvPr id="6" name="Image 5">
            <a:extLst>
              <a:ext uri="{FF2B5EF4-FFF2-40B4-BE49-F238E27FC236}">
                <a16:creationId xmlns:a16="http://schemas.microsoft.com/office/drawing/2014/main" id="{C9EB0E38-963A-F9E3-8AF2-F5E30435D182}"/>
              </a:ext>
            </a:extLst>
          </p:cNvPr>
          <p:cNvPicPr>
            <a:picLocks noChangeAspect="1"/>
          </p:cNvPicPr>
          <p:nvPr/>
        </p:nvPicPr>
        <p:blipFill>
          <a:blip r:embed="rId3"/>
          <a:stretch>
            <a:fillRect/>
          </a:stretch>
        </p:blipFill>
        <p:spPr>
          <a:xfrm>
            <a:off x="3096686" y="1328804"/>
            <a:ext cx="1057003" cy="911664"/>
          </a:xfrm>
          <a:prstGeom prst="ellipse">
            <a:avLst/>
          </a:prstGeom>
          <a:ln>
            <a:noFill/>
          </a:ln>
          <a:effectLst>
            <a:outerShdw blurRad="292100" dist="139700" dir="2700000" algn="tl" rotWithShape="0">
              <a:srgbClr val="333333">
                <a:alpha val="65000"/>
              </a:srgbClr>
            </a:outerShdw>
          </a:effectLst>
        </p:spPr>
      </p:pic>
      <p:pic>
        <p:nvPicPr>
          <p:cNvPr id="8" name="Image 7">
            <a:extLst>
              <a:ext uri="{FF2B5EF4-FFF2-40B4-BE49-F238E27FC236}">
                <a16:creationId xmlns:a16="http://schemas.microsoft.com/office/drawing/2014/main" id="{951F0CA6-B93F-51D4-D36B-0F774AAC022D}"/>
              </a:ext>
            </a:extLst>
          </p:cNvPr>
          <p:cNvPicPr>
            <a:picLocks noChangeAspect="1"/>
          </p:cNvPicPr>
          <p:nvPr/>
        </p:nvPicPr>
        <p:blipFill>
          <a:blip r:embed="rId4"/>
          <a:srcRect l="5641" r="4031" b="3051"/>
          <a:stretch/>
        </p:blipFill>
        <p:spPr>
          <a:xfrm>
            <a:off x="4614179" y="1436766"/>
            <a:ext cx="2964048" cy="695740"/>
          </a:xfrm>
          <a:prstGeom prst="roundRect">
            <a:avLst/>
          </a:prstGeom>
          <a:ln>
            <a:noFill/>
          </a:ln>
          <a:effectLst>
            <a:outerShdw blurRad="292100" dist="139700" dir="2700000" algn="tl" rotWithShape="0">
              <a:srgbClr val="333333">
                <a:alpha val="65000"/>
              </a:srgbClr>
            </a:outerShdw>
          </a:effectLst>
        </p:spPr>
      </p:pic>
      <p:pic>
        <p:nvPicPr>
          <p:cNvPr id="10" name="Image 9">
            <a:extLst>
              <a:ext uri="{FF2B5EF4-FFF2-40B4-BE49-F238E27FC236}">
                <a16:creationId xmlns:a16="http://schemas.microsoft.com/office/drawing/2014/main" id="{220AC4A4-6816-D44A-0EAE-281EF97A87B6}"/>
              </a:ext>
            </a:extLst>
          </p:cNvPr>
          <p:cNvPicPr>
            <a:picLocks noChangeAspect="1"/>
          </p:cNvPicPr>
          <p:nvPr/>
        </p:nvPicPr>
        <p:blipFill>
          <a:blip r:embed="rId5"/>
          <a:stretch>
            <a:fillRect/>
          </a:stretch>
        </p:blipFill>
        <p:spPr>
          <a:xfrm>
            <a:off x="8038717" y="1052235"/>
            <a:ext cx="3744802" cy="1464803"/>
          </a:xfrm>
          <a:prstGeom prst="roundRect">
            <a:avLst/>
          </a:prstGeom>
          <a:ln>
            <a:noFill/>
          </a:ln>
          <a:effectLst>
            <a:outerShdw blurRad="292100" dist="139700" dir="2700000" algn="tl" rotWithShape="0">
              <a:srgbClr val="333333">
                <a:alpha val="65000"/>
              </a:srgbClr>
            </a:outerShdw>
          </a:effectLst>
        </p:spPr>
      </p:pic>
      <p:pic>
        <p:nvPicPr>
          <p:cNvPr id="9" name="Image 8">
            <a:extLst>
              <a:ext uri="{FF2B5EF4-FFF2-40B4-BE49-F238E27FC236}">
                <a16:creationId xmlns:a16="http://schemas.microsoft.com/office/drawing/2014/main" id="{FCE9002F-8B98-F6A4-FDB2-3361892BE81D}"/>
              </a:ext>
            </a:extLst>
          </p:cNvPr>
          <p:cNvPicPr>
            <a:picLocks noChangeAspect="1"/>
          </p:cNvPicPr>
          <p:nvPr/>
        </p:nvPicPr>
        <p:blipFill>
          <a:blip r:embed="rId6"/>
          <a:stretch>
            <a:fillRect/>
          </a:stretch>
        </p:blipFill>
        <p:spPr>
          <a:xfrm>
            <a:off x="318592" y="2732560"/>
            <a:ext cx="10281920" cy="3742336"/>
          </a:xfrm>
          <a:prstGeom prst="rect">
            <a:avLst/>
          </a:prstGeom>
          <a:ln>
            <a:noFill/>
          </a:ln>
          <a:effectLst>
            <a:outerShdw blurRad="292100" dist="139700" dir="2700000" algn="tl" rotWithShape="0">
              <a:srgbClr val="333333">
                <a:alpha val="65000"/>
              </a:srgbClr>
            </a:outerShdw>
          </a:effectLst>
        </p:spPr>
      </p:pic>
      <p:sp>
        <p:nvSpPr>
          <p:cNvPr id="11" name="Rectangle : coins arrondis 10">
            <a:extLst>
              <a:ext uri="{FF2B5EF4-FFF2-40B4-BE49-F238E27FC236}">
                <a16:creationId xmlns:a16="http://schemas.microsoft.com/office/drawing/2014/main" id="{2E856371-7978-CE54-8DAE-86F816661E76}"/>
              </a:ext>
            </a:extLst>
          </p:cNvPr>
          <p:cNvSpPr/>
          <p:nvPr/>
        </p:nvSpPr>
        <p:spPr>
          <a:xfrm>
            <a:off x="1005839" y="4653280"/>
            <a:ext cx="1351281" cy="457200"/>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0D8D707C-D5D7-18C0-2B7A-A5675CF4AF7D}"/>
              </a:ext>
            </a:extLst>
          </p:cNvPr>
          <p:cNvPicPr>
            <a:picLocks noChangeAspect="1"/>
          </p:cNvPicPr>
          <p:nvPr/>
        </p:nvPicPr>
        <p:blipFill>
          <a:blip r:embed="rId7"/>
          <a:srcRect l="14961" t="10425" r="15322"/>
          <a:stretch/>
        </p:blipFill>
        <p:spPr>
          <a:xfrm>
            <a:off x="7877386" y="3009130"/>
            <a:ext cx="590550" cy="548640"/>
          </a:xfrm>
          <a:prstGeom prst="teardrop">
            <a:avLst/>
          </a:prstGeom>
          <a:ln w="57150">
            <a:solidFill>
              <a:schemeClr val="bg1"/>
            </a:solidFill>
          </a:ln>
        </p:spPr>
      </p:pic>
      <p:cxnSp>
        <p:nvCxnSpPr>
          <p:cNvPr id="15" name="Connecteur : en angle 14">
            <a:extLst>
              <a:ext uri="{FF2B5EF4-FFF2-40B4-BE49-F238E27FC236}">
                <a16:creationId xmlns:a16="http://schemas.microsoft.com/office/drawing/2014/main" id="{10794BBF-F157-EE6D-3C0F-740D39B8B59F}"/>
              </a:ext>
            </a:extLst>
          </p:cNvPr>
          <p:cNvCxnSpPr>
            <a:stCxn id="11" idx="3"/>
            <a:endCxn id="13" idx="4"/>
          </p:cNvCxnSpPr>
          <p:nvPr/>
        </p:nvCxnSpPr>
        <p:spPr>
          <a:xfrm flipV="1">
            <a:off x="2357120" y="3283450"/>
            <a:ext cx="5520266" cy="1598430"/>
          </a:xfrm>
          <a:prstGeom prst="bentConnector3">
            <a:avLst/>
          </a:prstGeom>
          <a:ln w="57150">
            <a:solidFill>
              <a:srgbClr val="7F7F7F"/>
            </a:solidFill>
            <a:tailEnd type="triangle"/>
          </a:ln>
        </p:spPr>
        <p:style>
          <a:lnRef idx="1">
            <a:schemeClr val="accent1"/>
          </a:lnRef>
          <a:fillRef idx="0">
            <a:schemeClr val="accent1"/>
          </a:fillRef>
          <a:effectRef idx="0">
            <a:schemeClr val="accent1"/>
          </a:effectRef>
          <a:fontRef idx="minor">
            <a:schemeClr val="tx1"/>
          </a:fontRef>
        </p:style>
      </p:cxnSp>
      <p:pic>
        <p:nvPicPr>
          <p:cNvPr id="17" name="Image 16">
            <a:extLst>
              <a:ext uri="{FF2B5EF4-FFF2-40B4-BE49-F238E27FC236}">
                <a16:creationId xmlns:a16="http://schemas.microsoft.com/office/drawing/2014/main" id="{633734CD-FE21-CA7E-0DB6-378B1DD356A7}"/>
              </a:ext>
            </a:extLst>
          </p:cNvPr>
          <p:cNvPicPr>
            <a:picLocks noChangeAspect="1"/>
          </p:cNvPicPr>
          <p:nvPr/>
        </p:nvPicPr>
        <p:blipFill>
          <a:blip r:embed="rId8"/>
          <a:srcRect l="5634" t="8089" r="4889" b="10839"/>
          <a:stretch/>
        </p:blipFill>
        <p:spPr>
          <a:xfrm>
            <a:off x="8544158" y="4301384"/>
            <a:ext cx="2733920" cy="1160991"/>
          </a:xfrm>
          <a:prstGeom prst="rect">
            <a:avLst/>
          </a:prstGeom>
          <a:ln>
            <a:noFill/>
          </a:ln>
          <a:effectLst>
            <a:outerShdw blurRad="292100" dist="139700" dir="2700000" algn="tl" rotWithShape="0">
              <a:srgbClr val="333333">
                <a:alpha val="65000"/>
              </a:srgbClr>
            </a:outerShdw>
          </a:effectLst>
        </p:spPr>
      </p:pic>
      <p:cxnSp>
        <p:nvCxnSpPr>
          <p:cNvPr id="18" name="Connecteur : en angle 17">
            <a:extLst>
              <a:ext uri="{FF2B5EF4-FFF2-40B4-BE49-F238E27FC236}">
                <a16:creationId xmlns:a16="http://schemas.microsoft.com/office/drawing/2014/main" id="{DB0A4B5D-CCA1-B63B-09CD-347E6FE16114}"/>
              </a:ext>
            </a:extLst>
          </p:cNvPr>
          <p:cNvCxnSpPr>
            <a:cxnSpLocks/>
            <a:stCxn id="13" idx="0"/>
            <a:endCxn id="17" idx="0"/>
          </p:cNvCxnSpPr>
          <p:nvPr/>
        </p:nvCxnSpPr>
        <p:spPr>
          <a:xfrm>
            <a:off x="8467936" y="3283450"/>
            <a:ext cx="1443182" cy="1017934"/>
          </a:xfrm>
          <a:prstGeom prst="bentConnector2">
            <a:avLst/>
          </a:prstGeom>
          <a:ln w="57150">
            <a:solidFill>
              <a:srgbClr val="7F7F7F"/>
            </a:solidFill>
            <a:tailEnd type="triangle"/>
          </a:ln>
        </p:spPr>
        <p:style>
          <a:lnRef idx="1">
            <a:schemeClr val="accent1"/>
          </a:lnRef>
          <a:fillRef idx="0">
            <a:schemeClr val="accent1"/>
          </a:fillRef>
          <a:effectRef idx="0">
            <a:schemeClr val="accent1"/>
          </a:effectRef>
          <a:fontRef idx="minor">
            <a:schemeClr val="tx1"/>
          </a:fontRef>
        </p:style>
      </p:cxnSp>
      <p:pic>
        <p:nvPicPr>
          <p:cNvPr id="23" name="Image 22">
            <a:extLst>
              <a:ext uri="{FF2B5EF4-FFF2-40B4-BE49-F238E27FC236}">
                <a16:creationId xmlns:a16="http://schemas.microsoft.com/office/drawing/2014/main" id="{1B7F5A31-D61C-15EF-F3E9-7723087FD386}"/>
              </a:ext>
            </a:extLst>
          </p:cNvPr>
          <p:cNvPicPr>
            <a:picLocks noChangeAspect="1"/>
          </p:cNvPicPr>
          <p:nvPr/>
        </p:nvPicPr>
        <p:blipFill>
          <a:blip r:embed="rId9"/>
          <a:stretch>
            <a:fillRect/>
          </a:stretch>
        </p:blipFill>
        <p:spPr>
          <a:xfrm>
            <a:off x="7625112" y="4720393"/>
            <a:ext cx="827210" cy="8211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2541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0BDFD-534E-16FE-F457-D4ECED903463}"/>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167BB5C4-0E4D-9CF7-269A-0BFC582CF02A}"/>
              </a:ext>
            </a:extLst>
          </p:cNvPr>
          <p:cNvSpPr/>
          <p:nvPr/>
        </p:nvSpPr>
        <p:spPr>
          <a:xfrm>
            <a:off x="1" y="0"/>
            <a:ext cx="175098" cy="6858000"/>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E2EFD79E-10E0-0DD3-EEB2-30130199848E}"/>
              </a:ext>
            </a:extLst>
          </p:cNvPr>
          <p:cNvSpPr>
            <a:spLocks noGrp="1"/>
          </p:cNvSpPr>
          <p:nvPr>
            <p:ph type="title"/>
          </p:nvPr>
        </p:nvSpPr>
        <p:spPr>
          <a:xfrm>
            <a:off x="623392" y="274638"/>
            <a:ext cx="9230728" cy="562074"/>
          </a:xfrm>
        </p:spPr>
        <p:txBody>
          <a:bodyPr>
            <a:normAutofit fontScale="90000"/>
          </a:bodyPr>
          <a:lstStyle/>
          <a:p>
            <a:r>
              <a:rPr lang="fr-FR" dirty="0"/>
              <a:t>Importer grâce aux autoroutes de l’information</a:t>
            </a:r>
          </a:p>
        </p:txBody>
      </p:sp>
      <p:pic>
        <p:nvPicPr>
          <p:cNvPr id="4" name="Image 3">
            <a:extLst>
              <a:ext uri="{FF2B5EF4-FFF2-40B4-BE49-F238E27FC236}">
                <a16:creationId xmlns:a16="http://schemas.microsoft.com/office/drawing/2014/main" id="{FCF9D9E6-6731-D40A-562C-DC1E08603791}"/>
              </a:ext>
            </a:extLst>
          </p:cNvPr>
          <p:cNvPicPr>
            <a:picLocks noChangeAspect="1"/>
          </p:cNvPicPr>
          <p:nvPr/>
        </p:nvPicPr>
        <p:blipFill>
          <a:blip r:embed="rId2"/>
          <a:stretch>
            <a:fillRect/>
          </a:stretch>
        </p:blipFill>
        <p:spPr>
          <a:xfrm>
            <a:off x="623392" y="1470325"/>
            <a:ext cx="2012804" cy="628623"/>
          </a:xfrm>
          <a:prstGeom prst="roundRect">
            <a:avLst/>
          </a:prstGeom>
          <a:ln>
            <a:noFill/>
          </a:ln>
          <a:effectLst>
            <a:outerShdw blurRad="292100" dist="139700" dir="2700000" algn="tl" rotWithShape="0">
              <a:srgbClr val="333333">
                <a:alpha val="65000"/>
              </a:srgbClr>
            </a:outerShdw>
          </a:effectLst>
        </p:spPr>
      </p:pic>
      <p:pic>
        <p:nvPicPr>
          <p:cNvPr id="6" name="Image 5">
            <a:extLst>
              <a:ext uri="{FF2B5EF4-FFF2-40B4-BE49-F238E27FC236}">
                <a16:creationId xmlns:a16="http://schemas.microsoft.com/office/drawing/2014/main" id="{D0BBE39C-82C1-52B9-1123-330B022EFA0F}"/>
              </a:ext>
            </a:extLst>
          </p:cNvPr>
          <p:cNvPicPr>
            <a:picLocks noChangeAspect="1"/>
          </p:cNvPicPr>
          <p:nvPr/>
        </p:nvPicPr>
        <p:blipFill>
          <a:blip r:embed="rId3"/>
          <a:stretch>
            <a:fillRect/>
          </a:stretch>
        </p:blipFill>
        <p:spPr>
          <a:xfrm>
            <a:off x="3096686" y="1328804"/>
            <a:ext cx="1057003" cy="911664"/>
          </a:xfrm>
          <a:prstGeom prst="ellipse">
            <a:avLst/>
          </a:prstGeom>
          <a:ln>
            <a:noFill/>
          </a:ln>
          <a:effectLst>
            <a:outerShdw blurRad="292100" dist="139700" dir="2700000" algn="tl" rotWithShape="0">
              <a:srgbClr val="333333">
                <a:alpha val="65000"/>
              </a:srgbClr>
            </a:outerShdw>
          </a:effectLst>
        </p:spPr>
      </p:pic>
      <p:pic>
        <p:nvPicPr>
          <p:cNvPr id="8" name="Image 7">
            <a:extLst>
              <a:ext uri="{FF2B5EF4-FFF2-40B4-BE49-F238E27FC236}">
                <a16:creationId xmlns:a16="http://schemas.microsoft.com/office/drawing/2014/main" id="{DFA5F7FE-A4E5-D496-5714-E4FA093E94F1}"/>
              </a:ext>
            </a:extLst>
          </p:cNvPr>
          <p:cNvPicPr>
            <a:picLocks noChangeAspect="1"/>
          </p:cNvPicPr>
          <p:nvPr/>
        </p:nvPicPr>
        <p:blipFill>
          <a:blip r:embed="rId4"/>
          <a:srcRect l="5641" r="4031" b="3051"/>
          <a:stretch/>
        </p:blipFill>
        <p:spPr>
          <a:xfrm>
            <a:off x="4614179" y="1436766"/>
            <a:ext cx="2964048" cy="695740"/>
          </a:xfrm>
          <a:prstGeom prst="roundRect">
            <a:avLst/>
          </a:prstGeom>
          <a:ln>
            <a:noFill/>
          </a:ln>
          <a:effectLst>
            <a:outerShdw blurRad="292100" dist="139700" dir="2700000" algn="tl" rotWithShape="0">
              <a:srgbClr val="333333">
                <a:alpha val="65000"/>
              </a:srgbClr>
            </a:outerShdw>
          </a:effectLst>
        </p:spPr>
      </p:pic>
      <p:pic>
        <p:nvPicPr>
          <p:cNvPr id="10" name="Image 9">
            <a:extLst>
              <a:ext uri="{FF2B5EF4-FFF2-40B4-BE49-F238E27FC236}">
                <a16:creationId xmlns:a16="http://schemas.microsoft.com/office/drawing/2014/main" id="{AEBE4F00-0AEC-99A2-81CD-01CBC684B23A}"/>
              </a:ext>
            </a:extLst>
          </p:cNvPr>
          <p:cNvPicPr>
            <a:picLocks noChangeAspect="1"/>
          </p:cNvPicPr>
          <p:nvPr/>
        </p:nvPicPr>
        <p:blipFill>
          <a:blip r:embed="rId5"/>
          <a:stretch>
            <a:fillRect/>
          </a:stretch>
        </p:blipFill>
        <p:spPr>
          <a:xfrm>
            <a:off x="8038717" y="1052235"/>
            <a:ext cx="3744802" cy="1464803"/>
          </a:xfrm>
          <a:prstGeom prst="roundRect">
            <a:avLst/>
          </a:prstGeom>
          <a:ln>
            <a:noFill/>
          </a:ln>
          <a:effectLst>
            <a:outerShdw blurRad="292100" dist="139700" dir="2700000" algn="tl" rotWithShape="0">
              <a:srgbClr val="333333">
                <a:alpha val="65000"/>
              </a:srgbClr>
            </a:outerShdw>
          </a:effectLst>
        </p:spPr>
      </p:pic>
      <p:pic>
        <p:nvPicPr>
          <p:cNvPr id="5" name="Image 4">
            <a:extLst>
              <a:ext uri="{FF2B5EF4-FFF2-40B4-BE49-F238E27FC236}">
                <a16:creationId xmlns:a16="http://schemas.microsoft.com/office/drawing/2014/main" id="{6D690542-AEC7-19EB-D81A-8AA2E87F0E2D}"/>
              </a:ext>
            </a:extLst>
          </p:cNvPr>
          <p:cNvPicPr>
            <a:picLocks noChangeAspect="1"/>
          </p:cNvPicPr>
          <p:nvPr/>
        </p:nvPicPr>
        <p:blipFill>
          <a:blip r:embed="rId6"/>
          <a:stretch>
            <a:fillRect/>
          </a:stretch>
        </p:blipFill>
        <p:spPr>
          <a:xfrm>
            <a:off x="249161" y="2852635"/>
            <a:ext cx="6958541" cy="1522379"/>
          </a:xfrm>
          <a:prstGeom prst="rect">
            <a:avLst/>
          </a:prstGeom>
          <a:ln>
            <a:noFill/>
          </a:ln>
          <a:effectLst>
            <a:outerShdw blurRad="292100" dist="139700" dir="2700000" algn="tl" rotWithShape="0">
              <a:srgbClr val="333333">
                <a:alpha val="65000"/>
              </a:srgbClr>
            </a:outerShdw>
          </a:effectLst>
        </p:spPr>
      </p:pic>
      <p:pic>
        <p:nvPicPr>
          <p:cNvPr id="12" name="Image 11">
            <a:extLst>
              <a:ext uri="{FF2B5EF4-FFF2-40B4-BE49-F238E27FC236}">
                <a16:creationId xmlns:a16="http://schemas.microsoft.com/office/drawing/2014/main" id="{0A00B5B7-F486-A79C-FDA7-8A35F6A94B53}"/>
              </a:ext>
            </a:extLst>
          </p:cNvPr>
          <p:cNvPicPr>
            <a:picLocks noChangeAspect="1"/>
          </p:cNvPicPr>
          <p:nvPr/>
        </p:nvPicPr>
        <p:blipFill>
          <a:blip r:embed="rId7"/>
          <a:stretch>
            <a:fillRect/>
          </a:stretch>
        </p:blipFill>
        <p:spPr>
          <a:xfrm>
            <a:off x="7444535" y="732111"/>
            <a:ext cx="3801005" cy="5763429"/>
          </a:xfrm>
          <a:prstGeom prst="rect">
            <a:avLst/>
          </a:prstGeom>
          <a:ln>
            <a:noFill/>
          </a:ln>
          <a:effectLst>
            <a:outerShdw blurRad="292100" dist="139700" dir="2700000" algn="tl" rotWithShape="0">
              <a:srgbClr val="333333">
                <a:alpha val="65000"/>
              </a:srgbClr>
            </a:outerShdw>
          </a:effectLst>
        </p:spPr>
      </p:pic>
      <p:sp>
        <p:nvSpPr>
          <p:cNvPr id="14" name="Rectangle : coins arrondis 13">
            <a:extLst>
              <a:ext uri="{FF2B5EF4-FFF2-40B4-BE49-F238E27FC236}">
                <a16:creationId xmlns:a16="http://schemas.microsoft.com/office/drawing/2014/main" id="{D78CCFAB-CB23-B573-2265-EF5C49AC7063}"/>
              </a:ext>
            </a:extLst>
          </p:cNvPr>
          <p:cNvSpPr/>
          <p:nvPr/>
        </p:nvSpPr>
        <p:spPr>
          <a:xfrm>
            <a:off x="1165260" y="5265485"/>
            <a:ext cx="3448919" cy="804574"/>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Import d’un acte juridique</a:t>
            </a:r>
          </a:p>
        </p:txBody>
      </p:sp>
      <p:sp>
        <p:nvSpPr>
          <p:cNvPr id="16" name="Rectangle : coins arrondis 15">
            <a:extLst>
              <a:ext uri="{FF2B5EF4-FFF2-40B4-BE49-F238E27FC236}">
                <a16:creationId xmlns:a16="http://schemas.microsoft.com/office/drawing/2014/main" id="{1010B578-7A47-E2B9-3325-E79972064B78}"/>
              </a:ext>
            </a:extLst>
          </p:cNvPr>
          <p:cNvSpPr/>
          <p:nvPr/>
        </p:nvSpPr>
        <p:spPr>
          <a:xfrm>
            <a:off x="234790" y="4009820"/>
            <a:ext cx="6958541" cy="246571"/>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 coins arrondis 18">
            <a:extLst>
              <a:ext uri="{FF2B5EF4-FFF2-40B4-BE49-F238E27FC236}">
                <a16:creationId xmlns:a16="http://schemas.microsoft.com/office/drawing/2014/main" id="{7B8C06DA-FD2A-2DAC-528B-1495823A5F58}"/>
              </a:ext>
            </a:extLst>
          </p:cNvPr>
          <p:cNvSpPr/>
          <p:nvPr/>
        </p:nvSpPr>
        <p:spPr>
          <a:xfrm>
            <a:off x="7444535" y="1597774"/>
            <a:ext cx="3285074" cy="1100167"/>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 coins arrondis 19">
            <a:extLst>
              <a:ext uri="{FF2B5EF4-FFF2-40B4-BE49-F238E27FC236}">
                <a16:creationId xmlns:a16="http://schemas.microsoft.com/office/drawing/2014/main" id="{00C0AADB-09A9-C646-108F-06A0C14F926F}"/>
              </a:ext>
            </a:extLst>
          </p:cNvPr>
          <p:cNvSpPr/>
          <p:nvPr/>
        </p:nvSpPr>
        <p:spPr>
          <a:xfrm>
            <a:off x="7444535" y="3865754"/>
            <a:ext cx="3543039" cy="1212084"/>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Image 22">
            <a:extLst>
              <a:ext uri="{FF2B5EF4-FFF2-40B4-BE49-F238E27FC236}">
                <a16:creationId xmlns:a16="http://schemas.microsoft.com/office/drawing/2014/main" id="{8F742A7B-2B3C-CA0E-58A1-CE8780FFF787}"/>
              </a:ext>
            </a:extLst>
          </p:cNvPr>
          <p:cNvPicPr>
            <a:picLocks noChangeAspect="1"/>
          </p:cNvPicPr>
          <p:nvPr/>
        </p:nvPicPr>
        <p:blipFill>
          <a:blip r:embed="rId8"/>
          <a:stretch>
            <a:fillRect/>
          </a:stretch>
        </p:blipFill>
        <p:spPr>
          <a:xfrm>
            <a:off x="10262691" y="1021028"/>
            <a:ext cx="827210" cy="821190"/>
          </a:xfrm>
          <a:prstGeom prst="rect">
            <a:avLst/>
          </a:prstGeom>
          <a:ln>
            <a:noFill/>
          </a:ln>
          <a:effectLst>
            <a:outerShdw blurRad="292100" dist="139700" dir="2700000" algn="tl" rotWithShape="0">
              <a:srgbClr val="333333">
                <a:alpha val="65000"/>
              </a:srgbClr>
            </a:outerShdw>
          </a:effectLst>
        </p:spPr>
      </p:pic>
      <p:pic>
        <p:nvPicPr>
          <p:cNvPr id="21" name="Image 20">
            <a:extLst>
              <a:ext uri="{FF2B5EF4-FFF2-40B4-BE49-F238E27FC236}">
                <a16:creationId xmlns:a16="http://schemas.microsoft.com/office/drawing/2014/main" id="{44F8D00C-6464-7D5B-9F16-3AADB3315E25}"/>
              </a:ext>
            </a:extLst>
          </p:cNvPr>
          <p:cNvPicPr>
            <a:picLocks noChangeAspect="1"/>
          </p:cNvPicPr>
          <p:nvPr/>
        </p:nvPicPr>
        <p:blipFill>
          <a:blip r:embed="rId8"/>
          <a:stretch>
            <a:fillRect/>
          </a:stretch>
        </p:blipFill>
        <p:spPr>
          <a:xfrm rot="20367134">
            <a:off x="70636" y="3731141"/>
            <a:ext cx="357050" cy="354452"/>
          </a:xfrm>
          <a:prstGeom prst="rect">
            <a:avLst/>
          </a:prstGeom>
          <a:ln>
            <a:noFill/>
          </a:ln>
          <a:effectLst>
            <a:outerShdw blurRad="292100" dist="139700" dir="2700000" algn="tl" rotWithShape="0">
              <a:srgbClr val="333333">
                <a:alpha val="65000"/>
              </a:srgbClr>
            </a:outerShdw>
          </a:effectLst>
        </p:spPr>
      </p:pic>
      <p:pic>
        <p:nvPicPr>
          <p:cNvPr id="22" name="Image 21">
            <a:extLst>
              <a:ext uri="{FF2B5EF4-FFF2-40B4-BE49-F238E27FC236}">
                <a16:creationId xmlns:a16="http://schemas.microsoft.com/office/drawing/2014/main" id="{4D73B4D4-C4AF-EA21-B99D-BA97543E808A}"/>
              </a:ext>
            </a:extLst>
          </p:cNvPr>
          <p:cNvPicPr>
            <a:picLocks noChangeAspect="1"/>
          </p:cNvPicPr>
          <p:nvPr/>
        </p:nvPicPr>
        <p:blipFill>
          <a:blip r:embed="rId8"/>
          <a:stretch>
            <a:fillRect/>
          </a:stretch>
        </p:blipFill>
        <p:spPr>
          <a:xfrm rot="1605958">
            <a:off x="7029176" y="3758297"/>
            <a:ext cx="357050" cy="3544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52614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28308-EBA3-7232-986E-E5D259FC404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FBF0D87-CAFA-B785-4814-8D7C616069DC}"/>
              </a:ext>
            </a:extLst>
          </p:cNvPr>
          <p:cNvSpPr>
            <a:spLocks noGrp="1"/>
          </p:cNvSpPr>
          <p:nvPr>
            <p:ph type="title"/>
          </p:nvPr>
        </p:nvSpPr>
        <p:spPr>
          <a:xfrm>
            <a:off x="623392" y="274638"/>
            <a:ext cx="9230728" cy="562074"/>
          </a:xfrm>
        </p:spPr>
        <p:txBody>
          <a:bodyPr>
            <a:normAutofit fontScale="90000"/>
          </a:bodyPr>
          <a:lstStyle/>
          <a:p>
            <a:r>
              <a:rPr lang="fr-FR" dirty="0"/>
              <a:t>La machine est imparfaite</a:t>
            </a:r>
          </a:p>
        </p:txBody>
      </p:sp>
      <p:pic>
        <p:nvPicPr>
          <p:cNvPr id="12" name="Image 11">
            <a:extLst>
              <a:ext uri="{FF2B5EF4-FFF2-40B4-BE49-F238E27FC236}">
                <a16:creationId xmlns:a16="http://schemas.microsoft.com/office/drawing/2014/main" id="{7E43993C-545A-C224-9499-ED725F0EA98E}"/>
              </a:ext>
            </a:extLst>
          </p:cNvPr>
          <p:cNvPicPr>
            <a:picLocks noChangeAspect="1"/>
          </p:cNvPicPr>
          <p:nvPr/>
        </p:nvPicPr>
        <p:blipFill>
          <a:blip r:embed="rId3"/>
          <a:stretch>
            <a:fillRect/>
          </a:stretch>
        </p:blipFill>
        <p:spPr>
          <a:xfrm>
            <a:off x="623392" y="1058367"/>
            <a:ext cx="3615814" cy="5482626"/>
          </a:xfrm>
          <a:prstGeom prst="rect">
            <a:avLst/>
          </a:prstGeom>
          <a:ln>
            <a:noFill/>
          </a:ln>
          <a:effectLst>
            <a:outerShdw blurRad="292100" dist="139700" dir="2700000" algn="tl" rotWithShape="0">
              <a:srgbClr val="333333">
                <a:alpha val="65000"/>
              </a:srgbClr>
            </a:outerShdw>
          </a:effectLst>
        </p:spPr>
      </p:pic>
      <p:sp>
        <p:nvSpPr>
          <p:cNvPr id="3" name="Flèche : droite 2">
            <a:extLst>
              <a:ext uri="{FF2B5EF4-FFF2-40B4-BE49-F238E27FC236}">
                <a16:creationId xmlns:a16="http://schemas.microsoft.com/office/drawing/2014/main" id="{F83804FE-08F4-1882-9045-7B2456423B72}"/>
              </a:ext>
            </a:extLst>
          </p:cNvPr>
          <p:cNvSpPr/>
          <p:nvPr/>
        </p:nvSpPr>
        <p:spPr>
          <a:xfrm>
            <a:off x="5148693" y="3147928"/>
            <a:ext cx="2102346" cy="1303506"/>
          </a:xfrm>
          <a:prstGeom prst="rightArrow">
            <a:avLst/>
          </a:prstGeom>
          <a:solidFill>
            <a:schemeClr val="bg1"/>
          </a:solidFill>
          <a:ln w="5715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A46C4048-3367-1686-0934-5CD267B77864}"/>
              </a:ext>
            </a:extLst>
          </p:cNvPr>
          <p:cNvPicPr>
            <a:picLocks noChangeAspect="1"/>
          </p:cNvPicPr>
          <p:nvPr/>
        </p:nvPicPr>
        <p:blipFill>
          <a:blip r:embed="rId4"/>
          <a:stretch>
            <a:fillRect/>
          </a:stretch>
        </p:blipFill>
        <p:spPr>
          <a:xfrm>
            <a:off x="8080323" y="1058366"/>
            <a:ext cx="3271890" cy="5482627"/>
          </a:xfrm>
          <a:prstGeom prst="rect">
            <a:avLst/>
          </a:prstGeom>
          <a:ln>
            <a:noFill/>
          </a:ln>
          <a:effectLst>
            <a:outerShdw blurRad="292100" dist="139700" dir="2700000" algn="tl" rotWithShape="0">
              <a:srgbClr val="333333">
                <a:alpha val="65000"/>
              </a:srgbClr>
            </a:outerShdw>
          </a:effectLst>
        </p:spPr>
      </p:pic>
      <p:sp>
        <p:nvSpPr>
          <p:cNvPr id="11" name="Rectangle : coins arrondis 10">
            <a:extLst>
              <a:ext uri="{FF2B5EF4-FFF2-40B4-BE49-F238E27FC236}">
                <a16:creationId xmlns:a16="http://schemas.microsoft.com/office/drawing/2014/main" id="{10FEFF21-386F-BAE1-17C8-C1B243F4F674}"/>
              </a:ext>
            </a:extLst>
          </p:cNvPr>
          <p:cNvSpPr/>
          <p:nvPr/>
        </p:nvSpPr>
        <p:spPr>
          <a:xfrm>
            <a:off x="4823745" y="5615681"/>
            <a:ext cx="2752243" cy="804574"/>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Correction manuelle nécessaire</a:t>
            </a:r>
          </a:p>
        </p:txBody>
      </p:sp>
      <p:pic>
        <p:nvPicPr>
          <p:cNvPr id="15" name="Image 14">
            <a:extLst>
              <a:ext uri="{FF2B5EF4-FFF2-40B4-BE49-F238E27FC236}">
                <a16:creationId xmlns:a16="http://schemas.microsoft.com/office/drawing/2014/main" id="{4588C500-A20F-E962-0667-3DFEEA7B3B34}"/>
              </a:ext>
            </a:extLst>
          </p:cNvPr>
          <p:cNvPicPr>
            <a:picLocks noChangeAspect="1"/>
          </p:cNvPicPr>
          <p:nvPr/>
        </p:nvPicPr>
        <p:blipFill>
          <a:blip r:embed="rId5"/>
          <a:stretch>
            <a:fillRect/>
          </a:stretch>
        </p:blipFill>
        <p:spPr>
          <a:xfrm>
            <a:off x="5004540" y="1016000"/>
            <a:ext cx="2554753" cy="1261684"/>
          </a:xfrm>
          <a:prstGeom prst="rect">
            <a:avLst/>
          </a:prstGeom>
          <a:ln>
            <a:noFill/>
          </a:ln>
          <a:effectLst>
            <a:outerShdw blurRad="292100" dist="139700" dir="2700000" algn="tl" rotWithShape="0">
              <a:srgbClr val="333333">
                <a:alpha val="65000"/>
              </a:srgbClr>
            </a:outerShdw>
          </a:effectLst>
        </p:spPr>
      </p:pic>
      <p:sp>
        <p:nvSpPr>
          <p:cNvPr id="17" name="Rectangle : coins arrondis 16">
            <a:extLst>
              <a:ext uri="{FF2B5EF4-FFF2-40B4-BE49-F238E27FC236}">
                <a16:creationId xmlns:a16="http://schemas.microsoft.com/office/drawing/2014/main" id="{415BDF3A-ECC6-F54B-D752-A5B7E559C07F}"/>
              </a:ext>
            </a:extLst>
          </p:cNvPr>
          <p:cNvSpPr/>
          <p:nvPr/>
        </p:nvSpPr>
        <p:spPr>
          <a:xfrm>
            <a:off x="623393" y="1799616"/>
            <a:ext cx="2236539" cy="409299"/>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4" name="Connecteur droit avec flèche 23">
            <a:extLst>
              <a:ext uri="{FF2B5EF4-FFF2-40B4-BE49-F238E27FC236}">
                <a16:creationId xmlns:a16="http://schemas.microsoft.com/office/drawing/2014/main" id="{4B80F2D1-4B47-439A-C121-986E55EAD6E3}"/>
              </a:ext>
            </a:extLst>
          </p:cNvPr>
          <p:cNvCxnSpPr>
            <a:stCxn id="17" idx="3"/>
            <a:endCxn id="15" idx="1"/>
          </p:cNvCxnSpPr>
          <p:nvPr/>
        </p:nvCxnSpPr>
        <p:spPr>
          <a:xfrm flipV="1">
            <a:off x="2859932" y="1646842"/>
            <a:ext cx="2144608" cy="357424"/>
          </a:xfrm>
          <a:prstGeom prst="straightConnector1">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 coins arrondis 24">
            <a:extLst>
              <a:ext uri="{FF2B5EF4-FFF2-40B4-BE49-F238E27FC236}">
                <a16:creationId xmlns:a16="http://schemas.microsoft.com/office/drawing/2014/main" id="{024DF6C7-9460-A851-1B98-B446D100C643}"/>
              </a:ext>
            </a:extLst>
          </p:cNvPr>
          <p:cNvSpPr/>
          <p:nvPr/>
        </p:nvSpPr>
        <p:spPr>
          <a:xfrm>
            <a:off x="8080323" y="1796364"/>
            <a:ext cx="2347728" cy="4225057"/>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6" name="Connecteur droit avec flèche 25">
            <a:extLst>
              <a:ext uri="{FF2B5EF4-FFF2-40B4-BE49-F238E27FC236}">
                <a16:creationId xmlns:a16="http://schemas.microsoft.com/office/drawing/2014/main" id="{876F466E-054B-514D-8BDF-90D0AF28EC3C}"/>
              </a:ext>
            </a:extLst>
          </p:cNvPr>
          <p:cNvCxnSpPr>
            <a:cxnSpLocks/>
            <a:stCxn id="15" idx="3"/>
          </p:cNvCxnSpPr>
          <p:nvPr/>
        </p:nvCxnSpPr>
        <p:spPr>
          <a:xfrm>
            <a:off x="7559293" y="1646842"/>
            <a:ext cx="521030" cy="240324"/>
          </a:xfrm>
          <a:prstGeom prst="straightConnector1">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3AF02FAF-5D90-8484-A929-70EC4C56E49F}"/>
              </a:ext>
            </a:extLst>
          </p:cNvPr>
          <p:cNvSpPr/>
          <p:nvPr/>
        </p:nvSpPr>
        <p:spPr>
          <a:xfrm>
            <a:off x="1" y="0"/>
            <a:ext cx="175098" cy="6858000"/>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34577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5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nodeType="withEffect">
                                  <p:stCondLst>
                                    <p:cond delay="5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5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7" grpId="0" animBg="1"/>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6024E0-5DBA-FF6E-E9BA-EE3430440913}"/>
              </a:ext>
            </a:extLst>
          </p:cNvPr>
          <p:cNvSpPr>
            <a:spLocks noGrp="1"/>
          </p:cNvSpPr>
          <p:nvPr>
            <p:ph type="title"/>
          </p:nvPr>
        </p:nvSpPr>
        <p:spPr>
          <a:xfrm>
            <a:off x="623391" y="274638"/>
            <a:ext cx="9026447" cy="562074"/>
          </a:xfrm>
        </p:spPr>
        <p:txBody>
          <a:bodyPr>
            <a:normAutofit fontScale="90000"/>
          </a:bodyPr>
          <a:lstStyle/>
          <a:p>
            <a:r>
              <a:rPr lang="fr-FR" dirty="0"/>
              <a:t>Importer grâce aux nationales de l’information</a:t>
            </a:r>
          </a:p>
        </p:txBody>
      </p:sp>
      <p:sp>
        <p:nvSpPr>
          <p:cNvPr id="3" name="Rectangle : coins arrondis 2">
            <a:extLst>
              <a:ext uri="{FF2B5EF4-FFF2-40B4-BE49-F238E27FC236}">
                <a16:creationId xmlns:a16="http://schemas.microsoft.com/office/drawing/2014/main" id="{64D17FC9-0BE5-A572-E2E2-3EE1A2858C33}"/>
              </a:ext>
            </a:extLst>
          </p:cNvPr>
          <p:cNvSpPr/>
          <p:nvPr/>
        </p:nvSpPr>
        <p:spPr>
          <a:xfrm>
            <a:off x="623391" y="1238234"/>
            <a:ext cx="3094570" cy="562074"/>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Par l’ISBN* d’un ouvrage</a:t>
            </a:r>
          </a:p>
        </p:txBody>
      </p:sp>
      <p:pic>
        <p:nvPicPr>
          <p:cNvPr id="5" name="Image 4" descr="Une image contenant texte, papier, Produit en papier, fournitures de bureau&#10;&#10;Description générée automatiquement">
            <a:extLst>
              <a:ext uri="{FF2B5EF4-FFF2-40B4-BE49-F238E27FC236}">
                <a16:creationId xmlns:a16="http://schemas.microsoft.com/office/drawing/2014/main" id="{161957DE-9BD9-3126-7D39-555CC9A815D9}"/>
              </a:ext>
            </a:extLst>
          </p:cNvPr>
          <p:cNvPicPr>
            <a:picLocks noChangeAspect="1"/>
          </p:cNvPicPr>
          <p:nvPr/>
        </p:nvPicPr>
        <p:blipFill>
          <a:blip r:embed="rId2">
            <a:extLst>
              <a:ext uri="{28A0092B-C50C-407E-A947-70E740481C1C}">
                <a14:useLocalDpi xmlns:a14="http://schemas.microsoft.com/office/drawing/2010/main" val="0"/>
              </a:ext>
            </a:extLst>
          </a:blip>
          <a:srcRect l="9022" t="8369" r="11924" b="7091"/>
          <a:stretch/>
        </p:blipFill>
        <p:spPr>
          <a:xfrm>
            <a:off x="379378" y="2201830"/>
            <a:ext cx="2562860" cy="3654221"/>
          </a:xfrm>
          <a:prstGeom prst="rect">
            <a:avLst/>
          </a:prstGeom>
          <a:ln>
            <a:noFill/>
          </a:ln>
          <a:effectLst>
            <a:outerShdw blurRad="292100" dist="139700" dir="2700000" algn="tl" rotWithShape="0">
              <a:srgbClr val="333333">
                <a:alpha val="65000"/>
              </a:srgbClr>
            </a:outerShdw>
          </a:effectLst>
        </p:spPr>
      </p:pic>
      <p:pic>
        <p:nvPicPr>
          <p:cNvPr id="7" name="Image 6" descr="Une image contenant texte, papier, Publication, lettre&#10;&#10;Description générée automatiquement">
            <a:extLst>
              <a:ext uri="{FF2B5EF4-FFF2-40B4-BE49-F238E27FC236}">
                <a16:creationId xmlns:a16="http://schemas.microsoft.com/office/drawing/2014/main" id="{5251200B-9A07-5424-B0F2-8F5307A0E1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9040" y="2201830"/>
            <a:ext cx="2740666" cy="3654221"/>
          </a:xfrm>
          <a:prstGeom prst="rect">
            <a:avLst/>
          </a:prstGeom>
          <a:ln>
            <a:noFill/>
          </a:ln>
          <a:effectLst>
            <a:outerShdw blurRad="292100" dist="139700" dir="2700000" algn="tl" rotWithShape="0">
              <a:srgbClr val="333333">
                <a:alpha val="65000"/>
              </a:srgbClr>
            </a:outerShdw>
          </a:effectLst>
        </p:spPr>
      </p:pic>
      <p:pic>
        <p:nvPicPr>
          <p:cNvPr id="9" name="Graphique 8">
            <a:extLst>
              <a:ext uri="{FF2B5EF4-FFF2-40B4-BE49-F238E27FC236}">
                <a16:creationId xmlns:a16="http://schemas.microsoft.com/office/drawing/2014/main" id="{B464B0D0-6947-78DD-AC4F-CC59DC17F0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49838" y="327774"/>
            <a:ext cx="717044" cy="358522"/>
          </a:xfrm>
          <a:prstGeom prst="rect">
            <a:avLst/>
          </a:prstGeom>
        </p:spPr>
      </p:pic>
      <p:pic>
        <p:nvPicPr>
          <p:cNvPr id="12" name="Image 11">
            <a:extLst>
              <a:ext uri="{FF2B5EF4-FFF2-40B4-BE49-F238E27FC236}">
                <a16:creationId xmlns:a16="http://schemas.microsoft.com/office/drawing/2014/main" id="{3AA9A3E0-6801-4DD3-F81A-27EBFFB4B1D7}"/>
              </a:ext>
            </a:extLst>
          </p:cNvPr>
          <p:cNvPicPr>
            <a:picLocks noChangeAspect="1"/>
          </p:cNvPicPr>
          <p:nvPr/>
        </p:nvPicPr>
        <p:blipFill>
          <a:blip r:embed="rId6"/>
          <a:stretch>
            <a:fillRect/>
          </a:stretch>
        </p:blipFill>
        <p:spPr>
          <a:xfrm>
            <a:off x="6442423" y="1776747"/>
            <a:ext cx="5561645" cy="1171270"/>
          </a:xfrm>
          <a:prstGeom prst="rect">
            <a:avLst/>
          </a:prstGeom>
          <a:ln>
            <a:noFill/>
          </a:ln>
          <a:effectLst>
            <a:outerShdw blurRad="292100" dist="139700" dir="2700000" algn="tl" rotWithShape="0">
              <a:srgbClr val="333333">
                <a:alpha val="65000"/>
              </a:srgbClr>
            </a:outerShdw>
          </a:effectLst>
        </p:spPr>
      </p:pic>
      <p:cxnSp>
        <p:nvCxnSpPr>
          <p:cNvPr id="14" name="Connecteur : en angle 13">
            <a:extLst>
              <a:ext uri="{FF2B5EF4-FFF2-40B4-BE49-F238E27FC236}">
                <a16:creationId xmlns:a16="http://schemas.microsoft.com/office/drawing/2014/main" id="{2A7DF5C5-5450-A730-98FD-8B0267EE7A09}"/>
              </a:ext>
            </a:extLst>
          </p:cNvPr>
          <p:cNvCxnSpPr>
            <a:stCxn id="10" idx="3"/>
            <a:endCxn id="12" idx="1"/>
          </p:cNvCxnSpPr>
          <p:nvPr/>
        </p:nvCxnSpPr>
        <p:spPr>
          <a:xfrm flipV="1">
            <a:off x="5749047" y="2362382"/>
            <a:ext cx="693376" cy="3065653"/>
          </a:xfrm>
          <a:prstGeom prst="bentConnector3">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Image 16">
            <a:extLst>
              <a:ext uri="{FF2B5EF4-FFF2-40B4-BE49-F238E27FC236}">
                <a16:creationId xmlns:a16="http://schemas.microsoft.com/office/drawing/2014/main" id="{1A6B462E-6C2E-3A4D-0F48-53FA4406F4D7}"/>
              </a:ext>
            </a:extLst>
          </p:cNvPr>
          <p:cNvPicPr>
            <a:picLocks noChangeAspect="1"/>
          </p:cNvPicPr>
          <p:nvPr/>
        </p:nvPicPr>
        <p:blipFill>
          <a:blip r:embed="rId7"/>
          <a:stretch>
            <a:fillRect/>
          </a:stretch>
        </p:blipFill>
        <p:spPr>
          <a:xfrm>
            <a:off x="6442423" y="3989828"/>
            <a:ext cx="5561645" cy="1275282"/>
          </a:xfrm>
          <a:prstGeom prst="rect">
            <a:avLst/>
          </a:prstGeom>
          <a:ln>
            <a:noFill/>
          </a:ln>
          <a:effectLst>
            <a:outerShdw blurRad="292100" dist="139700" dir="2700000" algn="tl" rotWithShape="0">
              <a:srgbClr val="333333">
                <a:alpha val="65000"/>
              </a:srgbClr>
            </a:outerShdw>
          </a:effectLst>
        </p:spPr>
      </p:pic>
      <p:sp>
        <p:nvSpPr>
          <p:cNvPr id="18" name="Flèche : bas 17">
            <a:extLst>
              <a:ext uri="{FF2B5EF4-FFF2-40B4-BE49-F238E27FC236}">
                <a16:creationId xmlns:a16="http://schemas.microsoft.com/office/drawing/2014/main" id="{D269DD7C-949E-3FDD-384C-FBED8DCFC831}"/>
              </a:ext>
            </a:extLst>
          </p:cNvPr>
          <p:cNvSpPr/>
          <p:nvPr/>
        </p:nvSpPr>
        <p:spPr>
          <a:xfrm>
            <a:off x="9036996" y="3164387"/>
            <a:ext cx="496110" cy="568137"/>
          </a:xfrm>
          <a:prstGeom prst="downArrow">
            <a:avLst/>
          </a:prstGeom>
          <a:solidFill>
            <a:srgbClr val="7F7F7F"/>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111497D1-1BDA-0519-A99F-19A08429CE74}"/>
              </a:ext>
            </a:extLst>
          </p:cNvPr>
          <p:cNvSpPr/>
          <p:nvPr/>
        </p:nvSpPr>
        <p:spPr>
          <a:xfrm>
            <a:off x="4688731" y="5116749"/>
            <a:ext cx="1060316" cy="622571"/>
          </a:xfrm>
          <a:prstGeom prst="roundRect">
            <a:avLst>
              <a:gd name="adj" fmla="val 7677"/>
            </a:avLst>
          </a:prstGeom>
          <a:solidFill>
            <a:schemeClr val="bg1">
              <a:alpha val="0"/>
            </a:schemeClr>
          </a:solidFill>
          <a:ln w="3810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 coins arrondis 18">
            <a:extLst>
              <a:ext uri="{FF2B5EF4-FFF2-40B4-BE49-F238E27FC236}">
                <a16:creationId xmlns:a16="http://schemas.microsoft.com/office/drawing/2014/main" id="{629484D7-A95A-82CD-3A49-D3DE82E878A1}"/>
              </a:ext>
            </a:extLst>
          </p:cNvPr>
          <p:cNvSpPr/>
          <p:nvPr/>
        </p:nvSpPr>
        <p:spPr>
          <a:xfrm>
            <a:off x="6984460" y="1819764"/>
            <a:ext cx="340467" cy="401522"/>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 coins arrondis 19">
            <a:extLst>
              <a:ext uri="{FF2B5EF4-FFF2-40B4-BE49-F238E27FC236}">
                <a16:creationId xmlns:a16="http://schemas.microsoft.com/office/drawing/2014/main" id="{4DD957EF-D0BA-1BAF-E4E9-90AAF28382C9}"/>
              </a:ext>
            </a:extLst>
          </p:cNvPr>
          <p:cNvSpPr/>
          <p:nvPr/>
        </p:nvSpPr>
        <p:spPr>
          <a:xfrm>
            <a:off x="6432695" y="4426708"/>
            <a:ext cx="5571373" cy="401522"/>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B096C32B-76EC-8032-3DBD-073E1A2B51CD}"/>
              </a:ext>
            </a:extLst>
          </p:cNvPr>
          <p:cNvSpPr txBox="1"/>
          <p:nvPr/>
        </p:nvSpPr>
        <p:spPr>
          <a:xfrm>
            <a:off x="158748" y="6381343"/>
            <a:ext cx="5069016" cy="369332"/>
          </a:xfrm>
          <a:prstGeom prst="rect">
            <a:avLst/>
          </a:prstGeom>
          <a:noFill/>
        </p:spPr>
        <p:txBody>
          <a:bodyPr wrap="none" rtlCol="0">
            <a:spAutoFit/>
          </a:bodyPr>
          <a:lstStyle/>
          <a:p>
            <a:r>
              <a:rPr lang="fr-FR" dirty="0"/>
              <a:t>*ISBN = International Standard Book </a:t>
            </a:r>
            <a:r>
              <a:rPr lang="fr-FR" dirty="0" err="1"/>
              <a:t>Number</a:t>
            </a:r>
            <a:endParaRPr lang="fr-FR" dirty="0"/>
          </a:p>
        </p:txBody>
      </p:sp>
      <p:sp>
        <p:nvSpPr>
          <p:cNvPr id="22" name="Rectangle 21">
            <a:extLst>
              <a:ext uri="{FF2B5EF4-FFF2-40B4-BE49-F238E27FC236}">
                <a16:creationId xmlns:a16="http://schemas.microsoft.com/office/drawing/2014/main" id="{0163D100-AF4F-A376-0370-5BDE059CDF10}"/>
              </a:ext>
            </a:extLst>
          </p:cNvPr>
          <p:cNvSpPr/>
          <p:nvPr/>
        </p:nvSpPr>
        <p:spPr>
          <a:xfrm>
            <a:off x="1" y="0"/>
            <a:ext cx="175098" cy="6858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65705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8B955C-5A73-F727-B29F-784CC6CD9978}"/>
              </a:ext>
            </a:extLst>
          </p:cNvPr>
          <p:cNvSpPr>
            <a:spLocks noGrp="1"/>
          </p:cNvSpPr>
          <p:nvPr>
            <p:ph type="title"/>
          </p:nvPr>
        </p:nvSpPr>
        <p:spPr/>
        <p:txBody>
          <a:bodyPr>
            <a:normAutofit fontScale="90000"/>
          </a:bodyPr>
          <a:lstStyle/>
          <a:p>
            <a:r>
              <a:rPr lang="fr-FR" dirty="0"/>
              <a:t>Une très bonne raison d’utiliser Zotero</a:t>
            </a:r>
          </a:p>
        </p:txBody>
      </p:sp>
      <p:sp>
        <p:nvSpPr>
          <p:cNvPr id="8" name="ZoneTexte 7">
            <a:extLst>
              <a:ext uri="{FF2B5EF4-FFF2-40B4-BE49-F238E27FC236}">
                <a16:creationId xmlns:a16="http://schemas.microsoft.com/office/drawing/2014/main" id="{851236C4-410B-3737-8D48-DA35DF93AD68}"/>
              </a:ext>
            </a:extLst>
          </p:cNvPr>
          <p:cNvSpPr txBox="1"/>
          <p:nvPr/>
        </p:nvSpPr>
        <p:spPr>
          <a:xfrm>
            <a:off x="623391" y="1027603"/>
            <a:ext cx="8449749" cy="523220"/>
          </a:xfrm>
          <a:prstGeom prst="rect">
            <a:avLst/>
          </a:prstGeom>
          <a:noFill/>
        </p:spPr>
        <p:txBody>
          <a:bodyPr wrap="none" rtlCol="0">
            <a:spAutoFit/>
          </a:bodyPr>
          <a:lstStyle/>
          <a:p>
            <a:r>
              <a:rPr lang="fr-FR" sz="2800" dirty="0"/>
              <a:t>Vous vous immunisez contre le risque de plagier</a:t>
            </a:r>
          </a:p>
        </p:txBody>
      </p:sp>
      <p:sp>
        <p:nvSpPr>
          <p:cNvPr id="9" name="ZoneTexte 8">
            <a:extLst>
              <a:ext uri="{FF2B5EF4-FFF2-40B4-BE49-F238E27FC236}">
                <a16:creationId xmlns:a16="http://schemas.microsoft.com/office/drawing/2014/main" id="{78AD6F28-3D00-34F6-FC3F-94FA61B21435}"/>
              </a:ext>
            </a:extLst>
          </p:cNvPr>
          <p:cNvSpPr txBox="1"/>
          <p:nvPr/>
        </p:nvSpPr>
        <p:spPr>
          <a:xfrm>
            <a:off x="623391" y="1741714"/>
            <a:ext cx="10610597" cy="400110"/>
          </a:xfrm>
          <a:prstGeom prst="rect">
            <a:avLst/>
          </a:prstGeom>
          <a:noFill/>
        </p:spPr>
        <p:txBody>
          <a:bodyPr wrap="none" rtlCol="0">
            <a:spAutoFit/>
          </a:bodyPr>
          <a:lstStyle/>
          <a:p>
            <a:r>
              <a:rPr lang="fr-FR" sz="2000" b="1" dirty="0"/>
              <a:t>Rappel</a:t>
            </a:r>
            <a:r>
              <a:rPr lang="fr-FR" sz="2000" dirty="0"/>
              <a:t> : plagier c’est utiliser le travail d’un autre sans lui donner l’attribution appropriée</a:t>
            </a:r>
          </a:p>
        </p:txBody>
      </p:sp>
      <p:sp>
        <p:nvSpPr>
          <p:cNvPr id="10" name="Rectangle : coins arrondis 9">
            <a:extLst>
              <a:ext uri="{FF2B5EF4-FFF2-40B4-BE49-F238E27FC236}">
                <a16:creationId xmlns:a16="http://schemas.microsoft.com/office/drawing/2014/main" id="{3E500919-8B52-44B1-0EF5-15A2CBFD11F6}"/>
              </a:ext>
            </a:extLst>
          </p:cNvPr>
          <p:cNvSpPr/>
          <p:nvPr/>
        </p:nvSpPr>
        <p:spPr>
          <a:xfrm>
            <a:off x="822960" y="2362200"/>
            <a:ext cx="10411028" cy="1066800"/>
          </a:xfrm>
          <a:prstGeom prst="roundRect">
            <a:avLst/>
          </a:prstGeom>
          <a:solidFill>
            <a:schemeClr val="bg1"/>
          </a:solidFill>
          <a:ln w="38100">
            <a:solidFill>
              <a:srgbClr val="68013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68013F"/>
                </a:solidFill>
              </a:rPr>
              <a:t>Reproduction</a:t>
            </a:r>
            <a:r>
              <a:rPr lang="fr-FR" sz="2000" dirty="0">
                <a:solidFill>
                  <a:srgbClr val="68013F"/>
                </a:solidFill>
              </a:rPr>
              <a:t> (d’un texte, d’une idée, d’une image) sans mentionner la personne qui en est à l’origine (on fait croire implicitement qu’on en est l’</a:t>
            </a:r>
            <a:r>
              <a:rPr lang="fr-FR" sz="2000" dirty="0" err="1">
                <a:solidFill>
                  <a:srgbClr val="68013F"/>
                </a:solidFill>
              </a:rPr>
              <a:t>auteur.ice</a:t>
            </a:r>
            <a:endParaRPr lang="fr-FR" sz="2000" dirty="0">
              <a:solidFill>
                <a:srgbClr val="68013F"/>
              </a:solidFill>
            </a:endParaRPr>
          </a:p>
        </p:txBody>
      </p:sp>
      <p:sp>
        <p:nvSpPr>
          <p:cNvPr id="11" name="Rectangle : coins arrondis 10">
            <a:extLst>
              <a:ext uri="{FF2B5EF4-FFF2-40B4-BE49-F238E27FC236}">
                <a16:creationId xmlns:a16="http://schemas.microsoft.com/office/drawing/2014/main" id="{752309DF-7C0C-D6EC-E771-5EF810F6A101}"/>
              </a:ext>
            </a:extLst>
          </p:cNvPr>
          <p:cNvSpPr/>
          <p:nvPr/>
        </p:nvSpPr>
        <p:spPr>
          <a:xfrm>
            <a:off x="822960" y="3695662"/>
            <a:ext cx="5577840" cy="1714538"/>
          </a:xfrm>
          <a:prstGeom prst="roundRect">
            <a:avLst>
              <a:gd name="adj" fmla="val 9556"/>
            </a:avLst>
          </a:prstGeom>
          <a:solidFill>
            <a:schemeClr val="bg1"/>
          </a:solidFill>
          <a:ln w="38100">
            <a:solidFill>
              <a:srgbClr val="68013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b="1" dirty="0">
                <a:solidFill>
                  <a:srgbClr val="68013F"/>
                </a:solidFill>
              </a:rPr>
              <a:t>Mal citer </a:t>
            </a:r>
            <a:r>
              <a:rPr lang="fr-FR" sz="2000" dirty="0">
                <a:solidFill>
                  <a:srgbClr val="68013F"/>
                </a:solidFill>
              </a:rPr>
              <a:t>:</a:t>
            </a:r>
          </a:p>
          <a:p>
            <a:pPr marL="342900" indent="-342900">
              <a:buFont typeface="Arial" panose="020B0604020202020204" pitchFamily="34" charset="0"/>
              <a:buChar char="•"/>
            </a:pPr>
            <a:r>
              <a:rPr lang="fr-FR" sz="2000" dirty="0">
                <a:solidFill>
                  <a:srgbClr val="68013F"/>
                </a:solidFill>
              </a:rPr>
              <a:t>De manière imprécise</a:t>
            </a:r>
          </a:p>
          <a:p>
            <a:pPr marL="342900" indent="-342900">
              <a:buFont typeface="Arial" panose="020B0604020202020204" pitchFamily="34" charset="0"/>
              <a:buChar char="•"/>
            </a:pPr>
            <a:r>
              <a:rPr lang="fr-FR" sz="2000" dirty="0">
                <a:solidFill>
                  <a:srgbClr val="68013F"/>
                </a:solidFill>
              </a:rPr>
              <a:t>De manière incomplète</a:t>
            </a:r>
          </a:p>
          <a:p>
            <a:pPr marL="342900" indent="-342900">
              <a:buFont typeface="Arial" panose="020B0604020202020204" pitchFamily="34" charset="0"/>
              <a:buChar char="•"/>
            </a:pPr>
            <a:r>
              <a:rPr lang="fr-FR" sz="2000" dirty="0">
                <a:solidFill>
                  <a:srgbClr val="68013F"/>
                </a:solidFill>
              </a:rPr>
              <a:t>De manière déformée, avec mauvaise foi</a:t>
            </a:r>
          </a:p>
          <a:p>
            <a:pPr marL="342900" indent="-342900">
              <a:buFont typeface="Arial" panose="020B0604020202020204" pitchFamily="34" charset="0"/>
              <a:buChar char="•"/>
            </a:pPr>
            <a:r>
              <a:rPr lang="fr-FR" sz="2000" dirty="0">
                <a:solidFill>
                  <a:srgbClr val="68013F"/>
                </a:solidFill>
              </a:rPr>
              <a:t>Invisibiliser </a:t>
            </a:r>
          </a:p>
        </p:txBody>
      </p:sp>
      <p:sp>
        <p:nvSpPr>
          <p:cNvPr id="12" name="Rectangle : coins arrondis 11">
            <a:extLst>
              <a:ext uri="{FF2B5EF4-FFF2-40B4-BE49-F238E27FC236}">
                <a16:creationId xmlns:a16="http://schemas.microsoft.com/office/drawing/2014/main" id="{5401AE30-E73F-CF1B-7B88-4090A5269E2C}"/>
              </a:ext>
            </a:extLst>
          </p:cNvPr>
          <p:cNvSpPr/>
          <p:nvPr/>
        </p:nvSpPr>
        <p:spPr>
          <a:xfrm>
            <a:off x="6888479" y="3695662"/>
            <a:ext cx="4345509" cy="1714538"/>
          </a:xfrm>
          <a:prstGeom prst="roundRect">
            <a:avLst>
              <a:gd name="adj" fmla="val 9556"/>
            </a:avLst>
          </a:prstGeom>
          <a:solidFill>
            <a:schemeClr val="bg1"/>
          </a:solidFill>
          <a:ln w="38100">
            <a:solidFill>
              <a:srgbClr val="68013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68013F"/>
                </a:solidFill>
              </a:rPr>
              <a:t>Faire faire </a:t>
            </a:r>
            <a:r>
              <a:rPr lang="fr-FR" sz="2000" dirty="0">
                <a:solidFill>
                  <a:srgbClr val="68013F"/>
                </a:solidFill>
              </a:rPr>
              <a:t>tout</a:t>
            </a:r>
            <a:r>
              <a:rPr lang="fr-FR" sz="2000" b="1" dirty="0">
                <a:solidFill>
                  <a:srgbClr val="68013F"/>
                </a:solidFill>
              </a:rPr>
              <a:t> </a:t>
            </a:r>
            <a:r>
              <a:rPr lang="fr-FR" sz="2000" dirty="0">
                <a:solidFill>
                  <a:srgbClr val="68013F"/>
                </a:solidFill>
              </a:rPr>
              <a:t>ou partie de votre travail par quelqu’un d’autre (ou une autre entité comme un LLM)</a:t>
            </a:r>
          </a:p>
        </p:txBody>
      </p:sp>
      <p:sp>
        <p:nvSpPr>
          <p:cNvPr id="13" name="Rectangle : coins arrondis 12">
            <a:extLst>
              <a:ext uri="{FF2B5EF4-FFF2-40B4-BE49-F238E27FC236}">
                <a16:creationId xmlns:a16="http://schemas.microsoft.com/office/drawing/2014/main" id="{3B556ADB-A188-57C1-00D8-972BA20EA732}"/>
              </a:ext>
            </a:extLst>
          </p:cNvPr>
          <p:cNvSpPr/>
          <p:nvPr/>
        </p:nvSpPr>
        <p:spPr>
          <a:xfrm>
            <a:off x="822960" y="5676862"/>
            <a:ext cx="10411028" cy="906500"/>
          </a:xfrm>
          <a:prstGeom prst="roundRect">
            <a:avLst/>
          </a:prstGeom>
          <a:solidFill>
            <a:schemeClr val="bg1"/>
          </a:solidFill>
          <a:ln w="38100">
            <a:solidFill>
              <a:srgbClr val="68013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b="1" dirty="0">
                <a:solidFill>
                  <a:srgbClr val="68013F"/>
                </a:solidFill>
              </a:rPr>
              <a:t>Auto-plagiat : </a:t>
            </a:r>
            <a:r>
              <a:rPr lang="fr-FR" sz="2000" dirty="0">
                <a:solidFill>
                  <a:srgbClr val="68013F"/>
                </a:solidFill>
              </a:rPr>
              <a:t>une forme qui peut vous concerner si vous comptez utiliser un travail que vous avez déjà fourni (une publication, un mémoire, une thèse, un rapport…</a:t>
            </a:r>
          </a:p>
        </p:txBody>
      </p:sp>
      <p:sp>
        <p:nvSpPr>
          <p:cNvPr id="14" name="Rectangle 13">
            <a:extLst>
              <a:ext uri="{FF2B5EF4-FFF2-40B4-BE49-F238E27FC236}">
                <a16:creationId xmlns:a16="http://schemas.microsoft.com/office/drawing/2014/main" id="{DE747FC9-426B-748A-3FE2-A0536617FDF3}"/>
              </a:ext>
            </a:extLst>
          </p:cNvPr>
          <p:cNvSpPr/>
          <p:nvPr/>
        </p:nvSpPr>
        <p:spPr>
          <a:xfrm>
            <a:off x="1" y="0"/>
            <a:ext cx="175098" cy="6858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586616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501DB-912C-42AE-1DD2-C7EFB42FB14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C74DAE7-DC21-492B-7965-C2892CB9AD4E}"/>
              </a:ext>
            </a:extLst>
          </p:cNvPr>
          <p:cNvSpPr>
            <a:spLocks noGrp="1"/>
          </p:cNvSpPr>
          <p:nvPr>
            <p:ph type="title"/>
          </p:nvPr>
        </p:nvSpPr>
        <p:spPr>
          <a:xfrm>
            <a:off x="623391" y="274638"/>
            <a:ext cx="9026447" cy="562074"/>
          </a:xfrm>
        </p:spPr>
        <p:txBody>
          <a:bodyPr>
            <a:normAutofit fontScale="90000"/>
          </a:bodyPr>
          <a:lstStyle/>
          <a:p>
            <a:r>
              <a:rPr lang="fr-FR" dirty="0"/>
              <a:t>Importer grâce aux nationales de l’information</a:t>
            </a:r>
          </a:p>
        </p:txBody>
      </p:sp>
      <p:sp>
        <p:nvSpPr>
          <p:cNvPr id="3" name="Rectangle : coins arrondis 2">
            <a:extLst>
              <a:ext uri="{FF2B5EF4-FFF2-40B4-BE49-F238E27FC236}">
                <a16:creationId xmlns:a16="http://schemas.microsoft.com/office/drawing/2014/main" id="{7CC8B159-F567-32CB-6C4F-FC4360DA8A3B}"/>
              </a:ext>
            </a:extLst>
          </p:cNvPr>
          <p:cNvSpPr/>
          <p:nvPr/>
        </p:nvSpPr>
        <p:spPr>
          <a:xfrm>
            <a:off x="623391" y="1092318"/>
            <a:ext cx="2740666" cy="697570"/>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Par le DOI* d’une ressource en ligne</a:t>
            </a:r>
          </a:p>
        </p:txBody>
      </p:sp>
      <p:sp>
        <p:nvSpPr>
          <p:cNvPr id="18" name="Flèche : bas 17">
            <a:extLst>
              <a:ext uri="{FF2B5EF4-FFF2-40B4-BE49-F238E27FC236}">
                <a16:creationId xmlns:a16="http://schemas.microsoft.com/office/drawing/2014/main" id="{5A46C058-75A4-C0ED-B9DC-2B3C5B348DA5}"/>
              </a:ext>
            </a:extLst>
          </p:cNvPr>
          <p:cNvSpPr/>
          <p:nvPr/>
        </p:nvSpPr>
        <p:spPr>
          <a:xfrm>
            <a:off x="8956600" y="3499437"/>
            <a:ext cx="496110" cy="568137"/>
          </a:xfrm>
          <a:prstGeom prst="downArrow">
            <a:avLst/>
          </a:prstGeom>
          <a:solidFill>
            <a:srgbClr val="7F7F7F"/>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07F29CF1-34A7-39A1-F283-D9C071134E23}"/>
              </a:ext>
            </a:extLst>
          </p:cNvPr>
          <p:cNvSpPr txBox="1"/>
          <p:nvPr/>
        </p:nvSpPr>
        <p:spPr>
          <a:xfrm>
            <a:off x="270335" y="6398696"/>
            <a:ext cx="3446777" cy="369332"/>
          </a:xfrm>
          <a:prstGeom prst="rect">
            <a:avLst/>
          </a:prstGeom>
          <a:noFill/>
        </p:spPr>
        <p:txBody>
          <a:bodyPr wrap="none" rtlCol="0">
            <a:spAutoFit/>
          </a:bodyPr>
          <a:lstStyle/>
          <a:p>
            <a:r>
              <a:rPr lang="fr-FR" dirty="0"/>
              <a:t>*DOI = Digital Object Identifier</a:t>
            </a:r>
          </a:p>
        </p:txBody>
      </p:sp>
      <p:pic>
        <p:nvPicPr>
          <p:cNvPr id="8" name="Image 7">
            <a:extLst>
              <a:ext uri="{FF2B5EF4-FFF2-40B4-BE49-F238E27FC236}">
                <a16:creationId xmlns:a16="http://schemas.microsoft.com/office/drawing/2014/main" id="{AFD014AD-291D-08A9-71B8-BF3AE7470251}"/>
              </a:ext>
            </a:extLst>
          </p:cNvPr>
          <p:cNvPicPr>
            <a:picLocks noChangeAspect="1"/>
          </p:cNvPicPr>
          <p:nvPr/>
        </p:nvPicPr>
        <p:blipFill>
          <a:blip r:embed="rId2"/>
          <a:stretch>
            <a:fillRect/>
          </a:stretch>
        </p:blipFill>
        <p:spPr>
          <a:xfrm>
            <a:off x="369318" y="2364003"/>
            <a:ext cx="5571373" cy="2737042"/>
          </a:xfrm>
          <a:prstGeom prst="rect">
            <a:avLst/>
          </a:prstGeom>
          <a:ln>
            <a:noFill/>
          </a:ln>
          <a:effectLst>
            <a:outerShdw blurRad="292100" dist="139700" dir="2700000" algn="tl" rotWithShape="0">
              <a:srgbClr val="333333">
                <a:alpha val="65000"/>
              </a:srgbClr>
            </a:outerShdw>
          </a:effectLst>
        </p:spPr>
      </p:pic>
      <p:sp>
        <p:nvSpPr>
          <p:cNvPr id="13" name="Rectangle : coins arrondis 12">
            <a:extLst>
              <a:ext uri="{FF2B5EF4-FFF2-40B4-BE49-F238E27FC236}">
                <a16:creationId xmlns:a16="http://schemas.microsoft.com/office/drawing/2014/main" id="{77A80998-F2E6-1C58-642D-2A9F1969788E}"/>
              </a:ext>
            </a:extLst>
          </p:cNvPr>
          <p:cNvSpPr/>
          <p:nvPr/>
        </p:nvSpPr>
        <p:spPr>
          <a:xfrm>
            <a:off x="417955" y="4670233"/>
            <a:ext cx="3015909" cy="401522"/>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a:extLst>
              <a:ext uri="{FF2B5EF4-FFF2-40B4-BE49-F238E27FC236}">
                <a16:creationId xmlns:a16="http://schemas.microsoft.com/office/drawing/2014/main" id="{EFCB524F-5D73-6C73-7D68-C0430B20D35C}"/>
              </a:ext>
            </a:extLst>
          </p:cNvPr>
          <p:cNvPicPr>
            <a:picLocks noChangeAspect="1"/>
          </p:cNvPicPr>
          <p:nvPr/>
        </p:nvPicPr>
        <p:blipFill>
          <a:blip r:embed="rId3"/>
          <a:stretch>
            <a:fillRect/>
          </a:stretch>
        </p:blipFill>
        <p:spPr>
          <a:xfrm>
            <a:off x="6440374" y="2233588"/>
            <a:ext cx="5159894" cy="1030567"/>
          </a:xfrm>
          <a:prstGeom prst="rect">
            <a:avLst/>
          </a:prstGeom>
          <a:ln>
            <a:noFill/>
          </a:ln>
          <a:effectLst>
            <a:outerShdw blurRad="292100" dist="139700" dir="2700000" algn="tl" rotWithShape="0">
              <a:srgbClr val="333333">
                <a:alpha val="65000"/>
              </a:srgbClr>
            </a:outerShdw>
          </a:effectLst>
        </p:spPr>
      </p:pic>
      <p:sp>
        <p:nvSpPr>
          <p:cNvPr id="19" name="Rectangle : coins arrondis 18">
            <a:extLst>
              <a:ext uri="{FF2B5EF4-FFF2-40B4-BE49-F238E27FC236}">
                <a16:creationId xmlns:a16="http://schemas.microsoft.com/office/drawing/2014/main" id="{84D89166-1439-4E11-3AE0-BDDFB8D80A50}"/>
              </a:ext>
            </a:extLst>
          </p:cNvPr>
          <p:cNvSpPr/>
          <p:nvPr/>
        </p:nvSpPr>
        <p:spPr>
          <a:xfrm>
            <a:off x="6902274" y="2217777"/>
            <a:ext cx="340467" cy="401522"/>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2" name="Connecteur : en angle 21">
            <a:extLst>
              <a:ext uri="{FF2B5EF4-FFF2-40B4-BE49-F238E27FC236}">
                <a16:creationId xmlns:a16="http://schemas.microsoft.com/office/drawing/2014/main" id="{34231D1F-5A9E-7E80-DD4F-C26621DB8BE2}"/>
              </a:ext>
            </a:extLst>
          </p:cNvPr>
          <p:cNvCxnSpPr>
            <a:stCxn id="13" idx="3"/>
            <a:endCxn id="19" idx="1"/>
          </p:cNvCxnSpPr>
          <p:nvPr/>
        </p:nvCxnSpPr>
        <p:spPr>
          <a:xfrm flipV="1">
            <a:off x="3433864" y="2418538"/>
            <a:ext cx="3468410" cy="2452456"/>
          </a:xfrm>
          <a:prstGeom prst="bentConnector3">
            <a:avLst/>
          </a:prstGeom>
          <a:ln w="5715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 coins arrondis 22">
            <a:extLst>
              <a:ext uri="{FF2B5EF4-FFF2-40B4-BE49-F238E27FC236}">
                <a16:creationId xmlns:a16="http://schemas.microsoft.com/office/drawing/2014/main" id="{D88E2BAD-DDED-83C3-BFA4-E55A62335AB9}"/>
              </a:ext>
            </a:extLst>
          </p:cNvPr>
          <p:cNvSpPr/>
          <p:nvPr/>
        </p:nvSpPr>
        <p:spPr>
          <a:xfrm>
            <a:off x="4628183" y="3330237"/>
            <a:ext cx="1079771" cy="804574"/>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err="1">
                <a:solidFill>
                  <a:schemeClr val="tx1"/>
                </a:solidFill>
              </a:rPr>
              <a:t>Ctrl+C-Ctrl+V</a:t>
            </a:r>
            <a:endParaRPr lang="fr-FR" b="1" dirty="0">
              <a:solidFill>
                <a:schemeClr val="tx1"/>
              </a:solidFill>
            </a:endParaRPr>
          </a:p>
        </p:txBody>
      </p:sp>
      <p:pic>
        <p:nvPicPr>
          <p:cNvPr id="25" name="Image 24">
            <a:extLst>
              <a:ext uri="{FF2B5EF4-FFF2-40B4-BE49-F238E27FC236}">
                <a16:creationId xmlns:a16="http://schemas.microsoft.com/office/drawing/2014/main" id="{6776BD44-1A6E-41E0-AE7A-99BB50DF3C11}"/>
              </a:ext>
            </a:extLst>
          </p:cNvPr>
          <p:cNvPicPr>
            <a:picLocks noChangeAspect="1"/>
          </p:cNvPicPr>
          <p:nvPr/>
        </p:nvPicPr>
        <p:blipFill>
          <a:blip r:embed="rId4"/>
          <a:stretch>
            <a:fillRect/>
          </a:stretch>
        </p:blipFill>
        <p:spPr>
          <a:xfrm>
            <a:off x="6440374" y="4302856"/>
            <a:ext cx="5164652" cy="1436463"/>
          </a:xfrm>
          <a:prstGeom prst="rect">
            <a:avLst/>
          </a:prstGeom>
          <a:ln>
            <a:noFill/>
          </a:ln>
          <a:effectLst>
            <a:outerShdw blurRad="292100" dist="139700" dir="2700000" algn="tl" rotWithShape="0">
              <a:srgbClr val="333333">
                <a:alpha val="65000"/>
              </a:srgbClr>
            </a:outerShdw>
          </a:effectLst>
        </p:spPr>
      </p:pic>
      <p:sp>
        <p:nvSpPr>
          <p:cNvPr id="26" name="Rectangle : coins arrondis 25">
            <a:extLst>
              <a:ext uri="{FF2B5EF4-FFF2-40B4-BE49-F238E27FC236}">
                <a16:creationId xmlns:a16="http://schemas.microsoft.com/office/drawing/2014/main" id="{47A87F39-0F56-8D09-51F0-650337E84810}"/>
              </a:ext>
            </a:extLst>
          </p:cNvPr>
          <p:cNvSpPr/>
          <p:nvPr/>
        </p:nvSpPr>
        <p:spPr>
          <a:xfrm>
            <a:off x="6449773" y="4925529"/>
            <a:ext cx="5164652" cy="278769"/>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89810815-97B0-DA29-A395-A416FFB72DAF}"/>
              </a:ext>
            </a:extLst>
          </p:cNvPr>
          <p:cNvSpPr/>
          <p:nvPr/>
        </p:nvSpPr>
        <p:spPr>
          <a:xfrm>
            <a:off x="1" y="0"/>
            <a:ext cx="175098" cy="6858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41512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E14A8-D8EE-0A17-052F-64088991BA4F}"/>
            </a:ext>
          </a:extLst>
        </p:cNvPr>
        <p:cNvGrpSpPr/>
        <p:nvPr/>
      </p:nvGrpSpPr>
      <p:grpSpPr>
        <a:xfrm>
          <a:off x="0" y="0"/>
          <a:ext cx="0" cy="0"/>
          <a:chOff x="0" y="0"/>
          <a:chExt cx="0" cy="0"/>
        </a:xfrm>
      </p:grpSpPr>
      <p:pic>
        <p:nvPicPr>
          <p:cNvPr id="21" name="Image 20">
            <a:extLst>
              <a:ext uri="{FF2B5EF4-FFF2-40B4-BE49-F238E27FC236}">
                <a16:creationId xmlns:a16="http://schemas.microsoft.com/office/drawing/2014/main" id="{82613AC4-DAB0-8D22-ABBF-DC6E0A01DE5C}"/>
              </a:ext>
            </a:extLst>
          </p:cNvPr>
          <p:cNvPicPr>
            <a:picLocks noChangeAspect="1"/>
          </p:cNvPicPr>
          <p:nvPr/>
        </p:nvPicPr>
        <p:blipFill>
          <a:blip r:embed="rId2"/>
          <a:stretch>
            <a:fillRect/>
          </a:stretch>
        </p:blipFill>
        <p:spPr>
          <a:xfrm>
            <a:off x="6447731" y="4067574"/>
            <a:ext cx="5310309" cy="1828298"/>
          </a:xfrm>
          <a:prstGeom prst="rect">
            <a:avLst/>
          </a:prstGeom>
          <a:ln>
            <a:noFill/>
          </a:ln>
          <a:effectLst>
            <a:outerShdw blurRad="292100" dist="139700" dir="2700000" algn="tl" rotWithShape="0">
              <a:srgbClr val="333333">
                <a:alpha val="65000"/>
              </a:srgbClr>
            </a:outerShdw>
          </a:effectLst>
        </p:spPr>
      </p:pic>
      <p:pic>
        <p:nvPicPr>
          <p:cNvPr id="17" name="Image 16">
            <a:extLst>
              <a:ext uri="{FF2B5EF4-FFF2-40B4-BE49-F238E27FC236}">
                <a16:creationId xmlns:a16="http://schemas.microsoft.com/office/drawing/2014/main" id="{A65B634F-4996-4739-B9B2-3A37083D97F7}"/>
              </a:ext>
            </a:extLst>
          </p:cNvPr>
          <p:cNvPicPr>
            <a:picLocks noChangeAspect="1"/>
          </p:cNvPicPr>
          <p:nvPr/>
        </p:nvPicPr>
        <p:blipFill>
          <a:blip r:embed="rId3"/>
          <a:stretch>
            <a:fillRect/>
          </a:stretch>
        </p:blipFill>
        <p:spPr>
          <a:xfrm>
            <a:off x="6449773" y="2169137"/>
            <a:ext cx="5308267" cy="1184030"/>
          </a:xfrm>
          <a:prstGeom prst="rect">
            <a:avLst/>
          </a:prstGeom>
          <a:ln>
            <a:noFill/>
          </a:ln>
          <a:effectLst>
            <a:outerShdw blurRad="292100" dist="139700" dir="2700000" algn="tl" rotWithShape="0">
              <a:srgbClr val="333333">
                <a:alpha val="65000"/>
              </a:srgbClr>
            </a:outerShdw>
          </a:effectLst>
        </p:spPr>
      </p:pic>
      <p:pic>
        <p:nvPicPr>
          <p:cNvPr id="6" name="Image 5">
            <a:extLst>
              <a:ext uri="{FF2B5EF4-FFF2-40B4-BE49-F238E27FC236}">
                <a16:creationId xmlns:a16="http://schemas.microsoft.com/office/drawing/2014/main" id="{8AAF1A58-24EB-9371-00BB-3E66245E3515}"/>
              </a:ext>
            </a:extLst>
          </p:cNvPr>
          <p:cNvPicPr>
            <a:picLocks noChangeAspect="1"/>
          </p:cNvPicPr>
          <p:nvPr/>
        </p:nvPicPr>
        <p:blipFill>
          <a:blip r:embed="rId4"/>
          <a:stretch>
            <a:fillRect/>
          </a:stretch>
        </p:blipFill>
        <p:spPr>
          <a:xfrm>
            <a:off x="577575" y="2619298"/>
            <a:ext cx="5308267" cy="3489845"/>
          </a:xfrm>
          <a:prstGeom prst="rect">
            <a:avLst/>
          </a:prstGeom>
          <a:ln>
            <a:noFill/>
          </a:ln>
          <a:effectLst>
            <a:outerShdw blurRad="292100" dist="139700" dir="2700000" algn="tl" rotWithShape="0">
              <a:srgbClr val="333333">
                <a:alpha val="65000"/>
              </a:srgbClr>
            </a:outerShdw>
          </a:effectLst>
        </p:spPr>
      </p:pic>
      <p:sp>
        <p:nvSpPr>
          <p:cNvPr id="2" name="Titre 1">
            <a:extLst>
              <a:ext uri="{FF2B5EF4-FFF2-40B4-BE49-F238E27FC236}">
                <a16:creationId xmlns:a16="http://schemas.microsoft.com/office/drawing/2014/main" id="{5EC96E6B-8242-89BA-395B-4839E26EA952}"/>
              </a:ext>
            </a:extLst>
          </p:cNvPr>
          <p:cNvSpPr>
            <a:spLocks noGrp="1"/>
          </p:cNvSpPr>
          <p:nvPr>
            <p:ph type="title"/>
          </p:nvPr>
        </p:nvSpPr>
        <p:spPr>
          <a:xfrm>
            <a:off x="623391" y="274638"/>
            <a:ext cx="9026447" cy="562074"/>
          </a:xfrm>
        </p:spPr>
        <p:txBody>
          <a:bodyPr>
            <a:normAutofit fontScale="90000"/>
          </a:bodyPr>
          <a:lstStyle/>
          <a:p>
            <a:r>
              <a:rPr lang="fr-FR" dirty="0"/>
              <a:t>Importer grâce aux nationales de l’information</a:t>
            </a:r>
          </a:p>
        </p:txBody>
      </p:sp>
      <p:sp>
        <p:nvSpPr>
          <p:cNvPr id="3" name="Rectangle : coins arrondis 2">
            <a:extLst>
              <a:ext uri="{FF2B5EF4-FFF2-40B4-BE49-F238E27FC236}">
                <a16:creationId xmlns:a16="http://schemas.microsoft.com/office/drawing/2014/main" id="{29A8DF83-C637-BD1D-7D81-35989633D76A}"/>
              </a:ext>
            </a:extLst>
          </p:cNvPr>
          <p:cNvSpPr/>
          <p:nvPr/>
        </p:nvSpPr>
        <p:spPr>
          <a:xfrm>
            <a:off x="623391" y="1092318"/>
            <a:ext cx="2740666" cy="697570"/>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Par le PMID* d’un article dans </a:t>
            </a:r>
            <a:r>
              <a:rPr lang="fr-FR" b="1" dirty="0" err="1">
                <a:solidFill>
                  <a:schemeClr val="tx1"/>
                </a:solidFill>
              </a:rPr>
              <a:t>Medline</a:t>
            </a:r>
            <a:endParaRPr lang="fr-FR" b="1" dirty="0">
              <a:solidFill>
                <a:schemeClr val="tx1"/>
              </a:solidFill>
            </a:endParaRPr>
          </a:p>
        </p:txBody>
      </p:sp>
      <p:sp>
        <p:nvSpPr>
          <p:cNvPr id="18" name="Flèche : bas 17">
            <a:extLst>
              <a:ext uri="{FF2B5EF4-FFF2-40B4-BE49-F238E27FC236}">
                <a16:creationId xmlns:a16="http://schemas.microsoft.com/office/drawing/2014/main" id="{90A90935-7274-231E-18D5-CEA4F3C058FC}"/>
              </a:ext>
            </a:extLst>
          </p:cNvPr>
          <p:cNvSpPr/>
          <p:nvPr/>
        </p:nvSpPr>
        <p:spPr>
          <a:xfrm>
            <a:off x="8854830" y="3430357"/>
            <a:ext cx="496110" cy="568137"/>
          </a:xfrm>
          <a:prstGeom prst="downArrow">
            <a:avLst/>
          </a:prstGeom>
          <a:solidFill>
            <a:srgbClr val="7F7F7F"/>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34A5D2D9-475B-CCB9-A65D-0BA741928275}"/>
              </a:ext>
            </a:extLst>
          </p:cNvPr>
          <p:cNvSpPr txBox="1"/>
          <p:nvPr/>
        </p:nvSpPr>
        <p:spPr>
          <a:xfrm>
            <a:off x="270335" y="6398696"/>
            <a:ext cx="3078087" cy="369332"/>
          </a:xfrm>
          <a:prstGeom prst="rect">
            <a:avLst/>
          </a:prstGeom>
          <a:noFill/>
        </p:spPr>
        <p:txBody>
          <a:bodyPr wrap="none" rtlCol="0">
            <a:spAutoFit/>
          </a:bodyPr>
          <a:lstStyle/>
          <a:p>
            <a:r>
              <a:rPr lang="fr-FR" dirty="0"/>
              <a:t>*PMID = PubMed Identifier</a:t>
            </a:r>
          </a:p>
        </p:txBody>
      </p:sp>
      <p:sp>
        <p:nvSpPr>
          <p:cNvPr id="13" name="Rectangle : coins arrondis 12">
            <a:extLst>
              <a:ext uri="{FF2B5EF4-FFF2-40B4-BE49-F238E27FC236}">
                <a16:creationId xmlns:a16="http://schemas.microsoft.com/office/drawing/2014/main" id="{EDDF8247-050F-F6D8-10EB-A7BBA946D1F0}"/>
              </a:ext>
            </a:extLst>
          </p:cNvPr>
          <p:cNvSpPr/>
          <p:nvPr/>
        </p:nvSpPr>
        <p:spPr>
          <a:xfrm>
            <a:off x="768485" y="5804594"/>
            <a:ext cx="992221" cy="343462"/>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 coins arrondis 18">
            <a:extLst>
              <a:ext uri="{FF2B5EF4-FFF2-40B4-BE49-F238E27FC236}">
                <a16:creationId xmlns:a16="http://schemas.microsoft.com/office/drawing/2014/main" id="{7FBCE8B2-5955-E9C2-EAFF-1D3C79C87AB5}"/>
              </a:ext>
            </a:extLst>
          </p:cNvPr>
          <p:cNvSpPr/>
          <p:nvPr/>
        </p:nvSpPr>
        <p:spPr>
          <a:xfrm>
            <a:off x="6804997" y="2169137"/>
            <a:ext cx="340467" cy="401522"/>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2" name="Connecteur : en angle 21">
            <a:extLst>
              <a:ext uri="{FF2B5EF4-FFF2-40B4-BE49-F238E27FC236}">
                <a16:creationId xmlns:a16="http://schemas.microsoft.com/office/drawing/2014/main" id="{F0D68E45-CAEC-CB09-B31E-8CF8FF7FF6EE}"/>
              </a:ext>
            </a:extLst>
          </p:cNvPr>
          <p:cNvCxnSpPr>
            <a:cxnSpLocks/>
            <a:stCxn id="13" idx="3"/>
            <a:endCxn id="19" idx="1"/>
          </p:cNvCxnSpPr>
          <p:nvPr/>
        </p:nvCxnSpPr>
        <p:spPr>
          <a:xfrm flipV="1">
            <a:off x="1760706" y="2369898"/>
            <a:ext cx="5044291" cy="3606427"/>
          </a:xfrm>
          <a:prstGeom prst="bentConnector3">
            <a:avLst/>
          </a:prstGeom>
          <a:ln w="5715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 coins arrondis 22">
            <a:extLst>
              <a:ext uri="{FF2B5EF4-FFF2-40B4-BE49-F238E27FC236}">
                <a16:creationId xmlns:a16="http://schemas.microsoft.com/office/drawing/2014/main" id="{2C5F0CD7-FD83-3C7F-ADC8-DE81170EA33B}"/>
              </a:ext>
            </a:extLst>
          </p:cNvPr>
          <p:cNvSpPr/>
          <p:nvPr/>
        </p:nvSpPr>
        <p:spPr>
          <a:xfrm>
            <a:off x="3742964" y="3795144"/>
            <a:ext cx="1079771" cy="804574"/>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err="1">
                <a:solidFill>
                  <a:schemeClr val="tx1"/>
                </a:solidFill>
              </a:rPr>
              <a:t>Ctrl+C-Ctrl+V</a:t>
            </a:r>
            <a:endParaRPr lang="fr-FR" b="1" dirty="0">
              <a:solidFill>
                <a:schemeClr val="tx1"/>
              </a:solidFill>
            </a:endParaRPr>
          </a:p>
        </p:txBody>
      </p:sp>
      <p:sp>
        <p:nvSpPr>
          <p:cNvPr id="26" name="Rectangle : coins arrondis 25">
            <a:extLst>
              <a:ext uri="{FF2B5EF4-FFF2-40B4-BE49-F238E27FC236}">
                <a16:creationId xmlns:a16="http://schemas.microsoft.com/office/drawing/2014/main" id="{0B348EC8-0657-4986-CDF0-7E79FB201362}"/>
              </a:ext>
            </a:extLst>
          </p:cNvPr>
          <p:cNvSpPr/>
          <p:nvPr/>
        </p:nvSpPr>
        <p:spPr>
          <a:xfrm>
            <a:off x="6449772" y="4478055"/>
            <a:ext cx="5308267" cy="226994"/>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C1209391-D98E-6668-7A14-899E6D73BF82}"/>
              </a:ext>
            </a:extLst>
          </p:cNvPr>
          <p:cNvSpPr/>
          <p:nvPr/>
        </p:nvSpPr>
        <p:spPr>
          <a:xfrm>
            <a:off x="1" y="0"/>
            <a:ext cx="175098" cy="6858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783171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B9143-2941-3813-AA24-689FE2FEE11E}"/>
            </a:ext>
          </a:extLst>
        </p:cNvPr>
        <p:cNvGrpSpPr/>
        <p:nvPr/>
      </p:nvGrpSpPr>
      <p:grpSpPr>
        <a:xfrm>
          <a:off x="0" y="0"/>
          <a:ext cx="0" cy="0"/>
          <a:chOff x="0" y="0"/>
          <a:chExt cx="0" cy="0"/>
        </a:xfrm>
      </p:grpSpPr>
      <p:pic>
        <p:nvPicPr>
          <p:cNvPr id="21" name="Image 20">
            <a:extLst>
              <a:ext uri="{FF2B5EF4-FFF2-40B4-BE49-F238E27FC236}">
                <a16:creationId xmlns:a16="http://schemas.microsoft.com/office/drawing/2014/main" id="{D276D7F9-F4DD-C00B-B358-158BEC5EB7BA}"/>
              </a:ext>
            </a:extLst>
          </p:cNvPr>
          <p:cNvPicPr>
            <a:picLocks noChangeAspect="1"/>
          </p:cNvPicPr>
          <p:nvPr/>
        </p:nvPicPr>
        <p:blipFill>
          <a:blip r:embed="rId2"/>
          <a:stretch>
            <a:fillRect/>
          </a:stretch>
        </p:blipFill>
        <p:spPr>
          <a:xfrm>
            <a:off x="6447731" y="4067574"/>
            <a:ext cx="5310309" cy="1828298"/>
          </a:xfrm>
          <a:prstGeom prst="rect">
            <a:avLst/>
          </a:prstGeom>
          <a:ln>
            <a:noFill/>
          </a:ln>
          <a:effectLst>
            <a:outerShdw blurRad="292100" dist="139700" dir="2700000" algn="tl" rotWithShape="0">
              <a:srgbClr val="333333">
                <a:alpha val="65000"/>
              </a:srgbClr>
            </a:outerShdw>
          </a:effectLst>
        </p:spPr>
      </p:pic>
      <p:pic>
        <p:nvPicPr>
          <p:cNvPr id="17" name="Image 16">
            <a:extLst>
              <a:ext uri="{FF2B5EF4-FFF2-40B4-BE49-F238E27FC236}">
                <a16:creationId xmlns:a16="http://schemas.microsoft.com/office/drawing/2014/main" id="{CCE06913-3437-5844-5FFC-D913A8EDD15B}"/>
              </a:ext>
            </a:extLst>
          </p:cNvPr>
          <p:cNvPicPr>
            <a:picLocks noChangeAspect="1"/>
          </p:cNvPicPr>
          <p:nvPr/>
        </p:nvPicPr>
        <p:blipFill>
          <a:blip r:embed="rId3"/>
          <a:stretch>
            <a:fillRect/>
          </a:stretch>
        </p:blipFill>
        <p:spPr>
          <a:xfrm>
            <a:off x="6449773" y="2169137"/>
            <a:ext cx="5308267" cy="1184030"/>
          </a:xfrm>
          <a:prstGeom prst="rect">
            <a:avLst/>
          </a:prstGeom>
          <a:ln>
            <a:noFill/>
          </a:ln>
          <a:effectLst>
            <a:outerShdw blurRad="292100" dist="139700" dir="2700000" algn="tl" rotWithShape="0">
              <a:srgbClr val="333333">
                <a:alpha val="65000"/>
              </a:srgbClr>
            </a:outerShdw>
          </a:effectLst>
        </p:spPr>
      </p:pic>
      <p:pic>
        <p:nvPicPr>
          <p:cNvPr id="6" name="Image 5">
            <a:extLst>
              <a:ext uri="{FF2B5EF4-FFF2-40B4-BE49-F238E27FC236}">
                <a16:creationId xmlns:a16="http://schemas.microsoft.com/office/drawing/2014/main" id="{C72293A1-A6B2-6854-D011-F5BFDFF362D8}"/>
              </a:ext>
            </a:extLst>
          </p:cNvPr>
          <p:cNvPicPr>
            <a:picLocks noChangeAspect="1"/>
          </p:cNvPicPr>
          <p:nvPr/>
        </p:nvPicPr>
        <p:blipFill>
          <a:blip r:embed="rId4"/>
          <a:stretch>
            <a:fillRect/>
          </a:stretch>
        </p:blipFill>
        <p:spPr>
          <a:xfrm>
            <a:off x="577575" y="2619298"/>
            <a:ext cx="5308267" cy="3489845"/>
          </a:xfrm>
          <a:prstGeom prst="rect">
            <a:avLst/>
          </a:prstGeom>
          <a:ln>
            <a:noFill/>
          </a:ln>
          <a:effectLst>
            <a:outerShdw blurRad="292100" dist="139700" dir="2700000" algn="tl" rotWithShape="0">
              <a:srgbClr val="333333">
                <a:alpha val="65000"/>
              </a:srgbClr>
            </a:outerShdw>
          </a:effectLst>
        </p:spPr>
      </p:pic>
      <p:sp>
        <p:nvSpPr>
          <p:cNvPr id="2" name="Titre 1">
            <a:extLst>
              <a:ext uri="{FF2B5EF4-FFF2-40B4-BE49-F238E27FC236}">
                <a16:creationId xmlns:a16="http://schemas.microsoft.com/office/drawing/2014/main" id="{486D6057-5255-86D9-7090-4B4A9E721B3B}"/>
              </a:ext>
            </a:extLst>
          </p:cNvPr>
          <p:cNvSpPr>
            <a:spLocks noGrp="1"/>
          </p:cNvSpPr>
          <p:nvPr>
            <p:ph type="title"/>
          </p:nvPr>
        </p:nvSpPr>
        <p:spPr>
          <a:xfrm>
            <a:off x="623391" y="274638"/>
            <a:ext cx="9026447" cy="562074"/>
          </a:xfrm>
        </p:spPr>
        <p:txBody>
          <a:bodyPr>
            <a:normAutofit fontScale="90000"/>
          </a:bodyPr>
          <a:lstStyle/>
          <a:p>
            <a:r>
              <a:rPr lang="fr-FR" dirty="0"/>
              <a:t>Importer grâce aux nationales de l’information</a:t>
            </a:r>
          </a:p>
        </p:txBody>
      </p:sp>
      <p:sp>
        <p:nvSpPr>
          <p:cNvPr id="3" name="Rectangle : coins arrondis 2">
            <a:extLst>
              <a:ext uri="{FF2B5EF4-FFF2-40B4-BE49-F238E27FC236}">
                <a16:creationId xmlns:a16="http://schemas.microsoft.com/office/drawing/2014/main" id="{EBC63410-32B4-5C8E-23C8-4C65D8F939E3}"/>
              </a:ext>
            </a:extLst>
          </p:cNvPr>
          <p:cNvSpPr/>
          <p:nvPr/>
        </p:nvSpPr>
        <p:spPr>
          <a:xfrm>
            <a:off x="623391" y="1092318"/>
            <a:ext cx="2740666" cy="697570"/>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Par le PMID* d’un article dans </a:t>
            </a:r>
            <a:r>
              <a:rPr lang="fr-FR" b="1" dirty="0" err="1">
                <a:solidFill>
                  <a:schemeClr val="tx1"/>
                </a:solidFill>
              </a:rPr>
              <a:t>Medline</a:t>
            </a:r>
            <a:endParaRPr lang="fr-FR" b="1" dirty="0">
              <a:solidFill>
                <a:schemeClr val="tx1"/>
              </a:solidFill>
            </a:endParaRPr>
          </a:p>
        </p:txBody>
      </p:sp>
      <p:sp>
        <p:nvSpPr>
          <p:cNvPr id="18" name="Flèche : bas 17">
            <a:extLst>
              <a:ext uri="{FF2B5EF4-FFF2-40B4-BE49-F238E27FC236}">
                <a16:creationId xmlns:a16="http://schemas.microsoft.com/office/drawing/2014/main" id="{4D1C0459-9835-70A6-F30E-9972639E0A6D}"/>
              </a:ext>
            </a:extLst>
          </p:cNvPr>
          <p:cNvSpPr/>
          <p:nvPr/>
        </p:nvSpPr>
        <p:spPr>
          <a:xfrm>
            <a:off x="8854830" y="3430357"/>
            <a:ext cx="496110" cy="568137"/>
          </a:xfrm>
          <a:prstGeom prst="downArrow">
            <a:avLst/>
          </a:prstGeom>
          <a:solidFill>
            <a:srgbClr val="7F7F7F"/>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6CE85C53-5956-AFBC-6536-2B8B655C1DAB}"/>
              </a:ext>
            </a:extLst>
          </p:cNvPr>
          <p:cNvSpPr txBox="1"/>
          <p:nvPr/>
        </p:nvSpPr>
        <p:spPr>
          <a:xfrm>
            <a:off x="270335" y="6398696"/>
            <a:ext cx="3078087" cy="369332"/>
          </a:xfrm>
          <a:prstGeom prst="rect">
            <a:avLst/>
          </a:prstGeom>
          <a:noFill/>
        </p:spPr>
        <p:txBody>
          <a:bodyPr wrap="none" rtlCol="0">
            <a:spAutoFit/>
          </a:bodyPr>
          <a:lstStyle/>
          <a:p>
            <a:r>
              <a:rPr lang="fr-FR" dirty="0"/>
              <a:t>*PMID = PubMed Identifier</a:t>
            </a:r>
          </a:p>
        </p:txBody>
      </p:sp>
      <p:sp>
        <p:nvSpPr>
          <p:cNvPr id="13" name="Rectangle : coins arrondis 12">
            <a:extLst>
              <a:ext uri="{FF2B5EF4-FFF2-40B4-BE49-F238E27FC236}">
                <a16:creationId xmlns:a16="http://schemas.microsoft.com/office/drawing/2014/main" id="{971BE2F3-8E32-D987-2BFB-2908933F59EE}"/>
              </a:ext>
            </a:extLst>
          </p:cNvPr>
          <p:cNvSpPr/>
          <p:nvPr/>
        </p:nvSpPr>
        <p:spPr>
          <a:xfrm>
            <a:off x="768485" y="5804594"/>
            <a:ext cx="992221" cy="343462"/>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 coins arrondis 18">
            <a:extLst>
              <a:ext uri="{FF2B5EF4-FFF2-40B4-BE49-F238E27FC236}">
                <a16:creationId xmlns:a16="http://schemas.microsoft.com/office/drawing/2014/main" id="{F24074ED-43A4-4908-75F4-012118D398FD}"/>
              </a:ext>
            </a:extLst>
          </p:cNvPr>
          <p:cNvSpPr/>
          <p:nvPr/>
        </p:nvSpPr>
        <p:spPr>
          <a:xfrm>
            <a:off x="6804997" y="2169137"/>
            <a:ext cx="340467" cy="401522"/>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2" name="Connecteur : en angle 21">
            <a:extLst>
              <a:ext uri="{FF2B5EF4-FFF2-40B4-BE49-F238E27FC236}">
                <a16:creationId xmlns:a16="http://schemas.microsoft.com/office/drawing/2014/main" id="{71AAF2ED-1D79-F0AE-C3FA-C0066595BE6F}"/>
              </a:ext>
            </a:extLst>
          </p:cNvPr>
          <p:cNvCxnSpPr>
            <a:cxnSpLocks/>
            <a:stCxn id="13" idx="3"/>
            <a:endCxn id="19" idx="1"/>
          </p:cNvCxnSpPr>
          <p:nvPr/>
        </p:nvCxnSpPr>
        <p:spPr>
          <a:xfrm flipV="1">
            <a:off x="1760706" y="2369898"/>
            <a:ext cx="5044291" cy="3606427"/>
          </a:xfrm>
          <a:prstGeom prst="bentConnector3">
            <a:avLst/>
          </a:prstGeom>
          <a:ln w="5715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 coins arrondis 22">
            <a:extLst>
              <a:ext uri="{FF2B5EF4-FFF2-40B4-BE49-F238E27FC236}">
                <a16:creationId xmlns:a16="http://schemas.microsoft.com/office/drawing/2014/main" id="{116A12C5-CBEE-EA7D-1BAC-80E14F12EB9F}"/>
              </a:ext>
            </a:extLst>
          </p:cNvPr>
          <p:cNvSpPr/>
          <p:nvPr/>
        </p:nvSpPr>
        <p:spPr>
          <a:xfrm>
            <a:off x="3742964" y="3795144"/>
            <a:ext cx="1079771" cy="804574"/>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err="1">
                <a:solidFill>
                  <a:schemeClr val="tx1"/>
                </a:solidFill>
              </a:rPr>
              <a:t>Ctrl+C-Ctrl+V</a:t>
            </a:r>
            <a:endParaRPr lang="fr-FR" b="1" dirty="0">
              <a:solidFill>
                <a:schemeClr val="tx1"/>
              </a:solidFill>
            </a:endParaRPr>
          </a:p>
        </p:txBody>
      </p:sp>
      <p:sp>
        <p:nvSpPr>
          <p:cNvPr id="26" name="Rectangle : coins arrondis 25">
            <a:extLst>
              <a:ext uri="{FF2B5EF4-FFF2-40B4-BE49-F238E27FC236}">
                <a16:creationId xmlns:a16="http://schemas.microsoft.com/office/drawing/2014/main" id="{24F39FAD-4A50-EA4B-C4B1-A081AF322877}"/>
              </a:ext>
            </a:extLst>
          </p:cNvPr>
          <p:cNvSpPr/>
          <p:nvPr/>
        </p:nvSpPr>
        <p:spPr>
          <a:xfrm>
            <a:off x="6449772" y="4478055"/>
            <a:ext cx="5308267" cy="226994"/>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5166E27A-5EC4-282C-19D5-DECE258B7B68}"/>
              </a:ext>
            </a:extLst>
          </p:cNvPr>
          <p:cNvSpPr/>
          <p:nvPr/>
        </p:nvSpPr>
        <p:spPr>
          <a:xfrm>
            <a:off x="1" y="0"/>
            <a:ext cx="175098" cy="6858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264257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9A50F-04BD-8A02-63CC-BC9A0E1066BA}"/>
            </a:ext>
          </a:extLst>
        </p:cNvPr>
        <p:cNvGrpSpPr/>
        <p:nvPr/>
      </p:nvGrpSpPr>
      <p:grpSpPr>
        <a:xfrm>
          <a:off x="0" y="0"/>
          <a:ext cx="0" cy="0"/>
          <a:chOff x="0" y="0"/>
          <a:chExt cx="0" cy="0"/>
        </a:xfrm>
      </p:grpSpPr>
      <p:pic>
        <p:nvPicPr>
          <p:cNvPr id="12" name="Image 11">
            <a:extLst>
              <a:ext uri="{FF2B5EF4-FFF2-40B4-BE49-F238E27FC236}">
                <a16:creationId xmlns:a16="http://schemas.microsoft.com/office/drawing/2014/main" id="{D55D29D9-D0CD-14BC-504E-D29C41A48A50}"/>
              </a:ext>
            </a:extLst>
          </p:cNvPr>
          <p:cNvPicPr>
            <a:picLocks noChangeAspect="1"/>
          </p:cNvPicPr>
          <p:nvPr/>
        </p:nvPicPr>
        <p:blipFill>
          <a:blip r:embed="rId2"/>
          <a:stretch>
            <a:fillRect/>
          </a:stretch>
        </p:blipFill>
        <p:spPr>
          <a:xfrm>
            <a:off x="5341418" y="5293898"/>
            <a:ext cx="6582944" cy="884901"/>
          </a:xfrm>
          <a:prstGeom prst="rect">
            <a:avLst/>
          </a:prstGeom>
          <a:ln>
            <a:noFill/>
          </a:ln>
          <a:effectLst>
            <a:outerShdw blurRad="292100" dist="139700" dir="2700000" algn="tl" rotWithShape="0">
              <a:srgbClr val="333333">
                <a:alpha val="65000"/>
              </a:srgbClr>
            </a:outerShdw>
          </a:effectLst>
        </p:spPr>
      </p:pic>
      <p:pic>
        <p:nvPicPr>
          <p:cNvPr id="10" name="Image 9">
            <a:extLst>
              <a:ext uri="{FF2B5EF4-FFF2-40B4-BE49-F238E27FC236}">
                <a16:creationId xmlns:a16="http://schemas.microsoft.com/office/drawing/2014/main" id="{DD022BF6-88E4-1D30-5751-DBE58C7B74A6}"/>
              </a:ext>
            </a:extLst>
          </p:cNvPr>
          <p:cNvPicPr>
            <a:picLocks noChangeAspect="1"/>
          </p:cNvPicPr>
          <p:nvPr/>
        </p:nvPicPr>
        <p:blipFill>
          <a:blip r:embed="rId3"/>
          <a:stretch>
            <a:fillRect/>
          </a:stretch>
        </p:blipFill>
        <p:spPr>
          <a:xfrm>
            <a:off x="6780322" y="2236226"/>
            <a:ext cx="4571891" cy="1021307"/>
          </a:xfrm>
          <a:prstGeom prst="rect">
            <a:avLst/>
          </a:prstGeom>
          <a:ln>
            <a:noFill/>
          </a:ln>
          <a:effectLst>
            <a:outerShdw blurRad="292100" dist="139700" dir="2700000" algn="tl" rotWithShape="0">
              <a:srgbClr val="333333">
                <a:alpha val="65000"/>
              </a:srgbClr>
            </a:outerShdw>
          </a:effectLst>
        </p:spPr>
      </p:pic>
      <p:pic>
        <p:nvPicPr>
          <p:cNvPr id="7" name="Image 6">
            <a:extLst>
              <a:ext uri="{FF2B5EF4-FFF2-40B4-BE49-F238E27FC236}">
                <a16:creationId xmlns:a16="http://schemas.microsoft.com/office/drawing/2014/main" id="{8727E223-8550-7DA1-73C3-855AA06DB609}"/>
              </a:ext>
            </a:extLst>
          </p:cNvPr>
          <p:cNvPicPr>
            <a:picLocks noChangeAspect="1"/>
          </p:cNvPicPr>
          <p:nvPr/>
        </p:nvPicPr>
        <p:blipFill>
          <a:blip r:embed="rId4"/>
          <a:stretch>
            <a:fillRect/>
          </a:stretch>
        </p:blipFill>
        <p:spPr>
          <a:xfrm>
            <a:off x="433961" y="3675400"/>
            <a:ext cx="6896911" cy="1176018"/>
          </a:xfrm>
          <a:prstGeom prst="rect">
            <a:avLst/>
          </a:prstGeom>
          <a:ln>
            <a:noFill/>
          </a:ln>
          <a:effectLst>
            <a:outerShdw blurRad="292100" dist="139700" dir="2700000" algn="tl" rotWithShape="0">
              <a:srgbClr val="333333">
                <a:alpha val="65000"/>
              </a:srgbClr>
            </a:outerShdw>
          </a:effectLst>
        </p:spPr>
      </p:pic>
      <p:sp>
        <p:nvSpPr>
          <p:cNvPr id="2" name="Titre 1">
            <a:extLst>
              <a:ext uri="{FF2B5EF4-FFF2-40B4-BE49-F238E27FC236}">
                <a16:creationId xmlns:a16="http://schemas.microsoft.com/office/drawing/2014/main" id="{4C827A38-810E-2BD2-1CAB-C3634E745848}"/>
              </a:ext>
            </a:extLst>
          </p:cNvPr>
          <p:cNvSpPr>
            <a:spLocks noGrp="1"/>
          </p:cNvSpPr>
          <p:nvPr>
            <p:ph type="title"/>
          </p:nvPr>
        </p:nvSpPr>
        <p:spPr>
          <a:xfrm>
            <a:off x="623391" y="274638"/>
            <a:ext cx="9026447" cy="562074"/>
          </a:xfrm>
        </p:spPr>
        <p:txBody>
          <a:bodyPr>
            <a:normAutofit fontScale="90000"/>
          </a:bodyPr>
          <a:lstStyle/>
          <a:p>
            <a:r>
              <a:rPr lang="fr-FR" dirty="0"/>
              <a:t>Importer grâce aux nationales de l’information</a:t>
            </a:r>
          </a:p>
        </p:txBody>
      </p:sp>
      <p:sp>
        <p:nvSpPr>
          <p:cNvPr id="3" name="Rectangle : coins arrondis 2">
            <a:extLst>
              <a:ext uri="{FF2B5EF4-FFF2-40B4-BE49-F238E27FC236}">
                <a16:creationId xmlns:a16="http://schemas.microsoft.com/office/drawing/2014/main" id="{DB347989-F29F-04B0-CDE7-3B441568A7E6}"/>
              </a:ext>
            </a:extLst>
          </p:cNvPr>
          <p:cNvSpPr/>
          <p:nvPr/>
        </p:nvSpPr>
        <p:spPr>
          <a:xfrm>
            <a:off x="623391" y="1092318"/>
            <a:ext cx="2740666" cy="697570"/>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Par l’</a:t>
            </a:r>
            <a:r>
              <a:rPr lang="fr-FR" b="1" dirty="0" err="1">
                <a:solidFill>
                  <a:schemeClr val="tx1"/>
                </a:solidFill>
              </a:rPr>
              <a:t>arXiv</a:t>
            </a:r>
            <a:r>
              <a:rPr lang="fr-FR" b="1" dirty="0">
                <a:solidFill>
                  <a:schemeClr val="tx1"/>
                </a:solidFill>
              </a:rPr>
              <a:t> ID* d’un article dans </a:t>
            </a:r>
            <a:r>
              <a:rPr lang="fr-FR" b="1" dirty="0" err="1">
                <a:solidFill>
                  <a:schemeClr val="tx1"/>
                </a:solidFill>
              </a:rPr>
              <a:t>arXiv</a:t>
            </a:r>
            <a:endParaRPr lang="fr-FR" b="1" dirty="0">
              <a:solidFill>
                <a:schemeClr val="tx1"/>
              </a:solidFill>
            </a:endParaRPr>
          </a:p>
        </p:txBody>
      </p:sp>
      <p:sp>
        <p:nvSpPr>
          <p:cNvPr id="18" name="Flèche : bas 17">
            <a:extLst>
              <a:ext uri="{FF2B5EF4-FFF2-40B4-BE49-F238E27FC236}">
                <a16:creationId xmlns:a16="http://schemas.microsoft.com/office/drawing/2014/main" id="{91DE5FAC-13E6-632E-8B5E-483E49FADB1A}"/>
              </a:ext>
            </a:extLst>
          </p:cNvPr>
          <p:cNvSpPr/>
          <p:nvPr/>
        </p:nvSpPr>
        <p:spPr>
          <a:xfrm>
            <a:off x="8818211" y="3429000"/>
            <a:ext cx="496110" cy="1619655"/>
          </a:xfrm>
          <a:prstGeom prst="downArrow">
            <a:avLst/>
          </a:prstGeom>
          <a:solidFill>
            <a:srgbClr val="7F7F7F"/>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01154C5D-416F-C1D3-B654-B8BAA23F5889}"/>
              </a:ext>
            </a:extLst>
          </p:cNvPr>
          <p:cNvSpPr txBox="1"/>
          <p:nvPr/>
        </p:nvSpPr>
        <p:spPr>
          <a:xfrm>
            <a:off x="270335" y="6398696"/>
            <a:ext cx="2946640" cy="369332"/>
          </a:xfrm>
          <a:prstGeom prst="rect">
            <a:avLst/>
          </a:prstGeom>
          <a:noFill/>
        </p:spPr>
        <p:txBody>
          <a:bodyPr wrap="none" rtlCol="0">
            <a:spAutoFit/>
          </a:bodyPr>
          <a:lstStyle/>
          <a:p>
            <a:r>
              <a:rPr lang="fr-FR" dirty="0"/>
              <a:t>*</a:t>
            </a:r>
            <a:r>
              <a:rPr lang="fr-FR" dirty="0" err="1"/>
              <a:t>arXiv</a:t>
            </a:r>
            <a:r>
              <a:rPr lang="fr-FR" dirty="0"/>
              <a:t> ID = </a:t>
            </a:r>
            <a:r>
              <a:rPr lang="fr-FR" dirty="0" err="1"/>
              <a:t>arXiv</a:t>
            </a:r>
            <a:r>
              <a:rPr lang="fr-FR" dirty="0"/>
              <a:t> Identifier</a:t>
            </a:r>
          </a:p>
        </p:txBody>
      </p:sp>
      <p:sp>
        <p:nvSpPr>
          <p:cNvPr id="13" name="Rectangle : coins arrondis 12">
            <a:extLst>
              <a:ext uri="{FF2B5EF4-FFF2-40B4-BE49-F238E27FC236}">
                <a16:creationId xmlns:a16="http://schemas.microsoft.com/office/drawing/2014/main" id="{F694A624-0DD8-AA80-94D8-D3EFFF1D2C93}"/>
              </a:ext>
            </a:extLst>
          </p:cNvPr>
          <p:cNvSpPr/>
          <p:nvPr/>
        </p:nvSpPr>
        <p:spPr>
          <a:xfrm>
            <a:off x="525293" y="3661940"/>
            <a:ext cx="992221" cy="343462"/>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 coins arrondis 18">
            <a:extLst>
              <a:ext uri="{FF2B5EF4-FFF2-40B4-BE49-F238E27FC236}">
                <a16:creationId xmlns:a16="http://schemas.microsoft.com/office/drawing/2014/main" id="{50F33055-B947-AD1C-E5B7-829799388D7D}"/>
              </a:ext>
            </a:extLst>
          </p:cNvPr>
          <p:cNvSpPr/>
          <p:nvPr/>
        </p:nvSpPr>
        <p:spPr>
          <a:xfrm>
            <a:off x="6736901" y="2188593"/>
            <a:ext cx="340467" cy="401522"/>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2" name="Connecteur : en angle 21">
            <a:extLst>
              <a:ext uri="{FF2B5EF4-FFF2-40B4-BE49-F238E27FC236}">
                <a16:creationId xmlns:a16="http://schemas.microsoft.com/office/drawing/2014/main" id="{EBE2DA84-A386-B312-8B3E-3F03E5DFD091}"/>
              </a:ext>
            </a:extLst>
          </p:cNvPr>
          <p:cNvCxnSpPr>
            <a:cxnSpLocks/>
            <a:stCxn id="13" idx="3"/>
            <a:endCxn id="19" idx="1"/>
          </p:cNvCxnSpPr>
          <p:nvPr/>
        </p:nvCxnSpPr>
        <p:spPr>
          <a:xfrm flipV="1">
            <a:off x="1517514" y="2389354"/>
            <a:ext cx="5219387" cy="1444317"/>
          </a:xfrm>
          <a:prstGeom prst="bentConnector3">
            <a:avLst/>
          </a:prstGeom>
          <a:ln w="5715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 coins arrondis 22">
            <a:extLst>
              <a:ext uri="{FF2B5EF4-FFF2-40B4-BE49-F238E27FC236}">
                <a16:creationId xmlns:a16="http://schemas.microsoft.com/office/drawing/2014/main" id="{63B06122-E1EE-6155-9C12-F970A1345906}"/>
              </a:ext>
            </a:extLst>
          </p:cNvPr>
          <p:cNvSpPr/>
          <p:nvPr/>
        </p:nvSpPr>
        <p:spPr>
          <a:xfrm>
            <a:off x="3582457" y="2750990"/>
            <a:ext cx="1079771" cy="804574"/>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err="1">
                <a:solidFill>
                  <a:schemeClr val="tx1"/>
                </a:solidFill>
              </a:rPr>
              <a:t>Ctrl+C-Ctrl+V</a:t>
            </a:r>
            <a:endParaRPr lang="fr-FR" b="1" dirty="0">
              <a:solidFill>
                <a:schemeClr val="tx1"/>
              </a:solidFill>
            </a:endParaRPr>
          </a:p>
        </p:txBody>
      </p:sp>
      <p:sp>
        <p:nvSpPr>
          <p:cNvPr id="26" name="Rectangle : coins arrondis 25">
            <a:extLst>
              <a:ext uri="{FF2B5EF4-FFF2-40B4-BE49-F238E27FC236}">
                <a16:creationId xmlns:a16="http://schemas.microsoft.com/office/drawing/2014/main" id="{327121A7-254D-5842-1AA7-029C33EDEEE8}"/>
              </a:ext>
            </a:extLst>
          </p:cNvPr>
          <p:cNvSpPr/>
          <p:nvPr/>
        </p:nvSpPr>
        <p:spPr>
          <a:xfrm>
            <a:off x="5321964" y="5528810"/>
            <a:ext cx="6582944" cy="249420"/>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82783A6F-23B7-EAC4-9D3D-6416E5C61F4A}"/>
              </a:ext>
            </a:extLst>
          </p:cNvPr>
          <p:cNvSpPr/>
          <p:nvPr/>
        </p:nvSpPr>
        <p:spPr>
          <a:xfrm>
            <a:off x="1" y="0"/>
            <a:ext cx="175098" cy="6858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628728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A8D08F5C-503B-D31B-80B4-20F3109FAB4C}"/>
              </a:ext>
            </a:extLst>
          </p:cNvPr>
          <p:cNvSpPr>
            <a:spLocks noGrp="1"/>
          </p:cNvSpPr>
          <p:nvPr>
            <p:ph type="title"/>
          </p:nvPr>
        </p:nvSpPr>
        <p:spPr>
          <a:xfrm>
            <a:off x="623391" y="274638"/>
            <a:ext cx="9026447" cy="562074"/>
          </a:xfrm>
        </p:spPr>
        <p:txBody>
          <a:bodyPr>
            <a:normAutofit fontScale="90000"/>
          </a:bodyPr>
          <a:lstStyle/>
          <a:p>
            <a:r>
              <a:rPr lang="fr-FR" dirty="0"/>
              <a:t>Importer grâce aux nationales de l’information</a:t>
            </a:r>
          </a:p>
        </p:txBody>
      </p:sp>
      <p:sp>
        <p:nvSpPr>
          <p:cNvPr id="4" name="Rectangle : coins arrondis 3">
            <a:extLst>
              <a:ext uri="{FF2B5EF4-FFF2-40B4-BE49-F238E27FC236}">
                <a16:creationId xmlns:a16="http://schemas.microsoft.com/office/drawing/2014/main" id="{2A2AC1C2-3346-4CB5-F65A-C2E30E043DB8}"/>
              </a:ext>
            </a:extLst>
          </p:cNvPr>
          <p:cNvSpPr/>
          <p:nvPr/>
        </p:nvSpPr>
        <p:spPr>
          <a:xfrm>
            <a:off x="989151" y="1073726"/>
            <a:ext cx="2740666" cy="697570"/>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Exporter en lot avec un export .ris</a:t>
            </a:r>
          </a:p>
        </p:txBody>
      </p:sp>
      <p:pic>
        <p:nvPicPr>
          <p:cNvPr id="6" name="Image 5">
            <a:extLst>
              <a:ext uri="{FF2B5EF4-FFF2-40B4-BE49-F238E27FC236}">
                <a16:creationId xmlns:a16="http://schemas.microsoft.com/office/drawing/2014/main" id="{ADF79B63-9631-101E-C997-BF25C9BD8877}"/>
              </a:ext>
            </a:extLst>
          </p:cNvPr>
          <p:cNvPicPr>
            <a:picLocks noChangeAspect="1"/>
          </p:cNvPicPr>
          <p:nvPr/>
        </p:nvPicPr>
        <p:blipFill>
          <a:blip r:embed="rId2"/>
          <a:stretch>
            <a:fillRect/>
          </a:stretch>
        </p:blipFill>
        <p:spPr>
          <a:xfrm>
            <a:off x="708175" y="2008310"/>
            <a:ext cx="4419543" cy="4064356"/>
          </a:xfrm>
          <a:prstGeom prst="rect">
            <a:avLst/>
          </a:prstGeom>
          <a:ln>
            <a:noFill/>
          </a:ln>
          <a:effectLst>
            <a:outerShdw blurRad="292100" dist="139700" dir="2700000" algn="tl" rotWithShape="0">
              <a:srgbClr val="333333">
                <a:alpha val="65000"/>
              </a:srgbClr>
            </a:outerShdw>
          </a:effectLst>
        </p:spPr>
      </p:pic>
      <p:sp>
        <p:nvSpPr>
          <p:cNvPr id="7" name="Rectangle : coins arrondis 6">
            <a:extLst>
              <a:ext uri="{FF2B5EF4-FFF2-40B4-BE49-F238E27FC236}">
                <a16:creationId xmlns:a16="http://schemas.microsoft.com/office/drawing/2014/main" id="{29A97604-BB04-8943-8AC6-723920EA423E}"/>
              </a:ext>
            </a:extLst>
          </p:cNvPr>
          <p:cNvSpPr/>
          <p:nvPr/>
        </p:nvSpPr>
        <p:spPr>
          <a:xfrm>
            <a:off x="1123017" y="5541806"/>
            <a:ext cx="3420289" cy="1061720"/>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Certaines bases comme </a:t>
            </a:r>
            <a:r>
              <a:rPr lang="fr-FR" sz="1600" b="1" dirty="0" err="1">
                <a:solidFill>
                  <a:schemeClr val="tx1"/>
                </a:solidFill>
              </a:rPr>
              <a:t>Scopus</a:t>
            </a:r>
            <a:r>
              <a:rPr lang="fr-FR" sz="1600" dirty="0">
                <a:solidFill>
                  <a:schemeClr val="tx1"/>
                </a:solidFill>
              </a:rPr>
              <a:t> permettent des exports en masse sous format .ris</a:t>
            </a:r>
          </a:p>
        </p:txBody>
      </p:sp>
      <p:cxnSp>
        <p:nvCxnSpPr>
          <p:cNvPr id="9" name="Connecteur : en angle 8">
            <a:extLst>
              <a:ext uri="{FF2B5EF4-FFF2-40B4-BE49-F238E27FC236}">
                <a16:creationId xmlns:a16="http://schemas.microsoft.com/office/drawing/2014/main" id="{B805FA96-83AE-EA50-7BF0-FBB57E2E3BC2}"/>
              </a:ext>
            </a:extLst>
          </p:cNvPr>
          <p:cNvCxnSpPr>
            <a:stCxn id="7" idx="0"/>
          </p:cNvCxnSpPr>
          <p:nvPr/>
        </p:nvCxnSpPr>
        <p:spPr>
          <a:xfrm rot="5400000" flipH="1" flipV="1">
            <a:off x="2735626" y="4547616"/>
            <a:ext cx="1091726" cy="896655"/>
          </a:xfrm>
          <a:prstGeom prst="bentConnector3">
            <a:avLst/>
          </a:prstGeom>
          <a:ln w="57150">
            <a:solidFill>
              <a:srgbClr val="7F7F7F"/>
            </a:solidFill>
            <a:tailEnd type="triangle"/>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37D8F631-C810-367D-615B-459ADEF7B5B3}"/>
              </a:ext>
            </a:extLst>
          </p:cNvPr>
          <p:cNvPicPr>
            <a:picLocks noChangeAspect="1"/>
          </p:cNvPicPr>
          <p:nvPr/>
        </p:nvPicPr>
        <p:blipFill>
          <a:blip r:embed="rId3"/>
          <a:stretch>
            <a:fillRect/>
          </a:stretch>
        </p:blipFill>
        <p:spPr>
          <a:xfrm>
            <a:off x="6492239" y="1215119"/>
            <a:ext cx="3520329" cy="2213881"/>
          </a:xfrm>
          <a:prstGeom prst="rect">
            <a:avLst/>
          </a:prstGeom>
          <a:ln>
            <a:noFill/>
          </a:ln>
          <a:effectLst>
            <a:outerShdw blurRad="292100" dist="139700" dir="2700000" algn="tl" rotWithShape="0">
              <a:srgbClr val="333333">
                <a:alpha val="65000"/>
              </a:srgbClr>
            </a:outerShdw>
          </a:effectLst>
        </p:spPr>
      </p:pic>
      <p:cxnSp>
        <p:nvCxnSpPr>
          <p:cNvPr id="12" name="Connecteur : en angle 11">
            <a:extLst>
              <a:ext uri="{FF2B5EF4-FFF2-40B4-BE49-F238E27FC236}">
                <a16:creationId xmlns:a16="http://schemas.microsoft.com/office/drawing/2014/main" id="{02CBF8EA-8959-81DC-4C84-8D9EC7E7F10F}"/>
              </a:ext>
            </a:extLst>
          </p:cNvPr>
          <p:cNvCxnSpPr>
            <a:cxnSpLocks/>
          </p:cNvCxnSpPr>
          <p:nvPr/>
        </p:nvCxnSpPr>
        <p:spPr>
          <a:xfrm flipV="1">
            <a:off x="4632963" y="1791616"/>
            <a:ext cx="1859276" cy="921104"/>
          </a:xfrm>
          <a:prstGeom prst="bentConnector3">
            <a:avLst/>
          </a:prstGeom>
          <a:ln w="5715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 coins arrondis 16">
            <a:extLst>
              <a:ext uri="{FF2B5EF4-FFF2-40B4-BE49-F238E27FC236}">
                <a16:creationId xmlns:a16="http://schemas.microsoft.com/office/drawing/2014/main" id="{7DBF732A-51F0-861B-303D-27ECC7F6EF36}"/>
              </a:ext>
            </a:extLst>
          </p:cNvPr>
          <p:cNvSpPr/>
          <p:nvPr/>
        </p:nvSpPr>
        <p:spPr>
          <a:xfrm>
            <a:off x="9133729" y="1354736"/>
            <a:ext cx="1757677" cy="833119"/>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Double-clic sur le document téléchargé</a:t>
            </a:r>
          </a:p>
        </p:txBody>
      </p:sp>
      <p:pic>
        <p:nvPicPr>
          <p:cNvPr id="19" name="Image 18">
            <a:extLst>
              <a:ext uri="{FF2B5EF4-FFF2-40B4-BE49-F238E27FC236}">
                <a16:creationId xmlns:a16="http://schemas.microsoft.com/office/drawing/2014/main" id="{29C1A51C-6E29-6571-12D2-513C11D496B6}"/>
              </a:ext>
            </a:extLst>
          </p:cNvPr>
          <p:cNvPicPr>
            <a:picLocks noChangeAspect="1"/>
          </p:cNvPicPr>
          <p:nvPr/>
        </p:nvPicPr>
        <p:blipFill>
          <a:blip r:embed="rId4"/>
          <a:srcRect l="2526" t="2371" r="1422" b="4195"/>
          <a:stretch/>
        </p:blipFill>
        <p:spPr>
          <a:xfrm>
            <a:off x="5740399" y="3667624"/>
            <a:ext cx="3520329" cy="1659027"/>
          </a:xfrm>
          <a:prstGeom prst="rect">
            <a:avLst/>
          </a:prstGeom>
          <a:ln>
            <a:noFill/>
          </a:ln>
          <a:effectLst>
            <a:outerShdw blurRad="292100" dist="139700" dir="2700000" algn="tl" rotWithShape="0">
              <a:srgbClr val="333333">
                <a:alpha val="65000"/>
              </a:srgbClr>
            </a:outerShdw>
          </a:effectLst>
        </p:spPr>
      </p:pic>
      <p:sp>
        <p:nvSpPr>
          <p:cNvPr id="20" name="Flèche : droite 19">
            <a:extLst>
              <a:ext uri="{FF2B5EF4-FFF2-40B4-BE49-F238E27FC236}">
                <a16:creationId xmlns:a16="http://schemas.microsoft.com/office/drawing/2014/main" id="{6276F50A-493E-2CB4-3778-FB2F076BE67A}"/>
              </a:ext>
            </a:extLst>
          </p:cNvPr>
          <p:cNvSpPr/>
          <p:nvPr/>
        </p:nvSpPr>
        <p:spPr>
          <a:xfrm rot="5400000">
            <a:off x="7907960" y="3268860"/>
            <a:ext cx="558800" cy="619896"/>
          </a:xfrm>
          <a:prstGeom prst="rightArrow">
            <a:avLst/>
          </a:prstGeom>
          <a:solidFill>
            <a:srgbClr val="7F7F7F"/>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 coins arrondis 20">
            <a:extLst>
              <a:ext uri="{FF2B5EF4-FFF2-40B4-BE49-F238E27FC236}">
                <a16:creationId xmlns:a16="http://schemas.microsoft.com/office/drawing/2014/main" id="{97F46DE1-C2CB-2141-DECB-5632A0393A18}"/>
              </a:ext>
            </a:extLst>
          </p:cNvPr>
          <p:cNvSpPr/>
          <p:nvPr/>
        </p:nvSpPr>
        <p:spPr>
          <a:xfrm>
            <a:off x="9409639" y="4030068"/>
            <a:ext cx="2595992" cy="1367703"/>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Ne pas cocher cette case : les références sont importées dans la collection où vous êtes </a:t>
            </a:r>
            <a:r>
              <a:rPr lang="fr-FR" sz="1600" dirty="0" err="1">
                <a:solidFill>
                  <a:schemeClr val="tx1"/>
                </a:solidFill>
              </a:rPr>
              <a:t>positionné.e</a:t>
            </a:r>
            <a:endParaRPr lang="fr-FR" sz="1600" dirty="0">
              <a:solidFill>
                <a:schemeClr val="tx1"/>
              </a:solidFill>
            </a:endParaRPr>
          </a:p>
        </p:txBody>
      </p:sp>
      <p:cxnSp>
        <p:nvCxnSpPr>
          <p:cNvPr id="23" name="Connecteur droit avec flèche 22">
            <a:extLst>
              <a:ext uri="{FF2B5EF4-FFF2-40B4-BE49-F238E27FC236}">
                <a16:creationId xmlns:a16="http://schemas.microsoft.com/office/drawing/2014/main" id="{D2B292FA-9B16-AB50-1C52-0E7B5890F904}"/>
              </a:ext>
            </a:extLst>
          </p:cNvPr>
          <p:cNvCxnSpPr>
            <a:cxnSpLocks/>
            <a:stCxn id="21" idx="1"/>
          </p:cNvCxnSpPr>
          <p:nvPr/>
        </p:nvCxnSpPr>
        <p:spPr>
          <a:xfrm flipH="1">
            <a:off x="8548108" y="4713920"/>
            <a:ext cx="861531" cy="0"/>
          </a:xfrm>
          <a:prstGeom prst="straightConnector1">
            <a:avLst/>
          </a:prstGeom>
          <a:ln w="5715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 coins arrondis 24">
            <a:extLst>
              <a:ext uri="{FF2B5EF4-FFF2-40B4-BE49-F238E27FC236}">
                <a16:creationId xmlns:a16="http://schemas.microsoft.com/office/drawing/2014/main" id="{17536DB4-C309-9CDF-39E0-EEA0EB7A6163}"/>
              </a:ext>
            </a:extLst>
          </p:cNvPr>
          <p:cNvSpPr/>
          <p:nvPr/>
        </p:nvSpPr>
        <p:spPr>
          <a:xfrm>
            <a:off x="6756400" y="5632634"/>
            <a:ext cx="3026143" cy="1061720"/>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Les imports depuis un .ris sont généralement de très bonne qualité</a:t>
            </a:r>
          </a:p>
        </p:txBody>
      </p:sp>
      <p:sp>
        <p:nvSpPr>
          <p:cNvPr id="2" name="Rectangle 1">
            <a:extLst>
              <a:ext uri="{FF2B5EF4-FFF2-40B4-BE49-F238E27FC236}">
                <a16:creationId xmlns:a16="http://schemas.microsoft.com/office/drawing/2014/main" id="{D6511626-A901-F565-7F61-47117655A7B3}"/>
              </a:ext>
            </a:extLst>
          </p:cNvPr>
          <p:cNvSpPr/>
          <p:nvPr/>
        </p:nvSpPr>
        <p:spPr>
          <a:xfrm>
            <a:off x="1" y="0"/>
            <a:ext cx="175098" cy="6858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619459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1E986D3-8BBF-FFDA-5FA6-BE06F1C03FBE}"/>
              </a:ext>
            </a:extLst>
          </p:cNvPr>
          <p:cNvSpPr>
            <a:spLocks noGrp="1"/>
          </p:cNvSpPr>
          <p:nvPr>
            <p:ph type="title"/>
          </p:nvPr>
        </p:nvSpPr>
        <p:spPr>
          <a:xfrm>
            <a:off x="623391" y="274638"/>
            <a:ext cx="9026447" cy="562074"/>
          </a:xfrm>
        </p:spPr>
        <p:txBody>
          <a:bodyPr>
            <a:normAutofit fontScale="90000"/>
          </a:bodyPr>
          <a:lstStyle/>
          <a:p>
            <a:r>
              <a:rPr lang="fr-FR" dirty="0"/>
              <a:t>Importer grâce aux nationales de l’information</a:t>
            </a:r>
          </a:p>
        </p:txBody>
      </p:sp>
      <p:sp>
        <p:nvSpPr>
          <p:cNvPr id="4" name="Rectangle : coins arrondis 3">
            <a:extLst>
              <a:ext uri="{FF2B5EF4-FFF2-40B4-BE49-F238E27FC236}">
                <a16:creationId xmlns:a16="http://schemas.microsoft.com/office/drawing/2014/main" id="{4A90B054-092B-1C26-1EF2-BA12861C6C62}"/>
              </a:ext>
            </a:extLst>
          </p:cNvPr>
          <p:cNvSpPr/>
          <p:nvPr/>
        </p:nvSpPr>
        <p:spPr>
          <a:xfrm>
            <a:off x="623390" y="1092317"/>
            <a:ext cx="7003095" cy="1203413"/>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Un epub, par simple glisser-déposer</a:t>
            </a:r>
            <a:endParaRPr lang="fr-FR" sz="1600" b="1" dirty="0">
              <a:solidFill>
                <a:schemeClr val="tx1"/>
              </a:solidFill>
            </a:endParaRPr>
          </a:p>
          <a:p>
            <a:pPr algn="ctr"/>
            <a:r>
              <a:rPr lang="fr-FR" sz="1600" dirty="0">
                <a:solidFill>
                  <a:schemeClr val="tx1"/>
                </a:solidFill>
              </a:rPr>
              <a:t>*Si les métadonnées de l’epub ont été correctement renseignées dans le document</a:t>
            </a:r>
          </a:p>
          <a:p>
            <a:pPr algn="ctr"/>
            <a:r>
              <a:rPr lang="fr-FR" sz="1600" dirty="0">
                <a:solidFill>
                  <a:schemeClr val="tx1"/>
                </a:solidFill>
              </a:rPr>
              <a:t>*La récupération des métadonnées peut prendre quelques secondes</a:t>
            </a:r>
            <a:endParaRPr lang="fr-FR" dirty="0">
              <a:solidFill>
                <a:schemeClr val="tx1"/>
              </a:solidFill>
            </a:endParaRPr>
          </a:p>
        </p:txBody>
      </p:sp>
      <p:pic>
        <p:nvPicPr>
          <p:cNvPr id="6" name="Image 5">
            <a:extLst>
              <a:ext uri="{FF2B5EF4-FFF2-40B4-BE49-F238E27FC236}">
                <a16:creationId xmlns:a16="http://schemas.microsoft.com/office/drawing/2014/main" id="{684356BC-7E05-B280-C433-3CE691CD6BD5}"/>
              </a:ext>
            </a:extLst>
          </p:cNvPr>
          <p:cNvPicPr>
            <a:picLocks noChangeAspect="1"/>
          </p:cNvPicPr>
          <p:nvPr/>
        </p:nvPicPr>
        <p:blipFill>
          <a:blip r:embed="rId2"/>
          <a:stretch>
            <a:fillRect/>
          </a:stretch>
        </p:blipFill>
        <p:spPr>
          <a:xfrm>
            <a:off x="623390" y="2461098"/>
            <a:ext cx="6307198" cy="3304584"/>
          </a:xfrm>
          <a:prstGeom prst="rect">
            <a:avLst/>
          </a:prstGeom>
          <a:ln>
            <a:noFill/>
          </a:ln>
          <a:effectLst>
            <a:outerShdw blurRad="292100" dist="139700" dir="2700000" algn="tl" rotWithShape="0">
              <a:srgbClr val="333333">
                <a:alpha val="65000"/>
              </a:srgbClr>
            </a:outerShdw>
          </a:effectLst>
        </p:spPr>
      </p:pic>
      <p:cxnSp>
        <p:nvCxnSpPr>
          <p:cNvPr id="8" name="Connecteur droit avec flèche 7">
            <a:extLst>
              <a:ext uri="{FF2B5EF4-FFF2-40B4-BE49-F238E27FC236}">
                <a16:creationId xmlns:a16="http://schemas.microsoft.com/office/drawing/2014/main" id="{30ABC92A-CA0D-C30D-0BB3-F0D3B8C68421}"/>
              </a:ext>
            </a:extLst>
          </p:cNvPr>
          <p:cNvCxnSpPr>
            <a:cxnSpLocks/>
          </p:cNvCxnSpPr>
          <p:nvPr/>
        </p:nvCxnSpPr>
        <p:spPr>
          <a:xfrm flipH="1">
            <a:off x="2110902" y="4708187"/>
            <a:ext cx="1371600" cy="0"/>
          </a:xfrm>
          <a:prstGeom prst="straightConnector1">
            <a:avLst/>
          </a:prstGeom>
          <a:ln w="762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 coins arrondis 12">
            <a:extLst>
              <a:ext uri="{FF2B5EF4-FFF2-40B4-BE49-F238E27FC236}">
                <a16:creationId xmlns:a16="http://schemas.microsoft.com/office/drawing/2014/main" id="{BF44368E-8227-5991-AE9B-6708F7715B3C}"/>
              </a:ext>
            </a:extLst>
          </p:cNvPr>
          <p:cNvSpPr/>
          <p:nvPr/>
        </p:nvSpPr>
        <p:spPr>
          <a:xfrm>
            <a:off x="623390" y="4364724"/>
            <a:ext cx="1371600" cy="508831"/>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 coins arrondis 13">
            <a:extLst>
              <a:ext uri="{FF2B5EF4-FFF2-40B4-BE49-F238E27FC236}">
                <a16:creationId xmlns:a16="http://schemas.microsoft.com/office/drawing/2014/main" id="{7FD80205-18A6-292B-126D-3F69E01D361D}"/>
              </a:ext>
            </a:extLst>
          </p:cNvPr>
          <p:cNvSpPr/>
          <p:nvPr/>
        </p:nvSpPr>
        <p:spPr>
          <a:xfrm>
            <a:off x="3482501" y="4533092"/>
            <a:ext cx="1789889" cy="340463"/>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a:extLst>
              <a:ext uri="{FF2B5EF4-FFF2-40B4-BE49-F238E27FC236}">
                <a16:creationId xmlns:a16="http://schemas.microsoft.com/office/drawing/2014/main" id="{7E00569A-80FE-9C65-BFF5-67446BD4EFDF}"/>
              </a:ext>
            </a:extLst>
          </p:cNvPr>
          <p:cNvPicPr>
            <a:picLocks noChangeAspect="1"/>
          </p:cNvPicPr>
          <p:nvPr/>
        </p:nvPicPr>
        <p:blipFill>
          <a:blip r:embed="rId3"/>
          <a:stretch>
            <a:fillRect/>
          </a:stretch>
        </p:blipFill>
        <p:spPr>
          <a:xfrm>
            <a:off x="9060352" y="1092318"/>
            <a:ext cx="2790362" cy="5544765"/>
          </a:xfrm>
          <a:prstGeom prst="rect">
            <a:avLst/>
          </a:prstGeom>
          <a:ln>
            <a:noFill/>
          </a:ln>
          <a:effectLst>
            <a:outerShdw blurRad="292100" dist="139700" dir="2700000" algn="tl" rotWithShape="0">
              <a:srgbClr val="333333">
                <a:alpha val="65000"/>
              </a:srgbClr>
            </a:outerShdw>
          </a:effectLst>
        </p:spPr>
      </p:pic>
      <p:sp>
        <p:nvSpPr>
          <p:cNvPr id="17" name="Rectangle : coins arrondis 16">
            <a:extLst>
              <a:ext uri="{FF2B5EF4-FFF2-40B4-BE49-F238E27FC236}">
                <a16:creationId xmlns:a16="http://schemas.microsoft.com/office/drawing/2014/main" id="{E64E3EA6-6110-29EA-6335-82866E6E69CC}"/>
              </a:ext>
            </a:extLst>
          </p:cNvPr>
          <p:cNvSpPr/>
          <p:nvPr/>
        </p:nvSpPr>
        <p:spPr>
          <a:xfrm>
            <a:off x="7267778" y="3429000"/>
            <a:ext cx="1869178" cy="1729172"/>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Les métadonnées demandent un petit nettoyage…</a:t>
            </a:r>
          </a:p>
        </p:txBody>
      </p:sp>
      <p:cxnSp>
        <p:nvCxnSpPr>
          <p:cNvPr id="18" name="Connecteur droit avec flèche 17">
            <a:extLst>
              <a:ext uri="{FF2B5EF4-FFF2-40B4-BE49-F238E27FC236}">
                <a16:creationId xmlns:a16="http://schemas.microsoft.com/office/drawing/2014/main" id="{F8F709BE-2A17-8EBB-1810-0CB7ABF3D8F6}"/>
              </a:ext>
            </a:extLst>
          </p:cNvPr>
          <p:cNvCxnSpPr>
            <a:cxnSpLocks/>
            <a:stCxn id="17" idx="3"/>
          </p:cNvCxnSpPr>
          <p:nvPr/>
        </p:nvCxnSpPr>
        <p:spPr>
          <a:xfrm>
            <a:off x="9136956" y="4293586"/>
            <a:ext cx="512882" cy="0"/>
          </a:xfrm>
          <a:prstGeom prst="straightConnector1">
            <a:avLst/>
          </a:prstGeom>
          <a:ln w="762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C3D48BB-68B2-D5A4-586B-60CD1215CD14}"/>
              </a:ext>
            </a:extLst>
          </p:cNvPr>
          <p:cNvSpPr/>
          <p:nvPr/>
        </p:nvSpPr>
        <p:spPr>
          <a:xfrm>
            <a:off x="1" y="0"/>
            <a:ext cx="175098" cy="6858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81202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3FEA34AC-F021-4B6F-BBCF-2B45E6AC4B9E}"/>
              </a:ext>
            </a:extLst>
          </p:cNvPr>
          <p:cNvSpPr>
            <a:spLocks noGrp="1"/>
          </p:cNvSpPr>
          <p:nvPr>
            <p:ph type="title"/>
          </p:nvPr>
        </p:nvSpPr>
        <p:spPr>
          <a:xfrm>
            <a:off x="623391" y="274638"/>
            <a:ext cx="9026447" cy="562074"/>
          </a:xfrm>
        </p:spPr>
        <p:txBody>
          <a:bodyPr>
            <a:normAutofit fontScale="90000"/>
          </a:bodyPr>
          <a:lstStyle/>
          <a:p>
            <a:r>
              <a:rPr lang="fr-FR" dirty="0"/>
              <a:t>Importer grâce aux nationales de l’information</a:t>
            </a:r>
          </a:p>
        </p:txBody>
      </p:sp>
      <p:pic>
        <p:nvPicPr>
          <p:cNvPr id="5" name="Image 4">
            <a:extLst>
              <a:ext uri="{FF2B5EF4-FFF2-40B4-BE49-F238E27FC236}">
                <a16:creationId xmlns:a16="http://schemas.microsoft.com/office/drawing/2014/main" id="{885B3EC9-120B-DA6F-52DD-53F860492810}"/>
              </a:ext>
            </a:extLst>
          </p:cNvPr>
          <p:cNvPicPr>
            <a:picLocks noChangeAspect="1"/>
          </p:cNvPicPr>
          <p:nvPr/>
        </p:nvPicPr>
        <p:blipFill>
          <a:blip r:embed="rId2"/>
          <a:stretch>
            <a:fillRect/>
          </a:stretch>
        </p:blipFill>
        <p:spPr>
          <a:xfrm>
            <a:off x="500974" y="2244234"/>
            <a:ext cx="11190051" cy="4339128"/>
          </a:xfrm>
          <a:prstGeom prst="rect">
            <a:avLst/>
          </a:prstGeom>
          <a:ln>
            <a:noFill/>
          </a:ln>
          <a:effectLst>
            <a:outerShdw blurRad="292100" dist="139700" dir="2700000" algn="tl" rotWithShape="0">
              <a:srgbClr val="333333">
                <a:alpha val="65000"/>
              </a:srgbClr>
            </a:outerShdw>
          </a:effectLst>
        </p:spPr>
      </p:pic>
      <p:sp>
        <p:nvSpPr>
          <p:cNvPr id="7" name="Flèche : courbe vers le bas 6">
            <a:extLst>
              <a:ext uri="{FF2B5EF4-FFF2-40B4-BE49-F238E27FC236}">
                <a16:creationId xmlns:a16="http://schemas.microsoft.com/office/drawing/2014/main" id="{775FF911-7BA9-E586-AE9B-7057FD1F8C05}"/>
              </a:ext>
            </a:extLst>
          </p:cNvPr>
          <p:cNvSpPr/>
          <p:nvPr/>
        </p:nvSpPr>
        <p:spPr>
          <a:xfrm rot="10631075">
            <a:off x="2422187" y="4735106"/>
            <a:ext cx="6643991" cy="1819072"/>
          </a:xfrm>
          <a:prstGeom prst="curvedDownArrow">
            <a:avLst>
              <a:gd name="adj1" fmla="val 25000"/>
              <a:gd name="adj2" fmla="val 49850"/>
              <a:gd name="adj3" fmla="val 32854"/>
            </a:avLst>
          </a:prstGeom>
          <a:solidFill>
            <a:schemeClr val="bg1"/>
          </a:solidFill>
          <a:ln w="5715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 name="Rectangle : coins arrondis 7">
            <a:extLst>
              <a:ext uri="{FF2B5EF4-FFF2-40B4-BE49-F238E27FC236}">
                <a16:creationId xmlns:a16="http://schemas.microsoft.com/office/drawing/2014/main" id="{FACA275D-AEE5-662C-2AFA-3B53EDCB4370}"/>
              </a:ext>
            </a:extLst>
          </p:cNvPr>
          <p:cNvSpPr/>
          <p:nvPr/>
        </p:nvSpPr>
        <p:spPr>
          <a:xfrm>
            <a:off x="623390" y="1092318"/>
            <a:ext cx="8092593" cy="843486"/>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Un PDF, par simple glisser-déposer</a:t>
            </a:r>
            <a:endParaRPr lang="fr-FR" sz="1600" b="1" dirty="0">
              <a:solidFill>
                <a:schemeClr val="tx1"/>
              </a:solidFill>
            </a:endParaRPr>
          </a:p>
          <a:p>
            <a:pPr algn="ctr"/>
            <a:r>
              <a:rPr lang="fr-FR" sz="1600" dirty="0">
                <a:solidFill>
                  <a:schemeClr val="tx1"/>
                </a:solidFill>
              </a:rPr>
              <a:t>*Si les métadonnées du PDF ont été correctement renseignées dans le document</a:t>
            </a:r>
          </a:p>
          <a:p>
            <a:pPr algn="ctr"/>
            <a:r>
              <a:rPr lang="fr-FR" sz="1600" dirty="0">
                <a:solidFill>
                  <a:schemeClr val="tx1"/>
                </a:solidFill>
              </a:rPr>
              <a:t>*La récupération des métadonnées peut prendre quelques secondes</a:t>
            </a:r>
            <a:endParaRPr lang="fr-FR" dirty="0">
              <a:solidFill>
                <a:schemeClr val="tx1"/>
              </a:solidFill>
            </a:endParaRPr>
          </a:p>
        </p:txBody>
      </p:sp>
      <p:sp>
        <p:nvSpPr>
          <p:cNvPr id="9" name="Rectangle 8">
            <a:extLst>
              <a:ext uri="{FF2B5EF4-FFF2-40B4-BE49-F238E27FC236}">
                <a16:creationId xmlns:a16="http://schemas.microsoft.com/office/drawing/2014/main" id="{FAC55DE7-FDFF-E163-10F3-FC0920787324}"/>
              </a:ext>
            </a:extLst>
          </p:cNvPr>
          <p:cNvSpPr/>
          <p:nvPr/>
        </p:nvSpPr>
        <p:spPr>
          <a:xfrm>
            <a:off x="1" y="0"/>
            <a:ext cx="175098" cy="6858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641445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54C9ACB-061D-78F9-CA36-9E2452BF67CA}"/>
              </a:ext>
            </a:extLst>
          </p:cNvPr>
          <p:cNvSpPr>
            <a:spLocks noGrp="1"/>
          </p:cNvSpPr>
          <p:nvPr>
            <p:ph type="title"/>
          </p:nvPr>
        </p:nvSpPr>
        <p:spPr/>
        <p:txBody>
          <a:bodyPr>
            <a:normAutofit fontScale="90000"/>
          </a:bodyPr>
          <a:lstStyle/>
          <a:p>
            <a:r>
              <a:rPr lang="fr-FR" dirty="0"/>
              <a:t>La machine est (toujours) imparfaite</a:t>
            </a:r>
          </a:p>
        </p:txBody>
      </p:sp>
      <p:pic>
        <p:nvPicPr>
          <p:cNvPr id="6" name="Image 5">
            <a:extLst>
              <a:ext uri="{FF2B5EF4-FFF2-40B4-BE49-F238E27FC236}">
                <a16:creationId xmlns:a16="http://schemas.microsoft.com/office/drawing/2014/main" id="{738A0D41-FA37-52D7-C82A-396C0A704915}"/>
              </a:ext>
            </a:extLst>
          </p:cNvPr>
          <p:cNvPicPr>
            <a:picLocks noChangeAspect="1"/>
          </p:cNvPicPr>
          <p:nvPr/>
        </p:nvPicPr>
        <p:blipFill>
          <a:blip r:embed="rId2"/>
          <a:stretch>
            <a:fillRect/>
          </a:stretch>
        </p:blipFill>
        <p:spPr>
          <a:xfrm>
            <a:off x="442608" y="953163"/>
            <a:ext cx="11306783" cy="3920539"/>
          </a:xfrm>
          <a:prstGeom prst="rect">
            <a:avLst/>
          </a:prstGeom>
          <a:ln>
            <a:noFill/>
          </a:ln>
          <a:effectLst>
            <a:outerShdw blurRad="292100" dist="139700" dir="2700000" algn="tl" rotWithShape="0">
              <a:srgbClr val="333333">
                <a:alpha val="65000"/>
              </a:srgbClr>
            </a:outerShdw>
          </a:effectLst>
        </p:spPr>
      </p:pic>
      <p:sp>
        <p:nvSpPr>
          <p:cNvPr id="7" name="Flèche : courbe vers le bas 6">
            <a:extLst>
              <a:ext uri="{FF2B5EF4-FFF2-40B4-BE49-F238E27FC236}">
                <a16:creationId xmlns:a16="http://schemas.microsoft.com/office/drawing/2014/main" id="{CF5D8BF4-067D-4F0B-58EC-554B81F5E62C}"/>
              </a:ext>
            </a:extLst>
          </p:cNvPr>
          <p:cNvSpPr/>
          <p:nvPr/>
        </p:nvSpPr>
        <p:spPr>
          <a:xfrm rot="10049191" flipV="1">
            <a:off x="2253793" y="1784244"/>
            <a:ext cx="6643991" cy="1472743"/>
          </a:xfrm>
          <a:prstGeom prst="curvedDownArrow">
            <a:avLst>
              <a:gd name="adj1" fmla="val 25000"/>
              <a:gd name="adj2" fmla="val 49850"/>
              <a:gd name="adj3" fmla="val 32854"/>
            </a:avLst>
          </a:prstGeom>
          <a:solidFill>
            <a:schemeClr val="bg1"/>
          </a:solidFill>
          <a:ln w="5715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9" name="Image 8">
            <a:extLst>
              <a:ext uri="{FF2B5EF4-FFF2-40B4-BE49-F238E27FC236}">
                <a16:creationId xmlns:a16="http://schemas.microsoft.com/office/drawing/2014/main" id="{212AB7B4-AC89-5C66-340B-1E034C7B025F}"/>
              </a:ext>
            </a:extLst>
          </p:cNvPr>
          <p:cNvPicPr>
            <a:picLocks noChangeAspect="1"/>
          </p:cNvPicPr>
          <p:nvPr/>
        </p:nvPicPr>
        <p:blipFill>
          <a:blip r:embed="rId3"/>
          <a:srcRect l="2771" r="2587" b="2353"/>
          <a:stretch/>
        </p:blipFill>
        <p:spPr>
          <a:xfrm>
            <a:off x="3846112" y="3493445"/>
            <a:ext cx="1844883" cy="3089917"/>
          </a:xfrm>
          <a:prstGeom prst="rect">
            <a:avLst/>
          </a:prstGeom>
          <a:ln>
            <a:noFill/>
          </a:ln>
          <a:effectLst>
            <a:outerShdw blurRad="292100" dist="139700" dir="2700000" algn="tl" rotWithShape="0">
              <a:srgbClr val="333333">
                <a:alpha val="65000"/>
              </a:srgbClr>
            </a:outerShdw>
          </a:effectLst>
        </p:spPr>
      </p:pic>
      <p:sp>
        <p:nvSpPr>
          <p:cNvPr id="13" name="Graphique 10" descr="Curseur avec un remplissage uni">
            <a:extLst>
              <a:ext uri="{FF2B5EF4-FFF2-40B4-BE49-F238E27FC236}">
                <a16:creationId xmlns:a16="http://schemas.microsoft.com/office/drawing/2014/main" id="{909FF04B-4FDD-CC01-8E8B-09DC6A25C464}"/>
              </a:ext>
            </a:extLst>
          </p:cNvPr>
          <p:cNvSpPr/>
          <p:nvPr/>
        </p:nvSpPr>
        <p:spPr>
          <a:xfrm>
            <a:off x="3239882" y="4305788"/>
            <a:ext cx="418183" cy="418462"/>
          </a:xfrm>
          <a:custGeom>
            <a:avLst/>
            <a:gdLst>
              <a:gd name="connsiteX0" fmla="*/ 418184 w 418183"/>
              <a:gd name="connsiteY0" fmla="*/ 351957 h 418462"/>
              <a:gd name="connsiteX1" fmla="*/ 267238 w 418183"/>
              <a:gd name="connsiteY1" fmla="*/ 201086 h 418462"/>
              <a:gd name="connsiteX2" fmla="*/ 400250 w 418183"/>
              <a:gd name="connsiteY2" fmla="*/ 153187 h 418462"/>
              <a:gd name="connsiteX3" fmla="*/ 408366 w 418183"/>
              <a:gd name="connsiteY3" fmla="*/ 136571 h 418462"/>
              <a:gd name="connsiteX4" fmla="*/ 400250 w 418183"/>
              <a:gd name="connsiteY4" fmla="*/ 128453 h 418462"/>
              <a:gd name="connsiteX5" fmla="*/ 16983 w 418183"/>
              <a:gd name="connsiteY5" fmla="*/ 673 h 418462"/>
              <a:gd name="connsiteX6" fmla="*/ 12724 w 418183"/>
              <a:gd name="connsiteY6" fmla="*/ 0 h 418462"/>
              <a:gd name="connsiteX7" fmla="*/ 12724 w 418183"/>
              <a:gd name="connsiteY7" fmla="*/ 0 h 418462"/>
              <a:gd name="connsiteX8" fmla="*/ 3 w 418183"/>
              <a:gd name="connsiteY8" fmla="*/ 13278 h 418462"/>
              <a:gd name="connsiteX9" fmla="*/ 693 w 418183"/>
              <a:gd name="connsiteY9" fmla="*/ 17187 h 418462"/>
              <a:gd name="connsiteX10" fmla="*/ 128174 w 418183"/>
              <a:gd name="connsiteY10" fmla="*/ 400827 h 418462"/>
              <a:gd name="connsiteX11" fmla="*/ 144861 w 418183"/>
              <a:gd name="connsiteY11" fmla="*/ 408800 h 418462"/>
              <a:gd name="connsiteX12" fmla="*/ 152834 w 418183"/>
              <a:gd name="connsiteY12" fmla="*/ 400827 h 418462"/>
              <a:gd name="connsiteX13" fmla="*/ 200807 w 418183"/>
              <a:gd name="connsiteY13" fmla="*/ 267667 h 418462"/>
              <a:gd name="connsiteX14" fmla="*/ 351603 w 418183"/>
              <a:gd name="connsiteY14" fmla="*/ 418463 h 41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8183" h="418462">
                <a:moveTo>
                  <a:pt x="418184" y="351957"/>
                </a:moveTo>
                <a:lnTo>
                  <a:pt x="267238" y="201086"/>
                </a:lnTo>
                <a:lnTo>
                  <a:pt x="400250" y="153187"/>
                </a:lnTo>
                <a:cubicBezTo>
                  <a:pt x="407079" y="150840"/>
                  <a:pt x="410714" y="143401"/>
                  <a:pt x="408366" y="136571"/>
                </a:cubicBezTo>
                <a:cubicBezTo>
                  <a:pt x="407056" y="132758"/>
                  <a:pt x="404061" y="129763"/>
                  <a:pt x="400250" y="128453"/>
                </a:cubicBezTo>
                <a:lnTo>
                  <a:pt x="16983" y="673"/>
                </a:lnTo>
                <a:cubicBezTo>
                  <a:pt x="15609" y="220"/>
                  <a:pt x="14170" y="-7"/>
                  <a:pt x="12724" y="0"/>
                </a:cubicBezTo>
                <a:lnTo>
                  <a:pt x="12724" y="0"/>
                </a:lnTo>
                <a:cubicBezTo>
                  <a:pt x="5544" y="154"/>
                  <a:pt x="-151" y="6099"/>
                  <a:pt x="3" y="13278"/>
                </a:cubicBezTo>
                <a:cubicBezTo>
                  <a:pt x="31" y="14609"/>
                  <a:pt x="264" y="15927"/>
                  <a:pt x="693" y="17187"/>
                </a:cubicBezTo>
                <a:lnTo>
                  <a:pt x="128174" y="400827"/>
                </a:lnTo>
                <a:cubicBezTo>
                  <a:pt x="130580" y="407637"/>
                  <a:pt x="138052" y="411206"/>
                  <a:pt x="144861" y="408800"/>
                </a:cubicBezTo>
                <a:cubicBezTo>
                  <a:pt x="148587" y="407483"/>
                  <a:pt x="151517" y="404553"/>
                  <a:pt x="152834" y="400827"/>
                </a:cubicBezTo>
                <a:lnTo>
                  <a:pt x="200807" y="267667"/>
                </a:lnTo>
                <a:lnTo>
                  <a:pt x="351603" y="418463"/>
                </a:lnTo>
                <a:close/>
              </a:path>
            </a:pathLst>
          </a:custGeom>
          <a:solidFill>
            <a:srgbClr val="000000"/>
          </a:solidFill>
          <a:ln w="7441" cap="flat">
            <a:noFill/>
            <a:prstDash val="solid"/>
            <a:miter/>
          </a:ln>
          <a:effectLst>
            <a:outerShdw blurRad="50800" dist="38100" dir="2700000" algn="tl" rotWithShape="0">
              <a:prstClr val="black">
                <a:alpha val="40000"/>
              </a:prstClr>
            </a:outerShdw>
          </a:effectLst>
        </p:spPr>
        <p:txBody>
          <a:bodyPr rtlCol="0" anchor="ctr"/>
          <a:lstStyle/>
          <a:p>
            <a:endParaRPr lang="fr-FR"/>
          </a:p>
        </p:txBody>
      </p:sp>
      <p:sp>
        <p:nvSpPr>
          <p:cNvPr id="14" name="Rectangle : coins arrondis 13">
            <a:extLst>
              <a:ext uri="{FF2B5EF4-FFF2-40B4-BE49-F238E27FC236}">
                <a16:creationId xmlns:a16="http://schemas.microsoft.com/office/drawing/2014/main" id="{ACC9C0C9-ECDB-7ECB-BC81-425866347A59}"/>
              </a:ext>
            </a:extLst>
          </p:cNvPr>
          <p:cNvSpPr/>
          <p:nvPr/>
        </p:nvSpPr>
        <p:spPr>
          <a:xfrm>
            <a:off x="2123773" y="4760897"/>
            <a:ext cx="1534292" cy="804574"/>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Clic droit sur le PDF</a:t>
            </a:r>
          </a:p>
        </p:txBody>
      </p:sp>
      <p:sp>
        <p:nvSpPr>
          <p:cNvPr id="15" name="Rectangle : coins arrondis 14">
            <a:extLst>
              <a:ext uri="{FF2B5EF4-FFF2-40B4-BE49-F238E27FC236}">
                <a16:creationId xmlns:a16="http://schemas.microsoft.com/office/drawing/2014/main" id="{36ACBD9C-D415-0ACB-347D-34122E7525D8}"/>
              </a:ext>
            </a:extLst>
          </p:cNvPr>
          <p:cNvSpPr/>
          <p:nvPr/>
        </p:nvSpPr>
        <p:spPr>
          <a:xfrm>
            <a:off x="3846112" y="5704076"/>
            <a:ext cx="1844883" cy="385439"/>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Flèche : bas 15">
            <a:extLst>
              <a:ext uri="{FF2B5EF4-FFF2-40B4-BE49-F238E27FC236}">
                <a16:creationId xmlns:a16="http://schemas.microsoft.com/office/drawing/2014/main" id="{D4266823-BC76-0A62-98DC-F9495F858DDE}"/>
              </a:ext>
            </a:extLst>
          </p:cNvPr>
          <p:cNvSpPr/>
          <p:nvPr/>
        </p:nvSpPr>
        <p:spPr>
          <a:xfrm rot="16200000">
            <a:off x="5972122" y="5478813"/>
            <a:ext cx="496110" cy="825521"/>
          </a:xfrm>
          <a:prstGeom prst="downArrow">
            <a:avLst/>
          </a:prstGeom>
          <a:solidFill>
            <a:srgbClr val="7F7F7F"/>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17">
            <a:extLst>
              <a:ext uri="{FF2B5EF4-FFF2-40B4-BE49-F238E27FC236}">
                <a16:creationId xmlns:a16="http://schemas.microsoft.com/office/drawing/2014/main" id="{565A5F81-0756-D651-B676-DE47070C6831}"/>
              </a:ext>
            </a:extLst>
          </p:cNvPr>
          <p:cNvPicPr>
            <a:picLocks noChangeAspect="1"/>
          </p:cNvPicPr>
          <p:nvPr/>
        </p:nvPicPr>
        <p:blipFill>
          <a:blip r:embed="rId4"/>
          <a:srcRect l="2127" t="4696" r="1891" b="6197"/>
          <a:stretch/>
        </p:blipFill>
        <p:spPr>
          <a:xfrm>
            <a:off x="6749359" y="4929732"/>
            <a:ext cx="3677194" cy="1692613"/>
          </a:xfrm>
          <a:prstGeom prst="rect">
            <a:avLst/>
          </a:prstGeom>
          <a:ln>
            <a:noFill/>
          </a:ln>
          <a:effectLst>
            <a:outerShdw blurRad="292100" dist="139700" dir="2700000" algn="tl" rotWithShape="0">
              <a:srgbClr val="333333">
                <a:alpha val="65000"/>
              </a:srgbClr>
            </a:outerShdw>
          </a:effectLst>
        </p:spPr>
      </p:pic>
      <p:sp>
        <p:nvSpPr>
          <p:cNvPr id="21" name="Rectangle : coins arrondis 20">
            <a:extLst>
              <a:ext uri="{FF2B5EF4-FFF2-40B4-BE49-F238E27FC236}">
                <a16:creationId xmlns:a16="http://schemas.microsoft.com/office/drawing/2014/main" id="{BD5CD9DD-4FDA-DCD8-EE93-2CAA17CAD7A7}"/>
              </a:ext>
            </a:extLst>
          </p:cNvPr>
          <p:cNvSpPr/>
          <p:nvPr/>
        </p:nvSpPr>
        <p:spPr>
          <a:xfrm>
            <a:off x="10542974" y="5312872"/>
            <a:ext cx="1534292" cy="926331"/>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Si ça ne fonctionne pas…</a:t>
            </a:r>
          </a:p>
        </p:txBody>
      </p:sp>
      <p:sp>
        <p:nvSpPr>
          <p:cNvPr id="22" name="Rectangle 21">
            <a:extLst>
              <a:ext uri="{FF2B5EF4-FFF2-40B4-BE49-F238E27FC236}">
                <a16:creationId xmlns:a16="http://schemas.microsoft.com/office/drawing/2014/main" id="{10EC74BB-5691-3BBD-A20A-065257877B85}"/>
              </a:ext>
            </a:extLst>
          </p:cNvPr>
          <p:cNvSpPr/>
          <p:nvPr/>
        </p:nvSpPr>
        <p:spPr>
          <a:xfrm>
            <a:off x="1" y="0"/>
            <a:ext cx="175098" cy="6858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8864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372B179-D56B-6AA1-61A2-E307B59C23A5}"/>
              </a:ext>
            </a:extLst>
          </p:cNvPr>
          <p:cNvSpPr>
            <a:spLocks noGrp="1"/>
          </p:cNvSpPr>
          <p:nvPr>
            <p:ph type="title"/>
          </p:nvPr>
        </p:nvSpPr>
        <p:spPr/>
        <p:txBody>
          <a:bodyPr>
            <a:normAutofit fontScale="90000"/>
          </a:bodyPr>
          <a:lstStyle/>
          <a:p>
            <a:r>
              <a:rPr lang="fr-FR" dirty="0"/>
              <a:t>Importer grâce aux chemins vicinaux de l’information</a:t>
            </a:r>
          </a:p>
        </p:txBody>
      </p:sp>
      <p:sp>
        <p:nvSpPr>
          <p:cNvPr id="5" name="Rectangle 4">
            <a:extLst>
              <a:ext uri="{FF2B5EF4-FFF2-40B4-BE49-F238E27FC236}">
                <a16:creationId xmlns:a16="http://schemas.microsoft.com/office/drawing/2014/main" id="{20908028-28FD-848D-CC47-1AC3F11287A2}"/>
              </a:ext>
            </a:extLst>
          </p:cNvPr>
          <p:cNvSpPr/>
          <p:nvPr/>
        </p:nvSpPr>
        <p:spPr>
          <a:xfrm>
            <a:off x="1" y="0"/>
            <a:ext cx="175098" cy="6858000"/>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50" name="Picture 2" descr="panneau pour les pèlerins sur le chemin de saint-jacques - chemin de compostelle photos et images de collection">
            <a:extLst>
              <a:ext uri="{FF2B5EF4-FFF2-40B4-BE49-F238E27FC236}">
                <a16:creationId xmlns:a16="http://schemas.microsoft.com/office/drawing/2014/main" id="{04D7113A-9B83-5D4F-E379-33FA6BA9EA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6572" y="162938"/>
            <a:ext cx="1710852" cy="1140568"/>
          </a:xfrm>
          <a:prstGeom prst="round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6E0227CE-1D16-1490-649F-6048C3304527}"/>
              </a:ext>
            </a:extLst>
          </p:cNvPr>
          <p:cNvPicPr>
            <a:picLocks noChangeAspect="1"/>
          </p:cNvPicPr>
          <p:nvPr/>
        </p:nvPicPr>
        <p:blipFill>
          <a:blip r:embed="rId3"/>
          <a:stretch>
            <a:fillRect/>
          </a:stretch>
        </p:blipFill>
        <p:spPr>
          <a:xfrm>
            <a:off x="1337648" y="1177048"/>
            <a:ext cx="3762926" cy="4880547"/>
          </a:xfrm>
          <a:prstGeom prst="rect">
            <a:avLst/>
          </a:prstGeom>
          <a:ln>
            <a:noFill/>
          </a:ln>
          <a:effectLst>
            <a:outerShdw blurRad="292100" dist="139700" dir="2700000" algn="tl" rotWithShape="0">
              <a:srgbClr val="333333">
                <a:alpha val="65000"/>
              </a:srgbClr>
            </a:outerShdw>
          </a:effectLst>
        </p:spPr>
      </p:pic>
      <p:sp>
        <p:nvSpPr>
          <p:cNvPr id="8" name="Graphique 10" descr="Curseur avec un remplissage uni">
            <a:extLst>
              <a:ext uri="{FF2B5EF4-FFF2-40B4-BE49-F238E27FC236}">
                <a16:creationId xmlns:a16="http://schemas.microsoft.com/office/drawing/2014/main" id="{7D2B6F7D-8CF3-C48A-D2A4-CA70DE250896}"/>
              </a:ext>
            </a:extLst>
          </p:cNvPr>
          <p:cNvSpPr/>
          <p:nvPr/>
        </p:nvSpPr>
        <p:spPr>
          <a:xfrm>
            <a:off x="2101746" y="5570385"/>
            <a:ext cx="418183" cy="418462"/>
          </a:xfrm>
          <a:custGeom>
            <a:avLst/>
            <a:gdLst>
              <a:gd name="connsiteX0" fmla="*/ 418184 w 418183"/>
              <a:gd name="connsiteY0" fmla="*/ 351957 h 418462"/>
              <a:gd name="connsiteX1" fmla="*/ 267238 w 418183"/>
              <a:gd name="connsiteY1" fmla="*/ 201086 h 418462"/>
              <a:gd name="connsiteX2" fmla="*/ 400250 w 418183"/>
              <a:gd name="connsiteY2" fmla="*/ 153187 h 418462"/>
              <a:gd name="connsiteX3" fmla="*/ 408366 w 418183"/>
              <a:gd name="connsiteY3" fmla="*/ 136571 h 418462"/>
              <a:gd name="connsiteX4" fmla="*/ 400250 w 418183"/>
              <a:gd name="connsiteY4" fmla="*/ 128453 h 418462"/>
              <a:gd name="connsiteX5" fmla="*/ 16983 w 418183"/>
              <a:gd name="connsiteY5" fmla="*/ 673 h 418462"/>
              <a:gd name="connsiteX6" fmla="*/ 12724 w 418183"/>
              <a:gd name="connsiteY6" fmla="*/ 0 h 418462"/>
              <a:gd name="connsiteX7" fmla="*/ 12724 w 418183"/>
              <a:gd name="connsiteY7" fmla="*/ 0 h 418462"/>
              <a:gd name="connsiteX8" fmla="*/ 3 w 418183"/>
              <a:gd name="connsiteY8" fmla="*/ 13278 h 418462"/>
              <a:gd name="connsiteX9" fmla="*/ 693 w 418183"/>
              <a:gd name="connsiteY9" fmla="*/ 17187 h 418462"/>
              <a:gd name="connsiteX10" fmla="*/ 128174 w 418183"/>
              <a:gd name="connsiteY10" fmla="*/ 400827 h 418462"/>
              <a:gd name="connsiteX11" fmla="*/ 144861 w 418183"/>
              <a:gd name="connsiteY11" fmla="*/ 408800 h 418462"/>
              <a:gd name="connsiteX12" fmla="*/ 152834 w 418183"/>
              <a:gd name="connsiteY12" fmla="*/ 400827 h 418462"/>
              <a:gd name="connsiteX13" fmla="*/ 200807 w 418183"/>
              <a:gd name="connsiteY13" fmla="*/ 267667 h 418462"/>
              <a:gd name="connsiteX14" fmla="*/ 351603 w 418183"/>
              <a:gd name="connsiteY14" fmla="*/ 418463 h 41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8183" h="418462">
                <a:moveTo>
                  <a:pt x="418184" y="351957"/>
                </a:moveTo>
                <a:lnTo>
                  <a:pt x="267238" y="201086"/>
                </a:lnTo>
                <a:lnTo>
                  <a:pt x="400250" y="153187"/>
                </a:lnTo>
                <a:cubicBezTo>
                  <a:pt x="407079" y="150840"/>
                  <a:pt x="410714" y="143401"/>
                  <a:pt x="408366" y="136571"/>
                </a:cubicBezTo>
                <a:cubicBezTo>
                  <a:pt x="407056" y="132758"/>
                  <a:pt x="404061" y="129763"/>
                  <a:pt x="400250" y="128453"/>
                </a:cubicBezTo>
                <a:lnTo>
                  <a:pt x="16983" y="673"/>
                </a:lnTo>
                <a:cubicBezTo>
                  <a:pt x="15609" y="220"/>
                  <a:pt x="14170" y="-7"/>
                  <a:pt x="12724" y="0"/>
                </a:cubicBezTo>
                <a:lnTo>
                  <a:pt x="12724" y="0"/>
                </a:lnTo>
                <a:cubicBezTo>
                  <a:pt x="5544" y="154"/>
                  <a:pt x="-151" y="6099"/>
                  <a:pt x="3" y="13278"/>
                </a:cubicBezTo>
                <a:cubicBezTo>
                  <a:pt x="31" y="14609"/>
                  <a:pt x="264" y="15927"/>
                  <a:pt x="693" y="17187"/>
                </a:cubicBezTo>
                <a:lnTo>
                  <a:pt x="128174" y="400827"/>
                </a:lnTo>
                <a:cubicBezTo>
                  <a:pt x="130580" y="407637"/>
                  <a:pt x="138052" y="411206"/>
                  <a:pt x="144861" y="408800"/>
                </a:cubicBezTo>
                <a:cubicBezTo>
                  <a:pt x="148587" y="407483"/>
                  <a:pt x="151517" y="404553"/>
                  <a:pt x="152834" y="400827"/>
                </a:cubicBezTo>
                <a:lnTo>
                  <a:pt x="200807" y="267667"/>
                </a:lnTo>
                <a:lnTo>
                  <a:pt x="351603" y="418463"/>
                </a:lnTo>
                <a:close/>
              </a:path>
            </a:pathLst>
          </a:custGeom>
          <a:solidFill>
            <a:srgbClr val="000000"/>
          </a:solidFill>
          <a:ln w="7441" cap="flat">
            <a:noFill/>
            <a:prstDash val="solid"/>
            <a:miter/>
          </a:ln>
          <a:effectLst>
            <a:outerShdw blurRad="50800" dist="38100" dir="2700000" algn="tl" rotWithShape="0">
              <a:prstClr val="black">
                <a:alpha val="40000"/>
              </a:prstClr>
            </a:outerShdw>
          </a:effectLst>
        </p:spPr>
        <p:txBody>
          <a:bodyPr rtlCol="0" anchor="ctr"/>
          <a:lstStyle/>
          <a:p>
            <a:endParaRPr lang="fr-FR"/>
          </a:p>
        </p:txBody>
      </p:sp>
      <p:sp>
        <p:nvSpPr>
          <p:cNvPr id="9" name="Rectangle : coins arrondis 8">
            <a:extLst>
              <a:ext uri="{FF2B5EF4-FFF2-40B4-BE49-F238E27FC236}">
                <a16:creationId xmlns:a16="http://schemas.microsoft.com/office/drawing/2014/main" id="{2C223C18-4A1E-6CC5-A243-A67D0240C007}"/>
              </a:ext>
            </a:extLst>
          </p:cNvPr>
          <p:cNvSpPr/>
          <p:nvPr/>
        </p:nvSpPr>
        <p:spPr>
          <a:xfrm>
            <a:off x="333806" y="5779616"/>
            <a:ext cx="1534292" cy="804574"/>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Clic droit sur le PDF</a:t>
            </a:r>
          </a:p>
        </p:txBody>
      </p:sp>
      <p:sp>
        <p:nvSpPr>
          <p:cNvPr id="10" name="Rectangle : coins arrondis 9">
            <a:extLst>
              <a:ext uri="{FF2B5EF4-FFF2-40B4-BE49-F238E27FC236}">
                <a16:creationId xmlns:a16="http://schemas.microsoft.com/office/drawing/2014/main" id="{7698A0EB-7F5A-BBAB-436F-60F84DD33081}"/>
              </a:ext>
            </a:extLst>
          </p:cNvPr>
          <p:cNvSpPr/>
          <p:nvPr/>
        </p:nvSpPr>
        <p:spPr>
          <a:xfrm>
            <a:off x="2267485" y="4935591"/>
            <a:ext cx="1915409" cy="385439"/>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6B6B5F3A-57DB-47D4-FA7F-1690EDE34D6E}"/>
              </a:ext>
            </a:extLst>
          </p:cNvPr>
          <p:cNvPicPr>
            <a:picLocks noChangeAspect="1"/>
          </p:cNvPicPr>
          <p:nvPr/>
        </p:nvPicPr>
        <p:blipFill>
          <a:blip r:embed="rId4"/>
          <a:srcRect l="1084" t="3432" r="1619" b="5156"/>
          <a:stretch/>
        </p:blipFill>
        <p:spPr>
          <a:xfrm>
            <a:off x="5379474" y="1260794"/>
            <a:ext cx="2828197" cy="1140569"/>
          </a:xfrm>
          <a:prstGeom prst="rect">
            <a:avLst/>
          </a:prstGeom>
          <a:ln>
            <a:noFill/>
          </a:ln>
          <a:effectLst>
            <a:outerShdw blurRad="292100" dist="139700" dir="2700000" algn="tl" rotWithShape="0">
              <a:srgbClr val="333333">
                <a:alpha val="65000"/>
              </a:srgbClr>
            </a:outerShdw>
          </a:effectLst>
        </p:spPr>
      </p:pic>
      <p:sp>
        <p:nvSpPr>
          <p:cNvPr id="13" name="Rectangle : coins arrondis 12">
            <a:extLst>
              <a:ext uri="{FF2B5EF4-FFF2-40B4-BE49-F238E27FC236}">
                <a16:creationId xmlns:a16="http://schemas.microsoft.com/office/drawing/2014/main" id="{D2F8D068-3055-FA3B-C5AF-AEBD4DF7B498}"/>
              </a:ext>
            </a:extLst>
          </p:cNvPr>
          <p:cNvSpPr/>
          <p:nvPr/>
        </p:nvSpPr>
        <p:spPr>
          <a:xfrm>
            <a:off x="5414344" y="2109501"/>
            <a:ext cx="724942" cy="333770"/>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 name="Connecteur : en angle 14">
            <a:extLst>
              <a:ext uri="{FF2B5EF4-FFF2-40B4-BE49-F238E27FC236}">
                <a16:creationId xmlns:a16="http://schemas.microsoft.com/office/drawing/2014/main" id="{92ED6684-4883-2654-5D1A-3829169CE8E6}"/>
              </a:ext>
            </a:extLst>
          </p:cNvPr>
          <p:cNvCxnSpPr>
            <a:stCxn id="10" idx="3"/>
            <a:endCxn id="13" idx="1"/>
          </p:cNvCxnSpPr>
          <p:nvPr/>
        </p:nvCxnSpPr>
        <p:spPr>
          <a:xfrm flipV="1">
            <a:off x="4182894" y="2276386"/>
            <a:ext cx="1231450" cy="2851925"/>
          </a:xfrm>
          <a:prstGeom prst="bentConnector3">
            <a:avLst/>
          </a:prstGeom>
          <a:ln w="57150">
            <a:solidFill>
              <a:srgbClr val="7F7F7F"/>
            </a:solidFill>
            <a:tailEnd type="triangle"/>
          </a:ln>
        </p:spPr>
        <p:style>
          <a:lnRef idx="1">
            <a:schemeClr val="accent1"/>
          </a:lnRef>
          <a:fillRef idx="0">
            <a:schemeClr val="accent1"/>
          </a:fillRef>
          <a:effectRef idx="0">
            <a:schemeClr val="accent1"/>
          </a:effectRef>
          <a:fontRef idx="minor">
            <a:schemeClr val="tx1"/>
          </a:fontRef>
        </p:style>
      </p:cxnSp>
      <p:pic>
        <p:nvPicPr>
          <p:cNvPr id="17" name="Image 16">
            <a:extLst>
              <a:ext uri="{FF2B5EF4-FFF2-40B4-BE49-F238E27FC236}">
                <a16:creationId xmlns:a16="http://schemas.microsoft.com/office/drawing/2014/main" id="{6B2A53C8-1D42-F80E-517A-53D055AEE93A}"/>
              </a:ext>
            </a:extLst>
          </p:cNvPr>
          <p:cNvPicPr>
            <a:picLocks noChangeAspect="1"/>
          </p:cNvPicPr>
          <p:nvPr/>
        </p:nvPicPr>
        <p:blipFill>
          <a:blip r:embed="rId5"/>
          <a:stretch>
            <a:fillRect/>
          </a:stretch>
        </p:blipFill>
        <p:spPr>
          <a:xfrm>
            <a:off x="5476316" y="3450308"/>
            <a:ext cx="1600423" cy="743054"/>
          </a:xfrm>
          <a:prstGeom prst="rect">
            <a:avLst/>
          </a:prstGeom>
          <a:ln>
            <a:noFill/>
          </a:ln>
          <a:effectLst>
            <a:outerShdw blurRad="292100" dist="139700" dir="2700000" algn="tl" rotWithShape="0">
              <a:srgbClr val="333333">
                <a:alpha val="65000"/>
              </a:srgbClr>
            </a:outerShdw>
          </a:effectLst>
        </p:spPr>
      </p:pic>
      <p:cxnSp>
        <p:nvCxnSpPr>
          <p:cNvPr id="18" name="Connecteur : en angle 17">
            <a:extLst>
              <a:ext uri="{FF2B5EF4-FFF2-40B4-BE49-F238E27FC236}">
                <a16:creationId xmlns:a16="http://schemas.microsoft.com/office/drawing/2014/main" id="{F4575F4B-BDDE-1CFB-8A43-F4EC7BF71F65}"/>
              </a:ext>
            </a:extLst>
          </p:cNvPr>
          <p:cNvCxnSpPr>
            <a:cxnSpLocks/>
            <a:stCxn id="13" idx="2"/>
            <a:endCxn id="17" idx="0"/>
          </p:cNvCxnSpPr>
          <p:nvPr/>
        </p:nvCxnSpPr>
        <p:spPr>
          <a:xfrm rot="16200000" flipH="1">
            <a:off x="5523153" y="2696932"/>
            <a:ext cx="1007037" cy="499713"/>
          </a:xfrm>
          <a:prstGeom prst="bentConnector3">
            <a:avLst>
              <a:gd name="adj1" fmla="val 50000"/>
            </a:avLst>
          </a:prstGeom>
          <a:ln w="57150">
            <a:solidFill>
              <a:srgbClr val="7F7F7F"/>
            </a:solidFill>
            <a:tailEnd type="triangle"/>
          </a:ln>
        </p:spPr>
        <p:style>
          <a:lnRef idx="1">
            <a:schemeClr val="accent1"/>
          </a:lnRef>
          <a:fillRef idx="0">
            <a:schemeClr val="accent1"/>
          </a:fillRef>
          <a:effectRef idx="0">
            <a:schemeClr val="accent1"/>
          </a:effectRef>
          <a:fontRef idx="minor">
            <a:schemeClr val="tx1"/>
          </a:fontRef>
        </p:style>
      </p:cxnSp>
      <p:pic>
        <p:nvPicPr>
          <p:cNvPr id="31" name="Image 30">
            <a:extLst>
              <a:ext uri="{FF2B5EF4-FFF2-40B4-BE49-F238E27FC236}">
                <a16:creationId xmlns:a16="http://schemas.microsoft.com/office/drawing/2014/main" id="{9D7C21D0-1EF6-C36C-D4A5-E0513753C2F2}"/>
              </a:ext>
            </a:extLst>
          </p:cNvPr>
          <p:cNvPicPr>
            <a:picLocks noChangeAspect="1"/>
          </p:cNvPicPr>
          <p:nvPr/>
        </p:nvPicPr>
        <p:blipFill>
          <a:blip r:embed="rId6"/>
          <a:stretch>
            <a:fillRect/>
          </a:stretch>
        </p:blipFill>
        <p:spPr>
          <a:xfrm>
            <a:off x="8661394" y="1647437"/>
            <a:ext cx="3072059" cy="4880547"/>
          </a:xfrm>
          <a:prstGeom prst="rect">
            <a:avLst/>
          </a:prstGeom>
          <a:ln>
            <a:noFill/>
          </a:ln>
          <a:effectLst>
            <a:outerShdw blurRad="292100" dist="139700" dir="2700000" algn="tl" rotWithShape="0">
              <a:srgbClr val="333333">
                <a:alpha val="65000"/>
              </a:srgbClr>
            </a:outerShdw>
          </a:effectLst>
        </p:spPr>
      </p:pic>
      <p:sp>
        <p:nvSpPr>
          <p:cNvPr id="33" name="Rectangle : coins arrondis 32">
            <a:extLst>
              <a:ext uri="{FF2B5EF4-FFF2-40B4-BE49-F238E27FC236}">
                <a16:creationId xmlns:a16="http://schemas.microsoft.com/office/drawing/2014/main" id="{6A1A9C1D-D8A1-45FE-4297-07E94F23EEDE}"/>
              </a:ext>
            </a:extLst>
          </p:cNvPr>
          <p:cNvSpPr/>
          <p:nvPr/>
        </p:nvSpPr>
        <p:spPr>
          <a:xfrm>
            <a:off x="6793573" y="5421079"/>
            <a:ext cx="2828196" cy="804574"/>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Tout est à faire, soyez bibliothécaire !</a:t>
            </a:r>
          </a:p>
        </p:txBody>
      </p:sp>
      <p:cxnSp>
        <p:nvCxnSpPr>
          <p:cNvPr id="34" name="Connecteur : en angle 33">
            <a:extLst>
              <a:ext uri="{FF2B5EF4-FFF2-40B4-BE49-F238E27FC236}">
                <a16:creationId xmlns:a16="http://schemas.microsoft.com/office/drawing/2014/main" id="{819A4380-DEE1-0A49-C431-7408795AE884}"/>
              </a:ext>
            </a:extLst>
          </p:cNvPr>
          <p:cNvCxnSpPr>
            <a:cxnSpLocks/>
            <a:stCxn id="17" idx="3"/>
            <a:endCxn id="31" idx="1"/>
          </p:cNvCxnSpPr>
          <p:nvPr/>
        </p:nvCxnSpPr>
        <p:spPr>
          <a:xfrm>
            <a:off x="7076739" y="3821835"/>
            <a:ext cx="1584655" cy="265876"/>
          </a:xfrm>
          <a:prstGeom prst="bentConnector3">
            <a:avLst>
              <a:gd name="adj1" fmla="val 50000"/>
            </a:avLst>
          </a:prstGeom>
          <a:ln w="57150">
            <a:solidFill>
              <a:srgbClr val="7F7F7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11660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54FC74-D5A7-17FD-0D27-07824B4457B4}"/>
              </a:ext>
            </a:extLst>
          </p:cNvPr>
          <p:cNvSpPr>
            <a:spLocks noGrp="1"/>
          </p:cNvSpPr>
          <p:nvPr>
            <p:ph type="title"/>
          </p:nvPr>
        </p:nvSpPr>
        <p:spPr/>
        <p:txBody>
          <a:bodyPr>
            <a:normAutofit fontScale="90000"/>
          </a:bodyPr>
          <a:lstStyle/>
          <a:p>
            <a:r>
              <a:rPr lang="fr-FR" dirty="0"/>
              <a:t>Conseils pour créer/corriger des métadonnées</a:t>
            </a:r>
          </a:p>
        </p:txBody>
      </p:sp>
      <p:grpSp>
        <p:nvGrpSpPr>
          <p:cNvPr id="3" name="Groupe 2">
            <a:extLst>
              <a:ext uri="{FF2B5EF4-FFF2-40B4-BE49-F238E27FC236}">
                <a16:creationId xmlns:a16="http://schemas.microsoft.com/office/drawing/2014/main" id="{E0D3B8D1-F678-4AAD-AE09-81D9F940EE58}"/>
              </a:ext>
            </a:extLst>
          </p:cNvPr>
          <p:cNvGrpSpPr/>
          <p:nvPr/>
        </p:nvGrpSpPr>
        <p:grpSpPr>
          <a:xfrm>
            <a:off x="552055" y="3066334"/>
            <a:ext cx="11087889" cy="562074"/>
            <a:chOff x="623392" y="2698581"/>
            <a:chExt cx="11087889" cy="562074"/>
          </a:xfrm>
        </p:grpSpPr>
        <p:sp>
          <p:nvSpPr>
            <p:cNvPr id="4" name="Ellipse 3">
              <a:extLst>
                <a:ext uri="{FF2B5EF4-FFF2-40B4-BE49-F238E27FC236}">
                  <a16:creationId xmlns:a16="http://schemas.microsoft.com/office/drawing/2014/main" id="{63AE522C-74DB-450F-B1BD-02DA971CF8C7}"/>
                </a:ext>
              </a:extLst>
            </p:cNvPr>
            <p:cNvSpPr/>
            <p:nvPr/>
          </p:nvSpPr>
          <p:spPr>
            <a:xfrm>
              <a:off x="623392" y="2698581"/>
              <a:ext cx="562074" cy="562074"/>
            </a:xfrm>
            <a:prstGeom prst="ellipse">
              <a:avLst/>
            </a:prstGeom>
            <a:solidFill>
              <a:srgbClr val="68013F"/>
            </a:solidFill>
            <a:ln>
              <a:solidFill>
                <a:srgbClr val="6801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2</a:t>
              </a:r>
            </a:p>
          </p:txBody>
        </p:sp>
        <p:sp>
          <p:nvSpPr>
            <p:cNvPr id="5" name="ZoneTexte 4">
              <a:extLst>
                <a:ext uri="{FF2B5EF4-FFF2-40B4-BE49-F238E27FC236}">
                  <a16:creationId xmlns:a16="http://schemas.microsoft.com/office/drawing/2014/main" id="{6E1A6F95-AB7C-9B05-457C-E16D17448E2B}"/>
                </a:ext>
              </a:extLst>
            </p:cNvPr>
            <p:cNvSpPr txBox="1"/>
            <p:nvPr/>
          </p:nvSpPr>
          <p:spPr>
            <a:xfrm>
              <a:off x="1315598" y="2779563"/>
              <a:ext cx="10395683" cy="400110"/>
            </a:xfrm>
            <a:prstGeom prst="rect">
              <a:avLst/>
            </a:prstGeom>
            <a:noFill/>
          </p:spPr>
          <p:txBody>
            <a:bodyPr wrap="square" rtlCol="0">
              <a:spAutoFit/>
            </a:bodyPr>
            <a:lstStyle/>
            <a:p>
              <a:r>
                <a:rPr lang="fr-FR" sz="2000" dirty="0"/>
                <a:t>Pour les textes publiés : cherchez des informations sur les catalogues de bibliothèque</a:t>
              </a:r>
            </a:p>
          </p:txBody>
        </p:sp>
      </p:grpSp>
      <p:grpSp>
        <p:nvGrpSpPr>
          <p:cNvPr id="6" name="Groupe 5">
            <a:extLst>
              <a:ext uri="{FF2B5EF4-FFF2-40B4-BE49-F238E27FC236}">
                <a16:creationId xmlns:a16="http://schemas.microsoft.com/office/drawing/2014/main" id="{9022DFCB-9E3D-3885-A5D8-8B8B9A0B5166}"/>
              </a:ext>
            </a:extLst>
          </p:cNvPr>
          <p:cNvGrpSpPr/>
          <p:nvPr/>
        </p:nvGrpSpPr>
        <p:grpSpPr>
          <a:xfrm>
            <a:off x="552055" y="1451614"/>
            <a:ext cx="3864303" cy="562074"/>
            <a:chOff x="623392" y="2698581"/>
            <a:chExt cx="3864303" cy="562074"/>
          </a:xfrm>
        </p:grpSpPr>
        <p:sp>
          <p:nvSpPr>
            <p:cNvPr id="7" name="Ellipse 6">
              <a:extLst>
                <a:ext uri="{FF2B5EF4-FFF2-40B4-BE49-F238E27FC236}">
                  <a16:creationId xmlns:a16="http://schemas.microsoft.com/office/drawing/2014/main" id="{00163DA1-486F-4F96-398E-F26C46BACEDC}"/>
                </a:ext>
              </a:extLst>
            </p:cNvPr>
            <p:cNvSpPr/>
            <p:nvPr/>
          </p:nvSpPr>
          <p:spPr>
            <a:xfrm>
              <a:off x="623392" y="2698581"/>
              <a:ext cx="562074" cy="562074"/>
            </a:xfrm>
            <a:prstGeom prst="ellipse">
              <a:avLst/>
            </a:prstGeom>
            <a:solidFill>
              <a:srgbClr val="68013F"/>
            </a:solidFill>
            <a:ln>
              <a:solidFill>
                <a:srgbClr val="6801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1</a:t>
              </a:r>
            </a:p>
          </p:txBody>
        </p:sp>
        <p:sp>
          <p:nvSpPr>
            <p:cNvPr id="8" name="ZoneTexte 7">
              <a:extLst>
                <a:ext uri="{FF2B5EF4-FFF2-40B4-BE49-F238E27FC236}">
                  <a16:creationId xmlns:a16="http://schemas.microsoft.com/office/drawing/2014/main" id="{B7150639-921E-63C8-D3F4-A4C25A30C1FF}"/>
                </a:ext>
              </a:extLst>
            </p:cNvPr>
            <p:cNvSpPr txBox="1"/>
            <p:nvPr/>
          </p:nvSpPr>
          <p:spPr>
            <a:xfrm>
              <a:off x="1315599" y="2779563"/>
              <a:ext cx="3172096" cy="400110"/>
            </a:xfrm>
            <a:prstGeom prst="rect">
              <a:avLst/>
            </a:prstGeom>
            <a:noFill/>
          </p:spPr>
          <p:txBody>
            <a:bodyPr wrap="square" rtlCol="0">
              <a:spAutoFit/>
            </a:bodyPr>
            <a:lstStyle/>
            <a:p>
              <a:r>
                <a:rPr lang="fr-FR" sz="2000" dirty="0"/>
                <a:t>Créer une notice </a:t>
              </a:r>
              <a:r>
                <a:rPr lang="fr-FR" sz="2000" i="1" dirty="0"/>
                <a:t>ex nihilo</a:t>
              </a:r>
              <a:endParaRPr lang="fr-FR" sz="2000" dirty="0"/>
            </a:p>
          </p:txBody>
        </p:sp>
      </p:grpSp>
      <p:pic>
        <p:nvPicPr>
          <p:cNvPr id="13" name="Image 12">
            <a:extLst>
              <a:ext uri="{FF2B5EF4-FFF2-40B4-BE49-F238E27FC236}">
                <a16:creationId xmlns:a16="http://schemas.microsoft.com/office/drawing/2014/main" id="{CC1B6FAB-5B1F-2DC8-2067-D50FCCA349AB}"/>
              </a:ext>
            </a:extLst>
          </p:cNvPr>
          <p:cNvPicPr>
            <a:picLocks noChangeAspect="1"/>
          </p:cNvPicPr>
          <p:nvPr/>
        </p:nvPicPr>
        <p:blipFill>
          <a:blip r:embed="rId2"/>
          <a:stretch>
            <a:fillRect/>
          </a:stretch>
        </p:blipFill>
        <p:spPr>
          <a:xfrm>
            <a:off x="4931923" y="927447"/>
            <a:ext cx="5022292" cy="1491519"/>
          </a:xfrm>
          <a:prstGeom prst="rect">
            <a:avLst/>
          </a:prstGeom>
          <a:ln>
            <a:noFill/>
          </a:ln>
          <a:effectLst>
            <a:outerShdw blurRad="292100" dist="139700" dir="2700000" algn="tl" rotWithShape="0">
              <a:srgbClr val="333333">
                <a:alpha val="65000"/>
              </a:srgbClr>
            </a:outerShdw>
          </a:effectLst>
        </p:spPr>
      </p:pic>
      <p:sp>
        <p:nvSpPr>
          <p:cNvPr id="11" name="Rectangle : coins arrondis 10">
            <a:extLst>
              <a:ext uri="{FF2B5EF4-FFF2-40B4-BE49-F238E27FC236}">
                <a16:creationId xmlns:a16="http://schemas.microsoft.com/office/drawing/2014/main" id="{666124D3-7815-D67A-10E3-8517CA80A409}"/>
              </a:ext>
            </a:extLst>
          </p:cNvPr>
          <p:cNvSpPr/>
          <p:nvPr/>
        </p:nvSpPr>
        <p:spPr>
          <a:xfrm>
            <a:off x="7841883" y="1623331"/>
            <a:ext cx="724942" cy="523425"/>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 name="Connecteur : en angle 14">
            <a:extLst>
              <a:ext uri="{FF2B5EF4-FFF2-40B4-BE49-F238E27FC236}">
                <a16:creationId xmlns:a16="http://schemas.microsoft.com/office/drawing/2014/main" id="{B147DF43-609F-AD33-1EAF-1C979E5FDDC7}"/>
              </a:ext>
            </a:extLst>
          </p:cNvPr>
          <p:cNvCxnSpPr>
            <a:stCxn id="8" idx="3"/>
            <a:endCxn id="11" idx="1"/>
          </p:cNvCxnSpPr>
          <p:nvPr/>
        </p:nvCxnSpPr>
        <p:spPr>
          <a:xfrm>
            <a:off x="4416358" y="1732651"/>
            <a:ext cx="3425525" cy="152393"/>
          </a:xfrm>
          <a:prstGeom prst="bentConnector3">
            <a:avLst/>
          </a:prstGeom>
          <a:ln w="57150">
            <a:solidFill>
              <a:srgbClr val="7F7F7F"/>
            </a:solidFill>
            <a:tailEnd type="triangle"/>
          </a:ln>
        </p:spPr>
        <p:style>
          <a:lnRef idx="1">
            <a:schemeClr val="accent1"/>
          </a:lnRef>
          <a:fillRef idx="0">
            <a:schemeClr val="accent1"/>
          </a:fillRef>
          <a:effectRef idx="0">
            <a:schemeClr val="accent1"/>
          </a:effectRef>
          <a:fontRef idx="minor">
            <a:schemeClr val="tx1"/>
          </a:fontRef>
        </p:style>
      </p:cxnSp>
      <p:grpSp>
        <p:nvGrpSpPr>
          <p:cNvPr id="16" name="Groupe 15">
            <a:extLst>
              <a:ext uri="{FF2B5EF4-FFF2-40B4-BE49-F238E27FC236}">
                <a16:creationId xmlns:a16="http://schemas.microsoft.com/office/drawing/2014/main" id="{BA50F0DE-D346-0E0F-C56A-1AAAB79B8654}"/>
              </a:ext>
            </a:extLst>
          </p:cNvPr>
          <p:cNvGrpSpPr/>
          <p:nvPr/>
        </p:nvGrpSpPr>
        <p:grpSpPr>
          <a:xfrm>
            <a:off x="552055" y="4208038"/>
            <a:ext cx="10946038" cy="707886"/>
            <a:chOff x="623392" y="2625675"/>
            <a:chExt cx="10946038" cy="707886"/>
          </a:xfrm>
        </p:grpSpPr>
        <p:sp>
          <p:nvSpPr>
            <p:cNvPr id="17" name="Ellipse 16">
              <a:extLst>
                <a:ext uri="{FF2B5EF4-FFF2-40B4-BE49-F238E27FC236}">
                  <a16:creationId xmlns:a16="http://schemas.microsoft.com/office/drawing/2014/main" id="{59FE4699-2EC4-1189-E128-A2B53889C3D0}"/>
                </a:ext>
              </a:extLst>
            </p:cNvPr>
            <p:cNvSpPr/>
            <p:nvPr/>
          </p:nvSpPr>
          <p:spPr>
            <a:xfrm>
              <a:off x="623392" y="2698581"/>
              <a:ext cx="562074" cy="562074"/>
            </a:xfrm>
            <a:prstGeom prst="ellipse">
              <a:avLst/>
            </a:prstGeom>
            <a:solidFill>
              <a:srgbClr val="68013F"/>
            </a:solidFill>
            <a:ln>
              <a:solidFill>
                <a:srgbClr val="6801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3</a:t>
              </a:r>
            </a:p>
          </p:txBody>
        </p:sp>
        <p:sp>
          <p:nvSpPr>
            <p:cNvPr id="18" name="ZoneTexte 17">
              <a:extLst>
                <a:ext uri="{FF2B5EF4-FFF2-40B4-BE49-F238E27FC236}">
                  <a16:creationId xmlns:a16="http://schemas.microsoft.com/office/drawing/2014/main" id="{40BDB465-7A01-E07C-8684-479C974AE008}"/>
                </a:ext>
              </a:extLst>
            </p:cNvPr>
            <p:cNvSpPr txBox="1"/>
            <p:nvPr/>
          </p:nvSpPr>
          <p:spPr>
            <a:xfrm>
              <a:off x="1315598" y="2625675"/>
              <a:ext cx="10253832" cy="707886"/>
            </a:xfrm>
            <a:prstGeom prst="rect">
              <a:avLst/>
            </a:prstGeom>
            <a:noFill/>
          </p:spPr>
          <p:txBody>
            <a:bodyPr wrap="square" rtlCol="0">
              <a:spAutoFit/>
            </a:bodyPr>
            <a:lstStyle/>
            <a:p>
              <a:r>
                <a:rPr lang="fr-FR" sz="2000" dirty="0"/>
                <a:t>Pour la </a:t>
              </a:r>
              <a:r>
                <a:rPr lang="fr-FR" sz="2000" b="1" dirty="0"/>
                <a:t>littérature grise </a:t>
              </a:r>
              <a:r>
                <a:rPr lang="fr-FR" sz="2000" dirty="0"/>
                <a:t>(rapports, mémoires, documents de travail, etc.) assurez-vous d’avoir le texte intégral pour pouvoir extraire les informations</a:t>
              </a:r>
            </a:p>
          </p:txBody>
        </p:sp>
      </p:grpSp>
      <p:sp>
        <p:nvSpPr>
          <p:cNvPr id="19" name="ZoneTexte 18">
            <a:extLst>
              <a:ext uri="{FF2B5EF4-FFF2-40B4-BE49-F238E27FC236}">
                <a16:creationId xmlns:a16="http://schemas.microsoft.com/office/drawing/2014/main" id="{45F8F3D2-0B85-12D0-DCCA-2A738A700E24}"/>
              </a:ext>
            </a:extLst>
          </p:cNvPr>
          <p:cNvSpPr txBox="1"/>
          <p:nvPr/>
        </p:nvSpPr>
        <p:spPr>
          <a:xfrm>
            <a:off x="2266565" y="5194017"/>
            <a:ext cx="1926077" cy="1328023"/>
          </a:xfrm>
          <a:prstGeom prst="roundRect">
            <a:avLst/>
          </a:prstGeom>
          <a:noFill/>
          <a:ln w="38100">
            <a:solidFill>
              <a:srgbClr val="7F7F7F"/>
            </a:solidFill>
          </a:ln>
        </p:spPr>
        <p:txBody>
          <a:bodyPr wrap="square" rtlCol="0">
            <a:spAutoFit/>
          </a:bodyPr>
          <a:lstStyle/>
          <a:p>
            <a:pPr algn="r"/>
            <a:r>
              <a:rPr lang="fr-FR" dirty="0"/>
              <a:t>Si vous doutez sur le type de document à attribuer…</a:t>
            </a:r>
          </a:p>
        </p:txBody>
      </p:sp>
      <p:pic>
        <p:nvPicPr>
          <p:cNvPr id="21" name="Image 20">
            <a:extLst>
              <a:ext uri="{FF2B5EF4-FFF2-40B4-BE49-F238E27FC236}">
                <a16:creationId xmlns:a16="http://schemas.microsoft.com/office/drawing/2014/main" id="{C4EF31FD-3575-B6EA-607C-376C3454D0F8}"/>
              </a:ext>
            </a:extLst>
          </p:cNvPr>
          <p:cNvPicPr>
            <a:picLocks noChangeAspect="1"/>
          </p:cNvPicPr>
          <p:nvPr/>
        </p:nvPicPr>
        <p:blipFill>
          <a:blip r:embed="rId3"/>
          <a:stretch>
            <a:fillRect/>
          </a:stretch>
        </p:blipFill>
        <p:spPr>
          <a:xfrm>
            <a:off x="4348264" y="5015015"/>
            <a:ext cx="3337997" cy="1686029"/>
          </a:xfrm>
          <a:prstGeom prst="rect">
            <a:avLst/>
          </a:prstGeom>
          <a:ln>
            <a:noFill/>
          </a:ln>
          <a:effectLst>
            <a:outerShdw blurRad="292100" dist="139700" dir="2700000" algn="tl" rotWithShape="0">
              <a:srgbClr val="333333">
                <a:alpha val="65000"/>
              </a:srgbClr>
            </a:outerShdw>
          </a:effectLst>
        </p:spPr>
      </p:pic>
      <p:sp>
        <p:nvSpPr>
          <p:cNvPr id="24" name="ZoneTexte 23">
            <a:extLst>
              <a:ext uri="{FF2B5EF4-FFF2-40B4-BE49-F238E27FC236}">
                <a16:creationId xmlns:a16="http://schemas.microsoft.com/office/drawing/2014/main" id="{EC0B152F-35A7-3AB4-4D9C-7899A58D6246}"/>
              </a:ext>
            </a:extLst>
          </p:cNvPr>
          <p:cNvSpPr txBox="1"/>
          <p:nvPr/>
        </p:nvSpPr>
        <p:spPr>
          <a:xfrm>
            <a:off x="7841883" y="5534863"/>
            <a:ext cx="2112332" cy="715089"/>
          </a:xfrm>
          <a:prstGeom prst="roundRect">
            <a:avLst/>
          </a:prstGeom>
          <a:solidFill>
            <a:schemeClr val="bg1"/>
          </a:solidFill>
          <a:ln w="38100">
            <a:solidFill>
              <a:srgbClr val="7F7F7F"/>
            </a:solidFill>
          </a:ln>
        </p:spPr>
        <p:txBody>
          <a:bodyPr wrap="square" rtlCol="0">
            <a:spAutoFit/>
          </a:bodyPr>
          <a:lstStyle/>
          <a:p>
            <a:r>
              <a:rPr lang="fr-FR" dirty="0"/>
              <a:t>…Utilisez le type « Document » </a:t>
            </a:r>
          </a:p>
        </p:txBody>
      </p:sp>
    </p:spTree>
    <p:extLst>
      <p:ext uri="{BB962C8B-B14F-4D97-AF65-F5344CB8AC3E}">
        <p14:creationId xmlns:p14="http://schemas.microsoft.com/office/powerpoint/2010/main" val="60670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A2383D2-B042-431B-BDC3-7B8506DF3236}"/>
              </a:ext>
            </a:extLst>
          </p:cNvPr>
          <p:cNvPicPr>
            <a:picLocks noChangeAspect="1"/>
          </p:cNvPicPr>
          <p:nvPr/>
        </p:nvPicPr>
        <p:blipFill>
          <a:blip r:embed="rId2"/>
          <a:stretch>
            <a:fillRect/>
          </a:stretch>
        </p:blipFill>
        <p:spPr>
          <a:xfrm>
            <a:off x="9490301" y="250557"/>
            <a:ext cx="756480" cy="1172309"/>
          </a:xfrm>
          <a:prstGeom prst="rect">
            <a:avLst/>
          </a:prstGeom>
          <a:effectLst/>
        </p:spPr>
      </p:pic>
      <p:sp>
        <p:nvSpPr>
          <p:cNvPr id="2" name="Titre 1">
            <a:extLst>
              <a:ext uri="{FF2B5EF4-FFF2-40B4-BE49-F238E27FC236}">
                <a16:creationId xmlns:a16="http://schemas.microsoft.com/office/drawing/2014/main" id="{39E27821-F7B7-E63E-24CF-BFB81038F775}"/>
              </a:ext>
            </a:extLst>
          </p:cNvPr>
          <p:cNvSpPr>
            <a:spLocks noGrp="1"/>
          </p:cNvSpPr>
          <p:nvPr>
            <p:ph type="title"/>
          </p:nvPr>
        </p:nvSpPr>
        <p:spPr/>
        <p:txBody>
          <a:bodyPr>
            <a:normAutofit fontScale="90000"/>
          </a:bodyPr>
          <a:lstStyle/>
          <a:p>
            <a:r>
              <a:rPr lang="fr-FR" dirty="0"/>
              <a:t>Une autre très bonne raison d’utiliser Zotero</a:t>
            </a:r>
          </a:p>
        </p:txBody>
      </p:sp>
      <p:sp>
        <p:nvSpPr>
          <p:cNvPr id="7" name="Rectangle 6">
            <a:extLst>
              <a:ext uri="{FF2B5EF4-FFF2-40B4-BE49-F238E27FC236}">
                <a16:creationId xmlns:a16="http://schemas.microsoft.com/office/drawing/2014/main" id="{EA55FB30-6D2E-A04C-CCD3-4A0D89FD4B31}"/>
              </a:ext>
            </a:extLst>
          </p:cNvPr>
          <p:cNvSpPr/>
          <p:nvPr/>
        </p:nvSpPr>
        <p:spPr>
          <a:xfrm>
            <a:off x="1" y="0"/>
            <a:ext cx="175098" cy="6858000"/>
          </a:xfrm>
          <a:prstGeom prst="rect">
            <a:avLst/>
          </a:prstGeom>
          <a:solidFill>
            <a:schemeClr val="tx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559EEDF4-35BC-DFD5-B4CC-E3087CF2DA5C}"/>
              </a:ext>
            </a:extLst>
          </p:cNvPr>
          <p:cNvSpPr txBox="1"/>
          <p:nvPr/>
        </p:nvSpPr>
        <p:spPr>
          <a:xfrm>
            <a:off x="623391" y="1027603"/>
            <a:ext cx="5674951" cy="523220"/>
          </a:xfrm>
          <a:prstGeom prst="rect">
            <a:avLst/>
          </a:prstGeom>
          <a:noFill/>
        </p:spPr>
        <p:txBody>
          <a:bodyPr wrap="none" rtlCol="0">
            <a:spAutoFit/>
          </a:bodyPr>
          <a:lstStyle/>
          <a:p>
            <a:r>
              <a:rPr lang="fr-FR" sz="2800" dirty="0"/>
              <a:t>Vous optimisez votre </a:t>
            </a:r>
            <a:r>
              <a:rPr lang="fr-FR" sz="2800" dirty="0" err="1"/>
              <a:t>méta-thèse</a:t>
            </a:r>
            <a:endParaRPr lang="fr-FR" sz="2800" dirty="0"/>
          </a:p>
        </p:txBody>
      </p:sp>
      <p:sp>
        <p:nvSpPr>
          <p:cNvPr id="4" name="ZoneTexte 3">
            <a:extLst>
              <a:ext uri="{FF2B5EF4-FFF2-40B4-BE49-F238E27FC236}">
                <a16:creationId xmlns:a16="http://schemas.microsoft.com/office/drawing/2014/main" id="{2FDA545B-E6FA-9357-C4C8-E25FA148B9F2}"/>
              </a:ext>
            </a:extLst>
          </p:cNvPr>
          <p:cNvSpPr txBox="1"/>
          <p:nvPr/>
        </p:nvSpPr>
        <p:spPr>
          <a:xfrm>
            <a:off x="623391" y="1741714"/>
            <a:ext cx="10821682" cy="707886"/>
          </a:xfrm>
          <a:prstGeom prst="rect">
            <a:avLst/>
          </a:prstGeom>
          <a:noFill/>
        </p:spPr>
        <p:txBody>
          <a:bodyPr wrap="square" rtlCol="0">
            <a:spAutoFit/>
          </a:bodyPr>
          <a:lstStyle/>
          <a:p>
            <a:r>
              <a:rPr lang="fr-FR" sz="2000" b="1" dirty="0"/>
              <a:t>Zotero</a:t>
            </a:r>
            <a:r>
              <a:rPr lang="fr-FR" sz="2000" dirty="0"/>
              <a:t> peut vous servir de journal de recherche ou de journal de bord en centralisant et reliant vos données et vos interactions.</a:t>
            </a:r>
          </a:p>
        </p:txBody>
      </p:sp>
      <p:sp>
        <p:nvSpPr>
          <p:cNvPr id="8" name="Flèche : droite 7">
            <a:extLst>
              <a:ext uri="{FF2B5EF4-FFF2-40B4-BE49-F238E27FC236}">
                <a16:creationId xmlns:a16="http://schemas.microsoft.com/office/drawing/2014/main" id="{9042A25D-27CB-42A2-A199-AE54C130F11D}"/>
              </a:ext>
            </a:extLst>
          </p:cNvPr>
          <p:cNvSpPr/>
          <p:nvPr/>
        </p:nvSpPr>
        <p:spPr>
          <a:xfrm>
            <a:off x="743578" y="2768448"/>
            <a:ext cx="673239" cy="470725"/>
          </a:xfrm>
          <a:prstGeom prst="rightArrow">
            <a:avLst/>
          </a:prstGeom>
          <a:solidFill>
            <a:srgbClr val="68013F"/>
          </a:solidFill>
          <a:ln>
            <a:solidFill>
              <a:srgbClr val="6801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F09A9F37-E103-E16E-8A16-913727BA90A1}"/>
              </a:ext>
            </a:extLst>
          </p:cNvPr>
          <p:cNvSpPr txBox="1"/>
          <p:nvPr/>
        </p:nvSpPr>
        <p:spPr>
          <a:xfrm>
            <a:off x="1472829" y="2649867"/>
            <a:ext cx="6837158" cy="707886"/>
          </a:xfrm>
          <a:prstGeom prst="rect">
            <a:avLst/>
          </a:prstGeom>
          <a:noFill/>
        </p:spPr>
        <p:txBody>
          <a:bodyPr wrap="square" rtlCol="0">
            <a:spAutoFit/>
          </a:bodyPr>
          <a:lstStyle/>
          <a:p>
            <a:r>
              <a:rPr lang="fr-FR" sz="2000" b="1" dirty="0"/>
              <a:t>Vos données bibliographiques </a:t>
            </a:r>
            <a:r>
              <a:rPr lang="fr-FR" sz="2000" dirty="0"/>
              <a:t>certes (c’est ce pour quoi l’outil a été pensé au départ), mais pas seulement.</a:t>
            </a:r>
          </a:p>
        </p:txBody>
      </p:sp>
      <p:sp>
        <p:nvSpPr>
          <p:cNvPr id="10" name="Flèche : droite 9">
            <a:extLst>
              <a:ext uri="{FF2B5EF4-FFF2-40B4-BE49-F238E27FC236}">
                <a16:creationId xmlns:a16="http://schemas.microsoft.com/office/drawing/2014/main" id="{C5E629DF-5FB3-16C9-FE9F-CE94FEF8B7D5}"/>
              </a:ext>
            </a:extLst>
          </p:cNvPr>
          <p:cNvSpPr/>
          <p:nvPr/>
        </p:nvSpPr>
        <p:spPr>
          <a:xfrm>
            <a:off x="712875" y="3571281"/>
            <a:ext cx="673239" cy="470725"/>
          </a:xfrm>
          <a:prstGeom prst="rightArrow">
            <a:avLst/>
          </a:prstGeom>
          <a:solidFill>
            <a:srgbClr val="68013F"/>
          </a:solidFill>
          <a:ln>
            <a:solidFill>
              <a:srgbClr val="6801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D7544439-DBFE-6882-BF43-99E6AC18E0DD}"/>
              </a:ext>
            </a:extLst>
          </p:cNvPr>
          <p:cNvSpPr txBox="1"/>
          <p:nvPr/>
        </p:nvSpPr>
        <p:spPr>
          <a:xfrm>
            <a:off x="1442125" y="3593375"/>
            <a:ext cx="10002947" cy="400110"/>
          </a:xfrm>
          <a:prstGeom prst="rect">
            <a:avLst/>
          </a:prstGeom>
          <a:noFill/>
        </p:spPr>
        <p:txBody>
          <a:bodyPr wrap="square" rtlCol="0">
            <a:spAutoFit/>
          </a:bodyPr>
          <a:lstStyle/>
          <a:p>
            <a:r>
              <a:rPr lang="fr-FR" sz="2000" b="1" dirty="0"/>
              <a:t>Vos recherches informationnelles</a:t>
            </a:r>
            <a:r>
              <a:rPr lang="fr-FR" sz="2000" dirty="0"/>
              <a:t> dans les bases de données que vous utilisez</a:t>
            </a:r>
          </a:p>
        </p:txBody>
      </p:sp>
      <p:sp>
        <p:nvSpPr>
          <p:cNvPr id="12" name="Flèche : droite 11">
            <a:extLst>
              <a:ext uri="{FF2B5EF4-FFF2-40B4-BE49-F238E27FC236}">
                <a16:creationId xmlns:a16="http://schemas.microsoft.com/office/drawing/2014/main" id="{46544DE4-1885-E3BD-8D30-B36AF68485C7}"/>
              </a:ext>
            </a:extLst>
          </p:cNvPr>
          <p:cNvSpPr/>
          <p:nvPr/>
        </p:nvSpPr>
        <p:spPr>
          <a:xfrm>
            <a:off x="743578" y="4408401"/>
            <a:ext cx="673239" cy="470725"/>
          </a:xfrm>
          <a:prstGeom prst="rightArrow">
            <a:avLst/>
          </a:prstGeom>
          <a:solidFill>
            <a:srgbClr val="68013F"/>
          </a:solidFill>
          <a:ln>
            <a:solidFill>
              <a:srgbClr val="6801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02EF1135-CAA6-6FCB-AB2D-DB8660CD6A8D}"/>
              </a:ext>
            </a:extLst>
          </p:cNvPr>
          <p:cNvSpPr txBox="1"/>
          <p:nvPr/>
        </p:nvSpPr>
        <p:spPr>
          <a:xfrm>
            <a:off x="1472829" y="4289820"/>
            <a:ext cx="6023242" cy="707886"/>
          </a:xfrm>
          <a:prstGeom prst="rect">
            <a:avLst/>
          </a:prstGeom>
          <a:noFill/>
        </p:spPr>
        <p:txBody>
          <a:bodyPr wrap="square" rtlCol="0">
            <a:spAutoFit/>
          </a:bodyPr>
          <a:lstStyle/>
          <a:p>
            <a:r>
              <a:rPr lang="fr-FR" sz="2000" b="1" dirty="0"/>
              <a:t>L’environnement éditorial de votre champ disciplinaire</a:t>
            </a:r>
            <a:r>
              <a:rPr lang="fr-FR" sz="2000" dirty="0"/>
              <a:t> et comment vous vous y intégrez</a:t>
            </a:r>
          </a:p>
        </p:txBody>
      </p:sp>
      <p:sp>
        <p:nvSpPr>
          <p:cNvPr id="14" name="Flèche : droite 13">
            <a:extLst>
              <a:ext uri="{FF2B5EF4-FFF2-40B4-BE49-F238E27FC236}">
                <a16:creationId xmlns:a16="http://schemas.microsoft.com/office/drawing/2014/main" id="{CD8BE6FC-37A1-3DB1-BE07-7CBD5145C947}"/>
              </a:ext>
            </a:extLst>
          </p:cNvPr>
          <p:cNvSpPr/>
          <p:nvPr/>
        </p:nvSpPr>
        <p:spPr>
          <a:xfrm>
            <a:off x="712875" y="5195552"/>
            <a:ext cx="673239" cy="470725"/>
          </a:xfrm>
          <a:prstGeom prst="rightArrow">
            <a:avLst/>
          </a:prstGeom>
          <a:solidFill>
            <a:srgbClr val="68013F"/>
          </a:solidFill>
          <a:ln>
            <a:solidFill>
              <a:srgbClr val="6801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1E9A7D99-BB4C-BB32-AD9B-96AE54942E13}"/>
              </a:ext>
            </a:extLst>
          </p:cNvPr>
          <p:cNvSpPr txBox="1"/>
          <p:nvPr/>
        </p:nvSpPr>
        <p:spPr>
          <a:xfrm>
            <a:off x="1442126" y="5217647"/>
            <a:ext cx="10002946" cy="400110"/>
          </a:xfrm>
          <a:prstGeom prst="rect">
            <a:avLst/>
          </a:prstGeom>
          <a:noFill/>
        </p:spPr>
        <p:txBody>
          <a:bodyPr wrap="square" rtlCol="0">
            <a:spAutoFit/>
          </a:bodyPr>
          <a:lstStyle/>
          <a:p>
            <a:r>
              <a:rPr lang="fr-FR" sz="2000" b="1" dirty="0"/>
              <a:t>Vos erreurs et fausses pistes</a:t>
            </a:r>
            <a:r>
              <a:rPr lang="fr-FR" sz="2000" dirty="0"/>
              <a:t> pour ne pas les refaire ou les réemprunter</a:t>
            </a:r>
          </a:p>
        </p:txBody>
      </p:sp>
      <p:sp>
        <p:nvSpPr>
          <p:cNvPr id="16" name="Flèche : droite 15">
            <a:extLst>
              <a:ext uri="{FF2B5EF4-FFF2-40B4-BE49-F238E27FC236}">
                <a16:creationId xmlns:a16="http://schemas.microsoft.com/office/drawing/2014/main" id="{E05294C6-EE4A-3FB9-E40D-472E4435472E}"/>
              </a:ext>
            </a:extLst>
          </p:cNvPr>
          <p:cNvSpPr/>
          <p:nvPr/>
        </p:nvSpPr>
        <p:spPr>
          <a:xfrm>
            <a:off x="708777" y="5976178"/>
            <a:ext cx="673239" cy="470725"/>
          </a:xfrm>
          <a:prstGeom prst="rightArrow">
            <a:avLst/>
          </a:prstGeom>
          <a:solidFill>
            <a:srgbClr val="68013F"/>
          </a:solidFill>
          <a:ln>
            <a:solidFill>
              <a:srgbClr val="6801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FA94CF6A-74FC-8A07-A205-A4BC91425129}"/>
              </a:ext>
            </a:extLst>
          </p:cNvPr>
          <p:cNvSpPr txBox="1"/>
          <p:nvPr/>
        </p:nvSpPr>
        <p:spPr>
          <a:xfrm>
            <a:off x="1438028" y="5998273"/>
            <a:ext cx="8808753" cy="400110"/>
          </a:xfrm>
          <a:prstGeom prst="rect">
            <a:avLst/>
          </a:prstGeom>
          <a:noFill/>
        </p:spPr>
        <p:txBody>
          <a:bodyPr wrap="square" rtlCol="0">
            <a:spAutoFit/>
          </a:bodyPr>
          <a:lstStyle/>
          <a:p>
            <a:r>
              <a:rPr lang="fr-FR" sz="2000" dirty="0"/>
              <a:t>Et il reste de la place pour votre imagination et vos besoins évidemment.</a:t>
            </a:r>
          </a:p>
        </p:txBody>
      </p:sp>
    </p:spTree>
    <p:extLst>
      <p:ext uri="{BB962C8B-B14F-4D97-AF65-F5344CB8AC3E}">
        <p14:creationId xmlns:p14="http://schemas.microsoft.com/office/powerpoint/2010/main" val="18030971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D9B196-9A03-F2E1-571C-3266BF5BC666}"/>
              </a:ext>
            </a:extLst>
          </p:cNvPr>
          <p:cNvSpPr>
            <a:spLocks noGrp="1"/>
          </p:cNvSpPr>
          <p:nvPr>
            <p:ph type="title"/>
          </p:nvPr>
        </p:nvSpPr>
        <p:spPr/>
        <p:txBody>
          <a:bodyPr>
            <a:normAutofit fontScale="90000"/>
          </a:bodyPr>
          <a:lstStyle/>
          <a:p>
            <a:r>
              <a:rPr lang="fr-FR" dirty="0"/>
              <a:t>On s’entraîne avant la pause ?</a:t>
            </a:r>
          </a:p>
        </p:txBody>
      </p:sp>
      <p:sp>
        <p:nvSpPr>
          <p:cNvPr id="7" name="ZoneTexte 6">
            <a:extLst>
              <a:ext uri="{FF2B5EF4-FFF2-40B4-BE49-F238E27FC236}">
                <a16:creationId xmlns:a16="http://schemas.microsoft.com/office/drawing/2014/main" id="{CEF32878-32E4-D848-417F-077B7360ECA1}"/>
              </a:ext>
            </a:extLst>
          </p:cNvPr>
          <p:cNvSpPr txBox="1"/>
          <p:nvPr/>
        </p:nvSpPr>
        <p:spPr>
          <a:xfrm>
            <a:off x="623391" y="1836087"/>
            <a:ext cx="10897773" cy="4616648"/>
          </a:xfrm>
          <a:prstGeom prst="rect">
            <a:avLst/>
          </a:prstGeom>
          <a:noFill/>
        </p:spPr>
        <p:txBody>
          <a:bodyPr wrap="square">
            <a:spAutoFit/>
          </a:bodyPr>
          <a:lstStyle/>
          <a:p>
            <a:r>
              <a:rPr lang="fr-FR" sz="1400" b="1" dirty="0"/>
              <a:t>Une Thèse dans le </a:t>
            </a:r>
            <a:r>
              <a:rPr lang="fr-FR" sz="1400" b="1" dirty="0" err="1"/>
              <a:t>Sudoc</a:t>
            </a:r>
            <a:endParaRPr lang="fr-FR" sz="1400" b="1" dirty="0"/>
          </a:p>
          <a:p>
            <a:pPr marL="400050" indent="-400050">
              <a:buFont typeface="Arial" panose="020B0604020202020204" pitchFamily="34" charset="0"/>
              <a:buChar char="•"/>
            </a:pPr>
            <a:r>
              <a:rPr lang="fr-FR" sz="1400" cap="small" dirty="0">
                <a:effectLst/>
              </a:rPr>
              <a:t>Hajdu</a:t>
            </a:r>
            <a:r>
              <a:rPr lang="fr-FR" sz="1400" dirty="0">
                <a:effectLst/>
              </a:rPr>
              <a:t> D., </a:t>
            </a:r>
            <a:r>
              <a:rPr lang="fr-FR" sz="1400" i="1" dirty="0">
                <a:effectLst/>
              </a:rPr>
              <a:t>La gestion collective des droits des auteurs: ses formes imposées par la loi hongroise et française</a:t>
            </a:r>
            <a:r>
              <a:rPr lang="fr-FR" sz="1400" dirty="0">
                <a:effectLst/>
              </a:rPr>
              <a:t>, Thèse de doctorat, Université Paris-Saclay, 2016, en ligne </a:t>
            </a:r>
            <a:r>
              <a:rPr lang="fr-FR" sz="1400" dirty="0">
                <a:effectLst/>
                <a:hlinkClick r:id="rId3"/>
              </a:rPr>
              <a:t>http://www.theses.fr/2016SACLS107/document</a:t>
            </a:r>
            <a:r>
              <a:rPr lang="fr-FR" sz="1400" dirty="0">
                <a:effectLst/>
              </a:rPr>
              <a:t> (consulté le 12 janvier 2025).</a:t>
            </a:r>
            <a:r>
              <a:rPr lang="fr-FR" sz="1400" cap="small" dirty="0">
                <a:effectLst/>
              </a:rPr>
              <a:t> </a:t>
            </a:r>
          </a:p>
          <a:p>
            <a:pPr marL="400050" indent="-400050">
              <a:buFont typeface="Arial" panose="020B0604020202020204" pitchFamily="34" charset="0"/>
              <a:buChar char="•"/>
            </a:pPr>
            <a:endParaRPr lang="fr-FR" sz="1400" cap="small" dirty="0">
              <a:effectLst/>
            </a:endParaRPr>
          </a:p>
          <a:p>
            <a:r>
              <a:rPr lang="fr-FR" sz="1400" b="1" dirty="0"/>
              <a:t>2 articles dans Google Scholar</a:t>
            </a:r>
          </a:p>
          <a:p>
            <a:pPr marL="400050" indent="-400050">
              <a:buFont typeface="Arial" panose="020B0604020202020204" pitchFamily="34" charset="0"/>
              <a:buChar char="•"/>
            </a:pPr>
            <a:r>
              <a:rPr lang="fr-FR" sz="1400" cap="small" dirty="0" err="1">
                <a:effectLst/>
              </a:rPr>
              <a:t>Charap</a:t>
            </a:r>
            <a:r>
              <a:rPr lang="fr-FR" sz="1400" dirty="0">
                <a:effectLst/>
              </a:rPr>
              <a:t> S., « </a:t>
            </a:r>
            <a:r>
              <a:rPr lang="fr-FR" sz="1400" dirty="0" err="1">
                <a:effectLst/>
              </a:rPr>
              <a:t>Russia</a:t>
            </a:r>
            <a:r>
              <a:rPr lang="fr-FR" sz="1400" dirty="0">
                <a:effectLst/>
              </a:rPr>
              <a:t>, </a:t>
            </a:r>
            <a:r>
              <a:rPr lang="fr-FR" sz="1400" dirty="0" err="1">
                <a:effectLst/>
              </a:rPr>
              <a:t>Syria</a:t>
            </a:r>
            <a:r>
              <a:rPr lang="fr-FR" sz="1400" dirty="0">
                <a:effectLst/>
              </a:rPr>
              <a:t> and the Doctrine of Intervention », </a:t>
            </a:r>
            <a:r>
              <a:rPr lang="fr-FR" sz="1400" i="1" dirty="0">
                <a:effectLst/>
              </a:rPr>
              <a:t>Survival</a:t>
            </a:r>
            <a:r>
              <a:rPr lang="fr-FR" sz="1400" dirty="0">
                <a:effectLst/>
              </a:rPr>
              <a:t>, IISS </a:t>
            </a:r>
            <a:r>
              <a:rPr lang="fr-FR" sz="1400" dirty="0" err="1">
                <a:effectLst/>
              </a:rPr>
              <a:t>Website</a:t>
            </a:r>
            <a:r>
              <a:rPr lang="fr-FR" sz="1400" dirty="0">
                <a:effectLst/>
              </a:rPr>
              <a:t>, 1 mars 2013, vol. 55, n</a:t>
            </a:r>
            <a:r>
              <a:rPr lang="fr-FR" sz="1400" baseline="30000" dirty="0">
                <a:effectLst/>
              </a:rPr>
              <a:t>o</a:t>
            </a:r>
            <a:r>
              <a:rPr lang="fr-FR" sz="1400" dirty="0">
                <a:effectLst/>
              </a:rPr>
              <a:t> 1, p. 35‑41, DOI:</a:t>
            </a:r>
            <a:r>
              <a:rPr lang="fr-FR" sz="1400" dirty="0">
                <a:effectLst/>
                <a:hlinkClick r:id="rId4"/>
              </a:rPr>
              <a:t>10.1080/00396338.2013.767403</a:t>
            </a:r>
            <a:r>
              <a:rPr lang="fr-FR" sz="1400" dirty="0">
                <a:effectLst/>
              </a:rPr>
              <a:t>.</a:t>
            </a:r>
          </a:p>
          <a:p>
            <a:pPr marL="400050" indent="-400050">
              <a:buFont typeface="Arial" panose="020B0604020202020204" pitchFamily="34" charset="0"/>
              <a:buChar char="•"/>
            </a:pPr>
            <a:r>
              <a:rPr lang="fr-FR" sz="1400" cap="small" dirty="0">
                <a:effectLst/>
              </a:rPr>
              <a:t>François</a:t>
            </a:r>
            <a:r>
              <a:rPr lang="fr-FR" sz="1400" dirty="0">
                <a:effectLst/>
              </a:rPr>
              <a:t> H., « Le tourisme durable une organisation du tourisme en milieu rural », </a:t>
            </a:r>
            <a:r>
              <a:rPr lang="fr-FR" sz="1400" i="1" dirty="0">
                <a:effectLst/>
              </a:rPr>
              <a:t>Revue d’économie régionale et urbaine</a:t>
            </a:r>
            <a:r>
              <a:rPr lang="fr-FR" sz="1400" dirty="0">
                <a:effectLst/>
              </a:rPr>
              <a:t>, Cairn/</a:t>
            </a:r>
            <a:r>
              <a:rPr lang="fr-FR" sz="1400" dirty="0" err="1">
                <a:effectLst/>
              </a:rPr>
              <a:t>Softwin</a:t>
            </a:r>
            <a:r>
              <a:rPr lang="fr-FR" sz="1400" dirty="0">
                <a:effectLst/>
              </a:rPr>
              <a:t>, 2004, n</a:t>
            </a:r>
            <a:r>
              <a:rPr lang="fr-FR" sz="1400" baseline="30000" dirty="0">
                <a:effectLst/>
              </a:rPr>
              <a:t>o</a:t>
            </a:r>
            <a:r>
              <a:rPr lang="fr-FR" sz="1400" dirty="0">
                <a:effectLst/>
              </a:rPr>
              <a:t> 1, p. 57‑80.</a:t>
            </a:r>
          </a:p>
          <a:p>
            <a:endParaRPr lang="fr-FR" sz="1400" dirty="0"/>
          </a:p>
          <a:p>
            <a:r>
              <a:rPr lang="fr-FR" sz="1400" b="1" dirty="0"/>
              <a:t>Un article dans PubMed</a:t>
            </a:r>
            <a:endParaRPr lang="fr-FR" sz="1400" b="1" dirty="0">
              <a:effectLst/>
            </a:endParaRPr>
          </a:p>
          <a:p>
            <a:pPr marL="400050" indent="-400050">
              <a:buFont typeface="Arial" panose="020B0604020202020204" pitchFamily="34" charset="0"/>
              <a:buChar char="•"/>
            </a:pPr>
            <a:r>
              <a:rPr lang="fr-FR" sz="1400" cap="small" dirty="0">
                <a:effectLst/>
              </a:rPr>
              <a:t>Erickson</a:t>
            </a:r>
            <a:r>
              <a:rPr lang="fr-FR" sz="1400" dirty="0">
                <a:effectLst/>
              </a:rPr>
              <a:t> S.M. et al., « </a:t>
            </a:r>
            <a:r>
              <a:rPr lang="fr-FR" sz="1400" dirty="0" err="1">
                <a:effectLst/>
              </a:rPr>
              <a:t>Engineered</a:t>
            </a:r>
            <a:r>
              <a:rPr lang="fr-FR" sz="1400" dirty="0">
                <a:effectLst/>
              </a:rPr>
              <a:t> Cellular </a:t>
            </a:r>
            <a:r>
              <a:rPr lang="fr-FR" sz="1400" dirty="0" err="1">
                <a:effectLst/>
              </a:rPr>
              <a:t>Therapies</a:t>
            </a:r>
            <a:r>
              <a:rPr lang="fr-FR" sz="1400" dirty="0">
                <a:effectLst/>
              </a:rPr>
              <a:t> for the </a:t>
            </a:r>
            <a:r>
              <a:rPr lang="fr-FR" sz="1400" dirty="0" err="1">
                <a:effectLst/>
              </a:rPr>
              <a:t>Treatment</a:t>
            </a:r>
            <a:r>
              <a:rPr lang="fr-FR" sz="1400" dirty="0">
                <a:effectLst/>
              </a:rPr>
              <a:t> of </a:t>
            </a:r>
            <a:r>
              <a:rPr lang="fr-FR" sz="1400" dirty="0" err="1">
                <a:effectLst/>
              </a:rPr>
              <a:t>Thoracic</a:t>
            </a:r>
            <a:r>
              <a:rPr lang="fr-FR" sz="1400" dirty="0">
                <a:effectLst/>
              </a:rPr>
              <a:t> Cancers », </a:t>
            </a:r>
            <a:r>
              <a:rPr lang="fr-FR" sz="1400" i="1" dirty="0">
                <a:effectLst/>
              </a:rPr>
              <a:t>Cancers (Basel)</a:t>
            </a:r>
            <a:r>
              <a:rPr lang="fr-FR" sz="1400" dirty="0">
                <a:effectLst/>
              </a:rPr>
              <a:t>, 26 décembre 2024, vol. 17, n</a:t>
            </a:r>
            <a:r>
              <a:rPr lang="fr-FR" sz="1400" baseline="30000" dirty="0">
                <a:effectLst/>
              </a:rPr>
              <a:t>o</a:t>
            </a:r>
            <a:r>
              <a:rPr lang="fr-FR" sz="1400" dirty="0">
                <a:effectLst/>
              </a:rPr>
              <a:t> 1, p. 35, DOI:</a:t>
            </a:r>
            <a:r>
              <a:rPr lang="fr-FR" sz="1400" dirty="0">
                <a:effectLst/>
                <a:hlinkClick r:id="rId5"/>
              </a:rPr>
              <a:t>10.3390/cancers17010035</a:t>
            </a:r>
            <a:r>
              <a:rPr lang="fr-FR" sz="1400" dirty="0">
                <a:effectLst/>
              </a:rPr>
              <a:t>.</a:t>
            </a:r>
          </a:p>
          <a:p>
            <a:endParaRPr lang="fr-FR" sz="1400" dirty="0"/>
          </a:p>
          <a:p>
            <a:r>
              <a:rPr lang="fr-FR" sz="1400" b="1" dirty="0">
                <a:effectLst/>
              </a:rPr>
              <a:t>Un décret sur Légifrance</a:t>
            </a:r>
            <a:endParaRPr lang="fr-FR" sz="1400" dirty="0">
              <a:effectLst/>
            </a:endParaRPr>
          </a:p>
          <a:p>
            <a:pPr marL="400050" indent="-400050">
              <a:buFont typeface="Arial" panose="020B0604020202020204" pitchFamily="34" charset="0"/>
              <a:buChar char="•"/>
            </a:pPr>
            <a:r>
              <a:rPr lang="fr-FR" sz="1400" dirty="0">
                <a:effectLst/>
              </a:rPr>
              <a:t>Décret du 23 décembre 2024 portant nomination au conseil d’administration de l’Etablissement français du sang, sans date.</a:t>
            </a:r>
          </a:p>
          <a:p>
            <a:endParaRPr lang="fr-FR" sz="1400" dirty="0"/>
          </a:p>
          <a:p>
            <a:r>
              <a:rPr lang="fr-FR" sz="1400" b="1" dirty="0">
                <a:effectLst/>
              </a:rPr>
              <a:t>Un podcast sur le site de France Culture</a:t>
            </a:r>
            <a:endParaRPr lang="fr-FR" sz="1400" dirty="0">
              <a:effectLst/>
            </a:endParaRPr>
          </a:p>
          <a:p>
            <a:pPr marL="400050" indent="-400050">
              <a:buFont typeface="Arial" panose="020B0604020202020204" pitchFamily="34" charset="0"/>
              <a:buChar char="•"/>
            </a:pPr>
            <a:r>
              <a:rPr lang="fr-FR" sz="1400" cap="small" dirty="0">
                <a:effectLst/>
              </a:rPr>
              <a:t>France Culture</a:t>
            </a:r>
            <a:r>
              <a:rPr lang="fr-FR" sz="1400" dirty="0">
                <a:effectLst/>
              </a:rPr>
              <a:t>, « États-Unis : les institutions à l’épreuve du </a:t>
            </a:r>
            <a:r>
              <a:rPr lang="fr-FR" sz="1400" dirty="0" err="1">
                <a:effectLst/>
              </a:rPr>
              <a:t>trumpisme</a:t>
            </a:r>
            <a:r>
              <a:rPr lang="fr-FR" sz="1400" dirty="0">
                <a:effectLst/>
              </a:rPr>
              <a:t> », États-Unis : les institutions à l’épreuve du </a:t>
            </a:r>
            <a:r>
              <a:rPr lang="fr-FR" sz="1400" dirty="0" err="1">
                <a:effectLst/>
              </a:rPr>
              <a:t>trumpisme</a:t>
            </a:r>
            <a:r>
              <a:rPr lang="fr-FR" sz="1400" dirty="0">
                <a:effectLst/>
              </a:rPr>
              <a:t>, sans date, en ligne </a:t>
            </a:r>
            <a:r>
              <a:rPr lang="fr-FR" sz="1400" dirty="0">
                <a:effectLst/>
                <a:hlinkClick r:id="rId6"/>
              </a:rPr>
              <a:t>https://www.radiofrance.fr/franceculture/podcasts/l-info-de-france-culture/etats-unis-les-institutions-a-l-epreuve-du-trumpisme-8880220</a:t>
            </a:r>
            <a:r>
              <a:rPr lang="fr-FR" sz="1400" dirty="0">
                <a:effectLst/>
              </a:rPr>
              <a:t> (consulté le 12 janvier 2025).</a:t>
            </a:r>
          </a:p>
        </p:txBody>
      </p:sp>
      <p:sp>
        <p:nvSpPr>
          <p:cNvPr id="8" name="ZoneTexte 7">
            <a:extLst>
              <a:ext uri="{FF2B5EF4-FFF2-40B4-BE49-F238E27FC236}">
                <a16:creationId xmlns:a16="http://schemas.microsoft.com/office/drawing/2014/main" id="{BA9FD7A0-24EC-C4B2-6DFE-47BD75058005}"/>
              </a:ext>
            </a:extLst>
          </p:cNvPr>
          <p:cNvSpPr txBox="1"/>
          <p:nvPr/>
        </p:nvSpPr>
        <p:spPr>
          <a:xfrm>
            <a:off x="2614246" y="1128431"/>
            <a:ext cx="6963508" cy="408623"/>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txBody>
          <a:bodyPr wrap="square" rtlCol="0">
            <a:spAutoFit/>
          </a:bodyPr>
          <a:lstStyle/>
          <a:p>
            <a:pPr algn="ctr"/>
            <a:r>
              <a:rPr lang="fr-FR" b="1" dirty="0"/>
              <a:t>Dans la collection _test importez les références suivantes :</a:t>
            </a:r>
          </a:p>
        </p:txBody>
      </p:sp>
    </p:spTree>
    <p:extLst>
      <p:ext uri="{BB962C8B-B14F-4D97-AF65-F5344CB8AC3E}">
        <p14:creationId xmlns:p14="http://schemas.microsoft.com/office/powerpoint/2010/main" val="6111993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9D3A10F2-5E93-ACFE-9652-B2DD4A8B28A9}"/>
              </a:ext>
            </a:extLst>
          </p:cNvPr>
          <p:cNvSpPr>
            <a:spLocks noGrp="1"/>
          </p:cNvSpPr>
          <p:nvPr>
            <p:ph type="body" sz="quarter" idx="11"/>
          </p:nvPr>
        </p:nvSpPr>
        <p:spPr/>
        <p:txBody>
          <a:bodyPr/>
          <a:lstStyle/>
          <a:p>
            <a:r>
              <a:rPr lang="fr-FR" dirty="0"/>
              <a:t>PAUSE (15 min)</a:t>
            </a:r>
          </a:p>
        </p:txBody>
      </p:sp>
    </p:spTree>
    <p:extLst>
      <p:ext uri="{BB962C8B-B14F-4D97-AF65-F5344CB8AC3E}">
        <p14:creationId xmlns:p14="http://schemas.microsoft.com/office/powerpoint/2010/main" val="3164968609"/>
      </p:ext>
    </p:extLst>
  </p:cSld>
  <p:clrMapOvr>
    <a:masterClrMapping/>
  </p:clrMapOvr>
  <p:transition spd="slow">
    <p:cove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792735E-DE0F-4619-975B-6DCB317AA647}"/>
              </a:ext>
            </a:extLst>
          </p:cNvPr>
          <p:cNvSpPr>
            <a:spLocks noGrp="1"/>
          </p:cNvSpPr>
          <p:nvPr>
            <p:ph type="body" sz="quarter" idx="10"/>
          </p:nvPr>
        </p:nvSpPr>
        <p:spPr/>
        <p:txBody>
          <a:bodyPr/>
          <a:lstStyle/>
          <a:p>
            <a:r>
              <a:rPr lang="fr-FR" dirty="0"/>
              <a:t>3</a:t>
            </a:r>
            <a:r>
              <a:rPr lang="fr-FR" baseline="30000" dirty="0"/>
              <a:t>e</a:t>
            </a:r>
            <a:r>
              <a:rPr lang="fr-FR" dirty="0"/>
              <a:t> Partie</a:t>
            </a:r>
          </a:p>
        </p:txBody>
      </p:sp>
      <p:sp>
        <p:nvSpPr>
          <p:cNvPr id="3" name="Espace réservé du texte 2">
            <a:extLst>
              <a:ext uri="{FF2B5EF4-FFF2-40B4-BE49-F238E27FC236}">
                <a16:creationId xmlns:a16="http://schemas.microsoft.com/office/drawing/2014/main" id="{AEF3088B-0973-4E14-B5EA-AF404F2FF1F6}"/>
              </a:ext>
            </a:extLst>
          </p:cNvPr>
          <p:cNvSpPr>
            <a:spLocks noGrp="1"/>
          </p:cNvSpPr>
          <p:nvPr>
            <p:ph type="body" sz="quarter" idx="11"/>
          </p:nvPr>
        </p:nvSpPr>
        <p:spPr>
          <a:xfrm>
            <a:off x="2237792" y="3311527"/>
            <a:ext cx="7716416" cy="826367"/>
          </a:xfrm>
        </p:spPr>
        <p:txBody>
          <a:bodyPr/>
          <a:lstStyle/>
          <a:p>
            <a:r>
              <a:rPr lang="fr-FR" dirty="0"/>
              <a:t>Générer bibliographies et citations</a:t>
            </a:r>
          </a:p>
        </p:txBody>
      </p:sp>
    </p:spTree>
    <p:custDataLst>
      <p:tags r:id="rId1"/>
    </p:custDataLst>
    <p:extLst>
      <p:ext uri="{BB962C8B-B14F-4D97-AF65-F5344CB8AC3E}">
        <p14:creationId xmlns:p14="http://schemas.microsoft.com/office/powerpoint/2010/main" val="2940330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44BBBF-1E39-C69C-3FE8-D0339DBB5A68}"/>
              </a:ext>
            </a:extLst>
          </p:cNvPr>
          <p:cNvSpPr>
            <a:spLocks noGrp="1"/>
          </p:cNvSpPr>
          <p:nvPr>
            <p:ph type="title"/>
          </p:nvPr>
        </p:nvSpPr>
        <p:spPr>
          <a:xfrm>
            <a:off x="623391" y="274638"/>
            <a:ext cx="9592325" cy="562074"/>
          </a:xfrm>
        </p:spPr>
        <p:txBody>
          <a:bodyPr>
            <a:normAutofit fontScale="90000"/>
          </a:bodyPr>
          <a:lstStyle/>
          <a:p>
            <a:r>
              <a:rPr lang="fr-FR" dirty="0"/>
              <a:t>Norme bibliographique et styles bibliographiques</a:t>
            </a:r>
          </a:p>
        </p:txBody>
      </p:sp>
      <p:sp>
        <p:nvSpPr>
          <p:cNvPr id="4" name="Rectangle : coins arrondis 3">
            <a:extLst>
              <a:ext uri="{FF2B5EF4-FFF2-40B4-BE49-F238E27FC236}">
                <a16:creationId xmlns:a16="http://schemas.microsoft.com/office/drawing/2014/main" id="{5240EB51-843B-3546-8476-9DB813DBA52B}"/>
              </a:ext>
            </a:extLst>
          </p:cNvPr>
          <p:cNvSpPr/>
          <p:nvPr/>
        </p:nvSpPr>
        <p:spPr>
          <a:xfrm>
            <a:off x="1259487" y="1418953"/>
            <a:ext cx="2378449" cy="724480"/>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Norme ISO 690</a:t>
            </a:r>
          </a:p>
        </p:txBody>
      </p:sp>
      <p:pic>
        <p:nvPicPr>
          <p:cNvPr id="10" name="Graphique 9" descr="Éclair avec un remplissage uni">
            <a:extLst>
              <a:ext uri="{FF2B5EF4-FFF2-40B4-BE49-F238E27FC236}">
                <a16:creationId xmlns:a16="http://schemas.microsoft.com/office/drawing/2014/main" id="{8BD89051-2087-476D-6C21-414241E349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496472">
            <a:off x="3360940" y="982204"/>
            <a:ext cx="920891" cy="920891"/>
          </a:xfrm>
          <a:prstGeom prst="rect">
            <a:avLst/>
          </a:prstGeom>
        </p:spPr>
      </p:pic>
      <p:pic>
        <p:nvPicPr>
          <p:cNvPr id="11" name="Graphique 10" descr="Éclair avec un remplissage uni">
            <a:extLst>
              <a:ext uri="{FF2B5EF4-FFF2-40B4-BE49-F238E27FC236}">
                <a16:creationId xmlns:a16="http://schemas.microsoft.com/office/drawing/2014/main" id="{BE099083-F6D5-8EA2-023A-B14530482C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71038">
            <a:off x="3000551" y="766154"/>
            <a:ext cx="920891" cy="920891"/>
          </a:xfrm>
          <a:prstGeom prst="rect">
            <a:avLst/>
          </a:prstGeom>
        </p:spPr>
      </p:pic>
      <p:sp>
        <p:nvSpPr>
          <p:cNvPr id="14" name="ZoneTexte 13">
            <a:extLst>
              <a:ext uri="{FF2B5EF4-FFF2-40B4-BE49-F238E27FC236}">
                <a16:creationId xmlns:a16="http://schemas.microsoft.com/office/drawing/2014/main" id="{4A4F3473-A324-8377-0CA7-5FC4158298F9}"/>
              </a:ext>
            </a:extLst>
          </p:cNvPr>
          <p:cNvSpPr txBox="1"/>
          <p:nvPr/>
        </p:nvSpPr>
        <p:spPr>
          <a:xfrm>
            <a:off x="495569" y="2269293"/>
            <a:ext cx="5089151" cy="424731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fr-FR" altLang="fr-FR" sz="1800" b="0" i="0" u="none" strike="noStrike" cap="none" normalizeH="0" baseline="0" dirty="0">
                <a:ln>
                  <a:noFill/>
                </a:ln>
                <a:solidFill>
                  <a:srgbClr val="202122"/>
                </a:solidFill>
                <a:effectLst/>
                <a:latin typeface="+mj-lt"/>
              </a:rPr>
              <a:t> Nom(s) du/des créateur(s) ;</a:t>
            </a: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fr-FR" altLang="fr-FR" sz="1800" b="0" i="0" u="none" strike="noStrike" cap="none" normalizeH="0" baseline="0" dirty="0">
                <a:ln>
                  <a:noFill/>
                </a:ln>
                <a:solidFill>
                  <a:srgbClr val="202122"/>
                </a:solidFill>
                <a:effectLst/>
                <a:latin typeface="+mj-lt"/>
              </a:rPr>
              <a:t> Titre ;</a:t>
            </a: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fr-FR" altLang="fr-FR" sz="1800" b="0" i="0" u="none" strike="noStrike" cap="none" normalizeH="0" baseline="0" dirty="0">
                <a:ln>
                  <a:noFill/>
                </a:ln>
                <a:solidFill>
                  <a:srgbClr val="202122"/>
                </a:solidFill>
                <a:effectLst/>
                <a:latin typeface="+mj-lt"/>
              </a:rPr>
              <a:t> Indication de support, si nécessaire ;</a:t>
            </a:r>
          </a:p>
          <a:p>
            <a:pPr marL="0" marR="0" lvl="0" indent="0" algn="l" defTabSz="914400" rtl="0" eaLnBrk="0" fontAlgn="base" latinLnBrk="0" hangingPunct="0">
              <a:lnSpc>
                <a:spcPct val="100000"/>
              </a:lnSpc>
              <a:spcBef>
                <a:spcPct val="0"/>
              </a:spcBef>
              <a:spcAft>
                <a:spcPct val="0"/>
              </a:spcAft>
              <a:buClrTx/>
              <a:buSzTx/>
              <a:buFontTx/>
              <a:buAutoNum type="arabicPeriod" startAt="4"/>
              <a:tabLst/>
            </a:pPr>
            <a:r>
              <a:rPr kumimoji="0" lang="fr-FR" altLang="fr-FR" sz="1800" b="0" i="0" u="none" strike="noStrike" cap="none" normalizeH="0" baseline="0" dirty="0">
                <a:ln>
                  <a:noFill/>
                </a:ln>
                <a:solidFill>
                  <a:srgbClr val="202122"/>
                </a:solidFill>
                <a:effectLst/>
                <a:latin typeface="+mj-lt"/>
              </a:rPr>
              <a:t> Édition ;</a:t>
            </a:r>
          </a:p>
          <a:p>
            <a:pPr marL="0" marR="0" lvl="0" indent="0" algn="l" defTabSz="914400" rtl="0" eaLnBrk="0" fontAlgn="base" latinLnBrk="0" hangingPunct="0">
              <a:lnSpc>
                <a:spcPct val="100000"/>
              </a:lnSpc>
              <a:spcBef>
                <a:spcPct val="0"/>
              </a:spcBef>
              <a:spcAft>
                <a:spcPct val="0"/>
              </a:spcAft>
              <a:buClrTx/>
              <a:buSzTx/>
              <a:buFontTx/>
              <a:buAutoNum type="arabicPeriod" startAt="5"/>
              <a:tabLst/>
            </a:pPr>
            <a:r>
              <a:rPr kumimoji="0" lang="fr-FR" altLang="fr-FR" sz="1800" b="0" i="0" u="none" strike="noStrike" cap="none" normalizeH="0" baseline="0" dirty="0">
                <a:ln>
                  <a:noFill/>
                </a:ln>
                <a:solidFill>
                  <a:srgbClr val="202122"/>
                </a:solidFill>
                <a:effectLst/>
                <a:latin typeface="+mj-lt"/>
              </a:rPr>
              <a:t> Lieu et éditeur ;</a:t>
            </a:r>
          </a:p>
          <a:p>
            <a:pPr marL="0" marR="0" lvl="0" indent="0" algn="l" defTabSz="914400" rtl="0" eaLnBrk="0" fontAlgn="base" latinLnBrk="0" hangingPunct="0">
              <a:lnSpc>
                <a:spcPct val="100000"/>
              </a:lnSpc>
              <a:spcBef>
                <a:spcPct val="0"/>
              </a:spcBef>
              <a:spcAft>
                <a:spcPct val="0"/>
              </a:spcAft>
              <a:buClrTx/>
              <a:buSzTx/>
              <a:buFontTx/>
              <a:buAutoNum type="arabicPeriod" startAt="6"/>
              <a:tabLst/>
            </a:pPr>
            <a:r>
              <a:rPr kumimoji="0" lang="fr-FR" altLang="fr-FR" sz="1800" b="0" i="0" u="none" strike="noStrike" cap="none" normalizeH="0" baseline="0" dirty="0">
                <a:ln>
                  <a:noFill/>
                </a:ln>
                <a:solidFill>
                  <a:srgbClr val="202122"/>
                </a:solidFill>
                <a:effectLst/>
                <a:latin typeface="+mj-lt"/>
              </a:rPr>
              <a:t> Date (peut être déplacée après le nom du créateur si la méthode de citation « auteur-date » est utilisée) ;</a:t>
            </a:r>
          </a:p>
          <a:p>
            <a:pPr marL="0" marR="0" lvl="0" indent="0" algn="l" defTabSz="914400" rtl="0" eaLnBrk="0" fontAlgn="base" latinLnBrk="0" hangingPunct="0">
              <a:lnSpc>
                <a:spcPct val="100000"/>
              </a:lnSpc>
              <a:spcBef>
                <a:spcPct val="0"/>
              </a:spcBef>
              <a:spcAft>
                <a:spcPct val="0"/>
              </a:spcAft>
              <a:buClrTx/>
              <a:buSzTx/>
              <a:buFontTx/>
              <a:buAutoNum type="arabicPeriod" startAt="7"/>
              <a:tabLst/>
            </a:pPr>
            <a:r>
              <a:rPr kumimoji="0" lang="fr-FR" altLang="fr-FR" sz="1800" b="0" i="0" u="none" strike="noStrike" cap="none" normalizeH="0" baseline="0" dirty="0">
                <a:ln>
                  <a:noFill/>
                </a:ln>
                <a:solidFill>
                  <a:srgbClr val="202122"/>
                </a:solidFill>
                <a:effectLst/>
                <a:latin typeface="+mj-lt"/>
              </a:rPr>
              <a:t> Titre de publication en série, s'il s'applique ;</a:t>
            </a:r>
          </a:p>
          <a:p>
            <a:pPr marL="0" marR="0" lvl="0" indent="0" algn="l" defTabSz="914400" rtl="0" eaLnBrk="0" fontAlgn="base" latinLnBrk="0" hangingPunct="0">
              <a:lnSpc>
                <a:spcPct val="100000"/>
              </a:lnSpc>
              <a:spcBef>
                <a:spcPct val="0"/>
              </a:spcBef>
              <a:spcAft>
                <a:spcPct val="0"/>
              </a:spcAft>
              <a:buClrTx/>
              <a:buSzTx/>
              <a:buFontTx/>
              <a:buAutoNum type="arabicPeriod" startAt="8"/>
              <a:tabLst/>
            </a:pPr>
            <a:r>
              <a:rPr kumimoji="0" lang="fr-FR" altLang="fr-FR" sz="1800" b="0" i="0" u="none" strike="noStrike" cap="none" normalizeH="0" baseline="0" dirty="0">
                <a:ln>
                  <a:noFill/>
                </a:ln>
                <a:solidFill>
                  <a:srgbClr val="202122"/>
                </a:solidFill>
                <a:effectLst/>
                <a:latin typeface="+mj-lt"/>
              </a:rPr>
              <a:t> Numérotation dans la ressource ;</a:t>
            </a:r>
          </a:p>
          <a:p>
            <a:pPr marL="0" marR="0" lvl="0" indent="0" algn="l" defTabSz="914400" rtl="0" eaLnBrk="0" fontAlgn="base" latinLnBrk="0" hangingPunct="0">
              <a:lnSpc>
                <a:spcPct val="100000"/>
              </a:lnSpc>
              <a:spcBef>
                <a:spcPct val="0"/>
              </a:spcBef>
              <a:spcAft>
                <a:spcPct val="0"/>
              </a:spcAft>
              <a:buClrTx/>
              <a:buSzTx/>
              <a:buFontTx/>
              <a:buAutoNum type="arabicPeriod" startAt="9"/>
              <a:tabLst/>
            </a:pPr>
            <a:r>
              <a:rPr kumimoji="0" lang="fr-FR" altLang="fr-FR" sz="1800" b="0" i="0" u="none" strike="noStrike" cap="none" normalizeH="0" baseline="0" dirty="0">
                <a:ln>
                  <a:noFill/>
                </a:ln>
                <a:solidFill>
                  <a:srgbClr val="202122"/>
                </a:solidFill>
                <a:effectLst/>
                <a:latin typeface="+mj-lt"/>
              </a:rPr>
              <a:t> Numéro normalisé, s'il s'applique (ISBN, ISSN, DOI, etc.) ;</a:t>
            </a:r>
          </a:p>
          <a:p>
            <a:pPr marL="0" marR="0" lvl="0" indent="0" algn="l" defTabSz="914400" rtl="0" eaLnBrk="0" fontAlgn="base" latinLnBrk="0" hangingPunct="0">
              <a:lnSpc>
                <a:spcPct val="100000"/>
              </a:lnSpc>
              <a:spcBef>
                <a:spcPct val="0"/>
              </a:spcBef>
              <a:spcAft>
                <a:spcPct val="0"/>
              </a:spcAft>
              <a:buClrTx/>
              <a:buSzTx/>
              <a:buFontTx/>
              <a:buAutoNum type="arabicPeriod" startAt="10"/>
              <a:tabLst/>
            </a:pPr>
            <a:r>
              <a:rPr kumimoji="0" lang="fr-FR" altLang="fr-FR" sz="1800" b="0" i="0" u="none" strike="noStrike" cap="none" normalizeH="0" baseline="0" dirty="0">
                <a:ln>
                  <a:noFill/>
                </a:ln>
                <a:solidFill>
                  <a:srgbClr val="202122"/>
                </a:solidFill>
                <a:effectLst/>
                <a:latin typeface="+mj-lt"/>
              </a:rPr>
              <a:t> Disponibilité, accès ou information relatives à la localisation ;</a:t>
            </a:r>
          </a:p>
          <a:p>
            <a:pPr marL="0" marR="0" lvl="0" indent="0" algn="l" defTabSz="914400" rtl="0" eaLnBrk="0" fontAlgn="base" latinLnBrk="0" hangingPunct="0">
              <a:lnSpc>
                <a:spcPct val="100000"/>
              </a:lnSpc>
              <a:spcBef>
                <a:spcPct val="0"/>
              </a:spcBef>
              <a:spcAft>
                <a:spcPct val="0"/>
              </a:spcAft>
              <a:buClrTx/>
              <a:buSzTx/>
              <a:buFontTx/>
              <a:buAutoNum type="arabicPeriod" startAt="11"/>
              <a:tabLst/>
            </a:pPr>
            <a:r>
              <a:rPr kumimoji="0" lang="fr-FR" altLang="fr-FR" sz="1800" b="0" i="0" u="none" strike="noStrike" cap="none" normalizeH="0" baseline="0" dirty="0">
                <a:ln>
                  <a:noFill/>
                </a:ln>
                <a:solidFill>
                  <a:srgbClr val="202122"/>
                </a:solidFill>
                <a:effectLst/>
                <a:latin typeface="+mj-lt"/>
              </a:rPr>
              <a:t> Informations générales complémentaires</a:t>
            </a:r>
            <a:endParaRPr lang="fr-FR" dirty="0">
              <a:latin typeface="+mj-lt"/>
            </a:endParaRPr>
          </a:p>
        </p:txBody>
      </p:sp>
      <p:sp>
        <p:nvSpPr>
          <p:cNvPr id="15" name="Flèche : droite 14">
            <a:extLst>
              <a:ext uri="{FF2B5EF4-FFF2-40B4-BE49-F238E27FC236}">
                <a16:creationId xmlns:a16="http://schemas.microsoft.com/office/drawing/2014/main" id="{7B0A597C-4032-906F-A0FE-F6A7C9D4EDB0}"/>
              </a:ext>
            </a:extLst>
          </p:cNvPr>
          <p:cNvSpPr/>
          <p:nvPr/>
        </p:nvSpPr>
        <p:spPr>
          <a:xfrm>
            <a:off x="5101526" y="830980"/>
            <a:ext cx="2657419" cy="2010846"/>
          </a:xfrm>
          <a:prstGeom prst="rightArrow">
            <a:avLst/>
          </a:prstGeom>
          <a:solidFill>
            <a:srgbClr val="7F7F7F"/>
          </a:solidFill>
          <a:ln>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t>Interprétations</a:t>
            </a:r>
          </a:p>
          <a:p>
            <a:pPr algn="ctr"/>
            <a:r>
              <a:rPr lang="fr-FR" b="1" dirty="0"/>
              <a:t>Adaptations</a:t>
            </a:r>
          </a:p>
          <a:p>
            <a:pPr algn="ctr"/>
            <a:r>
              <a:rPr lang="fr-FR" b="1" dirty="0"/>
              <a:t>Inspirations…</a:t>
            </a:r>
          </a:p>
        </p:txBody>
      </p:sp>
      <p:sp>
        <p:nvSpPr>
          <p:cNvPr id="16" name="Rectangle : coins arrondis 15">
            <a:extLst>
              <a:ext uri="{FF2B5EF4-FFF2-40B4-BE49-F238E27FC236}">
                <a16:creationId xmlns:a16="http://schemas.microsoft.com/office/drawing/2014/main" id="{A4C61CE3-169D-AA61-D8ED-CA2720D9CBE7}"/>
              </a:ext>
            </a:extLst>
          </p:cNvPr>
          <p:cNvSpPr/>
          <p:nvPr/>
        </p:nvSpPr>
        <p:spPr>
          <a:xfrm>
            <a:off x="8554064" y="1418953"/>
            <a:ext cx="2378449" cy="724480"/>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Styles bibliographiques</a:t>
            </a:r>
          </a:p>
        </p:txBody>
      </p:sp>
      <p:pic>
        <p:nvPicPr>
          <p:cNvPr id="18" name="Image 17">
            <a:extLst>
              <a:ext uri="{FF2B5EF4-FFF2-40B4-BE49-F238E27FC236}">
                <a16:creationId xmlns:a16="http://schemas.microsoft.com/office/drawing/2014/main" id="{DB4418F3-BD8C-9E65-7A99-F3FEDBD15D26}"/>
              </a:ext>
            </a:extLst>
          </p:cNvPr>
          <p:cNvPicPr>
            <a:picLocks noChangeAspect="1"/>
          </p:cNvPicPr>
          <p:nvPr/>
        </p:nvPicPr>
        <p:blipFill>
          <a:blip r:embed="rId4"/>
          <a:srcRect l="705" t="1004" r="1019" b="4005"/>
          <a:stretch/>
        </p:blipFill>
        <p:spPr>
          <a:xfrm>
            <a:off x="7002645" y="2841826"/>
            <a:ext cx="4758813" cy="3357865"/>
          </a:xfrm>
          <a:prstGeom prst="rect">
            <a:avLst/>
          </a:prstGeom>
          <a:ln>
            <a:noFill/>
          </a:ln>
          <a:effectLst>
            <a:outerShdw blurRad="292100" dist="139700" dir="2700000" algn="tl" rotWithShape="0">
              <a:srgbClr val="333333">
                <a:alpha val="65000"/>
              </a:srgbClr>
            </a:outerShdw>
          </a:effectLst>
        </p:spPr>
      </p:pic>
      <p:sp>
        <p:nvSpPr>
          <p:cNvPr id="19" name="ZoneTexte 18">
            <a:extLst>
              <a:ext uri="{FF2B5EF4-FFF2-40B4-BE49-F238E27FC236}">
                <a16:creationId xmlns:a16="http://schemas.microsoft.com/office/drawing/2014/main" id="{A6554C44-854C-8474-AF37-A3B77D942720}"/>
              </a:ext>
            </a:extLst>
          </p:cNvPr>
          <p:cNvSpPr txBox="1"/>
          <p:nvPr/>
        </p:nvSpPr>
        <p:spPr>
          <a:xfrm>
            <a:off x="9359191" y="3128010"/>
            <a:ext cx="585417" cy="261610"/>
          </a:xfrm>
          <a:prstGeom prst="rect">
            <a:avLst/>
          </a:prstGeom>
          <a:noFill/>
        </p:spPr>
        <p:txBody>
          <a:bodyPr wrap="none" rtlCol="0">
            <a:spAutoFit/>
          </a:bodyPr>
          <a:lstStyle/>
          <a:p>
            <a:r>
              <a:rPr lang="fr-FR" sz="1100" dirty="0"/>
              <a:t>Revue</a:t>
            </a:r>
            <a:endParaRPr lang="fr-FR" dirty="0"/>
          </a:p>
        </p:txBody>
      </p:sp>
      <p:sp>
        <p:nvSpPr>
          <p:cNvPr id="20" name="ZoneTexte 19">
            <a:extLst>
              <a:ext uri="{FF2B5EF4-FFF2-40B4-BE49-F238E27FC236}">
                <a16:creationId xmlns:a16="http://schemas.microsoft.com/office/drawing/2014/main" id="{0529E03E-617B-4E54-A6C8-E6056B68B2D0}"/>
              </a:ext>
            </a:extLst>
          </p:cNvPr>
          <p:cNvSpPr txBox="1"/>
          <p:nvPr/>
        </p:nvSpPr>
        <p:spPr>
          <a:xfrm>
            <a:off x="9944608" y="3277865"/>
            <a:ext cx="585417" cy="261610"/>
          </a:xfrm>
          <a:prstGeom prst="rect">
            <a:avLst/>
          </a:prstGeom>
          <a:noFill/>
        </p:spPr>
        <p:txBody>
          <a:bodyPr wrap="none" rtlCol="0">
            <a:spAutoFit/>
          </a:bodyPr>
          <a:lstStyle/>
          <a:p>
            <a:r>
              <a:rPr lang="fr-FR" sz="1100" dirty="0"/>
              <a:t>Revue</a:t>
            </a:r>
            <a:endParaRPr lang="fr-FR" dirty="0"/>
          </a:p>
        </p:txBody>
      </p:sp>
      <p:sp>
        <p:nvSpPr>
          <p:cNvPr id="21" name="ZoneTexte 20">
            <a:extLst>
              <a:ext uri="{FF2B5EF4-FFF2-40B4-BE49-F238E27FC236}">
                <a16:creationId xmlns:a16="http://schemas.microsoft.com/office/drawing/2014/main" id="{343678F5-96A5-B379-DA9A-7EFDF433F4E6}"/>
              </a:ext>
            </a:extLst>
          </p:cNvPr>
          <p:cNvSpPr txBox="1"/>
          <p:nvPr/>
        </p:nvSpPr>
        <p:spPr>
          <a:xfrm>
            <a:off x="9450579" y="3414194"/>
            <a:ext cx="585417" cy="261610"/>
          </a:xfrm>
          <a:prstGeom prst="rect">
            <a:avLst/>
          </a:prstGeom>
          <a:noFill/>
        </p:spPr>
        <p:txBody>
          <a:bodyPr wrap="none" rtlCol="0">
            <a:spAutoFit/>
          </a:bodyPr>
          <a:lstStyle/>
          <a:p>
            <a:r>
              <a:rPr lang="fr-FR" sz="1100" dirty="0"/>
              <a:t>Revue</a:t>
            </a:r>
            <a:endParaRPr lang="fr-FR" dirty="0"/>
          </a:p>
        </p:txBody>
      </p:sp>
      <p:sp>
        <p:nvSpPr>
          <p:cNvPr id="22" name="ZoneTexte 21">
            <a:extLst>
              <a:ext uri="{FF2B5EF4-FFF2-40B4-BE49-F238E27FC236}">
                <a16:creationId xmlns:a16="http://schemas.microsoft.com/office/drawing/2014/main" id="{3ACCCB81-4BBB-DB65-17B7-8907DDE968A6}"/>
              </a:ext>
            </a:extLst>
          </p:cNvPr>
          <p:cNvSpPr txBox="1"/>
          <p:nvPr/>
        </p:nvSpPr>
        <p:spPr>
          <a:xfrm>
            <a:off x="9260079" y="3565763"/>
            <a:ext cx="585417" cy="261610"/>
          </a:xfrm>
          <a:prstGeom prst="rect">
            <a:avLst/>
          </a:prstGeom>
          <a:noFill/>
        </p:spPr>
        <p:txBody>
          <a:bodyPr wrap="none" rtlCol="0">
            <a:spAutoFit/>
          </a:bodyPr>
          <a:lstStyle/>
          <a:p>
            <a:r>
              <a:rPr lang="fr-FR" sz="1100" dirty="0"/>
              <a:t>Revue</a:t>
            </a:r>
            <a:endParaRPr lang="fr-FR" dirty="0"/>
          </a:p>
        </p:txBody>
      </p:sp>
      <p:sp>
        <p:nvSpPr>
          <p:cNvPr id="23" name="ZoneTexte 22">
            <a:extLst>
              <a:ext uri="{FF2B5EF4-FFF2-40B4-BE49-F238E27FC236}">
                <a16:creationId xmlns:a16="http://schemas.microsoft.com/office/drawing/2014/main" id="{E5B64F06-FA10-E7E7-2979-1F1FC6BD6D13}"/>
              </a:ext>
            </a:extLst>
          </p:cNvPr>
          <p:cNvSpPr txBox="1"/>
          <p:nvPr/>
        </p:nvSpPr>
        <p:spPr>
          <a:xfrm>
            <a:off x="10051236" y="3702062"/>
            <a:ext cx="585417" cy="261610"/>
          </a:xfrm>
          <a:prstGeom prst="rect">
            <a:avLst/>
          </a:prstGeom>
          <a:noFill/>
        </p:spPr>
        <p:txBody>
          <a:bodyPr wrap="none" rtlCol="0">
            <a:spAutoFit/>
          </a:bodyPr>
          <a:lstStyle/>
          <a:p>
            <a:r>
              <a:rPr lang="fr-FR" sz="1100" dirty="0"/>
              <a:t>Revue</a:t>
            </a:r>
            <a:endParaRPr lang="fr-FR" dirty="0"/>
          </a:p>
        </p:txBody>
      </p:sp>
      <p:sp>
        <p:nvSpPr>
          <p:cNvPr id="24" name="ZoneTexte 23">
            <a:extLst>
              <a:ext uri="{FF2B5EF4-FFF2-40B4-BE49-F238E27FC236}">
                <a16:creationId xmlns:a16="http://schemas.microsoft.com/office/drawing/2014/main" id="{F380EEB8-5EF8-6ED7-EE57-EAC924644EFC}"/>
              </a:ext>
            </a:extLst>
          </p:cNvPr>
          <p:cNvSpPr txBox="1"/>
          <p:nvPr/>
        </p:nvSpPr>
        <p:spPr>
          <a:xfrm>
            <a:off x="10203636" y="3854462"/>
            <a:ext cx="295274" cy="261610"/>
          </a:xfrm>
          <a:prstGeom prst="rect">
            <a:avLst/>
          </a:prstGeom>
          <a:noFill/>
        </p:spPr>
        <p:txBody>
          <a:bodyPr wrap="none" rtlCol="0">
            <a:spAutoFit/>
          </a:bodyPr>
          <a:lstStyle/>
          <a:p>
            <a:r>
              <a:rPr lang="fr-FR" sz="1100" dirty="0"/>
              <a:t>…</a:t>
            </a:r>
            <a:endParaRPr lang="fr-FR" dirty="0"/>
          </a:p>
        </p:txBody>
      </p:sp>
      <p:sp>
        <p:nvSpPr>
          <p:cNvPr id="25" name="ZoneTexte 24">
            <a:extLst>
              <a:ext uri="{FF2B5EF4-FFF2-40B4-BE49-F238E27FC236}">
                <a16:creationId xmlns:a16="http://schemas.microsoft.com/office/drawing/2014/main" id="{B2244F03-2C48-5A5B-542F-087EEB3624E2}"/>
              </a:ext>
            </a:extLst>
          </p:cNvPr>
          <p:cNvSpPr txBox="1"/>
          <p:nvPr/>
        </p:nvSpPr>
        <p:spPr>
          <a:xfrm>
            <a:off x="11108244" y="3976374"/>
            <a:ext cx="856325" cy="261610"/>
          </a:xfrm>
          <a:prstGeom prst="rect">
            <a:avLst/>
          </a:prstGeom>
          <a:noFill/>
        </p:spPr>
        <p:txBody>
          <a:bodyPr wrap="none" rtlCol="0">
            <a:spAutoFit/>
          </a:bodyPr>
          <a:lstStyle/>
          <a:p>
            <a:r>
              <a:rPr lang="fr-FR" sz="1100" dirty="0"/>
              <a:t>Institution</a:t>
            </a:r>
            <a:endParaRPr lang="fr-FR" dirty="0"/>
          </a:p>
        </p:txBody>
      </p:sp>
      <p:sp>
        <p:nvSpPr>
          <p:cNvPr id="26" name="ZoneTexte 25">
            <a:extLst>
              <a:ext uri="{FF2B5EF4-FFF2-40B4-BE49-F238E27FC236}">
                <a16:creationId xmlns:a16="http://schemas.microsoft.com/office/drawing/2014/main" id="{E97FFA55-688B-FF8D-19E5-5B2BBC85086A}"/>
              </a:ext>
            </a:extLst>
          </p:cNvPr>
          <p:cNvSpPr txBox="1"/>
          <p:nvPr/>
        </p:nvSpPr>
        <p:spPr>
          <a:xfrm>
            <a:off x="8473776" y="4137220"/>
            <a:ext cx="657552" cy="261610"/>
          </a:xfrm>
          <a:prstGeom prst="rect">
            <a:avLst/>
          </a:prstGeom>
          <a:noFill/>
        </p:spPr>
        <p:txBody>
          <a:bodyPr wrap="none" rtlCol="0">
            <a:spAutoFit/>
          </a:bodyPr>
          <a:lstStyle/>
          <a:p>
            <a:r>
              <a:rPr lang="fr-FR" sz="1100" dirty="0"/>
              <a:t>Champ</a:t>
            </a:r>
            <a:endParaRPr lang="fr-FR" dirty="0"/>
          </a:p>
        </p:txBody>
      </p:sp>
      <p:sp>
        <p:nvSpPr>
          <p:cNvPr id="27" name="ZoneTexte 26">
            <a:extLst>
              <a:ext uri="{FF2B5EF4-FFF2-40B4-BE49-F238E27FC236}">
                <a16:creationId xmlns:a16="http://schemas.microsoft.com/office/drawing/2014/main" id="{07769CED-2570-AC70-46B8-FF2A0E6B6922}"/>
              </a:ext>
            </a:extLst>
          </p:cNvPr>
          <p:cNvSpPr txBox="1"/>
          <p:nvPr/>
        </p:nvSpPr>
        <p:spPr>
          <a:xfrm>
            <a:off x="8664276" y="4289700"/>
            <a:ext cx="657552" cy="261610"/>
          </a:xfrm>
          <a:prstGeom prst="rect">
            <a:avLst/>
          </a:prstGeom>
          <a:noFill/>
        </p:spPr>
        <p:txBody>
          <a:bodyPr wrap="none" rtlCol="0">
            <a:spAutoFit/>
          </a:bodyPr>
          <a:lstStyle/>
          <a:p>
            <a:r>
              <a:rPr lang="fr-FR" sz="1100" dirty="0"/>
              <a:t>Champ</a:t>
            </a:r>
            <a:endParaRPr lang="fr-FR" dirty="0"/>
          </a:p>
        </p:txBody>
      </p:sp>
      <p:sp>
        <p:nvSpPr>
          <p:cNvPr id="28" name="ZoneTexte 27">
            <a:extLst>
              <a:ext uri="{FF2B5EF4-FFF2-40B4-BE49-F238E27FC236}">
                <a16:creationId xmlns:a16="http://schemas.microsoft.com/office/drawing/2014/main" id="{01158765-25FE-CCF8-51DE-7A09090A9522}"/>
              </a:ext>
            </a:extLst>
          </p:cNvPr>
          <p:cNvSpPr txBox="1"/>
          <p:nvPr/>
        </p:nvSpPr>
        <p:spPr>
          <a:xfrm>
            <a:off x="8554064" y="4428125"/>
            <a:ext cx="657552" cy="261610"/>
          </a:xfrm>
          <a:prstGeom prst="rect">
            <a:avLst/>
          </a:prstGeom>
          <a:noFill/>
        </p:spPr>
        <p:txBody>
          <a:bodyPr wrap="none" rtlCol="0">
            <a:spAutoFit/>
          </a:bodyPr>
          <a:lstStyle/>
          <a:p>
            <a:r>
              <a:rPr lang="fr-FR" sz="1100" dirty="0"/>
              <a:t>Champ</a:t>
            </a:r>
            <a:endParaRPr lang="fr-FR" dirty="0"/>
          </a:p>
        </p:txBody>
      </p:sp>
      <p:sp>
        <p:nvSpPr>
          <p:cNvPr id="29" name="ZoneTexte 28">
            <a:extLst>
              <a:ext uri="{FF2B5EF4-FFF2-40B4-BE49-F238E27FC236}">
                <a16:creationId xmlns:a16="http://schemas.microsoft.com/office/drawing/2014/main" id="{1EC6130F-63DC-C6B1-64D7-EC5555C88220}"/>
              </a:ext>
            </a:extLst>
          </p:cNvPr>
          <p:cNvSpPr txBox="1"/>
          <p:nvPr/>
        </p:nvSpPr>
        <p:spPr>
          <a:xfrm>
            <a:off x="9310398" y="4572985"/>
            <a:ext cx="657552" cy="261610"/>
          </a:xfrm>
          <a:prstGeom prst="rect">
            <a:avLst/>
          </a:prstGeom>
          <a:noFill/>
        </p:spPr>
        <p:txBody>
          <a:bodyPr wrap="none" rtlCol="0">
            <a:spAutoFit/>
          </a:bodyPr>
          <a:lstStyle/>
          <a:p>
            <a:r>
              <a:rPr lang="fr-FR" sz="1100" dirty="0"/>
              <a:t>Champ</a:t>
            </a:r>
            <a:endParaRPr lang="fr-FR" dirty="0"/>
          </a:p>
        </p:txBody>
      </p:sp>
      <p:sp>
        <p:nvSpPr>
          <p:cNvPr id="30" name="ZoneTexte 29">
            <a:extLst>
              <a:ext uri="{FF2B5EF4-FFF2-40B4-BE49-F238E27FC236}">
                <a16:creationId xmlns:a16="http://schemas.microsoft.com/office/drawing/2014/main" id="{8CFB9B7A-7E01-02F3-8519-DBDBD6CD59EB}"/>
              </a:ext>
            </a:extLst>
          </p:cNvPr>
          <p:cNvSpPr txBox="1"/>
          <p:nvPr/>
        </p:nvSpPr>
        <p:spPr>
          <a:xfrm>
            <a:off x="9638569" y="4725465"/>
            <a:ext cx="856325" cy="261610"/>
          </a:xfrm>
          <a:prstGeom prst="rect">
            <a:avLst/>
          </a:prstGeom>
          <a:noFill/>
        </p:spPr>
        <p:txBody>
          <a:bodyPr wrap="none" rtlCol="0">
            <a:spAutoFit/>
          </a:bodyPr>
          <a:lstStyle/>
          <a:p>
            <a:r>
              <a:rPr lang="fr-FR" sz="1100" dirty="0"/>
              <a:t>Institution</a:t>
            </a:r>
            <a:endParaRPr lang="fr-FR" dirty="0"/>
          </a:p>
        </p:txBody>
      </p:sp>
      <p:sp>
        <p:nvSpPr>
          <p:cNvPr id="31" name="ZoneTexte 30">
            <a:extLst>
              <a:ext uri="{FF2B5EF4-FFF2-40B4-BE49-F238E27FC236}">
                <a16:creationId xmlns:a16="http://schemas.microsoft.com/office/drawing/2014/main" id="{870B76E8-2F84-AAEE-1FA6-83ED8C6D9F14}"/>
              </a:ext>
            </a:extLst>
          </p:cNvPr>
          <p:cNvSpPr txBox="1"/>
          <p:nvPr/>
        </p:nvSpPr>
        <p:spPr>
          <a:xfrm>
            <a:off x="8724499" y="5999184"/>
            <a:ext cx="657552" cy="261610"/>
          </a:xfrm>
          <a:prstGeom prst="rect">
            <a:avLst/>
          </a:prstGeom>
          <a:noFill/>
        </p:spPr>
        <p:txBody>
          <a:bodyPr wrap="none" rtlCol="0">
            <a:spAutoFit/>
          </a:bodyPr>
          <a:lstStyle/>
          <a:p>
            <a:r>
              <a:rPr lang="fr-FR" sz="1100" dirty="0"/>
              <a:t>Champ</a:t>
            </a:r>
            <a:endParaRPr lang="fr-FR" dirty="0"/>
          </a:p>
        </p:txBody>
      </p:sp>
      <p:sp>
        <p:nvSpPr>
          <p:cNvPr id="32" name="ZoneTexte 31">
            <a:extLst>
              <a:ext uri="{FF2B5EF4-FFF2-40B4-BE49-F238E27FC236}">
                <a16:creationId xmlns:a16="http://schemas.microsoft.com/office/drawing/2014/main" id="{02F681C8-4ABF-09C8-C62A-66BE15A7545D}"/>
              </a:ext>
            </a:extLst>
          </p:cNvPr>
          <p:cNvSpPr txBox="1"/>
          <p:nvPr/>
        </p:nvSpPr>
        <p:spPr>
          <a:xfrm>
            <a:off x="9679866" y="5711007"/>
            <a:ext cx="856325" cy="261610"/>
          </a:xfrm>
          <a:prstGeom prst="rect">
            <a:avLst/>
          </a:prstGeom>
          <a:noFill/>
        </p:spPr>
        <p:txBody>
          <a:bodyPr wrap="none" rtlCol="0">
            <a:spAutoFit/>
          </a:bodyPr>
          <a:lstStyle/>
          <a:p>
            <a:r>
              <a:rPr lang="fr-FR" sz="1100" dirty="0"/>
              <a:t>Institution</a:t>
            </a:r>
            <a:endParaRPr lang="fr-FR" dirty="0"/>
          </a:p>
        </p:txBody>
      </p:sp>
      <p:sp>
        <p:nvSpPr>
          <p:cNvPr id="3" name="Rectangle 2">
            <a:extLst>
              <a:ext uri="{FF2B5EF4-FFF2-40B4-BE49-F238E27FC236}">
                <a16:creationId xmlns:a16="http://schemas.microsoft.com/office/drawing/2014/main" id="{8130D754-975B-C070-8CD0-89D05851E714}"/>
              </a:ext>
            </a:extLst>
          </p:cNvPr>
          <p:cNvSpPr/>
          <p:nvPr/>
        </p:nvSpPr>
        <p:spPr>
          <a:xfrm>
            <a:off x="1" y="0"/>
            <a:ext cx="175098" cy="6858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34779233"/>
      </p:ext>
    </p:extLst>
  </p:cSld>
  <p:clrMapOvr>
    <a:masterClrMapping/>
  </p:clrMapOvr>
  <p:transition spd="med">
    <p:pull/>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696CBB5-D467-C735-4E9F-399E8597102C}"/>
              </a:ext>
            </a:extLst>
          </p:cNvPr>
          <p:cNvSpPr>
            <a:spLocks noGrp="1"/>
          </p:cNvSpPr>
          <p:nvPr>
            <p:ph type="title"/>
          </p:nvPr>
        </p:nvSpPr>
        <p:spPr/>
        <p:txBody>
          <a:bodyPr>
            <a:normAutofit fontScale="90000"/>
          </a:bodyPr>
          <a:lstStyle/>
          <a:p>
            <a:r>
              <a:rPr lang="fr-FR" dirty="0"/>
              <a:t>Paramétrer son/ses style(s) bibliographique(s)</a:t>
            </a:r>
          </a:p>
        </p:txBody>
      </p:sp>
      <p:pic>
        <p:nvPicPr>
          <p:cNvPr id="6" name="Image 5">
            <a:extLst>
              <a:ext uri="{FF2B5EF4-FFF2-40B4-BE49-F238E27FC236}">
                <a16:creationId xmlns:a16="http://schemas.microsoft.com/office/drawing/2014/main" id="{C6487530-72E2-5B3E-8D72-F271F21A8625}"/>
              </a:ext>
            </a:extLst>
          </p:cNvPr>
          <p:cNvPicPr>
            <a:picLocks noChangeAspect="1"/>
          </p:cNvPicPr>
          <p:nvPr/>
        </p:nvPicPr>
        <p:blipFill>
          <a:blip r:embed="rId2"/>
          <a:stretch>
            <a:fillRect/>
          </a:stretch>
        </p:blipFill>
        <p:spPr>
          <a:xfrm>
            <a:off x="623391" y="1025874"/>
            <a:ext cx="3848637" cy="5258534"/>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3057FD04-BB7A-453D-E9C8-97434059040C}"/>
              </a:ext>
            </a:extLst>
          </p:cNvPr>
          <p:cNvSpPr/>
          <p:nvPr/>
        </p:nvSpPr>
        <p:spPr>
          <a:xfrm>
            <a:off x="1681316" y="1042219"/>
            <a:ext cx="717755" cy="383458"/>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4822A263-FB7C-43B5-0C5F-0CFF1904F1C2}"/>
              </a:ext>
            </a:extLst>
          </p:cNvPr>
          <p:cNvSpPr/>
          <p:nvPr/>
        </p:nvSpPr>
        <p:spPr>
          <a:xfrm>
            <a:off x="1864196" y="5839990"/>
            <a:ext cx="818044" cy="383458"/>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 en angle 9">
            <a:extLst>
              <a:ext uri="{FF2B5EF4-FFF2-40B4-BE49-F238E27FC236}">
                <a16:creationId xmlns:a16="http://schemas.microsoft.com/office/drawing/2014/main" id="{1D524783-FCC8-3849-0E74-1FF3796DEB2C}"/>
              </a:ext>
            </a:extLst>
          </p:cNvPr>
          <p:cNvCxnSpPr>
            <a:stCxn id="7" idx="1"/>
            <a:endCxn id="8" idx="1"/>
          </p:cNvCxnSpPr>
          <p:nvPr/>
        </p:nvCxnSpPr>
        <p:spPr>
          <a:xfrm rot="10800000" flipH="1" flipV="1">
            <a:off x="1681316" y="1233947"/>
            <a:ext cx="182880" cy="4797771"/>
          </a:xfrm>
          <a:prstGeom prst="bentConnector3">
            <a:avLst>
              <a:gd name="adj1" fmla="val -125000"/>
            </a:avLst>
          </a:prstGeom>
          <a:ln w="57150">
            <a:solidFill>
              <a:srgbClr val="7F7F7F"/>
            </a:solidFill>
            <a:tailEnd type="triangle"/>
          </a:ln>
        </p:spPr>
        <p:style>
          <a:lnRef idx="1">
            <a:schemeClr val="accent1"/>
          </a:lnRef>
          <a:fillRef idx="0">
            <a:schemeClr val="accent1"/>
          </a:fillRef>
          <a:effectRef idx="0">
            <a:schemeClr val="accent1"/>
          </a:effectRef>
          <a:fontRef idx="minor">
            <a:schemeClr val="tx1"/>
          </a:fontRef>
        </p:style>
      </p:cxnSp>
      <p:pic>
        <p:nvPicPr>
          <p:cNvPr id="12" name="Image 11">
            <a:extLst>
              <a:ext uri="{FF2B5EF4-FFF2-40B4-BE49-F238E27FC236}">
                <a16:creationId xmlns:a16="http://schemas.microsoft.com/office/drawing/2014/main" id="{F44C2641-923B-84AD-0400-36D833BA43AD}"/>
              </a:ext>
            </a:extLst>
          </p:cNvPr>
          <p:cNvPicPr>
            <a:picLocks noChangeAspect="1"/>
          </p:cNvPicPr>
          <p:nvPr/>
        </p:nvPicPr>
        <p:blipFill>
          <a:blip r:embed="rId3"/>
          <a:srcRect l="1480" t="1042" r="814" b="610"/>
          <a:stretch/>
        </p:blipFill>
        <p:spPr>
          <a:xfrm>
            <a:off x="5313680" y="1025874"/>
            <a:ext cx="3987800" cy="3159760"/>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B2C92AF6-A587-61C0-9D85-0851713EC5C9}"/>
              </a:ext>
            </a:extLst>
          </p:cNvPr>
          <p:cNvSpPr/>
          <p:nvPr/>
        </p:nvSpPr>
        <p:spPr>
          <a:xfrm>
            <a:off x="5313680" y="1946170"/>
            <a:ext cx="939800" cy="30173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4" name="Connecteur : en angle 13">
            <a:extLst>
              <a:ext uri="{FF2B5EF4-FFF2-40B4-BE49-F238E27FC236}">
                <a16:creationId xmlns:a16="http://schemas.microsoft.com/office/drawing/2014/main" id="{007AEAAF-78E4-15C0-9B58-7974F99CE9AB}"/>
              </a:ext>
            </a:extLst>
          </p:cNvPr>
          <p:cNvCxnSpPr>
            <a:cxnSpLocks/>
            <a:stCxn id="8" idx="3"/>
            <a:endCxn id="13" idx="1"/>
          </p:cNvCxnSpPr>
          <p:nvPr/>
        </p:nvCxnSpPr>
        <p:spPr>
          <a:xfrm flipV="1">
            <a:off x="2682240" y="2097035"/>
            <a:ext cx="2631440" cy="3934684"/>
          </a:xfrm>
          <a:prstGeom prst="bentConnector3">
            <a:avLst>
              <a:gd name="adj1" fmla="val 50000"/>
            </a:avLst>
          </a:prstGeom>
          <a:ln w="5715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44779EBA-82DA-265A-09A4-CD41073C51DD}"/>
              </a:ext>
            </a:extLst>
          </p:cNvPr>
          <p:cNvSpPr/>
          <p:nvPr/>
        </p:nvSpPr>
        <p:spPr>
          <a:xfrm>
            <a:off x="6304280" y="3012440"/>
            <a:ext cx="848236" cy="21844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9" name="Connecteur : en angle 18">
            <a:extLst>
              <a:ext uri="{FF2B5EF4-FFF2-40B4-BE49-F238E27FC236}">
                <a16:creationId xmlns:a16="http://schemas.microsoft.com/office/drawing/2014/main" id="{3ACC000F-AE4B-FC15-6151-6E6FD2A27CCC}"/>
              </a:ext>
            </a:extLst>
          </p:cNvPr>
          <p:cNvCxnSpPr>
            <a:cxnSpLocks/>
            <a:stCxn id="13" idx="2"/>
            <a:endCxn id="17" idx="1"/>
          </p:cNvCxnSpPr>
          <p:nvPr/>
        </p:nvCxnSpPr>
        <p:spPr>
          <a:xfrm rot="16200000" flipH="1">
            <a:off x="5607050" y="2424430"/>
            <a:ext cx="873760" cy="520700"/>
          </a:xfrm>
          <a:prstGeom prst="bentConnector2">
            <a:avLst/>
          </a:prstGeom>
          <a:ln w="57150">
            <a:solidFill>
              <a:srgbClr val="7F7F7F"/>
            </a:solidFill>
            <a:tailEnd type="triangle"/>
          </a:ln>
        </p:spPr>
        <p:style>
          <a:lnRef idx="1">
            <a:schemeClr val="accent1"/>
          </a:lnRef>
          <a:fillRef idx="0">
            <a:schemeClr val="accent1"/>
          </a:fillRef>
          <a:effectRef idx="0">
            <a:schemeClr val="accent1"/>
          </a:effectRef>
          <a:fontRef idx="minor">
            <a:schemeClr val="tx1"/>
          </a:fontRef>
        </p:style>
      </p:cxnSp>
      <p:pic>
        <p:nvPicPr>
          <p:cNvPr id="23" name="Image 22">
            <a:extLst>
              <a:ext uri="{FF2B5EF4-FFF2-40B4-BE49-F238E27FC236}">
                <a16:creationId xmlns:a16="http://schemas.microsoft.com/office/drawing/2014/main" id="{CC30CC55-CC20-96F3-84E0-E62714FEF38E}"/>
              </a:ext>
            </a:extLst>
          </p:cNvPr>
          <p:cNvPicPr>
            <a:picLocks noChangeAspect="1"/>
          </p:cNvPicPr>
          <p:nvPr/>
        </p:nvPicPr>
        <p:blipFill>
          <a:blip r:embed="rId4"/>
          <a:srcRect l="644" t="978" r="992" b="1185"/>
          <a:stretch/>
        </p:blipFill>
        <p:spPr>
          <a:xfrm>
            <a:off x="7800340" y="3495500"/>
            <a:ext cx="3987800" cy="2909350"/>
          </a:xfrm>
          <a:prstGeom prst="rect">
            <a:avLst/>
          </a:prstGeom>
          <a:ln>
            <a:noFill/>
          </a:ln>
          <a:effectLst>
            <a:outerShdw blurRad="292100" dist="139700" dir="2700000" algn="tl" rotWithShape="0">
              <a:srgbClr val="333333">
                <a:alpha val="65000"/>
              </a:srgbClr>
            </a:outerShdw>
          </a:effectLst>
        </p:spPr>
      </p:pic>
      <p:cxnSp>
        <p:nvCxnSpPr>
          <p:cNvPr id="24" name="Connecteur : en angle 23">
            <a:extLst>
              <a:ext uri="{FF2B5EF4-FFF2-40B4-BE49-F238E27FC236}">
                <a16:creationId xmlns:a16="http://schemas.microsoft.com/office/drawing/2014/main" id="{82B03EB9-4693-F63A-0577-8DB006EE201F}"/>
              </a:ext>
            </a:extLst>
          </p:cNvPr>
          <p:cNvCxnSpPr>
            <a:cxnSpLocks/>
            <a:stCxn id="17" idx="2"/>
            <a:endCxn id="29" idx="1"/>
          </p:cNvCxnSpPr>
          <p:nvPr/>
        </p:nvCxnSpPr>
        <p:spPr>
          <a:xfrm rot="16200000" flipH="1">
            <a:off x="6816872" y="3142406"/>
            <a:ext cx="963574" cy="1140522"/>
          </a:xfrm>
          <a:prstGeom prst="bentConnector2">
            <a:avLst/>
          </a:prstGeom>
          <a:ln w="5715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0696AE47-2378-4F34-A18B-9FB6D78118AE}"/>
              </a:ext>
            </a:extLst>
          </p:cNvPr>
          <p:cNvSpPr/>
          <p:nvPr/>
        </p:nvSpPr>
        <p:spPr>
          <a:xfrm>
            <a:off x="7868920" y="4085234"/>
            <a:ext cx="848236" cy="21844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1" name="Rectangle : coins arrondis 30">
            <a:extLst>
              <a:ext uri="{FF2B5EF4-FFF2-40B4-BE49-F238E27FC236}">
                <a16:creationId xmlns:a16="http://schemas.microsoft.com/office/drawing/2014/main" id="{8AB43E55-AE19-C73A-8910-D3A87117CB27}"/>
              </a:ext>
            </a:extLst>
          </p:cNvPr>
          <p:cNvSpPr/>
          <p:nvPr/>
        </p:nvSpPr>
        <p:spPr>
          <a:xfrm>
            <a:off x="5168901" y="4593221"/>
            <a:ext cx="2459610" cy="1705472"/>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err="1">
                <a:solidFill>
                  <a:schemeClr val="tx1"/>
                </a:solidFill>
              </a:rPr>
              <a:t>Welcome</a:t>
            </a:r>
            <a:r>
              <a:rPr lang="fr-FR" sz="1400" b="1" dirty="0">
                <a:solidFill>
                  <a:schemeClr val="tx1"/>
                </a:solidFill>
              </a:rPr>
              <a:t> to the Zotero Style Repository</a:t>
            </a:r>
            <a:r>
              <a:rPr lang="fr-FR" sz="1400" dirty="0">
                <a:solidFill>
                  <a:schemeClr val="tx1"/>
                </a:solidFill>
              </a:rPr>
              <a:t>, + de 10 000 styles différents.</a:t>
            </a:r>
          </a:p>
          <a:p>
            <a:pPr algn="ctr"/>
            <a:r>
              <a:rPr lang="fr-FR" sz="1400" dirty="0">
                <a:solidFill>
                  <a:schemeClr val="tx1"/>
                </a:solidFill>
              </a:rPr>
              <a:t>Pour trouver le vôtre, faites attention à chercher le nom exact</a:t>
            </a:r>
          </a:p>
        </p:txBody>
      </p:sp>
      <p:sp>
        <p:nvSpPr>
          <p:cNvPr id="32" name="Rectangle 31">
            <a:extLst>
              <a:ext uri="{FF2B5EF4-FFF2-40B4-BE49-F238E27FC236}">
                <a16:creationId xmlns:a16="http://schemas.microsoft.com/office/drawing/2014/main" id="{D507F961-DEA1-9867-8472-427FF88C0A1A}"/>
              </a:ext>
            </a:extLst>
          </p:cNvPr>
          <p:cNvSpPr/>
          <p:nvPr/>
        </p:nvSpPr>
        <p:spPr>
          <a:xfrm>
            <a:off x="7913177" y="5672106"/>
            <a:ext cx="848236" cy="21844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33" name="Connecteur : en angle 32">
            <a:extLst>
              <a:ext uri="{FF2B5EF4-FFF2-40B4-BE49-F238E27FC236}">
                <a16:creationId xmlns:a16="http://schemas.microsoft.com/office/drawing/2014/main" id="{26724A83-820E-DE73-8856-A52B83B8EDD1}"/>
              </a:ext>
            </a:extLst>
          </p:cNvPr>
          <p:cNvCxnSpPr>
            <a:cxnSpLocks/>
            <a:stCxn id="32" idx="3"/>
            <a:endCxn id="36" idx="3"/>
          </p:cNvCxnSpPr>
          <p:nvPr/>
        </p:nvCxnSpPr>
        <p:spPr>
          <a:xfrm flipV="1">
            <a:off x="8761413" y="2390522"/>
            <a:ext cx="540067" cy="3390804"/>
          </a:xfrm>
          <a:prstGeom prst="bentConnector3">
            <a:avLst>
              <a:gd name="adj1" fmla="val 142328"/>
            </a:avLst>
          </a:prstGeom>
          <a:ln w="5715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E5041182-AFBC-163A-1FD2-4CE294F336B5}"/>
              </a:ext>
            </a:extLst>
          </p:cNvPr>
          <p:cNvSpPr/>
          <p:nvPr/>
        </p:nvSpPr>
        <p:spPr>
          <a:xfrm>
            <a:off x="8453244" y="1768604"/>
            <a:ext cx="848236" cy="1243836"/>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1" name="Rectangle : coins arrondis 40">
            <a:extLst>
              <a:ext uri="{FF2B5EF4-FFF2-40B4-BE49-F238E27FC236}">
                <a16:creationId xmlns:a16="http://schemas.microsoft.com/office/drawing/2014/main" id="{096F751D-925D-0C9C-8526-98457E317C71}"/>
              </a:ext>
            </a:extLst>
          </p:cNvPr>
          <p:cNvSpPr/>
          <p:nvPr/>
        </p:nvSpPr>
        <p:spPr>
          <a:xfrm>
            <a:off x="9342055" y="2749091"/>
            <a:ext cx="2459610" cy="963575"/>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Une fois le style sélectionné, il s’ajoute automatiquement dans le gestionnaire de styles</a:t>
            </a:r>
          </a:p>
        </p:txBody>
      </p:sp>
      <p:sp>
        <p:nvSpPr>
          <p:cNvPr id="2" name="Rectangle 1">
            <a:extLst>
              <a:ext uri="{FF2B5EF4-FFF2-40B4-BE49-F238E27FC236}">
                <a16:creationId xmlns:a16="http://schemas.microsoft.com/office/drawing/2014/main" id="{81BA8DA6-08CD-31B6-C3A5-1542169523B8}"/>
              </a:ext>
            </a:extLst>
          </p:cNvPr>
          <p:cNvSpPr/>
          <p:nvPr/>
        </p:nvSpPr>
        <p:spPr>
          <a:xfrm>
            <a:off x="1" y="0"/>
            <a:ext cx="175098" cy="6858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587919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FA053F2-AD4E-D32F-F4BB-ADDA0CBD443C}"/>
              </a:ext>
            </a:extLst>
          </p:cNvPr>
          <p:cNvSpPr/>
          <p:nvPr/>
        </p:nvSpPr>
        <p:spPr>
          <a:xfrm>
            <a:off x="1" y="0"/>
            <a:ext cx="175098" cy="6858000"/>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01335412-AD71-B38D-7DF6-5452FED28E71}"/>
              </a:ext>
            </a:extLst>
          </p:cNvPr>
          <p:cNvSpPr>
            <a:spLocks noGrp="1"/>
          </p:cNvSpPr>
          <p:nvPr>
            <p:ph type="title"/>
          </p:nvPr>
        </p:nvSpPr>
        <p:spPr/>
        <p:txBody>
          <a:bodyPr>
            <a:normAutofit fontScale="90000"/>
          </a:bodyPr>
          <a:lstStyle/>
          <a:p>
            <a:r>
              <a:rPr lang="fr-FR" dirty="0"/>
              <a:t>Générer une biblio à partir de collections</a:t>
            </a:r>
          </a:p>
        </p:txBody>
      </p:sp>
      <p:pic>
        <p:nvPicPr>
          <p:cNvPr id="4" name="Image 3">
            <a:extLst>
              <a:ext uri="{FF2B5EF4-FFF2-40B4-BE49-F238E27FC236}">
                <a16:creationId xmlns:a16="http://schemas.microsoft.com/office/drawing/2014/main" id="{60DB0CB8-B5BB-A324-90E0-D16FB10F51D9}"/>
              </a:ext>
            </a:extLst>
          </p:cNvPr>
          <p:cNvPicPr>
            <a:picLocks noChangeAspect="1"/>
          </p:cNvPicPr>
          <p:nvPr/>
        </p:nvPicPr>
        <p:blipFill>
          <a:blip r:embed="rId2"/>
          <a:stretch>
            <a:fillRect/>
          </a:stretch>
        </p:blipFill>
        <p:spPr>
          <a:xfrm>
            <a:off x="374564" y="1033302"/>
            <a:ext cx="2860249" cy="1928625"/>
          </a:xfrm>
          <a:prstGeom prst="roundRect">
            <a:avLst>
              <a:gd name="adj" fmla="val 3121"/>
            </a:avLst>
          </a:prstGeom>
          <a:ln>
            <a:noFill/>
          </a:ln>
          <a:effectLst>
            <a:outerShdw blurRad="292100" dist="139700" dir="2700000" algn="tl" rotWithShape="0">
              <a:srgbClr val="333333">
                <a:alpha val="65000"/>
              </a:srgbClr>
            </a:outerShdw>
          </a:effectLst>
        </p:spPr>
      </p:pic>
      <p:pic>
        <p:nvPicPr>
          <p:cNvPr id="6" name="Image 5">
            <a:extLst>
              <a:ext uri="{FF2B5EF4-FFF2-40B4-BE49-F238E27FC236}">
                <a16:creationId xmlns:a16="http://schemas.microsoft.com/office/drawing/2014/main" id="{B7191A1A-4CE3-AA45-A80C-99FDE6A0C32C}"/>
              </a:ext>
            </a:extLst>
          </p:cNvPr>
          <p:cNvPicPr>
            <a:picLocks noChangeAspect="1"/>
          </p:cNvPicPr>
          <p:nvPr/>
        </p:nvPicPr>
        <p:blipFill>
          <a:blip r:embed="rId3"/>
          <a:srcRect l="4830" t="4029" r="3426" b="3436"/>
          <a:stretch/>
        </p:blipFill>
        <p:spPr>
          <a:xfrm>
            <a:off x="1932505" y="1702668"/>
            <a:ext cx="2775336" cy="2761177"/>
          </a:xfrm>
          <a:prstGeom prst="roundRect">
            <a:avLst>
              <a:gd name="adj" fmla="val 2474"/>
            </a:avLst>
          </a:prstGeom>
          <a:ln>
            <a:noFill/>
          </a:ln>
          <a:effectLst>
            <a:outerShdw blurRad="292100" dist="139700" dir="2700000" algn="tl" rotWithShape="0">
              <a:srgbClr val="333333">
                <a:alpha val="65000"/>
              </a:srgbClr>
            </a:outerShdw>
          </a:effectLst>
        </p:spPr>
      </p:pic>
      <p:sp>
        <p:nvSpPr>
          <p:cNvPr id="7" name="Rectangle : coins arrondis 6">
            <a:extLst>
              <a:ext uri="{FF2B5EF4-FFF2-40B4-BE49-F238E27FC236}">
                <a16:creationId xmlns:a16="http://schemas.microsoft.com/office/drawing/2014/main" id="{48F37A69-E2A0-1848-8D21-C9A052022906}"/>
              </a:ext>
            </a:extLst>
          </p:cNvPr>
          <p:cNvSpPr/>
          <p:nvPr/>
        </p:nvSpPr>
        <p:spPr>
          <a:xfrm>
            <a:off x="1932506" y="3626602"/>
            <a:ext cx="2775336" cy="373626"/>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1D2BA74D-59B7-142D-796C-E6DA593BACF9}"/>
              </a:ext>
            </a:extLst>
          </p:cNvPr>
          <p:cNvPicPr>
            <a:picLocks noChangeAspect="1"/>
          </p:cNvPicPr>
          <p:nvPr/>
        </p:nvPicPr>
        <p:blipFill>
          <a:blip r:embed="rId4"/>
          <a:srcRect l="2388" t="2294" r="3220" b="4005"/>
          <a:stretch/>
        </p:blipFill>
        <p:spPr>
          <a:xfrm>
            <a:off x="5115222" y="1082796"/>
            <a:ext cx="4737876" cy="5461237"/>
          </a:xfrm>
          <a:prstGeom prst="roundRect">
            <a:avLst>
              <a:gd name="adj" fmla="val 2033"/>
            </a:avLst>
          </a:prstGeom>
          <a:ln>
            <a:noFill/>
          </a:ln>
          <a:effectLst>
            <a:outerShdw blurRad="292100" dist="139700" dir="2700000" algn="tl" rotWithShape="0">
              <a:srgbClr val="333333">
                <a:alpha val="65000"/>
              </a:srgbClr>
            </a:outerShdw>
          </a:effectLst>
        </p:spPr>
      </p:pic>
      <p:sp>
        <p:nvSpPr>
          <p:cNvPr id="10" name="Graphique 10" descr="Curseur avec un remplissage uni">
            <a:extLst>
              <a:ext uri="{FF2B5EF4-FFF2-40B4-BE49-F238E27FC236}">
                <a16:creationId xmlns:a16="http://schemas.microsoft.com/office/drawing/2014/main" id="{B3BA9AE7-2CB8-313B-B638-2CE621E6F640}"/>
              </a:ext>
            </a:extLst>
          </p:cNvPr>
          <p:cNvSpPr/>
          <p:nvPr/>
        </p:nvSpPr>
        <p:spPr>
          <a:xfrm>
            <a:off x="1449915" y="2246173"/>
            <a:ext cx="418183" cy="418462"/>
          </a:xfrm>
          <a:custGeom>
            <a:avLst/>
            <a:gdLst>
              <a:gd name="connsiteX0" fmla="*/ 418184 w 418183"/>
              <a:gd name="connsiteY0" fmla="*/ 351957 h 418462"/>
              <a:gd name="connsiteX1" fmla="*/ 267238 w 418183"/>
              <a:gd name="connsiteY1" fmla="*/ 201086 h 418462"/>
              <a:gd name="connsiteX2" fmla="*/ 400250 w 418183"/>
              <a:gd name="connsiteY2" fmla="*/ 153187 h 418462"/>
              <a:gd name="connsiteX3" fmla="*/ 408366 w 418183"/>
              <a:gd name="connsiteY3" fmla="*/ 136571 h 418462"/>
              <a:gd name="connsiteX4" fmla="*/ 400250 w 418183"/>
              <a:gd name="connsiteY4" fmla="*/ 128453 h 418462"/>
              <a:gd name="connsiteX5" fmla="*/ 16983 w 418183"/>
              <a:gd name="connsiteY5" fmla="*/ 673 h 418462"/>
              <a:gd name="connsiteX6" fmla="*/ 12724 w 418183"/>
              <a:gd name="connsiteY6" fmla="*/ 0 h 418462"/>
              <a:gd name="connsiteX7" fmla="*/ 12724 w 418183"/>
              <a:gd name="connsiteY7" fmla="*/ 0 h 418462"/>
              <a:gd name="connsiteX8" fmla="*/ 3 w 418183"/>
              <a:gd name="connsiteY8" fmla="*/ 13278 h 418462"/>
              <a:gd name="connsiteX9" fmla="*/ 693 w 418183"/>
              <a:gd name="connsiteY9" fmla="*/ 17187 h 418462"/>
              <a:gd name="connsiteX10" fmla="*/ 128174 w 418183"/>
              <a:gd name="connsiteY10" fmla="*/ 400827 h 418462"/>
              <a:gd name="connsiteX11" fmla="*/ 144861 w 418183"/>
              <a:gd name="connsiteY11" fmla="*/ 408800 h 418462"/>
              <a:gd name="connsiteX12" fmla="*/ 152834 w 418183"/>
              <a:gd name="connsiteY12" fmla="*/ 400827 h 418462"/>
              <a:gd name="connsiteX13" fmla="*/ 200807 w 418183"/>
              <a:gd name="connsiteY13" fmla="*/ 267667 h 418462"/>
              <a:gd name="connsiteX14" fmla="*/ 351603 w 418183"/>
              <a:gd name="connsiteY14" fmla="*/ 418463 h 41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8183" h="418462">
                <a:moveTo>
                  <a:pt x="418184" y="351957"/>
                </a:moveTo>
                <a:lnTo>
                  <a:pt x="267238" y="201086"/>
                </a:lnTo>
                <a:lnTo>
                  <a:pt x="400250" y="153187"/>
                </a:lnTo>
                <a:cubicBezTo>
                  <a:pt x="407079" y="150840"/>
                  <a:pt x="410714" y="143401"/>
                  <a:pt x="408366" y="136571"/>
                </a:cubicBezTo>
                <a:cubicBezTo>
                  <a:pt x="407056" y="132758"/>
                  <a:pt x="404061" y="129763"/>
                  <a:pt x="400250" y="128453"/>
                </a:cubicBezTo>
                <a:lnTo>
                  <a:pt x="16983" y="673"/>
                </a:lnTo>
                <a:cubicBezTo>
                  <a:pt x="15609" y="220"/>
                  <a:pt x="14170" y="-7"/>
                  <a:pt x="12724" y="0"/>
                </a:cubicBezTo>
                <a:lnTo>
                  <a:pt x="12724" y="0"/>
                </a:lnTo>
                <a:cubicBezTo>
                  <a:pt x="5544" y="154"/>
                  <a:pt x="-151" y="6099"/>
                  <a:pt x="3" y="13278"/>
                </a:cubicBezTo>
                <a:cubicBezTo>
                  <a:pt x="31" y="14609"/>
                  <a:pt x="264" y="15927"/>
                  <a:pt x="693" y="17187"/>
                </a:cubicBezTo>
                <a:lnTo>
                  <a:pt x="128174" y="400827"/>
                </a:lnTo>
                <a:cubicBezTo>
                  <a:pt x="130580" y="407637"/>
                  <a:pt x="138052" y="411206"/>
                  <a:pt x="144861" y="408800"/>
                </a:cubicBezTo>
                <a:cubicBezTo>
                  <a:pt x="148587" y="407483"/>
                  <a:pt x="151517" y="404553"/>
                  <a:pt x="152834" y="400827"/>
                </a:cubicBezTo>
                <a:lnTo>
                  <a:pt x="200807" y="267667"/>
                </a:lnTo>
                <a:lnTo>
                  <a:pt x="351603" y="418463"/>
                </a:lnTo>
                <a:close/>
              </a:path>
            </a:pathLst>
          </a:custGeom>
          <a:solidFill>
            <a:srgbClr val="000000"/>
          </a:solidFill>
          <a:ln w="7441" cap="flat">
            <a:noFill/>
            <a:prstDash val="solid"/>
            <a:miter/>
          </a:ln>
          <a:effectLst>
            <a:outerShdw blurRad="50800" dist="38100" dir="2700000" algn="tl" rotWithShape="0">
              <a:prstClr val="black">
                <a:alpha val="40000"/>
              </a:prstClr>
            </a:outerShdw>
          </a:effectLst>
        </p:spPr>
        <p:txBody>
          <a:bodyPr rtlCol="0" anchor="ctr"/>
          <a:lstStyle/>
          <a:p>
            <a:endParaRPr lang="fr-FR"/>
          </a:p>
        </p:txBody>
      </p:sp>
      <p:sp>
        <p:nvSpPr>
          <p:cNvPr id="11" name="Rectangle : coins arrondis 10">
            <a:extLst>
              <a:ext uri="{FF2B5EF4-FFF2-40B4-BE49-F238E27FC236}">
                <a16:creationId xmlns:a16="http://schemas.microsoft.com/office/drawing/2014/main" id="{1D7AFE2A-9A75-8CA5-B2FF-B52B7C03751C}"/>
              </a:ext>
            </a:extLst>
          </p:cNvPr>
          <p:cNvSpPr/>
          <p:nvPr/>
        </p:nvSpPr>
        <p:spPr>
          <a:xfrm>
            <a:off x="176459" y="2805853"/>
            <a:ext cx="1681807" cy="804574"/>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Clic droit sur la collection</a:t>
            </a:r>
          </a:p>
        </p:txBody>
      </p:sp>
      <p:sp>
        <p:nvSpPr>
          <p:cNvPr id="12" name="Rectangle : coins arrondis 11">
            <a:extLst>
              <a:ext uri="{FF2B5EF4-FFF2-40B4-BE49-F238E27FC236}">
                <a16:creationId xmlns:a16="http://schemas.microsoft.com/office/drawing/2014/main" id="{EFAD7C2A-0817-A828-424E-1DECD80B28CC}"/>
              </a:ext>
            </a:extLst>
          </p:cNvPr>
          <p:cNvSpPr/>
          <p:nvPr/>
        </p:nvSpPr>
        <p:spPr>
          <a:xfrm>
            <a:off x="5115220" y="1515854"/>
            <a:ext cx="4737875" cy="2279397"/>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6D7F878C-2FC5-AF25-CACE-4D923BBA9104}"/>
              </a:ext>
            </a:extLst>
          </p:cNvPr>
          <p:cNvSpPr/>
          <p:nvPr/>
        </p:nvSpPr>
        <p:spPr>
          <a:xfrm>
            <a:off x="9118715" y="1004242"/>
            <a:ext cx="1681807" cy="804574"/>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Sélectionner le style</a:t>
            </a:r>
          </a:p>
        </p:txBody>
      </p:sp>
      <p:sp>
        <p:nvSpPr>
          <p:cNvPr id="14" name="Rectangle : coins arrondis 13">
            <a:extLst>
              <a:ext uri="{FF2B5EF4-FFF2-40B4-BE49-F238E27FC236}">
                <a16:creationId xmlns:a16="http://schemas.microsoft.com/office/drawing/2014/main" id="{7E9F3BA1-5000-BCA0-879F-1AC6F2239227}"/>
              </a:ext>
            </a:extLst>
          </p:cNvPr>
          <p:cNvSpPr/>
          <p:nvPr/>
        </p:nvSpPr>
        <p:spPr>
          <a:xfrm>
            <a:off x="5115218" y="4381958"/>
            <a:ext cx="2775336" cy="357190"/>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 coins arrondis 15">
            <a:extLst>
              <a:ext uri="{FF2B5EF4-FFF2-40B4-BE49-F238E27FC236}">
                <a16:creationId xmlns:a16="http://schemas.microsoft.com/office/drawing/2014/main" id="{F34E892F-84AA-03BD-AD7B-05A5E81F6390}"/>
              </a:ext>
            </a:extLst>
          </p:cNvPr>
          <p:cNvSpPr/>
          <p:nvPr/>
        </p:nvSpPr>
        <p:spPr>
          <a:xfrm>
            <a:off x="5115217" y="5007936"/>
            <a:ext cx="1737867" cy="1225715"/>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199B65B1-EEBD-6973-3644-968851886845}"/>
              </a:ext>
            </a:extLst>
          </p:cNvPr>
          <p:cNvSpPr txBox="1"/>
          <p:nvPr/>
        </p:nvSpPr>
        <p:spPr>
          <a:xfrm>
            <a:off x="1111983" y="4661203"/>
            <a:ext cx="3908689" cy="646331"/>
          </a:xfrm>
          <a:prstGeom prst="rect">
            <a:avLst/>
          </a:prstGeom>
          <a:noFill/>
        </p:spPr>
        <p:txBody>
          <a:bodyPr wrap="square" rtlCol="0">
            <a:spAutoFit/>
          </a:bodyPr>
          <a:lstStyle/>
          <a:p>
            <a:r>
              <a:rPr lang="fr-FR" dirty="0"/>
              <a:t>Génère un document lisible par un traitement de texte</a:t>
            </a:r>
          </a:p>
        </p:txBody>
      </p:sp>
      <p:cxnSp>
        <p:nvCxnSpPr>
          <p:cNvPr id="20" name="Connecteur droit avec flèche 19">
            <a:extLst>
              <a:ext uri="{FF2B5EF4-FFF2-40B4-BE49-F238E27FC236}">
                <a16:creationId xmlns:a16="http://schemas.microsoft.com/office/drawing/2014/main" id="{57656FB0-659C-2678-EBDE-C0A42F589A65}"/>
              </a:ext>
            </a:extLst>
          </p:cNvPr>
          <p:cNvCxnSpPr>
            <a:cxnSpLocks/>
          </p:cNvCxnSpPr>
          <p:nvPr/>
        </p:nvCxnSpPr>
        <p:spPr>
          <a:xfrm>
            <a:off x="3320173" y="5160003"/>
            <a:ext cx="1795044" cy="0"/>
          </a:xfrm>
          <a:prstGeom prst="straightConnector1">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63878F4F-0BF9-E6D1-A635-4D06E7ED9A36}"/>
              </a:ext>
            </a:extLst>
          </p:cNvPr>
          <p:cNvSpPr txBox="1"/>
          <p:nvPr/>
        </p:nvSpPr>
        <p:spPr>
          <a:xfrm>
            <a:off x="7354671" y="5231797"/>
            <a:ext cx="2157963" cy="369332"/>
          </a:xfrm>
          <a:prstGeom prst="rect">
            <a:avLst/>
          </a:prstGeom>
          <a:noFill/>
        </p:spPr>
        <p:txBody>
          <a:bodyPr wrap="none" rtlCol="0">
            <a:spAutoFit/>
          </a:bodyPr>
          <a:lstStyle/>
          <a:p>
            <a:r>
              <a:rPr lang="fr-FR" dirty="0"/>
              <a:t>Plutôt pour le web</a:t>
            </a:r>
          </a:p>
        </p:txBody>
      </p:sp>
      <p:cxnSp>
        <p:nvCxnSpPr>
          <p:cNvPr id="24" name="Connecteur droit avec flèche 23">
            <a:extLst>
              <a:ext uri="{FF2B5EF4-FFF2-40B4-BE49-F238E27FC236}">
                <a16:creationId xmlns:a16="http://schemas.microsoft.com/office/drawing/2014/main" id="{4889BCA8-C400-F006-A9FD-91F9A39FEF37}"/>
              </a:ext>
            </a:extLst>
          </p:cNvPr>
          <p:cNvCxnSpPr>
            <a:cxnSpLocks/>
            <a:stCxn id="22" idx="1"/>
          </p:cNvCxnSpPr>
          <p:nvPr/>
        </p:nvCxnSpPr>
        <p:spPr>
          <a:xfrm flipH="1">
            <a:off x="6888636" y="5416463"/>
            <a:ext cx="466035" cy="9832"/>
          </a:xfrm>
          <a:prstGeom prst="straightConnector1">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a16="http://schemas.microsoft.com/office/drawing/2014/main" id="{8C04A171-0A52-EA1F-5404-4B96E36782FC}"/>
              </a:ext>
            </a:extLst>
          </p:cNvPr>
          <p:cNvSpPr txBox="1"/>
          <p:nvPr/>
        </p:nvSpPr>
        <p:spPr>
          <a:xfrm>
            <a:off x="1229032" y="5534361"/>
            <a:ext cx="3184680" cy="369332"/>
          </a:xfrm>
          <a:prstGeom prst="rect">
            <a:avLst/>
          </a:prstGeom>
          <a:noFill/>
        </p:spPr>
        <p:txBody>
          <a:bodyPr wrap="square" rtlCol="0">
            <a:spAutoFit/>
          </a:bodyPr>
          <a:lstStyle/>
          <a:p>
            <a:r>
              <a:rPr lang="fr-FR" dirty="0"/>
              <a:t>Pour un simple copier-coller</a:t>
            </a:r>
          </a:p>
        </p:txBody>
      </p:sp>
      <p:cxnSp>
        <p:nvCxnSpPr>
          <p:cNvPr id="29" name="Connecteur droit avec flèche 28">
            <a:extLst>
              <a:ext uri="{FF2B5EF4-FFF2-40B4-BE49-F238E27FC236}">
                <a16:creationId xmlns:a16="http://schemas.microsoft.com/office/drawing/2014/main" id="{C9AD9586-1B53-06B6-9146-8C176AAF867A}"/>
              </a:ext>
            </a:extLst>
          </p:cNvPr>
          <p:cNvCxnSpPr>
            <a:cxnSpLocks/>
            <a:stCxn id="28" idx="3"/>
          </p:cNvCxnSpPr>
          <p:nvPr/>
        </p:nvCxnSpPr>
        <p:spPr>
          <a:xfrm>
            <a:off x="4413712" y="5719027"/>
            <a:ext cx="701505" cy="0"/>
          </a:xfrm>
          <a:prstGeom prst="straightConnector1">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90A48513-6331-B46C-5E51-4AE111F871B7}"/>
              </a:ext>
            </a:extLst>
          </p:cNvPr>
          <p:cNvSpPr txBox="1"/>
          <p:nvPr/>
        </p:nvSpPr>
        <p:spPr>
          <a:xfrm>
            <a:off x="8451135" y="4386155"/>
            <a:ext cx="3355406" cy="369332"/>
          </a:xfrm>
          <a:prstGeom prst="rect">
            <a:avLst/>
          </a:prstGeom>
          <a:solidFill>
            <a:schemeClr val="bg1">
              <a:alpha val="62000"/>
            </a:schemeClr>
          </a:solidFill>
          <a:effectLst>
            <a:softEdge rad="31750"/>
          </a:effectLst>
        </p:spPr>
        <p:txBody>
          <a:bodyPr wrap="none" rtlCol="0">
            <a:spAutoFit/>
          </a:bodyPr>
          <a:lstStyle/>
          <a:p>
            <a:r>
              <a:rPr lang="fr-FR" dirty="0"/>
              <a:t>Sélectionner « Bibliographie »</a:t>
            </a:r>
          </a:p>
        </p:txBody>
      </p:sp>
      <p:cxnSp>
        <p:nvCxnSpPr>
          <p:cNvPr id="5" name="Connecteur droit avec flèche 4">
            <a:extLst>
              <a:ext uri="{FF2B5EF4-FFF2-40B4-BE49-F238E27FC236}">
                <a16:creationId xmlns:a16="http://schemas.microsoft.com/office/drawing/2014/main" id="{39A028A9-3042-E250-FA96-5C723319F6CB}"/>
              </a:ext>
            </a:extLst>
          </p:cNvPr>
          <p:cNvCxnSpPr>
            <a:cxnSpLocks/>
            <a:stCxn id="3" idx="1"/>
          </p:cNvCxnSpPr>
          <p:nvPr/>
        </p:nvCxnSpPr>
        <p:spPr>
          <a:xfrm flipH="1">
            <a:off x="7985100" y="4570821"/>
            <a:ext cx="466035" cy="9832"/>
          </a:xfrm>
          <a:prstGeom prst="straightConnector1">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36BC9652-9381-D750-CA78-7276FD7EEE61}"/>
              </a:ext>
            </a:extLst>
          </p:cNvPr>
          <p:cNvSpPr txBox="1"/>
          <p:nvPr/>
        </p:nvSpPr>
        <p:spPr>
          <a:xfrm>
            <a:off x="8572196" y="5644013"/>
            <a:ext cx="2541080" cy="369332"/>
          </a:xfrm>
          <a:prstGeom prst="rect">
            <a:avLst/>
          </a:prstGeom>
          <a:solidFill>
            <a:schemeClr val="bg1">
              <a:alpha val="62000"/>
            </a:schemeClr>
          </a:solidFill>
          <a:effectLst>
            <a:softEdge rad="31750"/>
          </a:effectLst>
        </p:spPr>
        <p:txBody>
          <a:bodyPr wrap="none" rtlCol="0">
            <a:spAutoFit/>
          </a:bodyPr>
          <a:lstStyle/>
          <a:p>
            <a:r>
              <a:rPr lang="fr-FR" dirty="0"/>
              <a:t>Cliquer sur « OK » et…</a:t>
            </a:r>
          </a:p>
        </p:txBody>
      </p:sp>
      <p:sp>
        <p:nvSpPr>
          <p:cNvPr id="17" name="Rectangle : coins arrondis 16">
            <a:extLst>
              <a:ext uri="{FF2B5EF4-FFF2-40B4-BE49-F238E27FC236}">
                <a16:creationId xmlns:a16="http://schemas.microsoft.com/office/drawing/2014/main" id="{4F792C14-B36C-A6B5-E038-C7ED6F0A1BAB}"/>
              </a:ext>
            </a:extLst>
          </p:cNvPr>
          <p:cNvSpPr/>
          <p:nvPr/>
        </p:nvSpPr>
        <p:spPr>
          <a:xfrm>
            <a:off x="8370276" y="6229838"/>
            <a:ext cx="717570" cy="303045"/>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1" name="Connecteur : en angle 20">
            <a:extLst>
              <a:ext uri="{FF2B5EF4-FFF2-40B4-BE49-F238E27FC236}">
                <a16:creationId xmlns:a16="http://schemas.microsoft.com/office/drawing/2014/main" id="{922ACFBA-ABBD-5E06-2EB3-EDCA0C6D26A6}"/>
              </a:ext>
            </a:extLst>
          </p:cNvPr>
          <p:cNvCxnSpPr>
            <a:stCxn id="17" idx="1"/>
            <a:endCxn id="8" idx="1"/>
          </p:cNvCxnSpPr>
          <p:nvPr/>
        </p:nvCxnSpPr>
        <p:spPr>
          <a:xfrm rot="10800000" flipH="1">
            <a:off x="8370276" y="5828679"/>
            <a:ext cx="201920" cy="552682"/>
          </a:xfrm>
          <a:prstGeom prst="bentConnector3">
            <a:avLst>
              <a:gd name="adj1" fmla="val -113213"/>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58153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37B83-2462-1F27-F851-1D321EBBBBF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D6D057F-33C5-BE5E-A2BD-B06B9175BE09}"/>
              </a:ext>
            </a:extLst>
          </p:cNvPr>
          <p:cNvSpPr>
            <a:spLocks noGrp="1"/>
          </p:cNvSpPr>
          <p:nvPr>
            <p:ph type="title"/>
          </p:nvPr>
        </p:nvSpPr>
        <p:spPr/>
        <p:txBody>
          <a:bodyPr>
            <a:normAutofit fontScale="90000"/>
          </a:bodyPr>
          <a:lstStyle/>
          <a:p>
            <a:r>
              <a:rPr lang="fr-FR" dirty="0"/>
              <a:t>Générer une biblio à partir de collections</a:t>
            </a:r>
          </a:p>
        </p:txBody>
      </p:sp>
      <p:pic>
        <p:nvPicPr>
          <p:cNvPr id="19" name="Image 18">
            <a:extLst>
              <a:ext uri="{FF2B5EF4-FFF2-40B4-BE49-F238E27FC236}">
                <a16:creationId xmlns:a16="http://schemas.microsoft.com/office/drawing/2014/main" id="{5550CA4A-4AFB-55F2-6EA5-84ABDBF53786}"/>
              </a:ext>
            </a:extLst>
          </p:cNvPr>
          <p:cNvPicPr>
            <a:picLocks noChangeAspect="1"/>
          </p:cNvPicPr>
          <p:nvPr/>
        </p:nvPicPr>
        <p:blipFill>
          <a:blip r:embed="rId2"/>
          <a:stretch>
            <a:fillRect/>
          </a:stretch>
        </p:blipFill>
        <p:spPr>
          <a:xfrm>
            <a:off x="1716014" y="1107759"/>
            <a:ext cx="8759971" cy="5388327"/>
          </a:xfrm>
          <a:prstGeom prst="rect">
            <a:avLst/>
          </a:prstGeom>
          <a:ln>
            <a:noFill/>
          </a:ln>
          <a:effectLst>
            <a:glow rad="139700">
              <a:schemeClr val="accent4">
                <a:satMod val="175000"/>
                <a:alpha val="40000"/>
              </a:schemeClr>
            </a:glow>
            <a:outerShdw blurRad="292100" dist="139700" dir="2700000" algn="tl" rotWithShape="0">
              <a:srgbClr val="333333">
                <a:alpha val="65000"/>
              </a:srgbClr>
            </a:outerShdw>
          </a:effectLst>
        </p:spPr>
      </p:pic>
      <p:sp>
        <p:nvSpPr>
          <p:cNvPr id="23" name="Rectangle : coins arrondis 22">
            <a:extLst>
              <a:ext uri="{FF2B5EF4-FFF2-40B4-BE49-F238E27FC236}">
                <a16:creationId xmlns:a16="http://schemas.microsoft.com/office/drawing/2014/main" id="{0C7C180C-F8E4-7E1B-E6E8-BFDCCCAC677B}"/>
              </a:ext>
            </a:extLst>
          </p:cNvPr>
          <p:cNvSpPr/>
          <p:nvPr/>
        </p:nvSpPr>
        <p:spPr>
          <a:xfrm>
            <a:off x="1461871" y="1185113"/>
            <a:ext cx="2135439" cy="80457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fr-FR" sz="2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La magie opère…</a:t>
            </a:r>
          </a:p>
        </p:txBody>
      </p:sp>
      <p:sp>
        <p:nvSpPr>
          <p:cNvPr id="35" name="Graphique 25" descr="Visage touché par une étoile avec remplissage uni avec un remplissage uni">
            <a:extLst>
              <a:ext uri="{FF2B5EF4-FFF2-40B4-BE49-F238E27FC236}">
                <a16:creationId xmlns:a16="http://schemas.microsoft.com/office/drawing/2014/main" id="{2F1F076B-E5D1-D7C1-9692-F1CD2302BFC7}"/>
              </a:ext>
            </a:extLst>
          </p:cNvPr>
          <p:cNvSpPr/>
          <p:nvPr/>
        </p:nvSpPr>
        <p:spPr>
          <a:xfrm rot="1829428">
            <a:off x="9802987" y="946052"/>
            <a:ext cx="821871" cy="821871"/>
          </a:xfrm>
          <a:custGeom>
            <a:avLst/>
            <a:gdLst>
              <a:gd name="connsiteX0" fmla="*/ 410936 w 821871"/>
              <a:gd name="connsiteY0" fmla="*/ 0 h 821871"/>
              <a:gd name="connsiteX1" fmla="*/ 0 w 821871"/>
              <a:gd name="connsiteY1" fmla="*/ 410936 h 821871"/>
              <a:gd name="connsiteX2" fmla="*/ 410936 w 821871"/>
              <a:gd name="connsiteY2" fmla="*/ 821871 h 821871"/>
              <a:gd name="connsiteX3" fmla="*/ 821871 w 821871"/>
              <a:gd name="connsiteY3" fmla="*/ 410936 h 821871"/>
              <a:gd name="connsiteX4" fmla="*/ 410936 w 821871"/>
              <a:gd name="connsiteY4" fmla="*/ 0 h 821871"/>
              <a:gd name="connsiteX5" fmla="*/ 118955 w 821871"/>
              <a:gd name="connsiteY5" fmla="*/ 312419 h 821871"/>
              <a:gd name="connsiteX6" fmla="*/ 196687 w 821871"/>
              <a:gd name="connsiteY6" fmla="*/ 272731 h 821871"/>
              <a:gd name="connsiteX7" fmla="*/ 208052 w 821871"/>
              <a:gd name="connsiteY7" fmla="*/ 186219 h 821871"/>
              <a:gd name="connsiteX8" fmla="*/ 269822 w 821871"/>
              <a:gd name="connsiteY8" fmla="*/ 247859 h 821871"/>
              <a:gd name="connsiteX9" fmla="*/ 355632 w 821871"/>
              <a:gd name="connsiteY9" fmla="*/ 231930 h 821871"/>
              <a:gd name="connsiteX10" fmla="*/ 316074 w 821871"/>
              <a:gd name="connsiteY10" fmla="*/ 309726 h 821871"/>
              <a:gd name="connsiteX11" fmla="*/ 357741 w 821871"/>
              <a:gd name="connsiteY11" fmla="*/ 386420 h 821871"/>
              <a:gd name="connsiteX12" fmla="*/ 271531 w 821871"/>
              <a:gd name="connsiteY12" fmla="*/ 372848 h 821871"/>
              <a:gd name="connsiteX13" fmla="*/ 211470 w 821871"/>
              <a:gd name="connsiteY13" fmla="*/ 436165 h 821871"/>
              <a:gd name="connsiteX14" fmla="*/ 197736 w 821871"/>
              <a:gd name="connsiteY14" fmla="*/ 349977 h 821871"/>
              <a:gd name="connsiteX15" fmla="*/ 410936 w 821871"/>
              <a:gd name="connsiteY15" fmla="*/ 713730 h 821871"/>
              <a:gd name="connsiteX16" fmla="*/ 168138 w 821871"/>
              <a:gd name="connsiteY16" fmla="*/ 562333 h 821871"/>
              <a:gd name="connsiteX17" fmla="*/ 653690 w 821871"/>
              <a:gd name="connsiteY17" fmla="*/ 562333 h 821871"/>
              <a:gd name="connsiteX18" fmla="*/ 410936 w 821871"/>
              <a:gd name="connsiteY18" fmla="*/ 713730 h 821871"/>
              <a:gd name="connsiteX19" fmla="*/ 625055 w 821871"/>
              <a:gd name="connsiteY19" fmla="*/ 349977 h 821871"/>
              <a:gd name="connsiteX20" fmla="*/ 611321 w 821871"/>
              <a:gd name="connsiteY20" fmla="*/ 436165 h 821871"/>
              <a:gd name="connsiteX21" fmla="*/ 551216 w 821871"/>
              <a:gd name="connsiteY21" fmla="*/ 372859 h 821871"/>
              <a:gd name="connsiteX22" fmla="*/ 465006 w 821871"/>
              <a:gd name="connsiteY22" fmla="*/ 386431 h 821871"/>
              <a:gd name="connsiteX23" fmla="*/ 506662 w 821871"/>
              <a:gd name="connsiteY23" fmla="*/ 309737 h 821871"/>
              <a:gd name="connsiteX24" fmla="*/ 467115 w 821871"/>
              <a:gd name="connsiteY24" fmla="*/ 231941 h 821871"/>
              <a:gd name="connsiteX25" fmla="*/ 552925 w 821871"/>
              <a:gd name="connsiteY25" fmla="*/ 247870 h 821871"/>
              <a:gd name="connsiteX26" fmla="*/ 614695 w 821871"/>
              <a:gd name="connsiteY26" fmla="*/ 186230 h 821871"/>
              <a:gd name="connsiteX27" fmla="*/ 626060 w 821871"/>
              <a:gd name="connsiteY27" fmla="*/ 272742 h 821871"/>
              <a:gd name="connsiteX28" fmla="*/ 703792 w 821871"/>
              <a:gd name="connsiteY28" fmla="*/ 312430 h 821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21871" h="821871">
                <a:moveTo>
                  <a:pt x="410936" y="0"/>
                </a:moveTo>
                <a:cubicBezTo>
                  <a:pt x="183982" y="0"/>
                  <a:pt x="0" y="183982"/>
                  <a:pt x="0" y="410936"/>
                </a:cubicBezTo>
                <a:cubicBezTo>
                  <a:pt x="0" y="637889"/>
                  <a:pt x="183982" y="821871"/>
                  <a:pt x="410936" y="821871"/>
                </a:cubicBezTo>
                <a:cubicBezTo>
                  <a:pt x="637889" y="821871"/>
                  <a:pt x="821871" y="637889"/>
                  <a:pt x="821871" y="410936"/>
                </a:cubicBezTo>
                <a:cubicBezTo>
                  <a:pt x="821871" y="183982"/>
                  <a:pt x="637889" y="0"/>
                  <a:pt x="410936" y="0"/>
                </a:cubicBezTo>
                <a:close/>
                <a:moveTo>
                  <a:pt x="118955" y="312419"/>
                </a:moveTo>
                <a:lnTo>
                  <a:pt x="196687" y="272731"/>
                </a:lnTo>
                <a:lnTo>
                  <a:pt x="208052" y="186219"/>
                </a:lnTo>
                <a:lnTo>
                  <a:pt x="269822" y="247859"/>
                </a:lnTo>
                <a:lnTo>
                  <a:pt x="355632" y="231930"/>
                </a:lnTo>
                <a:lnTo>
                  <a:pt x="316074" y="309726"/>
                </a:lnTo>
                <a:lnTo>
                  <a:pt x="357741" y="386420"/>
                </a:lnTo>
                <a:lnTo>
                  <a:pt x="271531" y="372848"/>
                </a:lnTo>
                <a:lnTo>
                  <a:pt x="211470" y="436165"/>
                </a:lnTo>
                <a:lnTo>
                  <a:pt x="197736" y="349977"/>
                </a:lnTo>
                <a:close/>
                <a:moveTo>
                  <a:pt x="410936" y="713730"/>
                </a:moveTo>
                <a:cubicBezTo>
                  <a:pt x="307741" y="713739"/>
                  <a:pt x="213543" y="655001"/>
                  <a:pt x="168138" y="562333"/>
                </a:cubicBezTo>
                <a:lnTo>
                  <a:pt x="653690" y="562333"/>
                </a:lnTo>
                <a:cubicBezTo>
                  <a:pt x="608292" y="654987"/>
                  <a:pt x="514114" y="713723"/>
                  <a:pt x="410936" y="713730"/>
                </a:cubicBezTo>
                <a:close/>
                <a:moveTo>
                  <a:pt x="625055" y="349977"/>
                </a:moveTo>
                <a:lnTo>
                  <a:pt x="611321" y="436165"/>
                </a:lnTo>
                <a:lnTo>
                  <a:pt x="551216" y="372859"/>
                </a:lnTo>
                <a:lnTo>
                  <a:pt x="465006" y="386431"/>
                </a:lnTo>
                <a:lnTo>
                  <a:pt x="506662" y="309737"/>
                </a:lnTo>
                <a:lnTo>
                  <a:pt x="467115" y="231941"/>
                </a:lnTo>
                <a:lnTo>
                  <a:pt x="552925" y="247870"/>
                </a:lnTo>
                <a:lnTo>
                  <a:pt x="614695" y="186230"/>
                </a:lnTo>
                <a:lnTo>
                  <a:pt x="626060" y="272742"/>
                </a:lnTo>
                <a:lnTo>
                  <a:pt x="703792" y="312430"/>
                </a:lnTo>
                <a:close/>
              </a:path>
            </a:pathLst>
          </a:cu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endParaRPr lang="fr-FR"/>
          </a:p>
        </p:txBody>
      </p:sp>
      <p:sp>
        <p:nvSpPr>
          <p:cNvPr id="42" name="Forme libre : forme 41">
            <a:extLst>
              <a:ext uri="{FF2B5EF4-FFF2-40B4-BE49-F238E27FC236}">
                <a16:creationId xmlns:a16="http://schemas.microsoft.com/office/drawing/2014/main" id="{DF672255-78E1-6138-865C-DC9307D60198}"/>
              </a:ext>
            </a:extLst>
          </p:cNvPr>
          <p:cNvSpPr/>
          <p:nvPr/>
        </p:nvSpPr>
        <p:spPr>
          <a:xfrm>
            <a:off x="1185655" y="3987760"/>
            <a:ext cx="499251" cy="610045"/>
          </a:xfrm>
          <a:custGeom>
            <a:avLst/>
            <a:gdLst>
              <a:gd name="connsiteX0" fmla="*/ 480440 w 499251"/>
              <a:gd name="connsiteY0" fmla="*/ 110490 h 610045"/>
              <a:gd name="connsiteX1" fmla="*/ 498538 w 499251"/>
              <a:gd name="connsiteY1" fmla="*/ 49530 h 610045"/>
              <a:gd name="connsiteX2" fmla="*/ 492823 w 499251"/>
              <a:gd name="connsiteY2" fmla="*/ 29528 h 610045"/>
              <a:gd name="connsiteX3" fmla="*/ 458533 w 499251"/>
              <a:gd name="connsiteY3" fmla="*/ 0 h 610045"/>
              <a:gd name="connsiteX4" fmla="*/ 6095 w 499251"/>
              <a:gd name="connsiteY4" fmla="*/ 342900 h 610045"/>
              <a:gd name="connsiteX5" fmla="*/ 25145 w 499251"/>
              <a:gd name="connsiteY5" fmla="*/ 381000 h 610045"/>
              <a:gd name="connsiteX6" fmla="*/ 70865 w 499251"/>
              <a:gd name="connsiteY6" fmla="*/ 360045 h 610045"/>
              <a:gd name="connsiteX7" fmla="*/ 89915 w 499251"/>
              <a:gd name="connsiteY7" fmla="*/ 385763 h 610045"/>
              <a:gd name="connsiteX8" fmla="*/ 34670 w 499251"/>
              <a:gd name="connsiteY8" fmla="*/ 457200 h 610045"/>
              <a:gd name="connsiteX9" fmla="*/ 58482 w 499251"/>
              <a:gd name="connsiteY9" fmla="*/ 495300 h 610045"/>
              <a:gd name="connsiteX10" fmla="*/ 96583 w 499251"/>
              <a:gd name="connsiteY10" fmla="*/ 488633 h 610045"/>
              <a:gd name="connsiteX11" fmla="*/ 125157 w 499251"/>
              <a:gd name="connsiteY11" fmla="*/ 496253 h 610045"/>
              <a:gd name="connsiteX12" fmla="*/ 134682 w 499251"/>
              <a:gd name="connsiteY12" fmla="*/ 523875 h 610045"/>
              <a:gd name="connsiteX13" fmla="*/ 119443 w 499251"/>
              <a:gd name="connsiteY13" fmla="*/ 588645 h 610045"/>
              <a:gd name="connsiteX14" fmla="*/ 157543 w 499251"/>
              <a:gd name="connsiteY14" fmla="*/ 598170 h 610045"/>
              <a:gd name="connsiteX15" fmla="*/ 482345 w 499251"/>
              <a:gd name="connsiteY15" fmla="*/ 154305 h 610045"/>
              <a:gd name="connsiteX16" fmla="*/ 480440 w 499251"/>
              <a:gd name="connsiteY16" fmla="*/ 110490 h 61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9251" h="610045">
                <a:moveTo>
                  <a:pt x="480440" y="110490"/>
                </a:moveTo>
                <a:lnTo>
                  <a:pt x="498538" y="49530"/>
                </a:lnTo>
                <a:cubicBezTo>
                  <a:pt x="500443" y="42863"/>
                  <a:pt x="498538" y="35243"/>
                  <a:pt x="492823" y="29528"/>
                </a:cubicBezTo>
                <a:lnTo>
                  <a:pt x="458533" y="0"/>
                </a:lnTo>
                <a:cubicBezTo>
                  <a:pt x="146113" y="123825"/>
                  <a:pt x="6095" y="342900"/>
                  <a:pt x="6095" y="342900"/>
                </a:cubicBezTo>
                <a:cubicBezTo>
                  <a:pt x="-7240" y="361950"/>
                  <a:pt x="2285" y="386715"/>
                  <a:pt x="25145" y="381000"/>
                </a:cubicBezTo>
                <a:lnTo>
                  <a:pt x="70865" y="360045"/>
                </a:lnTo>
                <a:cubicBezTo>
                  <a:pt x="93725" y="354330"/>
                  <a:pt x="101345" y="365760"/>
                  <a:pt x="89915" y="385763"/>
                </a:cubicBezTo>
                <a:lnTo>
                  <a:pt x="34670" y="457200"/>
                </a:lnTo>
                <a:cubicBezTo>
                  <a:pt x="22287" y="477203"/>
                  <a:pt x="35622" y="500063"/>
                  <a:pt x="58482" y="495300"/>
                </a:cubicBezTo>
                <a:lnTo>
                  <a:pt x="96583" y="488633"/>
                </a:lnTo>
                <a:cubicBezTo>
                  <a:pt x="107060" y="485775"/>
                  <a:pt x="117537" y="488633"/>
                  <a:pt x="125157" y="496253"/>
                </a:cubicBezTo>
                <a:cubicBezTo>
                  <a:pt x="132778" y="502920"/>
                  <a:pt x="136588" y="513398"/>
                  <a:pt x="134682" y="523875"/>
                </a:cubicBezTo>
                <a:lnTo>
                  <a:pt x="119443" y="588645"/>
                </a:lnTo>
                <a:cubicBezTo>
                  <a:pt x="117537" y="611505"/>
                  <a:pt x="145160" y="618173"/>
                  <a:pt x="157543" y="598170"/>
                </a:cubicBezTo>
                <a:cubicBezTo>
                  <a:pt x="157543" y="598170"/>
                  <a:pt x="311848" y="285750"/>
                  <a:pt x="482345" y="154305"/>
                </a:cubicBezTo>
                <a:cubicBezTo>
                  <a:pt x="477583" y="140018"/>
                  <a:pt x="476630" y="124777"/>
                  <a:pt x="480440" y="110490"/>
                </a:cubicBezTo>
                <a:close/>
              </a:path>
            </a:pathLst>
          </a:custGeom>
          <a:solidFill>
            <a:schemeClr val="accent4">
              <a:lumMod val="60000"/>
              <a:lumOff val="40000"/>
            </a:schemeClr>
          </a:solidFill>
          <a:ln w="9525" cap="flat">
            <a:solidFill>
              <a:srgbClr val="92D050"/>
            </a:solidFill>
            <a:prstDash val="solid"/>
            <a:miter/>
          </a:ln>
          <a:effectLst>
            <a:outerShdw blurRad="76200" dir="13500000" sy="23000" kx="1200000" algn="br" rotWithShape="0">
              <a:prstClr val="black">
                <a:alpha val="20000"/>
              </a:prstClr>
            </a:outerShdw>
          </a:effectLst>
          <a:scene3d>
            <a:camera prst="orthographicFront"/>
            <a:lightRig rig="threePt" dir="t"/>
          </a:scene3d>
          <a:sp3d>
            <a:bevelT/>
          </a:sp3d>
        </p:spPr>
        <p:txBody>
          <a:bodyPr rtlCol="0" anchor="ctr"/>
          <a:lstStyle/>
          <a:p>
            <a:endParaRPr lang="fr-FR">
              <a:highlight>
                <a:srgbClr val="FFFF00"/>
              </a:highlight>
            </a:endParaRPr>
          </a:p>
        </p:txBody>
      </p:sp>
      <p:sp>
        <p:nvSpPr>
          <p:cNvPr id="43" name="Forme libre : forme 42">
            <a:extLst>
              <a:ext uri="{FF2B5EF4-FFF2-40B4-BE49-F238E27FC236}">
                <a16:creationId xmlns:a16="http://schemas.microsoft.com/office/drawing/2014/main" id="{0694A475-2201-00DA-A581-26858BEFB095}"/>
              </a:ext>
            </a:extLst>
          </p:cNvPr>
          <p:cNvSpPr/>
          <p:nvPr/>
        </p:nvSpPr>
        <p:spPr>
          <a:xfrm>
            <a:off x="1650127" y="3798212"/>
            <a:ext cx="342450" cy="342311"/>
          </a:xfrm>
          <a:custGeom>
            <a:avLst/>
            <a:gdLst>
              <a:gd name="connsiteX0" fmla="*/ 334103 w 342450"/>
              <a:gd name="connsiteY0" fmla="*/ 150495 h 342311"/>
              <a:gd name="connsiteX1" fmla="*/ 340770 w 342450"/>
              <a:gd name="connsiteY1" fmla="*/ 124778 h 342311"/>
              <a:gd name="connsiteX2" fmla="*/ 318863 w 342450"/>
              <a:gd name="connsiteY2" fmla="*/ 109538 h 342311"/>
              <a:gd name="connsiteX3" fmla="*/ 240758 w 342450"/>
              <a:gd name="connsiteY3" fmla="*/ 109538 h 342311"/>
              <a:gd name="connsiteX4" fmla="*/ 218850 w 342450"/>
              <a:gd name="connsiteY4" fmla="*/ 93345 h 342311"/>
              <a:gd name="connsiteX5" fmla="*/ 193133 w 342450"/>
              <a:gd name="connsiteY5" fmla="*/ 16193 h 342311"/>
              <a:gd name="connsiteX6" fmla="*/ 171225 w 342450"/>
              <a:gd name="connsiteY6" fmla="*/ 0 h 342311"/>
              <a:gd name="connsiteX7" fmla="*/ 149318 w 342450"/>
              <a:gd name="connsiteY7" fmla="*/ 16193 h 342311"/>
              <a:gd name="connsiteX8" fmla="*/ 123600 w 342450"/>
              <a:gd name="connsiteY8" fmla="*/ 93345 h 342311"/>
              <a:gd name="connsiteX9" fmla="*/ 101693 w 342450"/>
              <a:gd name="connsiteY9" fmla="*/ 109538 h 342311"/>
              <a:gd name="connsiteX10" fmla="*/ 23588 w 342450"/>
              <a:gd name="connsiteY10" fmla="*/ 109538 h 342311"/>
              <a:gd name="connsiteX11" fmla="*/ 1680 w 342450"/>
              <a:gd name="connsiteY11" fmla="*/ 124778 h 342311"/>
              <a:gd name="connsiteX12" fmla="*/ 8348 w 342450"/>
              <a:gd name="connsiteY12" fmla="*/ 150495 h 342311"/>
              <a:gd name="connsiteX13" fmla="*/ 35970 w 342450"/>
              <a:gd name="connsiteY13" fmla="*/ 175260 h 342311"/>
              <a:gd name="connsiteX14" fmla="*/ 71213 w 342450"/>
              <a:gd name="connsiteY14" fmla="*/ 205740 h 342311"/>
              <a:gd name="connsiteX15" fmla="*/ 78833 w 342450"/>
              <a:gd name="connsiteY15" fmla="*/ 217170 h 342311"/>
              <a:gd name="connsiteX16" fmla="*/ 78833 w 342450"/>
              <a:gd name="connsiteY16" fmla="*/ 230505 h 342311"/>
              <a:gd name="connsiteX17" fmla="*/ 53115 w 342450"/>
              <a:gd name="connsiteY17" fmla="*/ 311468 h 342311"/>
              <a:gd name="connsiteX18" fmla="*/ 61688 w 342450"/>
              <a:gd name="connsiteY18" fmla="*/ 337185 h 342311"/>
              <a:gd name="connsiteX19" fmla="*/ 89310 w 342450"/>
              <a:gd name="connsiteY19" fmla="*/ 338138 h 342311"/>
              <a:gd name="connsiteX20" fmla="*/ 157890 w 342450"/>
              <a:gd name="connsiteY20" fmla="*/ 289560 h 342311"/>
              <a:gd name="connsiteX21" fmla="*/ 184560 w 342450"/>
              <a:gd name="connsiteY21" fmla="*/ 289560 h 342311"/>
              <a:gd name="connsiteX22" fmla="*/ 253140 w 342450"/>
              <a:gd name="connsiteY22" fmla="*/ 338138 h 342311"/>
              <a:gd name="connsiteX23" fmla="*/ 280763 w 342450"/>
              <a:gd name="connsiteY23" fmla="*/ 337185 h 342311"/>
              <a:gd name="connsiteX24" fmla="*/ 289335 w 342450"/>
              <a:gd name="connsiteY24" fmla="*/ 311468 h 342311"/>
              <a:gd name="connsiteX25" fmla="*/ 265523 w 342450"/>
              <a:gd name="connsiteY25" fmla="*/ 230505 h 342311"/>
              <a:gd name="connsiteX26" fmla="*/ 272190 w 342450"/>
              <a:gd name="connsiteY26" fmla="*/ 205740 h 342311"/>
              <a:gd name="connsiteX27" fmla="*/ 334103 w 342450"/>
              <a:gd name="connsiteY27" fmla="*/ 150495 h 342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2450" h="342311">
                <a:moveTo>
                  <a:pt x="334103" y="150495"/>
                </a:moveTo>
                <a:cubicBezTo>
                  <a:pt x="341723" y="143828"/>
                  <a:pt x="344580" y="133350"/>
                  <a:pt x="340770" y="124778"/>
                </a:cubicBezTo>
                <a:cubicBezTo>
                  <a:pt x="336960" y="115253"/>
                  <a:pt x="328388" y="109538"/>
                  <a:pt x="318863" y="109538"/>
                </a:cubicBezTo>
                <a:lnTo>
                  <a:pt x="240758" y="109538"/>
                </a:lnTo>
                <a:cubicBezTo>
                  <a:pt x="230280" y="109538"/>
                  <a:pt x="221708" y="102870"/>
                  <a:pt x="218850" y="93345"/>
                </a:cubicBezTo>
                <a:lnTo>
                  <a:pt x="193133" y="16193"/>
                </a:lnTo>
                <a:cubicBezTo>
                  <a:pt x="190275" y="6668"/>
                  <a:pt x="180750" y="0"/>
                  <a:pt x="171225" y="0"/>
                </a:cubicBezTo>
                <a:cubicBezTo>
                  <a:pt x="160748" y="0"/>
                  <a:pt x="152175" y="6668"/>
                  <a:pt x="149318" y="16193"/>
                </a:cubicBezTo>
                <a:lnTo>
                  <a:pt x="123600" y="93345"/>
                </a:lnTo>
                <a:cubicBezTo>
                  <a:pt x="120743" y="102870"/>
                  <a:pt x="111218" y="109538"/>
                  <a:pt x="101693" y="109538"/>
                </a:cubicBezTo>
                <a:lnTo>
                  <a:pt x="23588" y="109538"/>
                </a:lnTo>
                <a:cubicBezTo>
                  <a:pt x="14063" y="109538"/>
                  <a:pt x="5490" y="116205"/>
                  <a:pt x="1680" y="124778"/>
                </a:cubicBezTo>
                <a:cubicBezTo>
                  <a:pt x="-2130" y="134303"/>
                  <a:pt x="728" y="144780"/>
                  <a:pt x="8348" y="150495"/>
                </a:cubicBezTo>
                <a:lnTo>
                  <a:pt x="35970" y="175260"/>
                </a:lnTo>
                <a:lnTo>
                  <a:pt x="71213" y="205740"/>
                </a:lnTo>
                <a:cubicBezTo>
                  <a:pt x="75023" y="208598"/>
                  <a:pt x="76928" y="212408"/>
                  <a:pt x="78833" y="217170"/>
                </a:cubicBezTo>
                <a:cubicBezTo>
                  <a:pt x="79785" y="221933"/>
                  <a:pt x="79785" y="225743"/>
                  <a:pt x="78833" y="230505"/>
                </a:cubicBezTo>
                <a:lnTo>
                  <a:pt x="53115" y="311468"/>
                </a:lnTo>
                <a:cubicBezTo>
                  <a:pt x="50258" y="320993"/>
                  <a:pt x="53115" y="331470"/>
                  <a:pt x="61688" y="337185"/>
                </a:cubicBezTo>
                <a:cubicBezTo>
                  <a:pt x="69308" y="342900"/>
                  <a:pt x="80738" y="342900"/>
                  <a:pt x="89310" y="338138"/>
                </a:cubicBezTo>
                <a:lnTo>
                  <a:pt x="157890" y="289560"/>
                </a:lnTo>
                <a:cubicBezTo>
                  <a:pt x="165510" y="283845"/>
                  <a:pt x="176940" y="283845"/>
                  <a:pt x="184560" y="289560"/>
                </a:cubicBezTo>
                <a:lnTo>
                  <a:pt x="253140" y="338138"/>
                </a:lnTo>
                <a:cubicBezTo>
                  <a:pt x="261713" y="343853"/>
                  <a:pt x="272190" y="343853"/>
                  <a:pt x="280763" y="337185"/>
                </a:cubicBezTo>
                <a:cubicBezTo>
                  <a:pt x="288383" y="331470"/>
                  <a:pt x="292193" y="320993"/>
                  <a:pt x="289335" y="311468"/>
                </a:cubicBezTo>
                <a:lnTo>
                  <a:pt x="265523" y="230505"/>
                </a:lnTo>
                <a:cubicBezTo>
                  <a:pt x="262665" y="221933"/>
                  <a:pt x="265523" y="211455"/>
                  <a:pt x="272190" y="205740"/>
                </a:cubicBezTo>
                <a:lnTo>
                  <a:pt x="334103" y="150495"/>
                </a:lnTo>
                <a:close/>
              </a:path>
            </a:pathLst>
          </a:custGeom>
          <a:solidFill>
            <a:schemeClr val="accent4">
              <a:lumMod val="60000"/>
              <a:lumOff val="40000"/>
            </a:schemeClr>
          </a:solidFill>
          <a:ln w="9525" cap="flat">
            <a:solidFill>
              <a:srgbClr val="92D050"/>
            </a:solidFill>
            <a:prstDash val="solid"/>
            <a:miter/>
          </a:ln>
          <a:effectLst>
            <a:outerShdw blurRad="76200" dir="13500000" sy="23000" kx="1200000" algn="br" rotWithShape="0">
              <a:prstClr val="black">
                <a:alpha val="20000"/>
              </a:prstClr>
            </a:outerShdw>
          </a:effectLst>
          <a:scene3d>
            <a:camera prst="orthographicFront"/>
            <a:lightRig rig="threePt" dir="t"/>
          </a:scene3d>
          <a:sp3d>
            <a:bevelT/>
          </a:sp3d>
        </p:spPr>
        <p:txBody>
          <a:bodyPr rtlCol="0" anchor="ctr"/>
          <a:lstStyle/>
          <a:p>
            <a:endParaRPr lang="fr-FR">
              <a:highlight>
                <a:srgbClr val="FFFF00"/>
              </a:highlight>
            </a:endParaRPr>
          </a:p>
        </p:txBody>
      </p:sp>
      <p:pic>
        <p:nvPicPr>
          <p:cNvPr id="32" name="Graphique 31" descr="Étoile avec un remplissage uni">
            <a:extLst>
              <a:ext uri="{FF2B5EF4-FFF2-40B4-BE49-F238E27FC236}">
                <a16:creationId xmlns:a16="http://schemas.microsoft.com/office/drawing/2014/main" id="{CFA01439-87AD-288F-04C0-F760D306AF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174083">
            <a:off x="9886122" y="5293041"/>
            <a:ext cx="914400" cy="914400"/>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
        <p:nvSpPr>
          <p:cNvPr id="37" name="Forme libre : forme 36">
            <a:extLst>
              <a:ext uri="{FF2B5EF4-FFF2-40B4-BE49-F238E27FC236}">
                <a16:creationId xmlns:a16="http://schemas.microsoft.com/office/drawing/2014/main" id="{58ED1917-E31D-40C1-1ACE-DE3350D4CE1F}"/>
              </a:ext>
            </a:extLst>
          </p:cNvPr>
          <p:cNvSpPr/>
          <p:nvPr/>
        </p:nvSpPr>
        <p:spPr>
          <a:xfrm>
            <a:off x="6396000" y="1347316"/>
            <a:ext cx="161925" cy="193814"/>
          </a:xfrm>
          <a:custGeom>
            <a:avLst/>
            <a:gdLst>
              <a:gd name="connsiteX0" fmla="*/ 80963 w 161925"/>
              <a:gd name="connsiteY0" fmla="*/ 193815 h 193814"/>
              <a:gd name="connsiteX1" fmla="*/ 161925 w 161925"/>
              <a:gd name="connsiteY1" fmla="*/ 96907 h 193814"/>
              <a:gd name="connsiteX2" fmla="*/ 80963 w 161925"/>
              <a:gd name="connsiteY2" fmla="*/ 0 h 193814"/>
              <a:gd name="connsiteX3" fmla="*/ 0 w 161925"/>
              <a:gd name="connsiteY3" fmla="*/ 96907 h 193814"/>
              <a:gd name="connsiteX4" fmla="*/ 80963 w 161925"/>
              <a:gd name="connsiteY4" fmla="*/ 193815 h 193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93814">
                <a:moveTo>
                  <a:pt x="80963" y="193815"/>
                </a:moveTo>
                <a:cubicBezTo>
                  <a:pt x="92823" y="151407"/>
                  <a:pt x="122303" y="116121"/>
                  <a:pt x="161925" y="96907"/>
                </a:cubicBezTo>
                <a:cubicBezTo>
                  <a:pt x="122252" y="77756"/>
                  <a:pt x="92752" y="42446"/>
                  <a:pt x="80963" y="0"/>
                </a:cubicBezTo>
                <a:cubicBezTo>
                  <a:pt x="69099" y="42407"/>
                  <a:pt x="39621" y="77691"/>
                  <a:pt x="0" y="96907"/>
                </a:cubicBezTo>
                <a:cubicBezTo>
                  <a:pt x="39622" y="116121"/>
                  <a:pt x="69102" y="151407"/>
                  <a:pt x="80963" y="193815"/>
                </a:cubicBezTo>
                <a:close/>
              </a:path>
            </a:pathLst>
          </a:custGeom>
          <a:ln/>
        </p:spPr>
        <p:style>
          <a:lnRef idx="3">
            <a:schemeClr val="lt1"/>
          </a:lnRef>
          <a:fillRef idx="1">
            <a:schemeClr val="accent1"/>
          </a:fillRef>
          <a:effectRef idx="1">
            <a:schemeClr val="accent1"/>
          </a:effectRef>
          <a:fontRef idx="minor">
            <a:schemeClr val="lt1"/>
          </a:fontRef>
        </p:style>
        <p:txBody>
          <a:bodyPr rtlCol="0" anchor="ctr"/>
          <a:lstStyle/>
          <a:p>
            <a:endParaRPr lang="fr-FR"/>
          </a:p>
        </p:txBody>
      </p:sp>
      <p:sp>
        <p:nvSpPr>
          <p:cNvPr id="38" name="Forme libre : forme 37">
            <a:extLst>
              <a:ext uri="{FF2B5EF4-FFF2-40B4-BE49-F238E27FC236}">
                <a16:creationId xmlns:a16="http://schemas.microsoft.com/office/drawing/2014/main" id="{67459CB8-CECE-B566-4FCD-90C41CE62882}"/>
              </a:ext>
            </a:extLst>
          </p:cNvPr>
          <p:cNvSpPr/>
          <p:nvPr/>
        </p:nvSpPr>
        <p:spPr>
          <a:xfrm>
            <a:off x="6586724" y="1603106"/>
            <a:ext cx="274720" cy="284420"/>
          </a:xfrm>
          <a:custGeom>
            <a:avLst/>
            <a:gdLst>
              <a:gd name="connsiteX0" fmla="*/ 55702 w 111442"/>
              <a:gd name="connsiteY0" fmla="*/ 0 h 133350"/>
              <a:gd name="connsiteX1" fmla="*/ 0 w 111442"/>
              <a:gd name="connsiteY1" fmla="*/ 66675 h 133350"/>
              <a:gd name="connsiteX2" fmla="*/ 55702 w 111442"/>
              <a:gd name="connsiteY2" fmla="*/ 133350 h 133350"/>
              <a:gd name="connsiteX3" fmla="*/ 111443 w 111442"/>
              <a:gd name="connsiteY3" fmla="*/ 66675 h 133350"/>
              <a:gd name="connsiteX4" fmla="*/ 55702 w 111442"/>
              <a:gd name="connsiteY4" fmla="*/ 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 h="133350">
                <a:moveTo>
                  <a:pt x="55702" y="0"/>
                </a:moveTo>
                <a:cubicBezTo>
                  <a:pt x="47546" y="29180"/>
                  <a:pt x="27263" y="53458"/>
                  <a:pt x="0" y="66675"/>
                </a:cubicBezTo>
                <a:cubicBezTo>
                  <a:pt x="27263" y="79892"/>
                  <a:pt x="47546" y="104170"/>
                  <a:pt x="55702" y="133350"/>
                </a:cubicBezTo>
                <a:cubicBezTo>
                  <a:pt x="63876" y="104168"/>
                  <a:pt x="84171" y="79892"/>
                  <a:pt x="111443" y="66675"/>
                </a:cubicBezTo>
                <a:cubicBezTo>
                  <a:pt x="84133" y="53507"/>
                  <a:pt x="63822" y="29210"/>
                  <a:pt x="55702" y="0"/>
                </a:cubicBezTo>
                <a:close/>
              </a:path>
            </a:pathLst>
          </a:custGeom>
          <a:ln/>
        </p:spPr>
        <p:style>
          <a:lnRef idx="3">
            <a:schemeClr val="lt1"/>
          </a:lnRef>
          <a:fillRef idx="1">
            <a:schemeClr val="accent1"/>
          </a:fillRef>
          <a:effectRef idx="1">
            <a:schemeClr val="accent1"/>
          </a:effectRef>
          <a:fontRef idx="minor">
            <a:schemeClr val="lt1"/>
          </a:fontRef>
        </p:style>
        <p:txBody>
          <a:bodyPr rtlCol="0" anchor="ctr"/>
          <a:lstStyle/>
          <a:p>
            <a:endParaRPr lang="fr-FR"/>
          </a:p>
        </p:txBody>
      </p:sp>
      <p:sp>
        <p:nvSpPr>
          <p:cNvPr id="39" name="Forme libre : forme 38">
            <a:extLst>
              <a:ext uri="{FF2B5EF4-FFF2-40B4-BE49-F238E27FC236}">
                <a16:creationId xmlns:a16="http://schemas.microsoft.com/office/drawing/2014/main" id="{7C4715FA-EE56-E117-836D-9128E8091E3A}"/>
              </a:ext>
            </a:extLst>
          </p:cNvPr>
          <p:cNvSpPr/>
          <p:nvPr/>
        </p:nvSpPr>
        <p:spPr>
          <a:xfrm>
            <a:off x="6095999" y="997301"/>
            <a:ext cx="226644" cy="238201"/>
          </a:xfrm>
          <a:custGeom>
            <a:avLst/>
            <a:gdLst>
              <a:gd name="connsiteX0" fmla="*/ 34195 w 68389"/>
              <a:gd name="connsiteY0" fmla="*/ 81858 h 81857"/>
              <a:gd name="connsiteX1" fmla="*/ 68389 w 68389"/>
              <a:gd name="connsiteY1" fmla="*/ 40900 h 81857"/>
              <a:gd name="connsiteX2" fmla="*/ 34195 w 68389"/>
              <a:gd name="connsiteY2" fmla="*/ 0 h 81857"/>
              <a:gd name="connsiteX3" fmla="*/ 0 w 68389"/>
              <a:gd name="connsiteY3" fmla="*/ 40957 h 81857"/>
              <a:gd name="connsiteX4" fmla="*/ 34195 w 68389"/>
              <a:gd name="connsiteY4" fmla="*/ 81858 h 8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89" h="81857">
                <a:moveTo>
                  <a:pt x="34195" y="81858"/>
                </a:moveTo>
                <a:cubicBezTo>
                  <a:pt x="39203" y="63938"/>
                  <a:pt x="51652" y="49027"/>
                  <a:pt x="68389" y="40900"/>
                </a:cubicBezTo>
                <a:cubicBezTo>
                  <a:pt x="51640" y="32818"/>
                  <a:pt x="39181" y="17917"/>
                  <a:pt x="34195" y="0"/>
                </a:cubicBezTo>
                <a:cubicBezTo>
                  <a:pt x="29186" y="17918"/>
                  <a:pt x="16737" y="32831"/>
                  <a:pt x="0" y="40957"/>
                </a:cubicBezTo>
                <a:cubicBezTo>
                  <a:pt x="16724" y="49072"/>
                  <a:pt x="29172" y="63960"/>
                  <a:pt x="34195" y="81858"/>
                </a:cubicBezTo>
                <a:close/>
              </a:path>
            </a:pathLst>
          </a:custGeom>
          <a:ln/>
        </p:spPr>
        <p:style>
          <a:lnRef idx="3">
            <a:schemeClr val="lt1"/>
          </a:lnRef>
          <a:fillRef idx="1">
            <a:schemeClr val="accent1"/>
          </a:fillRef>
          <a:effectRef idx="1">
            <a:schemeClr val="accent1"/>
          </a:effectRef>
          <a:fontRef idx="minor">
            <a:schemeClr val="lt1"/>
          </a:fontRef>
        </p:style>
        <p:txBody>
          <a:bodyPr rtlCol="0" anchor="ctr"/>
          <a:lstStyle/>
          <a:p>
            <a:endParaRPr lang="fr-FR"/>
          </a:p>
        </p:txBody>
      </p:sp>
      <p:sp>
        <p:nvSpPr>
          <p:cNvPr id="40" name="Forme libre : forme 39">
            <a:extLst>
              <a:ext uri="{FF2B5EF4-FFF2-40B4-BE49-F238E27FC236}">
                <a16:creationId xmlns:a16="http://schemas.microsoft.com/office/drawing/2014/main" id="{F1B60239-69DD-8FFB-07DD-6B28745DF358}"/>
              </a:ext>
            </a:extLst>
          </p:cNvPr>
          <p:cNvSpPr/>
          <p:nvPr/>
        </p:nvSpPr>
        <p:spPr>
          <a:xfrm>
            <a:off x="5425194" y="1083931"/>
            <a:ext cx="1102019" cy="914399"/>
          </a:xfrm>
          <a:custGeom>
            <a:avLst/>
            <a:gdLst>
              <a:gd name="connsiteX0" fmla="*/ 826617 w 871860"/>
              <a:gd name="connsiteY0" fmla="*/ 352652 h 624266"/>
              <a:gd name="connsiteX1" fmla="*/ 787631 w 871860"/>
              <a:gd name="connsiteY1" fmla="*/ 375331 h 624266"/>
              <a:gd name="connsiteX2" fmla="*/ 545134 w 871860"/>
              <a:gd name="connsiteY2" fmla="*/ 353938 h 624266"/>
              <a:gd name="connsiteX3" fmla="*/ 493242 w 871860"/>
              <a:gd name="connsiteY3" fmla="*/ 325143 h 624266"/>
              <a:gd name="connsiteX4" fmla="*/ 416175 w 871860"/>
              <a:gd name="connsiteY4" fmla="*/ 223474 h 624266"/>
              <a:gd name="connsiteX5" fmla="*/ 404698 w 871860"/>
              <a:gd name="connsiteY5" fmla="*/ 160637 h 624266"/>
              <a:gd name="connsiteX6" fmla="*/ 378942 w 871860"/>
              <a:gd name="connsiteY6" fmla="*/ 152627 h 624266"/>
              <a:gd name="connsiteX7" fmla="*/ 364474 w 871860"/>
              <a:gd name="connsiteY7" fmla="*/ 155217 h 624266"/>
              <a:gd name="connsiteX8" fmla="*/ 307133 w 871860"/>
              <a:gd name="connsiteY8" fmla="*/ 79532 h 624266"/>
              <a:gd name="connsiteX9" fmla="*/ 279885 w 871860"/>
              <a:gd name="connsiteY9" fmla="*/ 21997 h 624266"/>
              <a:gd name="connsiteX10" fmla="*/ 231305 w 871860"/>
              <a:gd name="connsiteY10" fmla="*/ 34250 h 624266"/>
              <a:gd name="connsiteX11" fmla="*/ 86839 w 871860"/>
              <a:gd name="connsiteY11" fmla="*/ 27030 h 624266"/>
              <a:gd name="connsiteX12" fmla="*/ 27030 w 871860"/>
              <a:gd name="connsiteY12" fmla="*/ 3881 h 624266"/>
              <a:gd name="connsiteX13" fmla="*/ 3881 w 871860"/>
              <a:gd name="connsiteY13" fmla="*/ 63690 h 624266"/>
              <a:gd name="connsiteX14" fmla="*/ 63690 w 871860"/>
              <a:gd name="connsiteY14" fmla="*/ 86838 h 624266"/>
              <a:gd name="connsiteX15" fmla="*/ 86172 w 871860"/>
              <a:gd name="connsiteY15" fmla="*/ 65130 h 624266"/>
              <a:gd name="connsiteX16" fmla="*/ 220189 w 871860"/>
              <a:gd name="connsiteY16" fmla="*/ 71798 h 624266"/>
              <a:gd name="connsiteX17" fmla="*/ 271047 w 871860"/>
              <a:gd name="connsiteY17" fmla="*/ 109208 h 624266"/>
              <a:gd name="connsiteX18" fmla="*/ 280092 w 871860"/>
              <a:gd name="connsiteY18" fmla="*/ 106840 h 624266"/>
              <a:gd name="connsiteX19" fmla="*/ 336842 w 871860"/>
              <a:gd name="connsiteY19" fmla="*/ 181735 h 624266"/>
              <a:gd name="connsiteX20" fmla="*/ 333698 w 871860"/>
              <a:gd name="connsiteY20" fmla="*/ 197870 h 624266"/>
              <a:gd name="connsiteX21" fmla="*/ 378942 w 871860"/>
              <a:gd name="connsiteY21" fmla="*/ 243114 h 624266"/>
              <a:gd name="connsiteX22" fmla="*/ 382943 w 871860"/>
              <a:gd name="connsiteY22" fmla="*/ 242714 h 624266"/>
              <a:gd name="connsiteX23" fmla="*/ 462953 w 871860"/>
              <a:gd name="connsiteY23" fmla="*/ 348308 h 624266"/>
              <a:gd name="connsiteX24" fmla="*/ 457523 w 871860"/>
              <a:gd name="connsiteY24" fmla="*/ 369320 h 624266"/>
              <a:gd name="connsiteX25" fmla="*/ 483869 w 871860"/>
              <a:gd name="connsiteY25" fmla="*/ 410278 h 624266"/>
              <a:gd name="connsiteX26" fmla="*/ 490385 w 871860"/>
              <a:gd name="connsiteY26" fmla="*/ 501432 h 624266"/>
              <a:gd name="connsiteX27" fmla="*/ 472542 w 871860"/>
              <a:gd name="connsiteY27" fmla="*/ 562627 h 624266"/>
              <a:gd name="connsiteX28" fmla="*/ 533737 w 871860"/>
              <a:gd name="connsiteY28" fmla="*/ 580468 h 624266"/>
              <a:gd name="connsiteX29" fmla="*/ 547535 w 871860"/>
              <a:gd name="connsiteY29" fmla="*/ 568755 h 624266"/>
              <a:gd name="connsiteX30" fmla="*/ 693477 w 871860"/>
              <a:gd name="connsiteY30" fmla="*/ 603502 h 624266"/>
              <a:gd name="connsiteX31" fmla="*/ 755845 w 871860"/>
              <a:gd name="connsiteY31" fmla="*/ 617111 h 624266"/>
              <a:gd name="connsiteX32" fmla="*/ 769454 w 871860"/>
              <a:gd name="connsiteY32" fmla="*/ 554743 h 624266"/>
              <a:gd name="connsiteX33" fmla="*/ 760704 w 871860"/>
              <a:gd name="connsiteY33" fmla="*/ 544733 h 624266"/>
              <a:gd name="connsiteX34" fmla="*/ 821969 w 871860"/>
              <a:gd name="connsiteY34" fmla="*/ 442663 h 624266"/>
              <a:gd name="connsiteX35" fmla="*/ 826617 w 871860"/>
              <a:gd name="connsiteY35" fmla="*/ 443139 h 624266"/>
              <a:gd name="connsiteX36" fmla="*/ 871861 w 871860"/>
              <a:gd name="connsiteY36" fmla="*/ 397895 h 624266"/>
              <a:gd name="connsiteX37" fmla="*/ 826617 w 871860"/>
              <a:gd name="connsiteY37" fmla="*/ 352652 h 624266"/>
              <a:gd name="connsiteX38" fmla="*/ 689067 w 871860"/>
              <a:gd name="connsiteY38" fmla="*/ 563278 h 624266"/>
              <a:gd name="connsiteX39" fmla="*/ 556669 w 871860"/>
              <a:gd name="connsiteY39" fmla="*/ 531741 h 624266"/>
              <a:gd name="connsiteX40" fmla="*/ 528427 w 871860"/>
              <a:gd name="connsiteY40" fmla="*/ 498622 h 624266"/>
              <a:gd name="connsiteX41" fmla="*/ 522103 w 871860"/>
              <a:gd name="connsiteY41" fmla="*/ 410040 h 624266"/>
              <a:gd name="connsiteX42" fmla="*/ 541791 w 871860"/>
              <a:gd name="connsiteY42" fmla="*/ 391847 h 624266"/>
              <a:gd name="connsiteX43" fmla="*/ 784297 w 871860"/>
              <a:gd name="connsiteY43" fmla="*/ 413240 h 624266"/>
              <a:gd name="connsiteX44" fmla="*/ 789231 w 871860"/>
              <a:gd name="connsiteY44" fmla="*/ 423222 h 624266"/>
              <a:gd name="connsiteX45" fmla="*/ 722423 w 871860"/>
              <a:gd name="connsiteY45" fmla="*/ 534532 h 624266"/>
              <a:gd name="connsiteX46" fmla="*/ 689067 w 871860"/>
              <a:gd name="connsiteY46" fmla="*/ 563278 h 624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71860" h="624266">
                <a:moveTo>
                  <a:pt x="826617" y="352652"/>
                </a:moveTo>
                <a:cubicBezTo>
                  <a:pt x="810504" y="352706"/>
                  <a:pt x="795644" y="361351"/>
                  <a:pt x="787631" y="375331"/>
                </a:cubicBezTo>
                <a:lnTo>
                  <a:pt x="545134" y="353938"/>
                </a:lnTo>
                <a:cubicBezTo>
                  <a:pt x="537597" y="332606"/>
                  <a:pt x="515331" y="320251"/>
                  <a:pt x="493242" y="325143"/>
                </a:cubicBezTo>
                <a:lnTo>
                  <a:pt x="416175" y="223474"/>
                </a:lnTo>
                <a:cubicBezTo>
                  <a:pt x="430358" y="202952"/>
                  <a:pt x="425219" y="174819"/>
                  <a:pt x="404698" y="160637"/>
                </a:cubicBezTo>
                <a:cubicBezTo>
                  <a:pt x="397128" y="155406"/>
                  <a:pt x="388142" y="152611"/>
                  <a:pt x="378942" y="152627"/>
                </a:cubicBezTo>
                <a:cubicBezTo>
                  <a:pt x="374009" y="152682"/>
                  <a:pt x="369119" y="153557"/>
                  <a:pt x="364474" y="155217"/>
                </a:cubicBezTo>
                <a:lnTo>
                  <a:pt x="307133" y="79532"/>
                </a:lnTo>
                <a:cubicBezTo>
                  <a:pt x="315496" y="56119"/>
                  <a:pt x="303297" y="30360"/>
                  <a:pt x="279885" y="21997"/>
                </a:cubicBezTo>
                <a:cubicBezTo>
                  <a:pt x="262705" y="15860"/>
                  <a:pt x="243519" y="20699"/>
                  <a:pt x="231305" y="34250"/>
                </a:cubicBezTo>
                <a:lnTo>
                  <a:pt x="86839" y="27030"/>
                </a:lnTo>
                <a:cubicBezTo>
                  <a:pt x="76716" y="4121"/>
                  <a:pt x="49938" y="-6243"/>
                  <a:pt x="27030" y="3881"/>
                </a:cubicBezTo>
                <a:cubicBezTo>
                  <a:pt x="4122" y="14005"/>
                  <a:pt x="-6242" y="40782"/>
                  <a:pt x="3881" y="63690"/>
                </a:cubicBezTo>
                <a:cubicBezTo>
                  <a:pt x="14004" y="86598"/>
                  <a:pt x="40782" y="96963"/>
                  <a:pt x="63690" y="86838"/>
                </a:cubicBezTo>
                <a:cubicBezTo>
                  <a:pt x="73519" y="82495"/>
                  <a:pt x="81487" y="74802"/>
                  <a:pt x="86172" y="65130"/>
                </a:cubicBezTo>
                <a:lnTo>
                  <a:pt x="220189" y="71798"/>
                </a:lnTo>
                <a:cubicBezTo>
                  <a:pt x="223903" y="96172"/>
                  <a:pt x="246672" y="112922"/>
                  <a:pt x="271047" y="109208"/>
                </a:cubicBezTo>
                <a:cubicBezTo>
                  <a:pt x="274137" y="108737"/>
                  <a:pt x="277168" y="107944"/>
                  <a:pt x="280092" y="106840"/>
                </a:cubicBezTo>
                <a:lnTo>
                  <a:pt x="336842" y="181735"/>
                </a:lnTo>
                <a:cubicBezTo>
                  <a:pt x="334807" y="186874"/>
                  <a:pt x="333741" y="192344"/>
                  <a:pt x="333698" y="197870"/>
                </a:cubicBezTo>
                <a:cubicBezTo>
                  <a:pt x="333730" y="222845"/>
                  <a:pt x="353967" y="243083"/>
                  <a:pt x="378942" y="243114"/>
                </a:cubicBezTo>
                <a:cubicBezTo>
                  <a:pt x="380314" y="243114"/>
                  <a:pt x="381609" y="242828"/>
                  <a:pt x="382943" y="242714"/>
                </a:cubicBezTo>
                <a:lnTo>
                  <a:pt x="462953" y="348308"/>
                </a:lnTo>
                <a:cubicBezTo>
                  <a:pt x="459443" y="354760"/>
                  <a:pt x="457578" y="361977"/>
                  <a:pt x="457523" y="369320"/>
                </a:cubicBezTo>
                <a:cubicBezTo>
                  <a:pt x="457573" y="386941"/>
                  <a:pt x="467856" y="402927"/>
                  <a:pt x="483869" y="410278"/>
                </a:cubicBezTo>
                <a:lnTo>
                  <a:pt x="490385" y="501432"/>
                </a:lnTo>
                <a:cubicBezTo>
                  <a:pt x="468559" y="513403"/>
                  <a:pt x="460571" y="540801"/>
                  <a:pt x="472542" y="562627"/>
                </a:cubicBezTo>
                <a:cubicBezTo>
                  <a:pt x="484514" y="584451"/>
                  <a:pt x="511911" y="592440"/>
                  <a:pt x="533737" y="580468"/>
                </a:cubicBezTo>
                <a:cubicBezTo>
                  <a:pt x="539080" y="577537"/>
                  <a:pt x="543774" y="573552"/>
                  <a:pt x="547535" y="568755"/>
                </a:cubicBezTo>
                <a:lnTo>
                  <a:pt x="693477" y="603502"/>
                </a:lnTo>
                <a:cubicBezTo>
                  <a:pt x="706941" y="624483"/>
                  <a:pt x="734865" y="630576"/>
                  <a:pt x="755845" y="617111"/>
                </a:cubicBezTo>
                <a:cubicBezTo>
                  <a:pt x="776826" y="603646"/>
                  <a:pt x="782919" y="575723"/>
                  <a:pt x="769454" y="554743"/>
                </a:cubicBezTo>
                <a:cubicBezTo>
                  <a:pt x="767048" y="550993"/>
                  <a:pt x="764099" y="547619"/>
                  <a:pt x="760704" y="544733"/>
                </a:cubicBezTo>
                <a:lnTo>
                  <a:pt x="821969" y="442663"/>
                </a:lnTo>
                <a:cubicBezTo>
                  <a:pt x="823509" y="442904"/>
                  <a:pt x="825061" y="443063"/>
                  <a:pt x="826617" y="443139"/>
                </a:cubicBezTo>
                <a:cubicBezTo>
                  <a:pt x="851605" y="443139"/>
                  <a:pt x="871861" y="422883"/>
                  <a:pt x="871861" y="397895"/>
                </a:cubicBezTo>
                <a:cubicBezTo>
                  <a:pt x="871861" y="372908"/>
                  <a:pt x="851605" y="352652"/>
                  <a:pt x="826617" y="352652"/>
                </a:cubicBezTo>
                <a:close/>
                <a:moveTo>
                  <a:pt x="689067" y="563278"/>
                </a:moveTo>
                <a:lnTo>
                  <a:pt x="556669" y="531741"/>
                </a:lnTo>
                <a:cubicBezTo>
                  <a:pt x="553523" y="516605"/>
                  <a:pt x="542875" y="504120"/>
                  <a:pt x="528427" y="498622"/>
                </a:cubicBezTo>
                <a:lnTo>
                  <a:pt x="522103" y="410040"/>
                </a:lnTo>
                <a:cubicBezTo>
                  <a:pt x="530355" y="406107"/>
                  <a:pt x="537220" y="399763"/>
                  <a:pt x="541791" y="391847"/>
                </a:cubicBezTo>
                <a:lnTo>
                  <a:pt x="784297" y="413240"/>
                </a:lnTo>
                <a:cubicBezTo>
                  <a:pt x="785520" y="416761"/>
                  <a:pt x="787177" y="420113"/>
                  <a:pt x="789231" y="423222"/>
                </a:cubicBezTo>
                <a:lnTo>
                  <a:pt x="722423" y="534532"/>
                </a:lnTo>
                <a:cubicBezTo>
                  <a:pt x="707076" y="537692"/>
                  <a:pt x="694458" y="548567"/>
                  <a:pt x="689067" y="563278"/>
                </a:cubicBezTo>
                <a:close/>
              </a:path>
            </a:pathLst>
          </a:custGeom>
          <a:ln/>
        </p:spPr>
        <p:style>
          <a:lnRef idx="3">
            <a:schemeClr val="lt1"/>
          </a:lnRef>
          <a:fillRef idx="1">
            <a:schemeClr val="accent1"/>
          </a:fillRef>
          <a:effectRef idx="1">
            <a:schemeClr val="accent1"/>
          </a:effectRef>
          <a:fontRef idx="minor">
            <a:schemeClr val="lt1"/>
          </a:fontRef>
        </p:style>
        <p:txBody>
          <a:bodyPr rtlCol="0" anchor="ctr"/>
          <a:lstStyle/>
          <a:p>
            <a:endParaRPr lang="fr-FR"/>
          </a:p>
        </p:txBody>
      </p:sp>
      <p:pic>
        <p:nvPicPr>
          <p:cNvPr id="44" name="Graphique 43" descr="Étoile avec un remplissage uni">
            <a:extLst>
              <a:ext uri="{FF2B5EF4-FFF2-40B4-BE49-F238E27FC236}">
                <a16:creationId xmlns:a16="http://schemas.microsoft.com/office/drawing/2014/main" id="{B565679C-A5B0-3DB3-A15C-C59C59A260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174083">
            <a:off x="1243259" y="2193762"/>
            <a:ext cx="914400" cy="914400"/>
          </a:xfrm>
          <a:prstGeom prst="rect">
            <a:avLst/>
          </a:prstGeom>
          <a:ln>
            <a:noFill/>
          </a:ln>
          <a:effectLst>
            <a:outerShdw blurRad="184150" dist="241300" dir="11520000" sx="110000" sy="110000" algn="ctr">
              <a:srgbClr val="000000">
                <a:alpha val="18000"/>
              </a:srgbClr>
            </a:outerShdw>
            <a:reflection blurRad="6350" stA="50000" endA="300" endPos="90000" dist="50800" dir="5400000" sy="-100000" algn="bl" rotWithShape="0"/>
          </a:effectLst>
          <a:scene3d>
            <a:camera prst="isometricBottomDown"/>
            <a:lightRig rig="threePt" dir="t"/>
          </a:scene3d>
        </p:spPr>
      </p:pic>
      <p:sp>
        <p:nvSpPr>
          <p:cNvPr id="45" name="Rectangle : coins arrondis 44">
            <a:extLst>
              <a:ext uri="{FF2B5EF4-FFF2-40B4-BE49-F238E27FC236}">
                <a16:creationId xmlns:a16="http://schemas.microsoft.com/office/drawing/2014/main" id="{AD9D0BA5-6A61-75D1-40B7-637023146E13}"/>
              </a:ext>
            </a:extLst>
          </p:cNvPr>
          <p:cNvSpPr/>
          <p:nvPr/>
        </p:nvSpPr>
        <p:spPr>
          <a:xfrm>
            <a:off x="809223" y="5885911"/>
            <a:ext cx="1681807" cy="804574"/>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Ici : style </a:t>
            </a:r>
            <a:r>
              <a:rPr lang="fr-FR" b="1" dirty="0">
                <a:solidFill>
                  <a:schemeClr val="tx1"/>
                </a:solidFill>
              </a:rPr>
              <a:t>Vancouver</a:t>
            </a:r>
          </a:p>
        </p:txBody>
      </p:sp>
      <p:sp>
        <p:nvSpPr>
          <p:cNvPr id="4" name="Rectangle 3">
            <a:extLst>
              <a:ext uri="{FF2B5EF4-FFF2-40B4-BE49-F238E27FC236}">
                <a16:creationId xmlns:a16="http://schemas.microsoft.com/office/drawing/2014/main" id="{05910CC3-0AD1-5363-E345-EC0D6FC80F50}"/>
              </a:ext>
            </a:extLst>
          </p:cNvPr>
          <p:cNvSpPr/>
          <p:nvPr/>
        </p:nvSpPr>
        <p:spPr>
          <a:xfrm>
            <a:off x="1" y="0"/>
            <a:ext cx="175098" cy="6858000"/>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689102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2467ADE9-E56C-9E5E-1F28-9D8D2659BDEC}"/>
              </a:ext>
            </a:extLst>
          </p:cNvPr>
          <p:cNvPicPr>
            <a:picLocks noChangeAspect="1"/>
          </p:cNvPicPr>
          <p:nvPr/>
        </p:nvPicPr>
        <p:blipFill>
          <a:blip r:embed="rId2"/>
          <a:stretch>
            <a:fillRect/>
          </a:stretch>
        </p:blipFill>
        <p:spPr>
          <a:xfrm>
            <a:off x="7513913" y="2794795"/>
            <a:ext cx="4337926" cy="2530831"/>
          </a:xfrm>
          <a:prstGeom prst="rect">
            <a:avLst/>
          </a:prstGeom>
          <a:ln>
            <a:noFill/>
          </a:ln>
          <a:effectLst>
            <a:outerShdw blurRad="292100" dist="139700" dir="2700000" algn="tl" rotWithShape="0">
              <a:srgbClr val="333333">
                <a:alpha val="65000"/>
              </a:srgbClr>
            </a:outerShdw>
          </a:effectLst>
        </p:spPr>
      </p:pic>
      <p:sp>
        <p:nvSpPr>
          <p:cNvPr id="2" name="Titre 1">
            <a:extLst>
              <a:ext uri="{FF2B5EF4-FFF2-40B4-BE49-F238E27FC236}">
                <a16:creationId xmlns:a16="http://schemas.microsoft.com/office/drawing/2014/main" id="{1BD38A11-A64B-43BB-9EE9-47D503034158}"/>
              </a:ext>
            </a:extLst>
          </p:cNvPr>
          <p:cNvSpPr>
            <a:spLocks noGrp="1"/>
          </p:cNvSpPr>
          <p:nvPr>
            <p:ph type="title"/>
          </p:nvPr>
        </p:nvSpPr>
        <p:spPr/>
        <p:txBody>
          <a:bodyPr>
            <a:normAutofit fontScale="90000"/>
          </a:bodyPr>
          <a:lstStyle/>
          <a:p>
            <a:r>
              <a:rPr lang="fr-FR" dirty="0"/>
              <a:t>Générer une biblio à partir de références dans une collection</a:t>
            </a:r>
          </a:p>
        </p:txBody>
      </p:sp>
      <p:pic>
        <p:nvPicPr>
          <p:cNvPr id="4" name="Image 3">
            <a:extLst>
              <a:ext uri="{FF2B5EF4-FFF2-40B4-BE49-F238E27FC236}">
                <a16:creationId xmlns:a16="http://schemas.microsoft.com/office/drawing/2014/main" id="{C294D0F0-3257-C8CA-2EA5-897AC16891A4}"/>
              </a:ext>
            </a:extLst>
          </p:cNvPr>
          <p:cNvPicPr>
            <a:picLocks noChangeAspect="1"/>
          </p:cNvPicPr>
          <p:nvPr/>
        </p:nvPicPr>
        <p:blipFill>
          <a:blip r:embed="rId3"/>
          <a:stretch>
            <a:fillRect/>
          </a:stretch>
        </p:blipFill>
        <p:spPr>
          <a:xfrm>
            <a:off x="623391" y="1710436"/>
            <a:ext cx="6205361" cy="4745629"/>
          </a:xfrm>
          <a:prstGeom prst="rect">
            <a:avLst/>
          </a:prstGeom>
          <a:ln>
            <a:noFill/>
          </a:ln>
          <a:effectLst>
            <a:outerShdw blurRad="292100" dist="139700" dir="2700000" algn="tl" rotWithShape="0">
              <a:srgbClr val="333333">
                <a:alpha val="65000"/>
              </a:srgbClr>
            </a:outerShdw>
          </a:effectLst>
        </p:spPr>
      </p:pic>
      <p:sp>
        <p:nvSpPr>
          <p:cNvPr id="5" name="Rectangle : coins arrondis 4">
            <a:extLst>
              <a:ext uri="{FF2B5EF4-FFF2-40B4-BE49-F238E27FC236}">
                <a16:creationId xmlns:a16="http://schemas.microsoft.com/office/drawing/2014/main" id="{7A6C962A-01FB-601E-C67A-D242319D1CAB}"/>
              </a:ext>
            </a:extLst>
          </p:cNvPr>
          <p:cNvSpPr/>
          <p:nvPr/>
        </p:nvSpPr>
        <p:spPr>
          <a:xfrm>
            <a:off x="1108475" y="1305692"/>
            <a:ext cx="5235191" cy="1126009"/>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Même procédure en ne sélectionnant que quelques références dans la collection</a:t>
            </a:r>
          </a:p>
        </p:txBody>
      </p:sp>
      <p:sp>
        <p:nvSpPr>
          <p:cNvPr id="6" name="Rectangle : coins arrondis 5">
            <a:extLst>
              <a:ext uri="{FF2B5EF4-FFF2-40B4-BE49-F238E27FC236}">
                <a16:creationId xmlns:a16="http://schemas.microsoft.com/office/drawing/2014/main" id="{BB3A37F1-437B-A43B-3946-9BFA35A6E0C0}"/>
              </a:ext>
            </a:extLst>
          </p:cNvPr>
          <p:cNvSpPr/>
          <p:nvPr/>
        </p:nvSpPr>
        <p:spPr>
          <a:xfrm>
            <a:off x="6828752" y="3710293"/>
            <a:ext cx="855564" cy="745913"/>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Ctrl + clic</a:t>
            </a:r>
          </a:p>
        </p:txBody>
      </p:sp>
      <p:sp>
        <p:nvSpPr>
          <p:cNvPr id="7" name="Rectangle 6">
            <a:extLst>
              <a:ext uri="{FF2B5EF4-FFF2-40B4-BE49-F238E27FC236}">
                <a16:creationId xmlns:a16="http://schemas.microsoft.com/office/drawing/2014/main" id="{4F05D9B7-B2C4-5002-AD6A-B4F9B52F2187}"/>
              </a:ext>
            </a:extLst>
          </p:cNvPr>
          <p:cNvSpPr/>
          <p:nvPr/>
        </p:nvSpPr>
        <p:spPr>
          <a:xfrm>
            <a:off x="5919548" y="2578129"/>
            <a:ext cx="848236" cy="258316"/>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a:extLst>
              <a:ext uri="{FF2B5EF4-FFF2-40B4-BE49-F238E27FC236}">
                <a16:creationId xmlns:a16="http://schemas.microsoft.com/office/drawing/2014/main" id="{09624BE5-1F01-2525-7A42-6F687C79BA7D}"/>
              </a:ext>
            </a:extLst>
          </p:cNvPr>
          <p:cNvSpPr/>
          <p:nvPr/>
        </p:nvSpPr>
        <p:spPr>
          <a:xfrm>
            <a:off x="5949692" y="2993647"/>
            <a:ext cx="848236" cy="258316"/>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83ECC412-5E7C-BF61-DDA7-89F1DB7CD91C}"/>
              </a:ext>
            </a:extLst>
          </p:cNvPr>
          <p:cNvSpPr/>
          <p:nvPr/>
        </p:nvSpPr>
        <p:spPr>
          <a:xfrm>
            <a:off x="5980516" y="4917940"/>
            <a:ext cx="848236" cy="258316"/>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9">
            <a:extLst>
              <a:ext uri="{FF2B5EF4-FFF2-40B4-BE49-F238E27FC236}">
                <a16:creationId xmlns:a16="http://schemas.microsoft.com/office/drawing/2014/main" id="{30D8C28A-21BB-F1C7-B2CD-AACC660E47BA}"/>
              </a:ext>
            </a:extLst>
          </p:cNvPr>
          <p:cNvSpPr/>
          <p:nvPr/>
        </p:nvSpPr>
        <p:spPr>
          <a:xfrm>
            <a:off x="5969209" y="4630834"/>
            <a:ext cx="848236" cy="258316"/>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 en angle 11">
            <a:extLst>
              <a:ext uri="{FF2B5EF4-FFF2-40B4-BE49-F238E27FC236}">
                <a16:creationId xmlns:a16="http://schemas.microsoft.com/office/drawing/2014/main" id="{292C986E-0A76-869D-D0F3-E4AB4E890A7F}"/>
              </a:ext>
            </a:extLst>
          </p:cNvPr>
          <p:cNvCxnSpPr>
            <a:stCxn id="6" idx="0"/>
            <a:endCxn id="7" idx="3"/>
          </p:cNvCxnSpPr>
          <p:nvPr/>
        </p:nvCxnSpPr>
        <p:spPr>
          <a:xfrm rot="16200000" flipV="1">
            <a:off x="6510656" y="2964415"/>
            <a:ext cx="1003006" cy="488750"/>
          </a:xfrm>
          <a:prstGeom prst="bentConnector2">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 en angle 12">
            <a:extLst>
              <a:ext uri="{FF2B5EF4-FFF2-40B4-BE49-F238E27FC236}">
                <a16:creationId xmlns:a16="http://schemas.microsoft.com/office/drawing/2014/main" id="{E70A92C3-0C85-6931-F905-E929D5A82F7D}"/>
              </a:ext>
            </a:extLst>
          </p:cNvPr>
          <p:cNvCxnSpPr>
            <a:cxnSpLocks/>
            <a:stCxn id="6" idx="0"/>
            <a:endCxn id="8" idx="3"/>
          </p:cNvCxnSpPr>
          <p:nvPr/>
        </p:nvCxnSpPr>
        <p:spPr>
          <a:xfrm rot="16200000" flipV="1">
            <a:off x="6733487" y="3187246"/>
            <a:ext cx="587488" cy="458606"/>
          </a:xfrm>
          <a:prstGeom prst="bentConnector2">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 en angle 15">
            <a:extLst>
              <a:ext uri="{FF2B5EF4-FFF2-40B4-BE49-F238E27FC236}">
                <a16:creationId xmlns:a16="http://schemas.microsoft.com/office/drawing/2014/main" id="{DD552E07-0666-4446-CA66-B42206B656D0}"/>
              </a:ext>
            </a:extLst>
          </p:cNvPr>
          <p:cNvCxnSpPr>
            <a:cxnSpLocks/>
            <a:stCxn id="6" idx="2"/>
            <a:endCxn id="10" idx="3"/>
          </p:cNvCxnSpPr>
          <p:nvPr/>
        </p:nvCxnSpPr>
        <p:spPr>
          <a:xfrm rot="5400000">
            <a:off x="6885097" y="4388555"/>
            <a:ext cx="303786" cy="439089"/>
          </a:xfrm>
          <a:prstGeom prst="bentConnector2">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 en angle 18">
            <a:extLst>
              <a:ext uri="{FF2B5EF4-FFF2-40B4-BE49-F238E27FC236}">
                <a16:creationId xmlns:a16="http://schemas.microsoft.com/office/drawing/2014/main" id="{F64E3D1E-080C-EEFD-3E88-FD408C550793}"/>
              </a:ext>
            </a:extLst>
          </p:cNvPr>
          <p:cNvCxnSpPr>
            <a:cxnSpLocks/>
            <a:stCxn id="6" idx="2"/>
            <a:endCxn id="9" idx="3"/>
          </p:cNvCxnSpPr>
          <p:nvPr/>
        </p:nvCxnSpPr>
        <p:spPr>
          <a:xfrm rot="5400000">
            <a:off x="6747197" y="4537761"/>
            <a:ext cx="590892" cy="427782"/>
          </a:xfrm>
          <a:prstGeom prst="bentConnector2">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 coins arrondis 25">
            <a:extLst>
              <a:ext uri="{FF2B5EF4-FFF2-40B4-BE49-F238E27FC236}">
                <a16:creationId xmlns:a16="http://schemas.microsoft.com/office/drawing/2014/main" id="{7F5DA70F-463F-4025-A138-11F719E5A83B}"/>
              </a:ext>
            </a:extLst>
          </p:cNvPr>
          <p:cNvSpPr/>
          <p:nvPr/>
        </p:nvSpPr>
        <p:spPr>
          <a:xfrm>
            <a:off x="7513912" y="4841086"/>
            <a:ext cx="4337927" cy="670340"/>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Style : Presse Universitaire de Paris-Nanterre</a:t>
            </a:r>
          </a:p>
        </p:txBody>
      </p:sp>
      <p:pic>
        <p:nvPicPr>
          <p:cNvPr id="27" name="Image 26">
            <a:extLst>
              <a:ext uri="{FF2B5EF4-FFF2-40B4-BE49-F238E27FC236}">
                <a16:creationId xmlns:a16="http://schemas.microsoft.com/office/drawing/2014/main" id="{BD2C76FF-1703-3772-5456-EB96FEFA8577}"/>
              </a:ext>
            </a:extLst>
          </p:cNvPr>
          <p:cNvPicPr>
            <a:picLocks noChangeAspect="1"/>
          </p:cNvPicPr>
          <p:nvPr/>
        </p:nvPicPr>
        <p:blipFill>
          <a:blip r:embed="rId4"/>
          <a:srcRect l="4830" t="4029" r="3426" b="3436"/>
          <a:stretch/>
        </p:blipFill>
        <p:spPr>
          <a:xfrm>
            <a:off x="3626256" y="3354723"/>
            <a:ext cx="2214263" cy="2202966"/>
          </a:xfrm>
          <a:prstGeom prst="roundRect">
            <a:avLst>
              <a:gd name="adj" fmla="val 6176"/>
            </a:avLst>
          </a:prstGeom>
          <a:ln>
            <a:noFill/>
          </a:ln>
          <a:effectLst>
            <a:outerShdw blurRad="292100" dist="139700" dir="2700000" algn="tl" rotWithShape="0">
              <a:srgbClr val="333333">
                <a:alpha val="65000"/>
              </a:srgbClr>
            </a:outerShdw>
          </a:effectLst>
        </p:spPr>
      </p:pic>
      <p:sp>
        <p:nvSpPr>
          <p:cNvPr id="28" name="Rectangle : coins arrondis 27">
            <a:extLst>
              <a:ext uri="{FF2B5EF4-FFF2-40B4-BE49-F238E27FC236}">
                <a16:creationId xmlns:a16="http://schemas.microsoft.com/office/drawing/2014/main" id="{873C5DB6-4343-CB42-5AAA-A66B4E3EB402}"/>
              </a:ext>
            </a:extLst>
          </p:cNvPr>
          <p:cNvSpPr/>
          <p:nvPr/>
        </p:nvSpPr>
        <p:spPr>
          <a:xfrm>
            <a:off x="3647611" y="4889150"/>
            <a:ext cx="2085574" cy="258414"/>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8731D100-D2CC-C34A-4BE1-28A4CF40A135}"/>
              </a:ext>
            </a:extLst>
          </p:cNvPr>
          <p:cNvSpPr/>
          <p:nvPr/>
        </p:nvSpPr>
        <p:spPr>
          <a:xfrm>
            <a:off x="1" y="0"/>
            <a:ext cx="175098" cy="6858000"/>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300058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A96A53-5FA1-45E9-D426-BB0ACB044183}"/>
              </a:ext>
            </a:extLst>
          </p:cNvPr>
          <p:cNvSpPr>
            <a:spLocks noGrp="1"/>
          </p:cNvSpPr>
          <p:nvPr>
            <p:ph type="title"/>
          </p:nvPr>
        </p:nvSpPr>
        <p:spPr/>
        <p:txBody>
          <a:bodyPr>
            <a:normAutofit fontScale="90000"/>
          </a:bodyPr>
          <a:lstStyle/>
          <a:p>
            <a:r>
              <a:rPr lang="fr-FR" dirty="0"/>
              <a:t>Zotero et traitement de texte classique</a:t>
            </a:r>
          </a:p>
        </p:txBody>
      </p:sp>
      <p:grpSp>
        <p:nvGrpSpPr>
          <p:cNvPr id="3" name="Groupe 2">
            <a:extLst>
              <a:ext uri="{FF2B5EF4-FFF2-40B4-BE49-F238E27FC236}">
                <a16:creationId xmlns:a16="http://schemas.microsoft.com/office/drawing/2014/main" id="{E4EB6EB2-BCD6-FB8F-8FB3-4B6DAB275BC8}"/>
              </a:ext>
            </a:extLst>
          </p:cNvPr>
          <p:cNvGrpSpPr/>
          <p:nvPr/>
        </p:nvGrpSpPr>
        <p:grpSpPr>
          <a:xfrm>
            <a:off x="709566" y="1889037"/>
            <a:ext cx="8433059" cy="707886"/>
            <a:chOff x="623392" y="2625675"/>
            <a:chExt cx="8433059" cy="707886"/>
          </a:xfrm>
        </p:grpSpPr>
        <p:sp>
          <p:nvSpPr>
            <p:cNvPr id="4" name="Ellipse 3">
              <a:extLst>
                <a:ext uri="{FF2B5EF4-FFF2-40B4-BE49-F238E27FC236}">
                  <a16:creationId xmlns:a16="http://schemas.microsoft.com/office/drawing/2014/main" id="{961BDE9F-42A0-67F9-FE23-736ACE80B876}"/>
                </a:ext>
              </a:extLst>
            </p:cNvPr>
            <p:cNvSpPr/>
            <p:nvPr/>
          </p:nvSpPr>
          <p:spPr>
            <a:xfrm>
              <a:off x="623392" y="2698581"/>
              <a:ext cx="562074" cy="562074"/>
            </a:xfrm>
            <a:prstGeom prst="ellipse">
              <a:avLst/>
            </a:prstGeom>
            <a:solidFill>
              <a:srgbClr val="68013F"/>
            </a:solidFill>
            <a:ln>
              <a:solidFill>
                <a:srgbClr val="6801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1</a:t>
              </a:r>
            </a:p>
          </p:txBody>
        </p:sp>
        <p:sp>
          <p:nvSpPr>
            <p:cNvPr id="5" name="ZoneTexte 4">
              <a:extLst>
                <a:ext uri="{FF2B5EF4-FFF2-40B4-BE49-F238E27FC236}">
                  <a16:creationId xmlns:a16="http://schemas.microsoft.com/office/drawing/2014/main" id="{23C5DA36-42E0-BABC-0926-AE8E879B6101}"/>
                </a:ext>
              </a:extLst>
            </p:cNvPr>
            <p:cNvSpPr txBox="1"/>
            <p:nvPr/>
          </p:nvSpPr>
          <p:spPr>
            <a:xfrm>
              <a:off x="1325326" y="2625675"/>
              <a:ext cx="7731125" cy="707886"/>
            </a:xfrm>
            <a:prstGeom prst="rect">
              <a:avLst/>
            </a:prstGeom>
            <a:noFill/>
          </p:spPr>
          <p:txBody>
            <a:bodyPr wrap="square" rtlCol="0">
              <a:spAutoFit/>
            </a:bodyPr>
            <a:lstStyle/>
            <a:p>
              <a:r>
                <a:rPr lang="fr-FR" sz="2000" dirty="0"/>
                <a:t>Je passe de nouveau en mode démonstration, n’hésitez pas à me dire si je vais trop vite, si je dois répéter une manip</a:t>
              </a:r>
            </a:p>
          </p:txBody>
        </p:sp>
      </p:grpSp>
      <p:grpSp>
        <p:nvGrpSpPr>
          <p:cNvPr id="6" name="Groupe 5">
            <a:extLst>
              <a:ext uri="{FF2B5EF4-FFF2-40B4-BE49-F238E27FC236}">
                <a16:creationId xmlns:a16="http://schemas.microsoft.com/office/drawing/2014/main" id="{E16EB8EB-1818-F683-4A1F-79D829193A18}"/>
              </a:ext>
            </a:extLst>
          </p:cNvPr>
          <p:cNvGrpSpPr/>
          <p:nvPr/>
        </p:nvGrpSpPr>
        <p:grpSpPr>
          <a:xfrm>
            <a:off x="695077" y="3461778"/>
            <a:ext cx="9113996" cy="707886"/>
            <a:chOff x="623392" y="3974738"/>
            <a:chExt cx="9113996" cy="707886"/>
          </a:xfrm>
        </p:grpSpPr>
        <p:sp>
          <p:nvSpPr>
            <p:cNvPr id="7" name="Ellipse 6">
              <a:extLst>
                <a:ext uri="{FF2B5EF4-FFF2-40B4-BE49-F238E27FC236}">
                  <a16:creationId xmlns:a16="http://schemas.microsoft.com/office/drawing/2014/main" id="{9C4B25EE-60DC-C48A-17E5-07DF4A9A26A7}"/>
                </a:ext>
              </a:extLst>
            </p:cNvPr>
            <p:cNvSpPr/>
            <p:nvPr/>
          </p:nvSpPr>
          <p:spPr>
            <a:xfrm>
              <a:off x="623392" y="4047644"/>
              <a:ext cx="562074" cy="562074"/>
            </a:xfrm>
            <a:prstGeom prst="ellipse">
              <a:avLst/>
            </a:prstGeom>
            <a:solidFill>
              <a:srgbClr val="68013F"/>
            </a:solidFill>
            <a:ln>
              <a:solidFill>
                <a:srgbClr val="6801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2</a:t>
              </a:r>
            </a:p>
          </p:txBody>
        </p:sp>
        <p:sp>
          <p:nvSpPr>
            <p:cNvPr id="8" name="ZoneTexte 7">
              <a:extLst>
                <a:ext uri="{FF2B5EF4-FFF2-40B4-BE49-F238E27FC236}">
                  <a16:creationId xmlns:a16="http://schemas.microsoft.com/office/drawing/2014/main" id="{3BE141C6-2B7D-B922-0530-52333452AA77}"/>
                </a:ext>
              </a:extLst>
            </p:cNvPr>
            <p:cNvSpPr txBox="1"/>
            <p:nvPr/>
          </p:nvSpPr>
          <p:spPr>
            <a:xfrm>
              <a:off x="1325326" y="3974738"/>
              <a:ext cx="8412062" cy="707886"/>
            </a:xfrm>
            <a:prstGeom prst="rect">
              <a:avLst/>
            </a:prstGeom>
            <a:noFill/>
          </p:spPr>
          <p:txBody>
            <a:bodyPr wrap="square" rtlCol="0">
              <a:spAutoFit/>
            </a:bodyPr>
            <a:lstStyle/>
            <a:p>
              <a:r>
                <a:rPr lang="fr-FR" sz="2000" dirty="0"/>
                <a:t>Pour le moment je vous recommande de suivre de manière attentive cette manipulation : on passe à la pratique juste après</a:t>
              </a:r>
            </a:p>
          </p:txBody>
        </p:sp>
      </p:grpSp>
      <p:grpSp>
        <p:nvGrpSpPr>
          <p:cNvPr id="9" name="Groupe 8">
            <a:extLst>
              <a:ext uri="{FF2B5EF4-FFF2-40B4-BE49-F238E27FC236}">
                <a16:creationId xmlns:a16="http://schemas.microsoft.com/office/drawing/2014/main" id="{FDFE6D1E-3B7B-47ED-EAC2-36EF98B8A90E}"/>
              </a:ext>
            </a:extLst>
          </p:cNvPr>
          <p:cNvGrpSpPr/>
          <p:nvPr/>
        </p:nvGrpSpPr>
        <p:grpSpPr>
          <a:xfrm>
            <a:off x="695077" y="5034520"/>
            <a:ext cx="10801846" cy="1015663"/>
            <a:chOff x="623392" y="3820849"/>
            <a:chExt cx="10801846" cy="1015663"/>
          </a:xfrm>
        </p:grpSpPr>
        <p:sp>
          <p:nvSpPr>
            <p:cNvPr id="10" name="Ellipse 9">
              <a:extLst>
                <a:ext uri="{FF2B5EF4-FFF2-40B4-BE49-F238E27FC236}">
                  <a16:creationId xmlns:a16="http://schemas.microsoft.com/office/drawing/2014/main" id="{0978B9CF-E910-BB1A-4D9D-E56E198539DF}"/>
                </a:ext>
              </a:extLst>
            </p:cNvPr>
            <p:cNvSpPr/>
            <p:nvPr/>
          </p:nvSpPr>
          <p:spPr>
            <a:xfrm>
              <a:off x="623392" y="4047644"/>
              <a:ext cx="562074" cy="562074"/>
            </a:xfrm>
            <a:prstGeom prst="ellipse">
              <a:avLst/>
            </a:prstGeom>
            <a:solidFill>
              <a:srgbClr val="68013F"/>
            </a:solidFill>
            <a:ln>
              <a:solidFill>
                <a:srgbClr val="6801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3</a:t>
              </a:r>
            </a:p>
          </p:txBody>
        </p:sp>
        <p:sp>
          <p:nvSpPr>
            <p:cNvPr id="11" name="ZoneTexte 10">
              <a:extLst>
                <a:ext uri="{FF2B5EF4-FFF2-40B4-BE49-F238E27FC236}">
                  <a16:creationId xmlns:a16="http://schemas.microsoft.com/office/drawing/2014/main" id="{F1FA169C-F082-1BFF-B49E-D50DB5A9E977}"/>
                </a:ext>
              </a:extLst>
            </p:cNvPr>
            <p:cNvSpPr txBox="1"/>
            <p:nvPr/>
          </p:nvSpPr>
          <p:spPr>
            <a:xfrm>
              <a:off x="1325326" y="3820849"/>
              <a:ext cx="10099912" cy="1015663"/>
            </a:xfrm>
            <a:prstGeom prst="rect">
              <a:avLst/>
            </a:prstGeom>
            <a:noFill/>
          </p:spPr>
          <p:txBody>
            <a:bodyPr wrap="square" rtlCol="0">
              <a:spAutoFit/>
            </a:bodyPr>
            <a:lstStyle/>
            <a:p>
              <a:r>
                <a:rPr lang="fr-FR" sz="2000" dirty="0"/>
                <a:t>Si </a:t>
              </a:r>
              <a:r>
                <a:rPr lang="fr-FR" sz="2000" dirty="0" err="1"/>
                <a:t>Eduroam</a:t>
              </a:r>
              <a:r>
                <a:rPr lang="fr-FR" sz="2000" dirty="0"/>
                <a:t> ou </a:t>
              </a:r>
              <a:r>
                <a:rPr lang="fr-FR" sz="2000" dirty="0" err="1"/>
                <a:t>Eduspot</a:t>
              </a:r>
              <a:r>
                <a:rPr lang="fr-FR" sz="2000" dirty="0"/>
                <a:t> fonctionnent encore mal chez vous : </a:t>
              </a:r>
            </a:p>
            <a:p>
              <a:r>
                <a:rPr lang="fr-FR" sz="2000" dirty="0"/>
                <a:t>- partage de connexion si vous le pouvez/souhaitez</a:t>
              </a:r>
            </a:p>
            <a:p>
              <a:r>
                <a:rPr lang="fr-FR" sz="2000" dirty="0"/>
                <a:t>- connectez-vous sur le réseau de secours </a:t>
              </a:r>
              <a:r>
                <a:rPr lang="fr-FR" sz="2000" b="1" dirty="0"/>
                <a:t>FORMATION_BUSCX </a:t>
              </a:r>
              <a:r>
                <a:rPr lang="fr-FR" sz="2000" dirty="0"/>
                <a:t>(</a:t>
              </a:r>
              <a:r>
                <a:rPr lang="fr-FR" sz="2000" dirty="0" err="1"/>
                <a:t>mdp</a:t>
              </a:r>
              <a:r>
                <a:rPr lang="fr-FR" sz="2000" dirty="0"/>
                <a:t> : </a:t>
              </a:r>
              <a:r>
                <a:rPr lang="fr-FR" sz="2000" b="1" dirty="0"/>
                <a:t>formation</a:t>
              </a:r>
              <a:r>
                <a:rPr lang="fr-FR" sz="2000" dirty="0"/>
                <a:t>)</a:t>
              </a:r>
            </a:p>
          </p:txBody>
        </p:sp>
      </p:grpSp>
      <p:sp>
        <p:nvSpPr>
          <p:cNvPr id="12" name="Rectangle 11">
            <a:extLst>
              <a:ext uri="{FF2B5EF4-FFF2-40B4-BE49-F238E27FC236}">
                <a16:creationId xmlns:a16="http://schemas.microsoft.com/office/drawing/2014/main" id="{2B0D09CD-9CAB-F19B-D958-A9E3593F1A21}"/>
              </a:ext>
            </a:extLst>
          </p:cNvPr>
          <p:cNvSpPr/>
          <p:nvPr/>
        </p:nvSpPr>
        <p:spPr>
          <a:xfrm>
            <a:off x="1" y="0"/>
            <a:ext cx="175098" cy="6858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21937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3B01A0-0FC8-5C28-7E80-64ED80D50E4B}"/>
              </a:ext>
            </a:extLst>
          </p:cNvPr>
          <p:cNvSpPr>
            <a:spLocks noGrp="1"/>
          </p:cNvSpPr>
          <p:nvPr>
            <p:ph type="title"/>
          </p:nvPr>
        </p:nvSpPr>
        <p:spPr/>
        <p:txBody>
          <a:bodyPr>
            <a:normAutofit fontScale="90000"/>
          </a:bodyPr>
          <a:lstStyle/>
          <a:p>
            <a:r>
              <a:rPr lang="fr-FR" dirty="0"/>
              <a:t>Vérifications d’usage</a:t>
            </a:r>
          </a:p>
        </p:txBody>
      </p:sp>
      <p:pic>
        <p:nvPicPr>
          <p:cNvPr id="4" name="Image 3">
            <a:extLst>
              <a:ext uri="{FF2B5EF4-FFF2-40B4-BE49-F238E27FC236}">
                <a16:creationId xmlns:a16="http://schemas.microsoft.com/office/drawing/2014/main" id="{BC6F402A-D97D-E2AB-A55C-9565691FADC9}"/>
              </a:ext>
            </a:extLst>
          </p:cNvPr>
          <p:cNvPicPr>
            <a:picLocks noChangeAspect="1"/>
          </p:cNvPicPr>
          <p:nvPr/>
        </p:nvPicPr>
        <p:blipFill>
          <a:blip r:embed="rId2"/>
          <a:srcRect l="518" t="474" r="401"/>
          <a:stretch/>
        </p:blipFill>
        <p:spPr>
          <a:xfrm>
            <a:off x="6433137" y="806120"/>
            <a:ext cx="4367385" cy="3448452"/>
          </a:xfrm>
          <a:prstGeom prst="roundRect">
            <a:avLst>
              <a:gd name="adj" fmla="val 810"/>
            </a:avLst>
          </a:prstGeom>
          <a:ln>
            <a:noFill/>
          </a:ln>
          <a:effectLst>
            <a:outerShdw blurRad="292100" dist="139700" dir="2700000" algn="tl" rotWithShape="0">
              <a:srgbClr val="333333">
                <a:alpha val="65000"/>
              </a:srgbClr>
            </a:outerShdw>
          </a:effectLst>
        </p:spPr>
      </p:pic>
      <p:sp>
        <p:nvSpPr>
          <p:cNvPr id="5" name="Rectangle : coins arrondis 4">
            <a:extLst>
              <a:ext uri="{FF2B5EF4-FFF2-40B4-BE49-F238E27FC236}">
                <a16:creationId xmlns:a16="http://schemas.microsoft.com/office/drawing/2014/main" id="{8D81747A-D5FD-B01A-A999-AB20E4AE40D3}"/>
              </a:ext>
            </a:extLst>
          </p:cNvPr>
          <p:cNvSpPr/>
          <p:nvPr/>
        </p:nvSpPr>
        <p:spPr>
          <a:xfrm>
            <a:off x="1108476" y="1768680"/>
            <a:ext cx="4088558" cy="2270885"/>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Dans les paramètres, onglet « Citer », vérifier les styles bibliographiques installés dans le gestionnaire de styles et, section Traitement de texte si les extensions sont bien installées</a:t>
            </a:r>
          </a:p>
        </p:txBody>
      </p:sp>
      <p:sp>
        <p:nvSpPr>
          <p:cNvPr id="6" name="Rectangle 5">
            <a:extLst>
              <a:ext uri="{FF2B5EF4-FFF2-40B4-BE49-F238E27FC236}">
                <a16:creationId xmlns:a16="http://schemas.microsoft.com/office/drawing/2014/main" id="{A225D57B-A677-C60C-DEEF-07D03F6C97C0}"/>
              </a:ext>
            </a:extLst>
          </p:cNvPr>
          <p:cNvSpPr/>
          <p:nvPr/>
        </p:nvSpPr>
        <p:spPr>
          <a:xfrm>
            <a:off x="7504219" y="2622767"/>
            <a:ext cx="939800" cy="30173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6">
            <a:extLst>
              <a:ext uri="{FF2B5EF4-FFF2-40B4-BE49-F238E27FC236}">
                <a16:creationId xmlns:a16="http://schemas.microsoft.com/office/drawing/2014/main" id="{5D5200F2-1F2F-7D78-8115-EA274C2208D1}"/>
              </a:ext>
            </a:extLst>
          </p:cNvPr>
          <p:cNvSpPr/>
          <p:nvPr/>
        </p:nvSpPr>
        <p:spPr>
          <a:xfrm>
            <a:off x="7504219" y="3119734"/>
            <a:ext cx="939800" cy="30173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9" name="Connecteur : en angle 8">
            <a:extLst>
              <a:ext uri="{FF2B5EF4-FFF2-40B4-BE49-F238E27FC236}">
                <a16:creationId xmlns:a16="http://schemas.microsoft.com/office/drawing/2014/main" id="{22084590-16BC-2117-6BBD-C6E31CAD2B53}"/>
              </a:ext>
            </a:extLst>
          </p:cNvPr>
          <p:cNvCxnSpPr>
            <a:stCxn id="5" idx="3"/>
            <a:endCxn id="6" idx="1"/>
          </p:cNvCxnSpPr>
          <p:nvPr/>
        </p:nvCxnSpPr>
        <p:spPr>
          <a:xfrm flipV="1">
            <a:off x="5197034" y="2773632"/>
            <a:ext cx="2307185" cy="130491"/>
          </a:xfrm>
          <a:prstGeom prst="bentConnector3">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 en angle 9">
            <a:extLst>
              <a:ext uri="{FF2B5EF4-FFF2-40B4-BE49-F238E27FC236}">
                <a16:creationId xmlns:a16="http://schemas.microsoft.com/office/drawing/2014/main" id="{98D28B12-2866-DCBB-2C92-3A459CA0738F}"/>
              </a:ext>
            </a:extLst>
          </p:cNvPr>
          <p:cNvCxnSpPr>
            <a:cxnSpLocks/>
            <a:stCxn id="5" idx="3"/>
            <a:endCxn id="7" idx="1"/>
          </p:cNvCxnSpPr>
          <p:nvPr/>
        </p:nvCxnSpPr>
        <p:spPr>
          <a:xfrm>
            <a:off x="5197034" y="2904123"/>
            <a:ext cx="2307185" cy="366476"/>
          </a:xfrm>
          <a:prstGeom prst="bentConnector3">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 coins arrondis 12">
            <a:extLst>
              <a:ext uri="{FF2B5EF4-FFF2-40B4-BE49-F238E27FC236}">
                <a16:creationId xmlns:a16="http://schemas.microsoft.com/office/drawing/2014/main" id="{A0E5E74C-7CFC-B89C-B15E-B9FA0ABE7A3F}"/>
              </a:ext>
            </a:extLst>
          </p:cNvPr>
          <p:cNvSpPr/>
          <p:nvPr/>
        </p:nvSpPr>
        <p:spPr>
          <a:xfrm>
            <a:off x="781540" y="5178749"/>
            <a:ext cx="2772952" cy="931968"/>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Exemple avec Word</a:t>
            </a:r>
          </a:p>
        </p:txBody>
      </p:sp>
      <p:pic>
        <p:nvPicPr>
          <p:cNvPr id="15" name="Image 14">
            <a:extLst>
              <a:ext uri="{FF2B5EF4-FFF2-40B4-BE49-F238E27FC236}">
                <a16:creationId xmlns:a16="http://schemas.microsoft.com/office/drawing/2014/main" id="{4439119D-7E75-0161-5D01-14B90E77C670}"/>
              </a:ext>
            </a:extLst>
          </p:cNvPr>
          <p:cNvPicPr>
            <a:picLocks noChangeAspect="1"/>
          </p:cNvPicPr>
          <p:nvPr/>
        </p:nvPicPr>
        <p:blipFill>
          <a:blip r:embed="rId3"/>
          <a:stretch>
            <a:fillRect/>
          </a:stretch>
        </p:blipFill>
        <p:spPr>
          <a:xfrm>
            <a:off x="4311638" y="5044517"/>
            <a:ext cx="7324961" cy="1324663"/>
          </a:xfrm>
          <a:prstGeom prst="rect">
            <a:avLst/>
          </a:prstGeom>
          <a:ln>
            <a:noFill/>
          </a:ln>
          <a:effectLst>
            <a:outerShdw blurRad="292100" dist="139700" dir="2700000" algn="tl" rotWithShape="0">
              <a:srgbClr val="333333">
                <a:alpha val="65000"/>
              </a:srgbClr>
            </a:outerShdw>
          </a:effectLst>
        </p:spPr>
      </p:pic>
      <p:sp>
        <p:nvSpPr>
          <p:cNvPr id="16" name="Rectangle 15">
            <a:extLst>
              <a:ext uri="{FF2B5EF4-FFF2-40B4-BE49-F238E27FC236}">
                <a16:creationId xmlns:a16="http://schemas.microsoft.com/office/drawing/2014/main" id="{96BDE816-28DA-239C-38AE-CCB8D14B9DF8}"/>
              </a:ext>
            </a:extLst>
          </p:cNvPr>
          <p:cNvSpPr/>
          <p:nvPr/>
        </p:nvSpPr>
        <p:spPr>
          <a:xfrm>
            <a:off x="9927548" y="5393387"/>
            <a:ext cx="939800" cy="30173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Rectangle 16">
            <a:extLst>
              <a:ext uri="{FF2B5EF4-FFF2-40B4-BE49-F238E27FC236}">
                <a16:creationId xmlns:a16="http://schemas.microsoft.com/office/drawing/2014/main" id="{B618B5DD-244A-365B-D25D-8B80C40DD70B}"/>
              </a:ext>
            </a:extLst>
          </p:cNvPr>
          <p:cNvSpPr/>
          <p:nvPr/>
        </p:nvSpPr>
        <p:spPr>
          <a:xfrm>
            <a:off x="4387862" y="5654780"/>
            <a:ext cx="2645984" cy="714399"/>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8" name="Connecteur : en angle 17">
            <a:extLst>
              <a:ext uri="{FF2B5EF4-FFF2-40B4-BE49-F238E27FC236}">
                <a16:creationId xmlns:a16="http://schemas.microsoft.com/office/drawing/2014/main" id="{4AD5087C-99F4-3051-6C95-7B950179F3B1}"/>
              </a:ext>
            </a:extLst>
          </p:cNvPr>
          <p:cNvCxnSpPr>
            <a:cxnSpLocks/>
            <a:stCxn id="13" idx="3"/>
            <a:endCxn id="16" idx="0"/>
          </p:cNvCxnSpPr>
          <p:nvPr/>
        </p:nvCxnSpPr>
        <p:spPr>
          <a:xfrm flipV="1">
            <a:off x="3554492" y="5393387"/>
            <a:ext cx="6842956" cy="251346"/>
          </a:xfrm>
          <a:prstGeom prst="bentConnector4">
            <a:avLst>
              <a:gd name="adj1" fmla="val 8388"/>
              <a:gd name="adj2" fmla="val 276346"/>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 en angle 21">
            <a:extLst>
              <a:ext uri="{FF2B5EF4-FFF2-40B4-BE49-F238E27FC236}">
                <a16:creationId xmlns:a16="http://schemas.microsoft.com/office/drawing/2014/main" id="{454DE8F7-150A-A98A-BAFE-EEFDD9E050D3}"/>
              </a:ext>
            </a:extLst>
          </p:cNvPr>
          <p:cNvCxnSpPr>
            <a:cxnSpLocks/>
            <a:stCxn id="13" idx="3"/>
            <a:endCxn id="17" idx="1"/>
          </p:cNvCxnSpPr>
          <p:nvPr/>
        </p:nvCxnSpPr>
        <p:spPr>
          <a:xfrm>
            <a:off x="3554492" y="5644733"/>
            <a:ext cx="833370" cy="367247"/>
          </a:xfrm>
          <a:prstGeom prst="bentConnector3">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 coins arrondis 24">
            <a:extLst>
              <a:ext uri="{FF2B5EF4-FFF2-40B4-BE49-F238E27FC236}">
                <a16:creationId xmlns:a16="http://schemas.microsoft.com/office/drawing/2014/main" id="{252A97FE-A2D4-53F1-0511-7FA18867CE43}"/>
              </a:ext>
            </a:extLst>
          </p:cNvPr>
          <p:cNvSpPr/>
          <p:nvPr/>
        </p:nvSpPr>
        <p:spPr>
          <a:xfrm>
            <a:off x="10106660" y="5393387"/>
            <a:ext cx="495300" cy="301730"/>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70554989-2DBB-6078-9C61-85E44BEDB087}"/>
              </a:ext>
            </a:extLst>
          </p:cNvPr>
          <p:cNvSpPr/>
          <p:nvPr/>
        </p:nvSpPr>
        <p:spPr>
          <a:xfrm>
            <a:off x="1" y="0"/>
            <a:ext cx="175098" cy="6858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25066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A53478-5224-3C56-9B44-C80610DDD972}"/>
              </a:ext>
            </a:extLst>
          </p:cNvPr>
          <p:cNvSpPr>
            <a:spLocks noGrp="1"/>
          </p:cNvSpPr>
          <p:nvPr>
            <p:ph type="title"/>
          </p:nvPr>
        </p:nvSpPr>
        <p:spPr/>
        <p:txBody>
          <a:bodyPr>
            <a:normAutofit fontScale="90000"/>
          </a:bodyPr>
          <a:lstStyle/>
          <a:p>
            <a:r>
              <a:rPr lang="fr-FR" dirty="0"/>
              <a:t>Une dernière très bonne raison d’utiliser Zotero</a:t>
            </a:r>
          </a:p>
        </p:txBody>
      </p:sp>
      <p:sp>
        <p:nvSpPr>
          <p:cNvPr id="3" name="ZoneTexte 2">
            <a:extLst>
              <a:ext uri="{FF2B5EF4-FFF2-40B4-BE49-F238E27FC236}">
                <a16:creationId xmlns:a16="http://schemas.microsoft.com/office/drawing/2014/main" id="{CD188030-D6A3-91F6-9C1D-4DF9D4BE362C}"/>
              </a:ext>
            </a:extLst>
          </p:cNvPr>
          <p:cNvSpPr txBox="1"/>
          <p:nvPr/>
        </p:nvSpPr>
        <p:spPr>
          <a:xfrm>
            <a:off x="1576313" y="1658927"/>
            <a:ext cx="2791149" cy="461665"/>
          </a:xfrm>
          <a:prstGeom prst="rect">
            <a:avLst/>
          </a:prstGeom>
          <a:noFill/>
        </p:spPr>
        <p:txBody>
          <a:bodyPr wrap="none" rtlCol="0">
            <a:spAutoFit/>
          </a:bodyPr>
          <a:lstStyle/>
          <a:p>
            <a:r>
              <a:rPr lang="fr-FR" sz="2400" dirty="0"/>
              <a:t>Zotero est </a:t>
            </a:r>
            <a:r>
              <a:rPr lang="fr-FR" sz="2400" b="1" dirty="0"/>
              <a:t>gratuit</a:t>
            </a:r>
          </a:p>
        </p:txBody>
      </p:sp>
      <p:sp>
        <p:nvSpPr>
          <p:cNvPr id="4" name="Rectangle 3">
            <a:extLst>
              <a:ext uri="{FF2B5EF4-FFF2-40B4-BE49-F238E27FC236}">
                <a16:creationId xmlns:a16="http://schemas.microsoft.com/office/drawing/2014/main" id="{A93D1FE9-5FAD-F988-DC68-8FAB2F30A759}"/>
              </a:ext>
            </a:extLst>
          </p:cNvPr>
          <p:cNvSpPr/>
          <p:nvPr/>
        </p:nvSpPr>
        <p:spPr>
          <a:xfrm>
            <a:off x="1" y="0"/>
            <a:ext cx="175098" cy="6858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8DF9DAA4-F4C7-34AA-A200-017BC38AE8D9}"/>
              </a:ext>
            </a:extLst>
          </p:cNvPr>
          <p:cNvSpPr txBox="1"/>
          <p:nvPr/>
        </p:nvSpPr>
        <p:spPr>
          <a:xfrm>
            <a:off x="487680" y="6211669"/>
            <a:ext cx="8737600" cy="646331"/>
          </a:xfrm>
          <a:prstGeom prst="rect">
            <a:avLst/>
          </a:prstGeom>
          <a:noFill/>
        </p:spPr>
        <p:txBody>
          <a:bodyPr wrap="square">
            <a:spAutoFit/>
          </a:bodyPr>
          <a:lstStyle/>
          <a:p>
            <a:r>
              <a:rPr lang="fr-FR" cap="small" dirty="0">
                <a:effectLst/>
              </a:rPr>
              <a:t>Elizabeth </a:t>
            </a:r>
            <a:r>
              <a:rPr lang="fr-FR" cap="small" dirty="0" err="1">
                <a:effectLst/>
              </a:rPr>
              <a:t>Moreton</a:t>
            </a:r>
            <a:r>
              <a:rPr lang="fr-FR" dirty="0">
                <a:effectLst/>
              </a:rPr>
              <a:t> M. L. S., </a:t>
            </a:r>
            <a:r>
              <a:rPr lang="fr-FR" i="1" dirty="0" err="1">
                <a:effectLst/>
              </a:rPr>
              <a:t>Choosing</a:t>
            </a:r>
            <a:r>
              <a:rPr lang="fr-FR" i="1" dirty="0">
                <a:effectLst/>
              </a:rPr>
              <a:t> a Citation Manager: Home</a:t>
            </a:r>
            <a:r>
              <a:rPr lang="fr-FR" dirty="0">
                <a:effectLst/>
              </a:rPr>
              <a:t>, </a:t>
            </a:r>
            <a:r>
              <a:rPr lang="fr-FR" dirty="0">
                <a:effectLst/>
                <a:hlinkClick r:id="rId2"/>
              </a:rPr>
              <a:t>https://guides.lib.unc.edu/citation-managers/home</a:t>
            </a:r>
            <a:r>
              <a:rPr lang="fr-FR" dirty="0">
                <a:effectLst/>
              </a:rPr>
              <a:t>, consulté le 13 janvier 2025.</a:t>
            </a:r>
          </a:p>
        </p:txBody>
      </p:sp>
      <p:sp>
        <p:nvSpPr>
          <p:cNvPr id="5" name="Ellipse 4">
            <a:extLst>
              <a:ext uri="{FF2B5EF4-FFF2-40B4-BE49-F238E27FC236}">
                <a16:creationId xmlns:a16="http://schemas.microsoft.com/office/drawing/2014/main" id="{77233D43-9915-7416-6FEB-FC68E865BCC6}"/>
              </a:ext>
            </a:extLst>
          </p:cNvPr>
          <p:cNvSpPr/>
          <p:nvPr/>
        </p:nvSpPr>
        <p:spPr>
          <a:xfrm>
            <a:off x="701040" y="1608723"/>
            <a:ext cx="562074" cy="562074"/>
          </a:xfrm>
          <a:prstGeom prst="ellipse">
            <a:avLst/>
          </a:prstGeom>
          <a:solidFill>
            <a:srgbClr val="68013F"/>
          </a:solidFill>
          <a:ln>
            <a:solidFill>
              <a:srgbClr val="68013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t>1</a:t>
            </a:r>
          </a:p>
        </p:txBody>
      </p:sp>
      <p:sp>
        <p:nvSpPr>
          <p:cNvPr id="7" name="ZoneTexte 6">
            <a:extLst>
              <a:ext uri="{FF2B5EF4-FFF2-40B4-BE49-F238E27FC236}">
                <a16:creationId xmlns:a16="http://schemas.microsoft.com/office/drawing/2014/main" id="{A232401D-E242-6C24-E714-C25197633352}"/>
              </a:ext>
            </a:extLst>
          </p:cNvPr>
          <p:cNvSpPr txBox="1"/>
          <p:nvPr/>
        </p:nvSpPr>
        <p:spPr>
          <a:xfrm>
            <a:off x="1576313" y="2625824"/>
            <a:ext cx="10225876" cy="830997"/>
          </a:xfrm>
          <a:prstGeom prst="rect">
            <a:avLst/>
          </a:prstGeom>
          <a:noFill/>
        </p:spPr>
        <p:txBody>
          <a:bodyPr wrap="none" rtlCol="0">
            <a:spAutoFit/>
          </a:bodyPr>
          <a:lstStyle/>
          <a:p>
            <a:r>
              <a:rPr lang="fr-FR" sz="2400" dirty="0"/>
              <a:t>Zotero est </a:t>
            </a:r>
            <a:r>
              <a:rPr lang="fr-FR" sz="2400" b="1" dirty="0"/>
              <a:t>libre</a:t>
            </a:r>
            <a:r>
              <a:rPr lang="fr-FR" sz="2400" dirty="0"/>
              <a:t> : avec une communauté dynamique, le logiciel connait</a:t>
            </a:r>
          </a:p>
          <a:p>
            <a:r>
              <a:rPr lang="fr-FR" sz="2400" dirty="0"/>
              <a:t>des évolutions et des correctifs de manière très régulière</a:t>
            </a:r>
          </a:p>
        </p:txBody>
      </p:sp>
      <p:sp>
        <p:nvSpPr>
          <p:cNvPr id="8" name="Ellipse 7">
            <a:extLst>
              <a:ext uri="{FF2B5EF4-FFF2-40B4-BE49-F238E27FC236}">
                <a16:creationId xmlns:a16="http://schemas.microsoft.com/office/drawing/2014/main" id="{1F02E9CF-5F5C-8CA1-9823-90FD6219E8E6}"/>
              </a:ext>
            </a:extLst>
          </p:cNvPr>
          <p:cNvSpPr/>
          <p:nvPr/>
        </p:nvSpPr>
        <p:spPr>
          <a:xfrm>
            <a:off x="701040" y="2704366"/>
            <a:ext cx="562074" cy="562074"/>
          </a:xfrm>
          <a:prstGeom prst="ellipse">
            <a:avLst/>
          </a:prstGeom>
          <a:solidFill>
            <a:srgbClr val="68013F"/>
          </a:solidFill>
          <a:ln>
            <a:solidFill>
              <a:srgbClr val="68013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t>2</a:t>
            </a:r>
          </a:p>
        </p:txBody>
      </p:sp>
      <p:sp>
        <p:nvSpPr>
          <p:cNvPr id="9" name="ZoneTexte 8">
            <a:extLst>
              <a:ext uri="{FF2B5EF4-FFF2-40B4-BE49-F238E27FC236}">
                <a16:creationId xmlns:a16="http://schemas.microsoft.com/office/drawing/2014/main" id="{DD16B440-F2A1-1962-6A3B-B37F4226F76A}"/>
              </a:ext>
            </a:extLst>
          </p:cNvPr>
          <p:cNvSpPr txBox="1"/>
          <p:nvPr/>
        </p:nvSpPr>
        <p:spPr>
          <a:xfrm>
            <a:off x="1576313" y="3803451"/>
            <a:ext cx="10655481" cy="830997"/>
          </a:xfrm>
          <a:prstGeom prst="rect">
            <a:avLst/>
          </a:prstGeom>
          <a:noFill/>
        </p:spPr>
        <p:txBody>
          <a:bodyPr wrap="none" rtlCol="0">
            <a:spAutoFit/>
          </a:bodyPr>
          <a:lstStyle/>
          <a:p>
            <a:r>
              <a:rPr lang="fr-FR" sz="2400" dirty="0"/>
              <a:t>Zotero est </a:t>
            </a:r>
            <a:r>
              <a:rPr lang="fr-FR" sz="2400" b="1" dirty="0"/>
              <a:t>compatible</a:t>
            </a:r>
            <a:r>
              <a:rPr lang="fr-FR" sz="2400" dirty="0"/>
              <a:t> avec les principaux traitements de texte WYSWYG</a:t>
            </a:r>
          </a:p>
          <a:p>
            <a:r>
              <a:rPr lang="fr-FR" sz="2400" dirty="0"/>
              <a:t>et des extensions permettent de l’utiliser avec </a:t>
            </a:r>
            <a:r>
              <a:rPr lang="fr-FR" sz="2400" dirty="0" err="1"/>
              <a:t>LaTeX</a:t>
            </a:r>
            <a:r>
              <a:rPr lang="fr-FR" sz="2400" dirty="0"/>
              <a:t> ou Obsidian</a:t>
            </a:r>
          </a:p>
        </p:txBody>
      </p:sp>
      <p:sp>
        <p:nvSpPr>
          <p:cNvPr id="10" name="Ellipse 9">
            <a:extLst>
              <a:ext uri="{FF2B5EF4-FFF2-40B4-BE49-F238E27FC236}">
                <a16:creationId xmlns:a16="http://schemas.microsoft.com/office/drawing/2014/main" id="{C6B96562-5470-49F1-0481-6D5FB475F182}"/>
              </a:ext>
            </a:extLst>
          </p:cNvPr>
          <p:cNvSpPr/>
          <p:nvPr/>
        </p:nvSpPr>
        <p:spPr>
          <a:xfrm>
            <a:off x="701040" y="3881993"/>
            <a:ext cx="562074" cy="562074"/>
          </a:xfrm>
          <a:prstGeom prst="ellipse">
            <a:avLst/>
          </a:prstGeom>
          <a:solidFill>
            <a:srgbClr val="68013F"/>
          </a:solidFill>
          <a:ln>
            <a:solidFill>
              <a:srgbClr val="68013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t>3</a:t>
            </a:r>
          </a:p>
        </p:txBody>
      </p:sp>
      <p:sp>
        <p:nvSpPr>
          <p:cNvPr id="11" name="ZoneTexte 10">
            <a:extLst>
              <a:ext uri="{FF2B5EF4-FFF2-40B4-BE49-F238E27FC236}">
                <a16:creationId xmlns:a16="http://schemas.microsoft.com/office/drawing/2014/main" id="{BE7D6E40-4DB6-DADE-0B88-54B4E2AA71CF}"/>
              </a:ext>
            </a:extLst>
          </p:cNvPr>
          <p:cNvSpPr txBox="1"/>
          <p:nvPr/>
        </p:nvSpPr>
        <p:spPr>
          <a:xfrm>
            <a:off x="1576313" y="4981078"/>
            <a:ext cx="10530447" cy="830997"/>
          </a:xfrm>
          <a:prstGeom prst="rect">
            <a:avLst/>
          </a:prstGeom>
          <a:noFill/>
        </p:spPr>
        <p:txBody>
          <a:bodyPr wrap="none" rtlCol="0">
            <a:spAutoFit/>
          </a:bodyPr>
          <a:lstStyle/>
          <a:p>
            <a:r>
              <a:rPr lang="fr-FR" sz="2400" dirty="0"/>
              <a:t>Zotero est </a:t>
            </a:r>
            <a:r>
              <a:rPr lang="fr-FR" sz="2400" b="1" dirty="0"/>
              <a:t>ne vous retient pas</a:t>
            </a:r>
            <a:r>
              <a:rPr lang="fr-FR" sz="2400" dirty="0"/>
              <a:t> : si vous voulez passez à autre chose, les</a:t>
            </a:r>
          </a:p>
          <a:p>
            <a:r>
              <a:rPr lang="fr-FR" sz="2400" dirty="0"/>
              <a:t>formats supportés par Zotero sont ultra courants</a:t>
            </a:r>
          </a:p>
        </p:txBody>
      </p:sp>
      <p:sp>
        <p:nvSpPr>
          <p:cNvPr id="12" name="Ellipse 11">
            <a:extLst>
              <a:ext uri="{FF2B5EF4-FFF2-40B4-BE49-F238E27FC236}">
                <a16:creationId xmlns:a16="http://schemas.microsoft.com/office/drawing/2014/main" id="{3F313CC0-B7E0-38F7-BE26-6D543A260A56}"/>
              </a:ext>
            </a:extLst>
          </p:cNvPr>
          <p:cNvSpPr/>
          <p:nvPr/>
        </p:nvSpPr>
        <p:spPr>
          <a:xfrm>
            <a:off x="701040" y="5059620"/>
            <a:ext cx="562074" cy="562074"/>
          </a:xfrm>
          <a:prstGeom prst="ellipse">
            <a:avLst/>
          </a:prstGeom>
          <a:solidFill>
            <a:srgbClr val="68013F"/>
          </a:solidFill>
          <a:ln>
            <a:solidFill>
              <a:srgbClr val="68013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t>4</a:t>
            </a:r>
          </a:p>
        </p:txBody>
      </p:sp>
      <p:sp>
        <p:nvSpPr>
          <p:cNvPr id="14" name="ZoneTexte 13">
            <a:extLst>
              <a:ext uri="{FF2B5EF4-FFF2-40B4-BE49-F238E27FC236}">
                <a16:creationId xmlns:a16="http://schemas.microsoft.com/office/drawing/2014/main" id="{B8707C3B-F4FA-F395-1BFE-F27CA4F050FF}"/>
              </a:ext>
            </a:extLst>
          </p:cNvPr>
          <p:cNvSpPr txBox="1"/>
          <p:nvPr/>
        </p:nvSpPr>
        <p:spPr>
          <a:xfrm>
            <a:off x="3302607" y="985709"/>
            <a:ext cx="5586786" cy="523220"/>
          </a:xfrm>
          <a:prstGeom prst="rect">
            <a:avLst/>
          </a:prstGeom>
          <a:noFill/>
        </p:spPr>
        <p:txBody>
          <a:bodyPr wrap="none" rtlCol="0">
            <a:spAutoFit/>
          </a:bodyPr>
          <a:lstStyle/>
          <a:p>
            <a:r>
              <a:rPr lang="fr-FR" sz="2800" b="1" dirty="0"/>
              <a:t>C’est le meilleur sur le marché</a:t>
            </a:r>
          </a:p>
        </p:txBody>
      </p:sp>
    </p:spTree>
    <p:extLst>
      <p:ext uri="{BB962C8B-B14F-4D97-AF65-F5344CB8AC3E}">
        <p14:creationId xmlns:p14="http://schemas.microsoft.com/office/powerpoint/2010/main" val="19011527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020ACF2-BB5D-883D-020C-F32442FDE977}"/>
              </a:ext>
            </a:extLst>
          </p:cNvPr>
          <p:cNvSpPr/>
          <p:nvPr/>
        </p:nvSpPr>
        <p:spPr>
          <a:xfrm>
            <a:off x="1" y="0"/>
            <a:ext cx="175098" cy="6858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BD2A3901-4CEB-C8A2-33E1-3BE1AB9B68A5}"/>
              </a:ext>
            </a:extLst>
          </p:cNvPr>
          <p:cNvSpPr>
            <a:spLocks noGrp="1"/>
          </p:cNvSpPr>
          <p:nvPr>
            <p:ph type="title"/>
          </p:nvPr>
        </p:nvSpPr>
        <p:spPr/>
        <p:txBody>
          <a:bodyPr>
            <a:normAutofit fontScale="90000"/>
          </a:bodyPr>
          <a:lstStyle/>
          <a:p>
            <a:r>
              <a:rPr lang="fr-FR" dirty="0"/>
              <a:t>Insérer des appels de citation</a:t>
            </a:r>
          </a:p>
        </p:txBody>
      </p:sp>
      <p:pic>
        <p:nvPicPr>
          <p:cNvPr id="4" name="Image 3">
            <a:extLst>
              <a:ext uri="{FF2B5EF4-FFF2-40B4-BE49-F238E27FC236}">
                <a16:creationId xmlns:a16="http://schemas.microsoft.com/office/drawing/2014/main" id="{3D6636AF-D266-AB91-4A97-119341822F31}"/>
              </a:ext>
            </a:extLst>
          </p:cNvPr>
          <p:cNvPicPr>
            <a:picLocks noChangeAspect="1"/>
          </p:cNvPicPr>
          <p:nvPr/>
        </p:nvPicPr>
        <p:blipFill>
          <a:blip r:embed="rId2"/>
          <a:stretch>
            <a:fillRect/>
          </a:stretch>
        </p:blipFill>
        <p:spPr>
          <a:xfrm>
            <a:off x="2600960" y="1401336"/>
            <a:ext cx="5476240" cy="4445700"/>
          </a:xfrm>
          <a:prstGeom prst="rect">
            <a:avLst/>
          </a:prstGeom>
          <a:ln>
            <a:noFill/>
          </a:ln>
          <a:effectLst>
            <a:outerShdw blurRad="292100" dist="139700" dir="2700000" algn="tl" rotWithShape="0">
              <a:srgbClr val="333333">
                <a:alpha val="65000"/>
              </a:srgbClr>
            </a:outerShdw>
          </a:effectLst>
        </p:spPr>
      </p:pic>
      <p:sp>
        <p:nvSpPr>
          <p:cNvPr id="5" name="Rectangle : coins arrondis 4">
            <a:extLst>
              <a:ext uri="{FF2B5EF4-FFF2-40B4-BE49-F238E27FC236}">
                <a16:creationId xmlns:a16="http://schemas.microsoft.com/office/drawing/2014/main" id="{FD5B85F4-A9A4-3465-761C-063B3E7E74B5}"/>
              </a:ext>
            </a:extLst>
          </p:cNvPr>
          <p:cNvSpPr/>
          <p:nvPr/>
        </p:nvSpPr>
        <p:spPr>
          <a:xfrm>
            <a:off x="169704" y="1207632"/>
            <a:ext cx="1900255" cy="2044007"/>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Positionner le curseur dans votre texte et cliquer sur </a:t>
            </a:r>
            <a:r>
              <a:rPr lang="fr-FR" dirty="0" err="1">
                <a:solidFill>
                  <a:schemeClr val="tx1"/>
                </a:solidFill>
              </a:rPr>
              <a:t>Add</a:t>
            </a:r>
            <a:r>
              <a:rPr lang="fr-FR" dirty="0">
                <a:solidFill>
                  <a:schemeClr val="tx1"/>
                </a:solidFill>
              </a:rPr>
              <a:t>/Edit Citation</a:t>
            </a:r>
          </a:p>
        </p:txBody>
      </p:sp>
      <p:sp>
        <p:nvSpPr>
          <p:cNvPr id="6" name="Rectangle 5">
            <a:extLst>
              <a:ext uri="{FF2B5EF4-FFF2-40B4-BE49-F238E27FC236}">
                <a16:creationId xmlns:a16="http://schemas.microsoft.com/office/drawing/2014/main" id="{612B76DC-89F8-E9D4-7119-3EF5DA8ECE9A}"/>
              </a:ext>
            </a:extLst>
          </p:cNvPr>
          <p:cNvSpPr/>
          <p:nvPr/>
        </p:nvSpPr>
        <p:spPr>
          <a:xfrm>
            <a:off x="2621280" y="1947282"/>
            <a:ext cx="497840" cy="562073"/>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6">
            <a:extLst>
              <a:ext uri="{FF2B5EF4-FFF2-40B4-BE49-F238E27FC236}">
                <a16:creationId xmlns:a16="http://schemas.microsoft.com/office/drawing/2014/main" id="{468CCD3F-632C-386C-2BCB-B0E1781A8653}"/>
              </a:ext>
            </a:extLst>
          </p:cNvPr>
          <p:cNvSpPr/>
          <p:nvPr/>
        </p:nvSpPr>
        <p:spPr>
          <a:xfrm>
            <a:off x="3850640" y="3037840"/>
            <a:ext cx="4053840" cy="29464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a:extLst>
              <a:ext uri="{FF2B5EF4-FFF2-40B4-BE49-F238E27FC236}">
                <a16:creationId xmlns:a16="http://schemas.microsoft.com/office/drawing/2014/main" id="{3BA3059B-3289-1933-40AC-FAD6AB7BFEF8}"/>
              </a:ext>
            </a:extLst>
          </p:cNvPr>
          <p:cNvSpPr/>
          <p:nvPr/>
        </p:nvSpPr>
        <p:spPr>
          <a:xfrm>
            <a:off x="6654800" y="5456664"/>
            <a:ext cx="711200" cy="29464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0" name="Connecteur : en angle 9">
            <a:extLst>
              <a:ext uri="{FF2B5EF4-FFF2-40B4-BE49-F238E27FC236}">
                <a16:creationId xmlns:a16="http://schemas.microsoft.com/office/drawing/2014/main" id="{694D6B4B-72B9-C624-8A22-B288DC7A963E}"/>
              </a:ext>
            </a:extLst>
          </p:cNvPr>
          <p:cNvCxnSpPr>
            <a:cxnSpLocks/>
            <a:stCxn id="5" idx="3"/>
            <a:endCxn id="6" idx="1"/>
          </p:cNvCxnSpPr>
          <p:nvPr/>
        </p:nvCxnSpPr>
        <p:spPr>
          <a:xfrm flipV="1">
            <a:off x="2069959" y="2228319"/>
            <a:ext cx="551321" cy="1317"/>
          </a:xfrm>
          <a:prstGeom prst="bentConnector3">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 en angle 10">
            <a:extLst>
              <a:ext uri="{FF2B5EF4-FFF2-40B4-BE49-F238E27FC236}">
                <a16:creationId xmlns:a16="http://schemas.microsoft.com/office/drawing/2014/main" id="{F3D91195-2F62-8635-D70F-D3589CF5B283}"/>
              </a:ext>
            </a:extLst>
          </p:cNvPr>
          <p:cNvCxnSpPr>
            <a:cxnSpLocks/>
            <a:stCxn id="6" idx="3"/>
            <a:endCxn id="7" idx="0"/>
          </p:cNvCxnSpPr>
          <p:nvPr/>
        </p:nvCxnSpPr>
        <p:spPr>
          <a:xfrm>
            <a:off x="3119120" y="2228319"/>
            <a:ext cx="2758440" cy="809521"/>
          </a:xfrm>
          <a:prstGeom prst="bentConnector2">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A174F10-C41C-1FAE-DDC5-0B39EC8CC2FA}"/>
              </a:ext>
            </a:extLst>
          </p:cNvPr>
          <p:cNvSpPr/>
          <p:nvPr/>
        </p:nvSpPr>
        <p:spPr>
          <a:xfrm>
            <a:off x="3749040" y="4630792"/>
            <a:ext cx="4053840" cy="29464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5" name="Connecteur : en angle 14">
            <a:extLst>
              <a:ext uri="{FF2B5EF4-FFF2-40B4-BE49-F238E27FC236}">
                <a16:creationId xmlns:a16="http://schemas.microsoft.com/office/drawing/2014/main" id="{FCCD06D7-07D0-1B56-69A5-60FDF7D58649}"/>
              </a:ext>
            </a:extLst>
          </p:cNvPr>
          <p:cNvCxnSpPr>
            <a:cxnSpLocks/>
            <a:stCxn id="7" idx="2"/>
            <a:endCxn id="14" idx="0"/>
          </p:cNvCxnSpPr>
          <p:nvPr/>
        </p:nvCxnSpPr>
        <p:spPr>
          <a:xfrm rot="5400000">
            <a:off x="5177604" y="3930836"/>
            <a:ext cx="1298312" cy="101600"/>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3" name="Connecteur : en angle 2">
            <a:extLst>
              <a:ext uri="{FF2B5EF4-FFF2-40B4-BE49-F238E27FC236}">
                <a16:creationId xmlns:a16="http://schemas.microsoft.com/office/drawing/2014/main" id="{0E2EE0E3-5C53-A34C-6518-909562D70F02}"/>
              </a:ext>
            </a:extLst>
          </p:cNvPr>
          <p:cNvCxnSpPr>
            <a:cxnSpLocks/>
            <a:stCxn id="14" idx="2"/>
            <a:endCxn id="8" idx="1"/>
          </p:cNvCxnSpPr>
          <p:nvPr/>
        </p:nvCxnSpPr>
        <p:spPr>
          <a:xfrm rot="16200000" flipH="1">
            <a:off x="5876104" y="4825288"/>
            <a:ext cx="678552" cy="878840"/>
          </a:xfrm>
          <a:prstGeom prst="bentConnector2">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 coins arrondis 16">
            <a:extLst>
              <a:ext uri="{FF2B5EF4-FFF2-40B4-BE49-F238E27FC236}">
                <a16:creationId xmlns:a16="http://schemas.microsoft.com/office/drawing/2014/main" id="{AA07E6F2-7784-7061-AEE3-DF60BAF4CA30}"/>
              </a:ext>
            </a:extLst>
          </p:cNvPr>
          <p:cNvSpPr/>
          <p:nvPr/>
        </p:nvSpPr>
        <p:spPr>
          <a:xfrm>
            <a:off x="4243026" y="1855647"/>
            <a:ext cx="4581405" cy="727883"/>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1</a:t>
            </a:r>
            <a:r>
              <a:rPr lang="fr-FR" baseline="30000" dirty="0">
                <a:solidFill>
                  <a:schemeClr val="tx1"/>
                </a:solidFill>
              </a:rPr>
              <a:t>er</a:t>
            </a:r>
            <a:r>
              <a:rPr lang="fr-FR" dirty="0">
                <a:solidFill>
                  <a:schemeClr val="tx1"/>
                </a:solidFill>
              </a:rPr>
              <a:t> appel de citation de votre session : Zotero vous demande de choisir le style</a:t>
            </a:r>
          </a:p>
        </p:txBody>
      </p:sp>
      <p:sp>
        <p:nvSpPr>
          <p:cNvPr id="18" name="Rectangle : coins arrondis 17">
            <a:extLst>
              <a:ext uri="{FF2B5EF4-FFF2-40B4-BE49-F238E27FC236}">
                <a16:creationId xmlns:a16="http://schemas.microsoft.com/office/drawing/2014/main" id="{AAB7C66D-36F0-70FF-8D6E-E466F140A894}"/>
              </a:ext>
            </a:extLst>
          </p:cNvPr>
          <p:cNvSpPr/>
          <p:nvPr/>
        </p:nvSpPr>
        <p:spPr>
          <a:xfrm>
            <a:off x="8155940" y="3914359"/>
            <a:ext cx="3347720" cy="1432866"/>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Certains styles proposent les citations en notes de bas de page, d’autre non (par exemple Vancouver)</a:t>
            </a:r>
          </a:p>
        </p:txBody>
      </p:sp>
      <p:sp>
        <p:nvSpPr>
          <p:cNvPr id="19" name="Rectangle : coins arrondis 18">
            <a:extLst>
              <a:ext uri="{FF2B5EF4-FFF2-40B4-BE49-F238E27FC236}">
                <a16:creationId xmlns:a16="http://schemas.microsoft.com/office/drawing/2014/main" id="{C234E20A-D1CD-FE1A-A93E-A1DC171F65C8}"/>
              </a:ext>
            </a:extLst>
          </p:cNvPr>
          <p:cNvSpPr/>
          <p:nvPr/>
        </p:nvSpPr>
        <p:spPr>
          <a:xfrm>
            <a:off x="6096000" y="5944700"/>
            <a:ext cx="1948180" cy="726276"/>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Cliquez sur OK</a:t>
            </a:r>
          </a:p>
        </p:txBody>
      </p:sp>
    </p:spTree>
    <p:extLst>
      <p:ext uri="{BB962C8B-B14F-4D97-AF65-F5344CB8AC3E}">
        <p14:creationId xmlns:p14="http://schemas.microsoft.com/office/powerpoint/2010/main" val="26780734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62B7F9EF-3729-EFB5-2CEF-03B8C5BE78B0}"/>
              </a:ext>
            </a:extLst>
          </p:cNvPr>
          <p:cNvSpPr/>
          <p:nvPr/>
        </p:nvSpPr>
        <p:spPr>
          <a:xfrm>
            <a:off x="1" y="0"/>
            <a:ext cx="175098" cy="6858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D11E490E-1B6E-776F-A103-04F9BCDE67A4}"/>
              </a:ext>
            </a:extLst>
          </p:cNvPr>
          <p:cNvSpPr>
            <a:spLocks noGrp="1"/>
          </p:cNvSpPr>
          <p:nvPr>
            <p:ph type="title"/>
          </p:nvPr>
        </p:nvSpPr>
        <p:spPr/>
        <p:txBody>
          <a:bodyPr>
            <a:normAutofit fontScale="90000"/>
          </a:bodyPr>
          <a:lstStyle/>
          <a:p>
            <a:r>
              <a:rPr lang="fr-FR" dirty="0"/>
              <a:t>Insérer des appels de citation</a:t>
            </a:r>
          </a:p>
        </p:txBody>
      </p:sp>
      <p:pic>
        <p:nvPicPr>
          <p:cNvPr id="4" name="Image 3">
            <a:extLst>
              <a:ext uri="{FF2B5EF4-FFF2-40B4-BE49-F238E27FC236}">
                <a16:creationId xmlns:a16="http://schemas.microsoft.com/office/drawing/2014/main" id="{312CB3BD-19A1-59E6-2EF2-20ED8579102F}"/>
              </a:ext>
            </a:extLst>
          </p:cNvPr>
          <p:cNvPicPr>
            <a:picLocks noChangeAspect="1"/>
          </p:cNvPicPr>
          <p:nvPr/>
        </p:nvPicPr>
        <p:blipFill>
          <a:blip r:embed="rId2"/>
          <a:stretch>
            <a:fillRect/>
          </a:stretch>
        </p:blipFill>
        <p:spPr>
          <a:xfrm>
            <a:off x="2703132" y="2250057"/>
            <a:ext cx="8795406" cy="3175419"/>
          </a:xfrm>
          <a:prstGeom prst="rect">
            <a:avLst/>
          </a:prstGeom>
          <a:ln>
            <a:noFill/>
          </a:ln>
          <a:effectLst>
            <a:outerShdw blurRad="292100" dist="139700" dir="2700000" algn="tl" rotWithShape="0">
              <a:srgbClr val="333333">
                <a:alpha val="65000"/>
              </a:srgbClr>
            </a:outerShdw>
          </a:effectLst>
        </p:spPr>
      </p:pic>
      <p:sp>
        <p:nvSpPr>
          <p:cNvPr id="5" name="Rectangle : coins arrondis 4">
            <a:extLst>
              <a:ext uri="{FF2B5EF4-FFF2-40B4-BE49-F238E27FC236}">
                <a16:creationId xmlns:a16="http://schemas.microsoft.com/office/drawing/2014/main" id="{760EADB8-89A1-A856-AE70-919E9004ED29}"/>
              </a:ext>
            </a:extLst>
          </p:cNvPr>
          <p:cNvSpPr/>
          <p:nvPr/>
        </p:nvSpPr>
        <p:spPr>
          <a:xfrm>
            <a:off x="169704" y="1207632"/>
            <a:ext cx="2663931" cy="1525520"/>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La fenêtre par défaut d’ajout de citation est une petite barre de recherche</a:t>
            </a:r>
          </a:p>
        </p:txBody>
      </p:sp>
      <p:sp>
        <p:nvSpPr>
          <p:cNvPr id="6" name="Rectangle 5">
            <a:extLst>
              <a:ext uri="{FF2B5EF4-FFF2-40B4-BE49-F238E27FC236}">
                <a16:creationId xmlns:a16="http://schemas.microsoft.com/office/drawing/2014/main" id="{81E5C0CE-AEFE-43ED-8FB0-8F1B2CEB0512}"/>
              </a:ext>
            </a:extLst>
          </p:cNvPr>
          <p:cNvSpPr/>
          <p:nvPr/>
        </p:nvSpPr>
        <p:spPr>
          <a:xfrm>
            <a:off x="2972974" y="2992312"/>
            <a:ext cx="497840" cy="562073"/>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7" name="Connecteur : en angle 6">
            <a:extLst>
              <a:ext uri="{FF2B5EF4-FFF2-40B4-BE49-F238E27FC236}">
                <a16:creationId xmlns:a16="http://schemas.microsoft.com/office/drawing/2014/main" id="{EADABB2D-0569-DAE8-1892-886296DB5523}"/>
              </a:ext>
            </a:extLst>
          </p:cNvPr>
          <p:cNvCxnSpPr>
            <a:cxnSpLocks/>
            <a:stCxn id="5" idx="2"/>
            <a:endCxn id="6" idx="1"/>
          </p:cNvCxnSpPr>
          <p:nvPr/>
        </p:nvCxnSpPr>
        <p:spPr>
          <a:xfrm rot="16200000" flipH="1">
            <a:off x="1967224" y="2267598"/>
            <a:ext cx="540197" cy="1471304"/>
          </a:xfrm>
          <a:prstGeom prst="bentConnector2">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 coins arrondis 10">
            <a:extLst>
              <a:ext uri="{FF2B5EF4-FFF2-40B4-BE49-F238E27FC236}">
                <a16:creationId xmlns:a16="http://schemas.microsoft.com/office/drawing/2014/main" id="{3F3B274D-1292-B694-E5A3-E1D8FB087A28}"/>
              </a:ext>
            </a:extLst>
          </p:cNvPr>
          <p:cNvSpPr/>
          <p:nvPr/>
        </p:nvSpPr>
        <p:spPr>
          <a:xfrm>
            <a:off x="6009471" y="911840"/>
            <a:ext cx="3707285" cy="1058552"/>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L’appel de citation est d’ores et déjà visible dans le corps du texte</a:t>
            </a:r>
          </a:p>
        </p:txBody>
      </p:sp>
      <p:sp>
        <p:nvSpPr>
          <p:cNvPr id="12" name="Rectangle : coins arrondis 11">
            <a:extLst>
              <a:ext uri="{FF2B5EF4-FFF2-40B4-BE49-F238E27FC236}">
                <a16:creationId xmlns:a16="http://schemas.microsoft.com/office/drawing/2014/main" id="{67F76207-1812-65F4-1BDE-CD7748C7F804}"/>
              </a:ext>
            </a:extLst>
          </p:cNvPr>
          <p:cNvSpPr/>
          <p:nvPr/>
        </p:nvSpPr>
        <p:spPr>
          <a:xfrm>
            <a:off x="7802825" y="2471613"/>
            <a:ext cx="495300" cy="301730"/>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 name="Connecteur : en angle 12">
            <a:extLst>
              <a:ext uri="{FF2B5EF4-FFF2-40B4-BE49-F238E27FC236}">
                <a16:creationId xmlns:a16="http://schemas.microsoft.com/office/drawing/2014/main" id="{4F8F90D9-E6DA-8459-4D3A-E2F5BFBC54F9}"/>
              </a:ext>
            </a:extLst>
          </p:cNvPr>
          <p:cNvCxnSpPr>
            <a:cxnSpLocks/>
            <a:stCxn id="11" idx="2"/>
            <a:endCxn id="12" idx="0"/>
          </p:cNvCxnSpPr>
          <p:nvPr/>
        </p:nvCxnSpPr>
        <p:spPr>
          <a:xfrm rot="16200000" flipH="1">
            <a:off x="7706184" y="2127321"/>
            <a:ext cx="501221" cy="187361"/>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 coins arrondis 15">
            <a:extLst>
              <a:ext uri="{FF2B5EF4-FFF2-40B4-BE49-F238E27FC236}">
                <a16:creationId xmlns:a16="http://schemas.microsoft.com/office/drawing/2014/main" id="{ACEC34D1-2BC7-12C7-23A0-D1E511F62093}"/>
              </a:ext>
            </a:extLst>
          </p:cNvPr>
          <p:cNvSpPr/>
          <p:nvPr/>
        </p:nvSpPr>
        <p:spPr>
          <a:xfrm>
            <a:off x="623391" y="5738958"/>
            <a:ext cx="4129479" cy="987023"/>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Cliquer sur la référence souhaitée, vous pouvez ajouter autant de références que nécessaire</a:t>
            </a:r>
          </a:p>
        </p:txBody>
      </p:sp>
      <p:sp>
        <p:nvSpPr>
          <p:cNvPr id="17" name="Rectangle 16">
            <a:extLst>
              <a:ext uri="{FF2B5EF4-FFF2-40B4-BE49-F238E27FC236}">
                <a16:creationId xmlns:a16="http://schemas.microsoft.com/office/drawing/2014/main" id="{58F20403-6611-9169-4DEF-FCEE00E39432}"/>
              </a:ext>
            </a:extLst>
          </p:cNvPr>
          <p:cNvSpPr/>
          <p:nvPr/>
        </p:nvSpPr>
        <p:spPr>
          <a:xfrm>
            <a:off x="3095229" y="3713471"/>
            <a:ext cx="497840" cy="562073"/>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8" name="Connecteur : en angle 17">
            <a:extLst>
              <a:ext uri="{FF2B5EF4-FFF2-40B4-BE49-F238E27FC236}">
                <a16:creationId xmlns:a16="http://schemas.microsoft.com/office/drawing/2014/main" id="{B99C8471-9EC3-AAE3-4D1E-A392E1D2A83A}"/>
              </a:ext>
            </a:extLst>
          </p:cNvPr>
          <p:cNvCxnSpPr>
            <a:cxnSpLocks/>
            <a:stCxn id="16" idx="0"/>
            <a:endCxn id="17" idx="1"/>
          </p:cNvCxnSpPr>
          <p:nvPr/>
        </p:nvCxnSpPr>
        <p:spPr>
          <a:xfrm rot="5400000" flipH="1" flipV="1">
            <a:off x="2019455" y="4663184"/>
            <a:ext cx="1744450" cy="407098"/>
          </a:xfrm>
          <a:prstGeom prst="bentConnector2">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pic>
        <p:nvPicPr>
          <p:cNvPr id="23" name="Image 22">
            <a:extLst>
              <a:ext uri="{FF2B5EF4-FFF2-40B4-BE49-F238E27FC236}">
                <a16:creationId xmlns:a16="http://schemas.microsoft.com/office/drawing/2014/main" id="{DAED4706-E59F-FEDD-44E0-A14B2728B1DB}"/>
              </a:ext>
            </a:extLst>
          </p:cNvPr>
          <p:cNvPicPr>
            <a:picLocks noChangeAspect="1"/>
          </p:cNvPicPr>
          <p:nvPr/>
        </p:nvPicPr>
        <p:blipFill>
          <a:blip r:embed="rId3"/>
          <a:srcRect r="62228"/>
          <a:stretch/>
        </p:blipFill>
        <p:spPr>
          <a:xfrm>
            <a:off x="5702606" y="5670822"/>
            <a:ext cx="2796457" cy="1123294"/>
          </a:xfrm>
          <a:prstGeom prst="rect">
            <a:avLst/>
          </a:prstGeom>
          <a:ln>
            <a:noFill/>
          </a:ln>
          <a:effectLst>
            <a:outerShdw blurRad="292100" dist="139700" dir="2700000" algn="tl" rotWithShape="0">
              <a:srgbClr val="333333">
                <a:alpha val="65000"/>
              </a:srgbClr>
            </a:outerShdw>
          </a:effectLst>
        </p:spPr>
      </p:pic>
      <p:cxnSp>
        <p:nvCxnSpPr>
          <p:cNvPr id="26" name="Connecteur : en angle 25">
            <a:extLst>
              <a:ext uri="{FF2B5EF4-FFF2-40B4-BE49-F238E27FC236}">
                <a16:creationId xmlns:a16="http://schemas.microsoft.com/office/drawing/2014/main" id="{1CCE72E5-D863-1D02-FF08-07BDEBFE72E1}"/>
              </a:ext>
            </a:extLst>
          </p:cNvPr>
          <p:cNvCxnSpPr>
            <a:cxnSpLocks/>
            <a:stCxn id="16" idx="3"/>
            <a:endCxn id="23" idx="1"/>
          </p:cNvCxnSpPr>
          <p:nvPr/>
        </p:nvCxnSpPr>
        <p:spPr>
          <a:xfrm flipV="1">
            <a:off x="4752870" y="6232469"/>
            <a:ext cx="949736" cy="1"/>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96459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1DE1EA81-FD8C-8E6D-4827-F3B653719531}"/>
              </a:ext>
            </a:extLst>
          </p:cNvPr>
          <p:cNvSpPr>
            <a:spLocks noGrp="1"/>
          </p:cNvSpPr>
          <p:nvPr>
            <p:ph type="title"/>
          </p:nvPr>
        </p:nvSpPr>
        <p:spPr>
          <a:xfrm>
            <a:off x="623391" y="274638"/>
            <a:ext cx="10177131" cy="562074"/>
          </a:xfrm>
        </p:spPr>
        <p:txBody>
          <a:bodyPr>
            <a:normAutofit fontScale="90000"/>
          </a:bodyPr>
          <a:lstStyle/>
          <a:p>
            <a:r>
              <a:rPr lang="fr-FR" dirty="0"/>
              <a:t>Insérer des appels de citation</a:t>
            </a:r>
          </a:p>
        </p:txBody>
      </p:sp>
      <p:pic>
        <p:nvPicPr>
          <p:cNvPr id="5" name="Image 4">
            <a:extLst>
              <a:ext uri="{FF2B5EF4-FFF2-40B4-BE49-F238E27FC236}">
                <a16:creationId xmlns:a16="http://schemas.microsoft.com/office/drawing/2014/main" id="{F9E519B2-7FF8-59E2-87E5-9B97047F139A}"/>
              </a:ext>
            </a:extLst>
          </p:cNvPr>
          <p:cNvPicPr>
            <a:picLocks noChangeAspect="1"/>
          </p:cNvPicPr>
          <p:nvPr/>
        </p:nvPicPr>
        <p:blipFill>
          <a:blip r:embed="rId2"/>
          <a:stretch>
            <a:fillRect/>
          </a:stretch>
        </p:blipFill>
        <p:spPr>
          <a:xfrm>
            <a:off x="1275677" y="1709497"/>
            <a:ext cx="9640645" cy="3439005"/>
          </a:xfrm>
          <a:prstGeom prst="rect">
            <a:avLst/>
          </a:prstGeom>
        </p:spPr>
      </p:pic>
      <p:sp>
        <p:nvSpPr>
          <p:cNvPr id="6" name="Rectangle 5">
            <a:extLst>
              <a:ext uri="{FF2B5EF4-FFF2-40B4-BE49-F238E27FC236}">
                <a16:creationId xmlns:a16="http://schemas.microsoft.com/office/drawing/2014/main" id="{635839BB-306C-7CE9-E895-0C767D58B702}"/>
              </a:ext>
            </a:extLst>
          </p:cNvPr>
          <p:cNvSpPr/>
          <p:nvPr/>
        </p:nvSpPr>
        <p:spPr>
          <a:xfrm>
            <a:off x="1" y="0"/>
            <a:ext cx="175098" cy="6858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147257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B0B10-362F-E1AE-D3C3-0BB0C17ABAF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9DC3F34-D622-FFF3-7F7F-CEFC27C9CB76}"/>
              </a:ext>
            </a:extLst>
          </p:cNvPr>
          <p:cNvSpPr>
            <a:spLocks noGrp="1"/>
          </p:cNvSpPr>
          <p:nvPr>
            <p:ph type="title"/>
          </p:nvPr>
        </p:nvSpPr>
        <p:spPr/>
        <p:txBody>
          <a:bodyPr>
            <a:normAutofit fontScale="90000"/>
          </a:bodyPr>
          <a:lstStyle/>
          <a:p>
            <a:r>
              <a:rPr lang="fr-FR" dirty="0"/>
              <a:t>On passe à la pratique</a:t>
            </a:r>
          </a:p>
        </p:txBody>
      </p:sp>
      <p:sp>
        <p:nvSpPr>
          <p:cNvPr id="7" name="ZoneTexte 6">
            <a:extLst>
              <a:ext uri="{FF2B5EF4-FFF2-40B4-BE49-F238E27FC236}">
                <a16:creationId xmlns:a16="http://schemas.microsoft.com/office/drawing/2014/main" id="{C2A5CA36-EE46-9B73-DD6C-22892F43ED04}"/>
              </a:ext>
            </a:extLst>
          </p:cNvPr>
          <p:cNvSpPr txBox="1"/>
          <p:nvPr/>
        </p:nvSpPr>
        <p:spPr>
          <a:xfrm>
            <a:off x="653535" y="2137532"/>
            <a:ext cx="10897773" cy="4185761"/>
          </a:xfrm>
          <a:prstGeom prst="rect">
            <a:avLst/>
          </a:prstGeom>
          <a:noFill/>
        </p:spPr>
        <p:txBody>
          <a:bodyPr wrap="square">
            <a:spAutoFit/>
          </a:bodyPr>
          <a:lstStyle/>
          <a:p>
            <a:r>
              <a:rPr lang="fr-FR" sz="1400" b="1" dirty="0"/>
              <a:t>Une Thèse dans le </a:t>
            </a:r>
            <a:r>
              <a:rPr lang="fr-FR" sz="1400" b="1" dirty="0" err="1"/>
              <a:t>Sudoc</a:t>
            </a:r>
            <a:endParaRPr lang="fr-FR" sz="1400" b="1" dirty="0"/>
          </a:p>
          <a:p>
            <a:pPr marL="400050" indent="-400050">
              <a:buFont typeface="Arial" panose="020B0604020202020204" pitchFamily="34" charset="0"/>
              <a:buChar char="•"/>
            </a:pPr>
            <a:r>
              <a:rPr lang="fr-FR" sz="1400" cap="small" dirty="0">
                <a:effectLst/>
              </a:rPr>
              <a:t>Hajdu</a:t>
            </a:r>
            <a:r>
              <a:rPr lang="fr-FR" sz="1400" dirty="0">
                <a:effectLst/>
              </a:rPr>
              <a:t> D., </a:t>
            </a:r>
            <a:r>
              <a:rPr lang="fr-FR" sz="1400" i="1" dirty="0">
                <a:effectLst/>
              </a:rPr>
              <a:t>La gestion collective des droits des auteurs: ses formes imposées par la loi hongroise et française</a:t>
            </a:r>
            <a:r>
              <a:rPr lang="fr-FR" sz="1400" dirty="0">
                <a:effectLst/>
              </a:rPr>
              <a:t>, Thèse de doctorat, Université Paris-Saclay, 2016</a:t>
            </a:r>
            <a:endParaRPr lang="fr-FR" sz="1400" dirty="0"/>
          </a:p>
          <a:p>
            <a:endParaRPr lang="fr-FR" sz="1400" cap="small" dirty="0">
              <a:effectLst/>
            </a:endParaRPr>
          </a:p>
          <a:p>
            <a:r>
              <a:rPr lang="fr-FR" sz="1400" b="1" dirty="0"/>
              <a:t>2 articles dans Google Scholar</a:t>
            </a:r>
          </a:p>
          <a:p>
            <a:pPr marL="400050" indent="-400050">
              <a:buFont typeface="Arial" panose="020B0604020202020204" pitchFamily="34" charset="0"/>
              <a:buChar char="•"/>
            </a:pPr>
            <a:r>
              <a:rPr lang="fr-FR" sz="1400" cap="small" dirty="0" err="1">
                <a:effectLst/>
              </a:rPr>
              <a:t>Charap</a:t>
            </a:r>
            <a:r>
              <a:rPr lang="fr-FR" sz="1400" dirty="0">
                <a:effectLst/>
              </a:rPr>
              <a:t> S., « </a:t>
            </a:r>
            <a:r>
              <a:rPr lang="fr-FR" sz="1400" dirty="0" err="1">
                <a:effectLst/>
              </a:rPr>
              <a:t>Russia</a:t>
            </a:r>
            <a:r>
              <a:rPr lang="fr-FR" sz="1400" dirty="0">
                <a:effectLst/>
              </a:rPr>
              <a:t>, </a:t>
            </a:r>
            <a:r>
              <a:rPr lang="fr-FR" sz="1400" dirty="0" err="1">
                <a:effectLst/>
              </a:rPr>
              <a:t>Syria</a:t>
            </a:r>
            <a:r>
              <a:rPr lang="fr-FR" sz="1400" dirty="0">
                <a:effectLst/>
              </a:rPr>
              <a:t> and the Doctrine of Intervention », </a:t>
            </a:r>
            <a:r>
              <a:rPr lang="fr-FR" sz="1400" i="1" dirty="0">
                <a:effectLst/>
              </a:rPr>
              <a:t>Survival</a:t>
            </a:r>
            <a:r>
              <a:rPr lang="fr-FR" sz="1400" dirty="0">
                <a:effectLst/>
              </a:rPr>
              <a:t>, IISS </a:t>
            </a:r>
            <a:r>
              <a:rPr lang="fr-FR" sz="1400" dirty="0" err="1">
                <a:effectLst/>
              </a:rPr>
              <a:t>Website</a:t>
            </a:r>
            <a:r>
              <a:rPr lang="fr-FR" sz="1400" dirty="0">
                <a:effectLst/>
              </a:rPr>
              <a:t>, 1 mars 2013, vol. 55, n</a:t>
            </a:r>
            <a:r>
              <a:rPr lang="fr-FR" sz="1400" baseline="30000" dirty="0">
                <a:effectLst/>
              </a:rPr>
              <a:t>o</a:t>
            </a:r>
            <a:r>
              <a:rPr lang="fr-FR" sz="1400" dirty="0">
                <a:effectLst/>
              </a:rPr>
              <a:t> 1, p. 35‑41, </a:t>
            </a:r>
          </a:p>
          <a:p>
            <a:pPr marL="400050" indent="-400050">
              <a:buFont typeface="Arial" panose="020B0604020202020204" pitchFamily="34" charset="0"/>
              <a:buChar char="•"/>
            </a:pPr>
            <a:r>
              <a:rPr lang="fr-FR" sz="1400" cap="small" dirty="0">
                <a:effectLst/>
              </a:rPr>
              <a:t>François</a:t>
            </a:r>
            <a:r>
              <a:rPr lang="fr-FR" sz="1400" dirty="0">
                <a:effectLst/>
              </a:rPr>
              <a:t> H., « Le tourisme durable une organisation du tourisme en milieu rural », </a:t>
            </a:r>
            <a:r>
              <a:rPr lang="fr-FR" sz="1400" i="1" dirty="0">
                <a:effectLst/>
              </a:rPr>
              <a:t>Revue d’économie régionale et urbaine</a:t>
            </a:r>
            <a:r>
              <a:rPr lang="fr-FR" sz="1400" dirty="0">
                <a:effectLst/>
              </a:rPr>
              <a:t>, Cairn/</a:t>
            </a:r>
            <a:r>
              <a:rPr lang="fr-FR" sz="1400" dirty="0" err="1">
                <a:effectLst/>
              </a:rPr>
              <a:t>Softwin</a:t>
            </a:r>
            <a:r>
              <a:rPr lang="fr-FR" sz="1400" dirty="0">
                <a:effectLst/>
              </a:rPr>
              <a:t>, 2004, n</a:t>
            </a:r>
            <a:r>
              <a:rPr lang="fr-FR" sz="1400" baseline="30000" dirty="0">
                <a:effectLst/>
              </a:rPr>
              <a:t>o</a:t>
            </a:r>
            <a:r>
              <a:rPr lang="fr-FR" sz="1400" dirty="0">
                <a:effectLst/>
              </a:rPr>
              <a:t> 1, p. 57‑80.</a:t>
            </a:r>
          </a:p>
          <a:p>
            <a:endParaRPr lang="fr-FR" sz="1400" dirty="0"/>
          </a:p>
          <a:p>
            <a:r>
              <a:rPr lang="fr-FR" sz="1400" b="1" dirty="0"/>
              <a:t>Un article dans PubMed</a:t>
            </a:r>
            <a:endParaRPr lang="fr-FR" sz="1400" b="1" dirty="0">
              <a:effectLst/>
            </a:endParaRPr>
          </a:p>
          <a:p>
            <a:pPr marL="400050" indent="-400050">
              <a:buFont typeface="Arial" panose="020B0604020202020204" pitchFamily="34" charset="0"/>
              <a:buChar char="•"/>
            </a:pPr>
            <a:r>
              <a:rPr lang="fr-FR" sz="1400" cap="small" dirty="0">
                <a:effectLst/>
              </a:rPr>
              <a:t>Erickson</a:t>
            </a:r>
            <a:r>
              <a:rPr lang="fr-FR" sz="1400" dirty="0">
                <a:effectLst/>
              </a:rPr>
              <a:t> S.M. et al., « </a:t>
            </a:r>
            <a:r>
              <a:rPr lang="fr-FR" sz="1400" dirty="0" err="1">
                <a:effectLst/>
              </a:rPr>
              <a:t>Engineered</a:t>
            </a:r>
            <a:r>
              <a:rPr lang="fr-FR" sz="1400" dirty="0">
                <a:effectLst/>
              </a:rPr>
              <a:t> Cellular </a:t>
            </a:r>
            <a:r>
              <a:rPr lang="fr-FR" sz="1400" dirty="0" err="1">
                <a:effectLst/>
              </a:rPr>
              <a:t>Therapies</a:t>
            </a:r>
            <a:r>
              <a:rPr lang="fr-FR" sz="1400" dirty="0">
                <a:effectLst/>
              </a:rPr>
              <a:t> for the </a:t>
            </a:r>
            <a:r>
              <a:rPr lang="fr-FR" sz="1400" dirty="0" err="1">
                <a:effectLst/>
              </a:rPr>
              <a:t>Treatment</a:t>
            </a:r>
            <a:r>
              <a:rPr lang="fr-FR" sz="1400" dirty="0">
                <a:effectLst/>
              </a:rPr>
              <a:t> of </a:t>
            </a:r>
            <a:r>
              <a:rPr lang="fr-FR" sz="1400" dirty="0" err="1">
                <a:effectLst/>
              </a:rPr>
              <a:t>Thoracic</a:t>
            </a:r>
            <a:r>
              <a:rPr lang="fr-FR" sz="1400" dirty="0">
                <a:effectLst/>
              </a:rPr>
              <a:t> Cancers », </a:t>
            </a:r>
            <a:r>
              <a:rPr lang="fr-FR" sz="1400" i="1" dirty="0">
                <a:effectLst/>
              </a:rPr>
              <a:t>Cancers (Basel)</a:t>
            </a:r>
            <a:r>
              <a:rPr lang="fr-FR" sz="1400" dirty="0">
                <a:effectLst/>
              </a:rPr>
              <a:t>, 26 décembre 2024, vol. 17, n</a:t>
            </a:r>
            <a:r>
              <a:rPr lang="fr-FR" sz="1400" baseline="30000" dirty="0">
                <a:effectLst/>
              </a:rPr>
              <a:t>o</a:t>
            </a:r>
            <a:r>
              <a:rPr lang="fr-FR" sz="1400" dirty="0">
                <a:effectLst/>
              </a:rPr>
              <a:t> 1, p. 35</a:t>
            </a:r>
          </a:p>
          <a:p>
            <a:pPr marL="400050" indent="-400050">
              <a:buFont typeface="Arial" panose="020B0604020202020204" pitchFamily="34" charset="0"/>
              <a:buChar char="•"/>
            </a:pPr>
            <a:endParaRPr lang="fr-FR" sz="1400" dirty="0"/>
          </a:p>
          <a:p>
            <a:r>
              <a:rPr lang="fr-FR" sz="1400" b="1" dirty="0">
                <a:effectLst/>
              </a:rPr>
              <a:t>Un décret sur Légifrance</a:t>
            </a:r>
            <a:endParaRPr lang="fr-FR" sz="1400" dirty="0">
              <a:effectLst/>
            </a:endParaRPr>
          </a:p>
          <a:p>
            <a:pPr marL="400050" indent="-400050">
              <a:buFont typeface="Arial" panose="020B0604020202020204" pitchFamily="34" charset="0"/>
              <a:buChar char="•"/>
            </a:pPr>
            <a:r>
              <a:rPr lang="fr-FR" sz="1400" dirty="0">
                <a:effectLst/>
              </a:rPr>
              <a:t>Décret du 23 décembre 2024 portant nomination au conseil d’administration de l’Etablissement français du sang, sans date.</a:t>
            </a:r>
          </a:p>
          <a:p>
            <a:endParaRPr lang="fr-FR" sz="1400" dirty="0"/>
          </a:p>
          <a:p>
            <a:r>
              <a:rPr lang="fr-FR" sz="1400" b="1" dirty="0">
                <a:effectLst/>
              </a:rPr>
              <a:t>Un podcast sur le site de France Culture</a:t>
            </a:r>
            <a:endParaRPr lang="fr-FR" sz="1400" dirty="0">
              <a:effectLst/>
            </a:endParaRPr>
          </a:p>
          <a:p>
            <a:pPr marL="400050" indent="-400050">
              <a:buFont typeface="Arial" panose="020B0604020202020204" pitchFamily="34" charset="0"/>
              <a:buChar char="•"/>
            </a:pPr>
            <a:r>
              <a:rPr lang="fr-FR" sz="1400" cap="small" dirty="0">
                <a:effectLst/>
              </a:rPr>
              <a:t>France Culture</a:t>
            </a:r>
            <a:r>
              <a:rPr lang="fr-FR" sz="1400" dirty="0">
                <a:effectLst/>
              </a:rPr>
              <a:t>, « États-Unis : les institutions à l’épreuve du </a:t>
            </a:r>
            <a:r>
              <a:rPr lang="fr-FR" sz="1400" dirty="0" err="1">
                <a:effectLst/>
              </a:rPr>
              <a:t>trumpisme</a:t>
            </a:r>
            <a:r>
              <a:rPr lang="fr-FR" sz="1400" dirty="0">
                <a:effectLst/>
              </a:rPr>
              <a:t> », États-Unis : les institutions à l’épreuve du </a:t>
            </a:r>
            <a:r>
              <a:rPr lang="fr-FR" sz="1400" dirty="0" err="1">
                <a:effectLst/>
              </a:rPr>
              <a:t>trumpisme</a:t>
            </a:r>
            <a:endParaRPr lang="fr-FR" sz="1400" dirty="0">
              <a:effectLst/>
            </a:endParaRPr>
          </a:p>
        </p:txBody>
      </p:sp>
      <p:sp>
        <p:nvSpPr>
          <p:cNvPr id="8" name="ZoneTexte 7">
            <a:extLst>
              <a:ext uri="{FF2B5EF4-FFF2-40B4-BE49-F238E27FC236}">
                <a16:creationId xmlns:a16="http://schemas.microsoft.com/office/drawing/2014/main" id="{F25787D2-DD47-EE71-B75C-2A3AB57EEE81}"/>
              </a:ext>
            </a:extLst>
          </p:cNvPr>
          <p:cNvSpPr txBox="1"/>
          <p:nvPr/>
        </p:nvSpPr>
        <p:spPr>
          <a:xfrm>
            <a:off x="653535" y="1029095"/>
            <a:ext cx="10146987" cy="919401"/>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txBody>
          <a:bodyPr wrap="square" rtlCol="0">
            <a:spAutoFit/>
          </a:bodyPr>
          <a:lstStyle/>
          <a:p>
            <a:pPr algn="ctr"/>
            <a:r>
              <a:rPr lang="fr-FR" sz="1600" b="1" dirty="0"/>
              <a:t>Envoyez-moi par mail les références importées tout à l’heure sous la forme d’une bibliographie :</a:t>
            </a:r>
          </a:p>
          <a:p>
            <a:pPr marL="285750" indent="-285750" algn="ctr">
              <a:buFont typeface="Arial" panose="020B0604020202020204" pitchFamily="34" charset="0"/>
              <a:buChar char="•"/>
            </a:pPr>
            <a:r>
              <a:rPr lang="fr-FR" sz="1600" dirty="0"/>
              <a:t>Style : American </a:t>
            </a:r>
            <a:r>
              <a:rPr lang="fr-FR" sz="1600" dirty="0" err="1"/>
              <a:t>Psychological</a:t>
            </a:r>
            <a:r>
              <a:rPr lang="fr-FR" sz="1600" dirty="0"/>
              <a:t> Association (APA) 7th </a:t>
            </a:r>
            <a:r>
              <a:rPr lang="fr-FR" sz="1600" dirty="0" err="1"/>
              <a:t>edition</a:t>
            </a:r>
            <a:endParaRPr lang="fr-FR" sz="1600" dirty="0"/>
          </a:p>
          <a:p>
            <a:r>
              <a:rPr lang="fr-FR" sz="1600" b="1" dirty="0"/>
              <a:t>Mail</a:t>
            </a:r>
            <a:r>
              <a:rPr lang="fr-FR" sz="1600" dirty="0"/>
              <a:t> : samuel.jamet@universite-paris-saclay.fr</a:t>
            </a:r>
          </a:p>
        </p:txBody>
      </p:sp>
      <p:sp>
        <p:nvSpPr>
          <p:cNvPr id="3" name="Rectangle 2">
            <a:extLst>
              <a:ext uri="{FF2B5EF4-FFF2-40B4-BE49-F238E27FC236}">
                <a16:creationId xmlns:a16="http://schemas.microsoft.com/office/drawing/2014/main" id="{A77B99F6-519B-1E17-C04F-852D73646BD7}"/>
              </a:ext>
            </a:extLst>
          </p:cNvPr>
          <p:cNvSpPr/>
          <p:nvPr/>
        </p:nvSpPr>
        <p:spPr>
          <a:xfrm>
            <a:off x="1" y="0"/>
            <a:ext cx="175098" cy="6858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292713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85DCEC4-2A9A-4AB4-ACBB-27C6AEAE50B2}"/>
              </a:ext>
            </a:extLst>
          </p:cNvPr>
          <p:cNvSpPr>
            <a:spLocks noGrp="1"/>
          </p:cNvSpPr>
          <p:nvPr>
            <p:ph type="body" sz="quarter" idx="10"/>
          </p:nvPr>
        </p:nvSpPr>
        <p:spPr/>
        <p:txBody>
          <a:bodyPr/>
          <a:lstStyle/>
          <a:p>
            <a:r>
              <a:rPr lang="fr-FR" dirty="0"/>
              <a:t>4</a:t>
            </a:r>
            <a:r>
              <a:rPr lang="fr-FR" baseline="30000" dirty="0"/>
              <a:t>e</a:t>
            </a:r>
            <a:r>
              <a:rPr lang="fr-FR" dirty="0"/>
              <a:t> Partie</a:t>
            </a:r>
          </a:p>
        </p:txBody>
      </p:sp>
      <p:sp>
        <p:nvSpPr>
          <p:cNvPr id="3" name="Espace réservé du texte 2">
            <a:extLst>
              <a:ext uri="{FF2B5EF4-FFF2-40B4-BE49-F238E27FC236}">
                <a16:creationId xmlns:a16="http://schemas.microsoft.com/office/drawing/2014/main" id="{6FA3E75A-1BC8-446B-8884-2FDB1182F72F}"/>
              </a:ext>
            </a:extLst>
          </p:cNvPr>
          <p:cNvSpPr>
            <a:spLocks noGrp="1"/>
          </p:cNvSpPr>
          <p:nvPr>
            <p:ph type="body" sz="quarter" idx="11"/>
          </p:nvPr>
        </p:nvSpPr>
        <p:spPr>
          <a:xfrm>
            <a:off x="1898261" y="3311527"/>
            <a:ext cx="8395478" cy="826367"/>
          </a:xfrm>
        </p:spPr>
        <p:txBody>
          <a:bodyPr/>
          <a:lstStyle/>
          <a:p>
            <a:r>
              <a:rPr lang="fr-FR" dirty="0"/>
              <a:t>Organiser ses références</a:t>
            </a:r>
          </a:p>
        </p:txBody>
      </p:sp>
    </p:spTree>
    <p:custDataLst>
      <p:tags r:id="rId1"/>
    </p:custDataLst>
    <p:extLst>
      <p:ext uri="{BB962C8B-B14F-4D97-AF65-F5344CB8AC3E}">
        <p14:creationId xmlns:p14="http://schemas.microsoft.com/office/powerpoint/2010/main" val="3442071439"/>
      </p:ext>
    </p:extLst>
  </p:cSld>
  <p:clrMapOvr>
    <a:masterClrMapping/>
  </p:clrMapOvr>
  <p:transition spd="slow">
    <p:cove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2E4B5C-3BD6-7076-179D-D7E645D6B91E}"/>
              </a:ext>
            </a:extLst>
          </p:cNvPr>
          <p:cNvSpPr>
            <a:spLocks noGrp="1"/>
          </p:cNvSpPr>
          <p:nvPr>
            <p:ph type="title"/>
          </p:nvPr>
        </p:nvSpPr>
        <p:spPr/>
        <p:txBody>
          <a:bodyPr>
            <a:normAutofit fontScale="90000"/>
          </a:bodyPr>
          <a:lstStyle/>
          <a:p>
            <a:r>
              <a:rPr lang="fr-FR" dirty="0"/>
              <a:t>Les doublons</a:t>
            </a:r>
          </a:p>
        </p:txBody>
      </p:sp>
      <p:sp>
        <p:nvSpPr>
          <p:cNvPr id="3" name="ZoneTexte 2">
            <a:extLst>
              <a:ext uri="{FF2B5EF4-FFF2-40B4-BE49-F238E27FC236}">
                <a16:creationId xmlns:a16="http://schemas.microsoft.com/office/drawing/2014/main" id="{91D159FF-5FD4-1DC3-D411-69CC13BF5A32}"/>
              </a:ext>
            </a:extLst>
          </p:cNvPr>
          <p:cNvSpPr txBox="1"/>
          <p:nvPr/>
        </p:nvSpPr>
        <p:spPr>
          <a:xfrm>
            <a:off x="623391" y="1135464"/>
            <a:ext cx="10177130" cy="923330"/>
          </a:xfrm>
          <a:prstGeom prst="rect">
            <a:avLst/>
          </a:prstGeom>
          <a:noFill/>
        </p:spPr>
        <p:txBody>
          <a:bodyPr wrap="square" rtlCol="0">
            <a:spAutoFit/>
          </a:bodyPr>
          <a:lstStyle/>
          <a:p>
            <a:r>
              <a:rPr lang="fr-FR" dirty="0"/>
              <a:t>Lorsque vous importez des données, Zotero </a:t>
            </a:r>
            <a:r>
              <a:rPr lang="fr-FR" b="1" dirty="0"/>
              <a:t>ne vous alerte </a:t>
            </a:r>
            <a:r>
              <a:rPr lang="fr-FR" dirty="0"/>
              <a:t>pas si elles se trouvent déjà dans votre bibliothèque.</a:t>
            </a:r>
          </a:p>
          <a:p>
            <a:r>
              <a:rPr lang="fr-FR" dirty="0"/>
              <a:t>Vous risquez donc d’avoir des doublons, des triplons etc.</a:t>
            </a:r>
          </a:p>
        </p:txBody>
      </p:sp>
      <p:pic>
        <p:nvPicPr>
          <p:cNvPr id="5" name="Image 4">
            <a:extLst>
              <a:ext uri="{FF2B5EF4-FFF2-40B4-BE49-F238E27FC236}">
                <a16:creationId xmlns:a16="http://schemas.microsoft.com/office/drawing/2014/main" id="{C7A8D0B5-5E9D-1AA6-DADC-B89109DAFE66}"/>
              </a:ext>
            </a:extLst>
          </p:cNvPr>
          <p:cNvPicPr>
            <a:picLocks noChangeAspect="1"/>
          </p:cNvPicPr>
          <p:nvPr/>
        </p:nvPicPr>
        <p:blipFill>
          <a:blip r:embed="rId2"/>
          <a:stretch>
            <a:fillRect/>
          </a:stretch>
        </p:blipFill>
        <p:spPr>
          <a:xfrm>
            <a:off x="623391" y="2260881"/>
            <a:ext cx="2053280" cy="4407529"/>
          </a:xfrm>
          <a:prstGeom prst="rect">
            <a:avLst/>
          </a:prstGeom>
          <a:ln>
            <a:noFill/>
          </a:ln>
          <a:effectLst>
            <a:outerShdw blurRad="292100" dist="139700" dir="2700000" algn="tl" rotWithShape="0">
              <a:srgbClr val="333333">
                <a:alpha val="65000"/>
              </a:srgbClr>
            </a:outerShdw>
          </a:effectLst>
        </p:spPr>
      </p:pic>
      <p:sp>
        <p:nvSpPr>
          <p:cNvPr id="6" name="ZoneTexte 5">
            <a:extLst>
              <a:ext uri="{FF2B5EF4-FFF2-40B4-BE49-F238E27FC236}">
                <a16:creationId xmlns:a16="http://schemas.microsoft.com/office/drawing/2014/main" id="{9926A5E3-9180-FB30-972F-97FBA24BAB56}"/>
              </a:ext>
            </a:extLst>
          </p:cNvPr>
          <p:cNvSpPr txBox="1"/>
          <p:nvPr/>
        </p:nvSpPr>
        <p:spPr>
          <a:xfrm>
            <a:off x="2954214" y="2058794"/>
            <a:ext cx="6859377" cy="646331"/>
          </a:xfrm>
          <a:prstGeom prst="rect">
            <a:avLst/>
          </a:prstGeom>
          <a:noFill/>
        </p:spPr>
        <p:txBody>
          <a:bodyPr wrap="square" rtlCol="0">
            <a:spAutoFit/>
          </a:bodyPr>
          <a:lstStyle/>
          <a:p>
            <a:r>
              <a:rPr lang="fr-FR" dirty="0"/>
              <a:t>Néanmoins, Zotero détecte les doublons une fois dans la base, et vous en fait une collection inaltérable derrière cette icone</a:t>
            </a:r>
          </a:p>
        </p:txBody>
      </p:sp>
      <p:pic>
        <p:nvPicPr>
          <p:cNvPr id="8" name="Image 7">
            <a:extLst>
              <a:ext uri="{FF2B5EF4-FFF2-40B4-BE49-F238E27FC236}">
                <a16:creationId xmlns:a16="http://schemas.microsoft.com/office/drawing/2014/main" id="{FD6B8564-D4F5-BD9C-AF34-E0E13AD35C65}"/>
              </a:ext>
            </a:extLst>
          </p:cNvPr>
          <p:cNvPicPr>
            <a:picLocks noChangeAspect="1"/>
          </p:cNvPicPr>
          <p:nvPr/>
        </p:nvPicPr>
        <p:blipFill>
          <a:blip r:embed="rId3"/>
          <a:stretch>
            <a:fillRect/>
          </a:stretch>
        </p:blipFill>
        <p:spPr>
          <a:xfrm>
            <a:off x="10047623" y="1918074"/>
            <a:ext cx="518866" cy="787051"/>
          </a:xfrm>
          <a:prstGeom prst="rect">
            <a:avLst/>
          </a:prstGeom>
        </p:spPr>
      </p:pic>
      <p:sp>
        <p:nvSpPr>
          <p:cNvPr id="10" name="Rectangle : coins arrondis 9">
            <a:extLst>
              <a:ext uri="{FF2B5EF4-FFF2-40B4-BE49-F238E27FC236}">
                <a16:creationId xmlns:a16="http://schemas.microsoft.com/office/drawing/2014/main" id="{FAC25C90-91ED-49E3-0F6B-8F5C5AB501AB}"/>
              </a:ext>
            </a:extLst>
          </p:cNvPr>
          <p:cNvSpPr/>
          <p:nvPr/>
        </p:nvSpPr>
        <p:spPr>
          <a:xfrm>
            <a:off x="859414" y="5888051"/>
            <a:ext cx="808612" cy="311781"/>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 en angle 11">
            <a:extLst>
              <a:ext uri="{FF2B5EF4-FFF2-40B4-BE49-F238E27FC236}">
                <a16:creationId xmlns:a16="http://schemas.microsoft.com/office/drawing/2014/main" id="{0BC056AE-D295-2DC3-FAF3-4D5F2435787D}"/>
              </a:ext>
            </a:extLst>
          </p:cNvPr>
          <p:cNvCxnSpPr>
            <a:stCxn id="6" idx="1"/>
            <a:endCxn id="10" idx="1"/>
          </p:cNvCxnSpPr>
          <p:nvPr/>
        </p:nvCxnSpPr>
        <p:spPr>
          <a:xfrm rot="10800000" flipV="1">
            <a:off x="859414" y="2381960"/>
            <a:ext cx="2094800" cy="3661982"/>
          </a:xfrm>
          <a:prstGeom prst="bentConnector3">
            <a:avLst>
              <a:gd name="adj1" fmla="val 110913"/>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B4BEC9C0-1399-38CF-7789-AE8AE10B479B}"/>
              </a:ext>
            </a:extLst>
          </p:cNvPr>
          <p:cNvPicPr>
            <a:picLocks noChangeAspect="1"/>
          </p:cNvPicPr>
          <p:nvPr/>
        </p:nvPicPr>
        <p:blipFill>
          <a:blip r:embed="rId4"/>
          <a:stretch>
            <a:fillRect/>
          </a:stretch>
        </p:blipFill>
        <p:spPr>
          <a:xfrm>
            <a:off x="2954213" y="3532147"/>
            <a:ext cx="4436753" cy="2486532"/>
          </a:xfrm>
          <a:prstGeom prst="rect">
            <a:avLst/>
          </a:prstGeom>
          <a:ln>
            <a:noFill/>
          </a:ln>
          <a:effectLst>
            <a:outerShdw blurRad="292100" dist="139700" dir="2700000" algn="tl" rotWithShape="0">
              <a:srgbClr val="333333">
                <a:alpha val="65000"/>
              </a:srgbClr>
            </a:outerShdw>
          </a:effectLst>
        </p:spPr>
      </p:pic>
      <p:pic>
        <p:nvPicPr>
          <p:cNvPr id="16" name="Image 15">
            <a:extLst>
              <a:ext uri="{FF2B5EF4-FFF2-40B4-BE49-F238E27FC236}">
                <a16:creationId xmlns:a16="http://schemas.microsoft.com/office/drawing/2014/main" id="{1C47E7AE-AF44-3141-EDFB-F6036AE995CF}"/>
              </a:ext>
            </a:extLst>
          </p:cNvPr>
          <p:cNvPicPr>
            <a:picLocks noChangeAspect="1"/>
          </p:cNvPicPr>
          <p:nvPr/>
        </p:nvPicPr>
        <p:blipFill>
          <a:blip r:embed="rId5"/>
          <a:stretch>
            <a:fillRect/>
          </a:stretch>
        </p:blipFill>
        <p:spPr>
          <a:xfrm>
            <a:off x="8134341" y="3671182"/>
            <a:ext cx="3358499" cy="2068701"/>
          </a:xfrm>
          <a:prstGeom prst="rect">
            <a:avLst/>
          </a:prstGeom>
          <a:ln>
            <a:noFill/>
          </a:ln>
          <a:effectLst>
            <a:outerShdw blurRad="292100" dist="139700" dir="2700000" algn="tl" rotWithShape="0">
              <a:srgbClr val="333333">
                <a:alpha val="65000"/>
              </a:srgbClr>
            </a:outerShdw>
          </a:effectLst>
        </p:spPr>
      </p:pic>
      <p:sp>
        <p:nvSpPr>
          <p:cNvPr id="17" name="Rectangle : coins arrondis 16">
            <a:extLst>
              <a:ext uri="{FF2B5EF4-FFF2-40B4-BE49-F238E27FC236}">
                <a16:creationId xmlns:a16="http://schemas.microsoft.com/office/drawing/2014/main" id="{32C90A77-DC52-B150-9E62-3B8FD3AD2431}"/>
              </a:ext>
            </a:extLst>
          </p:cNvPr>
          <p:cNvSpPr/>
          <p:nvPr/>
        </p:nvSpPr>
        <p:spPr>
          <a:xfrm>
            <a:off x="2954212" y="4286385"/>
            <a:ext cx="4531810" cy="546871"/>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 coins arrondis 17">
            <a:extLst>
              <a:ext uri="{FF2B5EF4-FFF2-40B4-BE49-F238E27FC236}">
                <a16:creationId xmlns:a16="http://schemas.microsoft.com/office/drawing/2014/main" id="{35E9532A-7C27-5ED1-3884-0DC93737AD82}"/>
              </a:ext>
            </a:extLst>
          </p:cNvPr>
          <p:cNvSpPr/>
          <p:nvPr/>
        </p:nvSpPr>
        <p:spPr>
          <a:xfrm>
            <a:off x="8134341" y="4552523"/>
            <a:ext cx="1679250" cy="702762"/>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 coins arrondis 18">
            <a:extLst>
              <a:ext uri="{FF2B5EF4-FFF2-40B4-BE49-F238E27FC236}">
                <a16:creationId xmlns:a16="http://schemas.microsoft.com/office/drawing/2014/main" id="{6546BE3A-E442-3953-2FEE-75A7B82E8EB0}"/>
              </a:ext>
            </a:extLst>
          </p:cNvPr>
          <p:cNvSpPr/>
          <p:nvPr/>
        </p:nvSpPr>
        <p:spPr>
          <a:xfrm>
            <a:off x="8134340" y="3671182"/>
            <a:ext cx="3358499" cy="509930"/>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FA54D447-AF7B-1BEF-A5D0-B3AAFC8B5E63}"/>
              </a:ext>
            </a:extLst>
          </p:cNvPr>
          <p:cNvSpPr txBox="1"/>
          <p:nvPr/>
        </p:nvSpPr>
        <p:spPr>
          <a:xfrm>
            <a:off x="2954213" y="2776288"/>
            <a:ext cx="7612276" cy="646331"/>
          </a:xfrm>
          <a:prstGeom prst="rect">
            <a:avLst/>
          </a:prstGeom>
          <a:noFill/>
        </p:spPr>
        <p:txBody>
          <a:bodyPr wrap="square" rtlCol="0">
            <a:spAutoFit/>
          </a:bodyPr>
          <a:lstStyle/>
          <a:p>
            <a:r>
              <a:rPr lang="fr-FR" dirty="0"/>
              <a:t>Vous aurez la possibilité de fusionner vos doublons en choisissant quelle version et quels champs vous souhaitez conserver.</a:t>
            </a:r>
          </a:p>
        </p:txBody>
      </p:sp>
      <p:cxnSp>
        <p:nvCxnSpPr>
          <p:cNvPr id="21" name="Connecteur : en angle 20">
            <a:extLst>
              <a:ext uri="{FF2B5EF4-FFF2-40B4-BE49-F238E27FC236}">
                <a16:creationId xmlns:a16="http://schemas.microsoft.com/office/drawing/2014/main" id="{3F41AB2E-A46B-DA8C-7B8A-1F9C4FCA0E1F}"/>
              </a:ext>
            </a:extLst>
          </p:cNvPr>
          <p:cNvCxnSpPr>
            <a:cxnSpLocks/>
            <a:stCxn id="17" idx="3"/>
            <a:endCxn id="19" idx="1"/>
          </p:cNvCxnSpPr>
          <p:nvPr/>
        </p:nvCxnSpPr>
        <p:spPr>
          <a:xfrm flipV="1">
            <a:off x="7486022" y="3926147"/>
            <a:ext cx="648318" cy="633674"/>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 en angle 23">
            <a:extLst>
              <a:ext uri="{FF2B5EF4-FFF2-40B4-BE49-F238E27FC236}">
                <a16:creationId xmlns:a16="http://schemas.microsoft.com/office/drawing/2014/main" id="{DE58083D-F588-F082-3A37-AD7B656359DA}"/>
              </a:ext>
            </a:extLst>
          </p:cNvPr>
          <p:cNvCxnSpPr>
            <a:cxnSpLocks/>
            <a:stCxn id="19" idx="2"/>
            <a:endCxn id="18" idx="0"/>
          </p:cNvCxnSpPr>
          <p:nvPr/>
        </p:nvCxnSpPr>
        <p:spPr>
          <a:xfrm rot="5400000">
            <a:off x="9208073" y="3947005"/>
            <a:ext cx="371411" cy="839624"/>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 en angle 26">
            <a:extLst>
              <a:ext uri="{FF2B5EF4-FFF2-40B4-BE49-F238E27FC236}">
                <a16:creationId xmlns:a16="http://schemas.microsoft.com/office/drawing/2014/main" id="{941B34B5-C544-3C3C-650A-BC6E433848B2}"/>
              </a:ext>
            </a:extLst>
          </p:cNvPr>
          <p:cNvCxnSpPr>
            <a:cxnSpLocks/>
            <a:stCxn id="10" idx="3"/>
            <a:endCxn id="17" idx="1"/>
          </p:cNvCxnSpPr>
          <p:nvPr/>
        </p:nvCxnSpPr>
        <p:spPr>
          <a:xfrm flipV="1">
            <a:off x="1668026" y="4559821"/>
            <a:ext cx="1286186" cy="1484121"/>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84ABA3D4-8E36-1E5B-53A6-8830D15D9D37}"/>
              </a:ext>
            </a:extLst>
          </p:cNvPr>
          <p:cNvSpPr/>
          <p:nvPr/>
        </p:nvSpPr>
        <p:spPr>
          <a:xfrm>
            <a:off x="1" y="0"/>
            <a:ext cx="175098" cy="6858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026521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48E44A-72E0-D83D-4FEB-F2EF3F21762F}"/>
              </a:ext>
            </a:extLst>
          </p:cNvPr>
          <p:cNvSpPr>
            <a:spLocks noGrp="1"/>
          </p:cNvSpPr>
          <p:nvPr>
            <p:ph type="title"/>
          </p:nvPr>
        </p:nvSpPr>
        <p:spPr/>
        <p:txBody>
          <a:bodyPr>
            <a:normAutofit fontScale="90000"/>
          </a:bodyPr>
          <a:lstStyle/>
          <a:p>
            <a:r>
              <a:rPr lang="fr-FR" dirty="0"/>
              <a:t>La corbeille</a:t>
            </a:r>
          </a:p>
        </p:txBody>
      </p:sp>
      <p:sp>
        <p:nvSpPr>
          <p:cNvPr id="3" name="ZoneTexte 2">
            <a:extLst>
              <a:ext uri="{FF2B5EF4-FFF2-40B4-BE49-F238E27FC236}">
                <a16:creationId xmlns:a16="http://schemas.microsoft.com/office/drawing/2014/main" id="{915021F3-79E8-6166-A75E-C34EE759B612}"/>
              </a:ext>
            </a:extLst>
          </p:cNvPr>
          <p:cNvSpPr txBox="1"/>
          <p:nvPr/>
        </p:nvSpPr>
        <p:spPr>
          <a:xfrm>
            <a:off x="623391" y="1135464"/>
            <a:ext cx="10177130" cy="646331"/>
          </a:xfrm>
          <a:prstGeom prst="rect">
            <a:avLst/>
          </a:prstGeom>
          <a:noFill/>
        </p:spPr>
        <p:txBody>
          <a:bodyPr wrap="square" rtlCol="0">
            <a:spAutoFit/>
          </a:bodyPr>
          <a:lstStyle/>
          <a:p>
            <a:r>
              <a:rPr lang="fr-FR" dirty="0"/>
              <a:t>La </a:t>
            </a:r>
            <a:r>
              <a:rPr lang="fr-FR" b="1" dirty="0"/>
              <a:t>suppression</a:t>
            </a:r>
            <a:r>
              <a:rPr lang="fr-FR" dirty="0"/>
              <a:t> d’un ou plusieurs documents n’est pas automatique et vous oblige à passer par quelques étapes (ceci pour vous forcer à supprimer avec prudence).</a:t>
            </a:r>
          </a:p>
        </p:txBody>
      </p:sp>
      <p:pic>
        <p:nvPicPr>
          <p:cNvPr id="5" name="Image 4">
            <a:extLst>
              <a:ext uri="{FF2B5EF4-FFF2-40B4-BE49-F238E27FC236}">
                <a16:creationId xmlns:a16="http://schemas.microsoft.com/office/drawing/2014/main" id="{29F18F4D-213E-FA02-63E9-1C77DDEA8C99}"/>
              </a:ext>
            </a:extLst>
          </p:cNvPr>
          <p:cNvPicPr>
            <a:picLocks noChangeAspect="1"/>
          </p:cNvPicPr>
          <p:nvPr/>
        </p:nvPicPr>
        <p:blipFill>
          <a:blip r:embed="rId2"/>
          <a:stretch>
            <a:fillRect/>
          </a:stretch>
        </p:blipFill>
        <p:spPr>
          <a:xfrm>
            <a:off x="774826" y="2130474"/>
            <a:ext cx="2631565" cy="3253779"/>
          </a:xfrm>
          <a:prstGeom prst="rect">
            <a:avLst/>
          </a:prstGeom>
          <a:ln>
            <a:noFill/>
          </a:ln>
          <a:effectLst>
            <a:outerShdw blurRad="292100" dist="139700" dir="2700000" algn="tl" rotWithShape="0">
              <a:srgbClr val="333333">
                <a:alpha val="65000"/>
              </a:srgbClr>
            </a:outerShdw>
          </a:effectLst>
        </p:spPr>
      </p:pic>
      <p:sp>
        <p:nvSpPr>
          <p:cNvPr id="6" name="Ellipse 5">
            <a:extLst>
              <a:ext uri="{FF2B5EF4-FFF2-40B4-BE49-F238E27FC236}">
                <a16:creationId xmlns:a16="http://schemas.microsoft.com/office/drawing/2014/main" id="{3D9970C6-2284-D5B8-15BB-3EF52E2F7EB2}"/>
              </a:ext>
            </a:extLst>
          </p:cNvPr>
          <p:cNvSpPr/>
          <p:nvPr/>
        </p:nvSpPr>
        <p:spPr>
          <a:xfrm>
            <a:off x="493789" y="1849437"/>
            <a:ext cx="562074" cy="562074"/>
          </a:xfrm>
          <a:prstGeom prst="ellipse">
            <a:avLst/>
          </a:prstGeom>
          <a:solidFill>
            <a:srgbClr val="68013F"/>
          </a:solidFill>
          <a:ln>
            <a:solidFill>
              <a:srgbClr val="6801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1</a:t>
            </a:r>
          </a:p>
        </p:txBody>
      </p:sp>
      <p:sp>
        <p:nvSpPr>
          <p:cNvPr id="7" name="Rectangle : coins arrondis 6">
            <a:extLst>
              <a:ext uri="{FF2B5EF4-FFF2-40B4-BE49-F238E27FC236}">
                <a16:creationId xmlns:a16="http://schemas.microsoft.com/office/drawing/2014/main" id="{893D8B3D-F7D8-8344-D353-EB1D13ED52F4}"/>
              </a:ext>
            </a:extLst>
          </p:cNvPr>
          <p:cNvSpPr/>
          <p:nvPr/>
        </p:nvSpPr>
        <p:spPr>
          <a:xfrm>
            <a:off x="1185705" y="4124943"/>
            <a:ext cx="1573153" cy="336525"/>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D6E76FDE-F41E-2A75-E986-4DB2FE84A137}"/>
              </a:ext>
            </a:extLst>
          </p:cNvPr>
          <p:cNvSpPr txBox="1"/>
          <p:nvPr/>
        </p:nvSpPr>
        <p:spPr>
          <a:xfrm>
            <a:off x="3477045" y="1701411"/>
            <a:ext cx="7323476" cy="923330"/>
          </a:xfrm>
          <a:prstGeom prst="rect">
            <a:avLst/>
          </a:prstGeom>
          <a:noFill/>
        </p:spPr>
        <p:txBody>
          <a:bodyPr wrap="square" rtlCol="0">
            <a:spAutoFit/>
          </a:bodyPr>
          <a:lstStyle/>
          <a:p>
            <a:r>
              <a:rPr lang="fr-FR" dirty="0"/>
              <a:t>Un clic droit sur la référence souhaitée vous ouvre le menu contextuel. Vous ne pouvez pas supprimer le document, mais vous pouvez le </a:t>
            </a:r>
            <a:r>
              <a:rPr lang="fr-FR" b="1" dirty="0"/>
              <a:t>déplacer</a:t>
            </a:r>
            <a:r>
              <a:rPr lang="fr-FR" dirty="0"/>
              <a:t> </a:t>
            </a:r>
            <a:r>
              <a:rPr lang="fr-FR" b="1" dirty="0"/>
              <a:t>dans la corbeille</a:t>
            </a:r>
          </a:p>
        </p:txBody>
      </p:sp>
      <p:cxnSp>
        <p:nvCxnSpPr>
          <p:cNvPr id="11" name="Connecteur : en angle 10">
            <a:extLst>
              <a:ext uri="{FF2B5EF4-FFF2-40B4-BE49-F238E27FC236}">
                <a16:creationId xmlns:a16="http://schemas.microsoft.com/office/drawing/2014/main" id="{44E472ED-7401-6DB8-9CDA-03FC48BC8146}"/>
              </a:ext>
            </a:extLst>
          </p:cNvPr>
          <p:cNvCxnSpPr>
            <a:cxnSpLocks/>
            <a:stCxn id="10" idx="1"/>
            <a:endCxn id="7" idx="3"/>
          </p:cNvCxnSpPr>
          <p:nvPr/>
        </p:nvCxnSpPr>
        <p:spPr>
          <a:xfrm rot="10800000" flipV="1">
            <a:off x="2758859" y="2163076"/>
            <a:ext cx="718187" cy="2130130"/>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pic>
        <p:nvPicPr>
          <p:cNvPr id="16" name="Image 15">
            <a:extLst>
              <a:ext uri="{FF2B5EF4-FFF2-40B4-BE49-F238E27FC236}">
                <a16:creationId xmlns:a16="http://schemas.microsoft.com/office/drawing/2014/main" id="{B7118D14-B002-9404-F2E8-424034228785}"/>
              </a:ext>
            </a:extLst>
          </p:cNvPr>
          <p:cNvPicPr>
            <a:picLocks noChangeAspect="1"/>
          </p:cNvPicPr>
          <p:nvPr/>
        </p:nvPicPr>
        <p:blipFill>
          <a:blip r:embed="rId3"/>
          <a:stretch>
            <a:fillRect/>
          </a:stretch>
        </p:blipFill>
        <p:spPr>
          <a:xfrm>
            <a:off x="3743878" y="4182452"/>
            <a:ext cx="8168213" cy="2338670"/>
          </a:xfrm>
          <a:prstGeom prst="rect">
            <a:avLst/>
          </a:prstGeom>
          <a:ln>
            <a:noFill/>
          </a:ln>
          <a:effectLst>
            <a:outerShdw blurRad="292100" dist="139700" dir="2700000" algn="tl" rotWithShape="0">
              <a:srgbClr val="333333">
                <a:alpha val="65000"/>
              </a:srgbClr>
            </a:outerShdw>
          </a:effectLst>
        </p:spPr>
      </p:pic>
      <p:sp>
        <p:nvSpPr>
          <p:cNvPr id="24" name="Ellipse 23">
            <a:extLst>
              <a:ext uri="{FF2B5EF4-FFF2-40B4-BE49-F238E27FC236}">
                <a16:creationId xmlns:a16="http://schemas.microsoft.com/office/drawing/2014/main" id="{245C1F66-6BF2-E3EC-6243-316911E4E19A}"/>
              </a:ext>
            </a:extLst>
          </p:cNvPr>
          <p:cNvSpPr/>
          <p:nvPr/>
        </p:nvSpPr>
        <p:spPr>
          <a:xfrm>
            <a:off x="11417174" y="3896490"/>
            <a:ext cx="562074" cy="562074"/>
          </a:xfrm>
          <a:prstGeom prst="ellipse">
            <a:avLst/>
          </a:prstGeom>
          <a:solidFill>
            <a:srgbClr val="68013F"/>
          </a:solidFill>
          <a:ln>
            <a:solidFill>
              <a:srgbClr val="6801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2</a:t>
            </a:r>
          </a:p>
        </p:txBody>
      </p:sp>
      <p:sp>
        <p:nvSpPr>
          <p:cNvPr id="25" name="ZoneTexte 24">
            <a:extLst>
              <a:ext uri="{FF2B5EF4-FFF2-40B4-BE49-F238E27FC236}">
                <a16:creationId xmlns:a16="http://schemas.microsoft.com/office/drawing/2014/main" id="{A6E311AD-6B4E-3889-7AD0-6041C88A14F1}"/>
              </a:ext>
            </a:extLst>
          </p:cNvPr>
          <p:cNvSpPr txBox="1"/>
          <p:nvPr/>
        </p:nvSpPr>
        <p:spPr>
          <a:xfrm>
            <a:off x="3477045" y="2624741"/>
            <a:ext cx="7323476" cy="1200329"/>
          </a:xfrm>
          <a:prstGeom prst="rect">
            <a:avLst/>
          </a:prstGeom>
          <a:noFill/>
        </p:spPr>
        <p:txBody>
          <a:bodyPr wrap="square" rtlCol="0">
            <a:spAutoFit/>
          </a:bodyPr>
          <a:lstStyle/>
          <a:p>
            <a:r>
              <a:rPr lang="fr-FR" dirty="0"/>
              <a:t>Dans la collection nommée « Corbeille », vous retrouvez la référence. Vous avez la possibilité de </a:t>
            </a:r>
            <a:r>
              <a:rPr lang="fr-FR" b="1" dirty="0"/>
              <a:t>vider la corbeille </a:t>
            </a:r>
            <a:r>
              <a:rPr lang="fr-FR" dirty="0"/>
              <a:t>avec un clic-droit sur la collection, ou de </a:t>
            </a:r>
            <a:r>
              <a:rPr lang="fr-FR" b="1" dirty="0"/>
              <a:t>supprimer définitivement </a:t>
            </a:r>
            <a:r>
              <a:rPr lang="fr-FR" dirty="0"/>
              <a:t>(ou de </a:t>
            </a:r>
            <a:r>
              <a:rPr lang="fr-FR" b="1" dirty="0"/>
              <a:t>restaurer</a:t>
            </a:r>
            <a:r>
              <a:rPr lang="fr-FR" dirty="0"/>
              <a:t>) référence par référence.</a:t>
            </a:r>
          </a:p>
        </p:txBody>
      </p:sp>
      <p:sp>
        <p:nvSpPr>
          <p:cNvPr id="26" name="Rectangle : coins arrondis 25">
            <a:extLst>
              <a:ext uri="{FF2B5EF4-FFF2-40B4-BE49-F238E27FC236}">
                <a16:creationId xmlns:a16="http://schemas.microsoft.com/office/drawing/2014/main" id="{57353C49-12B3-0226-5EFC-37B8639F302C}"/>
              </a:ext>
            </a:extLst>
          </p:cNvPr>
          <p:cNvSpPr/>
          <p:nvPr/>
        </p:nvSpPr>
        <p:spPr>
          <a:xfrm>
            <a:off x="4160018" y="6139543"/>
            <a:ext cx="884256" cy="241160"/>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 coins arrondis 26">
            <a:extLst>
              <a:ext uri="{FF2B5EF4-FFF2-40B4-BE49-F238E27FC236}">
                <a16:creationId xmlns:a16="http://schemas.microsoft.com/office/drawing/2014/main" id="{26655DFB-613E-C479-18B9-1AD71F844E73}"/>
              </a:ext>
            </a:extLst>
          </p:cNvPr>
          <p:cNvSpPr/>
          <p:nvPr/>
        </p:nvSpPr>
        <p:spPr>
          <a:xfrm>
            <a:off x="9527513" y="4617774"/>
            <a:ext cx="2158720" cy="275774"/>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4160FA64-4E16-F9A1-929E-D97675390DFC}"/>
              </a:ext>
            </a:extLst>
          </p:cNvPr>
          <p:cNvSpPr/>
          <p:nvPr/>
        </p:nvSpPr>
        <p:spPr>
          <a:xfrm>
            <a:off x="1" y="0"/>
            <a:ext cx="175098" cy="6858000"/>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634813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008682-BC48-AD04-562B-2A16EACCAFD9}"/>
              </a:ext>
            </a:extLst>
          </p:cNvPr>
          <p:cNvSpPr>
            <a:spLocks noGrp="1"/>
          </p:cNvSpPr>
          <p:nvPr>
            <p:ph type="title"/>
          </p:nvPr>
        </p:nvSpPr>
        <p:spPr/>
        <p:txBody>
          <a:bodyPr>
            <a:normAutofit fontScale="90000"/>
          </a:bodyPr>
          <a:lstStyle/>
          <a:p>
            <a:r>
              <a:rPr lang="fr-FR" dirty="0"/>
              <a:t>Les connexes</a:t>
            </a:r>
          </a:p>
        </p:txBody>
      </p:sp>
      <p:pic>
        <p:nvPicPr>
          <p:cNvPr id="4" name="Image 3">
            <a:extLst>
              <a:ext uri="{FF2B5EF4-FFF2-40B4-BE49-F238E27FC236}">
                <a16:creationId xmlns:a16="http://schemas.microsoft.com/office/drawing/2014/main" id="{47C21F28-7D44-ECD8-E6A2-3F85A8BB57F3}"/>
              </a:ext>
            </a:extLst>
          </p:cNvPr>
          <p:cNvPicPr>
            <a:picLocks noChangeAspect="1"/>
          </p:cNvPicPr>
          <p:nvPr/>
        </p:nvPicPr>
        <p:blipFill>
          <a:blip r:embed="rId2"/>
          <a:stretch>
            <a:fillRect/>
          </a:stretch>
        </p:blipFill>
        <p:spPr>
          <a:xfrm>
            <a:off x="623391" y="3188542"/>
            <a:ext cx="4158051" cy="2963638"/>
          </a:xfrm>
          <a:prstGeom prst="rect">
            <a:avLst/>
          </a:prstGeom>
          <a:ln>
            <a:noFill/>
          </a:ln>
          <a:effectLst>
            <a:outerShdw blurRad="292100" dist="139700" dir="2700000" algn="tl" rotWithShape="0">
              <a:srgbClr val="333333">
                <a:alpha val="65000"/>
              </a:srgbClr>
            </a:outerShdw>
          </a:effectLst>
        </p:spPr>
      </p:pic>
      <p:sp>
        <p:nvSpPr>
          <p:cNvPr id="5" name="ZoneTexte 4">
            <a:extLst>
              <a:ext uri="{FF2B5EF4-FFF2-40B4-BE49-F238E27FC236}">
                <a16:creationId xmlns:a16="http://schemas.microsoft.com/office/drawing/2014/main" id="{E544A281-B66B-3D3A-D444-B5D3E842B6C1}"/>
              </a:ext>
            </a:extLst>
          </p:cNvPr>
          <p:cNvSpPr txBox="1"/>
          <p:nvPr/>
        </p:nvSpPr>
        <p:spPr>
          <a:xfrm>
            <a:off x="623391" y="1135464"/>
            <a:ext cx="10177130" cy="1754326"/>
          </a:xfrm>
          <a:prstGeom prst="rect">
            <a:avLst/>
          </a:prstGeom>
          <a:noFill/>
        </p:spPr>
        <p:txBody>
          <a:bodyPr wrap="square" rtlCol="0">
            <a:spAutoFit/>
          </a:bodyPr>
          <a:lstStyle/>
          <a:p>
            <a:r>
              <a:rPr lang="fr-FR" dirty="0"/>
              <a:t>Dans la colonne des métadonnées, la fonctionnalité Connexe vous permet de relier des références (selon les critères qui sont les vôtres)</a:t>
            </a:r>
          </a:p>
          <a:p>
            <a:r>
              <a:rPr lang="fr-FR" dirty="0"/>
              <a:t>C’est une des possibilités de classement et d’organisation de Zotero.</a:t>
            </a:r>
          </a:p>
          <a:p>
            <a:endParaRPr lang="fr-FR" dirty="0"/>
          </a:p>
          <a:p>
            <a:r>
              <a:rPr lang="fr-FR" dirty="0"/>
              <a:t>Par exemple : </a:t>
            </a:r>
          </a:p>
          <a:p>
            <a:pPr marL="285750" indent="-285750">
              <a:buFont typeface="Arial" panose="020B0604020202020204" pitchFamily="34" charset="0"/>
              <a:buChar char="•"/>
            </a:pPr>
            <a:r>
              <a:rPr lang="fr-FR" dirty="0"/>
              <a:t>Relier des chapitres de livre au livre entier</a:t>
            </a:r>
          </a:p>
        </p:txBody>
      </p:sp>
      <p:pic>
        <p:nvPicPr>
          <p:cNvPr id="7" name="Image 6">
            <a:extLst>
              <a:ext uri="{FF2B5EF4-FFF2-40B4-BE49-F238E27FC236}">
                <a16:creationId xmlns:a16="http://schemas.microsoft.com/office/drawing/2014/main" id="{2F350743-838B-F59E-47C4-E63D5F139010}"/>
              </a:ext>
            </a:extLst>
          </p:cNvPr>
          <p:cNvPicPr>
            <a:picLocks noChangeAspect="1"/>
          </p:cNvPicPr>
          <p:nvPr/>
        </p:nvPicPr>
        <p:blipFill>
          <a:blip r:embed="rId3"/>
          <a:srcRect l="1153" t="2427" r="1153" b="2469"/>
          <a:stretch/>
        </p:blipFill>
        <p:spPr>
          <a:xfrm>
            <a:off x="6349318" y="2284190"/>
            <a:ext cx="4702411" cy="2589963"/>
          </a:xfrm>
          <a:prstGeom prst="roundRect">
            <a:avLst>
              <a:gd name="adj" fmla="val 1546"/>
            </a:avLst>
          </a:prstGeom>
          <a:ln>
            <a:noFill/>
          </a:ln>
          <a:effectLst>
            <a:outerShdw blurRad="292100" dist="139700" dir="2700000" algn="tl" rotWithShape="0">
              <a:srgbClr val="333333">
                <a:alpha val="65000"/>
              </a:srgbClr>
            </a:outerShdw>
          </a:effectLst>
        </p:spPr>
      </p:pic>
      <p:sp>
        <p:nvSpPr>
          <p:cNvPr id="8" name="Rectangle : coins arrondis 7">
            <a:extLst>
              <a:ext uri="{FF2B5EF4-FFF2-40B4-BE49-F238E27FC236}">
                <a16:creationId xmlns:a16="http://schemas.microsoft.com/office/drawing/2014/main" id="{09CEE9EC-2483-EA87-B57F-1A97CF65BDEC}"/>
              </a:ext>
            </a:extLst>
          </p:cNvPr>
          <p:cNvSpPr/>
          <p:nvPr/>
        </p:nvSpPr>
        <p:spPr>
          <a:xfrm>
            <a:off x="4431323" y="5119730"/>
            <a:ext cx="347481" cy="336525"/>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 en angle 9">
            <a:extLst>
              <a:ext uri="{FF2B5EF4-FFF2-40B4-BE49-F238E27FC236}">
                <a16:creationId xmlns:a16="http://schemas.microsoft.com/office/drawing/2014/main" id="{488ADEFA-0E57-62F6-28B7-57FF874BE046}"/>
              </a:ext>
            </a:extLst>
          </p:cNvPr>
          <p:cNvCxnSpPr>
            <a:cxnSpLocks/>
            <a:stCxn id="8" idx="3"/>
            <a:endCxn id="7" idx="1"/>
          </p:cNvCxnSpPr>
          <p:nvPr/>
        </p:nvCxnSpPr>
        <p:spPr>
          <a:xfrm flipV="1">
            <a:off x="4778804" y="3579172"/>
            <a:ext cx="1570514" cy="1708821"/>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49F9E3A9-7FCC-4BAD-9A0C-CF1F9D72BDBC}"/>
              </a:ext>
            </a:extLst>
          </p:cNvPr>
          <p:cNvPicPr>
            <a:picLocks noChangeAspect="1"/>
          </p:cNvPicPr>
          <p:nvPr/>
        </p:nvPicPr>
        <p:blipFill>
          <a:blip r:embed="rId4"/>
          <a:stretch>
            <a:fillRect/>
          </a:stretch>
        </p:blipFill>
        <p:spPr>
          <a:xfrm>
            <a:off x="6096000" y="5029532"/>
            <a:ext cx="3649458" cy="923183"/>
          </a:xfrm>
          <a:prstGeom prst="rect">
            <a:avLst/>
          </a:prstGeom>
          <a:ln>
            <a:noFill/>
          </a:ln>
          <a:effectLst>
            <a:outerShdw blurRad="292100" dist="139700" dir="2700000" algn="tl" rotWithShape="0">
              <a:srgbClr val="333333">
                <a:alpha val="65000"/>
              </a:srgbClr>
            </a:outerShdw>
          </a:effectLst>
        </p:spPr>
      </p:pic>
      <p:pic>
        <p:nvPicPr>
          <p:cNvPr id="16" name="Image 15">
            <a:extLst>
              <a:ext uri="{FF2B5EF4-FFF2-40B4-BE49-F238E27FC236}">
                <a16:creationId xmlns:a16="http://schemas.microsoft.com/office/drawing/2014/main" id="{469B1D81-FE37-8234-25D0-6BC6891A3CCE}"/>
              </a:ext>
            </a:extLst>
          </p:cNvPr>
          <p:cNvPicPr>
            <a:picLocks noChangeAspect="1"/>
          </p:cNvPicPr>
          <p:nvPr/>
        </p:nvPicPr>
        <p:blipFill>
          <a:blip r:embed="rId5"/>
          <a:stretch>
            <a:fillRect/>
          </a:stretch>
        </p:blipFill>
        <p:spPr>
          <a:xfrm>
            <a:off x="8187501" y="5491124"/>
            <a:ext cx="3649458" cy="1184984"/>
          </a:xfrm>
          <a:prstGeom prst="rect">
            <a:avLst/>
          </a:prstGeom>
          <a:ln>
            <a:noFill/>
          </a:ln>
          <a:effectLst>
            <a:outerShdw blurRad="292100" dist="139700" dir="2700000" algn="tl" rotWithShape="0">
              <a:srgbClr val="333333">
                <a:alpha val="65000"/>
              </a:srgbClr>
            </a:outerShdw>
          </a:effectLst>
        </p:spPr>
      </p:pic>
      <p:sp>
        <p:nvSpPr>
          <p:cNvPr id="17" name="ZoneTexte 16">
            <a:extLst>
              <a:ext uri="{FF2B5EF4-FFF2-40B4-BE49-F238E27FC236}">
                <a16:creationId xmlns:a16="http://schemas.microsoft.com/office/drawing/2014/main" id="{8F03EC8A-6655-BE35-45AB-4DB1B63A925F}"/>
              </a:ext>
            </a:extLst>
          </p:cNvPr>
          <p:cNvSpPr txBox="1"/>
          <p:nvPr/>
        </p:nvSpPr>
        <p:spPr>
          <a:xfrm>
            <a:off x="5633287" y="6108094"/>
            <a:ext cx="2479312" cy="646331"/>
          </a:xfrm>
          <a:prstGeom prst="rect">
            <a:avLst/>
          </a:prstGeom>
          <a:noFill/>
        </p:spPr>
        <p:txBody>
          <a:bodyPr wrap="square" rtlCol="0">
            <a:spAutoFit/>
          </a:bodyPr>
          <a:lstStyle/>
          <a:p>
            <a:r>
              <a:rPr lang="fr-FR" dirty="0"/>
              <a:t>Les deux références sont bien reliées</a:t>
            </a:r>
          </a:p>
        </p:txBody>
      </p:sp>
      <p:sp>
        <p:nvSpPr>
          <p:cNvPr id="18" name="Rectangle 17">
            <a:extLst>
              <a:ext uri="{FF2B5EF4-FFF2-40B4-BE49-F238E27FC236}">
                <a16:creationId xmlns:a16="http://schemas.microsoft.com/office/drawing/2014/main" id="{5C87E2E2-BF65-EA13-07CF-BEB73F51729D}"/>
              </a:ext>
            </a:extLst>
          </p:cNvPr>
          <p:cNvSpPr/>
          <p:nvPr/>
        </p:nvSpPr>
        <p:spPr>
          <a:xfrm>
            <a:off x="1" y="0"/>
            <a:ext cx="175098" cy="6858000"/>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705776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DAFA9A-A383-2A61-CC0D-F5774E52FADA}"/>
              </a:ext>
            </a:extLst>
          </p:cNvPr>
          <p:cNvSpPr>
            <a:spLocks noGrp="1"/>
          </p:cNvSpPr>
          <p:nvPr>
            <p:ph type="title"/>
          </p:nvPr>
        </p:nvSpPr>
        <p:spPr/>
        <p:txBody>
          <a:bodyPr>
            <a:normAutofit fontScale="90000"/>
          </a:bodyPr>
          <a:lstStyle/>
          <a:p>
            <a:r>
              <a:rPr lang="fr-FR" dirty="0"/>
              <a:t>Les notes</a:t>
            </a:r>
          </a:p>
        </p:txBody>
      </p:sp>
      <p:sp>
        <p:nvSpPr>
          <p:cNvPr id="3" name="ZoneTexte 2">
            <a:extLst>
              <a:ext uri="{FF2B5EF4-FFF2-40B4-BE49-F238E27FC236}">
                <a16:creationId xmlns:a16="http://schemas.microsoft.com/office/drawing/2014/main" id="{8A4ECB75-B0F2-3868-3971-0E6958C85AC6}"/>
              </a:ext>
            </a:extLst>
          </p:cNvPr>
          <p:cNvSpPr txBox="1"/>
          <p:nvPr/>
        </p:nvSpPr>
        <p:spPr>
          <a:xfrm>
            <a:off x="623391" y="1135464"/>
            <a:ext cx="10177130" cy="923330"/>
          </a:xfrm>
          <a:prstGeom prst="rect">
            <a:avLst/>
          </a:prstGeom>
          <a:noFill/>
        </p:spPr>
        <p:txBody>
          <a:bodyPr wrap="square" rtlCol="0">
            <a:spAutoFit/>
          </a:bodyPr>
          <a:lstStyle/>
          <a:p>
            <a:r>
              <a:rPr lang="fr-FR" dirty="0"/>
              <a:t>C’est une des fonctions les plus simples et pourtant c’est peut-être la plus féconde de Zotero.</a:t>
            </a:r>
          </a:p>
          <a:p>
            <a:r>
              <a:rPr lang="fr-FR" dirty="0"/>
              <a:t>Le logiciel embarque un tout petit traitement de texte basique pour vous permettre de prendre des notes attachées à une référence</a:t>
            </a:r>
          </a:p>
        </p:txBody>
      </p:sp>
      <p:pic>
        <p:nvPicPr>
          <p:cNvPr id="5" name="Image 4">
            <a:extLst>
              <a:ext uri="{FF2B5EF4-FFF2-40B4-BE49-F238E27FC236}">
                <a16:creationId xmlns:a16="http://schemas.microsoft.com/office/drawing/2014/main" id="{FA73C15B-308E-CBFB-9DAD-618B75ADAE5E}"/>
              </a:ext>
            </a:extLst>
          </p:cNvPr>
          <p:cNvPicPr>
            <a:picLocks noChangeAspect="1"/>
          </p:cNvPicPr>
          <p:nvPr/>
        </p:nvPicPr>
        <p:blipFill>
          <a:blip r:embed="rId2"/>
          <a:stretch>
            <a:fillRect/>
          </a:stretch>
        </p:blipFill>
        <p:spPr>
          <a:xfrm>
            <a:off x="552513" y="2191370"/>
            <a:ext cx="4045855" cy="2475260"/>
          </a:xfrm>
          <a:prstGeom prst="rect">
            <a:avLst/>
          </a:prstGeom>
          <a:ln>
            <a:noFill/>
          </a:ln>
          <a:effectLst>
            <a:outerShdw blurRad="292100" dist="139700" dir="2700000" algn="tl" rotWithShape="0">
              <a:srgbClr val="333333">
                <a:alpha val="65000"/>
              </a:srgbClr>
            </a:outerShdw>
          </a:effectLst>
        </p:spPr>
      </p:pic>
      <p:pic>
        <p:nvPicPr>
          <p:cNvPr id="7" name="Image 6">
            <a:extLst>
              <a:ext uri="{FF2B5EF4-FFF2-40B4-BE49-F238E27FC236}">
                <a16:creationId xmlns:a16="http://schemas.microsoft.com/office/drawing/2014/main" id="{8FAF3447-2ADA-6350-993C-F966ADE1C0C3}"/>
              </a:ext>
            </a:extLst>
          </p:cNvPr>
          <p:cNvPicPr>
            <a:picLocks noChangeAspect="1"/>
          </p:cNvPicPr>
          <p:nvPr/>
        </p:nvPicPr>
        <p:blipFill>
          <a:blip r:embed="rId3"/>
          <a:stretch>
            <a:fillRect/>
          </a:stretch>
        </p:blipFill>
        <p:spPr>
          <a:xfrm>
            <a:off x="1769865" y="3891257"/>
            <a:ext cx="3757036" cy="1815900"/>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8E637480-1071-6D1E-A4DA-F22BEF88DD46}"/>
              </a:ext>
            </a:extLst>
          </p:cNvPr>
          <p:cNvSpPr/>
          <p:nvPr/>
        </p:nvSpPr>
        <p:spPr>
          <a:xfrm>
            <a:off x="1" y="0"/>
            <a:ext cx="175098" cy="6858000"/>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7BCD582F-C352-3DA1-DD93-DDDB5E9503AF}"/>
              </a:ext>
            </a:extLst>
          </p:cNvPr>
          <p:cNvSpPr/>
          <p:nvPr/>
        </p:nvSpPr>
        <p:spPr>
          <a:xfrm>
            <a:off x="552513" y="3260737"/>
            <a:ext cx="4160164" cy="557637"/>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F8256C94-7A9A-DDBE-137A-4D14517AF5FC}"/>
              </a:ext>
            </a:extLst>
          </p:cNvPr>
          <p:cNvSpPr/>
          <p:nvPr/>
        </p:nvSpPr>
        <p:spPr>
          <a:xfrm>
            <a:off x="5191501" y="4867408"/>
            <a:ext cx="341952" cy="422031"/>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CE448906-639F-3DB0-B4B3-3188DC31CE1E}"/>
              </a:ext>
            </a:extLst>
          </p:cNvPr>
          <p:cNvSpPr/>
          <p:nvPr/>
        </p:nvSpPr>
        <p:spPr>
          <a:xfrm>
            <a:off x="1769865" y="4441371"/>
            <a:ext cx="2269572" cy="578946"/>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 name="Connecteur : en angle 12">
            <a:extLst>
              <a:ext uri="{FF2B5EF4-FFF2-40B4-BE49-F238E27FC236}">
                <a16:creationId xmlns:a16="http://schemas.microsoft.com/office/drawing/2014/main" id="{639E8D2C-08E7-C66E-4EEA-C036F39EAC27}"/>
              </a:ext>
            </a:extLst>
          </p:cNvPr>
          <p:cNvCxnSpPr>
            <a:stCxn id="9" idx="3"/>
            <a:endCxn id="10" idx="0"/>
          </p:cNvCxnSpPr>
          <p:nvPr/>
        </p:nvCxnSpPr>
        <p:spPr>
          <a:xfrm>
            <a:off x="4712677" y="3539556"/>
            <a:ext cx="649800" cy="1327852"/>
          </a:xfrm>
          <a:prstGeom prst="bentConnector2">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 en angle 13">
            <a:extLst>
              <a:ext uri="{FF2B5EF4-FFF2-40B4-BE49-F238E27FC236}">
                <a16:creationId xmlns:a16="http://schemas.microsoft.com/office/drawing/2014/main" id="{2841E8E6-90A3-3919-9157-150F914F5205}"/>
              </a:ext>
            </a:extLst>
          </p:cNvPr>
          <p:cNvCxnSpPr>
            <a:cxnSpLocks/>
            <a:stCxn id="10" idx="1"/>
            <a:endCxn id="11" idx="3"/>
          </p:cNvCxnSpPr>
          <p:nvPr/>
        </p:nvCxnSpPr>
        <p:spPr>
          <a:xfrm rot="10800000">
            <a:off x="4039437" y="4730844"/>
            <a:ext cx="1152064" cy="347580"/>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pic>
        <p:nvPicPr>
          <p:cNvPr id="19" name="Image 18">
            <a:extLst>
              <a:ext uri="{FF2B5EF4-FFF2-40B4-BE49-F238E27FC236}">
                <a16:creationId xmlns:a16="http://schemas.microsoft.com/office/drawing/2014/main" id="{F76AEB45-856F-CE38-99D3-8A549FB8E17C}"/>
              </a:ext>
            </a:extLst>
          </p:cNvPr>
          <p:cNvPicPr>
            <a:picLocks noChangeAspect="1"/>
          </p:cNvPicPr>
          <p:nvPr/>
        </p:nvPicPr>
        <p:blipFill>
          <a:blip r:embed="rId4"/>
          <a:stretch>
            <a:fillRect/>
          </a:stretch>
        </p:blipFill>
        <p:spPr>
          <a:xfrm>
            <a:off x="5711957" y="2849983"/>
            <a:ext cx="2740104" cy="2854994"/>
          </a:xfrm>
          <a:prstGeom prst="rect">
            <a:avLst/>
          </a:prstGeom>
          <a:ln>
            <a:noFill/>
          </a:ln>
          <a:effectLst>
            <a:outerShdw blurRad="292100" dist="139700" dir="2700000" algn="tl" rotWithShape="0">
              <a:srgbClr val="333333">
                <a:alpha val="65000"/>
              </a:srgbClr>
            </a:outerShdw>
          </a:effectLst>
        </p:spPr>
      </p:pic>
      <p:cxnSp>
        <p:nvCxnSpPr>
          <p:cNvPr id="20" name="Connecteur : en angle 19">
            <a:extLst>
              <a:ext uri="{FF2B5EF4-FFF2-40B4-BE49-F238E27FC236}">
                <a16:creationId xmlns:a16="http://schemas.microsoft.com/office/drawing/2014/main" id="{B18D8EED-D922-DA5D-5AD9-767BA84AFF02}"/>
              </a:ext>
            </a:extLst>
          </p:cNvPr>
          <p:cNvCxnSpPr>
            <a:cxnSpLocks/>
            <a:stCxn id="11" idx="2"/>
            <a:endCxn id="19" idx="2"/>
          </p:cNvCxnSpPr>
          <p:nvPr/>
        </p:nvCxnSpPr>
        <p:spPr>
          <a:xfrm rot="16200000" flipH="1">
            <a:off x="4651000" y="3273968"/>
            <a:ext cx="684660" cy="4177358"/>
          </a:xfrm>
          <a:prstGeom prst="bentConnector3">
            <a:avLst>
              <a:gd name="adj1" fmla="val 133389"/>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DD744E03-B4AD-6509-9722-88A0985C5BAC}"/>
              </a:ext>
            </a:extLst>
          </p:cNvPr>
          <p:cNvSpPr txBox="1"/>
          <p:nvPr/>
        </p:nvSpPr>
        <p:spPr>
          <a:xfrm>
            <a:off x="552513" y="6045419"/>
            <a:ext cx="7807716" cy="646331"/>
          </a:xfrm>
          <a:prstGeom prst="rect">
            <a:avLst/>
          </a:prstGeom>
          <a:noFill/>
        </p:spPr>
        <p:txBody>
          <a:bodyPr wrap="square" rtlCol="0">
            <a:spAutoFit/>
          </a:bodyPr>
          <a:lstStyle/>
          <a:p>
            <a:r>
              <a:rPr lang="fr-FR" dirty="0"/>
              <a:t>Dans la colonne des métadonnées, les notes se trouvent dans un onglet spécifique, elles sont inratables.</a:t>
            </a:r>
          </a:p>
        </p:txBody>
      </p:sp>
      <p:pic>
        <p:nvPicPr>
          <p:cNvPr id="29" name="Image 28">
            <a:extLst>
              <a:ext uri="{FF2B5EF4-FFF2-40B4-BE49-F238E27FC236}">
                <a16:creationId xmlns:a16="http://schemas.microsoft.com/office/drawing/2014/main" id="{88CDA5ED-D010-8CFF-EB70-53B20327AFF2}"/>
              </a:ext>
            </a:extLst>
          </p:cNvPr>
          <p:cNvPicPr>
            <a:picLocks noChangeAspect="1"/>
          </p:cNvPicPr>
          <p:nvPr/>
        </p:nvPicPr>
        <p:blipFill>
          <a:blip r:embed="rId5"/>
          <a:stretch>
            <a:fillRect/>
          </a:stretch>
        </p:blipFill>
        <p:spPr>
          <a:xfrm>
            <a:off x="8637117" y="1861814"/>
            <a:ext cx="3076951" cy="2432196"/>
          </a:xfrm>
          <a:prstGeom prst="rect">
            <a:avLst/>
          </a:prstGeom>
          <a:ln>
            <a:noFill/>
          </a:ln>
          <a:effectLst>
            <a:outerShdw blurRad="292100" dist="139700" dir="2700000" algn="tl" rotWithShape="0">
              <a:srgbClr val="333333">
                <a:alpha val="65000"/>
              </a:srgbClr>
            </a:outerShdw>
          </a:effectLst>
        </p:spPr>
      </p:pic>
      <p:sp>
        <p:nvSpPr>
          <p:cNvPr id="30" name="ZoneTexte 29">
            <a:extLst>
              <a:ext uri="{FF2B5EF4-FFF2-40B4-BE49-F238E27FC236}">
                <a16:creationId xmlns:a16="http://schemas.microsoft.com/office/drawing/2014/main" id="{3B2DE915-F88C-3460-0605-1BBF54978A38}"/>
              </a:ext>
            </a:extLst>
          </p:cNvPr>
          <p:cNvSpPr txBox="1"/>
          <p:nvPr/>
        </p:nvSpPr>
        <p:spPr>
          <a:xfrm>
            <a:off x="8640613" y="4441371"/>
            <a:ext cx="3073455" cy="1477328"/>
          </a:xfrm>
          <a:prstGeom prst="rect">
            <a:avLst/>
          </a:prstGeom>
          <a:noFill/>
        </p:spPr>
        <p:txBody>
          <a:bodyPr wrap="square" rtlCol="0">
            <a:spAutoFit/>
          </a:bodyPr>
          <a:lstStyle/>
          <a:p>
            <a:r>
              <a:rPr lang="fr-FR" dirty="0"/>
              <a:t>Vous pouvez aussi créer des notes indépendantes, très utiles dans des cas que nous verrons par la suite. </a:t>
            </a:r>
          </a:p>
        </p:txBody>
      </p:sp>
      <p:pic>
        <p:nvPicPr>
          <p:cNvPr id="32" name="Image 31">
            <a:extLst>
              <a:ext uri="{FF2B5EF4-FFF2-40B4-BE49-F238E27FC236}">
                <a16:creationId xmlns:a16="http://schemas.microsoft.com/office/drawing/2014/main" id="{E476CFBD-BFD0-5D3D-09E1-DB4D98A21A3F}"/>
              </a:ext>
            </a:extLst>
          </p:cNvPr>
          <p:cNvPicPr>
            <a:picLocks noChangeAspect="1"/>
          </p:cNvPicPr>
          <p:nvPr/>
        </p:nvPicPr>
        <p:blipFill>
          <a:blip r:embed="rId6"/>
          <a:srcRect l="4279" t="11360" r="1915" b="9378"/>
          <a:stretch/>
        </p:blipFill>
        <p:spPr>
          <a:xfrm>
            <a:off x="9774355" y="2206155"/>
            <a:ext cx="1939713" cy="602467"/>
          </a:xfrm>
          <a:prstGeom prst="roundRect">
            <a:avLst>
              <a:gd name="adj" fmla="val 8728"/>
            </a:avLst>
          </a:prstGeom>
          <a:ln>
            <a:noFill/>
          </a:ln>
          <a:effectLst>
            <a:outerShdw blurRad="292100" dist="139700" dir="2700000" algn="tl" rotWithShape="0">
              <a:srgbClr val="333333">
                <a:alpha val="65000"/>
              </a:srgbClr>
            </a:outerShdw>
          </a:effectLst>
        </p:spPr>
      </p:pic>
      <p:sp>
        <p:nvSpPr>
          <p:cNvPr id="33" name="Rectangle : coins arrondis 32">
            <a:extLst>
              <a:ext uri="{FF2B5EF4-FFF2-40B4-BE49-F238E27FC236}">
                <a16:creationId xmlns:a16="http://schemas.microsoft.com/office/drawing/2014/main" id="{097D0095-2399-DC0C-D8C5-0689D423344F}"/>
              </a:ext>
            </a:extLst>
          </p:cNvPr>
          <p:cNvSpPr/>
          <p:nvPr/>
        </p:nvSpPr>
        <p:spPr>
          <a:xfrm>
            <a:off x="9714067" y="1841718"/>
            <a:ext cx="341952" cy="344341"/>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 coins arrondis 33">
            <a:extLst>
              <a:ext uri="{FF2B5EF4-FFF2-40B4-BE49-F238E27FC236}">
                <a16:creationId xmlns:a16="http://schemas.microsoft.com/office/drawing/2014/main" id="{AC544926-8DA5-0CC4-247B-7F7D4BC42315}"/>
              </a:ext>
            </a:extLst>
          </p:cNvPr>
          <p:cNvSpPr/>
          <p:nvPr/>
        </p:nvSpPr>
        <p:spPr>
          <a:xfrm>
            <a:off x="9833639" y="2250954"/>
            <a:ext cx="1691819" cy="218507"/>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787135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0AF10B-27D6-38C7-87CB-6F6C22EF608A}"/>
              </a:ext>
            </a:extLst>
          </p:cNvPr>
          <p:cNvSpPr>
            <a:spLocks noGrp="1"/>
          </p:cNvSpPr>
          <p:nvPr>
            <p:ph type="title"/>
          </p:nvPr>
        </p:nvSpPr>
        <p:spPr/>
        <p:txBody>
          <a:bodyPr>
            <a:normAutofit fontScale="90000"/>
          </a:bodyPr>
          <a:lstStyle/>
          <a:p>
            <a:r>
              <a:rPr lang="fr-FR" dirty="0"/>
              <a:t>Les marqueurs</a:t>
            </a:r>
          </a:p>
        </p:txBody>
      </p:sp>
      <p:sp>
        <p:nvSpPr>
          <p:cNvPr id="3" name="Rectangle 2">
            <a:extLst>
              <a:ext uri="{FF2B5EF4-FFF2-40B4-BE49-F238E27FC236}">
                <a16:creationId xmlns:a16="http://schemas.microsoft.com/office/drawing/2014/main" id="{13A4FEC7-15DF-175F-83D2-DC146B8F0970}"/>
              </a:ext>
            </a:extLst>
          </p:cNvPr>
          <p:cNvSpPr/>
          <p:nvPr/>
        </p:nvSpPr>
        <p:spPr>
          <a:xfrm>
            <a:off x="1" y="0"/>
            <a:ext cx="175098" cy="6858000"/>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DAEC996F-06B1-1294-9EC1-E8249B9B33BC}"/>
              </a:ext>
            </a:extLst>
          </p:cNvPr>
          <p:cNvSpPr txBox="1"/>
          <p:nvPr/>
        </p:nvSpPr>
        <p:spPr>
          <a:xfrm>
            <a:off x="623391" y="1014884"/>
            <a:ext cx="10177130" cy="646331"/>
          </a:xfrm>
          <a:prstGeom prst="rect">
            <a:avLst/>
          </a:prstGeom>
          <a:noFill/>
        </p:spPr>
        <p:txBody>
          <a:bodyPr wrap="square" rtlCol="0">
            <a:spAutoFit/>
          </a:bodyPr>
          <a:lstStyle/>
          <a:p>
            <a:r>
              <a:rPr lang="fr-FR" dirty="0"/>
              <a:t>Les marqueurs sont absolument fondamentaux dans l’utilisation de Zotero, mais aussi complexes à gérer, nous en rediscuterons tout à l’heure.</a:t>
            </a:r>
          </a:p>
        </p:txBody>
      </p:sp>
      <p:pic>
        <p:nvPicPr>
          <p:cNvPr id="6" name="Image 5">
            <a:extLst>
              <a:ext uri="{FF2B5EF4-FFF2-40B4-BE49-F238E27FC236}">
                <a16:creationId xmlns:a16="http://schemas.microsoft.com/office/drawing/2014/main" id="{E495EAEB-D9DB-EDD7-EFFD-98A6DB6B5377}"/>
              </a:ext>
            </a:extLst>
          </p:cNvPr>
          <p:cNvPicPr>
            <a:picLocks noChangeAspect="1"/>
          </p:cNvPicPr>
          <p:nvPr/>
        </p:nvPicPr>
        <p:blipFill>
          <a:blip r:embed="rId2"/>
          <a:stretch>
            <a:fillRect/>
          </a:stretch>
        </p:blipFill>
        <p:spPr>
          <a:xfrm>
            <a:off x="623391" y="1839387"/>
            <a:ext cx="1590070" cy="4709440"/>
          </a:xfrm>
          <a:prstGeom prst="rect">
            <a:avLst/>
          </a:prstGeom>
          <a:ln>
            <a:noFill/>
          </a:ln>
          <a:effectLst>
            <a:outerShdw blurRad="292100" dist="139700" dir="2700000" algn="tl" rotWithShape="0">
              <a:srgbClr val="333333">
                <a:alpha val="65000"/>
              </a:srgbClr>
            </a:outerShdw>
          </a:effectLst>
        </p:spPr>
      </p:pic>
      <p:sp>
        <p:nvSpPr>
          <p:cNvPr id="7" name="Rectangle : coins arrondis 6">
            <a:extLst>
              <a:ext uri="{FF2B5EF4-FFF2-40B4-BE49-F238E27FC236}">
                <a16:creationId xmlns:a16="http://schemas.microsoft.com/office/drawing/2014/main" id="{277D74EC-3E6D-67EA-E730-0DCD66ADBC19}"/>
              </a:ext>
            </a:extLst>
          </p:cNvPr>
          <p:cNvSpPr/>
          <p:nvPr/>
        </p:nvSpPr>
        <p:spPr>
          <a:xfrm>
            <a:off x="623391" y="4642337"/>
            <a:ext cx="1590070" cy="1627833"/>
          </a:xfrm>
          <a:prstGeom prst="roundRect">
            <a:avLst>
              <a:gd name="adj" fmla="val 3253"/>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6A3A07AE-2CA6-A417-7F3A-E7B75AA53FB9}"/>
              </a:ext>
            </a:extLst>
          </p:cNvPr>
          <p:cNvSpPr txBox="1"/>
          <p:nvPr/>
        </p:nvSpPr>
        <p:spPr>
          <a:xfrm>
            <a:off x="2354138" y="1839387"/>
            <a:ext cx="3875840" cy="2308324"/>
          </a:xfrm>
          <a:prstGeom prst="rect">
            <a:avLst/>
          </a:prstGeom>
          <a:noFill/>
        </p:spPr>
        <p:txBody>
          <a:bodyPr wrap="square" rtlCol="0">
            <a:spAutoFit/>
          </a:bodyPr>
          <a:lstStyle/>
          <a:p>
            <a:r>
              <a:rPr lang="fr-FR" dirty="0"/>
              <a:t>Liste des marqueurs dans la colonne de gauche sous les collections. Attention ici s’affichent les marqueurs présents dans la collection sélectionnée. </a:t>
            </a:r>
          </a:p>
          <a:p>
            <a:r>
              <a:rPr lang="fr-FR" b="1" dirty="0"/>
              <a:t>Cliquer sur un marqueur fait remonter les références auxquelles il est attaché</a:t>
            </a:r>
          </a:p>
        </p:txBody>
      </p:sp>
      <p:pic>
        <p:nvPicPr>
          <p:cNvPr id="10" name="Image 9">
            <a:extLst>
              <a:ext uri="{FF2B5EF4-FFF2-40B4-BE49-F238E27FC236}">
                <a16:creationId xmlns:a16="http://schemas.microsoft.com/office/drawing/2014/main" id="{20865350-80B8-833B-D35A-2B37A371B8C5}"/>
              </a:ext>
            </a:extLst>
          </p:cNvPr>
          <p:cNvPicPr>
            <a:picLocks noChangeAspect="1"/>
          </p:cNvPicPr>
          <p:nvPr/>
        </p:nvPicPr>
        <p:blipFill>
          <a:blip r:embed="rId3"/>
          <a:srcRect l="3577" t="4115" r="2817" b="3752"/>
          <a:stretch/>
        </p:blipFill>
        <p:spPr>
          <a:xfrm>
            <a:off x="2561270" y="5224062"/>
            <a:ext cx="2059912" cy="1457011"/>
          </a:xfrm>
          <a:prstGeom prst="roundRect">
            <a:avLst>
              <a:gd name="adj" fmla="val 5865"/>
            </a:avLst>
          </a:prstGeom>
          <a:ln>
            <a:noFill/>
          </a:ln>
          <a:effectLst>
            <a:outerShdw blurRad="292100" dist="139700" dir="2700000" algn="tl" rotWithShape="0">
              <a:srgbClr val="333333">
                <a:alpha val="65000"/>
              </a:srgbClr>
            </a:outerShdw>
          </a:effectLst>
        </p:spPr>
      </p:pic>
      <p:cxnSp>
        <p:nvCxnSpPr>
          <p:cNvPr id="11" name="Connecteur : en angle 10">
            <a:extLst>
              <a:ext uri="{FF2B5EF4-FFF2-40B4-BE49-F238E27FC236}">
                <a16:creationId xmlns:a16="http://schemas.microsoft.com/office/drawing/2014/main" id="{A430A761-2113-77CA-144D-FDE468FAE25D}"/>
              </a:ext>
            </a:extLst>
          </p:cNvPr>
          <p:cNvCxnSpPr>
            <a:cxnSpLocks/>
            <a:stCxn id="8" idx="2"/>
            <a:endCxn id="7" idx="0"/>
          </p:cNvCxnSpPr>
          <p:nvPr/>
        </p:nvCxnSpPr>
        <p:spPr>
          <a:xfrm rot="5400000">
            <a:off x="2607929" y="2958208"/>
            <a:ext cx="494626" cy="2873632"/>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354A0F73-145D-8455-1373-F80C0D7CA20C}"/>
              </a:ext>
            </a:extLst>
          </p:cNvPr>
          <p:cNvSpPr txBox="1"/>
          <p:nvPr/>
        </p:nvSpPr>
        <p:spPr>
          <a:xfrm>
            <a:off x="2354138" y="4508150"/>
            <a:ext cx="3741862" cy="646331"/>
          </a:xfrm>
          <a:prstGeom prst="rect">
            <a:avLst/>
          </a:prstGeom>
          <a:noFill/>
        </p:spPr>
        <p:txBody>
          <a:bodyPr wrap="square" rtlCol="0">
            <a:spAutoFit/>
          </a:bodyPr>
          <a:lstStyle/>
          <a:p>
            <a:r>
              <a:rPr lang="fr-FR" dirty="0"/>
              <a:t>Clic droit sur 1 marqueur : vous ouvrez une fenêtre contextuelle</a:t>
            </a:r>
          </a:p>
        </p:txBody>
      </p:sp>
      <p:pic>
        <p:nvPicPr>
          <p:cNvPr id="16" name="Image 15">
            <a:extLst>
              <a:ext uri="{FF2B5EF4-FFF2-40B4-BE49-F238E27FC236}">
                <a16:creationId xmlns:a16="http://schemas.microsoft.com/office/drawing/2014/main" id="{5B0FFD75-FD2F-2067-DE2C-AA22956A5D8D}"/>
              </a:ext>
            </a:extLst>
          </p:cNvPr>
          <p:cNvPicPr>
            <a:picLocks noChangeAspect="1"/>
          </p:cNvPicPr>
          <p:nvPr/>
        </p:nvPicPr>
        <p:blipFill>
          <a:blip r:embed="rId4"/>
          <a:stretch>
            <a:fillRect/>
          </a:stretch>
        </p:blipFill>
        <p:spPr>
          <a:xfrm>
            <a:off x="6346322" y="3146118"/>
            <a:ext cx="3669389" cy="2992437"/>
          </a:xfrm>
          <a:prstGeom prst="rect">
            <a:avLst/>
          </a:prstGeom>
          <a:ln>
            <a:noFill/>
          </a:ln>
          <a:effectLst>
            <a:outerShdw blurRad="292100" dist="139700" dir="2700000" algn="tl" rotWithShape="0">
              <a:srgbClr val="333333">
                <a:alpha val="65000"/>
              </a:srgbClr>
            </a:outerShdw>
          </a:effectLst>
        </p:spPr>
      </p:pic>
      <p:sp>
        <p:nvSpPr>
          <p:cNvPr id="17" name="Rectangle : coins arrondis 16">
            <a:extLst>
              <a:ext uri="{FF2B5EF4-FFF2-40B4-BE49-F238E27FC236}">
                <a16:creationId xmlns:a16="http://schemas.microsoft.com/office/drawing/2014/main" id="{6B7FDC71-1299-016D-5AA8-D4D92ACB5C78}"/>
              </a:ext>
            </a:extLst>
          </p:cNvPr>
          <p:cNvSpPr/>
          <p:nvPr/>
        </p:nvSpPr>
        <p:spPr>
          <a:xfrm>
            <a:off x="9673759" y="4776525"/>
            <a:ext cx="341952" cy="357621"/>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A2E6B39F-D190-6ADB-1A82-93E46868FD91}"/>
              </a:ext>
            </a:extLst>
          </p:cNvPr>
          <p:cNvSpPr txBox="1"/>
          <p:nvPr/>
        </p:nvSpPr>
        <p:spPr>
          <a:xfrm>
            <a:off x="6340510" y="1867752"/>
            <a:ext cx="4138720" cy="1200329"/>
          </a:xfrm>
          <a:prstGeom prst="rect">
            <a:avLst/>
          </a:prstGeom>
          <a:noFill/>
        </p:spPr>
        <p:txBody>
          <a:bodyPr wrap="square" rtlCol="0">
            <a:spAutoFit/>
          </a:bodyPr>
          <a:lstStyle/>
          <a:p>
            <a:r>
              <a:rPr lang="fr-FR" dirty="0"/>
              <a:t>Comme pour les notes, la gestion des marqueurs a son onglet spécifique dans les métadonnées de la référence sélectionnée</a:t>
            </a:r>
          </a:p>
        </p:txBody>
      </p:sp>
      <p:sp>
        <p:nvSpPr>
          <p:cNvPr id="21" name="Rectangle : coins arrondis 20">
            <a:extLst>
              <a:ext uri="{FF2B5EF4-FFF2-40B4-BE49-F238E27FC236}">
                <a16:creationId xmlns:a16="http://schemas.microsoft.com/office/drawing/2014/main" id="{0972EA82-A2F0-5030-AC16-DC76EC2EBAB2}"/>
              </a:ext>
            </a:extLst>
          </p:cNvPr>
          <p:cNvSpPr/>
          <p:nvPr/>
        </p:nvSpPr>
        <p:spPr>
          <a:xfrm flipH="1">
            <a:off x="9126582" y="3652632"/>
            <a:ext cx="341952" cy="357621"/>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37815052-CB8A-0D45-F8FD-9BEB6B10C3EB}"/>
              </a:ext>
            </a:extLst>
          </p:cNvPr>
          <p:cNvSpPr txBox="1"/>
          <p:nvPr/>
        </p:nvSpPr>
        <p:spPr>
          <a:xfrm>
            <a:off x="10015711" y="3264008"/>
            <a:ext cx="1825813" cy="1200329"/>
          </a:xfrm>
          <a:prstGeom prst="rect">
            <a:avLst/>
          </a:prstGeom>
          <a:noFill/>
        </p:spPr>
        <p:txBody>
          <a:bodyPr wrap="square" rtlCol="0">
            <a:spAutoFit/>
          </a:bodyPr>
          <a:lstStyle/>
          <a:p>
            <a:r>
              <a:rPr lang="fr-FR" dirty="0"/>
              <a:t>Cliquez sur le + pour ajouter/créer un marqueur</a:t>
            </a:r>
          </a:p>
        </p:txBody>
      </p:sp>
    </p:spTree>
    <p:extLst>
      <p:ext uri="{BB962C8B-B14F-4D97-AF65-F5344CB8AC3E}">
        <p14:creationId xmlns:p14="http://schemas.microsoft.com/office/powerpoint/2010/main" val="1766941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B02660-33EB-8FC1-6873-A7EEA22A8526}"/>
              </a:ext>
            </a:extLst>
          </p:cNvPr>
          <p:cNvSpPr>
            <a:spLocks noGrp="1"/>
          </p:cNvSpPr>
          <p:nvPr>
            <p:ph type="title"/>
          </p:nvPr>
        </p:nvSpPr>
        <p:spPr/>
        <p:txBody>
          <a:bodyPr>
            <a:normAutofit fontScale="90000"/>
          </a:bodyPr>
          <a:lstStyle/>
          <a:p>
            <a:r>
              <a:rPr lang="fr-FR" dirty="0"/>
              <a:t>Plan et objectifs de la formation</a:t>
            </a:r>
          </a:p>
        </p:txBody>
      </p:sp>
      <p:sp>
        <p:nvSpPr>
          <p:cNvPr id="3" name="Rectangle 2">
            <a:extLst>
              <a:ext uri="{FF2B5EF4-FFF2-40B4-BE49-F238E27FC236}">
                <a16:creationId xmlns:a16="http://schemas.microsoft.com/office/drawing/2014/main" id="{CC894988-CBB3-2A5E-455A-E5294C092EF4}"/>
              </a:ext>
            </a:extLst>
          </p:cNvPr>
          <p:cNvSpPr/>
          <p:nvPr/>
        </p:nvSpPr>
        <p:spPr>
          <a:xfrm>
            <a:off x="1" y="0"/>
            <a:ext cx="175098" cy="6858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F3B5AE3E-6E9C-31E3-8A0C-25A7844A606F}"/>
              </a:ext>
            </a:extLst>
          </p:cNvPr>
          <p:cNvSpPr txBox="1"/>
          <p:nvPr/>
        </p:nvSpPr>
        <p:spPr>
          <a:xfrm>
            <a:off x="733530" y="1055077"/>
            <a:ext cx="10761784" cy="5078313"/>
          </a:xfrm>
          <a:prstGeom prst="rect">
            <a:avLst/>
          </a:prstGeom>
          <a:noFill/>
        </p:spPr>
        <p:txBody>
          <a:bodyPr wrap="square" rtlCol="0">
            <a:spAutoFit/>
          </a:bodyPr>
          <a:lstStyle/>
          <a:p>
            <a:r>
              <a:rPr lang="fr-FR" b="1" dirty="0"/>
              <a:t>Objectif ce matin </a:t>
            </a:r>
            <a:r>
              <a:rPr lang="fr-FR" dirty="0"/>
              <a:t>: A midi, vous aurez fait un tour non exhaustif mais très complet des fonctionnalités natives de Zotero : import et gestion de données, génération de bibliographies.</a:t>
            </a:r>
          </a:p>
          <a:p>
            <a:endParaRPr lang="fr-FR" dirty="0"/>
          </a:p>
          <a:p>
            <a:pPr marL="400050" indent="-400050">
              <a:buFont typeface="+mj-lt"/>
              <a:buAutoNum type="romanUcPeriod"/>
            </a:pPr>
            <a:r>
              <a:rPr lang="fr-FR" dirty="0"/>
              <a:t>Installation et prise en main</a:t>
            </a:r>
          </a:p>
          <a:p>
            <a:pPr marL="400050" indent="-400050">
              <a:buFont typeface="+mj-lt"/>
              <a:buAutoNum type="romanUcPeriod"/>
            </a:pPr>
            <a:r>
              <a:rPr lang="fr-FR" dirty="0"/>
              <a:t>Importer des références</a:t>
            </a:r>
          </a:p>
          <a:p>
            <a:pPr marL="400050" indent="-400050">
              <a:buFont typeface="+mj-lt"/>
              <a:buAutoNum type="romanUcPeriod"/>
            </a:pPr>
            <a:endParaRPr lang="fr-FR" dirty="0"/>
          </a:p>
          <a:p>
            <a:pPr marL="400050" indent="-400050">
              <a:buFont typeface="+mj-lt"/>
              <a:buAutoNum type="romanUcPeriod"/>
            </a:pPr>
            <a:r>
              <a:rPr lang="fr-FR" dirty="0"/>
              <a:t>Générer bibliographie et citations</a:t>
            </a:r>
          </a:p>
          <a:p>
            <a:pPr marL="400050" indent="-400050">
              <a:buFont typeface="+mj-lt"/>
              <a:buAutoNum type="romanUcPeriod"/>
            </a:pPr>
            <a:r>
              <a:rPr lang="fr-FR" dirty="0"/>
              <a:t>Organiser ses références</a:t>
            </a:r>
          </a:p>
          <a:p>
            <a:pPr marL="400050" indent="-400050">
              <a:buFont typeface="+mj-lt"/>
              <a:buAutoNum type="romanUcPeriod"/>
            </a:pPr>
            <a:r>
              <a:rPr lang="fr-FR" dirty="0"/>
              <a:t>Gestion des fichiers</a:t>
            </a:r>
          </a:p>
          <a:p>
            <a:pPr marL="400050" indent="-400050">
              <a:buFont typeface="+mj-lt"/>
              <a:buAutoNum type="romanUcPeriod"/>
            </a:pPr>
            <a:endParaRPr lang="fr-FR" dirty="0"/>
          </a:p>
          <a:p>
            <a:pPr marL="400050" indent="-400050">
              <a:buFont typeface="+mj-lt"/>
              <a:buAutoNum type="romanUcPeriod"/>
            </a:pPr>
            <a:endParaRPr lang="fr-FR" dirty="0"/>
          </a:p>
          <a:p>
            <a:pPr marL="400050" indent="-400050">
              <a:buFont typeface="+mj-lt"/>
              <a:buAutoNum type="romanUcPeriod"/>
            </a:pPr>
            <a:endParaRPr lang="fr-FR" dirty="0"/>
          </a:p>
          <a:p>
            <a:pPr marL="400050" indent="-400050">
              <a:buFont typeface="+mj-lt"/>
              <a:buAutoNum type="romanUcPeriod"/>
            </a:pPr>
            <a:endParaRPr lang="fr-FR" dirty="0"/>
          </a:p>
          <a:p>
            <a:pPr marL="400050" indent="-400050">
              <a:buFont typeface="+mj-lt"/>
              <a:buAutoNum type="romanUcPeriod"/>
            </a:pPr>
            <a:endParaRPr lang="fr-FR" dirty="0"/>
          </a:p>
          <a:p>
            <a:pPr marL="400050" indent="-400050">
              <a:buFont typeface="+mj-lt"/>
              <a:buAutoNum type="romanUcPeriod"/>
            </a:pPr>
            <a:endParaRPr lang="fr-FR" dirty="0"/>
          </a:p>
          <a:p>
            <a:pPr marL="400050" indent="-400050">
              <a:buFont typeface="+mj-lt"/>
              <a:buAutoNum type="romanUcPeriod"/>
            </a:pPr>
            <a:r>
              <a:rPr lang="fr-FR" dirty="0"/>
              <a:t>Bonnes pratiques et outils complémentaires</a:t>
            </a:r>
          </a:p>
          <a:p>
            <a:pPr marL="400050" indent="-400050">
              <a:buFont typeface="+mj-lt"/>
              <a:buAutoNum type="romanUcPeriod"/>
            </a:pPr>
            <a:r>
              <a:rPr lang="fr-FR" dirty="0"/>
              <a:t>Constituer et maintenir une base de connaissance avec Zotero</a:t>
            </a:r>
          </a:p>
          <a:p>
            <a:pPr marL="400050" indent="-400050">
              <a:buFont typeface="+mj-lt"/>
              <a:buAutoNum type="romanUcPeriod"/>
            </a:pPr>
            <a:r>
              <a:rPr lang="fr-FR" dirty="0"/>
              <a:t>Synthèse et conclusion</a:t>
            </a:r>
          </a:p>
        </p:txBody>
      </p:sp>
      <p:sp>
        <p:nvSpPr>
          <p:cNvPr id="5" name="ZoneTexte 4">
            <a:extLst>
              <a:ext uri="{FF2B5EF4-FFF2-40B4-BE49-F238E27FC236}">
                <a16:creationId xmlns:a16="http://schemas.microsoft.com/office/drawing/2014/main" id="{241CB70F-6366-1544-AC6D-BAE12FB2131F}"/>
              </a:ext>
            </a:extLst>
          </p:cNvPr>
          <p:cNvSpPr txBox="1"/>
          <p:nvPr/>
        </p:nvSpPr>
        <p:spPr>
          <a:xfrm>
            <a:off x="733530" y="2456094"/>
            <a:ext cx="918841" cy="369332"/>
          </a:xfrm>
          <a:prstGeom prst="rect">
            <a:avLst/>
          </a:prstGeom>
          <a:noFill/>
        </p:spPr>
        <p:txBody>
          <a:bodyPr wrap="none" rtlCol="0">
            <a:spAutoFit/>
          </a:bodyPr>
          <a:lstStyle/>
          <a:p>
            <a:r>
              <a:rPr lang="fr-FR" b="1" dirty="0"/>
              <a:t>PAUSE</a:t>
            </a:r>
          </a:p>
        </p:txBody>
      </p:sp>
      <p:sp>
        <p:nvSpPr>
          <p:cNvPr id="6" name="ZoneTexte 5">
            <a:extLst>
              <a:ext uri="{FF2B5EF4-FFF2-40B4-BE49-F238E27FC236}">
                <a16:creationId xmlns:a16="http://schemas.microsoft.com/office/drawing/2014/main" id="{F11793F2-3E48-CAA1-EB51-5839DC4D0CA0}"/>
              </a:ext>
            </a:extLst>
          </p:cNvPr>
          <p:cNvSpPr txBox="1"/>
          <p:nvPr/>
        </p:nvSpPr>
        <p:spPr>
          <a:xfrm>
            <a:off x="733530" y="3786910"/>
            <a:ext cx="1689886" cy="369332"/>
          </a:xfrm>
          <a:prstGeom prst="rect">
            <a:avLst/>
          </a:prstGeom>
          <a:noFill/>
        </p:spPr>
        <p:txBody>
          <a:bodyPr wrap="none" rtlCol="0">
            <a:spAutoFit/>
          </a:bodyPr>
          <a:lstStyle/>
          <a:p>
            <a:r>
              <a:rPr lang="fr-FR" b="1" dirty="0"/>
              <a:t>PAUSE REPAS</a:t>
            </a:r>
          </a:p>
        </p:txBody>
      </p:sp>
      <p:sp>
        <p:nvSpPr>
          <p:cNvPr id="7" name="ZoneTexte 6">
            <a:extLst>
              <a:ext uri="{FF2B5EF4-FFF2-40B4-BE49-F238E27FC236}">
                <a16:creationId xmlns:a16="http://schemas.microsoft.com/office/drawing/2014/main" id="{2BF25EC2-1B8E-A775-1299-4E8A7A24B8BD}"/>
              </a:ext>
            </a:extLst>
          </p:cNvPr>
          <p:cNvSpPr txBox="1"/>
          <p:nvPr/>
        </p:nvSpPr>
        <p:spPr>
          <a:xfrm>
            <a:off x="7829340" y="5463735"/>
            <a:ext cx="918841" cy="369332"/>
          </a:xfrm>
          <a:prstGeom prst="rect">
            <a:avLst/>
          </a:prstGeom>
          <a:noFill/>
        </p:spPr>
        <p:txBody>
          <a:bodyPr wrap="none" rtlCol="0">
            <a:spAutoFit/>
          </a:bodyPr>
          <a:lstStyle/>
          <a:p>
            <a:r>
              <a:rPr lang="fr-FR" b="1" dirty="0"/>
              <a:t>PAUSE</a:t>
            </a:r>
          </a:p>
        </p:txBody>
      </p:sp>
      <p:sp>
        <p:nvSpPr>
          <p:cNvPr id="8" name="ZoneTexte 7">
            <a:extLst>
              <a:ext uri="{FF2B5EF4-FFF2-40B4-BE49-F238E27FC236}">
                <a16:creationId xmlns:a16="http://schemas.microsoft.com/office/drawing/2014/main" id="{FF78319F-42DD-7642-6C6A-B47E6AA7AB57}"/>
              </a:ext>
            </a:extLst>
          </p:cNvPr>
          <p:cNvSpPr txBox="1"/>
          <p:nvPr/>
        </p:nvSpPr>
        <p:spPr>
          <a:xfrm>
            <a:off x="733530" y="4374607"/>
            <a:ext cx="10651252" cy="646331"/>
          </a:xfrm>
          <a:prstGeom prst="rect">
            <a:avLst/>
          </a:prstGeom>
          <a:noFill/>
        </p:spPr>
        <p:txBody>
          <a:bodyPr wrap="square" rtlCol="0">
            <a:spAutoFit/>
          </a:bodyPr>
          <a:lstStyle/>
          <a:p>
            <a:r>
              <a:rPr lang="fr-FR" b="1" dirty="0"/>
              <a:t>Objectif cet après-midi </a:t>
            </a:r>
            <a:r>
              <a:rPr lang="fr-FR" dirty="0"/>
              <a:t>: outre certains aspects techniques du logiciel, vous aurez à 16h des outils et des idées pour faire de Zotero votre base de connaissance personnelle</a:t>
            </a:r>
          </a:p>
        </p:txBody>
      </p:sp>
    </p:spTree>
    <p:extLst>
      <p:ext uri="{BB962C8B-B14F-4D97-AF65-F5344CB8AC3E}">
        <p14:creationId xmlns:p14="http://schemas.microsoft.com/office/powerpoint/2010/main" val="37603860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930AD9C-E9F3-E7EC-B306-4D4771ED975D}"/>
              </a:ext>
            </a:extLst>
          </p:cNvPr>
          <p:cNvSpPr>
            <a:spLocks noGrp="1"/>
          </p:cNvSpPr>
          <p:nvPr>
            <p:ph type="body" sz="quarter" idx="10"/>
          </p:nvPr>
        </p:nvSpPr>
        <p:spPr/>
        <p:txBody>
          <a:bodyPr/>
          <a:lstStyle/>
          <a:p>
            <a:r>
              <a:rPr lang="fr-FR" dirty="0"/>
              <a:t>5</a:t>
            </a:r>
            <a:r>
              <a:rPr lang="fr-FR" baseline="30000" dirty="0"/>
              <a:t>e</a:t>
            </a:r>
            <a:r>
              <a:rPr lang="fr-FR" dirty="0"/>
              <a:t> Partie</a:t>
            </a:r>
          </a:p>
        </p:txBody>
      </p:sp>
      <p:sp>
        <p:nvSpPr>
          <p:cNvPr id="3" name="Espace réservé du texte 2">
            <a:extLst>
              <a:ext uri="{FF2B5EF4-FFF2-40B4-BE49-F238E27FC236}">
                <a16:creationId xmlns:a16="http://schemas.microsoft.com/office/drawing/2014/main" id="{3FF25684-F291-562F-86E8-4F54B95D8564}"/>
              </a:ext>
            </a:extLst>
          </p:cNvPr>
          <p:cNvSpPr>
            <a:spLocks noGrp="1"/>
          </p:cNvSpPr>
          <p:nvPr>
            <p:ph type="body" sz="quarter" idx="11"/>
          </p:nvPr>
        </p:nvSpPr>
        <p:spPr/>
        <p:txBody>
          <a:bodyPr/>
          <a:lstStyle/>
          <a:p>
            <a:r>
              <a:rPr lang="fr-FR" dirty="0"/>
              <a:t>Gestion des fichiers</a:t>
            </a:r>
          </a:p>
        </p:txBody>
      </p:sp>
    </p:spTree>
    <p:extLst>
      <p:ext uri="{BB962C8B-B14F-4D97-AF65-F5344CB8AC3E}">
        <p14:creationId xmlns:p14="http://schemas.microsoft.com/office/powerpoint/2010/main" val="33031216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2ABB0E-22A1-6F46-40B8-5495DB45E132}"/>
              </a:ext>
            </a:extLst>
          </p:cNvPr>
          <p:cNvSpPr>
            <a:spLocks noGrp="1"/>
          </p:cNvSpPr>
          <p:nvPr>
            <p:ph type="title"/>
          </p:nvPr>
        </p:nvSpPr>
        <p:spPr/>
        <p:txBody>
          <a:bodyPr>
            <a:normAutofit fontScale="90000"/>
          </a:bodyPr>
          <a:lstStyle/>
          <a:p>
            <a:r>
              <a:rPr lang="fr-FR" dirty="0"/>
              <a:t>Les fichiers en local</a:t>
            </a:r>
          </a:p>
        </p:txBody>
      </p:sp>
      <p:pic>
        <p:nvPicPr>
          <p:cNvPr id="4" name="Image 3">
            <a:extLst>
              <a:ext uri="{FF2B5EF4-FFF2-40B4-BE49-F238E27FC236}">
                <a16:creationId xmlns:a16="http://schemas.microsoft.com/office/drawing/2014/main" id="{96888B7D-D60D-A28A-A700-1EA78E0DE641}"/>
              </a:ext>
            </a:extLst>
          </p:cNvPr>
          <p:cNvPicPr>
            <a:picLocks noChangeAspect="1"/>
          </p:cNvPicPr>
          <p:nvPr/>
        </p:nvPicPr>
        <p:blipFill>
          <a:blip r:embed="rId2"/>
          <a:srcRect l="1256" t="1851" r="1694" b="2689"/>
          <a:stretch/>
        </p:blipFill>
        <p:spPr>
          <a:xfrm>
            <a:off x="6973556" y="2341267"/>
            <a:ext cx="4662435" cy="3627455"/>
          </a:xfrm>
          <a:prstGeom prst="roundRect">
            <a:avLst>
              <a:gd name="adj" fmla="val 1859"/>
            </a:avLst>
          </a:prstGeom>
          <a:ln>
            <a:noFill/>
          </a:ln>
          <a:effectLst>
            <a:outerShdw blurRad="292100" dist="139700" dir="2700000" algn="tl" rotWithShape="0">
              <a:srgbClr val="333333">
                <a:alpha val="65000"/>
              </a:srgbClr>
            </a:outerShdw>
          </a:effectLst>
        </p:spPr>
      </p:pic>
      <p:pic>
        <p:nvPicPr>
          <p:cNvPr id="6" name="Image 5">
            <a:extLst>
              <a:ext uri="{FF2B5EF4-FFF2-40B4-BE49-F238E27FC236}">
                <a16:creationId xmlns:a16="http://schemas.microsoft.com/office/drawing/2014/main" id="{4CAC92DD-D9E3-0B25-E8DA-AAFE6D4B0025}"/>
              </a:ext>
            </a:extLst>
          </p:cNvPr>
          <p:cNvPicPr>
            <a:picLocks noChangeAspect="1"/>
          </p:cNvPicPr>
          <p:nvPr/>
        </p:nvPicPr>
        <p:blipFill>
          <a:blip r:embed="rId3"/>
          <a:stretch>
            <a:fillRect/>
          </a:stretch>
        </p:blipFill>
        <p:spPr>
          <a:xfrm>
            <a:off x="412780" y="2341267"/>
            <a:ext cx="4662435" cy="4074251"/>
          </a:xfrm>
          <a:prstGeom prst="rect">
            <a:avLst/>
          </a:prstGeom>
          <a:ln>
            <a:noFill/>
          </a:ln>
          <a:effectLst>
            <a:outerShdw blurRad="292100" dist="139700" dir="2700000" algn="tl" rotWithShape="0">
              <a:srgbClr val="333333">
                <a:alpha val="65000"/>
              </a:srgbClr>
            </a:outerShdw>
          </a:effectLst>
        </p:spPr>
      </p:pic>
      <p:sp>
        <p:nvSpPr>
          <p:cNvPr id="7" name="Rectangle : coins arrondis 6">
            <a:extLst>
              <a:ext uri="{FF2B5EF4-FFF2-40B4-BE49-F238E27FC236}">
                <a16:creationId xmlns:a16="http://schemas.microsoft.com/office/drawing/2014/main" id="{0D8E084E-3EDF-FB31-3D36-6FCF70A04174}"/>
              </a:ext>
            </a:extLst>
          </p:cNvPr>
          <p:cNvSpPr/>
          <p:nvPr/>
        </p:nvSpPr>
        <p:spPr>
          <a:xfrm>
            <a:off x="1654485" y="3439048"/>
            <a:ext cx="1329879" cy="359229"/>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14F03D0D-E5DD-0E7C-BA47-9DC8B324CCDE}"/>
              </a:ext>
            </a:extLst>
          </p:cNvPr>
          <p:cNvSpPr/>
          <p:nvPr/>
        </p:nvSpPr>
        <p:spPr>
          <a:xfrm>
            <a:off x="6973555" y="3691693"/>
            <a:ext cx="1075173" cy="359229"/>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7902AAE4-8967-869E-73DE-C5ABE28AE69B}"/>
              </a:ext>
            </a:extLst>
          </p:cNvPr>
          <p:cNvSpPr/>
          <p:nvPr/>
        </p:nvSpPr>
        <p:spPr>
          <a:xfrm>
            <a:off x="8149214" y="3009481"/>
            <a:ext cx="3486777" cy="1140489"/>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434D14AE-A18E-3A19-286B-E3C4AFEA46E9}"/>
              </a:ext>
            </a:extLst>
          </p:cNvPr>
          <p:cNvSpPr/>
          <p:nvPr/>
        </p:nvSpPr>
        <p:spPr>
          <a:xfrm>
            <a:off x="8149213" y="4247939"/>
            <a:ext cx="3486777" cy="1140489"/>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2E9DFA76-E502-AE20-708E-15FD3CF035B5}"/>
              </a:ext>
            </a:extLst>
          </p:cNvPr>
          <p:cNvSpPr txBox="1"/>
          <p:nvPr/>
        </p:nvSpPr>
        <p:spPr>
          <a:xfrm>
            <a:off x="623391" y="1014884"/>
            <a:ext cx="10177130" cy="1200329"/>
          </a:xfrm>
          <a:prstGeom prst="rect">
            <a:avLst/>
          </a:prstGeom>
          <a:noFill/>
        </p:spPr>
        <p:txBody>
          <a:bodyPr wrap="square" rtlCol="0">
            <a:spAutoFit/>
          </a:bodyPr>
          <a:lstStyle/>
          <a:p>
            <a:r>
              <a:rPr lang="fr-FR" dirty="0"/>
              <a:t>A l’installation, le répertoire des données de Zotero se trouve dans un dossier de votre système, de même que pour vos pièces-jointes liées (PDF, epub, </a:t>
            </a:r>
            <a:r>
              <a:rPr lang="fr-FR" dirty="0" err="1"/>
              <a:t>snapchot</a:t>
            </a:r>
            <a:r>
              <a:rPr lang="fr-FR" dirty="0"/>
              <a:t>).</a:t>
            </a:r>
          </a:p>
          <a:p>
            <a:r>
              <a:rPr lang="fr-FR" dirty="0"/>
              <a:t>Il est déconseillé de modifier le répertoire des données, mais vous pouvez modifier le répertoire des </a:t>
            </a:r>
            <a:r>
              <a:rPr lang="fr-FR" dirty="0" err="1"/>
              <a:t>pj</a:t>
            </a:r>
            <a:r>
              <a:rPr lang="fr-FR" dirty="0"/>
              <a:t> liées (pour par exemple les faire redescendre dans un service de cloud).</a:t>
            </a:r>
          </a:p>
        </p:txBody>
      </p:sp>
      <p:sp>
        <p:nvSpPr>
          <p:cNvPr id="12" name="ZoneTexte 11">
            <a:extLst>
              <a:ext uri="{FF2B5EF4-FFF2-40B4-BE49-F238E27FC236}">
                <a16:creationId xmlns:a16="http://schemas.microsoft.com/office/drawing/2014/main" id="{CCE29C80-8F1E-FD36-263B-2276F422B163}"/>
              </a:ext>
            </a:extLst>
          </p:cNvPr>
          <p:cNvSpPr txBox="1"/>
          <p:nvPr/>
        </p:nvSpPr>
        <p:spPr>
          <a:xfrm>
            <a:off x="2399808" y="3970794"/>
            <a:ext cx="2811470" cy="1634490"/>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txBody>
          <a:bodyPr wrap="square" rtlCol="0">
            <a:spAutoFit/>
          </a:bodyPr>
          <a:lstStyle/>
          <a:p>
            <a:r>
              <a:rPr lang="fr-FR" dirty="0"/>
              <a:t>Clic-droit sur une </a:t>
            </a:r>
            <a:r>
              <a:rPr lang="fr-FR" dirty="0" err="1"/>
              <a:t>pj</a:t>
            </a:r>
            <a:r>
              <a:rPr lang="fr-FR" dirty="0"/>
              <a:t> liée puis « Localiser le fichier » pour ouvrir le répertoire où se trouve la </a:t>
            </a:r>
            <a:r>
              <a:rPr lang="fr-FR" dirty="0" err="1"/>
              <a:t>pj</a:t>
            </a:r>
            <a:endParaRPr lang="fr-FR" dirty="0"/>
          </a:p>
        </p:txBody>
      </p:sp>
    </p:spTree>
    <p:extLst>
      <p:ext uri="{BB962C8B-B14F-4D97-AF65-F5344CB8AC3E}">
        <p14:creationId xmlns:p14="http://schemas.microsoft.com/office/powerpoint/2010/main" val="10860185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8B902F-C990-A752-6004-40F57B939CE9}"/>
              </a:ext>
            </a:extLst>
          </p:cNvPr>
          <p:cNvSpPr>
            <a:spLocks noGrp="1"/>
          </p:cNvSpPr>
          <p:nvPr>
            <p:ph type="title"/>
          </p:nvPr>
        </p:nvSpPr>
        <p:spPr/>
        <p:txBody>
          <a:bodyPr>
            <a:normAutofit fontScale="90000"/>
          </a:bodyPr>
          <a:lstStyle/>
          <a:p>
            <a:r>
              <a:rPr lang="fr-FR" dirty="0"/>
              <a:t>Les fichiers en ligne</a:t>
            </a:r>
          </a:p>
        </p:txBody>
      </p:sp>
      <p:sp>
        <p:nvSpPr>
          <p:cNvPr id="3" name="ZoneTexte 2">
            <a:extLst>
              <a:ext uri="{FF2B5EF4-FFF2-40B4-BE49-F238E27FC236}">
                <a16:creationId xmlns:a16="http://schemas.microsoft.com/office/drawing/2014/main" id="{132F6446-76CD-FCF6-FC9D-594F984EE378}"/>
              </a:ext>
            </a:extLst>
          </p:cNvPr>
          <p:cNvSpPr txBox="1"/>
          <p:nvPr/>
        </p:nvSpPr>
        <p:spPr>
          <a:xfrm>
            <a:off x="623391" y="1014884"/>
            <a:ext cx="10177130" cy="923330"/>
          </a:xfrm>
          <a:prstGeom prst="rect">
            <a:avLst/>
          </a:prstGeom>
          <a:noFill/>
        </p:spPr>
        <p:txBody>
          <a:bodyPr wrap="square" rtlCol="0">
            <a:spAutoFit/>
          </a:bodyPr>
          <a:lstStyle/>
          <a:p>
            <a:r>
              <a:rPr lang="fr-FR" dirty="0"/>
              <a:t>Premièrement, si je ne vous l’ai pas dit : </a:t>
            </a:r>
            <a:r>
              <a:rPr lang="fr-FR" b="1" dirty="0"/>
              <a:t>FAITES UN COMPTE SUR ZOTERO.ORG </a:t>
            </a:r>
            <a:r>
              <a:rPr lang="fr-FR" dirty="0"/>
              <a:t>(et gardez précieusement vos login) : vous pourrez synchroniser votre bibliothèque avec votre compte, accéder à la web </a:t>
            </a:r>
            <a:r>
              <a:rPr lang="fr-FR" dirty="0" err="1"/>
              <a:t>library</a:t>
            </a:r>
            <a:r>
              <a:rPr lang="fr-FR" dirty="0"/>
              <a:t>, et éviter de perdre vos données.</a:t>
            </a:r>
          </a:p>
        </p:txBody>
      </p:sp>
      <p:pic>
        <p:nvPicPr>
          <p:cNvPr id="5" name="Image 4">
            <a:extLst>
              <a:ext uri="{FF2B5EF4-FFF2-40B4-BE49-F238E27FC236}">
                <a16:creationId xmlns:a16="http://schemas.microsoft.com/office/drawing/2014/main" id="{F317E952-0A22-6A65-2F3B-E93C997E2804}"/>
              </a:ext>
            </a:extLst>
          </p:cNvPr>
          <p:cNvPicPr>
            <a:picLocks noChangeAspect="1"/>
          </p:cNvPicPr>
          <p:nvPr/>
        </p:nvPicPr>
        <p:blipFill>
          <a:blip r:embed="rId2"/>
          <a:srcRect l="1847" t="1319" r="2005" b="2124"/>
          <a:stretch/>
        </p:blipFill>
        <p:spPr>
          <a:xfrm>
            <a:off x="623391" y="2025861"/>
            <a:ext cx="4166085" cy="3295859"/>
          </a:xfrm>
          <a:prstGeom prst="roundRect">
            <a:avLst>
              <a:gd name="adj" fmla="val 1868"/>
            </a:avLst>
          </a:prstGeom>
          <a:ln>
            <a:noFill/>
          </a:ln>
          <a:effectLst>
            <a:outerShdw blurRad="292100" dist="139700" dir="2700000" algn="tl" rotWithShape="0">
              <a:srgbClr val="333333">
                <a:alpha val="65000"/>
              </a:srgbClr>
            </a:outerShdw>
          </a:effectLst>
        </p:spPr>
      </p:pic>
      <p:sp>
        <p:nvSpPr>
          <p:cNvPr id="6" name="Rectangle : coins arrondis 5">
            <a:extLst>
              <a:ext uri="{FF2B5EF4-FFF2-40B4-BE49-F238E27FC236}">
                <a16:creationId xmlns:a16="http://schemas.microsoft.com/office/drawing/2014/main" id="{EBE56062-0356-C09B-24C1-95620A319B15}"/>
              </a:ext>
            </a:extLst>
          </p:cNvPr>
          <p:cNvSpPr/>
          <p:nvPr/>
        </p:nvSpPr>
        <p:spPr>
          <a:xfrm>
            <a:off x="1617787" y="2386483"/>
            <a:ext cx="2713054" cy="1391698"/>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FFD6B7ED-4AE5-1A16-A46A-5D31DCCD98C7}"/>
              </a:ext>
            </a:extLst>
          </p:cNvPr>
          <p:cNvSpPr txBox="1"/>
          <p:nvPr/>
        </p:nvSpPr>
        <p:spPr>
          <a:xfrm>
            <a:off x="544678" y="5409367"/>
            <a:ext cx="4328773" cy="1200329"/>
          </a:xfrm>
          <a:prstGeom prst="rect">
            <a:avLst/>
          </a:prstGeom>
          <a:noFill/>
        </p:spPr>
        <p:txBody>
          <a:bodyPr wrap="square" rtlCol="0">
            <a:spAutoFit/>
          </a:bodyPr>
          <a:lstStyle/>
          <a:p>
            <a:r>
              <a:rPr lang="fr-FR" dirty="0"/>
              <a:t>Ici, je suis bien connecté sur mon compte Zotero, ce qui signifie que mes données bibliographiques sont enregistrées dans mon compte web.</a:t>
            </a:r>
          </a:p>
        </p:txBody>
      </p:sp>
      <p:sp>
        <p:nvSpPr>
          <p:cNvPr id="8" name="Rectangle : coins arrondis 7">
            <a:extLst>
              <a:ext uri="{FF2B5EF4-FFF2-40B4-BE49-F238E27FC236}">
                <a16:creationId xmlns:a16="http://schemas.microsoft.com/office/drawing/2014/main" id="{DC42BBB4-5D45-D7A2-4130-82B6DA764C50}"/>
              </a:ext>
            </a:extLst>
          </p:cNvPr>
          <p:cNvSpPr/>
          <p:nvPr/>
        </p:nvSpPr>
        <p:spPr>
          <a:xfrm>
            <a:off x="1619463" y="3825635"/>
            <a:ext cx="2713054" cy="1236225"/>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A4D6B9BA-6929-5268-D1DA-2CA5BE4BA408}"/>
              </a:ext>
            </a:extLst>
          </p:cNvPr>
          <p:cNvPicPr>
            <a:picLocks noChangeAspect="1"/>
          </p:cNvPicPr>
          <p:nvPr/>
        </p:nvPicPr>
        <p:blipFill>
          <a:blip r:embed="rId3"/>
          <a:stretch>
            <a:fillRect/>
          </a:stretch>
        </p:blipFill>
        <p:spPr>
          <a:xfrm>
            <a:off x="6096000" y="2048725"/>
            <a:ext cx="4632548" cy="2395022"/>
          </a:xfrm>
          <a:prstGeom prst="rect">
            <a:avLst/>
          </a:prstGeom>
          <a:ln>
            <a:noFill/>
          </a:ln>
          <a:effectLst>
            <a:outerShdw blurRad="292100" dist="139700" dir="2700000" algn="tl" rotWithShape="0">
              <a:srgbClr val="333333">
                <a:alpha val="65000"/>
              </a:srgbClr>
            </a:outerShdw>
          </a:effectLst>
        </p:spPr>
      </p:pic>
      <p:sp>
        <p:nvSpPr>
          <p:cNvPr id="4" name="ZoneTexte 3">
            <a:extLst>
              <a:ext uri="{FF2B5EF4-FFF2-40B4-BE49-F238E27FC236}">
                <a16:creationId xmlns:a16="http://schemas.microsoft.com/office/drawing/2014/main" id="{F4C02597-14E6-B983-E72A-83610A5BC316}"/>
              </a:ext>
            </a:extLst>
          </p:cNvPr>
          <p:cNvSpPr txBox="1"/>
          <p:nvPr/>
        </p:nvSpPr>
        <p:spPr>
          <a:xfrm>
            <a:off x="6179865" y="5196785"/>
            <a:ext cx="4464818" cy="646331"/>
          </a:xfrm>
          <a:prstGeom prst="rect">
            <a:avLst/>
          </a:prstGeom>
          <a:noFill/>
        </p:spPr>
        <p:txBody>
          <a:bodyPr wrap="square" rtlCol="0">
            <a:spAutoFit/>
          </a:bodyPr>
          <a:lstStyle/>
          <a:p>
            <a:r>
              <a:rPr lang="fr-FR" dirty="0"/>
              <a:t>Attention par contre, en mode gratuit : 300Mo de stockage, CA PART TRES VITE</a:t>
            </a:r>
          </a:p>
        </p:txBody>
      </p:sp>
    </p:spTree>
    <p:extLst>
      <p:ext uri="{BB962C8B-B14F-4D97-AF65-F5344CB8AC3E}">
        <p14:creationId xmlns:p14="http://schemas.microsoft.com/office/powerpoint/2010/main" val="1146904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633805-FF15-5F41-5BAA-F8ADC52511B8}"/>
              </a:ext>
            </a:extLst>
          </p:cNvPr>
          <p:cNvSpPr>
            <a:spLocks noGrp="1"/>
          </p:cNvSpPr>
          <p:nvPr>
            <p:ph type="title"/>
          </p:nvPr>
        </p:nvSpPr>
        <p:spPr/>
        <p:txBody>
          <a:bodyPr>
            <a:normAutofit fontScale="90000"/>
          </a:bodyPr>
          <a:lstStyle/>
          <a:p>
            <a:r>
              <a:rPr lang="fr-FR" dirty="0"/>
              <a:t>Les fichiers en ligne</a:t>
            </a:r>
          </a:p>
        </p:txBody>
      </p:sp>
      <p:sp>
        <p:nvSpPr>
          <p:cNvPr id="3" name="ZoneTexte 2">
            <a:extLst>
              <a:ext uri="{FF2B5EF4-FFF2-40B4-BE49-F238E27FC236}">
                <a16:creationId xmlns:a16="http://schemas.microsoft.com/office/drawing/2014/main" id="{8A661F67-29FB-9997-63F4-113EC9E6991E}"/>
              </a:ext>
            </a:extLst>
          </p:cNvPr>
          <p:cNvSpPr txBox="1"/>
          <p:nvPr/>
        </p:nvSpPr>
        <p:spPr>
          <a:xfrm>
            <a:off x="623391" y="1014884"/>
            <a:ext cx="10177130" cy="1200329"/>
          </a:xfrm>
          <a:prstGeom prst="rect">
            <a:avLst/>
          </a:prstGeom>
          <a:noFill/>
        </p:spPr>
        <p:txBody>
          <a:bodyPr wrap="square" rtlCol="0">
            <a:spAutoFit/>
          </a:bodyPr>
          <a:lstStyle/>
          <a:p>
            <a:r>
              <a:rPr lang="fr-FR" dirty="0"/>
              <a:t>Quand votre capacité de stockage est pleine = PLUS DE SYNCHRONISATION</a:t>
            </a:r>
          </a:p>
          <a:p>
            <a:endParaRPr lang="fr-FR" dirty="0"/>
          </a:p>
          <a:p>
            <a:pPr marL="285750" indent="-285750">
              <a:buFont typeface="Arial" panose="020B0604020202020204" pitchFamily="34" charset="0"/>
              <a:buChar char="•"/>
            </a:pPr>
            <a:r>
              <a:rPr lang="fr-FR" dirty="0"/>
              <a:t>Les références importées restent en local et ne sont pas synchronisées, si vous perdez votre ordinateur, vous perdez vos références.</a:t>
            </a:r>
          </a:p>
        </p:txBody>
      </p:sp>
      <p:pic>
        <p:nvPicPr>
          <p:cNvPr id="5" name="Image 4">
            <a:extLst>
              <a:ext uri="{FF2B5EF4-FFF2-40B4-BE49-F238E27FC236}">
                <a16:creationId xmlns:a16="http://schemas.microsoft.com/office/drawing/2014/main" id="{093746E7-35A7-221E-BD83-24FB4435419C}"/>
              </a:ext>
            </a:extLst>
          </p:cNvPr>
          <p:cNvPicPr>
            <a:picLocks noChangeAspect="1"/>
          </p:cNvPicPr>
          <p:nvPr/>
        </p:nvPicPr>
        <p:blipFill>
          <a:blip r:embed="rId2"/>
          <a:srcRect l="782" t="1319" r="938" b="1978"/>
          <a:stretch/>
        </p:blipFill>
        <p:spPr>
          <a:xfrm>
            <a:off x="422423" y="2615386"/>
            <a:ext cx="4594610" cy="3584447"/>
          </a:xfrm>
          <a:prstGeom prst="roundRect">
            <a:avLst>
              <a:gd name="adj" fmla="val 1136"/>
            </a:avLst>
          </a:prstGeom>
          <a:ln>
            <a:noFill/>
          </a:ln>
          <a:effectLst>
            <a:outerShdw blurRad="292100" dist="139700" dir="2700000" algn="tl" rotWithShape="0">
              <a:srgbClr val="333333">
                <a:alpha val="65000"/>
              </a:srgbClr>
            </a:outerShdw>
          </a:effectLst>
        </p:spPr>
      </p:pic>
      <p:sp>
        <p:nvSpPr>
          <p:cNvPr id="6" name="ZoneTexte 5">
            <a:extLst>
              <a:ext uri="{FF2B5EF4-FFF2-40B4-BE49-F238E27FC236}">
                <a16:creationId xmlns:a16="http://schemas.microsoft.com/office/drawing/2014/main" id="{1AC4D962-CBA7-FF12-9560-FFC253F722C1}"/>
              </a:ext>
            </a:extLst>
          </p:cNvPr>
          <p:cNvSpPr txBox="1"/>
          <p:nvPr/>
        </p:nvSpPr>
        <p:spPr>
          <a:xfrm>
            <a:off x="5154804" y="2234921"/>
            <a:ext cx="6059373" cy="1200329"/>
          </a:xfrm>
          <a:prstGeom prst="rect">
            <a:avLst/>
          </a:prstGeom>
          <a:noFill/>
        </p:spPr>
        <p:txBody>
          <a:bodyPr wrap="square" rtlCol="0">
            <a:spAutoFit/>
          </a:bodyPr>
          <a:lstStyle/>
          <a:p>
            <a:r>
              <a:rPr lang="fr-FR" b="1" dirty="0"/>
              <a:t>Conseil</a:t>
            </a:r>
            <a:r>
              <a:rPr lang="fr-FR" dirty="0"/>
              <a:t> : faites une croix sur la synchronisation des pièces-jointes (dont les PDF), il vaut mieux perdre le texte intégral que de perdre la trace même de vos références</a:t>
            </a:r>
          </a:p>
        </p:txBody>
      </p:sp>
      <p:sp>
        <p:nvSpPr>
          <p:cNvPr id="7" name="Rectangle : coins arrondis 6">
            <a:extLst>
              <a:ext uri="{FF2B5EF4-FFF2-40B4-BE49-F238E27FC236}">
                <a16:creationId xmlns:a16="http://schemas.microsoft.com/office/drawing/2014/main" id="{2BE9B9A5-48BF-0C77-774F-69071C2C5561}"/>
              </a:ext>
            </a:extLst>
          </p:cNvPr>
          <p:cNvSpPr/>
          <p:nvPr/>
        </p:nvSpPr>
        <p:spPr>
          <a:xfrm>
            <a:off x="2054788" y="4048380"/>
            <a:ext cx="2577502" cy="359229"/>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1394BD6B-8D07-CE65-580C-FF6E6AA434F9}"/>
              </a:ext>
            </a:extLst>
          </p:cNvPr>
          <p:cNvSpPr txBox="1"/>
          <p:nvPr/>
        </p:nvSpPr>
        <p:spPr>
          <a:xfrm>
            <a:off x="5447881" y="3766329"/>
            <a:ext cx="6059373" cy="923330"/>
          </a:xfrm>
          <a:prstGeom prst="rect">
            <a:avLst/>
          </a:prstGeom>
          <a:noFill/>
        </p:spPr>
        <p:txBody>
          <a:bodyPr wrap="square" rtlCol="0">
            <a:spAutoFit/>
          </a:bodyPr>
          <a:lstStyle/>
          <a:p>
            <a:r>
              <a:rPr lang="fr-FR" dirty="0"/>
              <a:t>Paramètres &gt; Synchronisation &gt; décocher « Synchroniser le texte intégral des pièces jointes indexées »</a:t>
            </a:r>
          </a:p>
        </p:txBody>
      </p:sp>
      <p:cxnSp>
        <p:nvCxnSpPr>
          <p:cNvPr id="10" name="Connecteur droit avec flèche 9">
            <a:extLst>
              <a:ext uri="{FF2B5EF4-FFF2-40B4-BE49-F238E27FC236}">
                <a16:creationId xmlns:a16="http://schemas.microsoft.com/office/drawing/2014/main" id="{EDD6F7C6-2BD3-F083-D57B-25A82E1CF359}"/>
              </a:ext>
            </a:extLst>
          </p:cNvPr>
          <p:cNvCxnSpPr>
            <a:stCxn id="8" idx="1"/>
            <a:endCxn id="7" idx="3"/>
          </p:cNvCxnSpPr>
          <p:nvPr/>
        </p:nvCxnSpPr>
        <p:spPr>
          <a:xfrm flipH="1">
            <a:off x="4632290" y="4227994"/>
            <a:ext cx="815591" cy="1"/>
          </a:xfrm>
          <a:prstGeom prst="straightConnector1">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17782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Image 46">
            <a:extLst>
              <a:ext uri="{FF2B5EF4-FFF2-40B4-BE49-F238E27FC236}">
                <a16:creationId xmlns:a16="http://schemas.microsoft.com/office/drawing/2014/main" id="{9313F7B2-FA37-AFBA-2DAD-71B8C17E1003}"/>
              </a:ext>
            </a:extLst>
          </p:cNvPr>
          <p:cNvPicPr>
            <a:picLocks noChangeAspect="1"/>
          </p:cNvPicPr>
          <p:nvPr/>
        </p:nvPicPr>
        <p:blipFill>
          <a:blip r:embed="rId2"/>
          <a:stretch>
            <a:fillRect/>
          </a:stretch>
        </p:blipFill>
        <p:spPr>
          <a:xfrm>
            <a:off x="5941929" y="967786"/>
            <a:ext cx="6030079" cy="5772778"/>
          </a:xfrm>
          <a:prstGeom prst="rect">
            <a:avLst/>
          </a:prstGeom>
          <a:ln>
            <a:noFill/>
          </a:ln>
          <a:effectLst>
            <a:outerShdw blurRad="292100" dist="139700" dir="2700000" algn="tl" rotWithShape="0">
              <a:srgbClr val="333333">
                <a:alpha val="65000"/>
              </a:srgbClr>
            </a:outerShdw>
          </a:effectLst>
        </p:spPr>
      </p:pic>
      <p:sp>
        <p:nvSpPr>
          <p:cNvPr id="2" name="Titre 1">
            <a:extLst>
              <a:ext uri="{FF2B5EF4-FFF2-40B4-BE49-F238E27FC236}">
                <a16:creationId xmlns:a16="http://schemas.microsoft.com/office/drawing/2014/main" id="{3A048D2B-EB40-413D-150C-76CE862D91AC}"/>
              </a:ext>
            </a:extLst>
          </p:cNvPr>
          <p:cNvSpPr>
            <a:spLocks noGrp="1"/>
          </p:cNvSpPr>
          <p:nvPr>
            <p:ph type="title"/>
          </p:nvPr>
        </p:nvSpPr>
        <p:spPr/>
        <p:txBody>
          <a:bodyPr>
            <a:normAutofit fontScale="90000"/>
          </a:bodyPr>
          <a:lstStyle/>
          <a:p>
            <a:r>
              <a:rPr lang="fr-FR" dirty="0"/>
              <a:t>Lecture des PDF</a:t>
            </a:r>
          </a:p>
        </p:txBody>
      </p:sp>
      <p:pic>
        <p:nvPicPr>
          <p:cNvPr id="4" name="Image 3">
            <a:extLst>
              <a:ext uri="{FF2B5EF4-FFF2-40B4-BE49-F238E27FC236}">
                <a16:creationId xmlns:a16="http://schemas.microsoft.com/office/drawing/2014/main" id="{2B014B18-648A-33F7-D85F-7358D874A06C}"/>
              </a:ext>
            </a:extLst>
          </p:cNvPr>
          <p:cNvPicPr>
            <a:picLocks noChangeAspect="1"/>
          </p:cNvPicPr>
          <p:nvPr/>
        </p:nvPicPr>
        <p:blipFill>
          <a:blip r:embed="rId3"/>
          <a:stretch>
            <a:fillRect/>
          </a:stretch>
        </p:blipFill>
        <p:spPr>
          <a:xfrm>
            <a:off x="306102" y="1106758"/>
            <a:ext cx="5353797" cy="724001"/>
          </a:xfrm>
          <a:prstGeom prst="rect">
            <a:avLst/>
          </a:prstGeom>
          <a:ln>
            <a:noFill/>
          </a:ln>
          <a:effectLst>
            <a:outerShdw blurRad="292100" dist="139700" dir="2700000" algn="tl" rotWithShape="0">
              <a:srgbClr val="333333">
                <a:alpha val="65000"/>
              </a:srgbClr>
            </a:outerShdw>
          </a:effectLst>
        </p:spPr>
      </p:pic>
      <p:pic>
        <p:nvPicPr>
          <p:cNvPr id="8" name="Image 7">
            <a:extLst>
              <a:ext uri="{FF2B5EF4-FFF2-40B4-BE49-F238E27FC236}">
                <a16:creationId xmlns:a16="http://schemas.microsoft.com/office/drawing/2014/main" id="{59380113-E1F4-F386-68DD-FD7F58C2A4BD}"/>
              </a:ext>
            </a:extLst>
          </p:cNvPr>
          <p:cNvPicPr>
            <a:picLocks noChangeAspect="1"/>
          </p:cNvPicPr>
          <p:nvPr/>
        </p:nvPicPr>
        <p:blipFill>
          <a:blip r:embed="rId4"/>
          <a:stretch>
            <a:fillRect/>
          </a:stretch>
        </p:blipFill>
        <p:spPr>
          <a:xfrm>
            <a:off x="1287214" y="4829533"/>
            <a:ext cx="2543530" cy="447737"/>
          </a:xfrm>
          <a:prstGeom prst="rect">
            <a:avLst/>
          </a:prstGeom>
          <a:ln>
            <a:noFill/>
          </a:ln>
          <a:effectLst>
            <a:outerShdw blurRad="292100" dist="139700" dir="2700000" algn="tl" rotWithShape="0">
              <a:srgbClr val="333333">
                <a:alpha val="65000"/>
              </a:srgbClr>
            </a:outerShdw>
          </a:effectLst>
        </p:spPr>
      </p:pic>
      <p:sp>
        <p:nvSpPr>
          <p:cNvPr id="9" name="Rectangle : coins arrondis 8">
            <a:extLst>
              <a:ext uri="{FF2B5EF4-FFF2-40B4-BE49-F238E27FC236}">
                <a16:creationId xmlns:a16="http://schemas.microsoft.com/office/drawing/2014/main" id="{C041DEA6-BAFD-2D1D-488B-49684DC19631}"/>
              </a:ext>
            </a:extLst>
          </p:cNvPr>
          <p:cNvSpPr/>
          <p:nvPr/>
        </p:nvSpPr>
        <p:spPr>
          <a:xfrm>
            <a:off x="263308" y="4174389"/>
            <a:ext cx="1262570" cy="447737"/>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Surligner</a:t>
            </a:r>
          </a:p>
        </p:txBody>
      </p:sp>
      <p:sp>
        <p:nvSpPr>
          <p:cNvPr id="10" name="Rectangle : coins arrondis 9">
            <a:extLst>
              <a:ext uri="{FF2B5EF4-FFF2-40B4-BE49-F238E27FC236}">
                <a16:creationId xmlns:a16="http://schemas.microsoft.com/office/drawing/2014/main" id="{2C30FA62-FF51-47EF-84F3-C06646B037CD}"/>
              </a:ext>
            </a:extLst>
          </p:cNvPr>
          <p:cNvSpPr/>
          <p:nvPr/>
        </p:nvSpPr>
        <p:spPr>
          <a:xfrm>
            <a:off x="1067193" y="3262992"/>
            <a:ext cx="1262570" cy="447737"/>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Souligner</a:t>
            </a:r>
          </a:p>
        </p:txBody>
      </p:sp>
      <p:sp>
        <p:nvSpPr>
          <p:cNvPr id="11" name="Rectangle : coins arrondis 10">
            <a:extLst>
              <a:ext uri="{FF2B5EF4-FFF2-40B4-BE49-F238E27FC236}">
                <a16:creationId xmlns:a16="http://schemas.microsoft.com/office/drawing/2014/main" id="{4F8CEAD6-E10D-F6AA-D976-10CD5D28AFB9}"/>
              </a:ext>
            </a:extLst>
          </p:cNvPr>
          <p:cNvSpPr/>
          <p:nvPr/>
        </p:nvSpPr>
        <p:spPr>
          <a:xfrm>
            <a:off x="2282818" y="3918136"/>
            <a:ext cx="1262570" cy="447737"/>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Texte</a:t>
            </a:r>
          </a:p>
        </p:txBody>
      </p:sp>
      <p:sp>
        <p:nvSpPr>
          <p:cNvPr id="12" name="Rectangle : coins arrondis 11">
            <a:extLst>
              <a:ext uri="{FF2B5EF4-FFF2-40B4-BE49-F238E27FC236}">
                <a16:creationId xmlns:a16="http://schemas.microsoft.com/office/drawing/2014/main" id="{8FBC030A-709A-AAAB-9DD9-FBB0CCDEEDA5}"/>
              </a:ext>
            </a:extLst>
          </p:cNvPr>
          <p:cNvSpPr/>
          <p:nvPr/>
        </p:nvSpPr>
        <p:spPr>
          <a:xfrm>
            <a:off x="1180019" y="5740929"/>
            <a:ext cx="1262570" cy="447737"/>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Post-it</a:t>
            </a:r>
          </a:p>
        </p:txBody>
      </p:sp>
      <p:sp>
        <p:nvSpPr>
          <p:cNvPr id="13" name="Rectangle : coins arrondis 12">
            <a:extLst>
              <a:ext uri="{FF2B5EF4-FFF2-40B4-BE49-F238E27FC236}">
                <a16:creationId xmlns:a16="http://schemas.microsoft.com/office/drawing/2014/main" id="{9299FAF7-0DE0-5E5D-8E74-18FF496B4A7A}"/>
              </a:ext>
            </a:extLst>
          </p:cNvPr>
          <p:cNvSpPr/>
          <p:nvPr/>
        </p:nvSpPr>
        <p:spPr>
          <a:xfrm>
            <a:off x="3771473" y="3918135"/>
            <a:ext cx="987312" cy="447737"/>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Capture</a:t>
            </a:r>
          </a:p>
        </p:txBody>
      </p:sp>
      <p:sp>
        <p:nvSpPr>
          <p:cNvPr id="14" name="Rectangle : coins arrondis 13">
            <a:extLst>
              <a:ext uri="{FF2B5EF4-FFF2-40B4-BE49-F238E27FC236}">
                <a16:creationId xmlns:a16="http://schemas.microsoft.com/office/drawing/2014/main" id="{ABBC1847-0C8C-206F-9932-115C359D9604}"/>
              </a:ext>
            </a:extLst>
          </p:cNvPr>
          <p:cNvSpPr/>
          <p:nvPr/>
        </p:nvSpPr>
        <p:spPr>
          <a:xfrm>
            <a:off x="3188179" y="5740929"/>
            <a:ext cx="1262570" cy="447737"/>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Dessin</a:t>
            </a:r>
          </a:p>
        </p:txBody>
      </p:sp>
      <p:sp>
        <p:nvSpPr>
          <p:cNvPr id="15" name="Rectangle 14">
            <a:extLst>
              <a:ext uri="{FF2B5EF4-FFF2-40B4-BE49-F238E27FC236}">
                <a16:creationId xmlns:a16="http://schemas.microsoft.com/office/drawing/2014/main" id="{54AD1C76-A01A-9825-D30F-2DDB2464D211}"/>
              </a:ext>
            </a:extLst>
          </p:cNvPr>
          <p:cNvSpPr/>
          <p:nvPr/>
        </p:nvSpPr>
        <p:spPr>
          <a:xfrm>
            <a:off x="8858152" y="1329786"/>
            <a:ext cx="1310779" cy="27795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Rectangle 15">
            <a:extLst>
              <a:ext uri="{FF2B5EF4-FFF2-40B4-BE49-F238E27FC236}">
                <a16:creationId xmlns:a16="http://schemas.microsoft.com/office/drawing/2014/main" id="{01CEBB8E-692B-56D7-EB52-72EDBB00BAEC}"/>
              </a:ext>
            </a:extLst>
          </p:cNvPr>
          <p:cNvSpPr/>
          <p:nvPr/>
        </p:nvSpPr>
        <p:spPr>
          <a:xfrm>
            <a:off x="1287214" y="4815755"/>
            <a:ext cx="535009" cy="447736"/>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Rectangle 16">
            <a:extLst>
              <a:ext uri="{FF2B5EF4-FFF2-40B4-BE49-F238E27FC236}">
                <a16:creationId xmlns:a16="http://schemas.microsoft.com/office/drawing/2014/main" id="{E04D7CD7-7AEC-3D79-2AC0-1996E3FF4C42}"/>
              </a:ext>
            </a:extLst>
          </p:cNvPr>
          <p:cNvSpPr/>
          <p:nvPr/>
        </p:nvSpPr>
        <p:spPr>
          <a:xfrm>
            <a:off x="1698478" y="4843312"/>
            <a:ext cx="535009" cy="447736"/>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Rectangle 17">
            <a:extLst>
              <a:ext uri="{FF2B5EF4-FFF2-40B4-BE49-F238E27FC236}">
                <a16:creationId xmlns:a16="http://schemas.microsoft.com/office/drawing/2014/main" id="{506D83A1-E533-AC91-3250-4211066E33A1}"/>
              </a:ext>
            </a:extLst>
          </p:cNvPr>
          <p:cNvSpPr/>
          <p:nvPr/>
        </p:nvSpPr>
        <p:spPr>
          <a:xfrm>
            <a:off x="2093708" y="4840960"/>
            <a:ext cx="535009" cy="447736"/>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Rectangle 18">
            <a:extLst>
              <a:ext uri="{FF2B5EF4-FFF2-40B4-BE49-F238E27FC236}">
                <a16:creationId xmlns:a16="http://schemas.microsoft.com/office/drawing/2014/main" id="{A9128DE7-8F0C-C876-D931-BF3DBF786128}"/>
              </a:ext>
            </a:extLst>
          </p:cNvPr>
          <p:cNvSpPr/>
          <p:nvPr/>
        </p:nvSpPr>
        <p:spPr>
          <a:xfrm>
            <a:off x="2480847" y="4864383"/>
            <a:ext cx="535009" cy="447736"/>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Rectangle 19">
            <a:extLst>
              <a:ext uri="{FF2B5EF4-FFF2-40B4-BE49-F238E27FC236}">
                <a16:creationId xmlns:a16="http://schemas.microsoft.com/office/drawing/2014/main" id="{9C81151D-1610-6391-4CE5-B514EA016B8F}"/>
              </a:ext>
            </a:extLst>
          </p:cNvPr>
          <p:cNvSpPr/>
          <p:nvPr/>
        </p:nvSpPr>
        <p:spPr>
          <a:xfrm>
            <a:off x="3318923" y="4867019"/>
            <a:ext cx="535009" cy="421677"/>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Rectangle 20">
            <a:extLst>
              <a:ext uri="{FF2B5EF4-FFF2-40B4-BE49-F238E27FC236}">
                <a16:creationId xmlns:a16="http://schemas.microsoft.com/office/drawing/2014/main" id="{353D1E39-8A32-81DA-336E-2EF3CEB88D47}"/>
              </a:ext>
            </a:extLst>
          </p:cNvPr>
          <p:cNvSpPr/>
          <p:nvPr/>
        </p:nvSpPr>
        <p:spPr>
          <a:xfrm>
            <a:off x="2835339" y="4829533"/>
            <a:ext cx="535009" cy="447736"/>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23" name="Connecteur : en angle 22">
            <a:extLst>
              <a:ext uri="{FF2B5EF4-FFF2-40B4-BE49-F238E27FC236}">
                <a16:creationId xmlns:a16="http://schemas.microsoft.com/office/drawing/2014/main" id="{4755D4C8-3B38-B678-A24D-EDFBB13EAF35}"/>
              </a:ext>
            </a:extLst>
          </p:cNvPr>
          <p:cNvCxnSpPr>
            <a:stCxn id="9" idx="2"/>
            <a:endCxn id="16" idx="1"/>
          </p:cNvCxnSpPr>
          <p:nvPr/>
        </p:nvCxnSpPr>
        <p:spPr>
          <a:xfrm rot="16200000" flipH="1">
            <a:off x="882155" y="4634563"/>
            <a:ext cx="417497" cy="392621"/>
          </a:xfrm>
          <a:prstGeom prst="bentConnector2">
            <a:avLst/>
          </a:prstGeom>
          <a:ln w="28575">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 en angle 24">
            <a:extLst>
              <a:ext uri="{FF2B5EF4-FFF2-40B4-BE49-F238E27FC236}">
                <a16:creationId xmlns:a16="http://schemas.microsoft.com/office/drawing/2014/main" id="{7BAF644C-530F-247D-CA40-C9D1771C5861}"/>
              </a:ext>
            </a:extLst>
          </p:cNvPr>
          <p:cNvCxnSpPr>
            <a:stCxn id="10" idx="2"/>
            <a:endCxn id="17" idx="0"/>
          </p:cNvCxnSpPr>
          <p:nvPr/>
        </p:nvCxnSpPr>
        <p:spPr>
          <a:xfrm rot="16200000" flipH="1">
            <a:off x="1265939" y="4143267"/>
            <a:ext cx="1132583" cy="267505"/>
          </a:xfrm>
          <a:prstGeom prst="bentConnector3">
            <a:avLst/>
          </a:prstGeom>
          <a:ln w="28575">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 en angle 26">
            <a:extLst>
              <a:ext uri="{FF2B5EF4-FFF2-40B4-BE49-F238E27FC236}">
                <a16:creationId xmlns:a16="http://schemas.microsoft.com/office/drawing/2014/main" id="{C926E24A-E725-8E0A-6379-66750C8BF2CA}"/>
              </a:ext>
            </a:extLst>
          </p:cNvPr>
          <p:cNvCxnSpPr>
            <a:stCxn id="11" idx="2"/>
            <a:endCxn id="19" idx="0"/>
          </p:cNvCxnSpPr>
          <p:nvPr/>
        </p:nvCxnSpPr>
        <p:spPr>
          <a:xfrm rot="5400000">
            <a:off x="2581973" y="4532253"/>
            <a:ext cx="498510" cy="165751"/>
          </a:xfrm>
          <a:prstGeom prst="bentConnector3">
            <a:avLst/>
          </a:prstGeom>
          <a:ln w="28575">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 en angle 28">
            <a:extLst>
              <a:ext uri="{FF2B5EF4-FFF2-40B4-BE49-F238E27FC236}">
                <a16:creationId xmlns:a16="http://schemas.microsoft.com/office/drawing/2014/main" id="{5E4FBAC3-6283-7245-C881-E98A0918356B}"/>
              </a:ext>
            </a:extLst>
          </p:cNvPr>
          <p:cNvCxnSpPr>
            <a:cxnSpLocks/>
            <a:stCxn id="12" idx="0"/>
            <a:endCxn id="18" idx="2"/>
          </p:cNvCxnSpPr>
          <p:nvPr/>
        </p:nvCxnSpPr>
        <p:spPr>
          <a:xfrm rot="5400000" flipH="1" flipV="1">
            <a:off x="1860142" y="5239859"/>
            <a:ext cx="452233" cy="549909"/>
          </a:xfrm>
          <a:prstGeom prst="bentConnector3">
            <a:avLst/>
          </a:prstGeom>
          <a:ln w="28575">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eur : en angle 31">
            <a:extLst>
              <a:ext uri="{FF2B5EF4-FFF2-40B4-BE49-F238E27FC236}">
                <a16:creationId xmlns:a16="http://schemas.microsoft.com/office/drawing/2014/main" id="{08377C43-5F18-F106-7819-1E8DB506289E}"/>
              </a:ext>
            </a:extLst>
          </p:cNvPr>
          <p:cNvCxnSpPr>
            <a:cxnSpLocks/>
            <a:stCxn id="13" idx="2"/>
            <a:endCxn id="21" idx="0"/>
          </p:cNvCxnSpPr>
          <p:nvPr/>
        </p:nvCxnSpPr>
        <p:spPr>
          <a:xfrm rot="5400000">
            <a:off x="3452157" y="4016560"/>
            <a:ext cx="463661" cy="1162285"/>
          </a:xfrm>
          <a:prstGeom prst="bentConnector3">
            <a:avLst>
              <a:gd name="adj1" fmla="val 50000"/>
            </a:avLst>
          </a:prstGeom>
          <a:ln w="28575">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eur : en angle 38">
            <a:extLst>
              <a:ext uri="{FF2B5EF4-FFF2-40B4-BE49-F238E27FC236}">
                <a16:creationId xmlns:a16="http://schemas.microsoft.com/office/drawing/2014/main" id="{9E9F793F-88C3-7F98-F546-26790307DA4B}"/>
              </a:ext>
            </a:extLst>
          </p:cNvPr>
          <p:cNvCxnSpPr>
            <a:cxnSpLocks/>
            <a:stCxn id="14" idx="0"/>
            <a:endCxn id="20" idx="2"/>
          </p:cNvCxnSpPr>
          <p:nvPr/>
        </p:nvCxnSpPr>
        <p:spPr>
          <a:xfrm rot="16200000" flipV="1">
            <a:off x="3476830" y="5398295"/>
            <a:ext cx="452233" cy="233036"/>
          </a:xfrm>
          <a:prstGeom prst="bentConnector3">
            <a:avLst>
              <a:gd name="adj1" fmla="val 50000"/>
            </a:avLst>
          </a:prstGeom>
          <a:ln w="28575">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eur : en angle 44">
            <a:extLst>
              <a:ext uri="{FF2B5EF4-FFF2-40B4-BE49-F238E27FC236}">
                <a16:creationId xmlns:a16="http://schemas.microsoft.com/office/drawing/2014/main" id="{82645092-F22D-D60D-0A72-7E1BFAA47A38}"/>
              </a:ext>
            </a:extLst>
          </p:cNvPr>
          <p:cNvCxnSpPr>
            <a:cxnSpLocks/>
            <a:stCxn id="15" idx="1"/>
            <a:endCxn id="20" idx="3"/>
          </p:cNvCxnSpPr>
          <p:nvPr/>
        </p:nvCxnSpPr>
        <p:spPr>
          <a:xfrm rot="10800000" flipV="1">
            <a:off x="3853932" y="1468760"/>
            <a:ext cx="5004220" cy="3609097"/>
          </a:xfrm>
          <a:prstGeom prst="bentConnector3">
            <a:avLst/>
          </a:prstGeom>
          <a:ln w="57150">
            <a:solidFill>
              <a:srgbClr val="7F7F7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1490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03AD1F-1DB4-A64B-D3BE-506759CCD2F9}"/>
              </a:ext>
            </a:extLst>
          </p:cNvPr>
          <p:cNvSpPr>
            <a:spLocks noGrp="1"/>
          </p:cNvSpPr>
          <p:nvPr>
            <p:ph type="title"/>
          </p:nvPr>
        </p:nvSpPr>
        <p:spPr/>
        <p:txBody>
          <a:bodyPr>
            <a:normAutofit fontScale="90000"/>
          </a:bodyPr>
          <a:lstStyle/>
          <a:p>
            <a:r>
              <a:rPr lang="fr-FR" dirty="0"/>
              <a:t>Lecture des epub</a:t>
            </a:r>
          </a:p>
        </p:txBody>
      </p:sp>
      <p:pic>
        <p:nvPicPr>
          <p:cNvPr id="4" name="Image 3">
            <a:extLst>
              <a:ext uri="{FF2B5EF4-FFF2-40B4-BE49-F238E27FC236}">
                <a16:creationId xmlns:a16="http://schemas.microsoft.com/office/drawing/2014/main" id="{633B27C2-8997-246D-3C02-4A99C1F8FE5B}"/>
              </a:ext>
            </a:extLst>
          </p:cNvPr>
          <p:cNvPicPr>
            <a:picLocks noChangeAspect="1"/>
          </p:cNvPicPr>
          <p:nvPr/>
        </p:nvPicPr>
        <p:blipFill>
          <a:blip r:embed="rId2"/>
          <a:stretch>
            <a:fillRect/>
          </a:stretch>
        </p:blipFill>
        <p:spPr>
          <a:xfrm>
            <a:off x="4461302" y="934497"/>
            <a:ext cx="7305318" cy="5572456"/>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673F515A-75A6-C339-6A2D-3696647E43C9}"/>
              </a:ext>
            </a:extLst>
          </p:cNvPr>
          <p:cNvSpPr/>
          <p:nvPr/>
        </p:nvSpPr>
        <p:spPr>
          <a:xfrm>
            <a:off x="8993275" y="1430268"/>
            <a:ext cx="844062" cy="257855"/>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7" name="Image 6">
            <a:extLst>
              <a:ext uri="{FF2B5EF4-FFF2-40B4-BE49-F238E27FC236}">
                <a16:creationId xmlns:a16="http://schemas.microsoft.com/office/drawing/2014/main" id="{8514E084-A047-EDF0-8A93-D02C1C021570}"/>
              </a:ext>
            </a:extLst>
          </p:cNvPr>
          <p:cNvPicPr>
            <a:picLocks noChangeAspect="1"/>
          </p:cNvPicPr>
          <p:nvPr/>
        </p:nvPicPr>
        <p:blipFill>
          <a:blip r:embed="rId3"/>
          <a:stretch>
            <a:fillRect/>
          </a:stretch>
        </p:blipFill>
        <p:spPr>
          <a:xfrm>
            <a:off x="1541489" y="4590237"/>
            <a:ext cx="1371791" cy="390580"/>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E64EF252-ED97-ED71-F948-BAC838F241F9}"/>
              </a:ext>
            </a:extLst>
          </p:cNvPr>
          <p:cNvSpPr/>
          <p:nvPr/>
        </p:nvSpPr>
        <p:spPr>
          <a:xfrm>
            <a:off x="1541489" y="4590237"/>
            <a:ext cx="481296" cy="39058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288EC6E3-CAD1-4FF9-035D-3DB388CD8395}"/>
              </a:ext>
            </a:extLst>
          </p:cNvPr>
          <p:cNvSpPr/>
          <p:nvPr/>
        </p:nvSpPr>
        <p:spPr>
          <a:xfrm>
            <a:off x="1986736" y="4612011"/>
            <a:ext cx="481296" cy="39058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9">
            <a:extLst>
              <a:ext uri="{FF2B5EF4-FFF2-40B4-BE49-F238E27FC236}">
                <a16:creationId xmlns:a16="http://schemas.microsoft.com/office/drawing/2014/main" id="{30867E92-48F3-5A9D-195C-B24BFE9C85FA}"/>
              </a:ext>
            </a:extLst>
          </p:cNvPr>
          <p:cNvSpPr/>
          <p:nvPr/>
        </p:nvSpPr>
        <p:spPr>
          <a:xfrm>
            <a:off x="2393864" y="4613689"/>
            <a:ext cx="481296" cy="39058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Rectangle : coins arrondis 10">
            <a:extLst>
              <a:ext uri="{FF2B5EF4-FFF2-40B4-BE49-F238E27FC236}">
                <a16:creationId xmlns:a16="http://schemas.microsoft.com/office/drawing/2014/main" id="{5E8F7597-FED2-0D7F-7935-ED8DF23618C0}"/>
              </a:ext>
            </a:extLst>
          </p:cNvPr>
          <p:cNvSpPr/>
          <p:nvPr/>
        </p:nvSpPr>
        <p:spPr>
          <a:xfrm>
            <a:off x="263308" y="4174389"/>
            <a:ext cx="1262570" cy="447737"/>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Surligner</a:t>
            </a:r>
          </a:p>
        </p:txBody>
      </p:sp>
      <p:sp>
        <p:nvSpPr>
          <p:cNvPr id="12" name="Rectangle : coins arrondis 11">
            <a:extLst>
              <a:ext uri="{FF2B5EF4-FFF2-40B4-BE49-F238E27FC236}">
                <a16:creationId xmlns:a16="http://schemas.microsoft.com/office/drawing/2014/main" id="{6F1412F9-F6B1-E383-64CE-0900C29BE5A4}"/>
              </a:ext>
            </a:extLst>
          </p:cNvPr>
          <p:cNvSpPr/>
          <p:nvPr/>
        </p:nvSpPr>
        <p:spPr>
          <a:xfrm>
            <a:off x="1067193" y="3262992"/>
            <a:ext cx="1262570" cy="447737"/>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Souligner</a:t>
            </a:r>
          </a:p>
        </p:txBody>
      </p:sp>
      <p:cxnSp>
        <p:nvCxnSpPr>
          <p:cNvPr id="13" name="Connecteur : en angle 12">
            <a:extLst>
              <a:ext uri="{FF2B5EF4-FFF2-40B4-BE49-F238E27FC236}">
                <a16:creationId xmlns:a16="http://schemas.microsoft.com/office/drawing/2014/main" id="{2C3C588B-402D-4697-A31F-9B98A51C3140}"/>
              </a:ext>
            </a:extLst>
          </p:cNvPr>
          <p:cNvCxnSpPr>
            <a:cxnSpLocks/>
            <a:stCxn id="11" idx="2"/>
            <a:endCxn id="8" idx="1"/>
          </p:cNvCxnSpPr>
          <p:nvPr/>
        </p:nvCxnSpPr>
        <p:spPr>
          <a:xfrm rot="16200000" flipH="1">
            <a:off x="1136341" y="4380378"/>
            <a:ext cx="163401" cy="646896"/>
          </a:xfrm>
          <a:prstGeom prst="bentConnector2">
            <a:avLst/>
          </a:prstGeom>
          <a:ln w="28575">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 en angle 13">
            <a:extLst>
              <a:ext uri="{FF2B5EF4-FFF2-40B4-BE49-F238E27FC236}">
                <a16:creationId xmlns:a16="http://schemas.microsoft.com/office/drawing/2014/main" id="{44C8C5F1-9CFA-06A7-4007-22EF7C81F0CE}"/>
              </a:ext>
            </a:extLst>
          </p:cNvPr>
          <p:cNvCxnSpPr>
            <a:cxnSpLocks/>
            <a:stCxn id="12" idx="2"/>
            <a:endCxn id="9" idx="0"/>
          </p:cNvCxnSpPr>
          <p:nvPr/>
        </p:nvCxnSpPr>
        <p:spPr>
          <a:xfrm rot="16200000" flipH="1">
            <a:off x="1512290" y="3896917"/>
            <a:ext cx="901282" cy="528906"/>
          </a:xfrm>
          <a:prstGeom prst="bentConnector3">
            <a:avLst/>
          </a:prstGeom>
          <a:ln w="28575">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 coins arrondis 16">
            <a:extLst>
              <a:ext uri="{FF2B5EF4-FFF2-40B4-BE49-F238E27FC236}">
                <a16:creationId xmlns:a16="http://schemas.microsoft.com/office/drawing/2014/main" id="{21F12D86-84A9-D806-F61A-F3090690582D}"/>
              </a:ext>
            </a:extLst>
          </p:cNvPr>
          <p:cNvSpPr/>
          <p:nvPr/>
        </p:nvSpPr>
        <p:spPr>
          <a:xfrm>
            <a:off x="1180019" y="5740929"/>
            <a:ext cx="1262570" cy="447737"/>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Post-it</a:t>
            </a:r>
          </a:p>
        </p:txBody>
      </p:sp>
      <p:cxnSp>
        <p:nvCxnSpPr>
          <p:cNvPr id="18" name="Connecteur : en angle 17">
            <a:extLst>
              <a:ext uri="{FF2B5EF4-FFF2-40B4-BE49-F238E27FC236}">
                <a16:creationId xmlns:a16="http://schemas.microsoft.com/office/drawing/2014/main" id="{30AE4DE7-F151-6CFE-A217-9AB727A88B9A}"/>
              </a:ext>
            </a:extLst>
          </p:cNvPr>
          <p:cNvCxnSpPr>
            <a:cxnSpLocks/>
            <a:stCxn id="17" idx="0"/>
            <a:endCxn id="10" idx="2"/>
          </p:cNvCxnSpPr>
          <p:nvPr/>
        </p:nvCxnSpPr>
        <p:spPr>
          <a:xfrm rot="5400000" flipH="1" flipV="1">
            <a:off x="1854578" y="4960995"/>
            <a:ext cx="736660" cy="823208"/>
          </a:xfrm>
          <a:prstGeom prst="bentConnector3">
            <a:avLst/>
          </a:prstGeom>
          <a:ln w="28575">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 en angle 19">
            <a:extLst>
              <a:ext uri="{FF2B5EF4-FFF2-40B4-BE49-F238E27FC236}">
                <a16:creationId xmlns:a16="http://schemas.microsoft.com/office/drawing/2014/main" id="{8CECC64F-AE2C-A482-D4A0-16F9EB9E5081}"/>
              </a:ext>
            </a:extLst>
          </p:cNvPr>
          <p:cNvCxnSpPr>
            <a:cxnSpLocks/>
            <a:stCxn id="5" idx="1"/>
            <a:endCxn id="7" idx="3"/>
          </p:cNvCxnSpPr>
          <p:nvPr/>
        </p:nvCxnSpPr>
        <p:spPr>
          <a:xfrm rot="10800000" flipV="1">
            <a:off x="2913281" y="1559195"/>
            <a:ext cx="6079995" cy="3226331"/>
          </a:xfrm>
          <a:prstGeom prst="bentConnector3">
            <a:avLst/>
          </a:prstGeom>
          <a:ln w="57150">
            <a:solidFill>
              <a:srgbClr val="7F7F7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30943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4676C7-DFE7-CAE3-997D-017ABC2721CB}"/>
              </a:ext>
            </a:extLst>
          </p:cNvPr>
          <p:cNvSpPr>
            <a:spLocks noGrp="1"/>
          </p:cNvSpPr>
          <p:nvPr>
            <p:ph type="title"/>
          </p:nvPr>
        </p:nvSpPr>
        <p:spPr/>
        <p:txBody>
          <a:bodyPr>
            <a:normAutofit fontScale="90000"/>
          </a:bodyPr>
          <a:lstStyle/>
          <a:p>
            <a:r>
              <a:rPr lang="fr-FR" dirty="0"/>
              <a:t>Dans les deux cas</a:t>
            </a:r>
          </a:p>
        </p:txBody>
      </p:sp>
      <p:pic>
        <p:nvPicPr>
          <p:cNvPr id="4" name="Image 3">
            <a:extLst>
              <a:ext uri="{FF2B5EF4-FFF2-40B4-BE49-F238E27FC236}">
                <a16:creationId xmlns:a16="http://schemas.microsoft.com/office/drawing/2014/main" id="{139535F2-6529-66C3-749D-A597B70368BC}"/>
              </a:ext>
            </a:extLst>
          </p:cNvPr>
          <p:cNvPicPr>
            <a:picLocks noChangeAspect="1"/>
          </p:cNvPicPr>
          <p:nvPr/>
        </p:nvPicPr>
        <p:blipFill>
          <a:blip r:embed="rId2"/>
          <a:stretch>
            <a:fillRect/>
          </a:stretch>
        </p:blipFill>
        <p:spPr>
          <a:xfrm>
            <a:off x="966316" y="1120158"/>
            <a:ext cx="10259368" cy="5267875"/>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FB0CC569-2F77-1B8D-8A3F-2BBBF699A1C3}"/>
              </a:ext>
            </a:extLst>
          </p:cNvPr>
          <p:cNvSpPr/>
          <p:nvPr/>
        </p:nvSpPr>
        <p:spPr>
          <a:xfrm>
            <a:off x="1034980" y="1647930"/>
            <a:ext cx="7033846" cy="4712677"/>
          </a:xfrm>
          <a:prstGeom prst="rect">
            <a:avLst/>
          </a:prstGeom>
          <a:solidFill>
            <a:srgbClr val="92D050">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9C9828C7-AE84-4CBE-45A4-63D1B6DE1F0F}"/>
              </a:ext>
            </a:extLst>
          </p:cNvPr>
          <p:cNvSpPr/>
          <p:nvPr/>
        </p:nvSpPr>
        <p:spPr>
          <a:xfrm>
            <a:off x="8382000" y="1351280"/>
            <a:ext cx="2651760" cy="5009327"/>
          </a:xfrm>
          <a:prstGeom prst="rect">
            <a:avLst/>
          </a:prstGeom>
          <a:solidFill>
            <a:schemeClr val="accent5">
              <a:lumMod val="60000"/>
              <a:lumOff val="40000"/>
              <a:alpha val="2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lèche : double flèche horizontale 6">
            <a:extLst>
              <a:ext uri="{FF2B5EF4-FFF2-40B4-BE49-F238E27FC236}">
                <a16:creationId xmlns:a16="http://schemas.microsoft.com/office/drawing/2014/main" id="{1DFBB6DB-3DCC-B613-4E96-B96B62CEE6FC}"/>
              </a:ext>
            </a:extLst>
          </p:cNvPr>
          <p:cNvSpPr/>
          <p:nvPr/>
        </p:nvSpPr>
        <p:spPr>
          <a:xfrm>
            <a:off x="7489036" y="3391893"/>
            <a:ext cx="1402080" cy="724404"/>
          </a:xfrm>
          <a:prstGeom prst="leftRightArrow">
            <a:avLst/>
          </a:prstGeom>
          <a:solidFill>
            <a:srgbClr val="68013F"/>
          </a:solidFill>
          <a:ln>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7DA90025-FAF9-44B3-BF31-AB0010A55030}"/>
              </a:ext>
            </a:extLst>
          </p:cNvPr>
          <p:cNvSpPr/>
          <p:nvPr/>
        </p:nvSpPr>
        <p:spPr>
          <a:xfrm>
            <a:off x="6970850" y="4276982"/>
            <a:ext cx="2509127" cy="933088"/>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Mise en regard du texte intégral avec les métadonnées !</a:t>
            </a:r>
          </a:p>
        </p:txBody>
      </p:sp>
    </p:spTree>
    <p:extLst>
      <p:ext uri="{BB962C8B-B14F-4D97-AF65-F5344CB8AC3E}">
        <p14:creationId xmlns:p14="http://schemas.microsoft.com/office/powerpoint/2010/main" val="34113680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5BBDA3-26C0-4A64-2324-134DC13FDC0B}"/>
              </a:ext>
            </a:extLst>
          </p:cNvPr>
          <p:cNvSpPr>
            <a:spLocks noGrp="1"/>
          </p:cNvSpPr>
          <p:nvPr>
            <p:ph type="ctrTitle"/>
          </p:nvPr>
        </p:nvSpPr>
        <p:spPr>
          <a:xfrm>
            <a:off x="7023651" y="1360159"/>
            <a:ext cx="4412975" cy="3252160"/>
          </a:xfrm>
        </p:spPr>
        <p:txBody>
          <a:bodyPr anchor="b">
            <a:normAutofit/>
          </a:bodyPr>
          <a:lstStyle/>
          <a:p>
            <a:r>
              <a:rPr lang="fr-FR" dirty="0"/>
              <a:t>On va manger ?</a:t>
            </a:r>
          </a:p>
        </p:txBody>
      </p:sp>
      <p:pic>
        <p:nvPicPr>
          <p:cNvPr id="4" name="Picture 3" descr="Variété de salades fraîches">
            <a:extLst>
              <a:ext uri="{FF2B5EF4-FFF2-40B4-BE49-F238E27FC236}">
                <a16:creationId xmlns:a16="http://schemas.microsoft.com/office/drawing/2014/main" id="{1617A9B6-3FE3-A21B-D82A-905817468DF6}"/>
              </a:ext>
            </a:extLst>
          </p:cNvPr>
          <p:cNvPicPr>
            <a:picLocks noChangeAspect="1"/>
          </p:cNvPicPr>
          <p:nvPr/>
        </p:nvPicPr>
        <p:blipFill>
          <a:blip r:embed="rId2"/>
          <a:srcRect l="11441" r="20669"/>
          <a:stretch/>
        </p:blipFill>
        <p:spPr>
          <a:xfrm>
            <a:off x="1" y="1"/>
            <a:ext cx="6745817" cy="6632575"/>
          </a:xfrm>
          <a:prstGeom prst="rect">
            <a:avLst/>
          </a:prstGeom>
          <a:noFill/>
        </p:spPr>
      </p:pic>
    </p:spTree>
    <p:extLst>
      <p:ext uri="{BB962C8B-B14F-4D97-AF65-F5344CB8AC3E}">
        <p14:creationId xmlns:p14="http://schemas.microsoft.com/office/powerpoint/2010/main" val="38704259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5084389-486F-8620-193E-F0C74494EB93}"/>
              </a:ext>
            </a:extLst>
          </p:cNvPr>
          <p:cNvSpPr>
            <a:spLocks noGrp="1"/>
          </p:cNvSpPr>
          <p:nvPr>
            <p:ph type="body" sz="quarter" idx="10"/>
          </p:nvPr>
        </p:nvSpPr>
        <p:spPr/>
        <p:txBody>
          <a:bodyPr/>
          <a:lstStyle/>
          <a:p>
            <a:endParaRPr lang="fr-FR"/>
          </a:p>
        </p:txBody>
      </p:sp>
      <p:sp>
        <p:nvSpPr>
          <p:cNvPr id="3" name="Espace réservé du texte 2">
            <a:extLst>
              <a:ext uri="{FF2B5EF4-FFF2-40B4-BE49-F238E27FC236}">
                <a16:creationId xmlns:a16="http://schemas.microsoft.com/office/drawing/2014/main" id="{AD26B84D-EA70-784A-903F-452EF5D3BAE9}"/>
              </a:ext>
            </a:extLst>
          </p:cNvPr>
          <p:cNvSpPr>
            <a:spLocks noGrp="1"/>
          </p:cNvSpPr>
          <p:nvPr>
            <p:ph type="body" sz="quarter" idx="11"/>
          </p:nvPr>
        </p:nvSpPr>
        <p:spPr/>
        <p:txBody>
          <a:bodyPr/>
          <a:lstStyle/>
          <a:p>
            <a:r>
              <a:rPr lang="fr-FR" dirty="0"/>
              <a:t>Remise en route</a:t>
            </a:r>
          </a:p>
        </p:txBody>
      </p:sp>
    </p:spTree>
    <p:extLst>
      <p:ext uri="{BB962C8B-B14F-4D97-AF65-F5344CB8AC3E}">
        <p14:creationId xmlns:p14="http://schemas.microsoft.com/office/powerpoint/2010/main" val="3364812655"/>
      </p:ext>
    </p:extLst>
  </p:cSld>
  <p:clrMapOvr>
    <a:masterClrMapping/>
  </p:clrMapOvr>
  <p:transition spd="slow">
    <p:cove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8F9608F-DEE9-AAC3-6731-3627DC831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2774" y="2065774"/>
            <a:ext cx="2726452" cy="2726452"/>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9BF8D6BE-ECA2-F356-7756-2E978FDB975B}"/>
              </a:ext>
            </a:extLst>
          </p:cNvPr>
          <p:cNvSpPr txBox="1"/>
          <p:nvPr/>
        </p:nvSpPr>
        <p:spPr>
          <a:xfrm>
            <a:off x="6191458" y="5826241"/>
            <a:ext cx="2319495" cy="584775"/>
          </a:xfrm>
          <a:prstGeom prst="rect">
            <a:avLst/>
          </a:prstGeom>
          <a:noFill/>
        </p:spPr>
        <p:txBody>
          <a:bodyPr wrap="square" rtlCol="0">
            <a:spAutoFit/>
          </a:bodyPr>
          <a:lstStyle/>
          <a:p>
            <a:pPr algn="ctr"/>
            <a:r>
              <a:rPr lang="fr-FR" sz="3200" b="1" dirty="0"/>
              <a:t>IMPORTER</a:t>
            </a:r>
          </a:p>
        </p:txBody>
      </p:sp>
      <p:sp>
        <p:nvSpPr>
          <p:cNvPr id="4" name="ZoneTexte 3">
            <a:extLst>
              <a:ext uri="{FF2B5EF4-FFF2-40B4-BE49-F238E27FC236}">
                <a16:creationId xmlns:a16="http://schemas.microsoft.com/office/drawing/2014/main" id="{929C4477-3838-AB10-AA55-BBCE8322681D}"/>
              </a:ext>
            </a:extLst>
          </p:cNvPr>
          <p:cNvSpPr txBox="1"/>
          <p:nvPr/>
        </p:nvSpPr>
        <p:spPr>
          <a:xfrm>
            <a:off x="405283" y="4499838"/>
            <a:ext cx="2609223" cy="584775"/>
          </a:xfrm>
          <a:prstGeom prst="rect">
            <a:avLst/>
          </a:prstGeom>
          <a:noFill/>
        </p:spPr>
        <p:txBody>
          <a:bodyPr wrap="square" rtlCol="0">
            <a:spAutoFit/>
          </a:bodyPr>
          <a:lstStyle/>
          <a:p>
            <a:pPr algn="ctr"/>
            <a:r>
              <a:rPr lang="fr-FR" sz="3200" b="1" dirty="0"/>
              <a:t>ORGANISER</a:t>
            </a:r>
          </a:p>
        </p:txBody>
      </p:sp>
      <p:sp>
        <p:nvSpPr>
          <p:cNvPr id="5" name="ZoneTexte 4">
            <a:extLst>
              <a:ext uri="{FF2B5EF4-FFF2-40B4-BE49-F238E27FC236}">
                <a16:creationId xmlns:a16="http://schemas.microsoft.com/office/drawing/2014/main" id="{84DE29AE-3EF6-423D-064C-B938AA2F20C9}"/>
              </a:ext>
            </a:extLst>
          </p:cNvPr>
          <p:cNvSpPr txBox="1"/>
          <p:nvPr/>
        </p:nvSpPr>
        <p:spPr>
          <a:xfrm>
            <a:off x="4350935" y="561033"/>
            <a:ext cx="2029768" cy="584775"/>
          </a:xfrm>
          <a:prstGeom prst="rect">
            <a:avLst/>
          </a:prstGeom>
          <a:noFill/>
        </p:spPr>
        <p:txBody>
          <a:bodyPr wrap="square" rtlCol="0">
            <a:spAutoFit/>
          </a:bodyPr>
          <a:lstStyle/>
          <a:p>
            <a:pPr algn="ctr"/>
            <a:r>
              <a:rPr lang="fr-FR" sz="3200" b="1" dirty="0"/>
              <a:t>GENERER</a:t>
            </a:r>
          </a:p>
        </p:txBody>
      </p:sp>
      <p:sp>
        <p:nvSpPr>
          <p:cNvPr id="6" name="ZoneTexte 5">
            <a:extLst>
              <a:ext uri="{FF2B5EF4-FFF2-40B4-BE49-F238E27FC236}">
                <a16:creationId xmlns:a16="http://schemas.microsoft.com/office/drawing/2014/main" id="{BF6F7A40-C7F2-0F53-4E4D-DD0A71C53B2B}"/>
              </a:ext>
            </a:extLst>
          </p:cNvPr>
          <p:cNvSpPr txBox="1"/>
          <p:nvPr/>
        </p:nvSpPr>
        <p:spPr>
          <a:xfrm>
            <a:off x="8917912" y="3818225"/>
            <a:ext cx="2609223" cy="584775"/>
          </a:xfrm>
          <a:prstGeom prst="rect">
            <a:avLst/>
          </a:prstGeom>
          <a:noFill/>
        </p:spPr>
        <p:txBody>
          <a:bodyPr wrap="square" rtlCol="0">
            <a:spAutoFit/>
          </a:bodyPr>
          <a:lstStyle/>
          <a:p>
            <a:pPr algn="ctr"/>
            <a:r>
              <a:rPr lang="fr-FR" sz="3200" b="1" dirty="0"/>
              <a:t>CONSERVER</a:t>
            </a:r>
          </a:p>
        </p:txBody>
      </p:sp>
      <p:cxnSp>
        <p:nvCxnSpPr>
          <p:cNvPr id="8" name="Connecteur : en arc 7">
            <a:extLst>
              <a:ext uri="{FF2B5EF4-FFF2-40B4-BE49-F238E27FC236}">
                <a16:creationId xmlns:a16="http://schemas.microsoft.com/office/drawing/2014/main" id="{DDD89F8C-BB8D-6F93-0CA2-496F8F556E72}"/>
              </a:ext>
            </a:extLst>
          </p:cNvPr>
          <p:cNvCxnSpPr>
            <a:stCxn id="1026" idx="0"/>
            <a:endCxn id="5" idx="2"/>
          </p:cNvCxnSpPr>
          <p:nvPr/>
        </p:nvCxnSpPr>
        <p:spPr>
          <a:xfrm rot="16200000" flipV="1">
            <a:off x="5270927" y="1240700"/>
            <a:ext cx="919966" cy="730181"/>
          </a:xfrm>
          <a:prstGeom prst="curvedConnector3">
            <a:avLst/>
          </a:prstGeom>
          <a:ln w="762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 en arc 8">
            <a:extLst>
              <a:ext uri="{FF2B5EF4-FFF2-40B4-BE49-F238E27FC236}">
                <a16:creationId xmlns:a16="http://schemas.microsoft.com/office/drawing/2014/main" id="{AA514B2B-C93B-8206-5F4B-148E608675BC}"/>
              </a:ext>
            </a:extLst>
          </p:cNvPr>
          <p:cNvCxnSpPr>
            <a:cxnSpLocks/>
            <a:stCxn id="1026" idx="1"/>
            <a:endCxn id="4" idx="3"/>
          </p:cNvCxnSpPr>
          <p:nvPr/>
        </p:nvCxnSpPr>
        <p:spPr>
          <a:xfrm rot="10800000" flipV="1">
            <a:off x="3014506" y="3429000"/>
            <a:ext cx="1718268" cy="1363226"/>
          </a:xfrm>
          <a:prstGeom prst="curvedConnector3">
            <a:avLst/>
          </a:prstGeom>
          <a:ln w="762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 en arc 13">
            <a:extLst>
              <a:ext uri="{FF2B5EF4-FFF2-40B4-BE49-F238E27FC236}">
                <a16:creationId xmlns:a16="http://schemas.microsoft.com/office/drawing/2014/main" id="{351A9179-C4DE-577B-3F27-68FAE136F73C}"/>
              </a:ext>
            </a:extLst>
          </p:cNvPr>
          <p:cNvCxnSpPr>
            <a:cxnSpLocks/>
            <a:stCxn id="1026" idx="2"/>
            <a:endCxn id="3" idx="0"/>
          </p:cNvCxnSpPr>
          <p:nvPr/>
        </p:nvCxnSpPr>
        <p:spPr>
          <a:xfrm rot="16200000" flipH="1">
            <a:off x="6206596" y="4681630"/>
            <a:ext cx="1034015" cy="1255206"/>
          </a:xfrm>
          <a:prstGeom prst="curvedConnector3">
            <a:avLst>
              <a:gd name="adj1" fmla="val 50000"/>
            </a:avLst>
          </a:prstGeom>
          <a:ln w="762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 en arc 17">
            <a:extLst>
              <a:ext uri="{FF2B5EF4-FFF2-40B4-BE49-F238E27FC236}">
                <a16:creationId xmlns:a16="http://schemas.microsoft.com/office/drawing/2014/main" id="{26A0C429-DF38-4B7D-E0A5-8429B4D56D13}"/>
              </a:ext>
            </a:extLst>
          </p:cNvPr>
          <p:cNvCxnSpPr>
            <a:cxnSpLocks/>
            <a:stCxn id="1026" idx="3"/>
            <a:endCxn id="6" idx="1"/>
          </p:cNvCxnSpPr>
          <p:nvPr/>
        </p:nvCxnSpPr>
        <p:spPr>
          <a:xfrm>
            <a:off x="7459226" y="3429000"/>
            <a:ext cx="1458686" cy="681613"/>
          </a:xfrm>
          <a:prstGeom prst="curvedConnector3">
            <a:avLst>
              <a:gd name="adj1" fmla="val 50000"/>
            </a:avLst>
          </a:prstGeom>
          <a:ln w="762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2002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FB601FC-E997-497C-B5AF-DB0CFFCFD192}"/>
              </a:ext>
            </a:extLst>
          </p:cNvPr>
          <p:cNvSpPr>
            <a:spLocks noGrp="1"/>
          </p:cNvSpPr>
          <p:nvPr>
            <p:ph type="body" sz="quarter" idx="10"/>
          </p:nvPr>
        </p:nvSpPr>
        <p:spPr>
          <a:xfrm>
            <a:off x="4803332" y="2143125"/>
            <a:ext cx="2585336" cy="498476"/>
          </a:xfrm>
        </p:spPr>
        <p:txBody>
          <a:bodyPr/>
          <a:lstStyle/>
          <a:p>
            <a:r>
              <a:rPr lang="fr-FR" dirty="0"/>
              <a:t>1</a:t>
            </a:r>
            <a:r>
              <a:rPr lang="fr-FR" baseline="30000" dirty="0"/>
              <a:t>ère</a:t>
            </a:r>
            <a:r>
              <a:rPr lang="fr-FR" dirty="0"/>
              <a:t> Partie</a:t>
            </a:r>
          </a:p>
        </p:txBody>
      </p:sp>
      <p:sp>
        <p:nvSpPr>
          <p:cNvPr id="3" name="Espace réservé du texte 2">
            <a:extLst>
              <a:ext uri="{FF2B5EF4-FFF2-40B4-BE49-F238E27FC236}">
                <a16:creationId xmlns:a16="http://schemas.microsoft.com/office/drawing/2014/main" id="{59DD4AB6-C7A2-4AC7-8644-9EF9AC898E75}"/>
              </a:ext>
            </a:extLst>
          </p:cNvPr>
          <p:cNvSpPr>
            <a:spLocks noGrp="1"/>
          </p:cNvSpPr>
          <p:nvPr>
            <p:ph type="body" sz="quarter" idx="11"/>
          </p:nvPr>
        </p:nvSpPr>
        <p:spPr>
          <a:xfrm>
            <a:off x="1468016" y="3059601"/>
            <a:ext cx="9255967" cy="896579"/>
          </a:xfrm>
        </p:spPr>
        <p:txBody>
          <a:bodyPr/>
          <a:lstStyle/>
          <a:p>
            <a:r>
              <a:rPr lang="fr-FR" dirty="0"/>
              <a:t>Installation et prise en main</a:t>
            </a:r>
          </a:p>
        </p:txBody>
      </p:sp>
    </p:spTree>
    <p:custDataLst>
      <p:tags r:id="rId1"/>
    </p:custDataLst>
    <p:extLst>
      <p:ext uri="{BB962C8B-B14F-4D97-AF65-F5344CB8AC3E}">
        <p14:creationId xmlns:p14="http://schemas.microsoft.com/office/powerpoint/2010/main" val="1324988519"/>
      </p:ext>
    </p:extLst>
  </p:cSld>
  <p:clrMapOvr>
    <a:masterClrMapping/>
  </p:clrMapOvr>
  <p:transition spd="slow">
    <p:cove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6C0815E-6B18-F74D-BE13-7AABF09A6B6C}"/>
              </a:ext>
            </a:extLst>
          </p:cNvPr>
          <p:cNvSpPr>
            <a:spLocks noGrp="1"/>
          </p:cNvSpPr>
          <p:nvPr>
            <p:ph type="body" sz="quarter" idx="10"/>
          </p:nvPr>
        </p:nvSpPr>
        <p:spPr/>
        <p:txBody>
          <a:bodyPr/>
          <a:lstStyle/>
          <a:p>
            <a:r>
              <a:rPr lang="fr-FR" dirty="0"/>
              <a:t>6</a:t>
            </a:r>
            <a:r>
              <a:rPr lang="fr-FR" baseline="30000" dirty="0"/>
              <a:t>e</a:t>
            </a:r>
            <a:r>
              <a:rPr lang="fr-FR" dirty="0"/>
              <a:t> Partie</a:t>
            </a:r>
          </a:p>
        </p:txBody>
      </p:sp>
      <p:sp>
        <p:nvSpPr>
          <p:cNvPr id="3" name="Espace réservé du texte 2">
            <a:extLst>
              <a:ext uri="{FF2B5EF4-FFF2-40B4-BE49-F238E27FC236}">
                <a16:creationId xmlns:a16="http://schemas.microsoft.com/office/drawing/2014/main" id="{E8451D2C-C3B0-A63D-A049-2A3229BDF959}"/>
              </a:ext>
            </a:extLst>
          </p:cNvPr>
          <p:cNvSpPr>
            <a:spLocks noGrp="1"/>
          </p:cNvSpPr>
          <p:nvPr>
            <p:ph type="body" sz="quarter" idx="11"/>
          </p:nvPr>
        </p:nvSpPr>
        <p:spPr>
          <a:xfrm>
            <a:off x="2072194" y="3311527"/>
            <a:ext cx="8047613" cy="826367"/>
          </a:xfrm>
        </p:spPr>
        <p:txBody>
          <a:bodyPr/>
          <a:lstStyle/>
          <a:p>
            <a:r>
              <a:rPr lang="fr-FR" dirty="0"/>
              <a:t>Bonnes pratiques et outils complémentaires</a:t>
            </a:r>
          </a:p>
        </p:txBody>
      </p:sp>
    </p:spTree>
    <p:extLst>
      <p:ext uri="{BB962C8B-B14F-4D97-AF65-F5344CB8AC3E}">
        <p14:creationId xmlns:p14="http://schemas.microsoft.com/office/powerpoint/2010/main" val="8294444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AF2313-FC77-E352-87EA-25970860E818}"/>
              </a:ext>
            </a:extLst>
          </p:cNvPr>
          <p:cNvSpPr>
            <a:spLocks noGrp="1"/>
          </p:cNvSpPr>
          <p:nvPr>
            <p:ph type="title"/>
          </p:nvPr>
        </p:nvSpPr>
        <p:spPr/>
        <p:txBody>
          <a:bodyPr>
            <a:normAutofit fontScale="90000"/>
          </a:bodyPr>
          <a:lstStyle/>
          <a:p>
            <a:r>
              <a:rPr lang="fr-FR" dirty="0"/>
              <a:t>Les raccourcis utiles</a:t>
            </a:r>
          </a:p>
        </p:txBody>
      </p:sp>
      <p:sp>
        <p:nvSpPr>
          <p:cNvPr id="4" name="ZoneTexte 3">
            <a:extLst>
              <a:ext uri="{FF2B5EF4-FFF2-40B4-BE49-F238E27FC236}">
                <a16:creationId xmlns:a16="http://schemas.microsoft.com/office/drawing/2014/main" id="{B9E09774-673E-394C-2801-C8A210BABEC6}"/>
              </a:ext>
            </a:extLst>
          </p:cNvPr>
          <p:cNvSpPr txBox="1"/>
          <p:nvPr/>
        </p:nvSpPr>
        <p:spPr>
          <a:xfrm>
            <a:off x="313174" y="934210"/>
            <a:ext cx="11565652" cy="5770811"/>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US" sz="1800" b="1" dirty="0"/>
              <a:t>Ctrl + et Ctrl + Shift </a:t>
            </a:r>
            <a:r>
              <a:rPr lang="en-US" sz="1800" dirty="0"/>
              <a:t>: pour copier/</a:t>
            </a:r>
            <a:r>
              <a:rPr lang="en-US" sz="1800" dirty="0" err="1"/>
              <a:t>coller</a:t>
            </a:r>
            <a:r>
              <a:rPr lang="en-US" sz="1800" dirty="0"/>
              <a:t> la reference </a:t>
            </a:r>
            <a:r>
              <a:rPr lang="en-US" sz="1800" dirty="0" err="1"/>
              <a:t>ou</a:t>
            </a:r>
            <a:r>
              <a:rPr lang="en-US" sz="1800" dirty="0"/>
              <a:t> </a:t>
            </a:r>
            <a:r>
              <a:rPr lang="en-US" sz="1800" dirty="0" err="1"/>
              <a:t>sa</a:t>
            </a:r>
            <a:r>
              <a:rPr lang="en-US" sz="1800" dirty="0"/>
              <a:t> citation</a:t>
            </a:r>
          </a:p>
          <a:p>
            <a:pPr marL="285750" indent="-285750">
              <a:spcBef>
                <a:spcPts val="600"/>
              </a:spcBef>
              <a:buFont typeface="Arial" panose="020B0604020202020204" pitchFamily="34" charset="0"/>
              <a:buChar char="•"/>
            </a:pPr>
            <a:r>
              <a:rPr lang="en-US" sz="1800" dirty="0"/>
              <a:t>Vous </a:t>
            </a:r>
            <a:r>
              <a:rPr lang="en-US" sz="1800" dirty="0" err="1"/>
              <a:t>pouvez</a:t>
            </a:r>
            <a:r>
              <a:rPr lang="en-US" sz="1800" dirty="0"/>
              <a:t> </a:t>
            </a:r>
            <a:r>
              <a:rPr lang="en-US" sz="1800" b="1" dirty="0" err="1"/>
              <a:t>glisser</a:t>
            </a:r>
            <a:r>
              <a:rPr lang="en-US" sz="1800" b="1" dirty="0"/>
              <a:t>/deposer </a:t>
            </a:r>
            <a:r>
              <a:rPr lang="en-US" sz="1800" dirty="0"/>
              <a:t>à peu </a:t>
            </a:r>
            <a:r>
              <a:rPr lang="en-US" sz="1800" dirty="0" err="1"/>
              <a:t>près</a:t>
            </a:r>
            <a:r>
              <a:rPr lang="en-US" sz="1800" dirty="0"/>
              <a:t> tout et </a:t>
            </a:r>
            <a:r>
              <a:rPr lang="en-US" sz="1800" dirty="0" err="1"/>
              <a:t>n’importe</a:t>
            </a:r>
            <a:r>
              <a:rPr lang="en-US" sz="1800" dirty="0"/>
              <a:t> quoi :</a:t>
            </a:r>
          </a:p>
          <a:p>
            <a:pPr marL="742950" lvl="1" indent="-285750">
              <a:spcBef>
                <a:spcPts val="600"/>
              </a:spcBef>
              <a:buFont typeface="Arial" panose="020B0604020202020204" pitchFamily="34" charset="0"/>
              <a:buChar char="•"/>
            </a:pPr>
            <a:r>
              <a:rPr lang="en-US" sz="1800" dirty="0" err="1"/>
              <a:t>une</a:t>
            </a:r>
            <a:r>
              <a:rPr lang="en-US" sz="1800" dirty="0"/>
              <a:t> notice </a:t>
            </a:r>
            <a:r>
              <a:rPr lang="en-US" sz="1800" dirty="0" err="1"/>
              <a:t>vers</a:t>
            </a:r>
            <a:r>
              <a:rPr lang="en-US" sz="1800" dirty="0"/>
              <a:t> </a:t>
            </a:r>
            <a:r>
              <a:rPr lang="en-US" sz="1800" dirty="0" err="1"/>
              <a:t>autant</a:t>
            </a:r>
            <a:r>
              <a:rPr lang="en-US" sz="1800" dirty="0"/>
              <a:t> de collections (dossiers) que </a:t>
            </a:r>
            <a:r>
              <a:rPr lang="en-US" sz="1800" dirty="0" err="1"/>
              <a:t>vous</a:t>
            </a:r>
            <a:r>
              <a:rPr lang="en-US" sz="1800" dirty="0"/>
              <a:t> </a:t>
            </a:r>
            <a:r>
              <a:rPr lang="en-US" sz="1800" dirty="0" err="1"/>
              <a:t>voulez</a:t>
            </a:r>
            <a:endParaRPr lang="en-US" sz="1800" dirty="0"/>
          </a:p>
          <a:p>
            <a:pPr marL="1200150" lvl="2" indent="-285750">
              <a:spcBef>
                <a:spcPts val="600"/>
              </a:spcBef>
            </a:pPr>
            <a:r>
              <a:rPr lang="en-US" sz="1400" dirty="0"/>
              <a:t>Avec SHIFT : ne fait pas </a:t>
            </a:r>
            <a:r>
              <a:rPr lang="en-US" sz="1400" dirty="0" err="1"/>
              <a:t>une</a:t>
            </a:r>
            <a:r>
              <a:rPr lang="en-US" sz="1400" dirty="0"/>
              <a:t> </a:t>
            </a:r>
            <a:r>
              <a:rPr lang="en-US" sz="1400" dirty="0" err="1"/>
              <a:t>copie</a:t>
            </a:r>
            <a:r>
              <a:rPr lang="en-US" sz="1400" dirty="0"/>
              <a:t>, </a:t>
            </a:r>
            <a:r>
              <a:rPr lang="en-US" sz="1400" dirty="0" err="1"/>
              <a:t>mais</a:t>
            </a:r>
            <a:r>
              <a:rPr lang="en-US" sz="1400" dirty="0"/>
              <a:t> </a:t>
            </a:r>
            <a:r>
              <a:rPr lang="en-US" sz="1400" dirty="0" err="1"/>
              <a:t>déplace</a:t>
            </a:r>
            <a:r>
              <a:rPr lang="en-US" sz="1400" dirty="0"/>
              <a:t> dans la nouvelle collection et </a:t>
            </a:r>
            <a:r>
              <a:rPr lang="en-US" sz="1400" dirty="0" err="1"/>
              <a:t>l’enlève</a:t>
            </a:r>
            <a:r>
              <a:rPr lang="en-US" sz="1400" dirty="0"/>
              <a:t> de l’ancienne</a:t>
            </a:r>
          </a:p>
          <a:p>
            <a:pPr marL="742950" lvl="1" indent="-285750">
              <a:spcBef>
                <a:spcPts val="600"/>
              </a:spcBef>
              <a:buFont typeface="Arial" panose="020B0604020202020204" pitchFamily="34" charset="0"/>
              <a:buChar char="•"/>
            </a:pPr>
            <a:r>
              <a:rPr lang="en-US" sz="1800" dirty="0" err="1"/>
              <a:t>une</a:t>
            </a:r>
            <a:r>
              <a:rPr lang="en-US" sz="1800" dirty="0"/>
              <a:t> notice </a:t>
            </a:r>
            <a:r>
              <a:rPr lang="en-US" sz="1800" dirty="0" err="1"/>
              <a:t>vers</a:t>
            </a:r>
            <a:r>
              <a:rPr lang="en-US" sz="1800" dirty="0"/>
              <a:t> un document </a:t>
            </a:r>
            <a:r>
              <a:rPr lang="en-US" sz="1800" dirty="0" err="1"/>
              <a:t>texte</a:t>
            </a:r>
            <a:r>
              <a:rPr lang="en-US" sz="1800" dirty="0"/>
              <a:t> </a:t>
            </a:r>
          </a:p>
          <a:p>
            <a:pPr marL="1200150" lvl="2" indent="-285750">
              <a:spcBef>
                <a:spcPts val="600"/>
              </a:spcBef>
            </a:pPr>
            <a:r>
              <a:rPr lang="en-US" sz="1400" dirty="0"/>
              <a:t>avec le + SHIFT pour que </a:t>
            </a:r>
            <a:r>
              <a:rPr lang="en-US" sz="1400" dirty="0" err="1"/>
              <a:t>ce</a:t>
            </a:r>
            <a:r>
              <a:rPr lang="en-US" sz="1400" dirty="0"/>
              <a:t> </a:t>
            </a:r>
            <a:r>
              <a:rPr lang="en-US" sz="1400" dirty="0" err="1"/>
              <a:t>soit</a:t>
            </a:r>
            <a:r>
              <a:rPr lang="en-US" sz="1400" dirty="0"/>
              <a:t> la citation et non la reference</a:t>
            </a:r>
          </a:p>
          <a:p>
            <a:pPr marL="742950" lvl="1" indent="-285750">
              <a:spcBef>
                <a:spcPts val="600"/>
              </a:spcBef>
              <a:buFont typeface="Arial" panose="020B0604020202020204" pitchFamily="34" charset="0"/>
              <a:buChar char="•"/>
            </a:pPr>
            <a:r>
              <a:rPr lang="en-US" sz="1800" dirty="0"/>
              <a:t>un PDF </a:t>
            </a:r>
            <a:r>
              <a:rPr lang="en-US" sz="1800" dirty="0" err="1"/>
              <a:t>ou</a:t>
            </a:r>
            <a:r>
              <a:rPr lang="en-US" sz="1800" dirty="0"/>
              <a:t> </a:t>
            </a:r>
            <a:r>
              <a:rPr lang="en-US" sz="1800" dirty="0" err="1"/>
              <a:t>n’importe</a:t>
            </a:r>
            <a:r>
              <a:rPr lang="en-US" sz="1800" dirty="0"/>
              <a:t> </a:t>
            </a:r>
            <a:r>
              <a:rPr lang="en-US" sz="1800" dirty="0" err="1"/>
              <a:t>quel</a:t>
            </a:r>
            <a:r>
              <a:rPr lang="en-US" sz="1800" dirty="0"/>
              <a:t> </a:t>
            </a:r>
            <a:r>
              <a:rPr lang="en-US" sz="1800" dirty="0" err="1"/>
              <a:t>fichier</a:t>
            </a:r>
            <a:r>
              <a:rPr lang="en-US" sz="1800" dirty="0"/>
              <a:t> dans </a:t>
            </a:r>
            <a:r>
              <a:rPr lang="en-US" sz="1800" dirty="0" err="1"/>
              <a:t>votre</a:t>
            </a:r>
            <a:r>
              <a:rPr lang="en-US" sz="1800" dirty="0"/>
              <a:t> Zotero (</a:t>
            </a:r>
            <a:r>
              <a:rPr lang="en-US" sz="1800" dirty="0" err="1"/>
              <a:t>si</a:t>
            </a:r>
            <a:r>
              <a:rPr lang="en-US" sz="1800" dirty="0"/>
              <a:t> </a:t>
            </a:r>
            <a:r>
              <a:rPr lang="en-US" sz="1800" dirty="0" err="1"/>
              <a:t>métadonnées</a:t>
            </a:r>
            <a:r>
              <a:rPr lang="en-US" sz="1800" dirty="0"/>
              <a:t> il y a, </a:t>
            </a:r>
            <a:r>
              <a:rPr lang="en-US" sz="1800" dirty="0" err="1"/>
              <a:t>alors</a:t>
            </a:r>
            <a:r>
              <a:rPr lang="en-US" sz="1800" dirty="0"/>
              <a:t> Zotero les </a:t>
            </a:r>
            <a:r>
              <a:rPr lang="en-US" sz="1800" dirty="0" err="1"/>
              <a:t>récupèrera</a:t>
            </a:r>
            <a:r>
              <a:rPr lang="en-US" sz="1800" dirty="0"/>
              <a:t>)</a:t>
            </a:r>
          </a:p>
          <a:p>
            <a:pPr marL="742950" lvl="1" indent="-285750">
              <a:spcBef>
                <a:spcPts val="600"/>
              </a:spcBef>
              <a:buFont typeface="Arial" panose="020B0604020202020204" pitchFamily="34" charset="0"/>
              <a:buChar char="•"/>
            </a:pPr>
            <a:r>
              <a:rPr lang="en-US" sz="1800" dirty="0" err="1"/>
              <a:t>une</a:t>
            </a:r>
            <a:r>
              <a:rPr lang="en-US" sz="1800" dirty="0"/>
              <a:t> </a:t>
            </a:r>
            <a:r>
              <a:rPr lang="en-US" sz="1800" dirty="0" err="1"/>
              <a:t>ou</a:t>
            </a:r>
            <a:r>
              <a:rPr lang="en-US" sz="1800" dirty="0"/>
              <a:t> des notices </a:t>
            </a:r>
            <a:r>
              <a:rPr lang="en-US" sz="1800" dirty="0" err="1"/>
              <a:t>vers</a:t>
            </a:r>
            <a:r>
              <a:rPr lang="en-US" sz="1800" dirty="0"/>
              <a:t> un </a:t>
            </a:r>
            <a:r>
              <a:rPr lang="en-US" sz="1800" dirty="0" err="1"/>
              <a:t>marqueur</a:t>
            </a:r>
            <a:r>
              <a:rPr lang="en-US" sz="1800" dirty="0"/>
              <a:t> pour que </a:t>
            </a:r>
            <a:r>
              <a:rPr lang="en-US" sz="1800" dirty="0" err="1"/>
              <a:t>toutes</a:t>
            </a:r>
            <a:r>
              <a:rPr lang="en-US" sz="1800" dirty="0"/>
              <a:t> les notices </a:t>
            </a:r>
            <a:r>
              <a:rPr lang="en-US" sz="1800" dirty="0" err="1"/>
              <a:t>soient</a:t>
            </a:r>
            <a:r>
              <a:rPr lang="en-US" sz="1800" dirty="0"/>
              <a:t> </a:t>
            </a:r>
            <a:r>
              <a:rPr lang="en-US" sz="1800" dirty="0" err="1"/>
              <a:t>tagguées</a:t>
            </a:r>
            <a:endParaRPr lang="en-US" sz="1800" dirty="0"/>
          </a:p>
          <a:p>
            <a:pPr marL="742950" lvl="1" indent="-285750">
              <a:spcBef>
                <a:spcPts val="600"/>
              </a:spcBef>
              <a:buFont typeface="Arial" panose="020B0604020202020204" pitchFamily="34" charset="0"/>
              <a:buChar char="•"/>
            </a:pPr>
            <a:endParaRPr lang="en-US" sz="1800" dirty="0"/>
          </a:p>
          <a:p>
            <a:pPr marL="285750" indent="-285750">
              <a:spcBef>
                <a:spcPts val="600"/>
              </a:spcBef>
              <a:buFont typeface="Arial" panose="020B0604020202020204" pitchFamily="34" charset="0"/>
              <a:buChar char="•"/>
            </a:pPr>
            <a:r>
              <a:rPr lang="en-US" sz="1800" dirty="0" err="1"/>
              <a:t>Voir</a:t>
            </a:r>
            <a:r>
              <a:rPr lang="en-US" sz="1800" dirty="0"/>
              <a:t> </a:t>
            </a:r>
            <a:r>
              <a:rPr lang="en-US" sz="1800" dirty="0" err="1"/>
              <a:t>où</a:t>
            </a:r>
            <a:r>
              <a:rPr lang="en-US" sz="1800" dirty="0"/>
              <a:t> </a:t>
            </a:r>
            <a:r>
              <a:rPr lang="en-US" sz="1800" dirty="0" err="1"/>
              <a:t>sont</a:t>
            </a:r>
            <a:r>
              <a:rPr lang="en-US" sz="1800" dirty="0"/>
              <a:t> </a:t>
            </a:r>
            <a:r>
              <a:rPr lang="en-US" sz="1800" dirty="0" err="1"/>
              <a:t>vos</a:t>
            </a:r>
            <a:r>
              <a:rPr lang="en-US" sz="1800" dirty="0"/>
              <a:t> documents : la </a:t>
            </a:r>
            <a:r>
              <a:rPr lang="en-US" sz="1800" b="1" dirty="0" err="1"/>
              <a:t>touche</a:t>
            </a:r>
            <a:r>
              <a:rPr lang="en-US" sz="1800" b="1" dirty="0"/>
              <a:t> CTRL</a:t>
            </a:r>
          </a:p>
          <a:p>
            <a:pPr marL="742950" lvl="1" indent="-285750">
              <a:spcBef>
                <a:spcPts val="600"/>
              </a:spcBef>
            </a:pPr>
            <a:r>
              <a:rPr lang="en-US" sz="1400" dirty="0"/>
              <a:t>Si rien </a:t>
            </a:r>
            <a:r>
              <a:rPr lang="en-US" sz="1400" dirty="0" err="1"/>
              <a:t>n’apparaît</a:t>
            </a:r>
            <a:r>
              <a:rPr lang="en-US" sz="1400" dirty="0"/>
              <a:t> </a:t>
            </a:r>
            <a:r>
              <a:rPr lang="en-US" sz="1400" dirty="0" err="1"/>
              <a:t>en</a:t>
            </a:r>
            <a:r>
              <a:rPr lang="en-US" sz="1400" dirty="0"/>
              <a:t> jaune : </a:t>
            </a:r>
            <a:r>
              <a:rPr lang="en-US" sz="1400" dirty="0" err="1"/>
              <a:t>votre</a:t>
            </a:r>
            <a:r>
              <a:rPr lang="en-US" sz="1400" dirty="0"/>
              <a:t> document </a:t>
            </a:r>
            <a:r>
              <a:rPr lang="en-US" sz="1400" dirty="0" err="1"/>
              <a:t>est</a:t>
            </a:r>
            <a:r>
              <a:rPr lang="en-US" sz="1400" dirty="0"/>
              <a:t> </a:t>
            </a:r>
            <a:r>
              <a:rPr lang="en-US" sz="1400" dirty="0" err="1"/>
              <a:t>uniquement</a:t>
            </a:r>
            <a:r>
              <a:rPr lang="en-US" sz="1400" dirty="0"/>
              <a:t> dans </a:t>
            </a:r>
            <a:r>
              <a:rPr lang="en-US" sz="1400" dirty="0" err="1"/>
              <a:t>votre</a:t>
            </a:r>
            <a:r>
              <a:rPr lang="en-US" sz="1400" dirty="0"/>
              <a:t> bibliothèque, </a:t>
            </a:r>
            <a:r>
              <a:rPr lang="en-US" sz="1400" dirty="0" err="1"/>
              <a:t>mais</a:t>
            </a:r>
            <a:r>
              <a:rPr lang="en-US" sz="1400" dirty="0"/>
              <a:t> pas dans </a:t>
            </a:r>
            <a:r>
              <a:rPr lang="en-US" sz="1400" dirty="0" err="1"/>
              <a:t>une</a:t>
            </a:r>
            <a:r>
              <a:rPr lang="en-US" sz="1400" dirty="0"/>
              <a:t> collection</a:t>
            </a:r>
          </a:p>
          <a:p>
            <a:pPr marL="742950" lvl="1" indent="-285750">
              <a:spcBef>
                <a:spcPts val="600"/>
              </a:spcBef>
            </a:pPr>
            <a:endParaRPr lang="en-US" sz="1800" dirty="0"/>
          </a:p>
          <a:p>
            <a:pPr marL="285750" indent="-285750">
              <a:spcBef>
                <a:spcPts val="600"/>
              </a:spcBef>
              <a:buFont typeface="Arial" panose="020B0604020202020204" pitchFamily="34" charset="0"/>
              <a:buChar char="•"/>
            </a:pPr>
            <a:r>
              <a:rPr lang="en-US" sz="1800" dirty="0"/>
              <a:t>Les touches </a:t>
            </a:r>
            <a:r>
              <a:rPr lang="en-US" sz="1800" b="1" dirty="0"/>
              <a:t>+ et – </a:t>
            </a:r>
            <a:r>
              <a:rPr lang="en-US" sz="1800" dirty="0"/>
              <a:t>pour faire </a:t>
            </a:r>
            <a:r>
              <a:rPr lang="en-US" sz="1800" dirty="0" err="1"/>
              <a:t>apparaître</a:t>
            </a:r>
            <a:r>
              <a:rPr lang="en-US" sz="1800" dirty="0"/>
              <a:t> / </a:t>
            </a:r>
            <a:r>
              <a:rPr lang="en-US" sz="1800" dirty="0" err="1"/>
              <a:t>disparaître</a:t>
            </a:r>
            <a:r>
              <a:rPr lang="en-US" sz="1800" dirty="0"/>
              <a:t> les dossiers</a:t>
            </a:r>
          </a:p>
          <a:p>
            <a:pPr marL="285750" indent="-285750">
              <a:spcBef>
                <a:spcPts val="600"/>
              </a:spcBef>
              <a:buFont typeface="Arial" panose="020B0604020202020204" pitchFamily="34" charset="0"/>
              <a:buChar char="•"/>
            </a:pPr>
            <a:r>
              <a:rPr lang="en-US" sz="1800" dirty="0"/>
              <a:t>Modifier les majuscules d’un </a:t>
            </a:r>
            <a:r>
              <a:rPr lang="en-US" sz="1800" dirty="0" err="1"/>
              <a:t>titre</a:t>
            </a:r>
            <a:r>
              <a:rPr lang="en-US" sz="1800" dirty="0"/>
              <a:t>: </a:t>
            </a:r>
            <a:r>
              <a:rPr lang="en-US" sz="1800" b="1" dirty="0" err="1"/>
              <a:t>clic</a:t>
            </a:r>
            <a:r>
              <a:rPr lang="en-US" sz="1800" b="1" dirty="0"/>
              <a:t> droit </a:t>
            </a:r>
            <a:r>
              <a:rPr lang="en-US" sz="1800" dirty="0"/>
              <a:t>dessus</a:t>
            </a:r>
          </a:p>
          <a:p>
            <a:pPr marL="285750" indent="-285750">
              <a:spcBef>
                <a:spcPts val="600"/>
              </a:spcBef>
              <a:buFont typeface="Arial" panose="020B0604020202020204" pitchFamily="34" charset="0"/>
              <a:buChar char="•"/>
            </a:pPr>
            <a:r>
              <a:rPr lang="en-US" sz="1800" dirty="0" err="1"/>
              <a:t>Inverser</a:t>
            </a:r>
            <a:r>
              <a:rPr lang="en-US" sz="1800" dirty="0"/>
              <a:t> nom/</a:t>
            </a:r>
            <a:r>
              <a:rPr lang="en-US" sz="1800" dirty="0" err="1"/>
              <a:t>prénom</a:t>
            </a:r>
            <a:r>
              <a:rPr lang="en-US" sz="1800" dirty="0"/>
              <a:t> de </a:t>
            </a:r>
            <a:r>
              <a:rPr lang="en-US" sz="1800" dirty="0" err="1"/>
              <a:t>l’auteur</a:t>
            </a:r>
            <a:r>
              <a:rPr lang="en-US" sz="1800" dirty="0"/>
              <a:t> : idem, </a:t>
            </a:r>
            <a:r>
              <a:rPr lang="en-US" sz="1800" dirty="0" err="1"/>
              <a:t>clic</a:t>
            </a:r>
            <a:r>
              <a:rPr lang="en-US" sz="1800" dirty="0"/>
              <a:t> droit</a:t>
            </a:r>
          </a:p>
          <a:p>
            <a:pPr marL="285750" indent="-285750">
              <a:spcBef>
                <a:spcPts val="600"/>
              </a:spcBef>
              <a:buFont typeface="Arial" panose="020B0604020202020204" pitchFamily="34" charset="0"/>
              <a:buChar char="•"/>
            </a:pPr>
            <a:r>
              <a:rPr lang="en-US" sz="1800" dirty="0"/>
              <a:t>Les </a:t>
            </a:r>
            <a:r>
              <a:rPr lang="en-US" sz="1800" b="1" dirty="0"/>
              <a:t>boutons “DOI” et “URL” </a:t>
            </a:r>
            <a:r>
              <a:rPr lang="en-US" sz="1800" dirty="0"/>
              <a:t>dans la fiche de la notice </a:t>
            </a:r>
            <a:r>
              <a:rPr lang="en-US" sz="1800" dirty="0" err="1"/>
              <a:t>sont</a:t>
            </a:r>
            <a:r>
              <a:rPr lang="en-US" sz="1800" dirty="0"/>
              <a:t> </a:t>
            </a:r>
            <a:r>
              <a:rPr lang="en-US" sz="1800" dirty="0" err="1"/>
              <a:t>cliquables</a:t>
            </a:r>
            <a:r>
              <a:rPr lang="en-US" sz="1800" dirty="0"/>
              <a:t> !</a:t>
            </a:r>
          </a:p>
        </p:txBody>
      </p:sp>
    </p:spTree>
    <p:extLst>
      <p:ext uri="{BB962C8B-B14F-4D97-AF65-F5344CB8AC3E}">
        <p14:creationId xmlns:p14="http://schemas.microsoft.com/office/powerpoint/2010/main" val="15159722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D2F68A-93B2-0FE1-039A-78E2ACF139AE}"/>
              </a:ext>
            </a:extLst>
          </p:cNvPr>
          <p:cNvSpPr>
            <a:spLocks noGrp="1"/>
          </p:cNvSpPr>
          <p:nvPr>
            <p:ph type="title"/>
          </p:nvPr>
        </p:nvSpPr>
        <p:spPr/>
        <p:txBody>
          <a:bodyPr>
            <a:normAutofit fontScale="90000"/>
          </a:bodyPr>
          <a:lstStyle/>
          <a:p>
            <a:r>
              <a:rPr lang="fr-FR" dirty="0"/>
              <a:t>Mes Publications</a:t>
            </a:r>
          </a:p>
        </p:txBody>
      </p:sp>
      <p:pic>
        <p:nvPicPr>
          <p:cNvPr id="4" name="Image 3">
            <a:extLst>
              <a:ext uri="{FF2B5EF4-FFF2-40B4-BE49-F238E27FC236}">
                <a16:creationId xmlns:a16="http://schemas.microsoft.com/office/drawing/2014/main" id="{BF0B6D17-24A6-4667-65B4-FDD89A01E7C2}"/>
              </a:ext>
            </a:extLst>
          </p:cNvPr>
          <p:cNvPicPr>
            <a:picLocks noChangeAspect="1"/>
          </p:cNvPicPr>
          <p:nvPr/>
        </p:nvPicPr>
        <p:blipFill>
          <a:blip r:embed="rId2"/>
          <a:stretch>
            <a:fillRect/>
          </a:stretch>
        </p:blipFill>
        <p:spPr>
          <a:xfrm>
            <a:off x="623391" y="1540110"/>
            <a:ext cx="2953162" cy="3858163"/>
          </a:xfrm>
          <a:prstGeom prst="rect">
            <a:avLst/>
          </a:prstGeom>
          <a:ln>
            <a:noFill/>
          </a:ln>
          <a:effectLst>
            <a:outerShdw blurRad="292100" dist="139700" dir="2700000" algn="tl" rotWithShape="0">
              <a:srgbClr val="333333">
                <a:alpha val="65000"/>
              </a:srgbClr>
            </a:outerShdw>
          </a:effectLst>
        </p:spPr>
      </p:pic>
      <p:pic>
        <p:nvPicPr>
          <p:cNvPr id="6" name="Image 5">
            <a:extLst>
              <a:ext uri="{FF2B5EF4-FFF2-40B4-BE49-F238E27FC236}">
                <a16:creationId xmlns:a16="http://schemas.microsoft.com/office/drawing/2014/main" id="{7F5AB237-0C8C-41D6-AB90-D3016B4ADDC5}"/>
              </a:ext>
            </a:extLst>
          </p:cNvPr>
          <p:cNvPicPr>
            <a:picLocks noChangeAspect="1"/>
          </p:cNvPicPr>
          <p:nvPr/>
        </p:nvPicPr>
        <p:blipFill>
          <a:blip r:embed="rId3"/>
          <a:stretch>
            <a:fillRect/>
          </a:stretch>
        </p:blipFill>
        <p:spPr>
          <a:xfrm>
            <a:off x="3888711" y="1145747"/>
            <a:ext cx="7782671" cy="1408095"/>
          </a:xfrm>
          <a:prstGeom prst="rect">
            <a:avLst/>
          </a:prstGeom>
          <a:ln>
            <a:noFill/>
          </a:ln>
          <a:effectLst>
            <a:outerShdw blurRad="292100" dist="139700" dir="2700000" algn="tl" rotWithShape="0">
              <a:srgbClr val="333333">
                <a:alpha val="65000"/>
              </a:srgbClr>
            </a:outerShdw>
          </a:effectLst>
        </p:spPr>
      </p:pic>
      <p:sp>
        <p:nvSpPr>
          <p:cNvPr id="7" name="Rectangle : coins arrondis 6">
            <a:extLst>
              <a:ext uri="{FF2B5EF4-FFF2-40B4-BE49-F238E27FC236}">
                <a16:creationId xmlns:a16="http://schemas.microsoft.com/office/drawing/2014/main" id="{4C162E0E-19A8-C441-4493-9B39AD1784E9}"/>
              </a:ext>
            </a:extLst>
          </p:cNvPr>
          <p:cNvSpPr/>
          <p:nvPr/>
        </p:nvSpPr>
        <p:spPr>
          <a:xfrm>
            <a:off x="3994120" y="1777456"/>
            <a:ext cx="5200122" cy="359229"/>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8747E956-7AFC-9718-767E-0D0F88AA3672}"/>
              </a:ext>
            </a:extLst>
          </p:cNvPr>
          <p:cNvPicPr>
            <a:picLocks noChangeAspect="1"/>
          </p:cNvPicPr>
          <p:nvPr/>
        </p:nvPicPr>
        <p:blipFill>
          <a:blip r:embed="rId4"/>
          <a:stretch>
            <a:fillRect/>
          </a:stretch>
        </p:blipFill>
        <p:spPr>
          <a:xfrm>
            <a:off x="4743278" y="3185551"/>
            <a:ext cx="6542054" cy="3233495"/>
          </a:xfrm>
          <a:prstGeom prst="rect">
            <a:avLst/>
          </a:prstGeom>
          <a:ln>
            <a:noFill/>
          </a:ln>
          <a:effectLst>
            <a:outerShdw blurRad="292100" dist="139700" dir="2700000" algn="tl" rotWithShape="0">
              <a:srgbClr val="333333">
                <a:alpha val="65000"/>
              </a:srgbClr>
            </a:outerShdw>
          </a:effectLst>
        </p:spPr>
      </p:pic>
      <p:sp>
        <p:nvSpPr>
          <p:cNvPr id="10" name="Rectangle : coins arrondis 9">
            <a:extLst>
              <a:ext uri="{FF2B5EF4-FFF2-40B4-BE49-F238E27FC236}">
                <a16:creationId xmlns:a16="http://schemas.microsoft.com/office/drawing/2014/main" id="{A319D6A8-AB94-77E1-5BFB-16B6FAD7F5BD}"/>
              </a:ext>
            </a:extLst>
          </p:cNvPr>
          <p:cNvSpPr/>
          <p:nvPr/>
        </p:nvSpPr>
        <p:spPr>
          <a:xfrm>
            <a:off x="4900147" y="5828616"/>
            <a:ext cx="3409840" cy="491797"/>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 en angle 11">
            <a:extLst>
              <a:ext uri="{FF2B5EF4-FFF2-40B4-BE49-F238E27FC236}">
                <a16:creationId xmlns:a16="http://schemas.microsoft.com/office/drawing/2014/main" id="{9389E577-4A2A-8C10-94A2-EA97ED12395C}"/>
              </a:ext>
            </a:extLst>
          </p:cNvPr>
          <p:cNvCxnSpPr>
            <a:stCxn id="10" idx="1"/>
            <a:endCxn id="7" idx="2"/>
          </p:cNvCxnSpPr>
          <p:nvPr/>
        </p:nvCxnSpPr>
        <p:spPr>
          <a:xfrm rot="10800000" flipH="1">
            <a:off x="4900147" y="2136685"/>
            <a:ext cx="1694034" cy="3937830"/>
          </a:xfrm>
          <a:prstGeom prst="bentConnector4">
            <a:avLst>
              <a:gd name="adj1" fmla="val -13494"/>
              <a:gd name="adj2" fmla="val 44191"/>
            </a:avLst>
          </a:prstGeom>
          <a:ln w="57150">
            <a:solidFill>
              <a:srgbClr val="7F7F7F"/>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21654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B2CE56-3E09-073B-EB9F-7364F2AA58AE}"/>
              </a:ext>
            </a:extLst>
          </p:cNvPr>
          <p:cNvSpPr>
            <a:spLocks noGrp="1"/>
          </p:cNvSpPr>
          <p:nvPr>
            <p:ph type="title"/>
          </p:nvPr>
        </p:nvSpPr>
        <p:spPr/>
        <p:txBody>
          <a:bodyPr>
            <a:normAutofit fontScale="90000"/>
          </a:bodyPr>
          <a:lstStyle/>
          <a:p>
            <a:r>
              <a:rPr lang="fr-FR" dirty="0"/>
              <a:t>La fonction recherche</a:t>
            </a:r>
          </a:p>
        </p:txBody>
      </p:sp>
      <p:pic>
        <p:nvPicPr>
          <p:cNvPr id="4" name="Image 3">
            <a:extLst>
              <a:ext uri="{FF2B5EF4-FFF2-40B4-BE49-F238E27FC236}">
                <a16:creationId xmlns:a16="http://schemas.microsoft.com/office/drawing/2014/main" id="{57E85E77-A5F7-DEE5-D719-2C03E35C75A4}"/>
              </a:ext>
            </a:extLst>
          </p:cNvPr>
          <p:cNvPicPr>
            <a:picLocks noChangeAspect="1"/>
          </p:cNvPicPr>
          <p:nvPr/>
        </p:nvPicPr>
        <p:blipFill>
          <a:blip r:embed="rId2"/>
          <a:stretch>
            <a:fillRect/>
          </a:stretch>
        </p:blipFill>
        <p:spPr>
          <a:xfrm>
            <a:off x="623391" y="1090150"/>
            <a:ext cx="3696216" cy="2105319"/>
          </a:xfrm>
          <a:prstGeom prst="rect">
            <a:avLst/>
          </a:prstGeom>
          <a:ln>
            <a:noFill/>
          </a:ln>
          <a:effectLst>
            <a:outerShdw blurRad="292100" dist="139700" dir="2700000" algn="tl" rotWithShape="0">
              <a:srgbClr val="333333">
                <a:alpha val="65000"/>
              </a:srgbClr>
            </a:outerShdw>
          </a:effectLst>
        </p:spPr>
      </p:pic>
      <p:sp>
        <p:nvSpPr>
          <p:cNvPr id="5" name="ZoneTexte 4">
            <a:extLst>
              <a:ext uri="{FF2B5EF4-FFF2-40B4-BE49-F238E27FC236}">
                <a16:creationId xmlns:a16="http://schemas.microsoft.com/office/drawing/2014/main" id="{010CB6AF-A2A9-D034-891C-EB344D7A33C9}"/>
              </a:ext>
            </a:extLst>
          </p:cNvPr>
          <p:cNvSpPr txBox="1"/>
          <p:nvPr/>
        </p:nvSpPr>
        <p:spPr>
          <a:xfrm>
            <a:off x="5174901" y="1958144"/>
            <a:ext cx="2803490" cy="400110"/>
          </a:xfrm>
          <a:prstGeom prst="rect">
            <a:avLst/>
          </a:prstGeom>
          <a:noFill/>
        </p:spPr>
        <p:txBody>
          <a:bodyPr wrap="square" rtlCol="0">
            <a:spAutoFit/>
          </a:bodyPr>
          <a:lstStyle/>
          <a:p>
            <a:r>
              <a:rPr lang="fr-FR" sz="2000" b="1" dirty="0"/>
              <a:t>La recherche simple</a:t>
            </a:r>
          </a:p>
        </p:txBody>
      </p:sp>
      <p:sp>
        <p:nvSpPr>
          <p:cNvPr id="7" name="Rectangle 6">
            <a:extLst>
              <a:ext uri="{FF2B5EF4-FFF2-40B4-BE49-F238E27FC236}">
                <a16:creationId xmlns:a16="http://schemas.microsoft.com/office/drawing/2014/main" id="{3C4105C6-95A6-DD8D-9DBB-6A7205904C24}"/>
              </a:ext>
            </a:extLst>
          </p:cNvPr>
          <p:cNvSpPr/>
          <p:nvPr/>
        </p:nvSpPr>
        <p:spPr>
          <a:xfrm>
            <a:off x="1125416" y="1570944"/>
            <a:ext cx="1436914" cy="288001"/>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a:extLst>
              <a:ext uri="{FF2B5EF4-FFF2-40B4-BE49-F238E27FC236}">
                <a16:creationId xmlns:a16="http://schemas.microsoft.com/office/drawing/2014/main" id="{ECDA4E0E-F4FB-5595-12F5-AADFD643F39F}"/>
              </a:ext>
            </a:extLst>
          </p:cNvPr>
          <p:cNvSpPr/>
          <p:nvPr/>
        </p:nvSpPr>
        <p:spPr>
          <a:xfrm>
            <a:off x="1125415" y="1993785"/>
            <a:ext cx="1436913" cy="288001"/>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F3CCF0DF-7215-3C0B-8AF1-CD2DB07688C6}"/>
              </a:ext>
            </a:extLst>
          </p:cNvPr>
          <p:cNvSpPr/>
          <p:nvPr/>
        </p:nvSpPr>
        <p:spPr>
          <a:xfrm>
            <a:off x="1094872" y="2307380"/>
            <a:ext cx="603299" cy="288001"/>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1" name="Connecteur : en angle 10">
            <a:extLst>
              <a:ext uri="{FF2B5EF4-FFF2-40B4-BE49-F238E27FC236}">
                <a16:creationId xmlns:a16="http://schemas.microsoft.com/office/drawing/2014/main" id="{372BDFD1-791A-511D-5FD7-92C774169824}"/>
              </a:ext>
            </a:extLst>
          </p:cNvPr>
          <p:cNvCxnSpPr>
            <a:cxnSpLocks/>
            <a:stCxn id="5" idx="1"/>
            <a:endCxn id="7" idx="3"/>
          </p:cNvCxnSpPr>
          <p:nvPr/>
        </p:nvCxnSpPr>
        <p:spPr>
          <a:xfrm rot="10800000">
            <a:off x="2562331" y="1714945"/>
            <a:ext cx="2612571" cy="443254"/>
          </a:xfrm>
          <a:prstGeom prst="bentConnector3">
            <a:avLst/>
          </a:prstGeom>
          <a:ln w="28575">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 en angle 12">
            <a:extLst>
              <a:ext uri="{FF2B5EF4-FFF2-40B4-BE49-F238E27FC236}">
                <a16:creationId xmlns:a16="http://schemas.microsoft.com/office/drawing/2014/main" id="{E2E6C5A1-6042-B4B2-1F93-7FB63677214C}"/>
              </a:ext>
            </a:extLst>
          </p:cNvPr>
          <p:cNvCxnSpPr>
            <a:cxnSpLocks/>
            <a:stCxn id="5" idx="1"/>
            <a:endCxn id="8" idx="3"/>
          </p:cNvCxnSpPr>
          <p:nvPr/>
        </p:nvCxnSpPr>
        <p:spPr>
          <a:xfrm rot="10800000">
            <a:off x="2562329" y="2137787"/>
            <a:ext cx="2612573" cy="20413"/>
          </a:xfrm>
          <a:prstGeom prst="bentConnector3">
            <a:avLst/>
          </a:prstGeom>
          <a:ln w="28575">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 en angle 15">
            <a:extLst>
              <a:ext uri="{FF2B5EF4-FFF2-40B4-BE49-F238E27FC236}">
                <a16:creationId xmlns:a16="http://schemas.microsoft.com/office/drawing/2014/main" id="{FBE929DC-1F50-08E0-E02C-9D1095B081D9}"/>
              </a:ext>
            </a:extLst>
          </p:cNvPr>
          <p:cNvCxnSpPr>
            <a:cxnSpLocks/>
            <a:stCxn id="5" idx="1"/>
            <a:endCxn id="9" idx="3"/>
          </p:cNvCxnSpPr>
          <p:nvPr/>
        </p:nvCxnSpPr>
        <p:spPr>
          <a:xfrm rot="10800000" flipV="1">
            <a:off x="1698171" y="2158199"/>
            <a:ext cx="3476730" cy="293182"/>
          </a:xfrm>
          <a:prstGeom prst="bentConnector3">
            <a:avLst/>
          </a:prstGeom>
          <a:ln w="28575">
            <a:solidFill>
              <a:srgbClr val="7F7F7F"/>
            </a:solidFill>
            <a:tailEnd type="triangle"/>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1DAFE2D6-7B28-6262-7C31-B726AAA3E4A6}"/>
              </a:ext>
            </a:extLst>
          </p:cNvPr>
          <p:cNvPicPr>
            <a:picLocks noChangeAspect="1"/>
          </p:cNvPicPr>
          <p:nvPr/>
        </p:nvPicPr>
        <p:blipFill>
          <a:blip r:embed="rId3"/>
          <a:srcRect l="1347" t="2051" r="1507" b="2271"/>
          <a:stretch/>
        </p:blipFill>
        <p:spPr>
          <a:xfrm>
            <a:off x="6496258" y="2578752"/>
            <a:ext cx="4991963" cy="4004610"/>
          </a:xfrm>
          <a:prstGeom prst="roundRect">
            <a:avLst>
              <a:gd name="adj" fmla="val 989"/>
            </a:avLst>
          </a:prstGeom>
          <a:ln>
            <a:noFill/>
          </a:ln>
          <a:effectLst>
            <a:outerShdw blurRad="292100" dist="139700" dir="2700000" algn="tl" rotWithShape="0">
              <a:srgbClr val="333333">
                <a:alpha val="65000"/>
              </a:srgbClr>
            </a:outerShdw>
          </a:effectLst>
        </p:spPr>
      </p:pic>
      <p:sp>
        <p:nvSpPr>
          <p:cNvPr id="28" name="ZoneTexte 27">
            <a:extLst>
              <a:ext uri="{FF2B5EF4-FFF2-40B4-BE49-F238E27FC236}">
                <a16:creationId xmlns:a16="http://schemas.microsoft.com/office/drawing/2014/main" id="{AD974956-0708-D9A4-C493-37EAAD70DAFA}"/>
              </a:ext>
            </a:extLst>
          </p:cNvPr>
          <p:cNvSpPr txBox="1"/>
          <p:nvPr/>
        </p:nvSpPr>
        <p:spPr>
          <a:xfrm>
            <a:off x="999415" y="3673592"/>
            <a:ext cx="2944167" cy="400110"/>
          </a:xfrm>
          <a:prstGeom prst="rect">
            <a:avLst/>
          </a:prstGeom>
          <a:noFill/>
        </p:spPr>
        <p:txBody>
          <a:bodyPr wrap="square" rtlCol="0">
            <a:spAutoFit/>
          </a:bodyPr>
          <a:lstStyle/>
          <a:p>
            <a:r>
              <a:rPr lang="fr-FR" sz="2000" b="1" dirty="0"/>
              <a:t>La recherche avancée</a:t>
            </a:r>
          </a:p>
        </p:txBody>
      </p:sp>
      <p:cxnSp>
        <p:nvCxnSpPr>
          <p:cNvPr id="30" name="Connecteur : en angle 29">
            <a:extLst>
              <a:ext uri="{FF2B5EF4-FFF2-40B4-BE49-F238E27FC236}">
                <a16:creationId xmlns:a16="http://schemas.microsoft.com/office/drawing/2014/main" id="{BCF9A775-A76B-7EB0-E399-BD0ACE2682B3}"/>
              </a:ext>
            </a:extLst>
          </p:cNvPr>
          <p:cNvCxnSpPr>
            <a:cxnSpLocks/>
            <a:stCxn id="28" idx="3"/>
            <a:endCxn id="27" idx="1"/>
          </p:cNvCxnSpPr>
          <p:nvPr/>
        </p:nvCxnSpPr>
        <p:spPr>
          <a:xfrm>
            <a:off x="3943582" y="3873647"/>
            <a:ext cx="2552676" cy="707410"/>
          </a:xfrm>
          <a:prstGeom prst="bentConnector3">
            <a:avLst/>
          </a:prstGeom>
          <a:ln w="762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 coins arrondis 32">
            <a:extLst>
              <a:ext uri="{FF2B5EF4-FFF2-40B4-BE49-F238E27FC236}">
                <a16:creationId xmlns:a16="http://schemas.microsoft.com/office/drawing/2014/main" id="{C7027B78-00DF-B05C-C959-975A26870558}"/>
              </a:ext>
            </a:extLst>
          </p:cNvPr>
          <p:cNvSpPr/>
          <p:nvPr/>
        </p:nvSpPr>
        <p:spPr>
          <a:xfrm>
            <a:off x="7857811" y="4019341"/>
            <a:ext cx="1316334" cy="381837"/>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6" name="Image 35">
            <a:extLst>
              <a:ext uri="{FF2B5EF4-FFF2-40B4-BE49-F238E27FC236}">
                <a16:creationId xmlns:a16="http://schemas.microsoft.com/office/drawing/2014/main" id="{F3A57975-A968-F6E6-A19D-7E5FAD8732ED}"/>
              </a:ext>
            </a:extLst>
          </p:cNvPr>
          <p:cNvPicPr>
            <a:picLocks noChangeAspect="1"/>
          </p:cNvPicPr>
          <p:nvPr/>
        </p:nvPicPr>
        <p:blipFill>
          <a:blip r:embed="rId4"/>
          <a:stretch>
            <a:fillRect/>
          </a:stretch>
        </p:blipFill>
        <p:spPr>
          <a:xfrm>
            <a:off x="2074271" y="4600997"/>
            <a:ext cx="2724530" cy="1962424"/>
          </a:xfrm>
          <a:prstGeom prst="rect">
            <a:avLst/>
          </a:prstGeom>
          <a:ln>
            <a:noFill/>
          </a:ln>
          <a:effectLst>
            <a:outerShdw blurRad="292100" dist="139700" dir="2700000" algn="tl" rotWithShape="0">
              <a:srgbClr val="333333">
                <a:alpha val="65000"/>
              </a:srgbClr>
            </a:outerShdw>
          </a:effectLst>
        </p:spPr>
      </p:pic>
      <p:sp>
        <p:nvSpPr>
          <p:cNvPr id="38" name="Rectangle 37">
            <a:extLst>
              <a:ext uri="{FF2B5EF4-FFF2-40B4-BE49-F238E27FC236}">
                <a16:creationId xmlns:a16="http://schemas.microsoft.com/office/drawing/2014/main" id="{A0580E29-6D6A-BE37-0D75-B14C4D89D285}"/>
              </a:ext>
            </a:extLst>
          </p:cNvPr>
          <p:cNvSpPr/>
          <p:nvPr/>
        </p:nvSpPr>
        <p:spPr>
          <a:xfrm>
            <a:off x="2392784" y="5279914"/>
            <a:ext cx="2406017" cy="309181"/>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9" name="Rectangle 38">
            <a:extLst>
              <a:ext uri="{FF2B5EF4-FFF2-40B4-BE49-F238E27FC236}">
                <a16:creationId xmlns:a16="http://schemas.microsoft.com/office/drawing/2014/main" id="{A6B85882-28EC-C5FD-4E7B-30713ED41871}"/>
              </a:ext>
            </a:extLst>
          </p:cNvPr>
          <p:cNvSpPr/>
          <p:nvPr/>
        </p:nvSpPr>
        <p:spPr>
          <a:xfrm>
            <a:off x="2392784" y="5609191"/>
            <a:ext cx="1244719" cy="309181"/>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41" name="Connecteur : en angle 40">
            <a:extLst>
              <a:ext uri="{FF2B5EF4-FFF2-40B4-BE49-F238E27FC236}">
                <a16:creationId xmlns:a16="http://schemas.microsoft.com/office/drawing/2014/main" id="{7C520289-CA3F-36A7-274B-5873F253A098}"/>
              </a:ext>
            </a:extLst>
          </p:cNvPr>
          <p:cNvCxnSpPr>
            <a:stCxn id="33" idx="2"/>
            <a:endCxn id="38" idx="3"/>
          </p:cNvCxnSpPr>
          <p:nvPr/>
        </p:nvCxnSpPr>
        <p:spPr>
          <a:xfrm rot="5400000">
            <a:off x="6140727" y="3059253"/>
            <a:ext cx="1033327" cy="3717177"/>
          </a:xfrm>
          <a:prstGeom prst="bentConnector2">
            <a:avLst/>
          </a:prstGeom>
          <a:ln w="28575">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eur : en angle 43">
            <a:extLst>
              <a:ext uri="{FF2B5EF4-FFF2-40B4-BE49-F238E27FC236}">
                <a16:creationId xmlns:a16="http://schemas.microsoft.com/office/drawing/2014/main" id="{FB02E088-8D1C-CB27-7732-EB376C17C07C}"/>
              </a:ext>
            </a:extLst>
          </p:cNvPr>
          <p:cNvCxnSpPr>
            <a:cxnSpLocks/>
            <a:stCxn id="33" idx="2"/>
            <a:endCxn id="39" idx="3"/>
          </p:cNvCxnSpPr>
          <p:nvPr/>
        </p:nvCxnSpPr>
        <p:spPr>
          <a:xfrm rot="5400000">
            <a:off x="5395439" y="2643243"/>
            <a:ext cx="1362604" cy="4878475"/>
          </a:xfrm>
          <a:prstGeom prst="bentConnector2">
            <a:avLst/>
          </a:prstGeom>
          <a:ln w="28575">
            <a:solidFill>
              <a:srgbClr val="7F7F7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91463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247AFFE-0B09-8519-BD35-E08C9CA593EE}"/>
              </a:ext>
            </a:extLst>
          </p:cNvPr>
          <p:cNvSpPr>
            <a:spLocks noGrp="1"/>
          </p:cNvSpPr>
          <p:nvPr>
            <p:ph type="title"/>
          </p:nvPr>
        </p:nvSpPr>
        <p:spPr/>
        <p:txBody>
          <a:bodyPr>
            <a:normAutofit fontScale="90000"/>
          </a:bodyPr>
          <a:lstStyle/>
          <a:p>
            <a:r>
              <a:rPr lang="fr-FR" dirty="0"/>
              <a:t>Installer un plug in (exemple ici avec </a:t>
            </a:r>
            <a:r>
              <a:rPr lang="fr-FR" dirty="0" err="1"/>
              <a:t>Zutilo</a:t>
            </a:r>
            <a:r>
              <a:rPr lang="fr-FR" dirty="0"/>
              <a:t>)</a:t>
            </a:r>
          </a:p>
        </p:txBody>
      </p:sp>
      <p:grpSp>
        <p:nvGrpSpPr>
          <p:cNvPr id="5" name="Groupe 4">
            <a:extLst>
              <a:ext uri="{FF2B5EF4-FFF2-40B4-BE49-F238E27FC236}">
                <a16:creationId xmlns:a16="http://schemas.microsoft.com/office/drawing/2014/main" id="{4862B336-D711-DBAC-1814-0E24B1151C0E}"/>
              </a:ext>
            </a:extLst>
          </p:cNvPr>
          <p:cNvGrpSpPr/>
          <p:nvPr/>
        </p:nvGrpSpPr>
        <p:grpSpPr>
          <a:xfrm>
            <a:off x="623391" y="1296184"/>
            <a:ext cx="8872302" cy="707886"/>
            <a:chOff x="623392" y="2625675"/>
            <a:chExt cx="8872302" cy="707886"/>
          </a:xfrm>
        </p:grpSpPr>
        <p:sp>
          <p:nvSpPr>
            <p:cNvPr id="6" name="Ellipse 5">
              <a:extLst>
                <a:ext uri="{FF2B5EF4-FFF2-40B4-BE49-F238E27FC236}">
                  <a16:creationId xmlns:a16="http://schemas.microsoft.com/office/drawing/2014/main" id="{1F624F96-11D9-00FF-4DA1-57D8FB5418DF}"/>
                </a:ext>
              </a:extLst>
            </p:cNvPr>
            <p:cNvSpPr/>
            <p:nvPr/>
          </p:nvSpPr>
          <p:spPr>
            <a:xfrm>
              <a:off x="623392" y="2698581"/>
              <a:ext cx="562074" cy="562074"/>
            </a:xfrm>
            <a:prstGeom prst="ellipse">
              <a:avLst/>
            </a:prstGeom>
            <a:solidFill>
              <a:srgbClr val="68013F"/>
            </a:solidFill>
            <a:ln>
              <a:solidFill>
                <a:srgbClr val="6801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1</a:t>
              </a:r>
            </a:p>
          </p:txBody>
        </p:sp>
        <p:sp>
          <p:nvSpPr>
            <p:cNvPr id="7" name="ZoneTexte 6">
              <a:extLst>
                <a:ext uri="{FF2B5EF4-FFF2-40B4-BE49-F238E27FC236}">
                  <a16:creationId xmlns:a16="http://schemas.microsoft.com/office/drawing/2014/main" id="{88D90BD4-1855-01E3-8596-CFBBD100CADB}"/>
                </a:ext>
              </a:extLst>
            </p:cNvPr>
            <p:cNvSpPr txBox="1"/>
            <p:nvPr/>
          </p:nvSpPr>
          <p:spPr>
            <a:xfrm>
              <a:off x="1315278" y="2625675"/>
              <a:ext cx="8180416" cy="707886"/>
            </a:xfrm>
            <a:prstGeom prst="rect">
              <a:avLst/>
            </a:prstGeom>
            <a:noFill/>
          </p:spPr>
          <p:txBody>
            <a:bodyPr wrap="square" rtlCol="0">
              <a:spAutoFit/>
            </a:bodyPr>
            <a:lstStyle/>
            <a:p>
              <a:r>
                <a:rPr lang="fr-FR" sz="2000" dirty="0"/>
                <a:t>Dans un moteur de recherche chercher « </a:t>
              </a:r>
              <a:r>
                <a:rPr lang="fr-FR" sz="2000" b="1" dirty="0" err="1"/>
                <a:t>zutilo</a:t>
              </a:r>
              <a:r>
                <a:rPr lang="fr-FR" sz="2000" b="1" dirty="0"/>
                <a:t> release </a:t>
              </a:r>
              <a:r>
                <a:rPr lang="fr-FR" sz="2000" dirty="0"/>
                <a:t>» ou vous rendre à ce lien : </a:t>
              </a:r>
              <a:r>
                <a:rPr lang="fr-FR" sz="2000" dirty="0">
                  <a:hlinkClick r:id="rId2"/>
                </a:rPr>
                <a:t>https://github.com/wshanks/Zutilo/releases</a:t>
              </a:r>
              <a:r>
                <a:rPr lang="fr-FR" sz="2000" dirty="0"/>
                <a:t> </a:t>
              </a:r>
            </a:p>
          </p:txBody>
        </p:sp>
      </p:grpSp>
      <p:pic>
        <p:nvPicPr>
          <p:cNvPr id="9" name="Image 8">
            <a:extLst>
              <a:ext uri="{FF2B5EF4-FFF2-40B4-BE49-F238E27FC236}">
                <a16:creationId xmlns:a16="http://schemas.microsoft.com/office/drawing/2014/main" id="{FBEA84D0-9057-B5EE-6B2F-4F6DCA42102B}"/>
              </a:ext>
            </a:extLst>
          </p:cNvPr>
          <p:cNvPicPr>
            <a:picLocks noChangeAspect="1"/>
          </p:cNvPicPr>
          <p:nvPr/>
        </p:nvPicPr>
        <p:blipFill>
          <a:blip r:embed="rId3"/>
          <a:srcRect l="1081" t="1037" r="942" b="2454"/>
          <a:stretch/>
        </p:blipFill>
        <p:spPr>
          <a:xfrm>
            <a:off x="4636782" y="2091755"/>
            <a:ext cx="5990758" cy="2236501"/>
          </a:xfrm>
          <a:prstGeom prst="roundRect">
            <a:avLst>
              <a:gd name="adj" fmla="val 1911"/>
            </a:avLst>
          </a:prstGeom>
          <a:ln>
            <a:noFill/>
          </a:ln>
          <a:effectLst>
            <a:outerShdw blurRad="292100" dist="139700" dir="2700000" algn="tl" rotWithShape="0">
              <a:srgbClr val="333333">
                <a:alpha val="65000"/>
              </a:srgbClr>
            </a:outerShdw>
          </a:effectLst>
        </p:spPr>
      </p:pic>
      <p:grpSp>
        <p:nvGrpSpPr>
          <p:cNvPr id="10" name="Groupe 9">
            <a:extLst>
              <a:ext uri="{FF2B5EF4-FFF2-40B4-BE49-F238E27FC236}">
                <a16:creationId xmlns:a16="http://schemas.microsoft.com/office/drawing/2014/main" id="{FF825F00-8C6B-0654-39BF-5238135CF862}"/>
              </a:ext>
            </a:extLst>
          </p:cNvPr>
          <p:cNvGrpSpPr/>
          <p:nvPr/>
        </p:nvGrpSpPr>
        <p:grpSpPr>
          <a:xfrm>
            <a:off x="623391" y="2973256"/>
            <a:ext cx="3617013" cy="707886"/>
            <a:chOff x="623392" y="2625675"/>
            <a:chExt cx="3617013" cy="707886"/>
          </a:xfrm>
        </p:grpSpPr>
        <p:sp>
          <p:nvSpPr>
            <p:cNvPr id="11" name="Ellipse 10">
              <a:extLst>
                <a:ext uri="{FF2B5EF4-FFF2-40B4-BE49-F238E27FC236}">
                  <a16:creationId xmlns:a16="http://schemas.microsoft.com/office/drawing/2014/main" id="{B98E1D4A-47D8-3698-73A7-DD8F168A68C0}"/>
                </a:ext>
              </a:extLst>
            </p:cNvPr>
            <p:cNvSpPr/>
            <p:nvPr/>
          </p:nvSpPr>
          <p:spPr>
            <a:xfrm>
              <a:off x="623392" y="2698581"/>
              <a:ext cx="562074" cy="562074"/>
            </a:xfrm>
            <a:prstGeom prst="ellipse">
              <a:avLst/>
            </a:prstGeom>
            <a:solidFill>
              <a:srgbClr val="68013F"/>
            </a:solidFill>
            <a:ln>
              <a:solidFill>
                <a:srgbClr val="6801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2</a:t>
              </a:r>
            </a:p>
          </p:txBody>
        </p:sp>
        <p:sp>
          <p:nvSpPr>
            <p:cNvPr id="12" name="ZoneTexte 11">
              <a:extLst>
                <a:ext uri="{FF2B5EF4-FFF2-40B4-BE49-F238E27FC236}">
                  <a16:creationId xmlns:a16="http://schemas.microsoft.com/office/drawing/2014/main" id="{582BDF62-8736-FD07-BFF4-BB04E075311B}"/>
                </a:ext>
              </a:extLst>
            </p:cNvPr>
            <p:cNvSpPr txBox="1"/>
            <p:nvPr/>
          </p:nvSpPr>
          <p:spPr>
            <a:xfrm>
              <a:off x="1315278" y="2625675"/>
              <a:ext cx="2925127" cy="707886"/>
            </a:xfrm>
            <a:prstGeom prst="rect">
              <a:avLst/>
            </a:prstGeom>
            <a:noFill/>
          </p:spPr>
          <p:txBody>
            <a:bodyPr wrap="square" rtlCol="0">
              <a:spAutoFit/>
            </a:bodyPr>
            <a:lstStyle/>
            <a:p>
              <a:r>
                <a:rPr lang="fr-FR" sz="2000" dirty="0"/>
                <a:t>Cliquer sur le </a:t>
              </a:r>
              <a:r>
                <a:rPr lang="fr-FR" sz="2000" dirty="0" err="1"/>
                <a:t>zutilo.xpi</a:t>
              </a:r>
              <a:r>
                <a:rPr lang="fr-FR" sz="2000" dirty="0"/>
                <a:t> pour le télécharger</a:t>
              </a:r>
            </a:p>
          </p:txBody>
        </p:sp>
      </p:grpSp>
      <p:sp>
        <p:nvSpPr>
          <p:cNvPr id="13" name="Rectangle : coins arrondis 12">
            <a:extLst>
              <a:ext uri="{FF2B5EF4-FFF2-40B4-BE49-F238E27FC236}">
                <a16:creationId xmlns:a16="http://schemas.microsoft.com/office/drawing/2014/main" id="{EC1163DF-EFC2-EA71-C1F4-BCC8C07A92A7}"/>
              </a:ext>
            </a:extLst>
          </p:cNvPr>
          <p:cNvSpPr/>
          <p:nvPr/>
        </p:nvSpPr>
        <p:spPr>
          <a:xfrm>
            <a:off x="4722725" y="3210005"/>
            <a:ext cx="773724" cy="398231"/>
          </a:xfrm>
          <a:prstGeom prst="round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 name="Connecteur droit avec flèche 14">
            <a:extLst>
              <a:ext uri="{FF2B5EF4-FFF2-40B4-BE49-F238E27FC236}">
                <a16:creationId xmlns:a16="http://schemas.microsoft.com/office/drawing/2014/main" id="{BBB5A336-9850-86B9-7F85-6D36E82A284B}"/>
              </a:ext>
            </a:extLst>
          </p:cNvPr>
          <p:cNvCxnSpPr>
            <a:stCxn id="12" idx="3"/>
            <a:endCxn id="13" idx="1"/>
          </p:cNvCxnSpPr>
          <p:nvPr/>
        </p:nvCxnSpPr>
        <p:spPr>
          <a:xfrm>
            <a:off x="4240404" y="3327199"/>
            <a:ext cx="482321" cy="81922"/>
          </a:xfrm>
          <a:prstGeom prst="straightConnector1">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grpSp>
        <p:nvGrpSpPr>
          <p:cNvPr id="16" name="Groupe 15">
            <a:extLst>
              <a:ext uri="{FF2B5EF4-FFF2-40B4-BE49-F238E27FC236}">
                <a16:creationId xmlns:a16="http://schemas.microsoft.com/office/drawing/2014/main" id="{849E7438-D186-7785-A552-AE812DF76615}"/>
              </a:ext>
            </a:extLst>
          </p:cNvPr>
          <p:cNvGrpSpPr/>
          <p:nvPr/>
        </p:nvGrpSpPr>
        <p:grpSpPr>
          <a:xfrm>
            <a:off x="623391" y="5004271"/>
            <a:ext cx="4983589" cy="707886"/>
            <a:chOff x="623392" y="2625675"/>
            <a:chExt cx="4983589" cy="707886"/>
          </a:xfrm>
        </p:grpSpPr>
        <p:sp>
          <p:nvSpPr>
            <p:cNvPr id="17" name="Ellipse 16">
              <a:extLst>
                <a:ext uri="{FF2B5EF4-FFF2-40B4-BE49-F238E27FC236}">
                  <a16:creationId xmlns:a16="http://schemas.microsoft.com/office/drawing/2014/main" id="{C51EA964-B3F8-501D-D079-ADDD8808D16B}"/>
                </a:ext>
              </a:extLst>
            </p:cNvPr>
            <p:cNvSpPr/>
            <p:nvPr/>
          </p:nvSpPr>
          <p:spPr>
            <a:xfrm>
              <a:off x="623392" y="2698581"/>
              <a:ext cx="562074" cy="562074"/>
            </a:xfrm>
            <a:prstGeom prst="ellipse">
              <a:avLst/>
            </a:prstGeom>
            <a:solidFill>
              <a:srgbClr val="68013F"/>
            </a:solidFill>
            <a:ln>
              <a:solidFill>
                <a:srgbClr val="6801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3</a:t>
              </a:r>
            </a:p>
          </p:txBody>
        </p:sp>
        <p:sp>
          <p:nvSpPr>
            <p:cNvPr id="18" name="ZoneTexte 17">
              <a:extLst>
                <a:ext uri="{FF2B5EF4-FFF2-40B4-BE49-F238E27FC236}">
                  <a16:creationId xmlns:a16="http://schemas.microsoft.com/office/drawing/2014/main" id="{27E3A858-0622-B27B-EB53-432FDDB484F2}"/>
                </a:ext>
              </a:extLst>
            </p:cNvPr>
            <p:cNvSpPr txBox="1"/>
            <p:nvPr/>
          </p:nvSpPr>
          <p:spPr>
            <a:xfrm>
              <a:off x="1315278" y="2625675"/>
              <a:ext cx="4291703" cy="707886"/>
            </a:xfrm>
            <a:prstGeom prst="rect">
              <a:avLst/>
            </a:prstGeom>
            <a:noFill/>
          </p:spPr>
          <p:txBody>
            <a:bodyPr wrap="square" rtlCol="0">
              <a:spAutoFit/>
            </a:bodyPr>
            <a:lstStyle/>
            <a:p>
              <a:r>
                <a:rPr lang="fr-FR" sz="2000" dirty="0"/>
                <a:t>Vérifiez bien l’emplacement de téléchargement du .</a:t>
              </a:r>
              <a:r>
                <a:rPr lang="fr-FR" sz="2000" dirty="0" err="1"/>
                <a:t>xpi</a:t>
              </a:r>
              <a:r>
                <a:rPr lang="fr-FR" sz="2000" dirty="0"/>
                <a:t> téléchargé</a:t>
              </a:r>
            </a:p>
          </p:txBody>
        </p:sp>
      </p:grpSp>
      <p:pic>
        <p:nvPicPr>
          <p:cNvPr id="20" name="Image 19">
            <a:extLst>
              <a:ext uri="{FF2B5EF4-FFF2-40B4-BE49-F238E27FC236}">
                <a16:creationId xmlns:a16="http://schemas.microsoft.com/office/drawing/2014/main" id="{F558143B-1037-D641-37D3-3BDC37C6E34C}"/>
              </a:ext>
            </a:extLst>
          </p:cNvPr>
          <p:cNvPicPr>
            <a:picLocks noChangeAspect="1"/>
          </p:cNvPicPr>
          <p:nvPr/>
        </p:nvPicPr>
        <p:blipFill>
          <a:blip r:embed="rId4"/>
          <a:stretch>
            <a:fillRect/>
          </a:stretch>
        </p:blipFill>
        <p:spPr>
          <a:xfrm>
            <a:off x="5868236" y="4698685"/>
            <a:ext cx="5826249" cy="17692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312801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50939-5825-752C-FACD-E4493CD4A9E8}"/>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15F436C3-C52E-CD49-92EA-F74DBEA2AD27}"/>
              </a:ext>
            </a:extLst>
          </p:cNvPr>
          <p:cNvSpPr>
            <a:spLocks noGrp="1"/>
          </p:cNvSpPr>
          <p:nvPr>
            <p:ph type="title"/>
          </p:nvPr>
        </p:nvSpPr>
        <p:spPr/>
        <p:txBody>
          <a:bodyPr>
            <a:normAutofit fontScale="90000"/>
          </a:bodyPr>
          <a:lstStyle/>
          <a:p>
            <a:r>
              <a:rPr lang="fr-FR" dirty="0"/>
              <a:t>Installer un plug in (exemple ici avec </a:t>
            </a:r>
            <a:r>
              <a:rPr lang="fr-FR" dirty="0" err="1"/>
              <a:t>Zutilo</a:t>
            </a:r>
            <a:r>
              <a:rPr lang="fr-FR" dirty="0"/>
              <a:t>)</a:t>
            </a:r>
          </a:p>
        </p:txBody>
      </p:sp>
      <p:grpSp>
        <p:nvGrpSpPr>
          <p:cNvPr id="5" name="Groupe 4">
            <a:extLst>
              <a:ext uri="{FF2B5EF4-FFF2-40B4-BE49-F238E27FC236}">
                <a16:creationId xmlns:a16="http://schemas.microsoft.com/office/drawing/2014/main" id="{AB225FA0-D18E-A3BE-0559-CD41F1922C13}"/>
              </a:ext>
            </a:extLst>
          </p:cNvPr>
          <p:cNvGrpSpPr/>
          <p:nvPr/>
        </p:nvGrpSpPr>
        <p:grpSpPr>
          <a:xfrm>
            <a:off x="623391" y="1296184"/>
            <a:ext cx="7867466" cy="707886"/>
            <a:chOff x="623392" y="2625675"/>
            <a:chExt cx="7867466" cy="707886"/>
          </a:xfrm>
        </p:grpSpPr>
        <p:sp>
          <p:nvSpPr>
            <p:cNvPr id="6" name="Ellipse 5">
              <a:extLst>
                <a:ext uri="{FF2B5EF4-FFF2-40B4-BE49-F238E27FC236}">
                  <a16:creationId xmlns:a16="http://schemas.microsoft.com/office/drawing/2014/main" id="{75A4EB69-D9E3-8C37-B2B2-63F3D9EFB974}"/>
                </a:ext>
              </a:extLst>
            </p:cNvPr>
            <p:cNvSpPr/>
            <p:nvPr/>
          </p:nvSpPr>
          <p:spPr>
            <a:xfrm>
              <a:off x="623392" y="2698581"/>
              <a:ext cx="562074" cy="562074"/>
            </a:xfrm>
            <a:prstGeom prst="ellipse">
              <a:avLst/>
            </a:prstGeom>
            <a:solidFill>
              <a:srgbClr val="68013F"/>
            </a:solidFill>
            <a:ln>
              <a:solidFill>
                <a:srgbClr val="6801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1</a:t>
              </a:r>
            </a:p>
          </p:txBody>
        </p:sp>
        <p:sp>
          <p:nvSpPr>
            <p:cNvPr id="7" name="ZoneTexte 6">
              <a:extLst>
                <a:ext uri="{FF2B5EF4-FFF2-40B4-BE49-F238E27FC236}">
                  <a16:creationId xmlns:a16="http://schemas.microsoft.com/office/drawing/2014/main" id="{BD67AF63-69EC-1429-4E92-0BE877185C31}"/>
                </a:ext>
              </a:extLst>
            </p:cNvPr>
            <p:cNvSpPr txBox="1"/>
            <p:nvPr/>
          </p:nvSpPr>
          <p:spPr>
            <a:xfrm>
              <a:off x="1315278" y="2625675"/>
              <a:ext cx="7175580" cy="707886"/>
            </a:xfrm>
            <a:prstGeom prst="rect">
              <a:avLst/>
            </a:prstGeom>
            <a:noFill/>
          </p:spPr>
          <p:txBody>
            <a:bodyPr wrap="square" rtlCol="0">
              <a:spAutoFit/>
            </a:bodyPr>
            <a:lstStyle/>
            <a:p>
              <a:r>
                <a:rPr lang="fr-FR" sz="2000" dirty="0"/>
                <a:t>Dans Zotero se rendre dans l’onglet « Outils » puis « Extensions » pour ouvrir la fenêtre de gestion des plug in </a:t>
              </a:r>
            </a:p>
          </p:txBody>
        </p:sp>
      </p:grpSp>
      <p:pic>
        <p:nvPicPr>
          <p:cNvPr id="3" name="Image 2">
            <a:extLst>
              <a:ext uri="{FF2B5EF4-FFF2-40B4-BE49-F238E27FC236}">
                <a16:creationId xmlns:a16="http://schemas.microsoft.com/office/drawing/2014/main" id="{5DADFE23-E218-F025-F558-5AC5AA451071}"/>
              </a:ext>
            </a:extLst>
          </p:cNvPr>
          <p:cNvPicPr>
            <a:picLocks noChangeAspect="1"/>
          </p:cNvPicPr>
          <p:nvPr/>
        </p:nvPicPr>
        <p:blipFill>
          <a:blip r:embed="rId2"/>
          <a:stretch>
            <a:fillRect/>
          </a:stretch>
        </p:blipFill>
        <p:spPr>
          <a:xfrm>
            <a:off x="8620669" y="1123847"/>
            <a:ext cx="3144741" cy="1439761"/>
          </a:xfrm>
          <a:prstGeom prst="rect">
            <a:avLst/>
          </a:prstGeom>
          <a:ln>
            <a:noFill/>
          </a:ln>
          <a:effectLst>
            <a:outerShdw blurRad="292100" dist="139700" dir="2700000" algn="tl" rotWithShape="0">
              <a:srgbClr val="333333">
                <a:alpha val="65000"/>
              </a:srgbClr>
            </a:outerShdw>
          </a:effectLst>
        </p:spPr>
      </p:pic>
      <p:sp>
        <p:nvSpPr>
          <p:cNvPr id="8" name="Rectangle : coins arrondis 7">
            <a:extLst>
              <a:ext uri="{FF2B5EF4-FFF2-40B4-BE49-F238E27FC236}">
                <a16:creationId xmlns:a16="http://schemas.microsoft.com/office/drawing/2014/main" id="{E0E2B7A1-BF8B-636C-038A-298B3BB5BD09}"/>
              </a:ext>
            </a:extLst>
          </p:cNvPr>
          <p:cNvSpPr/>
          <p:nvPr/>
        </p:nvSpPr>
        <p:spPr>
          <a:xfrm>
            <a:off x="9845040" y="1108607"/>
            <a:ext cx="461010" cy="258414"/>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 coins arrondis 13">
            <a:extLst>
              <a:ext uri="{FF2B5EF4-FFF2-40B4-BE49-F238E27FC236}">
                <a16:creationId xmlns:a16="http://schemas.microsoft.com/office/drawing/2014/main" id="{69E860AC-588E-7E50-394D-27A201B1E074}"/>
              </a:ext>
            </a:extLst>
          </p:cNvPr>
          <p:cNvSpPr/>
          <p:nvPr/>
        </p:nvSpPr>
        <p:spPr>
          <a:xfrm>
            <a:off x="9962534" y="1725837"/>
            <a:ext cx="461010" cy="258414"/>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1" name="Connecteur : en angle 20">
            <a:extLst>
              <a:ext uri="{FF2B5EF4-FFF2-40B4-BE49-F238E27FC236}">
                <a16:creationId xmlns:a16="http://schemas.microsoft.com/office/drawing/2014/main" id="{222EF753-9CB4-030F-017B-94801F7C4B86}"/>
              </a:ext>
            </a:extLst>
          </p:cNvPr>
          <p:cNvCxnSpPr>
            <a:stCxn id="8" idx="2"/>
            <a:endCxn id="14" idx="0"/>
          </p:cNvCxnSpPr>
          <p:nvPr/>
        </p:nvCxnSpPr>
        <p:spPr>
          <a:xfrm rot="16200000" flipH="1">
            <a:off x="9954884" y="1487682"/>
            <a:ext cx="358816" cy="117494"/>
          </a:xfrm>
          <a:prstGeom prst="bentConnector3">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pic>
        <p:nvPicPr>
          <p:cNvPr id="23" name="Image 22">
            <a:extLst>
              <a:ext uri="{FF2B5EF4-FFF2-40B4-BE49-F238E27FC236}">
                <a16:creationId xmlns:a16="http://schemas.microsoft.com/office/drawing/2014/main" id="{6CCBACAE-8AA8-ED19-23CA-D5B7F00483D4}"/>
              </a:ext>
            </a:extLst>
          </p:cNvPr>
          <p:cNvPicPr>
            <a:picLocks noChangeAspect="1"/>
          </p:cNvPicPr>
          <p:nvPr/>
        </p:nvPicPr>
        <p:blipFill>
          <a:blip r:embed="rId3"/>
          <a:stretch>
            <a:fillRect/>
          </a:stretch>
        </p:blipFill>
        <p:spPr>
          <a:xfrm>
            <a:off x="743577" y="2730255"/>
            <a:ext cx="4513373" cy="2162552"/>
          </a:xfrm>
          <a:prstGeom prst="rect">
            <a:avLst/>
          </a:prstGeom>
          <a:ln>
            <a:noFill/>
          </a:ln>
          <a:effectLst>
            <a:outerShdw blurRad="292100" dist="139700" dir="2700000" algn="tl" rotWithShape="0">
              <a:srgbClr val="333333">
                <a:alpha val="65000"/>
              </a:srgbClr>
            </a:outerShdw>
          </a:effectLst>
        </p:spPr>
      </p:pic>
      <p:sp>
        <p:nvSpPr>
          <p:cNvPr id="24" name="Rectangle : coins arrondis 23">
            <a:extLst>
              <a:ext uri="{FF2B5EF4-FFF2-40B4-BE49-F238E27FC236}">
                <a16:creationId xmlns:a16="http://schemas.microsoft.com/office/drawing/2014/main" id="{79E0C6A8-FD68-D585-3C56-98C7631A684C}"/>
              </a:ext>
            </a:extLst>
          </p:cNvPr>
          <p:cNvSpPr/>
          <p:nvPr/>
        </p:nvSpPr>
        <p:spPr>
          <a:xfrm>
            <a:off x="4781550" y="2791586"/>
            <a:ext cx="352022" cy="258414"/>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0" name="Groupe 29">
            <a:extLst>
              <a:ext uri="{FF2B5EF4-FFF2-40B4-BE49-F238E27FC236}">
                <a16:creationId xmlns:a16="http://schemas.microsoft.com/office/drawing/2014/main" id="{9224DCB0-D68D-6FF7-384F-9DEBCD05CD19}"/>
              </a:ext>
            </a:extLst>
          </p:cNvPr>
          <p:cNvGrpSpPr/>
          <p:nvPr/>
        </p:nvGrpSpPr>
        <p:grpSpPr>
          <a:xfrm>
            <a:off x="5428527" y="3404855"/>
            <a:ext cx="2964320" cy="1323439"/>
            <a:chOff x="5428527" y="3404855"/>
            <a:chExt cx="2964320" cy="1323439"/>
          </a:xfrm>
        </p:grpSpPr>
        <p:sp>
          <p:nvSpPr>
            <p:cNvPr id="26" name="Ellipse 25">
              <a:extLst>
                <a:ext uri="{FF2B5EF4-FFF2-40B4-BE49-F238E27FC236}">
                  <a16:creationId xmlns:a16="http://schemas.microsoft.com/office/drawing/2014/main" id="{BAEE2B24-7316-B9CF-83B2-60AB8DBC4B45}"/>
                </a:ext>
              </a:extLst>
            </p:cNvPr>
            <p:cNvSpPr/>
            <p:nvPr/>
          </p:nvSpPr>
          <p:spPr>
            <a:xfrm>
              <a:off x="7830773" y="3811531"/>
              <a:ext cx="562074" cy="562074"/>
            </a:xfrm>
            <a:prstGeom prst="ellipse">
              <a:avLst/>
            </a:prstGeom>
            <a:solidFill>
              <a:srgbClr val="68013F"/>
            </a:solidFill>
            <a:ln>
              <a:solidFill>
                <a:srgbClr val="6801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2</a:t>
              </a:r>
            </a:p>
          </p:txBody>
        </p:sp>
        <p:sp>
          <p:nvSpPr>
            <p:cNvPr id="27" name="ZoneTexte 26">
              <a:extLst>
                <a:ext uri="{FF2B5EF4-FFF2-40B4-BE49-F238E27FC236}">
                  <a16:creationId xmlns:a16="http://schemas.microsoft.com/office/drawing/2014/main" id="{8923CF1A-F312-3BF3-0795-E3E2FF810F79}"/>
                </a:ext>
              </a:extLst>
            </p:cNvPr>
            <p:cNvSpPr txBox="1"/>
            <p:nvPr/>
          </p:nvSpPr>
          <p:spPr>
            <a:xfrm>
              <a:off x="5428527" y="3404855"/>
              <a:ext cx="2511706" cy="1323439"/>
            </a:xfrm>
            <a:prstGeom prst="rect">
              <a:avLst/>
            </a:prstGeom>
            <a:noFill/>
          </p:spPr>
          <p:txBody>
            <a:bodyPr wrap="square" rtlCol="0">
              <a:spAutoFit/>
            </a:bodyPr>
            <a:lstStyle/>
            <a:p>
              <a:r>
                <a:rPr lang="fr-FR" sz="2000" dirty="0"/>
                <a:t>Cliquer sur la roue crantée puis sur « Install Plugin </a:t>
              </a:r>
              <a:r>
                <a:rPr lang="fr-FR" sz="2000" dirty="0" err="1"/>
                <a:t>From</a:t>
              </a:r>
              <a:r>
                <a:rPr lang="fr-FR" sz="2000" dirty="0"/>
                <a:t> file »</a:t>
              </a:r>
            </a:p>
          </p:txBody>
        </p:sp>
      </p:grpSp>
      <p:pic>
        <p:nvPicPr>
          <p:cNvPr id="29" name="Image 28">
            <a:extLst>
              <a:ext uri="{FF2B5EF4-FFF2-40B4-BE49-F238E27FC236}">
                <a16:creationId xmlns:a16="http://schemas.microsoft.com/office/drawing/2014/main" id="{49117A0C-1995-374E-F498-AF79512BAA61}"/>
              </a:ext>
            </a:extLst>
          </p:cNvPr>
          <p:cNvPicPr>
            <a:picLocks noChangeAspect="1"/>
          </p:cNvPicPr>
          <p:nvPr/>
        </p:nvPicPr>
        <p:blipFill>
          <a:blip r:embed="rId4"/>
          <a:srcRect l="4685" t="5086" r="1297" b="4937"/>
          <a:stretch/>
        </p:blipFill>
        <p:spPr>
          <a:xfrm>
            <a:off x="5524527" y="2144097"/>
            <a:ext cx="1836393" cy="1120730"/>
          </a:xfrm>
          <a:prstGeom prst="roundRect">
            <a:avLst>
              <a:gd name="adj" fmla="val 1716"/>
            </a:avLst>
          </a:prstGeom>
          <a:ln>
            <a:noFill/>
          </a:ln>
          <a:effectLst>
            <a:outerShdw blurRad="292100" dist="139700" dir="2700000" algn="tl" rotWithShape="0">
              <a:srgbClr val="333333">
                <a:alpha val="65000"/>
              </a:srgbClr>
            </a:outerShdw>
          </a:effectLst>
        </p:spPr>
      </p:pic>
      <p:sp>
        <p:nvSpPr>
          <p:cNvPr id="31" name="Rectangle : coins arrondis 30">
            <a:extLst>
              <a:ext uri="{FF2B5EF4-FFF2-40B4-BE49-F238E27FC236}">
                <a16:creationId xmlns:a16="http://schemas.microsoft.com/office/drawing/2014/main" id="{E4A85C31-BCB7-5F86-236C-5C722A7BD250}"/>
              </a:ext>
            </a:extLst>
          </p:cNvPr>
          <p:cNvSpPr/>
          <p:nvPr/>
        </p:nvSpPr>
        <p:spPr>
          <a:xfrm>
            <a:off x="5602674" y="2613660"/>
            <a:ext cx="1133405" cy="189356"/>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2" name="Connecteur : en angle 31">
            <a:extLst>
              <a:ext uri="{FF2B5EF4-FFF2-40B4-BE49-F238E27FC236}">
                <a16:creationId xmlns:a16="http://schemas.microsoft.com/office/drawing/2014/main" id="{0E810CEA-99CD-4E02-7EAB-0F80A18E4CB5}"/>
              </a:ext>
            </a:extLst>
          </p:cNvPr>
          <p:cNvCxnSpPr>
            <a:cxnSpLocks/>
            <a:stCxn id="24" idx="3"/>
            <a:endCxn id="31" idx="1"/>
          </p:cNvCxnSpPr>
          <p:nvPr/>
        </p:nvCxnSpPr>
        <p:spPr>
          <a:xfrm flipV="1">
            <a:off x="5133572" y="2708338"/>
            <a:ext cx="469102" cy="212455"/>
          </a:xfrm>
          <a:prstGeom prst="bentConnector3">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grpSp>
        <p:nvGrpSpPr>
          <p:cNvPr id="35" name="Groupe 34">
            <a:extLst>
              <a:ext uri="{FF2B5EF4-FFF2-40B4-BE49-F238E27FC236}">
                <a16:creationId xmlns:a16="http://schemas.microsoft.com/office/drawing/2014/main" id="{D87B2747-7DA1-FF96-F0A7-FE0CC4E8CA50}"/>
              </a:ext>
            </a:extLst>
          </p:cNvPr>
          <p:cNvGrpSpPr/>
          <p:nvPr/>
        </p:nvGrpSpPr>
        <p:grpSpPr>
          <a:xfrm>
            <a:off x="623391" y="5561816"/>
            <a:ext cx="2964761" cy="562074"/>
            <a:chOff x="623392" y="2698581"/>
            <a:chExt cx="2964761" cy="562074"/>
          </a:xfrm>
        </p:grpSpPr>
        <p:sp>
          <p:nvSpPr>
            <p:cNvPr id="36" name="Ellipse 35">
              <a:extLst>
                <a:ext uri="{FF2B5EF4-FFF2-40B4-BE49-F238E27FC236}">
                  <a16:creationId xmlns:a16="http://schemas.microsoft.com/office/drawing/2014/main" id="{03B1CB38-7FBD-54AF-B542-E41DF3D289CC}"/>
                </a:ext>
              </a:extLst>
            </p:cNvPr>
            <p:cNvSpPr/>
            <p:nvPr/>
          </p:nvSpPr>
          <p:spPr>
            <a:xfrm>
              <a:off x="623392" y="2698581"/>
              <a:ext cx="562074" cy="562074"/>
            </a:xfrm>
            <a:prstGeom prst="ellipse">
              <a:avLst/>
            </a:prstGeom>
            <a:solidFill>
              <a:srgbClr val="68013F"/>
            </a:solidFill>
            <a:ln>
              <a:solidFill>
                <a:srgbClr val="6801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3</a:t>
              </a:r>
            </a:p>
          </p:txBody>
        </p:sp>
        <p:sp>
          <p:nvSpPr>
            <p:cNvPr id="37" name="ZoneTexte 36">
              <a:extLst>
                <a:ext uri="{FF2B5EF4-FFF2-40B4-BE49-F238E27FC236}">
                  <a16:creationId xmlns:a16="http://schemas.microsoft.com/office/drawing/2014/main" id="{B20CF3DD-B82E-6866-4B7C-7B7BE5A9AABA}"/>
                </a:ext>
              </a:extLst>
            </p:cNvPr>
            <p:cNvSpPr txBox="1"/>
            <p:nvPr/>
          </p:nvSpPr>
          <p:spPr>
            <a:xfrm>
              <a:off x="1315278" y="2779563"/>
              <a:ext cx="2272875" cy="400110"/>
            </a:xfrm>
            <a:prstGeom prst="rect">
              <a:avLst/>
            </a:prstGeom>
            <a:noFill/>
          </p:spPr>
          <p:txBody>
            <a:bodyPr wrap="square" rtlCol="0">
              <a:spAutoFit/>
            </a:bodyPr>
            <a:lstStyle/>
            <a:p>
              <a:r>
                <a:rPr lang="fr-FR" sz="2000" dirty="0"/>
                <a:t>Plug in installé !</a:t>
              </a:r>
            </a:p>
          </p:txBody>
        </p:sp>
      </p:grpSp>
      <p:pic>
        <p:nvPicPr>
          <p:cNvPr id="38" name="Image 37">
            <a:extLst>
              <a:ext uri="{FF2B5EF4-FFF2-40B4-BE49-F238E27FC236}">
                <a16:creationId xmlns:a16="http://schemas.microsoft.com/office/drawing/2014/main" id="{4D02C149-965F-2ADA-5840-90BFE9311703}"/>
              </a:ext>
            </a:extLst>
          </p:cNvPr>
          <p:cNvPicPr>
            <a:picLocks noChangeAspect="1"/>
          </p:cNvPicPr>
          <p:nvPr/>
        </p:nvPicPr>
        <p:blipFill>
          <a:blip r:embed="rId5"/>
          <a:stretch>
            <a:fillRect/>
          </a:stretch>
        </p:blipFill>
        <p:spPr>
          <a:xfrm>
            <a:off x="6049380" y="5212356"/>
            <a:ext cx="1269999" cy="1260757"/>
          </a:xfrm>
          <a:prstGeom prst="rect">
            <a:avLst/>
          </a:prstGeom>
          <a:ln>
            <a:noFill/>
          </a:ln>
          <a:effectLst>
            <a:outerShdw blurRad="292100" dist="139700" dir="2700000" algn="tl" rotWithShape="0">
              <a:srgbClr val="333333">
                <a:alpha val="65000"/>
              </a:srgbClr>
            </a:outerShdw>
          </a:effectLst>
        </p:spPr>
      </p:pic>
      <p:sp>
        <p:nvSpPr>
          <p:cNvPr id="39" name="Rectangle : coins arrondis 38">
            <a:extLst>
              <a:ext uri="{FF2B5EF4-FFF2-40B4-BE49-F238E27FC236}">
                <a16:creationId xmlns:a16="http://schemas.microsoft.com/office/drawing/2014/main" id="{E0AC36C8-2C1A-C38E-6D71-30205C58EA8C}"/>
              </a:ext>
            </a:extLst>
          </p:cNvPr>
          <p:cNvSpPr/>
          <p:nvPr/>
        </p:nvSpPr>
        <p:spPr>
          <a:xfrm>
            <a:off x="7575443" y="4973489"/>
            <a:ext cx="4189967" cy="1551807"/>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Les développeurs des différents plug in sont en train de les adapter à la nouvelle v. de Zotero, beaucoup sont encore incompatibles, gardez la manip à l’esprit !</a:t>
            </a:r>
          </a:p>
        </p:txBody>
      </p:sp>
    </p:spTree>
    <p:extLst>
      <p:ext uri="{BB962C8B-B14F-4D97-AF65-F5344CB8AC3E}">
        <p14:creationId xmlns:p14="http://schemas.microsoft.com/office/powerpoint/2010/main" val="5661148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C62930-55CA-84C0-BCB7-8F5F92FE9626}"/>
              </a:ext>
            </a:extLst>
          </p:cNvPr>
          <p:cNvSpPr>
            <a:spLocks noGrp="1"/>
          </p:cNvSpPr>
          <p:nvPr>
            <p:ph type="title"/>
          </p:nvPr>
        </p:nvSpPr>
        <p:spPr/>
        <p:txBody>
          <a:bodyPr>
            <a:normAutofit fontScale="90000"/>
          </a:bodyPr>
          <a:lstStyle/>
          <a:p>
            <a:r>
              <a:rPr lang="fr-FR" dirty="0"/>
              <a:t>La sauvegarde des données</a:t>
            </a:r>
          </a:p>
        </p:txBody>
      </p:sp>
      <p:pic>
        <p:nvPicPr>
          <p:cNvPr id="4" name="Image 3">
            <a:extLst>
              <a:ext uri="{FF2B5EF4-FFF2-40B4-BE49-F238E27FC236}">
                <a16:creationId xmlns:a16="http://schemas.microsoft.com/office/drawing/2014/main" id="{C0694816-D742-8824-4AE1-7DC22CFE332E}"/>
              </a:ext>
            </a:extLst>
          </p:cNvPr>
          <p:cNvPicPr>
            <a:picLocks noChangeAspect="1"/>
          </p:cNvPicPr>
          <p:nvPr/>
        </p:nvPicPr>
        <p:blipFill>
          <a:blip r:embed="rId2"/>
          <a:stretch>
            <a:fillRect/>
          </a:stretch>
        </p:blipFill>
        <p:spPr>
          <a:xfrm>
            <a:off x="793820" y="1769660"/>
            <a:ext cx="3279731" cy="4359835"/>
          </a:xfrm>
          <a:prstGeom prst="rect">
            <a:avLst/>
          </a:prstGeom>
          <a:ln>
            <a:noFill/>
          </a:ln>
          <a:effectLst>
            <a:outerShdw blurRad="292100" dist="139700" dir="2700000" algn="tl" rotWithShape="0">
              <a:srgbClr val="333333">
                <a:alpha val="65000"/>
              </a:srgbClr>
            </a:outerShdw>
          </a:effectLst>
        </p:spPr>
      </p:pic>
      <p:sp>
        <p:nvSpPr>
          <p:cNvPr id="5" name="ZoneTexte 4">
            <a:extLst>
              <a:ext uri="{FF2B5EF4-FFF2-40B4-BE49-F238E27FC236}">
                <a16:creationId xmlns:a16="http://schemas.microsoft.com/office/drawing/2014/main" id="{3AD87D61-DF8A-7BB3-977A-7946E01D02AB}"/>
              </a:ext>
            </a:extLst>
          </p:cNvPr>
          <p:cNvSpPr txBox="1"/>
          <p:nvPr/>
        </p:nvSpPr>
        <p:spPr>
          <a:xfrm>
            <a:off x="793820" y="1075174"/>
            <a:ext cx="5341527" cy="369332"/>
          </a:xfrm>
          <a:prstGeom prst="rect">
            <a:avLst/>
          </a:prstGeom>
          <a:noFill/>
        </p:spPr>
        <p:txBody>
          <a:bodyPr wrap="none" rtlCol="0">
            <a:spAutoFit/>
          </a:bodyPr>
          <a:lstStyle/>
          <a:p>
            <a:r>
              <a:rPr lang="fr-FR" dirty="0"/>
              <a:t>A faire sur une base régulière (par pitié faites-le)</a:t>
            </a:r>
          </a:p>
        </p:txBody>
      </p:sp>
      <p:sp>
        <p:nvSpPr>
          <p:cNvPr id="6" name="Rectangle : coins arrondis 5">
            <a:extLst>
              <a:ext uri="{FF2B5EF4-FFF2-40B4-BE49-F238E27FC236}">
                <a16:creationId xmlns:a16="http://schemas.microsoft.com/office/drawing/2014/main" id="{0C7883DB-6287-CF1C-97CA-07C830C0AC45}"/>
              </a:ext>
            </a:extLst>
          </p:cNvPr>
          <p:cNvSpPr/>
          <p:nvPr/>
        </p:nvSpPr>
        <p:spPr>
          <a:xfrm>
            <a:off x="1131157" y="5366908"/>
            <a:ext cx="1642188" cy="436014"/>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40145740-4445-E40A-1583-7A87F90757AE}"/>
              </a:ext>
            </a:extLst>
          </p:cNvPr>
          <p:cNvPicPr>
            <a:picLocks noChangeAspect="1"/>
          </p:cNvPicPr>
          <p:nvPr/>
        </p:nvPicPr>
        <p:blipFill>
          <a:blip r:embed="rId3"/>
          <a:srcRect l="16456" t="9692" r="10194" b="10067"/>
          <a:stretch/>
        </p:blipFill>
        <p:spPr>
          <a:xfrm>
            <a:off x="4919495" y="2200589"/>
            <a:ext cx="2431703" cy="3286900"/>
          </a:xfrm>
          <a:prstGeom prst="roundRect">
            <a:avLst>
              <a:gd name="adj" fmla="val 2421"/>
            </a:avLst>
          </a:prstGeom>
          <a:ln>
            <a:noFill/>
          </a:ln>
          <a:effectLst>
            <a:outerShdw blurRad="292100" dist="139700" dir="2700000" algn="tl" rotWithShape="0">
              <a:srgbClr val="333333">
                <a:alpha val="65000"/>
              </a:srgbClr>
            </a:outerShdw>
          </a:effectLst>
        </p:spPr>
      </p:pic>
      <p:sp>
        <p:nvSpPr>
          <p:cNvPr id="9" name="Rectangle : coins arrondis 8">
            <a:extLst>
              <a:ext uri="{FF2B5EF4-FFF2-40B4-BE49-F238E27FC236}">
                <a16:creationId xmlns:a16="http://schemas.microsoft.com/office/drawing/2014/main" id="{81955B7B-EAF1-3E41-967A-618654F49D99}"/>
              </a:ext>
            </a:extLst>
          </p:cNvPr>
          <p:cNvSpPr/>
          <p:nvPr/>
        </p:nvSpPr>
        <p:spPr>
          <a:xfrm>
            <a:off x="5009932" y="2625384"/>
            <a:ext cx="1577592" cy="436014"/>
          </a:xfrm>
          <a:prstGeom prst="roundRect">
            <a:avLst>
              <a:gd name="adj" fmla="val 7677"/>
            </a:avLst>
          </a:prstGeom>
          <a:solidFill>
            <a:schemeClr val="bg1">
              <a:alpha val="0"/>
            </a:schemeClr>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 en angle 10">
            <a:extLst>
              <a:ext uri="{FF2B5EF4-FFF2-40B4-BE49-F238E27FC236}">
                <a16:creationId xmlns:a16="http://schemas.microsoft.com/office/drawing/2014/main" id="{E1C48288-E236-E74E-9690-3C325D5874BD}"/>
              </a:ext>
            </a:extLst>
          </p:cNvPr>
          <p:cNvCxnSpPr>
            <a:cxnSpLocks/>
            <a:stCxn id="6" idx="3"/>
            <a:endCxn id="9" idx="1"/>
          </p:cNvCxnSpPr>
          <p:nvPr/>
        </p:nvCxnSpPr>
        <p:spPr>
          <a:xfrm flipV="1">
            <a:off x="2773345" y="2843391"/>
            <a:ext cx="2236587" cy="2741524"/>
          </a:xfrm>
          <a:prstGeom prst="bentConnector3">
            <a:avLst>
              <a:gd name="adj1" fmla="val 68869"/>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 coins arrondis 13">
            <a:extLst>
              <a:ext uri="{FF2B5EF4-FFF2-40B4-BE49-F238E27FC236}">
                <a16:creationId xmlns:a16="http://schemas.microsoft.com/office/drawing/2014/main" id="{07E82598-DF12-E7D3-D317-3A3EEC93DF5C}"/>
              </a:ext>
            </a:extLst>
          </p:cNvPr>
          <p:cNvSpPr/>
          <p:nvPr/>
        </p:nvSpPr>
        <p:spPr>
          <a:xfrm>
            <a:off x="8160298" y="1171045"/>
            <a:ext cx="1710926" cy="758239"/>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tx1"/>
                </a:solidFill>
              </a:rPr>
              <a:t>Clé USB</a:t>
            </a:r>
          </a:p>
        </p:txBody>
      </p:sp>
      <p:sp>
        <p:nvSpPr>
          <p:cNvPr id="15" name="Rectangle : coins arrondis 14">
            <a:extLst>
              <a:ext uri="{FF2B5EF4-FFF2-40B4-BE49-F238E27FC236}">
                <a16:creationId xmlns:a16="http://schemas.microsoft.com/office/drawing/2014/main" id="{CF20AB53-E130-4D7B-C5A3-D3021325F7FF}"/>
              </a:ext>
            </a:extLst>
          </p:cNvPr>
          <p:cNvSpPr/>
          <p:nvPr/>
        </p:nvSpPr>
        <p:spPr>
          <a:xfrm>
            <a:off x="8160298" y="2376847"/>
            <a:ext cx="2119777" cy="933088"/>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tx1"/>
                </a:solidFill>
              </a:rPr>
              <a:t>Disque dur externe</a:t>
            </a:r>
          </a:p>
        </p:txBody>
      </p:sp>
      <p:sp>
        <p:nvSpPr>
          <p:cNvPr id="16" name="Rectangle : coins arrondis 15">
            <a:extLst>
              <a:ext uri="{FF2B5EF4-FFF2-40B4-BE49-F238E27FC236}">
                <a16:creationId xmlns:a16="http://schemas.microsoft.com/office/drawing/2014/main" id="{4A851C84-16FD-24E8-A294-71E92633513E}"/>
              </a:ext>
            </a:extLst>
          </p:cNvPr>
          <p:cNvSpPr/>
          <p:nvPr/>
        </p:nvSpPr>
        <p:spPr>
          <a:xfrm>
            <a:off x="8160298" y="3688332"/>
            <a:ext cx="3225522" cy="1587549"/>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Éventuellement, </a:t>
            </a:r>
            <a:r>
              <a:rPr lang="fr-FR" sz="2400" b="1" dirty="0">
                <a:solidFill>
                  <a:schemeClr val="tx1"/>
                </a:solidFill>
              </a:rPr>
              <a:t>Service de cloud </a:t>
            </a:r>
            <a:r>
              <a:rPr lang="fr-FR" sz="1600" i="1" dirty="0">
                <a:solidFill>
                  <a:schemeClr val="tx1"/>
                </a:solidFill>
              </a:rPr>
              <a:t>(qui peut vous garantir la protection de vos données)</a:t>
            </a:r>
            <a:endParaRPr lang="fr-FR" sz="2400" i="1" dirty="0">
              <a:solidFill>
                <a:schemeClr val="tx1"/>
              </a:solidFill>
            </a:endParaRPr>
          </a:p>
        </p:txBody>
      </p:sp>
      <p:cxnSp>
        <p:nvCxnSpPr>
          <p:cNvPr id="17" name="Connecteur : en angle 16">
            <a:extLst>
              <a:ext uri="{FF2B5EF4-FFF2-40B4-BE49-F238E27FC236}">
                <a16:creationId xmlns:a16="http://schemas.microsoft.com/office/drawing/2014/main" id="{98FEADE8-42DB-2D20-CC88-3813B516C777}"/>
              </a:ext>
            </a:extLst>
          </p:cNvPr>
          <p:cNvCxnSpPr>
            <a:cxnSpLocks/>
            <a:stCxn id="9" idx="3"/>
            <a:endCxn id="14" idx="1"/>
          </p:cNvCxnSpPr>
          <p:nvPr/>
        </p:nvCxnSpPr>
        <p:spPr>
          <a:xfrm flipV="1">
            <a:off x="6587524" y="1550165"/>
            <a:ext cx="1572774" cy="1293226"/>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 en angle 19">
            <a:extLst>
              <a:ext uri="{FF2B5EF4-FFF2-40B4-BE49-F238E27FC236}">
                <a16:creationId xmlns:a16="http://schemas.microsoft.com/office/drawing/2014/main" id="{FE1AE2B5-976D-261E-452A-CA7F87A00897}"/>
              </a:ext>
            </a:extLst>
          </p:cNvPr>
          <p:cNvCxnSpPr>
            <a:cxnSpLocks/>
            <a:stCxn id="9" idx="3"/>
            <a:endCxn id="15" idx="1"/>
          </p:cNvCxnSpPr>
          <p:nvPr/>
        </p:nvCxnSpPr>
        <p:spPr>
          <a:xfrm>
            <a:off x="6587524" y="2843391"/>
            <a:ext cx="1572774" cy="12700"/>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 en angle 24">
            <a:extLst>
              <a:ext uri="{FF2B5EF4-FFF2-40B4-BE49-F238E27FC236}">
                <a16:creationId xmlns:a16="http://schemas.microsoft.com/office/drawing/2014/main" id="{F831D40E-A43C-2ED8-50C5-F1A7A24C0FA9}"/>
              </a:ext>
            </a:extLst>
          </p:cNvPr>
          <p:cNvCxnSpPr>
            <a:cxnSpLocks/>
            <a:stCxn id="9" idx="3"/>
            <a:endCxn id="16" idx="1"/>
          </p:cNvCxnSpPr>
          <p:nvPr/>
        </p:nvCxnSpPr>
        <p:spPr>
          <a:xfrm>
            <a:off x="6587524" y="2843391"/>
            <a:ext cx="1572774" cy="1638716"/>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a16="http://schemas.microsoft.com/office/drawing/2014/main" id="{F70D0236-C02A-B3C0-6E55-2B96E134CDCB}"/>
              </a:ext>
            </a:extLst>
          </p:cNvPr>
          <p:cNvSpPr txBox="1"/>
          <p:nvPr/>
        </p:nvSpPr>
        <p:spPr>
          <a:xfrm>
            <a:off x="8257014" y="5898382"/>
            <a:ext cx="3908809" cy="830997"/>
          </a:xfrm>
          <a:prstGeom prst="rect">
            <a:avLst/>
          </a:prstGeom>
          <a:noFill/>
        </p:spPr>
        <p:txBody>
          <a:bodyPr wrap="square" rtlCol="0">
            <a:spAutoFit/>
          </a:bodyPr>
          <a:lstStyle/>
          <a:p>
            <a:r>
              <a:rPr lang="fr-FR" sz="1600" i="1" dirty="0"/>
              <a:t>Attention, les données numériques sont fragiles et peuvent se corrompre, vérifiez régulièrement leur intégrité</a:t>
            </a:r>
          </a:p>
        </p:txBody>
      </p:sp>
    </p:spTree>
    <p:extLst>
      <p:ext uri="{BB962C8B-B14F-4D97-AF65-F5344CB8AC3E}">
        <p14:creationId xmlns:p14="http://schemas.microsoft.com/office/powerpoint/2010/main" val="34920525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8EB35B5-33E7-2958-0A24-93C6FA5B49BD}"/>
              </a:ext>
            </a:extLst>
          </p:cNvPr>
          <p:cNvSpPr>
            <a:spLocks noGrp="1"/>
          </p:cNvSpPr>
          <p:nvPr>
            <p:ph type="body" sz="quarter" idx="10"/>
          </p:nvPr>
        </p:nvSpPr>
        <p:spPr/>
        <p:txBody>
          <a:bodyPr/>
          <a:lstStyle/>
          <a:p>
            <a:r>
              <a:rPr lang="fr-FR" dirty="0"/>
              <a:t>7</a:t>
            </a:r>
            <a:r>
              <a:rPr lang="fr-FR" baseline="30000" dirty="0"/>
              <a:t>e</a:t>
            </a:r>
            <a:r>
              <a:rPr lang="fr-FR" dirty="0"/>
              <a:t> Partie</a:t>
            </a:r>
          </a:p>
        </p:txBody>
      </p:sp>
      <p:sp>
        <p:nvSpPr>
          <p:cNvPr id="3" name="Espace réservé du texte 2">
            <a:extLst>
              <a:ext uri="{FF2B5EF4-FFF2-40B4-BE49-F238E27FC236}">
                <a16:creationId xmlns:a16="http://schemas.microsoft.com/office/drawing/2014/main" id="{04357617-4F58-FC16-E7A8-0D45723B267B}"/>
              </a:ext>
            </a:extLst>
          </p:cNvPr>
          <p:cNvSpPr>
            <a:spLocks noGrp="1"/>
          </p:cNvSpPr>
          <p:nvPr>
            <p:ph type="body" sz="quarter" idx="11"/>
          </p:nvPr>
        </p:nvSpPr>
        <p:spPr>
          <a:xfrm>
            <a:off x="1137139" y="3311527"/>
            <a:ext cx="9917723" cy="826367"/>
          </a:xfrm>
        </p:spPr>
        <p:txBody>
          <a:bodyPr/>
          <a:lstStyle/>
          <a:p>
            <a:r>
              <a:rPr lang="fr-FR" dirty="0"/>
              <a:t>Constituer et maintenir une base de connaissance avec Zotero</a:t>
            </a:r>
          </a:p>
        </p:txBody>
      </p:sp>
    </p:spTree>
    <p:extLst>
      <p:ext uri="{BB962C8B-B14F-4D97-AF65-F5344CB8AC3E}">
        <p14:creationId xmlns:p14="http://schemas.microsoft.com/office/powerpoint/2010/main" val="17298826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6BA653-4351-116E-0281-506CFA01552B}"/>
              </a:ext>
            </a:extLst>
          </p:cNvPr>
          <p:cNvSpPr>
            <a:spLocks noGrp="1"/>
          </p:cNvSpPr>
          <p:nvPr>
            <p:ph type="title"/>
          </p:nvPr>
        </p:nvSpPr>
        <p:spPr/>
        <p:txBody>
          <a:bodyPr>
            <a:normAutofit fontScale="90000"/>
          </a:bodyPr>
          <a:lstStyle/>
          <a:p>
            <a:r>
              <a:rPr lang="fr-FR" dirty="0"/>
              <a:t>Faites connaissance avec </a:t>
            </a:r>
            <a:r>
              <a:rPr lang="fr-FR" dirty="0" err="1"/>
              <a:t>Zotlog</a:t>
            </a:r>
            <a:endParaRPr lang="fr-FR" dirty="0"/>
          </a:p>
        </p:txBody>
      </p:sp>
      <p:pic>
        <p:nvPicPr>
          <p:cNvPr id="4" name="Image 3">
            <a:extLst>
              <a:ext uri="{FF2B5EF4-FFF2-40B4-BE49-F238E27FC236}">
                <a16:creationId xmlns:a16="http://schemas.microsoft.com/office/drawing/2014/main" id="{B24E08E4-47E7-1774-86CC-F71B803FF543}"/>
              </a:ext>
            </a:extLst>
          </p:cNvPr>
          <p:cNvPicPr>
            <a:picLocks noChangeAspect="1"/>
          </p:cNvPicPr>
          <p:nvPr/>
        </p:nvPicPr>
        <p:blipFill>
          <a:blip r:embed="rId2"/>
          <a:stretch>
            <a:fillRect/>
          </a:stretch>
        </p:blipFill>
        <p:spPr>
          <a:xfrm>
            <a:off x="754019" y="963115"/>
            <a:ext cx="1580035" cy="1884954"/>
          </a:xfrm>
          <a:prstGeom prst="rect">
            <a:avLst/>
          </a:prstGeom>
          <a:ln>
            <a:noFill/>
          </a:ln>
          <a:effectLst>
            <a:outerShdw blurRad="292100" dist="139700" dir="2700000" algn="tl" rotWithShape="0">
              <a:srgbClr val="333333">
                <a:alpha val="65000"/>
              </a:srgbClr>
            </a:outerShdw>
          </a:effectLst>
        </p:spPr>
      </p:pic>
      <p:sp>
        <p:nvSpPr>
          <p:cNvPr id="5" name="ZoneTexte 4">
            <a:extLst>
              <a:ext uri="{FF2B5EF4-FFF2-40B4-BE49-F238E27FC236}">
                <a16:creationId xmlns:a16="http://schemas.microsoft.com/office/drawing/2014/main" id="{9B604494-F9E8-4000-D577-260FE5E2BCA9}"/>
              </a:ext>
            </a:extLst>
          </p:cNvPr>
          <p:cNvSpPr txBox="1"/>
          <p:nvPr/>
        </p:nvSpPr>
        <p:spPr>
          <a:xfrm>
            <a:off x="2562331" y="1093743"/>
            <a:ext cx="8238192" cy="1754326"/>
          </a:xfrm>
          <a:prstGeom prst="rect">
            <a:avLst/>
          </a:prstGeom>
          <a:noFill/>
        </p:spPr>
        <p:txBody>
          <a:bodyPr wrap="square" rtlCol="0">
            <a:spAutoFit/>
          </a:bodyPr>
          <a:lstStyle/>
          <a:p>
            <a:r>
              <a:rPr lang="fr-FR" dirty="0" err="1"/>
              <a:t>Zotlog</a:t>
            </a:r>
            <a:r>
              <a:rPr lang="fr-FR" dirty="0"/>
              <a:t> est une méthode de classement et de gestion des références bibliographiques par collections et marqueurs développée par Pascal </a:t>
            </a:r>
            <a:r>
              <a:rPr lang="fr-FR" dirty="0" err="1"/>
              <a:t>Martinolli</a:t>
            </a:r>
            <a:r>
              <a:rPr lang="fr-FR" dirty="0"/>
              <a:t> (bibliothécaire à l’Université de Montréal)</a:t>
            </a:r>
          </a:p>
          <a:p>
            <a:endParaRPr lang="fr-FR" dirty="0"/>
          </a:p>
          <a:p>
            <a:r>
              <a:rPr lang="fr-FR" dirty="0"/>
              <a:t>Possibilité de tester et d’adapter </a:t>
            </a:r>
            <a:r>
              <a:rPr lang="fr-FR" dirty="0" err="1"/>
              <a:t>Zotlog</a:t>
            </a:r>
            <a:r>
              <a:rPr lang="fr-FR" dirty="0"/>
              <a:t> à son propre usage avec ses propres collections en rejoignant </a:t>
            </a:r>
            <a:r>
              <a:rPr lang="fr-FR" dirty="0">
                <a:hlinkClick r:id="rId3"/>
              </a:rPr>
              <a:t>la bibliothèque de groupe </a:t>
            </a:r>
            <a:r>
              <a:rPr lang="fr-FR" dirty="0" err="1">
                <a:hlinkClick r:id="rId3"/>
              </a:rPr>
              <a:t>Zotlog</a:t>
            </a:r>
            <a:r>
              <a:rPr lang="fr-FR" dirty="0"/>
              <a:t>.</a:t>
            </a:r>
          </a:p>
        </p:txBody>
      </p:sp>
      <p:pic>
        <p:nvPicPr>
          <p:cNvPr id="7" name="Image 6">
            <a:extLst>
              <a:ext uri="{FF2B5EF4-FFF2-40B4-BE49-F238E27FC236}">
                <a16:creationId xmlns:a16="http://schemas.microsoft.com/office/drawing/2014/main" id="{2736B9D2-B3C0-D14A-15B4-73B69F85675A}"/>
              </a:ext>
            </a:extLst>
          </p:cNvPr>
          <p:cNvPicPr>
            <a:picLocks noChangeAspect="1"/>
          </p:cNvPicPr>
          <p:nvPr/>
        </p:nvPicPr>
        <p:blipFill>
          <a:blip r:embed="rId4"/>
          <a:stretch>
            <a:fillRect/>
          </a:stretch>
        </p:blipFill>
        <p:spPr>
          <a:xfrm>
            <a:off x="754019" y="3429000"/>
            <a:ext cx="6654967" cy="2737662"/>
          </a:xfrm>
          <a:prstGeom prst="rect">
            <a:avLst/>
          </a:prstGeom>
          <a:ln>
            <a:noFill/>
          </a:ln>
          <a:effectLst>
            <a:outerShdw blurRad="292100" dist="139700" dir="2700000" algn="tl" rotWithShape="0">
              <a:srgbClr val="333333">
                <a:alpha val="65000"/>
              </a:srgbClr>
            </a:outerShdw>
          </a:effectLst>
        </p:spPr>
      </p:pic>
      <p:pic>
        <p:nvPicPr>
          <p:cNvPr id="9" name="Image 8">
            <a:extLst>
              <a:ext uri="{FF2B5EF4-FFF2-40B4-BE49-F238E27FC236}">
                <a16:creationId xmlns:a16="http://schemas.microsoft.com/office/drawing/2014/main" id="{F3818A76-67EA-D959-6B69-74AFCDFF3F73}"/>
              </a:ext>
            </a:extLst>
          </p:cNvPr>
          <p:cNvPicPr>
            <a:picLocks noChangeAspect="1"/>
          </p:cNvPicPr>
          <p:nvPr/>
        </p:nvPicPr>
        <p:blipFill>
          <a:blip r:embed="rId5"/>
          <a:stretch>
            <a:fillRect/>
          </a:stretch>
        </p:blipFill>
        <p:spPr>
          <a:xfrm>
            <a:off x="8832893" y="2906009"/>
            <a:ext cx="2289673" cy="36773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360350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5A1916-52C0-19CB-0388-8CB9A74C7254}"/>
              </a:ext>
            </a:extLst>
          </p:cNvPr>
          <p:cNvSpPr>
            <a:spLocks noGrp="1"/>
          </p:cNvSpPr>
          <p:nvPr>
            <p:ph type="title"/>
          </p:nvPr>
        </p:nvSpPr>
        <p:spPr/>
        <p:txBody>
          <a:bodyPr>
            <a:normAutofit fontScale="90000"/>
          </a:bodyPr>
          <a:lstStyle/>
          <a:p>
            <a:r>
              <a:rPr lang="fr-FR" dirty="0"/>
              <a:t>Les grands principes de </a:t>
            </a:r>
            <a:r>
              <a:rPr lang="fr-FR" dirty="0" err="1"/>
              <a:t>Zotlog</a:t>
            </a:r>
            <a:endParaRPr lang="fr-FR" dirty="0"/>
          </a:p>
        </p:txBody>
      </p:sp>
      <p:sp>
        <p:nvSpPr>
          <p:cNvPr id="3" name="Rectangle 2">
            <a:extLst>
              <a:ext uri="{FF2B5EF4-FFF2-40B4-BE49-F238E27FC236}">
                <a16:creationId xmlns:a16="http://schemas.microsoft.com/office/drawing/2014/main" id="{39C6DB36-3ECC-4C53-B2C8-F7B0E7E78810}"/>
              </a:ext>
            </a:extLst>
          </p:cNvPr>
          <p:cNvSpPr/>
          <p:nvPr/>
        </p:nvSpPr>
        <p:spPr>
          <a:xfrm>
            <a:off x="1" y="0"/>
            <a:ext cx="175098" cy="6858000"/>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2B6D6CB5-E911-149D-F453-CA2C49B2A3D3}"/>
              </a:ext>
            </a:extLst>
          </p:cNvPr>
          <p:cNvPicPr>
            <a:picLocks noChangeAspect="1"/>
          </p:cNvPicPr>
          <p:nvPr/>
        </p:nvPicPr>
        <p:blipFill>
          <a:blip r:embed="rId2"/>
          <a:stretch>
            <a:fillRect/>
          </a:stretch>
        </p:blipFill>
        <p:spPr>
          <a:xfrm>
            <a:off x="1370940" y="1175109"/>
            <a:ext cx="9450119" cy="4105848"/>
          </a:xfrm>
          <a:prstGeom prst="rect">
            <a:avLst/>
          </a:prstGeom>
          <a:ln>
            <a:noFill/>
          </a:ln>
          <a:effectLst>
            <a:outerShdw blurRad="292100" dist="139700" dir="2700000" algn="tl" rotWithShape="0">
              <a:srgbClr val="333333">
                <a:alpha val="65000"/>
              </a:srgbClr>
            </a:outerShdw>
          </a:effectLst>
        </p:spPr>
      </p:pic>
      <p:sp>
        <p:nvSpPr>
          <p:cNvPr id="7" name="ZoneTexte 6">
            <a:extLst>
              <a:ext uri="{FF2B5EF4-FFF2-40B4-BE49-F238E27FC236}">
                <a16:creationId xmlns:a16="http://schemas.microsoft.com/office/drawing/2014/main" id="{CC54940F-CBF8-36E4-D280-0F41D48F943C}"/>
              </a:ext>
            </a:extLst>
          </p:cNvPr>
          <p:cNvSpPr txBox="1"/>
          <p:nvPr/>
        </p:nvSpPr>
        <p:spPr>
          <a:xfrm>
            <a:off x="1716682" y="5682891"/>
            <a:ext cx="8758635" cy="646331"/>
          </a:xfrm>
          <a:prstGeom prst="rect">
            <a:avLst/>
          </a:prstGeom>
          <a:noFill/>
        </p:spPr>
        <p:txBody>
          <a:bodyPr wrap="square">
            <a:spAutoFit/>
          </a:bodyPr>
          <a:lstStyle/>
          <a:p>
            <a:r>
              <a:rPr lang="fr-FR" cap="small" dirty="0" err="1">
                <a:effectLst/>
              </a:rPr>
              <a:t>Martinolli</a:t>
            </a:r>
            <a:r>
              <a:rPr lang="fr-FR" dirty="0">
                <a:effectLst/>
              </a:rPr>
              <a:t> Pascal, </a:t>
            </a:r>
            <a:r>
              <a:rPr lang="fr-FR" i="1" dirty="0">
                <a:effectLst/>
              </a:rPr>
              <a:t>Optimiser l’organisation de sa bibliothèque</a:t>
            </a:r>
            <a:r>
              <a:rPr lang="fr-FR" dirty="0">
                <a:effectLst/>
              </a:rPr>
              <a:t>, </a:t>
            </a:r>
            <a:r>
              <a:rPr lang="fr-FR" dirty="0">
                <a:effectLst/>
                <a:hlinkClick r:id="rId3"/>
              </a:rPr>
              <a:t>https://zotero.hypotheses.org/3298</a:t>
            </a:r>
            <a:r>
              <a:rPr lang="fr-FR" dirty="0">
                <a:effectLst/>
              </a:rPr>
              <a:t> , 26 février 2020, consulté le 12 janvier 2025.</a:t>
            </a:r>
          </a:p>
        </p:txBody>
      </p:sp>
    </p:spTree>
    <p:extLst>
      <p:ext uri="{BB962C8B-B14F-4D97-AF65-F5344CB8AC3E}">
        <p14:creationId xmlns:p14="http://schemas.microsoft.com/office/powerpoint/2010/main" val="2425090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794D33-3234-4BFB-91EF-11D215F4C223}"/>
              </a:ext>
            </a:extLst>
          </p:cNvPr>
          <p:cNvSpPr>
            <a:spLocks noGrp="1"/>
          </p:cNvSpPr>
          <p:nvPr>
            <p:ph type="title"/>
          </p:nvPr>
        </p:nvSpPr>
        <p:spPr/>
        <p:txBody>
          <a:bodyPr>
            <a:normAutofit fontScale="90000"/>
          </a:bodyPr>
          <a:lstStyle/>
          <a:p>
            <a:r>
              <a:rPr lang="fr-FR" dirty="0"/>
              <a:t>Attention, une bonne installation de Zotero c’est…</a:t>
            </a:r>
          </a:p>
        </p:txBody>
      </p:sp>
      <p:pic>
        <p:nvPicPr>
          <p:cNvPr id="4" name="Image 3">
            <a:extLst>
              <a:ext uri="{FF2B5EF4-FFF2-40B4-BE49-F238E27FC236}">
                <a16:creationId xmlns:a16="http://schemas.microsoft.com/office/drawing/2014/main" id="{A6CC6AAD-426B-4622-8555-A1F85583D4C2}"/>
              </a:ext>
            </a:extLst>
          </p:cNvPr>
          <p:cNvPicPr>
            <a:picLocks noChangeAspect="1"/>
          </p:cNvPicPr>
          <p:nvPr/>
        </p:nvPicPr>
        <p:blipFill>
          <a:blip r:embed="rId3"/>
          <a:stretch>
            <a:fillRect/>
          </a:stretch>
        </p:blipFill>
        <p:spPr>
          <a:xfrm>
            <a:off x="2389874" y="2422086"/>
            <a:ext cx="8321350" cy="3874020"/>
          </a:xfrm>
          <a:prstGeom prst="rect">
            <a:avLst/>
          </a:prstGeom>
          <a:ln>
            <a:noFill/>
          </a:ln>
          <a:effectLst>
            <a:outerShdw blurRad="292100" dist="139700" dir="2700000" algn="tl" rotWithShape="0">
              <a:srgbClr val="333333">
                <a:alpha val="65000"/>
              </a:srgbClr>
            </a:outerShdw>
          </a:effectLst>
        </p:spPr>
      </p:pic>
      <p:sp>
        <p:nvSpPr>
          <p:cNvPr id="5" name="Ellipse 4">
            <a:extLst>
              <a:ext uri="{FF2B5EF4-FFF2-40B4-BE49-F238E27FC236}">
                <a16:creationId xmlns:a16="http://schemas.microsoft.com/office/drawing/2014/main" id="{26585275-D196-44F9-AAD4-5A384FA8AB5D}"/>
              </a:ext>
            </a:extLst>
          </p:cNvPr>
          <p:cNvSpPr/>
          <p:nvPr/>
        </p:nvSpPr>
        <p:spPr>
          <a:xfrm>
            <a:off x="623391" y="1287624"/>
            <a:ext cx="562074" cy="562074"/>
          </a:xfrm>
          <a:prstGeom prst="ellipse">
            <a:avLst/>
          </a:prstGeom>
          <a:solidFill>
            <a:srgbClr val="68013F"/>
          </a:solidFill>
          <a:ln>
            <a:solidFill>
              <a:srgbClr val="6801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1</a:t>
            </a:r>
          </a:p>
        </p:txBody>
      </p:sp>
      <p:sp>
        <p:nvSpPr>
          <p:cNvPr id="6" name="ZoneTexte 5">
            <a:extLst>
              <a:ext uri="{FF2B5EF4-FFF2-40B4-BE49-F238E27FC236}">
                <a16:creationId xmlns:a16="http://schemas.microsoft.com/office/drawing/2014/main" id="{C03FABF8-7B95-42F4-A02B-69C116343482}"/>
              </a:ext>
            </a:extLst>
          </p:cNvPr>
          <p:cNvSpPr txBox="1"/>
          <p:nvPr/>
        </p:nvSpPr>
        <p:spPr>
          <a:xfrm>
            <a:off x="1296143" y="1337828"/>
            <a:ext cx="4204997" cy="461665"/>
          </a:xfrm>
          <a:prstGeom prst="rect">
            <a:avLst/>
          </a:prstGeom>
          <a:noFill/>
        </p:spPr>
        <p:txBody>
          <a:bodyPr wrap="none" rtlCol="0">
            <a:spAutoFit/>
          </a:bodyPr>
          <a:lstStyle/>
          <a:p>
            <a:r>
              <a:rPr lang="fr-FR" sz="2400" dirty="0"/>
              <a:t>Vous rendre sur zotero.org</a:t>
            </a:r>
          </a:p>
        </p:txBody>
      </p:sp>
      <p:sp>
        <p:nvSpPr>
          <p:cNvPr id="7" name="Ellipse 6">
            <a:extLst>
              <a:ext uri="{FF2B5EF4-FFF2-40B4-BE49-F238E27FC236}">
                <a16:creationId xmlns:a16="http://schemas.microsoft.com/office/drawing/2014/main" id="{9DEC3A94-7319-44F0-8010-80105CA59630}"/>
              </a:ext>
            </a:extLst>
          </p:cNvPr>
          <p:cNvSpPr/>
          <p:nvPr/>
        </p:nvSpPr>
        <p:spPr>
          <a:xfrm>
            <a:off x="1593835" y="2051992"/>
            <a:ext cx="562074" cy="562074"/>
          </a:xfrm>
          <a:prstGeom prst="ellipse">
            <a:avLst/>
          </a:prstGeom>
          <a:solidFill>
            <a:srgbClr val="68013F"/>
          </a:solidFill>
          <a:ln>
            <a:solidFill>
              <a:srgbClr val="6801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2</a:t>
            </a:r>
          </a:p>
        </p:txBody>
      </p:sp>
      <p:sp>
        <p:nvSpPr>
          <p:cNvPr id="8" name="ZoneTexte 7">
            <a:extLst>
              <a:ext uri="{FF2B5EF4-FFF2-40B4-BE49-F238E27FC236}">
                <a16:creationId xmlns:a16="http://schemas.microsoft.com/office/drawing/2014/main" id="{91DF6265-28DF-456A-9BF3-146C6796E445}"/>
              </a:ext>
            </a:extLst>
          </p:cNvPr>
          <p:cNvSpPr txBox="1"/>
          <p:nvPr/>
        </p:nvSpPr>
        <p:spPr>
          <a:xfrm>
            <a:off x="2389873" y="2102196"/>
            <a:ext cx="8321349" cy="510778"/>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txBody>
          <a:bodyPr wrap="square" rtlCol="0">
            <a:spAutoFit/>
          </a:bodyPr>
          <a:lstStyle/>
          <a:p>
            <a:r>
              <a:rPr lang="fr-FR" sz="2400" dirty="0"/>
              <a:t>Installer le standalone          +      l’extension navigateur</a:t>
            </a:r>
          </a:p>
        </p:txBody>
      </p:sp>
      <p:sp>
        <p:nvSpPr>
          <p:cNvPr id="9" name="ZoneTexte 8">
            <a:extLst>
              <a:ext uri="{FF2B5EF4-FFF2-40B4-BE49-F238E27FC236}">
                <a16:creationId xmlns:a16="http://schemas.microsoft.com/office/drawing/2014/main" id="{6C3D6EA6-6FCD-492E-B4C3-989EBE58819A}"/>
              </a:ext>
            </a:extLst>
          </p:cNvPr>
          <p:cNvSpPr txBox="1"/>
          <p:nvPr/>
        </p:nvSpPr>
        <p:spPr>
          <a:xfrm>
            <a:off x="9007225" y="4947454"/>
            <a:ext cx="2792890" cy="1668542"/>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txBody>
          <a:bodyPr wrap="square" rtlCol="0">
            <a:spAutoFit/>
          </a:bodyPr>
          <a:lstStyle/>
          <a:p>
            <a:r>
              <a:rPr lang="fr-FR" sz="1200" dirty="0"/>
              <a:t>L’extension navigateur est compatible avec Firefox, Edge et tous les navigateurs basés sur </a:t>
            </a:r>
            <a:r>
              <a:rPr lang="fr-FR" sz="1200" dirty="0" err="1"/>
              <a:t>Chromium</a:t>
            </a:r>
            <a:r>
              <a:rPr lang="fr-FR" sz="1200" dirty="0"/>
              <a:t> (dont Chrome)</a:t>
            </a:r>
          </a:p>
          <a:p>
            <a:endParaRPr lang="fr-FR" sz="1200" dirty="0"/>
          </a:p>
          <a:p>
            <a:endParaRPr lang="fr-FR" sz="1600" dirty="0"/>
          </a:p>
          <a:p>
            <a:endParaRPr lang="fr-FR" sz="1600" dirty="0"/>
          </a:p>
        </p:txBody>
      </p:sp>
      <p:pic>
        <p:nvPicPr>
          <p:cNvPr id="10" name="Image 9">
            <a:extLst>
              <a:ext uri="{FF2B5EF4-FFF2-40B4-BE49-F238E27FC236}">
                <a16:creationId xmlns:a16="http://schemas.microsoft.com/office/drawing/2014/main" id="{FFDC1B90-D696-45F7-80A2-878D8A3DB831}"/>
              </a:ext>
            </a:extLst>
          </p:cNvPr>
          <p:cNvPicPr>
            <a:picLocks noChangeAspect="1"/>
          </p:cNvPicPr>
          <p:nvPr/>
        </p:nvPicPr>
        <p:blipFill>
          <a:blip r:embed="rId4"/>
          <a:stretch>
            <a:fillRect/>
          </a:stretch>
        </p:blipFill>
        <p:spPr>
          <a:xfrm>
            <a:off x="9233537" y="5941018"/>
            <a:ext cx="539617" cy="501414"/>
          </a:xfrm>
          <a:prstGeom prst="rect">
            <a:avLst/>
          </a:prstGeom>
        </p:spPr>
      </p:pic>
      <p:pic>
        <p:nvPicPr>
          <p:cNvPr id="12" name="Image 11">
            <a:extLst>
              <a:ext uri="{FF2B5EF4-FFF2-40B4-BE49-F238E27FC236}">
                <a16:creationId xmlns:a16="http://schemas.microsoft.com/office/drawing/2014/main" id="{EA8F2D0E-A662-4FF1-A25C-69D44A05D236}"/>
              </a:ext>
            </a:extLst>
          </p:cNvPr>
          <p:cNvPicPr>
            <a:picLocks noChangeAspect="1"/>
          </p:cNvPicPr>
          <p:nvPr/>
        </p:nvPicPr>
        <p:blipFill>
          <a:blip r:embed="rId5"/>
          <a:stretch>
            <a:fillRect/>
          </a:stretch>
        </p:blipFill>
        <p:spPr>
          <a:xfrm>
            <a:off x="10065377" y="5941018"/>
            <a:ext cx="589071" cy="504918"/>
          </a:xfrm>
          <a:prstGeom prst="rect">
            <a:avLst/>
          </a:prstGeom>
        </p:spPr>
      </p:pic>
      <p:pic>
        <p:nvPicPr>
          <p:cNvPr id="14" name="Image 13">
            <a:extLst>
              <a:ext uri="{FF2B5EF4-FFF2-40B4-BE49-F238E27FC236}">
                <a16:creationId xmlns:a16="http://schemas.microsoft.com/office/drawing/2014/main" id="{D8E0D0AA-9FD2-4D16-9EF9-51E9A63B3108}"/>
              </a:ext>
            </a:extLst>
          </p:cNvPr>
          <p:cNvPicPr>
            <a:picLocks noChangeAspect="1"/>
          </p:cNvPicPr>
          <p:nvPr/>
        </p:nvPicPr>
        <p:blipFill rotWithShape="1">
          <a:blip r:embed="rId6"/>
          <a:srcRect l="4053" t="13601" r="-4053" b="3054"/>
          <a:stretch/>
        </p:blipFill>
        <p:spPr>
          <a:xfrm>
            <a:off x="10946671" y="5941018"/>
            <a:ext cx="548304" cy="501414"/>
          </a:xfrm>
          <a:prstGeom prst="ellipse">
            <a:avLst/>
          </a:prstGeom>
        </p:spPr>
      </p:pic>
      <p:sp>
        <p:nvSpPr>
          <p:cNvPr id="3" name="Rectangle 2">
            <a:extLst>
              <a:ext uri="{FF2B5EF4-FFF2-40B4-BE49-F238E27FC236}">
                <a16:creationId xmlns:a16="http://schemas.microsoft.com/office/drawing/2014/main" id="{8DED297B-104F-81E3-1B82-F222BA1A7F73}"/>
              </a:ext>
            </a:extLst>
          </p:cNvPr>
          <p:cNvSpPr/>
          <p:nvPr/>
        </p:nvSpPr>
        <p:spPr>
          <a:xfrm>
            <a:off x="1" y="0"/>
            <a:ext cx="175098" cy="6858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3405204755"/>
      </p:ext>
    </p:extLst>
  </p:cSld>
  <p:clrMapOvr>
    <a:masterClrMapping/>
  </p:clrMapOvr>
  <p:transition spd="med">
    <p:pull/>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7EABC0-DCC1-5089-1E72-F1825B2FC1B6}"/>
              </a:ext>
            </a:extLst>
          </p:cNvPr>
          <p:cNvSpPr>
            <a:spLocks noGrp="1"/>
          </p:cNvSpPr>
          <p:nvPr>
            <p:ph type="title"/>
          </p:nvPr>
        </p:nvSpPr>
        <p:spPr/>
        <p:txBody>
          <a:bodyPr>
            <a:normAutofit fontScale="90000"/>
          </a:bodyPr>
          <a:lstStyle/>
          <a:p>
            <a:r>
              <a:rPr lang="fr-FR" dirty="0"/>
              <a:t>L’arborescence </a:t>
            </a:r>
            <a:r>
              <a:rPr lang="fr-FR" dirty="0" err="1"/>
              <a:t>Zotlog</a:t>
            </a:r>
            <a:endParaRPr lang="fr-FR" dirty="0"/>
          </a:p>
        </p:txBody>
      </p:sp>
      <p:sp>
        <p:nvSpPr>
          <p:cNvPr id="3" name="Rectangle : coins arrondis 2">
            <a:extLst>
              <a:ext uri="{FF2B5EF4-FFF2-40B4-BE49-F238E27FC236}">
                <a16:creationId xmlns:a16="http://schemas.microsoft.com/office/drawing/2014/main" id="{C1CCA674-FEB5-AD55-F6E8-83DB3FFF0001}"/>
              </a:ext>
            </a:extLst>
          </p:cNvPr>
          <p:cNvSpPr/>
          <p:nvPr/>
        </p:nvSpPr>
        <p:spPr>
          <a:xfrm>
            <a:off x="5339862" y="1251019"/>
            <a:ext cx="1512276"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err="1">
                <a:solidFill>
                  <a:srgbClr val="000000"/>
                </a:solidFill>
              </a:rPr>
              <a:t>Zotlog</a:t>
            </a:r>
            <a:endParaRPr lang="fr-FR" b="1" dirty="0">
              <a:solidFill>
                <a:srgbClr val="000000"/>
              </a:solidFill>
            </a:endParaRPr>
          </a:p>
        </p:txBody>
      </p:sp>
      <p:sp>
        <p:nvSpPr>
          <p:cNvPr id="4" name="Rectangle : coins arrondis 3">
            <a:extLst>
              <a:ext uri="{FF2B5EF4-FFF2-40B4-BE49-F238E27FC236}">
                <a16:creationId xmlns:a16="http://schemas.microsoft.com/office/drawing/2014/main" id="{8C461FC5-65E4-A138-F4BF-A22B65FB26D3}"/>
              </a:ext>
            </a:extLst>
          </p:cNvPr>
          <p:cNvSpPr/>
          <p:nvPr/>
        </p:nvSpPr>
        <p:spPr>
          <a:xfrm>
            <a:off x="427894" y="3925551"/>
            <a:ext cx="1264828"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000000"/>
                </a:solidFill>
              </a:rPr>
              <a:t>_à évaluer</a:t>
            </a:r>
            <a:endParaRPr lang="fr-FR" sz="1200" b="1" dirty="0">
              <a:solidFill>
                <a:srgbClr val="000000"/>
              </a:solidFill>
            </a:endParaRPr>
          </a:p>
        </p:txBody>
      </p:sp>
      <p:sp>
        <p:nvSpPr>
          <p:cNvPr id="5" name="Rectangle : coins arrondis 4">
            <a:extLst>
              <a:ext uri="{FF2B5EF4-FFF2-40B4-BE49-F238E27FC236}">
                <a16:creationId xmlns:a16="http://schemas.microsoft.com/office/drawing/2014/main" id="{35ACBB7E-DD1F-A5C5-36FF-1BEDF52A354C}"/>
              </a:ext>
            </a:extLst>
          </p:cNvPr>
          <p:cNvSpPr/>
          <p:nvPr/>
        </p:nvSpPr>
        <p:spPr>
          <a:xfrm>
            <a:off x="2252571" y="3925551"/>
            <a:ext cx="1264828"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000000"/>
                </a:solidFill>
              </a:rPr>
              <a:t>_à explorer</a:t>
            </a:r>
            <a:endParaRPr lang="fr-FR" sz="1200" b="1" dirty="0">
              <a:solidFill>
                <a:srgbClr val="000000"/>
              </a:solidFill>
            </a:endParaRPr>
          </a:p>
        </p:txBody>
      </p:sp>
      <p:sp>
        <p:nvSpPr>
          <p:cNvPr id="6" name="Rectangle : coins arrondis 5">
            <a:extLst>
              <a:ext uri="{FF2B5EF4-FFF2-40B4-BE49-F238E27FC236}">
                <a16:creationId xmlns:a16="http://schemas.microsoft.com/office/drawing/2014/main" id="{5631C4CD-A81F-89A9-027E-E11BE64BDC95}"/>
              </a:ext>
            </a:extLst>
          </p:cNvPr>
          <p:cNvSpPr/>
          <p:nvPr/>
        </p:nvSpPr>
        <p:spPr>
          <a:xfrm>
            <a:off x="4077248" y="3925551"/>
            <a:ext cx="1891640"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000000"/>
                </a:solidFill>
              </a:rPr>
              <a:t>_à lire d’urgence</a:t>
            </a:r>
            <a:endParaRPr lang="fr-FR" sz="1200" b="1" dirty="0">
              <a:solidFill>
                <a:srgbClr val="000000"/>
              </a:solidFill>
            </a:endParaRPr>
          </a:p>
        </p:txBody>
      </p:sp>
      <p:sp>
        <p:nvSpPr>
          <p:cNvPr id="7" name="Rectangle : coins arrondis 6">
            <a:extLst>
              <a:ext uri="{FF2B5EF4-FFF2-40B4-BE49-F238E27FC236}">
                <a16:creationId xmlns:a16="http://schemas.microsoft.com/office/drawing/2014/main" id="{5A9C05DB-B6EF-F625-101E-41E641585AB7}"/>
              </a:ext>
            </a:extLst>
          </p:cNvPr>
          <p:cNvSpPr/>
          <p:nvPr/>
        </p:nvSpPr>
        <p:spPr>
          <a:xfrm>
            <a:off x="6528737" y="3925551"/>
            <a:ext cx="1307295"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000000"/>
                </a:solidFill>
              </a:rPr>
              <a:t>_à repérer</a:t>
            </a:r>
            <a:endParaRPr lang="fr-FR" sz="1200" b="1" dirty="0">
              <a:solidFill>
                <a:srgbClr val="000000"/>
              </a:solidFill>
            </a:endParaRPr>
          </a:p>
        </p:txBody>
      </p:sp>
      <p:sp>
        <p:nvSpPr>
          <p:cNvPr id="8" name="Rectangle : coins arrondis 7">
            <a:extLst>
              <a:ext uri="{FF2B5EF4-FFF2-40B4-BE49-F238E27FC236}">
                <a16:creationId xmlns:a16="http://schemas.microsoft.com/office/drawing/2014/main" id="{1859FF93-3DAA-8B36-70B0-43D3645FF4F2}"/>
              </a:ext>
            </a:extLst>
          </p:cNvPr>
          <p:cNvSpPr/>
          <p:nvPr/>
        </p:nvSpPr>
        <p:spPr>
          <a:xfrm>
            <a:off x="8395881" y="3925551"/>
            <a:ext cx="1307295"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000000"/>
                </a:solidFill>
              </a:rPr>
              <a:t>_en cours de lecture</a:t>
            </a:r>
          </a:p>
        </p:txBody>
      </p:sp>
      <p:cxnSp>
        <p:nvCxnSpPr>
          <p:cNvPr id="10" name="Connecteur : en angle 9">
            <a:extLst>
              <a:ext uri="{FF2B5EF4-FFF2-40B4-BE49-F238E27FC236}">
                <a16:creationId xmlns:a16="http://schemas.microsoft.com/office/drawing/2014/main" id="{4460860C-D36F-1140-E40A-64279DF0C632}"/>
              </a:ext>
            </a:extLst>
          </p:cNvPr>
          <p:cNvCxnSpPr>
            <a:cxnSpLocks/>
            <a:stCxn id="3" idx="2"/>
            <a:endCxn id="6" idx="0"/>
          </p:cNvCxnSpPr>
          <p:nvPr/>
        </p:nvCxnSpPr>
        <p:spPr>
          <a:xfrm rot="5400000">
            <a:off x="4503305" y="2332856"/>
            <a:ext cx="2112458" cy="1072932"/>
          </a:xfrm>
          <a:prstGeom prst="bentConnector3">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 en angle 10">
            <a:extLst>
              <a:ext uri="{FF2B5EF4-FFF2-40B4-BE49-F238E27FC236}">
                <a16:creationId xmlns:a16="http://schemas.microsoft.com/office/drawing/2014/main" id="{00BEA17A-827C-E228-18D9-7815F27016F8}"/>
              </a:ext>
            </a:extLst>
          </p:cNvPr>
          <p:cNvCxnSpPr>
            <a:cxnSpLocks/>
            <a:stCxn id="3" idx="2"/>
            <a:endCxn id="8" idx="0"/>
          </p:cNvCxnSpPr>
          <p:nvPr/>
        </p:nvCxnSpPr>
        <p:spPr>
          <a:xfrm rot="16200000" flipH="1">
            <a:off x="6516535" y="1392557"/>
            <a:ext cx="2112458" cy="2953529"/>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 en angle 13">
            <a:extLst>
              <a:ext uri="{FF2B5EF4-FFF2-40B4-BE49-F238E27FC236}">
                <a16:creationId xmlns:a16="http://schemas.microsoft.com/office/drawing/2014/main" id="{479E30D3-8EE9-1C8F-9ACD-2E4AA61375AE}"/>
              </a:ext>
            </a:extLst>
          </p:cNvPr>
          <p:cNvCxnSpPr>
            <a:cxnSpLocks/>
            <a:stCxn id="3" idx="2"/>
            <a:endCxn id="7" idx="0"/>
          </p:cNvCxnSpPr>
          <p:nvPr/>
        </p:nvCxnSpPr>
        <p:spPr>
          <a:xfrm rot="16200000" flipH="1">
            <a:off x="5582963" y="2326129"/>
            <a:ext cx="2112458" cy="1086385"/>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 en angle 16">
            <a:extLst>
              <a:ext uri="{FF2B5EF4-FFF2-40B4-BE49-F238E27FC236}">
                <a16:creationId xmlns:a16="http://schemas.microsoft.com/office/drawing/2014/main" id="{198E6046-AF29-EBAE-85B5-104C557873B2}"/>
              </a:ext>
            </a:extLst>
          </p:cNvPr>
          <p:cNvCxnSpPr>
            <a:cxnSpLocks/>
            <a:stCxn id="3" idx="2"/>
            <a:endCxn id="5" idx="0"/>
          </p:cNvCxnSpPr>
          <p:nvPr/>
        </p:nvCxnSpPr>
        <p:spPr>
          <a:xfrm rot="5400000">
            <a:off x="3434264" y="1263815"/>
            <a:ext cx="2112458" cy="3211015"/>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 en angle 19">
            <a:extLst>
              <a:ext uri="{FF2B5EF4-FFF2-40B4-BE49-F238E27FC236}">
                <a16:creationId xmlns:a16="http://schemas.microsoft.com/office/drawing/2014/main" id="{55925CE8-20FB-A522-3D69-CE95AEB2C3D1}"/>
              </a:ext>
            </a:extLst>
          </p:cNvPr>
          <p:cNvCxnSpPr>
            <a:cxnSpLocks/>
            <a:stCxn id="3" idx="2"/>
            <a:endCxn id="4" idx="0"/>
          </p:cNvCxnSpPr>
          <p:nvPr/>
        </p:nvCxnSpPr>
        <p:spPr>
          <a:xfrm rot="5400000">
            <a:off x="2521925" y="351476"/>
            <a:ext cx="2112458" cy="5035692"/>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 coins arrondis 28">
            <a:extLst>
              <a:ext uri="{FF2B5EF4-FFF2-40B4-BE49-F238E27FC236}">
                <a16:creationId xmlns:a16="http://schemas.microsoft.com/office/drawing/2014/main" id="{F459AAE4-F619-9544-6EAA-7D6DB721464F}"/>
              </a:ext>
            </a:extLst>
          </p:cNvPr>
          <p:cNvSpPr/>
          <p:nvPr/>
        </p:nvSpPr>
        <p:spPr>
          <a:xfrm>
            <a:off x="10263024" y="3932670"/>
            <a:ext cx="1704563"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000000"/>
                </a:solidFill>
              </a:rPr>
              <a:t>Historique de recherche</a:t>
            </a:r>
          </a:p>
        </p:txBody>
      </p:sp>
      <p:cxnSp>
        <p:nvCxnSpPr>
          <p:cNvPr id="30" name="Connecteur : en angle 29">
            <a:extLst>
              <a:ext uri="{FF2B5EF4-FFF2-40B4-BE49-F238E27FC236}">
                <a16:creationId xmlns:a16="http://schemas.microsoft.com/office/drawing/2014/main" id="{7350F491-2DA5-B2FB-AA52-250F670DA079}"/>
              </a:ext>
            </a:extLst>
          </p:cNvPr>
          <p:cNvCxnSpPr>
            <a:cxnSpLocks/>
            <a:stCxn id="3" idx="2"/>
            <a:endCxn id="29" idx="0"/>
          </p:cNvCxnSpPr>
          <p:nvPr/>
        </p:nvCxnSpPr>
        <p:spPr>
          <a:xfrm rot="16200000" flipH="1">
            <a:off x="7545865" y="363228"/>
            <a:ext cx="2119577" cy="5019306"/>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A5FCE1F1-481D-ED9A-6820-9EEC4596C8B5}"/>
              </a:ext>
            </a:extLst>
          </p:cNvPr>
          <p:cNvSpPr/>
          <p:nvPr/>
        </p:nvSpPr>
        <p:spPr>
          <a:xfrm>
            <a:off x="1" y="0"/>
            <a:ext cx="175098" cy="6858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000918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FC902-623C-5CB2-6D6E-1F15443D378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22F39C7-384A-4BC2-978F-E9F6BBE8893B}"/>
              </a:ext>
            </a:extLst>
          </p:cNvPr>
          <p:cNvSpPr>
            <a:spLocks noGrp="1"/>
          </p:cNvSpPr>
          <p:nvPr>
            <p:ph type="title"/>
          </p:nvPr>
        </p:nvSpPr>
        <p:spPr/>
        <p:txBody>
          <a:bodyPr>
            <a:normAutofit fontScale="90000"/>
          </a:bodyPr>
          <a:lstStyle/>
          <a:p>
            <a:r>
              <a:rPr lang="fr-FR" dirty="0"/>
              <a:t>L’arborescence </a:t>
            </a:r>
            <a:r>
              <a:rPr lang="fr-FR" dirty="0" err="1"/>
              <a:t>Zotlog</a:t>
            </a:r>
            <a:endParaRPr lang="fr-FR" dirty="0"/>
          </a:p>
        </p:txBody>
      </p:sp>
      <p:sp>
        <p:nvSpPr>
          <p:cNvPr id="3" name="Rectangle : coins arrondis 2">
            <a:extLst>
              <a:ext uri="{FF2B5EF4-FFF2-40B4-BE49-F238E27FC236}">
                <a16:creationId xmlns:a16="http://schemas.microsoft.com/office/drawing/2014/main" id="{1CA507C7-9D68-D8F4-618F-28D8FEC69FB0}"/>
              </a:ext>
            </a:extLst>
          </p:cNvPr>
          <p:cNvSpPr/>
          <p:nvPr/>
        </p:nvSpPr>
        <p:spPr>
          <a:xfrm>
            <a:off x="5339862" y="1251019"/>
            <a:ext cx="1512276"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err="1">
                <a:solidFill>
                  <a:srgbClr val="000000"/>
                </a:solidFill>
              </a:rPr>
              <a:t>Zotlog</a:t>
            </a:r>
            <a:endParaRPr lang="fr-FR" b="1" dirty="0">
              <a:solidFill>
                <a:srgbClr val="000000"/>
              </a:solidFill>
            </a:endParaRPr>
          </a:p>
        </p:txBody>
      </p:sp>
      <p:sp>
        <p:nvSpPr>
          <p:cNvPr id="4" name="Rectangle : coins arrondis 3">
            <a:extLst>
              <a:ext uri="{FF2B5EF4-FFF2-40B4-BE49-F238E27FC236}">
                <a16:creationId xmlns:a16="http://schemas.microsoft.com/office/drawing/2014/main" id="{2C5ADDF4-96EB-F356-ABA5-4146A4F804F8}"/>
              </a:ext>
            </a:extLst>
          </p:cNvPr>
          <p:cNvSpPr/>
          <p:nvPr/>
        </p:nvSpPr>
        <p:spPr>
          <a:xfrm>
            <a:off x="427893" y="2468546"/>
            <a:ext cx="1653085" cy="96045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00000"/>
                </a:solidFill>
              </a:rPr>
              <a:t>_à évaluer</a:t>
            </a:r>
            <a:endParaRPr lang="fr-FR" sz="1600" b="1" dirty="0">
              <a:solidFill>
                <a:srgbClr val="000000"/>
              </a:solidFill>
            </a:endParaRPr>
          </a:p>
        </p:txBody>
      </p:sp>
      <p:sp>
        <p:nvSpPr>
          <p:cNvPr id="5" name="Rectangle : coins arrondis 4">
            <a:extLst>
              <a:ext uri="{FF2B5EF4-FFF2-40B4-BE49-F238E27FC236}">
                <a16:creationId xmlns:a16="http://schemas.microsoft.com/office/drawing/2014/main" id="{0DE9D90F-7EF1-0D07-2B6B-BC065CE2178B}"/>
              </a:ext>
            </a:extLst>
          </p:cNvPr>
          <p:cNvSpPr/>
          <p:nvPr/>
        </p:nvSpPr>
        <p:spPr>
          <a:xfrm>
            <a:off x="2252571" y="2468546"/>
            <a:ext cx="822225"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_à explorer</a:t>
            </a:r>
            <a:endParaRPr lang="fr-FR" sz="900" b="1" dirty="0">
              <a:solidFill>
                <a:srgbClr val="000000"/>
              </a:solidFill>
            </a:endParaRPr>
          </a:p>
        </p:txBody>
      </p:sp>
      <p:sp>
        <p:nvSpPr>
          <p:cNvPr id="6" name="Rectangle : coins arrondis 5">
            <a:extLst>
              <a:ext uri="{FF2B5EF4-FFF2-40B4-BE49-F238E27FC236}">
                <a16:creationId xmlns:a16="http://schemas.microsoft.com/office/drawing/2014/main" id="{14F30319-E834-6611-7E26-7D4F459ABB92}"/>
              </a:ext>
            </a:extLst>
          </p:cNvPr>
          <p:cNvSpPr/>
          <p:nvPr/>
        </p:nvSpPr>
        <p:spPr>
          <a:xfrm>
            <a:off x="4077248" y="2468546"/>
            <a:ext cx="1229696"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_à lire d’urgence</a:t>
            </a:r>
            <a:endParaRPr lang="fr-FR" sz="900" b="1" dirty="0">
              <a:solidFill>
                <a:srgbClr val="000000"/>
              </a:solidFill>
            </a:endParaRPr>
          </a:p>
        </p:txBody>
      </p:sp>
      <p:sp>
        <p:nvSpPr>
          <p:cNvPr id="7" name="Rectangle : coins arrondis 6">
            <a:extLst>
              <a:ext uri="{FF2B5EF4-FFF2-40B4-BE49-F238E27FC236}">
                <a16:creationId xmlns:a16="http://schemas.microsoft.com/office/drawing/2014/main" id="{427D26C9-E3EA-7D9A-44CD-0F605F021DDB}"/>
              </a:ext>
            </a:extLst>
          </p:cNvPr>
          <p:cNvSpPr/>
          <p:nvPr/>
        </p:nvSpPr>
        <p:spPr>
          <a:xfrm>
            <a:off x="6528737" y="2468546"/>
            <a:ext cx="849831"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_à repérer</a:t>
            </a:r>
            <a:endParaRPr lang="fr-FR" sz="900" b="1" dirty="0">
              <a:solidFill>
                <a:srgbClr val="000000"/>
              </a:solidFill>
            </a:endParaRPr>
          </a:p>
        </p:txBody>
      </p:sp>
      <p:sp>
        <p:nvSpPr>
          <p:cNvPr id="8" name="Rectangle : coins arrondis 7">
            <a:extLst>
              <a:ext uri="{FF2B5EF4-FFF2-40B4-BE49-F238E27FC236}">
                <a16:creationId xmlns:a16="http://schemas.microsoft.com/office/drawing/2014/main" id="{1B9B5ED8-2A87-9D13-8A14-5E8740A55DAA}"/>
              </a:ext>
            </a:extLst>
          </p:cNvPr>
          <p:cNvSpPr/>
          <p:nvPr/>
        </p:nvSpPr>
        <p:spPr>
          <a:xfrm>
            <a:off x="8395881" y="2468546"/>
            <a:ext cx="849831"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_en cours de lecture</a:t>
            </a:r>
          </a:p>
        </p:txBody>
      </p:sp>
      <p:cxnSp>
        <p:nvCxnSpPr>
          <p:cNvPr id="10" name="Connecteur : en angle 9">
            <a:extLst>
              <a:ext uri="{FF2B5EF4-FFF2-40B4-BE49-F238E27FC236}">
                <a16:creationId xmlns:a16="http://schemas.microsoft.com/office/drawing/2014/main" id="{E191A5D3-BD0D-A6C3-E2B7-2FADE2BA9805}"/>
              </a:ext>
            </a:extLst>
          </p:cNvPr>
          <p:cNvCxnSpPr>
            <a:cxnSpLocks/>
            <a:stCxn id="3" idx="2"/>
            <a:endCxn id="6" idx="0"/>
          </p:cNvCxnSpPr>
          <p:nvPr/>
        </p:nvCxnSpPr>
        <p:spPr>
          <a:xfrm rot="5400000">
            <a:off x="5066322" y="1438867"/>
            <a:ext cx="655453" cy="1403904"/>
          </a:xfrm>
          <a:prstGeom prst="bentConnector3">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 en angle 10">
            <a:extLst>
              <a:ext uri="{FF2B5EF4-FFF2-40B4-BE49-F238E27FC236}">
                <a16:creationId xmlns:a16="http://schemas.microsoft.com/office/drawing/2014/main" id="{38B8F911-D41E-33BB-6188-CEBF27C7F44F}"/>
              </a:ext>
            </a:extLst>
          </p:cNvPr>
          <p:cNvCxnSpPr>
            <a:cxnSpLocks/>
            <a:stCxn id="3" idx="2"/>
            <a:endCxn id="8" idx="0"/>
          </p:cNvCxnSpPr>
          <p:nvPr/>
        </p:nvCxnSpPr>
        <p:spPr>
          <a:xfrm rot="16200000" flipH="1">
            <a:off x="7130672" y="778420"/>
            <a:ext cx="655453" cy="2724797"/>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 en angle 13">
            <a:extLst>
              <a:ext uri="{FF2B5EF4-FFF2-40B4-BE49-F238E27FC236}">
                <a16:creationId xmlns:a16="http://schemas.microsoft.com/office/drawing/2014/main" id="{81D635A4-B3DF-8CB4-A941-8F6735EBAF9B}"/>
              </a:ext>
            </a:extLst>
          </p:cNvPr>
          <p:cNvCxnSpPr>
            <a:cxnSpLocks/>
            <a:stCxn id="3" idx="2"/>
            <a:endCxn id="7" idx="0"/>
          </p:cNvCxnSpPr>
          <p:nvPr/>
        </p:nvCxnSpPr>
        <p:spPr>
          <a:xfrm rot="16200000" flipH="1">
            <a:off x="6197100" y="1711992"/>
            <a:ext cx="655453" cy="857653"/>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 en angle 16">
            <a:extLst>
              <a:ext uri="{FF2B5EF4-FFF2-40B4-BE49-F238E27FC236}">
                <a16:creationId xmlns:a16="http://schemas.microsoft.com/office/drawing/2014/main" id="{7FD818B0-381C-F32A-2B64-B3ADACB0D44E}"/>
              </a:ext>
            </a:extLst>
          </p:cNvPr>
          <p:cNvCxnSpPr>
            <a:cxnSpLocks/>
            <a:stCxn id="3" idx="2"/>
            <a:endCxn id="5" idx="0"/>
          </p:cNvCxnSpPr>
          <p:nvPr/>
        </p:nvCxnSpPr>
        <p:spPr>
          <a:xfrm rot="5400000">
            <a:off x="4052116" y="424661"/>
            <a:ext cx="655453" cy="3432316"/>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 en angle 19">
            <a:extLst>
              <a:ext uri="{FF2B5EF4-FFF2-40B4-BE49-F238E27FC236}">
                <a16:creationId xmlns:a16="http://schemas.microsoft.com/office/drawing/2014/main" id="{0DBA9ABE-9224-2E24-DEF7-55131E350F9E}"/>
              </a:ext>
            </a:extLst>
          </p:cNvPr>
          <p:cNvCxnSpPr>
            <a:cxnSpLocks/>
            <a:stCxn id="3" idx="2"/>
            <a:endCxn id="4" idx="0"/>
          </p:cNvCxnSpPr>
          <p:nvPr/>
        </p:nvCxnSpPr>
        <p:spPr>
          <a:xfrm rot="5400000">
            <a:off x="3347492" y="-279963"/>
            <a:ext cx="655453" cy="4841564"/>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 coins arrondis 28">
            <a:extLst>
              <a:ext uri="{FF2B5EF4-FFF2-40B4-BE49-F238E27FC236}">
                <a16:creationId xmlns:a16="http://schemas.microsoft.com/office/drawing/2014/main" id="{4E7AA858-0F8B-A4F1-B908-2E23C1767711}"/>
              </a:ext>
            </a:extLst>
          </p:cNvPr>
          <p:cNvSpPr/>
          <p:nvPr/>
        </p:nvSpPr>
        <p:spPr>
          <a:xfrm>
            <a:off x="10263024" y="2475665"/>
            <a:ext cx="1108083"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Historique de recherche</a:t>
            </a:r>
          </a:p>
        </p:txBody>
      </p:sp>
      <p:cxnSp>
        <p:nvCxnSpPr>
          <p:cNvPr id="30" name="Connecteur : en angle 29">
            <a:extLst>
              <a:ext uri="{FF2B5EF4-FFF2-40B4-BE49-F238E27FC236}">
                <a16:creationId xmlns:a16="http://schemas.microsoft.com/office/drawing/2014/main" id="{FA330D19-FD8F-332A-CFCA-B0C30A0537E6}"/>
              </a:ext>
            </a:extLst>
          </p:cNvPr>
          <p:cNvCxnSpPr>
            <a:cxnSpLocks/>
            <a:stCxn id="3" idx="2"/>
            <a:endCxn id="29" idx="0"/>
          </p:cNvCxnSpPr>
          <p:nvPr/>
        </p:nvCxnSpPr>
        <p:spPr>
          <a:xfrm rot="16200000" flipH="1">
            <a:off x="8125247" y="-216154"/>
            <a:ext cx="662572" cy="4721066"/>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pic>
        <p:nvPicPr>
          <p:cNvPr id="21" name="Image 20">
            <a:extLst>
              <a:ext uri="{FF2B5EF4-FFF2-40B4-BE49-F238E27FC236}">
                <a16:creationId xmlns:a16="http://schemas.microsoft.com/office/drawing/2014/main" id="{311E6E21-3C1E-FB22-C99F-47BA45743A05}"/>
              </a:ext>
            </a:extLst>
          </p:cNvPr>
          <p:cNvPicPr>
            <a:picLocks noChangeAspect="1"/>
          </p:cNvPicPr>
          <p:nvPr/>
        </p:nvPicPr>
        <p:blipFill>
          <a:blip r:embed="rId2"/>
          <a:stretch>
            <a:fillRect/>
          </a:stretch>
        </p:blipFill>
        <p:spPr>
          <a:xfrm>
            <a:off x="6902572" y="3686073"/>
            <a:ext cx="4658375" cy="2476846"/>
          </a:xfrm>
          <a:prstGeom prst="rect">
            <a:avLst/>
          </a:prstGeom>
          <a:ln>
            <a:noFill/>
          </a:ln>
          <a:effectLst>
            <a:outerShdw blurRad="292100" dist="139700" dir="2700000" algn="tl" rotWithShape="0">
              <a:srgbClr val="333333">
                <a:alpha val="65000"/>
              </a:srgbClr>
            </a:outerShdw>
          </a:effectLst>
        </p:spPr>
      </p:pic>
      <p:sp>
        <p:nvSpPr>
          <p:cNvPr id="22" name="ZoneTexte 21">
            <a:extLst>
              <a:ext uri="{FF2B5EF4-FFF2-40B4-BE49-F238E27FC236}">
                <a16:creationId xmlns:a16="http://schemas.microsoft.com/office/drawing/2014/main" id="{2197091E-7C97-4B05-0ECE-65877FB606DA}"/>
              </a:ext>
            </a:extLst>
          </p:cNvPr>
          <p:cNvSpPr txBox="1"/>
          <p:nvPr/>
        </p:nvSpPr>
        <p:spPr>
          <a:xfrm>
            <a:off x="1071358" y="4069454"/>
            <a:ext cx="5450022" cy="1710084"/>
          </a:xfrm>
          <a:prstGeom prst="rect">
            <a:avLst/>
          </a:prstGeom>
          <a:noFill/>
        </p:spPr>
        <p:txBody>
          <a:bodyPr wrap="square" rtlCol="0">
            <a:spAutoFit/>
          </a:bodyPr>
          <a:lstStyle/>
          <a:p>
            <a:pPr>
              <a:lnSpc>
                <a:spcPct val="150000"/>
              </a:lnSpc>
            </a:pPr>
            <a:r>
              <a:rPr lang="fr-FR" dirty="0"/>
              <a:t>Dans votre process, placer ici les références qui arrivent dans votre bibliothèque pour la première fois, comme son nom l’indique, cette collection est </a:t>
            </a:r>
            <a:r>
              <a:rPr lang="fr-FR" b="1" dirty="0"/>
              <a:t>transitoire.</a:t>
            </a:r>
          </a:p>
        </p:txBody>
      </p:sp>
      <p:sp>
        <p:nvSpPr>
          <p:cNvPr id="23" name="Ellipse 22">
            <a:extLst>
              <a:ext uri="{FF2B5EF4-FFF2-40B4-BE49-F238E27FC236}">
                <a16:creationId xmlns:a16="http://schemas.microsoft.com/office/drawing/2014/main" id="{2414C9CE-F592-7254-8996-E007F0F76094}"/>
              </a:ext>
            </a:extLst>
          </p:cNvPr>
          <p:cNvSpPr/>
          <p:nvPr/>
        </p:nvSpPr>
        <p:spPr>
          <a:xfrm>
            <a:off x="509284" y="4186797"/>
            <a:ext cx="562074" cy="562074"/>
          </a:xfrm>
          <a:prstGeom prst="ellipse">
            <a:avLst/>
          </a:prstGeom>
          <a:solidFill>
            <a:srgbClr val="68013F"/>
          </a:solidFill>
          <a:ln>
            <a:solidFill>
              <a:srgbClr val="6801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1</a:t>
            </a:r>
          </a:p>
        </p:txBody>
      </p:sp>
      <p:sp>
        <p:nvSpPr>
          <p:cNvPr id="25" name="Rectangle 24">
            <a:extLst>
              <a:ext uri="{FF2B5EF4-FFF2-40B4-BE49-F238E27FC236}">
                <a16:creationId xmlns:a16="http://schemas.microsoft.com/office/drawing/2014/main" id="{5C609EC5-223E-48D4-BF41-DDDB739AB39C}"/>
              </a:ext>
            </a:extLst>
          </p:cNvPr>
          <p:cNvSpPr/>
          <p:nvPr/>
        </p:nvSpPr>
        <p:spPr>
          <a:xfrm>
            <a:off x="1" y="0"/>
            <a:ext cx="175098" cy="6858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429348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2BD61-AFB8-10BF-BB71-08CD78190CE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30F6FF8-7024-1C9E-E86A-4EA6D268535F}"/>
              </a:ext>
            </a:extLst>
          </p:cNvPr>
          <p:cNvSpPr>
            <a:spLocks noGrp="1"/>
          </p:cNvSpPr>
          <p:nvPr>
            <p:ph type="title"/>
          </p:nvPr>
        </p:nvSpPr>
        <p:spPr/>
        <p:txBody>
          <a:bodyPr>
            <a:normAutofit fontScale="90000"/>
          </a:bodyPr>
          <a:lstStyle/>
          <a:p>
            <a:r>
              <a:rPr lang="fr-FR" dirty="0"/>
              <a:t>L’arborescence </a:t>
            </a:r>
            <a:r>
              <a:rPr lang="fr-FR" dirty="0" err="1"/>
              <a:t>Zotlog</a:t>
            </a:r>
            <a:endParaRPr lang="fr-FR" dirty="0"/>
          </a:p>
        </p:txBody>
      </p:sp>
      <p:sp>
        <p:nvSpPr>
          <p:cNvPr id="3" name="Rectangle : coins arrondis 2">
            <a:extLst>
              <a:ext uri="{FF2B5EF4-FFF2-40B4-BE49-F238E27FC236}">
                <a16:creationId xmlns:a16="http://schemas.microsoft.com/office/drawing/2014/main" id="{4FC8DEF1-F587-8525-36FE-2273A61B7576}"/>
              </a:ext>
            </a:extLst>
          </p:cNvPr>
          <p:cNvSpPr/>
          <p:nvPr/>
        </p:nvSpPr>
        <p:spPr>
          <a:xfrm>
            <a:off x="5339862" y="1251019"/>
            <a:ext cx="1512276"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err="1">
                <a:solidFill>
                  <a:srgbClr val="000000"/>
                </a:solidFill>
              </a:rPr>
              <a:t>Zotlog</a:t>
            </a:r>
            <a:endParaRPr lang="fr-FR" b="1" dirty="0">
              <a:solidFill>
                <a:srgbClr val="000000"/>
              </a:solidFill>
            </a:endParaRPr>
          </a:p>
        </p:txBody>
      </p:sp>
      <p:sp>
        <p:nvSpPr>
          <p:cNvPr id="4" name="Rectangle : coins arrondis 3">
            <a:extLst>
              <a:ext uri="{FF2B5EF4-FFF2-40B4-BE49-F238E27FC236}">
                <a16:creationId xmlns:a16="http://schemas.microsoft.com/office/drawing/2014/main" id="{81D1CBCB-9231-A7D9-5422-28871A7A2FD0}"/>
              </a:ext>
            </a:extLst>
          </p:cNvPr>
          <p:cNvSpPr/>
          <p:nvPr/>
        </p:nvSpPr>
        <p:spPr>
          <a:xfrm>
            <a:off x="427893" y="2468546"/>
            <a:ext cx="1653085" cy="96045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00000"/>
                </a:solidFill>
              </a:rPr>
              <a:t>_à évaluer</a:t>
            </a:r>
            <a:endParaRPr lang="fr-FR" sz="1600" b="1" dirty="0">
              <a:solidFill>
                <a:srgbClr val="000000"/>
              </a:solidFill>
            </a:endParaRPr>
          </a:p>
        </p:txBody>
      </p:sp>
      <p:sp>
        <p:nvSpPr>
          <p:cNvPr id="5" name="Rectangle : coins arrondis 4">
            <a:extLst>
              <a:ext uri="{FF2B5EF4-FFF2-40B4-BE49-F238E27FC236}">
                <a16:creationId xmlns:a16="http://schemas.microsoft.com/office/drawing/2014/main" id="{2E0ACE7A-C830-B988-93A1-DD84D16671DC}"/>
              </a:ext>
            </a:extLst>
          </p:cNvPr>
          <p:cNvSpPr/>
          <p:nvPr/>
        </p:nvSpPr>
        <p:spPr>
          <a:xfrm>
            <a:off x="2252571" y="2468546"/>
            <a:ext cx="822225"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_à explorer</a:t>
            </a:r>
            <a:endParaRPr lang="fr-FR" sz="900" b="1" dirty="0">
              <a:solidFill>
                <a:srgbClr val="000000"/>
              </a:solidFill>
            </a:endParaRPr>
          </a:p>
        </p:txBody>
      </p:sp>
      <p:sp>
        <p:nvSpPr>
          <p:cNvPr id="6" name="Rectangle : coins arrondis 5">
            <a:extLst>
              <a:ext uri="{FF2B5EF4-FFF2-40B4-BE49-F238E27FC236}">
                <a16:creationId xmlns:a16="http://schemas.microsoft.com/office/drawing/2014/main" id="{96A19720-B2A8-5B38-D4AD-935A86F91E4F}"/>
              </a:ext>
            </a:extLst>
          </p:cNvPr>
          <p:cNvSpPr/>
          <p:nvPr/>
        </p:nvSpPr>
        <p:spPr>
          <a:xfrm>
            <a:off x="4077248" y="2468546"/>
            <a:ext cx="1229696"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_à lire d’urgence</a:t>
            </a:r>
            <a:endParaRPr lang="fr-FR" sz="900" b="1" dirty="0">
              <a:solidFill>
                <a:srgbClr val="000000"/>
              </a:solidFill>
            </a:endParaRPr>
          </a:p>
        </p:txBody>
      </p:sp>
      <p:sp>
        <p:nvSpPr>
          <p:cNvPr id="7" name="Rectangle : coins arrondis 6">
            <a:extLst>
              <a:ext uri="{FF2B5EF4-FFF2-40B4-BE49-F238E27FC236}">
                <a16:creationId xmlns:a16="http://schemas.microsoft.com/office/drawing/2014/main" id="{5D1AA445-2836-FB27-A8EE-450EFBAF25FA}"/>
              </a:ext>
            </a:extLst>
          </p:cNvPr>
          <p:cNvSpPr/>
          <p:nvPr/>
        </p:nvSpPr>
        <p:spPr>
          <a:xfrm>
            <a:off x="6528737" y="2468546"/>
            <a:ext cx="849831"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_à repérer</a:t>
            </a:r>
            <a:endParaRPr lang="fr-FR" sz="900" b="1" dirty="0">
              <a:solidFill>
                <a:srgbClr val="000000"/>
              </a:solidFill>
            </a:endParaRPr>
          </a:p>
        </p:txBody>
      </p:sp>
      <p:sp>
        <p:nvSpPr>
          <p:cNvPr id="8" name="Rectangle : coins arrondis 7">
            <a:extLst>
              <a:ext uri="{FF2B5EF4-FFF2-40B4-BE49-F238E27FC236}">
                <a16:creationId xmlns:a16="http://schemas.microsoft.com/office/drawing/2014/main" id="{E1CBDC0E-CC52-5728-EAA3-642AEE055BBC}"/>
              </a:ext>
            </a:extLst>
          </p:cNvPr>
          <p:cNvSpPr/>
          <p:nvPr/>
        </p:nvSpPr>
        <p:spPr>
          <a:xfrm>
            <a:off x="8395881" y="2468546"/>
            <a:ext cx="849831"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_en cours de lecture</a:t>
            </a:r>
          </a:p>
        </p:txBody>
      </p:sp>
      <p:cxnSp>
        <p:nvCxnSpPr>
          <p:cNvPr id="10" name="Connecteur : en angle 9">
            <a:extLst>
              <a:ext uri="{FF2B5EF4-FFF2-40B4-BE49-F238E27FC236}">
                <a16:creationId xmlns:a16="http://schemas.microsoft.com/office/drawing/2014/main" id="{06D48C54-005F-74E1-76CA-7CE946B765A6}"/>
              </a:ext>
            </a:extLst>
          </p:cNvPr>
          <p:cNvCxnSpPr>
            <a:cxnSpLocks/>
            <a:stCxn id="3" idx="2"/>
            <a:endCxn id="6" idx="0"/>
          </p:cNvCxnSpPr>
          <p:nvPr/>
        </p:nvCxnSpPr>
        <p:spPr>
          <a:xfrm rot="5400000">
            <a:off x="5066322" y="1438867"/>
            <a:ext cx="655453" cy="1403904"/>
          </a:xfrm>
          <a:prstGeom prst="bentConnector3">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 en angle 10">
            <a:extLst>
              <a:ext uri="{FF2B5EF4-FFF2-40B4-BE49-F238E27FC236}">
                <a16:creationId xmlns:a16="http://schemas.microsoft.com/office/drawing/2014/main" id="{380FB248-9768-E555-896C-5C55CFA34B0C}"/>
              </a:ext>
            </a:extLst>
          </p:cNvPr>
          <p:cNvCxnSpPr>
            <a:cxnSpLocks/>
            <a:stCxn id="3" idx="2"/>
            <a:endCxn id="8" idx="0"/>
          </p:cNvCxnSpPr>
          <p:nvPr/>
        </p:nvCxnSpPr>
        <p:spPr>
          <a:xfrm rot="16200000" flipH="1">
            <a:off x="7130672" y="778420"/>
            <a:ext cx="655453" cy="2724797"/>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 en angle 13">
            <a:extLst>
              <a:ext uri="{FF2B5EF4-FFF2-40B4-BE49-F238E27FC236}">
                <a16:creationId xmlns:a16="http://schemas.microsoft.com/office/drawing/2014/main" id="{2036F766-F286-5C05-8430-BC41D9081C37}"/>
              </a:ext>
            </a:extLst>
          </p:cNvPr>
          <p:cNvCxnSpPr>
            <a:cxnSpLocks/>
            <a:stCxn id="3" idx="2"/>
            <a:endCxn id="7" idx="0"/>
          </p:cNvCxnSpPr>
          <p:nvPr/>
        </p:nvCxnSpPr>
        <p:spPr>
          <a:xfrm rot="16200000" flipH="1">
            <a:off x="6197100" y="1711992"/>
            <a:ext cx="655453" cy="857653"/>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 en angle 16">
            <a:extLst>
              <a:ext uri="{FF2B5EF4-FFF2-40B4-BE49-F238E27FC236}">
                <a16:creationId xmlns:a16="http://schemas.microsoft.com/office/drawing/2014/main" id="{57D4B71F-F7AD-1375-352B-F22A79488761}"/>
              </a:ext>
            </a:extLst>
          </p:cNvPr>
          <p:cNvCxnSpPr>
            <a:cxnSpLocks/>
            <a:stCxn id="3" idx="2"/>
            <a:endCxn id="5" idx="0"/>
          </p:cNvCxnSpPr>
          <p:nvPr/>
        </p:nvCxnSpPr>
        <p:spPr>
          <a:xfrm rot="5400000">
            <a:off x="4052116" y="424661"/>
            <a:ext cx="655453" cy="3432316"/>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 en angle 19">
            <a:extLst>
              <a:ext uri="{FF2B5EF4-FFF2-40B4-BE49-F238E27FC236}">
                <a16:creationId xmlns:a16="http://schemas.microsoft.com/office/drawing/2014/main" id="{C12A9341-FECF-D579-900B-39F59DDD5B44}"/>
              </a:ext>
            </a:extLst>
          </p:cNvPr>
          <p:cNvCxnSpPr>
            <a:cxnSpLocks/>
            <a:stCxn id="3" idx="2"/>
            <a:endCxn id="4" idx="0"/>
          </p:cNvCxnSpPr>
          <p:nvPr/>
        </p:nvCxnSpPr>
        <p:spPr>
          <a:xfrm rot="5400000">
            <a:off x="3347492" y="-279963"/>
            <a:ext cx="655453" cy="4841564"/>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 coins arrondis 28">
            <a:extLst>
              <a:ext uri="{FF2B5EF4-FFF2-40B4-BE49-F238E27FC236}">
                <a16:creationId xmlns:a16="http://schemas.microsoft.com/office/drawing/2014/main" id="{D33B371A-2283-B93E-6878-2BC2B6C2C72A}"/>
              </a:ext>
            </a:extLst>
          </p:cNvPr>
          <p:cNvSpPr/>
          <p:nvPr/>
        </p:nvSpPr>
        <p:spPr>
          <a:xfrm>
            <a:off x="10263024" y="2475665"/>
            <a:ext cx="1108083"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Historique de recherche</a:t>
            </a:r>
          </a:p>
        </p:txBody>
      </p:sp>
      <p:cxnSp>
        <p:nvCxnSpPr>
          <p:cNvPr id="30" name="Connecteur : en angle 29">
            <a:extLst>
              <a:ext uri="{FF2B5EF4-FFF2-40B4-BE49-F238E27FC236}">
                <a16:creationId xmlns:a16="http://schemas.microsoft.com/office/drawing/2014/main" id="{FDE79EBC-F5EE-9874-39D2-AA4A132E9C50}"/>
              </a:ext>
            </a:extLst>
          </p:cNvPr>
          <p:cNvCxnSpPr>
            <a:cxnSpLocks/>
            <a:stCxn id="3" idx="2"/>
            <a:endCxn id="29" idx="0"/>
          </p:cNvCxnSpPr>
          <p:nvPr/>
        </p:nvCxnSpPr>
        <p:spPr>
          <a:xfrm rot="16200000" flipH="1">
            <a:off x="8125247" y="-216154"/>
            <a:ext cx="662572" cy="4721066"/>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 coins arrondis 8">
            <a:extLst>
              <a:ext uri="{FF2B5EF4-FFF2-40B4-BE49-F238E27FC236}">
                <a16:creationId xmlns:a16="http://schemas.microsoft.com/office/drawing/2014/main" id="{6BE812C1-4570-8A8E-0637-DC3FE8B91B5C}"/>
              </a:ext>
            </a:extLst>
          </p:cNvPr>
          <p:cNvSpPr/>
          <p:nvPr/>
        </p:nvSpPr>
        <p:spPr>
          <a:xfrm>
            <a:off x="7201729" y="5483048"/>
            <a:ext cx="2571540" cy="917751"/>
          </a:xfrm>
          <a:prstGeom prst="roundRect">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000000"/>
                </a:solidFill>
              </a:rPr>
              <a:t>Arborescence thématique</a:t>
            </a:r>
            <a:endParaRPr lang="fr-FR" b="1" dirty="0">
              <a:solidFill>
                <a:srgbClr val="000000"/>
              </a:solidFill>
            </a:endParaRPr>
          </a:p>
        </p:txBody>
      </p:sp>
      <p:sp>
        <p:nvSpPr>
          <p:cNvPr id="13" name="Rectangle : coins arrondis 12">
            <a:extLst>
              <a:ext uri="{FF2B5EF4-FFF2-40B4-BE49-F238E27FC236}">
                <a16:creationId xmlns:a16="http://schemas.microsoft.com/office/drawing/2014/main" id="{2D615C21-2D6B-6126-7D8A-1B9DF7BE296F}"/>
              </a:ext>
            </a:extLst>
          </p:cNvPr>
          <p:cNvSpPr/>
          <p:nvPr/>
        </p:nvSpPr>
        <p:spPr>
          <a:xfrm>
            <a:off x="5147855" y="4478199"/>
            <a:ext cx="1229696" cy="562074"/>
          </a:xfrm>
          <a:prstGeom prst="roundRect">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_thème 1</a:t>
            </a:r>
            <a:endParaRPr lang="fr-FR" sz="900" b="1" dirty="0">
              <a:solidFill>
                <a:srgbClr val="000000"/>
              </a:solidFill>
            </a:endParaRPr>
          </a:p>
        </p:txBody>
      </p:sp>
      <p:sp>
        <p:nvSpPr>
          <p:cNvPr id="15" name="Rectangle : coins arrondis 14">
            <a:extLst>
              <a:ext uri="{FF2B5EF4-FFF2-40B4-BE49-F238E27FC236}">
                <a16:creationId xmlns:a16="http://schemas.microsoft.com/office/drawing/2014/main" id="{A47503A0-8C00-BE52-004B-70224AD1DB23}"/>
              </a:ext>
            </a:extLst>
          </p:cNvPr>
          <p:cNvSpPr/>
          <p:nvPr/>
        </p:nvSpPr>
        <p:spPr>
          <a:xfrm>
            <a:off x="7872651" y="4478199"/>
            <a:ext cx="1229696" cy="562074"/>
          </a:xfrm>
          <a:prstGeom prst="roundRect">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_thème 2</a:t>
            </a:r>
            <a:endParaRPr lang="fr-FR" sz="900" b="1" dirty="0">
              <a:solidFill>
                <a:srgbClr val="000000"/>
              </a:solidFill>
            </a:endParaRPr>
          </a:p>
        </p:txBody>
      </p:sp>
      <p:sp>
        <p:nvSpPr>
          <p:cNvPr id="16" name="Rectangle : coins arrondis 15">
            <a:extLst>
              <a:ext uri="{FF2B5EF4-FFF2-40B4-BE49-F238E27FC236}">
                <a16:creationId xmlns:a16="http://schemas.microsoft.com/office/drawing/2014/main" id="{1655CD5A-3DD1-FCD3-5A8B-CE7B058DA110}"/>
              </a:ext>
            </a:extLst>
          </p:cNvPr>
          <p:cNvSpPr/>
          <p:nvPr/>
        </p:nvSpPr>
        <p:spPr>
          <a:xfrm>
            <a:off x="10597447" y="4478199"/>
            <a:ext cx="1229696" cy="562074"/>
          </a:xfrm>
          <a:prstGeom prst="roundRect">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_thème 3</a:t>
            </a:r>
            <a:endParaRPr lang="fr-FR" sz="900" b="1" dirty="0">
              <a:solidFill>
                <a:srgbClr val="000000"/>
              </a:solidFill>
            </a:endParaRPr>
          </a:p>
        </p:txBody>
      </p:sp>
      <p:cxnSp>
        <p:nvCxnSpPr>
          <p:cNvPr id="18" name="Connecteur : en angle 17">
            <a:extLst>
              <a:ext uri="{FF2B5EF4-FFF2-40B4-BE49-F238E27FC236}">
                <a16:creationId xmlns:a16="http://schemas.microsoft.com/office/drawing/2014/main" id="{41E3603A-5994-9BD5-934D-BA4B396FC09F}"/>
              </a:ext>
            </a:extLst>
          </p:cNvPr>
          <p:cNvCxnSpPr>
            <a:cxnSpLocks/>
            <a:stCxn id="9" idx="0"/>
            <a:endCxn id="15" idx="2"/>
          </p:cNvCxnSpPr>
          <p:nvPr/>
        </p:nvCxnSpPr>
        <p:spPr>
          <a:xfrm rot="5400000" flipH="1" flipV="1">
            <a:off x="8266112" y="5261661"/>
            <a:ext cx="442775" cy="12700"/>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 en angle 23">
            <a:extLst>
              <a:ext uri="{FF2B5EF4-FFF2-40B4-BE49-F238E27FC236}">
                <a16:creationId xmlns:a16="http://schemas.microsoft.com/office/drawing/2014/main" id="{AA16A820-1F65-CB8B-8AD1-B068D4DCF08A}"/>
              </a:ext>
            </a:extLst>
          </p:cNvPr>
          <p:cNvCxnSpPr>
            <a:cxnSpLocks/>
            <a:stCxn id="9" idx="0"/>
            <a:endCxn id="16" idx="2"/>
          </p:cNvCxnSpPr>
          <p:nvPr/>
        </p:nvCxnSpPr>
        <p:spPr>
          <a:xfrm rot="5400000" flipH="1" flipV="1">
            <a:off x="9628510" y="3899263"/>
            <a:ext cx="442775" cy="2724796"/>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 en angle 26">
            <a:extLst>
              <a:ext uri="{FF2B5EF4-FFF2-40B4-BE49-F238E27FC236}">
                <a16:creationId xmlns:a16="http://schemas.microsoft.com/office/drawing/2014/main" id="{9FA5BDB4-4F01-604F-A926-21AC1289F5C9}"/>
              </a:ext>
            </a:extLst>
          </p:cNvPr>
          <p:cNvCxnSpPr>
            <a:cxnSpLocks/>
            <a:stCxn id="9" idx="0"/>
            <a:endCxn id="13" idx="2"/>
          </p:cNvCxnSpPr>
          <p:nvPr/>
        </p:nvCxnSpPr>
        <p:spPr>
          <a:xfrm rot="16200000" flipV="1">
            <a:off x="6903714" y="3899263"/>
            <a:ext cx="442775" cy="2724796"/>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CD75DD22-964B-9C16-3DB1-BE2B6C4941D2}"/>
              </a:ext>
            </a:extLst>
          </p:cNvPr>
          <p:cNvSpPr/>
          <p:nvPr/>
        </p:nvSpPr>
        <p:spPr>
          <a:xfrm>
            <a:off x="1" y="0"/>
            <a:ext cx="175098" cy="6858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4" name="Connecteur : en angle 33">
            <a:extLst>
              <a:ext uri="{FF2B5EF4-FFF2-40B4-BE49-F238E27FC236}">
                <a16:creationId xmlns:a16="http://schemas.microsoft.com/office/drawing/2014/main" id="{BAF16A58-96D1-9FBC-DC65-5826E9014E94}"/>
              </a:ext>
            </a:extLst>
          </p:cNvPr>
          <p:cNvCxnSpPr>
            <a:stCxn id="4" idx="2"/>
            <a:endCxn id="13" idx="0"/>
          </p:cNvCxnSpPr>
          <p:nvPr/>
        </p:nvCxnSpPr>
        <p:spPr>
          <a:xfrm rot="16200000" flipH="1">
            <a:off x="2983970" y="1699465"/>
            <a:ext cx="1049199" cy="4508267"/>
          </a:xfrm>
          <a:prstGeom prst="bentConnector3">
            <a:avLst/>
          </a:prstGeom>
          <a:ln w="38100">
            <a:solidFill>
              <a:srgbClr val="7F7F7F"/>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5" name="Connecteur : en angle 34">
            <a:extLst>
              <a:ext uri="{FF2B5EF4-FFF2-40B4-BE49-F238E27FC236}">
                <a16:creationId xmlns:a16="http://schemas.microsoft.com/office/drawing/2014/main" id="{282B4036-95F0-708E-61CD-D7CB1CE0172D}"/>
              </a:ext>
            </a:extLst>
          </p:cNvPr>
          <p:cNvCxnSpPr>
            <a:cxnSpLocks/>
            <a:stCxn id="4" idx="2"/>
            <a:endCxn id="5" idx="2"/>
          </p:cNvCxnSpPr>
          <p:nvPr/>
        </p:nvCxnSpPr>
        <p:spPr>
          <a:xfrm rot="5400000" flipH="1" flipV="1">
            <a:off x="1759870" y="2525186"/>
            <a:ext cx="398380" cy="1409248"/>
          </a:xfrm>
          <a:prstGeom prst="bentConnector3">
            <a:avLst>
              <a:gd name="adj1" fmla="val -57382"/>
            </a:avLst>
          </a:prstGeom>
          <a:ln w="38100">
            <a:solidFill>
              <a:srgbClr val="7F7F7F"/>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8" name="Connecteur : en angle 37">
            <a:extLst>
              <a:ext uri="{FF2B5EF4-FFF2-40B4-BE49-F238E27FC236}">
                <a16:creationId xmlns:a16="http://schemas.microsoft.com/office/drawing/2014/main" id="{C961E751-E2DF-DA4E-B8E4-4BE8E2D5E381}"/>
              </a:ext>
            </a:extLst>
          </p:cNvPr>
          <p:cNvCxnSpPr>
            <a:cxnSpLocks/>
            <a:stCxn id="4" idx="2"/>
            <a:endCxn id="6" idx="2"/>
          </p:cNvCxnSpPr>
          <p:nvPr/>
        </p:nvCxnSpPr>
        <p:spPr>
          <a:xfrm rot="5400000" flipH="1" flipV="1">
            <a:off x="2774076" y="1510980"/>
            <a:ext cx="398380" cy="3437660"/>
          </a:xfrm>
          <a:prstGeom prst="bentConnector3">
            <a:avLst>
              <a:gd name="adj1" fmla="val -57382"/>
            </a:avLst>
          </a:prstGeom>
          <a:ln w="38100">
            <a:solidFill>
              <a:srgbClr val="7F7F7F"/>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1" name="Connecteur : en angle 40">
            <a:extLst>
              <a:ext uri="{FF2B5EF4-FFF2-40B4-BE49-F238E27FC236}">
                <a16:creationId xmlns:a16="http://schemas.microsoft.com/office/drawing/2014/main" id="{DF81A3F7-E00C-9386-C0E6-D0F6B2D61739}"/>
              </a:ext>
            </a:extLst>
          </p:cNvPr>
          <p:cNvCxnSpPr>
            <a:cxnSpLocks/>
            <a:stCxn id="4" idx="2"/>
            <a:endCxn id="7" idx="2"/>
          </p:cNvCxnSpPr>
          <p:nvPr/>
        </p:nvCxnSpPr>
        <p:spPr>
          <a:xfrm rot="5400000" flipH="1" flipV="1">
            <a:off x="3904854" y="380201"/>
            <a:ext cx="398380" cy="5699217"/>
          </a:xfrm>
          <a:prstGeom prst="bentConnector3">
            <a:avLst>
              <a:gd name="adj1" fmla="val -57382"/>
            </a:avLst>
          </a:prstGeom>
          <a:ln w="38100">
            <a:solidFill>
              <a:srgbClr val="7F7F7F"/>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4" name="Connecteur : en angle 43">
            <a:extLst>
              <a:ext uri="{FF2B5EF4-FFF2-40B4-BE49-F238E27FC236}">
                <a16:creationId xmlns:a16="http://schemas.microsoft.com/office/drawing/2014/main" id="{6A61E214-B4FC-B23D-B8D5-F4589F0E70EF}"/>
              </a:ext>
            </a:extLst>
          </p:cNvPr>
          <p:cNvCxnSpPr>
            <a:cxnSpLocks/>
            <a:stCxn id="4" idx="2"/>
            <a:endCxn id="8" idx="2"/>
          </p:cNvCxnSpPr>
          <p:nvPr/>
        </p:nvCxnSpPr>
        <p:spPr>
          <a:xfrm rot="5400000" flipH="1" flipV="1">
            <a:off x="4838426" y="-553371"/>
            <a:ext cx="398380" cy="7566361"/>
          </a:xfrm>
          <a:prstGeom prst="bentConnector3">
            <a:avLst>
              <a:gd name="adj1" fmla="val -57382"/>
            </a:avLst>
          </a:prstGeom>
          <a:ln w="38100">
            <a:solidFill>
              <a:srgbClr val="7F7F7F"/>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7" name="Connecteur : en angle 46">
            <a:extLst>
              <a:ext uri="{FF2B5EF4-FFF2-40B4-BE49-F238E27FC236}">
                <a16:creationId xmlns:a16="http://schemas.microsoft.com/office/drawing/2014/main" id="{E6697279-6CD4-B3A6-B8E6-346BC55ED677}"/>
              </a:ext>
            </a:extLst>
          </p:cNvPr>
          <p:cNvCxnSpPr>
            <a:cxnSpLocks/>
            <a:stCxn id="4" idx="2"/>
            <a:endCxn id="15" idx="0"/>
          </p:cNvCxnSpPr>
          <p:nvPr/>
        </p:nvCxnSpPr>
        <p:spPr>
          <a:xfrm rot="16200000" flipH="1">
            <a:off x="4346368" y="337067"/>
            <a:ext cx="1049199" cy="7233063"/>
          </a:xfrm>
          <a:prstGeom prst="bentConnector3">
            <a:avLst>
              <a:gd name="adj1" fmla="val 50000"/>
            </a:avLst>
          </a:prstGeom>
          <a:ln w="38100">
            <a:solidFill>
              <a:srgbClr val="7F7F7F"/>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0" name="Connecteur : en angle 49">
            <a:extLst>
              <a:ext uri="{FF2B5EF4-FFF2-40B4-BE49-F238E27FC236}">
                <a16:creationId xmlns:a16="http://schemas.microsoft.com/office/drawing/2014/main" id="{CFD74E1A-7399-FCFF-1844-BB619A6B883B}"/>
              </a:ext>
            </a:extLst>
          </p:cNvPr>
          <p:cNvCxnSpPr>
            <a:cxnSpLocks/>
            <a:stCxn id="4" idx="2"/>
            <a:endCxn id="16" idx="0"/>
          </p:cNvCxnSpPr>
          <p:nvPr/>
        </p:nvCxnSpPr>
        <p:spPr>
          <a:xfrm rot="16200000" flipH="1">
            <a:off x="5708766" y="-1025331"/>
            <a:ext cx="1049199" cy="9957859"/>
          </a:xfrm>
          <a:prstGeom prst="bentConnector3">
            <a:avLst>
              <a:gd name="adj1" fmla="val 50000"/>
            </a:avLst>
          </a:prstGeom>
          <a:ln w="38100">
            <a:solidFill>
              <a:srgbClr val="7F7F7F"/>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3" name="ZoneTexte 52">
            <a:extLst>
              <a:ext uri="{FF2B5EF4-FFF2-40B4-BE49-F238E27FC236}">
                <a16:creationId xmlns:a16="http://schemas.microsoft.com/office/drawing/2014/main" id="{ACEFBCD2-29B4-3C1B-611A-FA87E2758848}"/>
              </a:ext>
            </a:extLst>
          </p:cNvPr>
          <p:cNvSpPr txBox="1"/>
          <p:nvPr/>
        </p:nvSpPr>
        <p:spPr>
          <a:xfrm>
            <a:off x="878618" y="4607909"/>
            <a:ext cx="4673068" cy="2125582"/>
          </a:xfrm>
          <a:prstGeom prst="rect">
            <a:avLst/>
          </a:prstGeom>
          <a:noFill/>
        </p:spPr>
        <p:txBody>
          <a:bodyPr wrap="square" rtlCol="0">
            <a:spAutoFit/>
          </a:bodyPr>
          <a:lstStyle/>
          <a:p>
            <a:pPr>
              <a:lnSpc>
                <a:spcPct val="150000"/>
              </a:lnSpc>
            </a:pPr>
            <a:r>
              <a:rPr lang="fr-FR" dirty="0"/>
              <a:t>En fonction de ce que vous jugez être pertinent, déplacez la référence dans une des sous-collections de l’arborescence </a:t>
            </a:r>
            <a:r>
              <a:rPr lang="fr-FR" dirty="0" err="1"/>
              <a:t>Zotlog</a:t>
            </a:r>
            <a:r>
              <a:rPr lang="fr-FR" dirty="0"/>
              <a:t> ou dans une collection de votre arborescence thématique</a:t>
            </a:r>
          </a:p>
        </p:txBody>
      </p:sp>
      <p:sp>
        <p:nvSpPr>
          <p:cNvPr id="54" name="Ellipse 53">
            <a:extLst>
              <a:ext uri="{FF2B5EF4-FFF2-40B4-BE49-F238E27FC236}">
                <a16:creationId xmlns:a16="http://schemas.microsoft.com/office/drawing/2014/main" id="{6F5AF24D-F614-EE3B-744E-C8305F76F9E3}"/>
              </a:ext>
            </a:extLst>
          </p:cNvPr>
          <p:cNvSpPr/>
          <p:nvPr/>
        </p:nvSpPr>
        <p:spPr>
          <a:xfrm>
            <a:off x="306498" y="4614722"/>
            <a:ext cx="562074" cy="562074"/>
          </a:xfrm>
          <a:prstGeom prst="ellipse">
            <a:avLst/>
          </a:prstGeom>
          <a:solidFill>
            <a:srgbClr val="68013F"/>
          </a:solidFill>
          <a:ln>
            <a:solidFill>
              <a:srgbClr val="6801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2</a:t>
            </a:r>
          </a:p>
        </p:txBody>
      </p:sp>
    </p:spTree>
    <p:extLst>
      <p:ext uri="{BB962C8B-B14F-4D97-AF65-F5344CB8AC3E}">
        <p14:creationId xmlns:p14="http://schemas.microsoft.com/office/powerpoint/2010/main" val="171821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53374-FB55-B217-FAA4-9BD677CE7B9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37B5F0A-DD72-3F9A-8DEA-C1381C23E0FC}"/>
              </a:ext>
            </a:extLst>
          </p:cNvPr>
          <p:cNvSpPr>
            <a:spLocks noGrp="1"/>
          </p:cNvSpPr>
          <p:nvPr>
            <p:ph type="title"/>
          </p:nvPr>
        </p:nvSpPr>
        <p:spPr/>
        <p:txBody>
          <a:bodyPr>
            <a:normAutofit fontScale="90000"/>
          </a:bodyPr>
          <a:lstStyle/>
          <a:p>
            <a:r>
              <a:rPr lang="fr-FR" dirty="0"/>
              <a:t>L’arborescence </a:t>
            </a:r>
            <a:r>
              <a:rPr lang="fr-FR" dirty="0" err="1"/>
              <a:t>Zotlog</a:t>
            </a:r>
            <a:endParaRPr lang="fr-FR" dirty="0"/>
          </a:p>
        </p:txBody>
      </p:sp>
      <p:sp>
        <p:nvSpPr>
          <p:cNvPr id="3" name="Rectangle : coins arrondis 2">
            <a:extLst>
              <a:ext uri="{FF2B5EF4-FFF2-40B4-BE49-F238E27FC236}">
                <a16:creationId xmlns:a16="http://schemas.microsoft.com/office/drawing/2014/main" id="{F07C3026-30A8-379B-A0B9-7B69BD0625DE}"/>
              </a:ext>
            </a:extLst>
          </p:cNvPr>
          <p:cNvSpPr/>
          <p:nvPr/>
        </p:nvSpPr>
        <p:spPr>
          <a:xfrm>
            <a:off x="5339862" y="1251019"/>
            <a:ext cx="1512276"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err="1">
                <a:solidFill>
                  <a:srgbClr val="000000"/>
                </a:solidFill>
              </a:rPr>
              <a:t>Zotlog</a:t>
            </a:r>
            <a:endParaRPr lang="fr-FR" b="1" dirty="0">
              <a:solidFill>
                <a:srgbClr val="000000"/>
              </a:solidFill>
            </a:endParaRPr>
          </a:p>
        </p:txBody>
      </p:sp>
      <p:sp>
        <p:nvSpPr>
          <p:cNvPr id="4" name="Rectangle : coins arrondis 3">
            <a:extLst>
              <a:ext uri="{FF2B5EF4-FFF2-40B4-BE49-F238E27FC236}">
                <a16:creationId xmlns:a16="http://schemas.microsoft.com/office/drawing/2014/main" id="{8D191C67-280B-8E06-F3C8-7DABD19AF9F2}"/>
              </a:ext>
            </a:extLst>
          </p:cNvPr>
          <p:cNvSpPr/>
          <p:nvPr/>
        </p:nvSpPr>
        <p:spPr>
          <a:xfrm>
            <a:off x="427893" y="2468546"/>
            <a:ext cx="967025"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_à évaluer</a:t>
            </a:r>
          </a:p>
        </p:txBody>
      </p:sp>
      <p:sp>
        <p:nvSpPr>
          <p:cNvPr id="5" name="Rectangle : coins arrondis 4">
            <a:extLst>
              <a:ext uri="{FF2B5EF4-FFF2-40B4-BE49-F238E27FC236}">
                <a16:creationId xmlns:a16="http://schemas.microsoft.com/office/drawing/2014/main" id="{C164995F-02DC-9644-79C3-4FB2C831FE42}"/>
              </a:ext>
            </a:extLst>
          </p:cNvPr>
          <p:cNvSpPr/>
          <p:nvPr/>
        </p:nvSpPr>
        <p:spPr>
          <a:xfrm>
            <a:off x="1966715" y="2468546"/>
            <a:ext cx="1556492" cy="976380"/>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00000"/>
                </a:solidFill>
              </a:rPr>
              <a:t>_à explorer</a:t>
            </a:r>
            <a:endParaRPr lang="fr-FR" sz="1600" b="1" dirty="0">
              <a:solidFill>
                <a:srgbClr val="000000"/>
              </a:solidFill>
            </a:endParaRPr>
          </a:p>
        </p:txBody>
      </p:sp>
      <p:sp>
        <p:nvSpPr>
          <p:cNvPr id="6" name="Rectangle : coins arrondis 5">
            <a:extLst>
              <a:ext uri="{FF2B5EF4-FFF2-40B4-BE49-F238E27FC236}">
                <a16:creationId xmlns:a16="http://schemas.microsoft.com/office/drawing/2014/main" id="{BA3DB302-7EB8-673A-B8B0-4DE596F3D8A4}"/>
              </a:ext>
            </a:extLst>
          </p:cNvPr>
          <p:cNvSpPr/>
          <p:nvPr/>
        </p:nvSpPr>
        <p:spPr>
          <a:xfrm>
            <a:off x="4077248" y="2468546"/>
            <a:ext cx="1229696"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_à lire d’urgence</a:t>
            </a:r>
            <a:endParaRPr lang="fr-FR" sz="900" b="1" dirty="0">
              <a:solidFill>
                <a:srgbClr val="000000"/>
              </a:solidFill>
            </a:endParaRPr>
          </a:p>
        </p:txBody>
      </p:sp>
      <p:sp>
        <p:nvSpPr>
          <p:cNvPr id="7" name="Rectangle : coins arrondis 6">
            <a:extLst>
              <a:ext uri="{FF2B5EF4-FFF2-40B4-BE49-F238E27FC236}">
                <a16:creationId xmlns:a16="http://schemas.microsoft.com/office/drawing/2014/main" id="{B7334DB9-C007-3D96-044B-B4D7E94601CF}"/>
              </a:ext>
            </a:extLst>
          </p:cNvPr>
          <p:cNvSpPr/>
          <p:nvPr/>
        </p:nvSpPr>
        <p:spPr>
          <a:xfrm>
            <a:off x="6528737" y="2468546"/>
            <a:ext cx="849831"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_à repérer</a:t>
            </a:r>
            <a:endParaRPr lang="fr-FR" sz="900" b="1" dirty="0">
              <a:solidFill>
                <a:srgbClr val="000000"/>
              </a:solidFill>
            </a:endParaRPr>
          </a:p>
        </p:txBody>
      </p:sp>
      <p:sp>
        <p:nvSpPr>
          <p:cNvPr id="8" name="Rectangle : coins arrondis 7">
            <a:extLst>
              <a:ext uri="{FF2B5EF4-FFF2-40B4-BE49-F238E27FC236}">
                <a16:creationId xmlns:a16="http://schemas.microsoft.com/office/drawing/2014/main" id="{2AF518FC-9E64-7187-AB4D-16D789762E5D}"/>
              </a:ext>
            </a:extLst>
          </p:cNvPr>
          <p:cNvSpPr/>
          <p:nvPr/>
        </p:nvSpPr>
        <p:spPr>
          <a:xfrm>
            <a:off x="8395881" y="2468546"/>
            <a:ext cx="849831"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_en cours de lecture</a:t>
            </a:r>
          </a:p>
        </p:txBody>
      </p:sp>
      <p:cxnSp>
        <p:nvCxnSpPr>
          <p:cNvPr id="10" name="Connecteur : en angle 9">
            <a:extLst>
              <a:ext uri="{FF2B5EF4-FFF2-40B4-BE49-F238E27FC236}">
                <a16:creationId xmlns:a16="http://schemas.microsoft.com/office/drawing/2014/main" id="{CA9E76D6-4746-F495-6C3C-FA24311722DB}"/>
              </a:ext>
            </a:extLst>
          </p:cNvPr>
          <p:cNvCxnSpPr>
            <a:cxnSpLocks/>
            <a:stCxn id="3" idx="2"/>
            <a:endCxn id="6" idx="0"/>
          </p:cNvCxnSpPr>
          <p:nvPr/>
        </p:nvCxnSpPr>
        <p:spPr>
          <a:xfrm rot="5400000">
            <a:off x="5066322" y="1438867"/>
            <a:ext cx="655453" cy="1403904"/>
          </a:xfrm>
          <a:prstGeom prst="bentConnector3">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 en angle 10">
            <a:extLst>
              <a:ext uri="{FF2B5EF4-FFF2-40B4-BE49-F238E27FC236}">
                <a16:creationId xmlns:a16="http://schemas.microsoft.com/office/drawing/2014/main" id="{84027813-208C-78C4-A9C3-6C5FB25A230C}"/>
              </a:ext>
            </a:extLst>
          </p:cNvPr>
          <p:cNvCxnSpPr>
            <a:cxnSpLocks/>
            <a:stCxn id="3" idx="2"/>
            <a:endCxn id="8" idx="0"/>
          </p:cNvCxnSpPr>
          <p:nvPr/>
        </p:nvCxnSpPr>
        <p:spPr>
          <a:xfrm rot="16200000" flipH="1">
            <a:off x="7130672" y="778420"/>
            <a:ext cx="655453" cy="2724797"/>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 en angle 13">
            <a:extLst>
              <a:ext uri="{FF2B5EF4-FFF2-40B4-BE49-F238E27FC236}">
                <a16:creationId xmlns:a16="http://schemas.microsoft.com/office/drawing/2014/main" id="{96D23088-1552-A817-4952-A2CE76814A40}"/>
              </a:ext>
            </a:extLst>
          </p:cNvPr>
          <p:cNvCxnSpPr>
            <a:cxnSpLocks/>
            <a:stCxn id="3" idx="2"/>
            <a:endCxn id="7" idx="0"/>
          </p:cNvCxnSpPr>
          <p:nvPr/>
        </p:nvCxnSpPr>
        <p:spPr>
          <a:xfrm rot="16200000" flipH="1">
            <a:off x="6197100" y="1711992"/>
            <a:ext cx="655453" cy="857653"/>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 en angle 16">
            <a:extLst>
              <a:ext uri="{FF2B5EF4-FFF2-40B4-BE49-F238E27FC236}">
                <a16:creationId xmlns:a16="http://schemas.microsoft.com/office/drawing/2014/main" id="{9366EF48-3F8F-CAC7-ACA6-BBF09F6AAE1C}"/>
              </a:ext>
            </a:extLst>
          </p:cNvPr>
          <p:cNvCxnSpPr>
            <a:cxnSpLocks/>
            <a:stCxn id="3" idx="2"/>
            <a:endCxn id="5" idx="0"/>
          </p:cNvCxnSpPr>
          <p:nvPr/>
        </p:nvCxnSpPr>
        <p:spPr>
          <a:xfrm rot="5400000">
            <a:off x="4092755" y="465300"/>
            <a:ext cx="655453" cy="3351039"/>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 en angle 19">
            <a:extLst>
              <a:ext uri="{FF2B5EF4-FFF2-40B4-BE49-F238E27FC236}">
                <a16:creationId xmlns:a16="http://schemas.microsoft.com/office/drawing/2014/main" id="{2503F638-A4BF-F39B-A7DE-B5703F439D6B}"/>
              </a:ext>
            </a:extLst>
          </p:cNvPr>
          <p:cNvCxnSpPr>
            <a:cxnSpLocks/>
            <a:stCxn id="3" idx="2"/>
            <a:endCxn id="4" idx="0"/>
          </p:cNvCxnSpPr>
          <p:nvPr/>
        </p:nvCxnSpPr>
        <p:spPr>
          <a:xfrm rot="5400000">
            <a:off x="3175977" y="-451478"/>
            <a:ext cx="655453" cy="5184594"/>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 coins arrondis 28">
            <a:extLst>
              <a:ext uri="{FF2B5EF4-FFF2-40B4-BE49-F238E27FC236}">
                <a16:creationId xmlns:a16="http://schemas.microsoft.com/office/drawing/2014/main" id="{FC1F47D8-8D4E-53E3-3398-9211FF7875C7}"/>
              </a:ext>
            </a:extLst>
          </p:cNvPr>
          <p:cNvSpPr/>
          <p:nvPr/>
        </p:nvSpPr>
        <p:spPr>
          <a:xfrm>
            <a:off x="10263024" y="2475665"/>
            <a:ext cx="1108083"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Historique de recherche</a:t>
            </a:r>
          </a:p>
        </p:txBody>
      </p:sp>
      <p:cxnSp>
        <p:nvCxnSpPr>
          <p:cNvPr id="30" name="Connecteur : en angle 29">
            <a:extLst>
              <a:ext uri="{FF2B5EF4-FFF2-40B4-BE49-F238E27FC236}">
                <a16:creationId xmlns:a16="http://schemas.microsoft.com/office/drawing/2014/main" id="{2F002042-4F13-D529-DCB2-038E3D0EF178}"/>
              </a:ext>
            </a:extLst>
          </p:cNvPr>
          <p:cNvCxnSpPr>
            <a:cxnSpLocks/>
            <a:stCxn id="3" idx="2"/>
            <a:endCxn id="29" idx="0"/>
          </p:cNvCxnSpPr>
          <p:nvPr/>
        </p:nvCxnSpPr>
        <p:spPr>
          <a:xfrm rot="16200000" flipH="1">
            <a:off x="8125247" y="-216154"/>
            <a:ext cx="662572" cy="4721066"/>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281A574-6312-D454-846B-31BE1999D99E}"/>
              </a:ext>
            </a:extLst>
          </p:cNvPr>
          <p:cNvSpPr/>
          <p:nvPr/>
        </p:nvSpPr>
        <p:spPr>
          <a:xfrm>
            <a:off x="1" y="0"/>
            <a:ext cx="175098" cy="6858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17">
            <a:extLst>
              <a:ext uri="{FF2B5EF4-FFF2-40B4-BE49-F238E27FC236}">
                <a16:creationId xmlns:a16="http://schemas.microsoft.com/office/drawing/2014/main" id="{80DFE2D9-5C5D-87B5-338B-8C1972910E0A}"/>
              </a:ext>
            </a:extLst>
          </p:cNvPr>
          <p:cNvPicPr>
            <a:picLocks noChangeAspect="1"/>
          </p:cNvPicPr>
          <p:nvPr/>
        </p:nvPicPr>
        <p:blipFill>
          <a:blip r:embed="rId2"/>
          <a:stretch>
            <a:fillRect/>
          </a:stretch>
        </p:blipFill>
        <p:spPr>
          <a:xfrm>
            <a:off x="7739854" y="3452046"/>
            <a:ext cx="3623154" cy="2817202"/>
          </a:xfrm>
          <a:prstGeom prst="rect">
            <a:avLst/>
          </a:prstGeom>
          <a:ln>
            <a:noFill/>
          </a:ln>
          <a:effectLst>
            <a:outerShdw blurRad="292100" dist="139700" dir="2700000" algn="tl" rotWithShape="0">
              <a:srgbClr val="333333">
                <a:alpha val="65000"/>
              </a:srgbClr>
            </a:outerShdw>
          </a:effectLst>
        </p:spPr>
      </p:pic>
      <p:sp>
        <p:nvSpPr>
          <p:cNvPr id="19" name="ZoneTexte 18">
            <a:extLst>
              <a:ext uri="{FF2B5EF4-FFF2-40B4-BE49-F238E27FC236}">
                <a16:creationId xmlns:a16="http://schemas.microsoft.com/office/drawing/2014/main" id="{38BD7D7E-8CE5-B17E-29E9-DC27AA6F1DA7}"/>
              </a:ext>
            </a:extLst>
          </p:cNvPr>
          <p:cNvSpPr txBox="1"/>
          <p:nvPr/>
        </p:nvSpPr>
        <p:spPr>
          <a:xfrm>
            <a:off x="1493061" y="4173811"/>
            <a:ext cx="4928831" cy="1710084"/>
          </a:xfrm>
          <a:prstGeom prst="rect">
            <a:avLst/>
          </a:prstGeom>
          <a:noFill/>
        </p:spPr>
        <p:txBody>
          <a:bodyPr wrap="square" rtlCol="0">
            <a:spAutoFit/>
          </a:bodyPr>
          <a:lstStyle/>
          <a:p>
            <a:pPr>
              <a:lnSpc>
                <a:spcPct val="150000"/>
              </a:lnSpc>
            </a:pPr>
            <a:r>
              <a:rPr lang="fr-FR" dirty="0"/>
              <a:t>La référence évaluée demande à être relue ou lue de manière plus approfondie si vous n’avez lu par exemple que l’abstract et la conclusion.</a:t>
            </a:r>
          </a:p>
        </p:txBody>
      </p:sp>
    </p:spTree>
    <p:extLst>
      <p:ext uri="{BB962C8B-B14F-4D97-AF65-F5344CB8AC3E}">
        <p14:creationId xmlns:p14="http://schemas.microsoft.com/office/powerpoint/2010/main" val="2822908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EBCCB-0B81-4DC0-2EA3-A3199C097ED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2AAB007-04BF-F00F-5ADF-98BB1709497E}"/>
              </a:ext>
            </a:extLst>
          </p:cNvPr>
          <p:cNvSpPr>
            <a:spLocks noGrp="1"/>
          </p:cNvSpPr>
          <p:nvPr>
            <p:ph type="title"/>
          </p:nvPr>
        </p:nvSpPr>
        <p:spPr/>
        <p:txBody>
          <a:bodyPr>
            <a:normAutofit fontScale="90000"/>
          </a:bodyPr>
          <a:lstStyle/>
          <a:p>
            <a:r>
              <a:rPr lang="fr-FR" dirty="0"/>
              <a:t>L’arborescence </a:t>
            </a:r>
            <a:r>
              <a:rPr lang="fr-FR" dirty="0" err="1"/>
              <a:t>Zotlog</a:t>
            </a:r>
            <a:endParaRPr lang="fr-FR" dirty="0"/>
          </a:p>
        </p:txBody>
      </p:sp>
      <p:sp>
        <p:nvSpPr>
          <p:cNvPr id="3" name="Rectangle : coins arrondis 2">
            <a:extLst>
              <a:ext uri="{FF2B5EF4-FFF2-40B4-BE49-F238E27FC236}">
                <a16:creationId xmlns:a16="http://schemas.microsoft.com/office/drawing/2014/main" id="{D6FFAD01-08B0-9655-4344-2DB4AA9E28B9}"/>
              </a:ext>
            </a:extLst>
          </p:cNvPr>
          <p:cNvSpPr/>
          <p:nvPr/>
        </p:nvSpPr>
        <p:spPr>
          <a:xfrm>
            <a:off x="5339862" y="1251019"/>
            <a:ext cx="1512276"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err="1">
                <a:solidFill>
                  <a:srgbClr val="000000"/>
                </a:solidFill>
              </a:rPr>
              <a:t>Zotlog</a:t>
            </a:r>
            <a:endParaRPr lang="fr-FR" b="1" dirty="0">
              <a:solidFill>
                <a:srgbClr val="000000"/>
              </a:solidFill>
            </a:endParaRPr>
          </a:p>
        </p:txBody>
      </p:sp>
      <p:sp>
        <p:nvSpPr>
          <p:cNvPr id="4" name="Rectangle : coins arrondis 3">
            <a:extLst>
              <a:ext uri="{FF2B5EF4-FFF2-40B4-BE49-F238E27FC236}">
                <a16:creationId xmlns:a16="http://schemas.microsoft.com/office/drawing/2014/main" id="{8A68C791-A1F2-68C7-C94F-2B3D88B03F30}"/>
              </a:ext>
            </a:extLst>
          </p:cNvPr>
          <p:cNvSpPr/>
          <p:nvPr/>
        </p:nvSpPr>
        <p:spPr>
          <a:xfrm>
            <a:off x="427893" y="2468546"/>
            <a:ext cx="967025"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_à évaluer</a:t>
            </a:r>
          </a:p>
        </p:txBody>
      </p:sp>
      <p:sp>
        <p:nvSpPr>
          <p:cNvPr id="5" name="Rectangle : coins arrondis 4">
            <a:extLst>
              <a:ext uri="{FF2B5EF4-FFF2-40B4-BE49-F238E27FC236}">
                <a16:creationId xmlns:a16="http://schemas.microsoft.com/office/drawing/2014/main" id="{FBC40EE8-8BE5-4122-63FC-2B0D34F97536}"/>
              </a:ext>
            </a:extLst>
          </p:cNvPr>
          <p:cNvSpPr/>
          <p:nvPr/>
        </p:nvSpPr>
        <p:spPr>
          <a:xfrm>
            <a:off x="1966715" y="2468546"/>
            <a:ext cx="1093220"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_à explorer</a:t>
            </a:r>
            <a:endParaRPr lang="fr-FR" sz="900" b="1" dirty="0">
              <a:solidFill>
                <a:srgbClr val="000000"/>
              </a:solidFill>
            </a:endParaRPr>
          </a:p>
        </p:txBody>
      </p:sp>
      <p:sp>
        <p:nvSpPr>
          <p:cNvPr id="6" name="Rectangle : coins arrondis 5">
            <a:extLst>
              <a:ext uri="{FF2B5EF4-FFF2-40B4-BE49-F238E27FC236}">
                <a16:creationId xmlns:a16="http://schemas.microsoft.com/office/drawing/2014/main" id="{EDCC649D-3AA5-DA12-9C7E-88DE60A7B044}"/>
              </a:ext>
            </a:extLst>
          </p:cNvPr>
          <p:cNvSpPr/>
          <p:nvPr/>
        </p:nvSpPr>
        <p:spPr>
          <a:xfrm>
            <a:off x="3606546" y="2468546"/>
            <a:ext cx="1700398" cy="96045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00000"/>
                </a:solidFill>
              </a:rPr>
              <a:t>_à lire d’urgence</a:t>
            </a:r>
            <a:endParaRPr lang="fr-FR" sz="1600" b="1" dirty="0">
              <a:solidFill>
                <a:srgbClr val="000000"/>
              </a:solidFill>
            </a:endParaRPr>
          </a:p>
        </p:txBody>
      </p:sp>
      <p:sp>
        <p:nvSpPr>
          <p:cNvPr id="7" name="Rectangle : coins arrondis 6">
            <a:extLst>
              <a:ext uri="{FF2B5EF4-FFF2-40B4-BE49-F238E27FC236}">
                <a16:creationId xmlns:a16="http://schemas.microsoft.com/office/drawing/2014/main" id="{F2DE13A5-AF7E-9E6E-DC0D-10C5C81A4486}"/>
              </a:ext>
            </a:extLst>
          </p:cNvPr>
          <p:cNvSpPr/>
          <p:nvPr/>
        </p:nvSpPr>
        <p:spPr>
          <a:xfrm>
            <a:off x="6528737" y="2468546"/>
            <a:ext cx="849831"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_à repérer</a:t>
            </a:r>
            <a:endParaRPr lang="fr-FR" sz="900" b="1" dirty="0">
              <a:solidFill>
                <a:srgbClr val="000000"/>
              </a:solidFill>
            </a:endParaRPr>
          </a:p>
        </p:txBody>
      </p:sp>
      <p:sp>
        <p:nvSpPr>
          <p:cNvPr id="8" name="Rectangle : coins arrondis 7">
            <a:extLst>
              <a:ext uri="{FF2B5EF4-FFF2-40B4-BE49-F238E27FC236}">
                <a16:creationId xmlns:a16="http://schemas.microsoft.com/office/drawing/2014/main" id="{061E0AE9-4AF7-67EE-5775-1A5C1E0E035E}"/>
              </a:ext>
            </a:extLst>
          </p:cNvPr>
          <p:cNvSpPr/>
          <p:nvPr/>
        </p:nvSpPr>
        <p:spPr>
          <a:xfrm>
            <a:off x="8395881" y="2468546"/>
            <a:ext cx="849831"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_en cours de lecture</a:t>
            </a:r>
          </a:p>
        </p:txBody>
      </p:sp>
      <p:cxnSp>
        <p:nvCxnSpPr>
          <p:cNvPr id="10" name="Connecteur : en angle 9">
            <a:extLst>
              <a:ext uri="{FF2B5EF4-FFF2-40B4-BE49-F238E27FC236}">
                <a16:creationId xmlns:a16="http://schemas.microsoft.com/office/drawing/2014/main" id="{11D629F6-956B-DED7-091B-1F5EAF69E81E}"/>
              </a:ext>
            </a:extLst>
          </p:cNvPr>
          <p:cNvCxnSpPr>
            <a:cxnSpLocks/>
            <a:stCxn id="3" idx="2"/>
            <a:endCxn id="6" idx="0"/>
          </p:cNvCxnSpPr>
          <p:nvPr/>
        </p:nvCxnSpPr>
        <p:spPr>
          <a:xfrm rot="5400000">
            <a:off x="4948647" y="1321192"/>
            <a:ext cx="655453" cy="1639255"/>
          </a:xfrm>
          <a:prstGeom prst="bentConnector3">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 en angle 10">
            <a:extLst>
              <a:ext uri="{FF2B5EF4-FFF2-40B4-BE49-F238E27FC236}">
                <a16:creationId xmlns:a16="http://schemas.microsoft.com/office/drawing/2014/main" id="{03A47E12-A7D5-6305-6C1C-DC26736B1A1A}"/>
              </a:ext>
            </a:extLst>
          </p:cNvPr>
          <p:cNvCxnSpPr>
            <a:cxnSpLocks/>
            <a:stCxn id="3" idx="2"/>
            <a:endCxn id="8" idx="0"/>
          </p:cNvCxnSpPr>
          <p:nvPr/>
        </p:nvCxnSpPr>
        <p:spPr>
          <a:xfrm rot="16200000" flipH="1">
            <a:off x="7130672" y="778420"/>
            <a:ext cx="655453" cy="2724797"/>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 en angle 13">
            <a:extLst>
              <a:ext uri="{FF2B5EF4-FFF2-40B4-BE49-F238E27FC236}">
                <a16:creationId xmlns:a16="http://schemas.microsoft.com/office/drawing/2014/main" id="{958DC871-6C48-F13E-30DC-8D9147F1687A}"/>
              </a:ext>
            </a:extLst>
          </p:cNvPr>
          <p:cNvCxnSpPr>
            <a:cxnSpLocks/>
            <a:stCxn id="3" idx="2"/>
            <a:endCxn id="7" idx="0"/>
          </p:cNvCxnSpPr>
          <p:nvPr/>
        </p:nvCxnSpPr>
        <p:spPr>
          <a:xfrm rot="16200000" flipH="1">
            <a:off x="6197100" y="1711992"/>
            <a:ext cx="655453" cy="857653"/>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 en angle 16">
            <a:extLst>
              <a:ext uri="{FF2B5EF4-FFF2-40B4-BE49-F238E27FC236}">
                <a16:creationId xmlns:a16="http://schemas.microsoft.com/office/drawing/2014/main" id="{FC91A68A-34FD-89D4-D034-57A713AEE1A7}"/>
              </a:ext>
            </a:extLst>
          </p:cNvPr>
          <p:cNvCxnSpPr>
            <a:cxnSpLocks/>
            <a:stCxn id="3" idx="2"/>
            <a:endCxn id="5" idx="0"/>
          </p:cNvCxnSpPr>
          <p:nvPr/>
        </p:nvCxnSpPr>
        <p:spPr>
          <a:xfrm rot="5400000">
            <a:off x="3976937" y="349482"/>
            <a:ext cx="655453" cy="3582675"/>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 en angle 19">
            <a:extLst>
              <a:ext uri="{FF2B5EF4-FFF2-40B4-BE49-F238E27FC236}">
                <a16:creationId xmlns:a16="http://schemas.microsoft.com/office/drawing/2014/main" id="{63F54B53-228A-AD0B-FE48-4D96524C144B}"/>
              </a:ext>
            </a:extLst>
          </p:cNvPr>
          <p:cNvCxnSpPr>
            <a:cxnSpLocks/>
            <a:stCxn id="3" idx="2"/>
            <a:endCxn id="4" idx="0"/>
          </p:cNvCxnSpPr>
          <p:nvPr/>
        </p:nvCxnSpPr>
        <p:spPr>
          <a:xfrm rot="5400000">
            <a:off x="3175977" y="-451478"/>
            <a:ext cx="655453" cy="5184594"/>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 coins arrondis 28">
            <a:extLst>
              <a:ext uri="{FF2B5EF4-FFF2-40B4-BE49-F238E27FC236}">
                <a16:creationId xmlns:a16="http://schemas.microsoft.com/office/drawing/2014/main" id="{A6DE1E21-DDF7-81F9-84AA-635B7275D4C1}"/>
              </a:ext>
            </a:extLst>
          </p:cNvPr>
          <p:cNvSpPr/>
          <p:nvPr/>
        </p:nvSpPr>
        <p:spPr>
          <a:xfrm>
            <a:off x="10263024" y="2475665"/>
            <a:ext cx="1108083"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Historique de recherche</a:t>
            </a:r>
          </a:p>
        </p:txBody>
      </p:sp>
      <p:cxnSp>
        <p:nvCxnSpPr>
          <p:cNvPr id="30" name="Connecteur : en angle 29">
            <a:extLst>
              <a:ext uri="{FF2B5EF4-FFF2-40B4-BE49-F238E27FC236}">
                <a16:creationId xmlns:a16="http://schemas.microsoft.com/office/drawing/2014/main" id="{A2D99E52-B453-3109-906B-058661F2100F}"/>
              </a:ext>
            </a:extLst>
          </p:cNvPr>
          <p:cNvCxnSpPr>
            <a:cxnSpLocks/>
            <a:stCxn id="3" idx="2"/>
            <a:endCxn id="29" idx="0"/>
          </p:cNvCxnSpPr>
          <p:nvPr/>
        </p:nvCxnSpPr>
        <p:spPr>
          <a:xfrm rot="16200000" flipH="1">
            <a:off x="8125247" y="-216154"/>
            <a:ext cx="662572" cy="4721066"/>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7D1DA1A-EFFF-D170-EA38-FB74478A5D59}"/>
              </a:ext>
            </a:extLst>
          </p:cNvPr>
          <p:cNvSpPr/>
          <p:nvPr/>
        </p:nvSpPr>
        <p:spPr>
          <a:xfrm>
            <a:off x="1" y="0"/>
            <a:ext cx="175098" cy="6858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837D63E2-EA37-FBC6-7A75-3E30B163D2DB}"/>
              </a:ext>
            </a:extLst>
          </p:cNvPr>
          <p:cNvSpPr txBox="1"/>
          <p:nvPr/>
        </p:nvSpPr>
        <p:spPr>
          <a:xfrm>
            <a:off x="1886481" y="4696325"/>
            <a:ext cx="5457220" cy="463588"/>
          </a:xfrm>
          <a:prstGeom prst="rect">
            <a:avLst/>
          </a:prstGeom>
          <a:noFill/>
        </p:spPr>
        <p:txBody>
          <a:bodyPr wrap="square" rtlCol="0">
            <a:spAutoFit/>
          </a:bodyPr>
          <a:lstStyle/>
          <a:p>
            <a:pPr>
              <a:lnSpc>
                <a:spcPct val="150000"/>
              </a:lnSpc>
            </a:pPr>
            <a:r>
              <a:rPr lang="fr-FR" dirty="0"/>
              <a:t>La référence doit être lue dans le mois qui vient !</a:t>
            </a:r>
          </a:p>
        </p:txBody>
      </p:sp>
    </p:spTree>
    <p:extLst>
      <p:ext uri="{BB962C8B-B14F-4D97-AF65-F5344CB8AC3E}">
        <p14:creationId xmlns:p14="http://schemas.microsoft.com/office/powerpoint/2010/main" val="28450400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7F138-A89C-357B-6423-A9BA0FB071B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78097FE-E9CA-4ADB-0A14-FF437F60991F}"/>
              </a:ext>
            </a:extLst>
          </p:cNvPr>
          <p:cNvSpPr>
            <a:spLocks noGrp="1"/>
          </p:cNvSpPr>
          <p:nvPr>
            <p:ph type="title"/>
          </p:nvPr>
        </p:nvSpPr>
        <p:spPr/>
        <p:txBody>
          <a:bodyPr>
            <a:normAutofit fontScale="90000"/>
          </a:bodyPr>
          <a:lstStyle/>
          <a:p>
            <a:r>
              <a:rPr lang="fr-FR" dirty="0"/>
              <a:t>L’arborescence </a:t>
            </a:r>
            <a:r>
              <a:rPr lang="fr-FR" dirty="0" err="1"/>
              <a:t>Zotlog</a:t>
            </a:r>
            <a:endParaRPr lang="fr-FR" dirty="0"/>
          </a:p>
        </p:txBody>
      </p:sp>
      <p:sp>
        <p:nvSpPr>
          <p:cNvPr id="3" name="Rectangle : coins arrondis 2">
            <a:extLst>
              <a:ext uri="{FF2B5EF4-FFF2-40B4-BE49-F238E27FC236}">
                <a16:creationId xmlns:a16="http://schemas.microsoft.com/office/drawing/2014/main" id="{A8E7CEB4-939F-CBDF-ADBB-D6E1D500D001}"/>
              </a:ext>
            </a:extLst>
          </p:cNvPr>
          <p:cNvSpPr/>
          <p:nvPr/>
        </p:nvSpPr>
        <p:spPr>
          <a:xfrm>
            <a:off x="5339862" y="1251019"/>
            <a:ext cx="1512276"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err="1">
                <a:solidFill>
                  <a:srgbClr val="000000"/>
                </a:solidFill>
              </a:rPr>
              <a:t>Zotlog</a:t>
            </a:r>
            <a:endParaRPr lang="fr-FR" b="1" dirty="0">
              <a:solidFill>
                <a:srgbClr val="000000"/>
              </a:solidFill>
            </a:endParaRPr>
          </a:p>
        </p:txBody>
      </p:sp>
      <p:sp>
        <p:nvSpPr>
          <p:cNvPr id="4" name="Rectangle : coins arrondis 3">
            <a:extLst>
              <a:ext uri="{FF2B5EF4-FFF2-40B4-BE49-F238E27FC236}">
                <a16:creationId xmlns:a16="http://schemas.microsoft.com/office/drawing/2014/main" id="{04B1574B-B1D3-FD96-25B3-C471FCD95B0E}"/>
              </a:ext>
            </a:extLst>
          </p:cNvPr>
          <p:cNvSpPr/>
          <p:nvPr/>
        </p:nvSpPr>
        <p:spPr>
          <a:xfrm>
            <a:off x="427893" y="2468546"/>
            <a:ext cx="967025"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_à évaluer</a:t>
            </a:r>
          </a:p>
        </p:txBody>
      </p:sp>
      <p:sp>
        <p:nvSpPr>
          <p:cNvPr id="5" name="Rectangle : coins arrondis 4">
            <a:extLst>
              <a:ext uri="{FF2B5EF4-FFF2-40B4-BE49-F238E27FC236}">
                <a16:creationId xmlns:a16="http://schemas.microsoft.com/office/drawing/2014/main" id="{CF4E28E0-C77D-8BE7-5897-8E035F367234}"/>
              </a:ext>
            </a:extLst>
          </p:cNvPr>
          <p:cNvSpPr/>
          <p:nvPr/>
        </p:nvSpPr>
        <p:spPr>
          <a:xfrm>
            <a:off x="1966715" y="2468546"/>
            <a:ext cx="1093220"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_à explorer</a:t>
            </a:r>
            <a:endParaRPr lang="fr-FR" sz="900" b="1" dirty="0">
              <a:solidFill>
                <a:srgbClr val="000000"/>
              </a:solidFill>
            </a:endParaRPr>
          </a:p>
        </p:txBody>
      </p:sp>
      <p:sp>
        <p:nvSpPr>
          <p:cNvPr id="6" name="Rectangle : coins arrondis 5">
            <a:extLst>
              <a:ext uri="{FF2B5EF4-FFF2-40B4-BE49-F238E27FC236}">
                <a16:creationId xmlns:a16="http://schemas.microsoft.com/office/drawing/2014/main" id="{A6D22327-C542-FBFE-32DA-B37EF81BD00E}"/>
              </a:ext>
            </a:extLst>
          </p:cNvPr>
          <p:cNvSpPr/>
          <p:nvPr/>
        </p:nvSpPr>
        <p:spPr>
          <a:xfrm>
            <a:off x="4077246" y="2468546"/>
            <a:ext cx="1229697"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_à lire d’urgence</a:t>
            </a:r>
            <a:endParaRPr lang="fr-FR" sz="900" b="1" dirty="0">
              <a:solidFill>
                <a:srgbClr val="000000"/>
              </a:solidFill>
            </a:endParaRPr>
          </a:p>
        </p:txBody>
      </p:sp>
      <p:sp>
        <p:nvSpPr>
          <p:cNvPr id="7" name="Rectangle : coins arrondis 6">
            <a:extLst>
              <a:ext uri="{FF2B5EF4-FFF2-40B4-BE49-F238E27FC236}">
                <a16:creationId xmlns:a16="http://schemas.microsoft.com/office/drawing/2014/main" id="{D6D9FFCA-E851-E437-421A-6C3357542083}"/>
              </a:ext>
            </a:extLst>
          </p:cNvPr>
          <p:cNvSpPr/>
          <p:nvPr/>
        </p:nvSpPr>
        <p:spPr>
          <a:xfrm>
            <a:off x="5921793" y="2468546"/>
            <a:ext cx="1456775" cy="96045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00000"/>
                </a:solidFill>
              </a:rPr>
              <a:t>_à repérer</a:t>
            </a:r>
            <a:endParaRPr lang="fr-FR" sz="1600" b="1" dirty="0">
              <a:solidFill>
                <a:srgbClr val="000000"/>
              </a:solidFill>
            </a:endParaRPr>
          </a:p>
        </p:txBody>
      </p:sp>
      <p:sp>
        <p:nvSpPr>
          <p:cNvPr id="8" name="Rectangle : coins arrondis 7">
            <a:extLst>
              <a:ext uri="{FF2B5EF4-FFF2-40B4-BE49-F238E27FC236}">
                <a16:creationId xmlns:a16="http://schemas.microsoft.com/office/drawing/2014/main" id="{704C2FF3-0EFC-EF3A-39D7-27AAA58D7D02}"/>
              </a:ext>
            </a:extLst>
          </p:cNvPr>
          <p:cNvSpPr/>
          <p:nvPr/>
        </p:nvSpPr>
        <p:spPr>
          <a:xfrm>
            <a:off x="8395881" y="2468546"/>
            <a:ext cx="849831"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_en cours de lecture</a:t>
            </a:r>
          </a:p>
        </p:txBody>
      </p:sp>
      <p:cxnSp>
        <p:nvCxnSpPr>
          <p:cNvPr id="10" name="Connecteur : en angle 9">
            <a:extLst>
              <a:ext uri="{FF2B5EF4-FFF2-40B4-BE49-F238E27FC236}">
                <a16:creationId xmlns:a16="http://schemas.microsoft.com/office/drawing/2014/main" id="{797A6189-6596-E715-9186-4FA4D1285714}"/>
              </a:ext>
            </a:extLst>
          </p:cNvPr>
          <p:cNvCxnSpPr>
            <a:cxnSpLocks/>
            <a:stCxn id="3" idx="2"/>
            <a:endCxn id="6" idx="0"/>
          </p:cNvCxnSpPr>
          <p:nvPr/>
        </p:nvCxnSpPr>
        <p:spPr>
          <a:xfrm rot="5400000">
            <a:off x="5066322" y="1438867"/>
            <a:ext cx="655453" cy="1403905"/>
          </a:xfrm>
          <a:prstGeom prst="bentConnector3">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 en angle 10">
            <a:extLst>
              <a:ext uri="{FF2B5EF4-FFF2-40B4-BE49-F238E27FC236}">
                <a16:creationId xmlns:a16="http://schemas.microsoft.com/office/drawing/2014/main" id="{B7B3A59D-9EBC-39AC-6831-EC6BD9B13352}"/>
              </a:ext>
            </a:extLst>
          </p:cNvPr>
          <p:cNvCxnSpPr>
            <a:cxnSpLocks/>
            <a:stCxn id="3" idx="2"/>
            <a:endCxn id="8" idx="0"/>
          </p:cNvCxnSpPr>
          <p:nvPr/>
        </p:nvCxnSpPr>
        <p:spPr>
          <a:xfrm rot="16200000" flipH="1">
            <a:off x="7130672" y="778420"/>
            <a:ext cx="655453" cy="2724797"/>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 en angle 13">
            <a:extLst>
              <a:ext uri="{FF2B5EF4-FFF2-40B4-BE49-F238E27FC236}">
                <a16:creationId xmlns:a16="http://schemas.microsoft.com/office/drawing/2014/main" id="{FF4C8E48-3650-F065-0E62-B034325C5EA9}"/>
              </a:ext>
            </a:extLst>
          </p:cNvPr>
          <p:cNvCxnSpPr>
            <a:cxnSpLocks/>
            <a:stCxn id="3" idx="2"/>
            <a:endCxn id="7" idx="0"/>
          </p:cNvCxnSpPr>
          <p:nvPr/>
        </p:nvCxnSpPr>
        <p:spPr>
          <a:xfrm rot="16200000" flipH="1">
            <a:off x="6045364" y="1863728"/>
            <a:ext cx="655453" cy="554181"/>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 en angle 16">
            <a:extLst>
              <a:ext uri="{FF2B5EF4-FFF2-40B4-BE49-F238E27FC236}">
                <a16:creationId xmlns:a16="http://schemas.microsoft.com/office/drawing/2014/main" id="{592790DE-39E7-A0D4-29E6-EADAE16C9981}"/>
              </a:ext>
            </a:extLst>
          </p:cNvPr>
          <p:cNvCxnSpPr>
            <a:cxnSpLocks/>
            <a:stCxn id="3" idx="2"/>
            <a:endCxn id="5" idx="0"/>
          </p:cNvCxnSpPr>
          <p:nvPr/>
        </p:nvCxnSpPr>
        <p:spPr>
          <a:xfrm rot="5400000">
            <a:off x="3976937" y="349482"/>
            <a:ext cx="655453" cy="3582675"/>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 en angle 19">
            <a:extLst>
              <a:ext uri="{FF2B5EF4-FFF2-40B4-BE49-F238E27FC236}">
                <a16:creationId xmlns:a16="http://schemas.microsoft.com/office/drawing/2014/main" id="{2915914C-A945-88F4-80D5-0C2E93A758A1}"/>
              </a:ext>
            </a:extLst>
          </p:cNvPr>
          <p:cNvCxnSpPr>
            <a:cxnSpLocks/>
            <a:stCxn id="3" idx="2"/>
            <a:endCxn id="4" idx="0"/>
          </p:cNvCxnSpPr>
          <p:nvPr/>
        </p:nvCxnSpPr>
        <p:spPr>
          <a:xfrm rot="5400000">
            <a:off x="3175977" y="-451478"/>
            <a:ext cx="655453" cy="5184594"/>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 coins arrondis 28">
            <a:extLst>
              <a:ext uri="{FF2B5EF4-FFF2-40B4-BE49-F238E27FC236}">
                <a16:creationId xmlns:a16="http://schemas.microsoft.com/office/drawing/2014/main" id="{D3751D49-C0C1-A453-BBBF-199DBEA968F2}"/>
              </a:ext>
            </a:extLst>
          </p:cNvPr>
          <p:cNvSpPr/>
          <p:nvPr/>
        </p:nvSpPr>
        <p:spPr>
          <a:xfrm>
            <a:off x="10263024" y="2475665"/>
            <a:ext cx="1108083"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Historique de recherche</a:t>
            </a:r>
          </a:p>
        </p:txBody>
      </p:sp>
      <p:cxnSp>
        <p:nvCxnSpPr>
          <p:cNvPr id="30" name="Connecteur : en angle 29">
            <a:extLst>
              <a:ext uri="{FF2B5EF4-FFF2-40B4-BE49-F238E27FC236}">
                <a16:creationId xmlns:a16="http://schemas.microsoft.com/office/drawing/2014/main" id="{D4BBF7A1-CC9F-8B44-76AC-C118D426A410}"/>
              </a:ext>
            </a:extLst>
          </p:cNvPr>
          <p:cNvCxnSpPr>
            <a:cxnSpLocks/>
            <a:stCxn id="3" idx="2"/>
            <a:endCxn id="29" idx="0"/>
          </p:cNvCxnSpPr>
          <p:nvPr/>
        </p:nvCxnSpPr>
        <p:spPr>
          <a:xfrm rot="16200000" flipH="1">
            <a:off x="8125247" y="-216154"/>
            <a:ext cx="662572" cy="4721066"/>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C804B74-83F1-7861-1CAC-932D71657C31}"/>
              </a:ext>
            </a:extLst>
          </p:cNvPr>
          <p:cNvSpPr/>
          <p:nvPr/>
        </p:nvSpPr>
        <p:spPr>
          <a:xfrm>
            <a:off x="1" y="0"/>
            <a:ext cx="175098" cy="6858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5E01EA6F-FBFA-38DB-1447-94492D540B0B}"/>
              </a:ext>
            </a:extLst>
          </p:cNvPr>
          <p:cNvSpPr txBox="1"/>
          <p:nvPr/>
        </p:nvSpPr>
        <p:spPr>
          <a:xfrm>
            <a:off x="623391" y="3922602"/>
            <a:ext cx="4928831" cy="2541080"/>
          </a:xfrm>
          <a:prstGeom prst="rect">
            <a:avLst/>
          </a:prstGeom>
          <a:noFill/>
        </p:spPr>
        <p:txBody>
          <a:bodyPr wrap="square" rtlCol="0">
            <a:spAutoFit/>
          </a:bodyPr>
          <a:lstStyle/>
          <a:p>
            <a:pPr>
              <a:lnSpc>
                <a:spcPct val="150000"/>
              </a:lnSpc>
            </a:pPr>
            <a:r>
              <a:rPr lang="fr-FR" dirty="0"/>
              <a:t>La référence n’est pas accessible depuis chez vous (en dehors des abonnements de votre université) ou en v. physique uniquement : placez là ici, quand vous en avez une demi-douzaine, allez voir votre bibliothécaire.</a:t>
            </a:r>
          </a:p>
        </p:txBody>
      </p:sp>
      <p:pic>
        <p:nvPicPr>
          <p:cNvPr id="18" name="Image 17">
            <a:extLst>
              <a:ext uri="{FF2B5EF4-FFF2-40B4-BE49-F238E27FC236}">
                <a16:creationId xmlns:a16="http://schemas.microsoft.com/office/drawing/2014/main" id="{DD948FC2-57D7-DA09-F978-E96E9D2B0A83}"/>
              </a:ext>
            </a:extLst>
          </p:cNvPr>
          <p:cNvPicPr>
            <a:picLocks noChangeAspect="1"/>
          </p:cNvPicPr>
          <p:nvPr/>
        </p:nvPicPr>
        <p:blipFill>
          <a:blip r:embed="rId2"/>
          <a:stretch>
            <a:fillRect/>
          </a:stretch>
        </p:blipFill>
        <p:spPr>
          <a:xfrm>
            <a:off x="6464681" y="3736135"/>
            <a:ext cx="5219915" cy="28472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5311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7082E-A0BA-71A1-58CA-869D0E7BE52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37688BF-3FA5-60F5-24F6-7743580202B8}"/>
              </a:ext>
            </a:extLst>
          </p:cNvPr>
          <p:cNvSpPr>
            <a:spLocks noGrp="1"/>
          </p:cNvSpPr>
          <p:nvPr>
            <p:ph type="title"/>
          </p:nvPr>
        </p:nvSpPr>
        <p:spPr/>
        <p:txBody>
          <a:bodyPr>
            <a:normAutofit fontScale="90000"/>
          </a:bodyPr>
          <a:lstStyle/>
          <a:p>
            <a:r>
              <a:rPr lang="fr-FR" dirty="0"/>
              <a:t>L’arborescence </a:t>
            </a:r>
            <a:r>
              <a:rPr lang="fr-FR" dirty="0" err="1"/>
              <a:t>Zotlog</a:t>
            </a:r>
            <a:endParaRPr lang="fr-FR" dirty="0"/>
          </a:p>
        </p:txBody>
      </p:sp>
      <p:sp>
        <p:nvSpPr>
          <p:cNvPr id="3" name="Rectangle : coins arrondis 2">
            <a:extLst>
              <a:ext uri="{FF2B5EF4-FFF2-40B4-BE49-F238E27FC236}">
                <a16:creationId xmlns:a16="http://schemas.microsoft.com/office/drawing/2014/main" id="{8FBE014B-4327-DFAA-B7D6-53B5CBC4F4D6}"/>
              </a:ext>
            </a:extLst>
          </p:cNvPr>
          <p:cNvSpPr/>
          <p:nvPr/>
        </p:nvSpPr>
        <p:spPr>
          <a:xfrm>
            <a:off x="5339862" y="1251019"/>
            <a:ext cx="1512276"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err="1">
                <a:solidFill>
                  <a:srgbClr val="000000"/>
                </a:solidFill>
              </a:rPr>
              <a:t>Zotlog</a:t>
            </a:r>
            <a:endParaRPr lang="fr-FR" b="1" dirty="0">
              <a:solidFill>
                <a:srgbClr val="000000"/>
              </a:solidFill>
            </a:endParaRPr>
          </a:p>
        </p:txBody>
      </p:sp>
      <p:sp>
        <p:nvSpPr>
          <p:cNvPr id="4" name="Rectangle : coins arrondis 3">
            <a:extLst>
              <a:ext uri="{FF2B5EF4-FFF2-40B4-BE49-F238E27FC236}">
                <a16:creationId xmlns:a16="http://schemas.microsoft.com/office/drawing/2014/main" id="{2F72D93E-1F10-709B-277D-4113B8BAF9DD}"/>
              </a:ext>
            </a:extLst>
          </p:cNvPr>
          <p:cNvSpPr/>
          <p:nvPr/>
        </p:nvSpPr>
        <p:spPr>
          <a:xfrm>
            <a:off x="427893" y="2468546"/>
            <a:ext cx="967025"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_à évaluer</a:t>
            </a:r>
          </a:p>
        </p:txBody>
      </p:sp>
      <p:sp>
        <p:nvSpPr>
          <p:cNvPr id="5" name="Rectangle : coins arrondis 4">
            <a:extLst>
              <a:ext uri="{FF2B5EF4-FFF2-40B4-BE49-F238E27FC236}">
                <a16:creationId xmlns:a16="http://schemas.microsoft.com/office/drawing/2014/main" id="{393F420D-45FD-5A82-7951-833B6C43C923}"/>
              </a:ext>
            </a:extLst>
          </p:cNvPr>
          <p:cNvSpPr/>
          <p:nvPr/>
        </p:nvSpPr>
        <p:spPr>
          <a:xfrm>
            <a:off x="1966715" y="2468546"/>
            <a:ext cx="1093220"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_à explorer</a:t>
            </a:r>
            <a:endParaRPr lang="fr-FR" sz="900" b="1" dirty="0">
              <a:solidFill>
                <a:srgbClr val="000000"/>
              </a:solidFill>
            </a:endParaRPr>
          </a:p>
        </p:txBody>
      </p:sp>
      <p:sp>
        <p:nvSpPr>
          <p:cNvPr id="6" name="Rectangle : coins arrondis 5">
            <a:extLst>
              <a:ext uri="{FF2B5EF4-FFF2-40B4-BE49-F238E27FC236}">
                <a16:creationId xmlns:a16="http://schemas.microsoft.com/office/drawing/2014/main" id="{591BFAE9-CE0B-AEFB-B305-9EF820FEA6D1}"/>
              </a:ext>
            </a:extLst>
          </p:cNvPr>
          <p:cNvSpPr/>
          <p:nvPr/>
        </p:nvSpPr>
        <p:spPr>
          <a:xfrm>
            <a:off x="4077246" y="2468546"/>
            <a:ext cx="1229697"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_à lire d’urgence</a:t>
            </a:r>
            <a:endParaRPr lang="fr-FR" sz="900" b="1" dirty="0">
              <a:solidFill>
                <a:srgbClr val="000000"/>
              </a:solidFill>
            </a:endParaRPr>
          </a:p>
        </p:txBody>
      </p:sp>
      <p:sp>
        <p:nvSpPr>
          <p:cNvPr id="7" name="Rectangle : coins arrondis 6">
            <a:extLst>
              <a:ext uri="{FF2B5EF4-FFF2-40B4-BE49-F238E27FC236}">
                <a16:creationId xmlns:a16="http://schemas.microsoft.com/office/drawing/2014/main" id="{42E05A1A-DAA3-7F9B-6692-1C3B87517FC8}"/>
              </a:ext>
            </a:extLst>
          </p:cNvPr>
          <p:cNvSpPr/>
          <p:nvPr/>
        </p:nvSpPr>
        <p:spPr>
          <a:xfrm>
            <a:off x="6324254" y="2468546"/>
            <a:ext cx="1054314" cy="569193"/>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_à repérer</a:t>
            </a:r>
            <a:endParaRPr lang="fr-FR" sz="900" b="1" dirty="0">
              <a:solidFill>
                <a:srgbClr val="000000"/>
              </a:solidFill>
            </a:endParaRPr>
          </a:p>
        </p:txBody>
      </p:sp>
      <p:sp>
        <p:nvSpPr>
          <p:cNvPr id="8" name="Rectangle : coins arrondis 7">
            <a:extLst>
              <a:ext uri="{FF2B5EF4-FFF2-40B4-BE49-F238E27FC236}">
                <a16:creationId xmlns:a16="http://schemas.microsoft.com/office/drawing/2014/main" id="{B020383C-EDBC-29C2-0EB3-E3B4DBE85DEE}"/>
              </a:ext>
            </a:extLst>
          </p:cNvPr>
          <p:cNvSpPr/>
          <p:nvPr/>
        </p:nvSpPr>
        <p:spPr>
          <a:xfrm>
            <a:off x="7868723" y="2468546"/>
            <a:ext cx="1616921" cy="96045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00000"/>
                </a:solidFill>
              </a:rPr>
              <a:t>_en cours de lecture</a:t>
            </a:r>
          </a:p>
        </p:txBody>
      </p:sp>
      <p:cxnSp>
        <p:nvCxnSpPr>
          <p:cNvPr id="10" name="Connecteur : en angle 9">
            <a:extLst>
              <a:ext uri="{FF2B5EF4-FFF2-40B4-BE49-F238E27FC236}">
                <a16:creationId xmlns:a16="http://schemas.microsoft.com/office/drawing/2014/main" id="{59A57FE7-6D40-53AA-3D81-0504074AC8A7}"/>
              </a:ext>
            </a:extLst>
          </p:cNvPr>
          <p:cNvCxnSpPr>
            <a:cxnSpLocks/>
            <a:stCxn id="3" idx="2"/>
            <a:endCxn id="6" idx="0"/>
          </p:cNvCxnSpPr>
          <p:nvPr/>
        </p:nvCxnSpPr>
        <p:spPr>
          <a:xfrm rot="5400000">
            <a:off x="5066322" y="1438867"/>
            <a:ext cx="655453" cy="1403905"/>
          </a:xfrm>
          <a:prstGeom prst="bentConnector3">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 en angle 10">
            <a:extLst>
              <a:ext uri="{FF2B5EF4-FFF2-40B4-BE49-F238E27FC236}">
                <a16:creationId xmlns:a16="http://schemas.microsoft.com/office/drawing/2014/main" id="{37F173C9-2C66-F467-3863-53E03F18FD6D}"/>
              </a:ext>
            </a:extLst>
          </p:cNvPr>
          <p:cNvCxnSpPr>
            <a:cxnSpLocks/>
            <a:stCxn id="3" idx="2"/>
            <a:endCxn id="8" idx="0"/>
          </p:cNvCxnSpPr>
          <p:nvPr/>
        </p:nvCxnSpPr>
        <p:spPr>
          <a:xfrm rot="16200000" flipH="1">
            <a:off x="7058866" y="850227"/>
            <a:ext cx="655453" cy="2581184"/>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 en angle 13">
            <a:extLst>
              <a:ext uri="{FF2B5EF4-FFF2-40B4-BE49-F238E27FC236}">
                <a16:creationId xmlns:a16="http://schemas.microsoft.com/office/drawing/2014/main" id="{337B06CC-ACDF-9048-8F57-D5C15067BA2B}"/>
              </a:ext>
            </a:extLst>
          </p:cNvPr>
          <p:cNvCxnSpPr>
            <a:cxnSpLocks/>
            <a:stCxn id="3" idx="2"/>
            <a:endCxn id="7" idx="0"/>
          </p:cNvCxnSpPr>
          <p:nvPr/>
        </p:nvCxnSpPr>
        <p:spPr>
          <a:xfrm rot="16200000" flipH="1">
            <a:off x="6145979" y="1763113"/>
            <a:ext cx="655453" cy="755411"/>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 en angle 16">
            <a:extLst>
              <a:ext uri="{FF2B5EF4-FFF2-40B4-BE49-F238E27FC236}">
                <a16:creationId xmlns:a16="http://schemas.microsoft.com/office/drawing/2014/main" id="{4C0A51B4-EA73-DBDA-FA91-94FB12DA8F01}"/>
              </a:ext>
            </a:extLst>
          </p:cNvPr>
          <p:cNvCxnSpPr>
            <a:cxnSpLocks/>
            <a:stCxn id="3" idx="2"/>
            <a:endCxn id="5" idx="0"/>
          </p:cNvCxnSpPr>
          <p:nvPr/>
        </p:nvCxnSpPr>
        <p:spPr>
          <a:xfrm rot="5400000">
            <a:off x="3976937" y="349482"/>
            <a:ext cx="655453" cy="3582675"/>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 en angle 19">
            <a:extLst>
              <a:ext uri="{FF2B5EF4-FFF2-40B4-BE49-F238E27FC236}">
                <a16:creationId xmlns:a16="http://schemas.microsoft.com/office/drawing/2014/main" id="{E8CF6649-8F9B-A576-DA81-B44E9E494A6F}"/>
              </a:ext>
            </a:extLst>
          </p:cNvPr>
          <p:cNvCxnSpPr>
            <a:cxnSpLocks/>
            <a:stCxn id="3" idx="2"/>
            <a:endCxn id="4" idx="0"/>
          </p:cNvCxnSpPr>
          <p:nvPr/>
        </p:nvCxnSpPr>
        <p:spPr>
          <a:xfrm rot="5400000">
            <a:off x="3175977" y="-451478"/>
            <a:ext cx="655453" cy="5184594"/>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 coins arrondis 28">
            <a:extLst>
              <a:ext uri="{FF2B5EF4-FFF2-40B4-BE49-F238E27FC236}">
                <a16:creationId xmlns:a16="http://schemas.microsoft.com/office/drawing/2014/main" id="{996F3281-99F0-2764-B3C9-339A48DD2C1D}"/>
              </a:ext>
            </a:extLst>
          </p:cNvPr>
          <p:cNvSpPr/>
          <p:nvPr/>
        </p:nvSpPr>
        <p:spPr>
          <a:xfrm>
            <a:off x="10263024" y="2475665"/>
            <a:ext cx="1108083"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Historique de recherche</a:t>
            </a:r>
          </a:p>
        </p:txBody>
      </p:sp>
      <p:cxnSp>
        <p:nvCxnSpPr>
          <p:cNvPr id="30" name="Connecteur : en angle 29">
            <a:extLst>
              <a:ext uri="{FF2B5EF4-FFF2-40B4-BE49-F238E27FC236}">
                <a16:creationId xmlns:a16="http://schemas.microsoft.com/office/drawing/2014/main" id="{06591C9C-B486-260E-308F-C0B224777B4C}"/>
              </a:ext>
            </a:extLst>
          </p:cNvPr>
          <p:cNvCxnSpPr>
            <a:cxnSpLocks/>
            <a:stCxn id="3" idx="2"/>
            <a:endCxn id="29" idx="0"/>
          </p:cNvCxnSpPr>
          <p:nvPr/>
        </p:nvCxnSpPr>
        <p:spPr>
          <a:xfrm rot="16200000" flipH="1">
            <a:off x="8125247" y="-216154"/>
            <a:ext cx="662572" cy="4721066"/>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DF6E14CB-C00A-CE7F-968F-251F830818FF}"/>
              </a:ext>
            </a:extLst>
          </p:cNvPr>
          <p:cNvSpPr/>
          <p:nvPr/>
        </p:nvSpPr>
        <p:spPr>
          <a:xfrm>
            <a:off x="1" y="0"/>
            <a:ext cx="175098" cy="6858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715D5390-E0FE-2F76-4511-49336AA982A9}"/>
              </a:ext>
            </a:extLst>
          </p:cNvPr>
          <p:cNvSpPr txBox="1"/>
          <p:nvPr/>
        </p:nvSpPr>
        <p:spPr>
          <a:xfrm>
            <a:off x="623391" y="3661349"/>
            <a:ext cx="4928831" cy="2956579"/>
          </a:xfrm>
          <a:prstGeom prst="rect">
            <a:avLst/>
          </a:prstGeom>
          <a:noFill/>
        </p:spPr>
        <p:txBody>
          <a:bodyPr wrap="square" rtlCol="0">
            <a:spAutoFit/>
          </a:bodyPr>
          <a:lstStyle/>
          <a:p>
            <a:pPr>
              <a:lnSpc>
                <a:spcPct val="150000"/>
              </a:lnSpc>
            </a:pPr>
            <a:r>
              <a:rPr lang="fr-FR" dirty="0"/>
              <a:t>Si vous êtes sur plusieurs lectures en même temps, </a:t>
            </a:r>
            <a:r>
              <a:rPr lang="fr-FR" b="1" dirty="0"/>
              <a:t>_en cours de lecture </a:t>
            </a:r>
            <a:r>
              <a:rPr lang="fr-FR" dirty="0"/>
              <a:t>joue le rôle de liste de lecture. Si vous utilisez déjà Zotero durant cette formation et que vous avez importé des références que vous êtes en train de lire, vous pouvez directement les ajouter dans cette collection.</a:t>
            </a:r>
          </a:p>
        </p:txBody>
      </p:sp>
    </p:spTree>
    <p:extLst>
      <p:ext uri="{BB962C8B-B14F-4D97-AF65-F5344CB8AC3E}">
        <p14:creationId xmlns:p14="http://schemas.microsoft.com/office/powerpoint/2010/main" val="14064073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082F6-EAC4-F1B4-1E88-4C0348D2C59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62AC772-9859-12D1-A239-EC7D1B0EC931}"/>
              </a:ext>
            </a:extLst>
          </p:cNvPr>
          <p:cNvSpPr>
            <a:spLocks noGrp="1"/>
          </p:cNvSpPr>
          <p:nvPr>
            <p:ph type="title"/>
          </p:nvPr>
        </p:nvSpPr>
        <p:spPr/>
        <p:txBody>
          <a:bodyPr>
            <a:normAutofit fontScale="90000"/>
          </a:bodyPr>
          <a:lstStyle/>
          <a:p>
            <a:r>
              <a:rPr lang="fr-FR" dirty="0"/>
              <a:t>L’arborescence </a:t>
            </a:r>
            <a:r>
              <a:rPr lang="fr-FR" dirty="0" err="1"/>
              <a:t>Zotlog</a:t>
            </a:r>
            <a:endParaRPr lang="fr-FR" dirty="0"/>
          </a:p>
        </p:txBody>
      </p:sp>
      <p:sp>
        <p:nvSpPr>
          <p:cNvPr id="3" name="Rectangle : coins arrondis 2">
            <a:extLst>
              <a:ext uri="{FF2B5EF4-FFF2-40B4-BE49-F238E27FC236}">
                <a16:creationId xmlns:a16="http://schemas.microsoft.com/office/drawing/2014/main" id="{CFA47878-5D37-BE10-4F8D-6A2C771AF7C6}"/>
              </a:ext>
            </a:extLst>
          </p:cNvPr>
          <p:cNvSpPr/>
          <p:nvPr/>
        </p:nvSpPr>
        <p:spPr>
          <a:xfrm>
            <a:off x="5339862" y="1251019"/>
            <a:ext cx="1512276"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err="1">
                <a:solidFill>
                  <a:srgbClr val="000000"/>
                </a:solidFill>
              </a:rPr>
              <a:t>Zotlog</a:t>
            </a:r>
            <a:endParaRPr lang="fr-FR" b="1" dirty="0">
              <a:solidFill>
                <a:srgbClr val="000000"/>
              </a:solidFill>
            </a:endParaRPr>
          </a:p>
        </p:txBody>
      </p:sp>
      <p:sp>
        <p:nvSpPr>
          <p:cNvPr id="4" name="Rectangle : coins arrondis 3">
            <a:extLst>
              <a:ext uri="{FF2B5EF4-FFF2-40B4-BE49-F238E27FC236}">
                <a16:creationId xmlns:a16="http://schemas.microsoft.com/office/drawing/2014/main" id="{FD32F18B-39BA-F91C-A0B8-7854B4358F6C}"/>
              </a:ext>
            </a:extLst>
          </p:cNvPr>
          <p:cNvSpPr/>
          <p:nvPr/>
        </p:nvSpPr>
        <p:spPr>
          <a:xfrm>
            <a:off x="427893" y="2468546"/>
            <a:ext cx="967025"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_à évaluer</a:t>
            </a:r>
          </a:p>
        </p:txBody>
      </p:sp>
      <p:sp>
        <p:nvSpPr>
          <p:cNvPr id="5" name="Rectangle : coins arrondis 4">
            <a:extLst>
              <a:ext uri="{FF2B5EF4-FFF2-40B4-BE49-F238E27FC236}">
                <a16:creationId xmlns:a16="http://schemas.microsoft.com/office/drawing/2014/main" id="{F19C9DE7-B217-647A-B910-6C50426FC6EA}"/>
              </a:ext>
            </a:extLst>
          </p:cNvPr>
          <p:cNvSpPr/>
          <p:nvPr/>
        </p:nvSpPr>
        <p:spPr>
          <a:xfrm>
            <a:off x="1966715" y="2468546"/>
            <a:ext cx="1093220"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_à explorer</a:t>
            </a:r>
            <a:endParaRPr lang="fr-FR" sz="900" b="1" dirty="0">
              <a:solidFill>
                <a:srgbClr val="000000"/>
              </a:solidFill>
            </a:endParaRPr>
          </a:p>
        </p:txBody>
      </p:sp>
      <p:sp>
        <p:nvSpPr>
          <p:cNvPr id="6" name="Rectangle : coins arrondis 5">
            <a:extLst>
              <a:ext uri="{FF2B5EF4-FFF2-40B4-BE49-F238E27FC236}">
                <a16:creationId xmlns:a16="http://schemas.microsoft.com/office/drawing/2014/main" id="{0564D62C-728D-CC63-5D91-EE3496C9978F}"/>
              </a:ext>
            </a:extLst>
          </p:cNvPr>
          <p:cNvSpPr/>
          <p:nvPr/>
        </p:nvSpPr>
        <p:spPr>
          <a:xfrm>
            <a:off x="4077246" y="2468546"/>
            <a:ext cx="1229697"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_à lire d’urgence</a:t>
            </a:r>
            <a:endParaRPr lang="fr-FR" sz="900" b="1" dirty="0">
              <a:solidFill>
                <a:srgbClr val="000000"/>
              </a:solidFill>
            </a:endParaRPr>
          </a:p>
        </p:txBody>
      </p:sp>
      <p:sp>
        <p:nvSpPr>
          <p:cNvPr id="7" name="Rectangle : coins arrondis 6">
            <a:extLst>
              <a:ext uri="{FF2B5EF4-FFF2-40B4-BE49-F238E27FC236}">
                <a16:creationId xmlns:a16="http://schemas.microsoft.com/office/drawing/2014/main" id="{BCF446AD-0977-A326-B6F1-237FDBD6745C}"/>
              </a:ext>
            </a:extLst>
          </p:cNvPr>
          <p:cNvSpPr/>
          <p:nvPr/>
        </p:nvSpPr>
        <p:spPr>
          <a:xfrm>
            <a:off x="6324254" y="2468546"/>
            <a:ext cx="1054314" cy="569193"/>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_à repérer</a:t>
            </a:r>
            <a:endParaRPr lang="fr-FR" sz="900" b="1" dirty="0">
              <a:solidFill>
                <a:srgbClr val="000000"/>
              </a:solidFill>
            </a:endParaRPr>
          </a:p>
        </p:txBody>
      </p:sp>
      <p:sp>
        <p:nvSpPr>
          <p:cNvPr id="8" name="Rectangle : coins arrondis 7">
            <a:extLst>
              <a:ext uri="{FF2B5EF4-FFF2-40B4-BE49-F238E27FC236}">
                <a16:creationId xmlns:a16="http://schemas.microsoft.com/office/drawing/2014/main" id="{5059DF01-33A2-6003-3C5E-F62A898E6AFA}"/>
              </a:ext>
            </a:extLst>
          </p:cNvPr>
          <p:cNvSpPr/>
          <p:nvPr/>
        </p:nvSpPr>
        <p:spPr>
          <a:xfrm>
            <a:off x="8395879" y="2468546"/>
            <a:ext cx="1089765" cy="569193"/>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_en cours de lecture</a:t>
            </a:r>
          </a:p>
        </p:txBody>
      </p:sp>
      <p:cxnSp>
        <p:nvCxnSpPr>
          <p:cNvPr id="10" name="Connecteur : en angle 9">
            <a:extLst>
              <a:ext uri="{FF2B5EF4-FFF2-40B4-BE49-F238E27FC236}">
                <a16:creationId xmlns:a16="http://schemas.microsoft.com/office/drawing/2014/main" id="{792EC56E-F6A6-869F-48FD-B73C87071B81}"/>
              </a:ext>
            </a:extLst>
          </p:cNvPr>
          <p:cNvCxnSpPr>
            <a:cxnSpLocks/>
            <a:stCxn id="3" idx="2"/>
            <a:endCxn id="6" idx="0"/>
          </p:cNvCxnSpPr>
          <p:nvPr/>
        </p:nvCxnSpPr>
        <p:spPr>
          <a:xfrm rot="5400000">
            <a:off x="5066322" y="1438867"/>
            <a:ext cx="655453" cy="1403905"/>
          </a:xfrm>
          <a:prstGeom prst="bentConnector3">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 en angle 10">
            <a:extLst>
              <a:ext uri="{FF2B5EF4-FFF2-40B4-BE49-F238E27FC236}">
                <a16:creationId xmlns:a16="http://schemas.microsoft.com/office/drawing/2014/main" id="{976E7B1A-9526-FEFC-5337-3E80E55D8AD2}"/>
              </a:ext>
            </a:extLst>
          </p:cNvPr>
          <p:cNvCxnSpPr>
            <a:cxnSpLocks/>
            <a:stCxn id="3" idx="2"/>
            <a:endCxn id="8" idx="0"/>
          </p:cNvCxnSpPr>
          <p:nvPr/>
        </p:nvCxnSpPr>
        <p:spPr>
          <a:xfrm rot="16200000" flipH="1">
            <a:off x="7190655" y="718438"/>
            <a:ext cx="655453" cy="2844762"/>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 en angle 13">
            <a:extLst>
              <a:ext uri="{FF2B5EF4-FFF2-40B4-BE49-F238E27FC236}">
                <a16:creationId xmlns:a16="http://schemas.microsoft.com/office/drawing/2014/main" id="{40AB0DED-DC5A-3879-8C35-C5948D993166}"/>
              </a:ext>
            </a:extLst>
          </p:cNvPr>
          <p:cNvCxnSpPr>
            <a:cxnSpLocks/>
            <a:stCxn id="3" idx="2"/>
            <a:endCxn id="7" idx="0"/>
          </p:cNvCxnSpPr>
          <p:nvPr/>
        </p:nvCxnSpPr>
        <p:spPr>
          <a:xfrm rot="16200000" flipH="1">
            <a:off x="6145979" y="1763113"/>
            <a:ext cx="655453" cy="755411"/>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 en angle 16">
            <a:extLst>
              <a:ext uri="{FF2B5EF4-FFF2-40B4-BE49-F238E27FC236}">
                <a16:creationId xmlns:a16="http://schemas.microsoft.com/office/drawing/2014/main" id="{F9D532A1-9FD4-DB60-5814-607C3F4B7EB8}"/>
              </a:ext>
            </a:extLst>
          </p:cNvPr>
          <p:cNvCxnSpPr>
            <a:cxnSpLocks/>
            <a:stCxn id="3" idx="2"/>
            <a:endCxn id="5" idx="0"/>
          </p:cNvCxnSpPr>
          <p:nvPr/>
        </p:nvCxnSpPr>
        <p:spPr>
          <a:xfrm rot="5400000">
            <a:off x="3976937" y="349482"/>
            <a:ext cx="655453" cy="3582675"/>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 en angle 19">
            <a:extLst>
              <a:ext uri="{FF2B5EF4-FFF2-40B4-BE49-F238E27FC236}">
                <a16:creationId xmlns:a16="http://schemas.microsoft.com/office/drawing/2014/main" id="{FB177E28-93FE-A026-C359-D121ACB8EC11}"/>
              </a:ext>
            </a:extLst>
          </p:cNvPr>
          <p:cNvCxnSpPr>
            <a:cxnSpLocks/>
            <a:stCxn id="3" idx="2"/>
            <a:endCxn id="4" idx="0"/>
          </p:cNvCxnSpPr>
          <p:nvPr/>
        </p:nvCxnSpPr>
        <p:spPr>
          <a:xfrm rot="5400000">
            <a:off x="3175977" y="-451478"/>
            <a:ext cx="655453" cy="5184594"/>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 coins arrondis 28">
            <a:extLst>
              <a:ext uri="{FF2B5EF4-FFF2-40B4-BE49-F238E27FC236}">
                <a16:creationId xmlns:a16="http://schemas.microsoft.com/office/drawing/2014/main" id="{48393FE5-35B8-5A49-D6D9-D635C4468AE4}"/>
              </a:ext>
            </a:extLst>
          </p:cNvPr>
          <p:cNvSpPr/>
          <p:nvPr/>
        </p:nvSpPr>
        <p:spPr>
          <a:xfrm>
            <a:off x="9726804" y="2475664"/>
            <a:ext cx="2037303" cy="953335"/>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00000"/>
                </a:solidFill>
              </a:rPr>
              <a:t>Historique de recherche</a:t>
            </a:r>
          </a:p>
        </p:txBody>
      </p:sp>
      <p:cxnSp>
        <p:nvCxnSpPr>
          <p:cNvPr id="30" name="Connecteur : en angle 29">
            <a:extLst>
              <a:ext uri="{FF2B5EF4-FFF2-40B4-BE49-F238E27FC236}">
                <a16:creationId xmlns:a16="http://schemas.microsoft.com/office/drawing/2014/main" id="{C54AE47D-31CA-9D1D-DF69-0ED719E81A5A}"/>
              </a:ext>
            </a:extLst>
          </p:cNvPr>
          <p:cNvCxnSpPr>
            <a:cxnSpLocks/>
            <a:stCxn id="3" idx="2"/>
            <a:endCxn id="29" idx="0"/>
          </p:cNvCxnSpPr>
          <p:nvPr/>
        </p:nvCxnSpPr>
        <p:spPr>
          <a:xfrm rot="16200000" flipH="1">
            <a:off x="8089443" y="-180350"/>
            <a:ext cx="662571" cy="4649456"/>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D5DA50D-C4DF-018B-2441-BEEC8C3CFC16}"/>
              </a:ext>
            </a:extLst>
          </p:cNvPr>
          <p:cNvSpPr/>
          <p:nvPr/>
        </p:nvSpPr>
        <p:spPr>
          <a:xfrm>
            <a:off x="1" y="0"/>
            <a:ext cx="175098" cy="6858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B45D1AFD-108E-D250-CF80-6F5A9C5CC9AD}"/>
              </a:ext>
            </a:extLst>
          </p:cNvPr>
          <p:cNvPicPr>
            <a:picLocks noChangeAspect="1"/>
          </p:cNvPicPr>
          <p:nvPr/>
        </p:nvPicPr>
        <p:blipFill>
          <a:blip r:embed="rId2"/>
          <a:stretch>
            <a:fillRect/>
          </a:stretch>
        </p:blipFill>
        <p:spPr>
          <a:xfrm>
            <a:off x="9123902" y="4091571"/>
            <a:ext cx="2826233" cy="2064903"/>
          </a:xfrm>
          <a:prstGeom prst="rect">
            <a:avLst/>
          </a:prstGeom>
          <a:ln>
            <a:noFill/>
          </a:ln>
          <a:effectLst>
            <a:outerShdw blurRad="292100" dist="139700" dir="2700000" algn="tl" rotWithShape="0">
              <a:srgbClr val="333333">
                <a:alpha val="65000"/>
              </a:srgbClr>
            </a:outerShdw>
          </a:effectLst>
        </p:spPr>
      </p:pic>
      <p:sp>
        <p:nvSpPr>
          <p:cNvPr id="22" name="ZoneTexte 21">
            <a:extLst>
              <a:ext uri="{FF2B5EF4-FFF2-40B4-BE49-F238E27FC236}">
                <a16:creationId xmlns:a16="http://schemas.microsoft.com/office/drawing/2014/main" id="{E384FF89-EEF5-406A-D7DB-FFB98F4C5423}"/>
              </a:ext>
            </a:extLst>
          </p:cNvPr>
          <p:cNvSpPr txBox="1"/>
          <p:nvPr/>
        </p:nvSpPr>
        <p:spPr>
          <a:xfrm>
            <a:off x="623391" y="3661349"/>
            <a:ext cx="8058385" cy="2956579"/>
          </a:xfrm>
          <a:prstGeom prst="rect">
            <a:avLst/>
          </a:prstGeom>
          <a:noFill/>
        </p:spPr>
        <p:txBody>
          <a:bodyPr wrap="square" rtlCol="0">
            <a:spAutoFit/>
          </a:bodyPr>
          <a:lstStyle/>
          <a:p>
            <a:pPr>
              <a:lnSpc>
                <a:spcPct val="150000"/>
              </a:lnSpc>
            </a:pPr>
            <a:r>
              <a:rPr lang="fr-FR" dirty="0"/>
              <a:t>Créez une note pour chaque base, moteur de recherche, catalogue que vous utilisez et notez scrupuleusement dans cette collection :</a:t>
            </a:r>
          </a:p>
          <a:p>
            <a:pPr marL="285750" indent="-285750">
              <a:lnSpc>
                <a:spcPct val="150000"/>
              </a:lnSpc>
              <a:buFontTx/>
              <a:buChar char="-"/>
            </a:pPr>
            <a:r>
              <a:rPr lang="fr-FR" dirty="0"/>
              <a:t>La date de la recherche</a:t>
            </a:r>
          </a:p>
          <a:p>
            <a:pPr marL="285750" indent="-285750">
              <a:lnSpc>
                <a:spcPct val="150000"/>
              </a:lnSpc>
              <a:buFontTx/>
              <a:buChar char="-"/>
            </a:pPr>
            <a:r>
              <a:rPr lang="fr-FR" dirty="0"/>
              <a:t>La requête dans sa forme la plus précise possible</a:t>
            </a:r>
          </a:p>
          <a:p>
            <a:pPr marL="285750" indent="-285750">
              <a:lnSpc>
                <a:spcPct val="150000"/>
              </a:lnSpc>
              <a:buFontTx/>
              <a:buChar char="-"/>
            </a:pPr>
            <a:r>
              <a:rPr lang="fr-FR" dirty="0"/>
              <a:t>Le nombre de résultat</a:t>
            </a:r>
          </a:p>
          <a:p>
            <a:pPr marL="285750" indent="-285750">
              <a:lnSpc>
                <a:spcPct val="150000"/>
              </a:lnSpc>
              <a:buFontTx/>
              <a:buChar char="-"/>
            </a:pPr>
            <a:r>
              <a:rPr lang="fr-FR" dirty="0"/>
              <a:t>Et une appréciation de ce résultat : est-ce que la requête est à retenter (auquel cas mettre en place une veille serait pertinent), ou pas ?</a:t>
            </a:r>
          </a:p>
        </p:txBody>
      </p:sp>
    </p:spTree>
    <p:extLst>
      <p:ext uri="{BB962C8B-B14F-4D97-AF65-F5344CB8AC3E}">
        <p14:creationId xmlns:p14="http://schemas.microsoft.com/office/powerpoint/2010/main" val="3353153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EF697-21DA-E3BF-289F-8BB5311FA62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D0C9943-B2E6-434E-3840-2E23FB26BAFD}"/>
              </a:ext>
            </a:extLst>
          </p:cNvPr>
          <p:cNvSpPr>
            <a:spLocks noGrp="1"/>
          </p:cNvSpPr>
          <p:nvPr>
            <p:ph type="title"/>
          </p:nvPr>
        </p:nvSpPr>
        <p:spPr/>
        <p:txBody>
          <a:bodyPr>
            <a:normAutofit fontScale="90000"/>
          </a:bodyPr>
          <a:lstStyle/>
          <a:p>
            <a:r>
              <a:rPr lang="fr-FR" dirty="0"/>
              <a:t>L’arborescence </a:t>
            </a:r>
            <a:r>
              <a:rPr lang="fr-FR" dirty="0" err="1"/>
              <a:t>Zotlog</a:t>
            </a:r>
            <a:endParaRPr lang="fr-FR" dirty="0"/>
          </a:p>
        </p:txBody>
      </p:sp>
      <p:sp>
        <p:nvSpPr>
          <p:cNvPr id="3" name="Rectangle : coins arrondis 2">
            <a:extLst>
              <a:ext uri="{FF2B5EF4-FFF2-40B4-BE49-F238E27FC236}">
                <a16:creationId xmlns:a16="http://schemas.microsoft.com/office/drawing/2014/main" id="{B2D2BA21-49D5-F773-4D69-480FE6D16A40}"/>
              </a:ext>
            </a:extLst>
          </p:cNvPr>
          <p:cNvSpPr/>
          <p:nvPr/>
        </p:nvSpPr>
        <p:spPr>
          <a:xfrm>
            <a:off x="5339862" y="1251019"/>
            <a:ext cx="1512276"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err="1">
                <a:solidFill>
                  <a:srgbClr val="000000"/>
                </a:solidFill>
              </a:rPr>
              <a:t>Zotlog</a:t>
            </a:r>
            <a:endParaRPr lang="fr-FR" b="1" dirty="0">
              <a:solidFill>
                <a:srgbClr val="000000"/>
              </a:solidFill>
            </a:endParaRPr>
          </a:p>
        </p:txBody>
      </p:sp>
      <p:sp>
        <p:nvSpPr>
          <p:cNvPr id="4" name="Rectangle : coins arrondis 3">
            <a:extLst>
              <a:ext uri="{FF2B5EF4-FFF2-40B4-BE49-F238E27FC236}">
                <a16:creationId xmlns:a16="http://schemas.microsoft.com/office/drawing/2014/main" id="{E493D7D5-512E-FED2-C371-E1F8CFC1B531}"/>
              </a:ext>
            </a:extLst>
          </p:cNvPr>
          <p:cNvSpPr/>
          <p:nvPr/>
        </p:nvSpPr>
        <p:spPr>
          <a:xfrm>
            <a:off x="427893" y="2468546"/>
            <a:ext cx="967025"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_à évaluer</a:t>
            </a:r>
          </a:p>
        </p:txBody>
      </p:sp>
      <p:sp>
        <p:nvSpPr>
          <p:cNvPr id="5" name="Rectangle : coins arrondis 4">
            <a:extLst>
              <a:ext uri="{FF2B5EF4-FFF2-40B4-BE49-F238E27FC236}">
                <a16:creationId xmlns:a16="http://schemas.microsoft.com/office/drawing/2014/main" id="{E245A958-738E-0346-D1A8-71490E8A18E0}"/>
              </a:ext>
            </a:extLst>
          </p:cNvPr>
          <p:cNvSpPr/>
          <p:nvPr/>
        </p:nvSpPr>
        <p:spPr>
          <a:xfrm>
            <a:off x="1966715" y="2468546"/>
            <a:ext cx="1093220"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_à explorer</a:t>
            </a:r>
            <a:endParaRPr lang="fr-FR" sz="900" b="1" dirty="0">
              <a:solidFill>
                <a:srgbClr val="000000"/>
              </a:solidFill>
            </a:endParaRPr>
          </a:p>
        </p:txBody>
      </p:sp>
      <p:sp>
        <p:nvSpPr>
          <p:cNvPr id="6" name="Rectangle : coins arrondis 5">
            <a:extLst>
              <a:ext uri="{FF2B5EF4-FFF2-40B4-BE49-F238E27FC236}">
                <a16:creationId xmlns:a16="http://schemas.microsoft.com/office/drawing/2014/main" id="{CF1162F5-9EBE-33F4-35AA-6174CB50F6A8}"/>
              </a:ext>
            </a:extLst>
          </p:cNvPr>
          <p:cNvSpPr/>
          <p:nvPr/>
        </p:nvSpPr>
        <p:spPr>
          <a:xfrm>
            <a:off x="4077246" y="2468546"/>
            <a:ext cx="1229697"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_à lire d’urgence</a:t>
            </a:r>
            <a:endParaRPr lang="fr-FR" sz="900" b="1" dirty="0">
              <a:solidFill>
                <a:srgbClr val="000000"/>
              </a:solidFill>
            </a:endParaRPr>
          </a:p>
        </p:txBody>
      </p:sp>
      <p:sp>
        <p:nvSpPr>
          <p:cNvPr id="7" name="Rectangle : coins arrondis 6">
            <a:extLst>
              <a:ext uri="{FF2B5EF4-FFF2-40B4-BE49-F238E27FC236}">
                <a16:creationId xmlns:a16="http://schemas.microsoft.com/office/drawing/2014/main" id="{CFA4E3F8-CC04-260B-F1F7-EFCDCC1026D5}"/>
              </a:ext>
            </a:extLst>
          </p:cNvPr>
          <p:cNvSpPr/>
          <p:nvPr/>
        </p:nvSpPr>
        <p:spPr>
          <a:xfrm>
            <a:off x="6324254" y="2468546"/>
            <a:ext cx="1054314" cy="569193"/>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_à repérer</a:t>
            </a:r>
            <a:endParaRPr lang="fr-FR" sz="900" b="1" dirty="0">
              <a:solidFill>
                <a:srgbClr val="000000"/>
              </a:solidFill>
            </a:endParaRPr>
          </a:p>
        </p:txBody>
      </p:sp>
      <p:sp>
        <p:nvSpPr>
          <p:cNvPr id="8" name="Rectangle : coins arrondis 7">
            <a:extLst>
              <a:ext uri="{FF2B5EF4-FFF2-40B4-BE49-F238E27FC236}">
                <a16:creationId xmlns:a16="http://schemas.microsoft.com/office/drawing/2014/main" id="{4A31F635-4229-3390-2A56-98B64E569D96}"/>
              </a:ext>
            </a:extLst>
          </p:cNvPr>
          <p:cNvSpPr/>
          <p:nvPr/>
        </p:nvSpPr>
        <p:spPr>
          <a:xfrm>
            <a:off x="8395879" y="2468546"/>
            <a:ext cx="1089765" cy="569193"/>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_en cours de lecture</a:t>
            </a:r>
          </a:p>
        </p:txBody>
      </p:sp>
      <p:cxnSp>
        <p:nvCxnSpPr>
          <p:cNvPr id="10" name="Connecteur : en angle 9">
            <a:extLst>
              <a:ext uri="{FF2B5EF4-FFF2-40B4-BE49-F238E27FC236}">
                <a16:creationId xmlns:a16="http://schemas.microsoft.com/office/drawing/2014/main" id="{AE57D5C6-D880-34FC-64F2-A834664FBE0B}"/>
              </a:ext>
            </a:extLst>
          </p:cNvPr>
          <p:cNvCxnSpPr>
            <a:cxnSpLocks/>
            <a:stCxn id="3" idx="2"/>
            <a:endCxn id="6" idx="0"/>
          </p:cNvCxnSpPr>
          <p:nvPr/>
        </p:nvCxnSpPr>
        <p:spPr>
          <a:xfrm rot="5400000">
            <a:off x="5066322" y="1438867"/>
            <a:ext cx="655453" cy="1403905"/>
          </a:xfrm>
          <a:prstGeom prst="bentConnector3">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 en angle 10">
            <a:extLst>
              <a:ext uri="{FF2B5EF4-FFF2-40B4-BE49-F238E27FC236}">
                <a16:creationId xmlns:a16="http://schemas.microsoft.com/office/drawing/2014/main" id="{F85FD070-7DA2-31BA-9388-6AEEC8EC81D0}"/>
              </a:ext>
            </a:extLst>
          </p:cNvPr>
          <p:cNvCxnSpPr>
            <a:cxnSpLocks/>
            <a:stCxn id="3" idx="2"/>
            <a:endCxn id="8" idx="0"/>
          </p:cNvCxnSpPr>
          <p:nvPr/>
        </p:nvCxnSpPr>
        <p:spPr>
          <a:xfrm rot="16200000" flipH="1">
            <a:off x="7190655" y="718438"/>
            <a:ext cx="655453" cy="2844762"/>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 en angle 13">
            <a:extLst>
              <a:ext uri="{FF2B5EF4-FFF2-40B4-BE49-F238E27FC236}">
                <a16:creationId xmlns:a16="http://schemas.microsoft.com/office/drawing/2014/main" id="{FFA5170A-623B-38B4-47BA-A9AF27D25552}"/>
              </a:ext>
            </a:extLst>
          </p:cNvPr>
          <p:cNvCxnSpPr>
            <a:cxnSpLocks/>
            <a:stCxn id="3" idx="2"/>
            <a:endCxn id="7" idx="0"/>
          </p:cNvCxnSpPr>
          <p:nvPr/>
        </p:nvCxnSpPr>
        <p:spPr>
          <a:xfrm rot="16200000" flipH="1">
            <a:off x="6145979" y="1763113"/>
            <a:ext cx="655453" cy="755411"/>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 en angle 16">
            <a:extLst>
              <a:ext uri="{FF2B5EF4-FFF2-40B4-BE49-F238E27FC236}">
                <a16:creationId xmlns:a16="http://schemas.microsoft.com/office/drawing/2014/main" id="{45235921-375C-ED9A-B282-477D93E6D514}"/>
              </a:ext>
            </a:extLst>
          </p:cNvPr>
          <p:cNvCxnSpPr>
            <a:cxnSpLocks/>
            <a:stCxn id="3" idx="2"/>
            <a:endCxn id="5" idx="0"/>
          </p:cNvCxnSpPr>
          <p:nvPr/>
        </p:nvCxnSpPr>
        <p:spPr>
          <a:xfrm rot="5400000">
            <a:off x="3976937" y="349482"/>
            <a:ext cx="655453" cy="3582675"/>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 en angle 19">
            <a:extLst>
              <a:ext uri="{FF2B5EF4-FFF2-40B4-BE49-F238E27FC236}">
                <a16:creationId xmlns:a16="http://schemas.microsoft.com/office/drawing/2014/main" id="{41A692A1-B112-A3AD-823C-CC1DC5C8AD58}"/>
              </a:ext>
            </a:extLst>
          </p:cNvPr>
          <p:cNvCxnSpPr>
            <a:cxnSpLocks/>
            <a:stCxn id="3" idx="2"/>
            <a:endCxn id="4" idx="0"/>
          </p:cNvCxnSpPr>
          <p:nvPr/>
        </p:nvCxnSpPr>
        <p:spPr>
          <a:xfrm rot="5400000">
            <a:off x="3175977" y="-451478"/>
            <a:ext cx="655453" cy="5184594"/>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 coins arrondis 28">
            <a:extLst>
              <a:ext uri="{FF2B5EF4-FFF2-40B4-BE49-F238E27FC236}">
                <a16:creationId xmlns:a16="http://schemas.microsoft.com/office/drawing/2014/main" id="{776EA431-409E-0609-23FC-346BF7967414}"/>
              </a:ext>
            </a:extLst>
          </p:cNvPr>
          <p:cNvSpPr/>
          <p:nvPr/>
        </p:nvSpPr>
        <p:spPr>
          <a:xfrm>
            <a:off x="9726804" y="2475664"/>
            <a:ext cx="2037303" cy="953335"/>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00000"/>
                </a:solidFill>
              </a:rPr>
              <a:t>Historique de recherche</a:t>
            </a:r>
          </a:p>
        </p:txBody>
      </p:sp>
      <p:cxnSp>
        <p:nvCxnSpPr>
          <p:cNvPr id="30" name="Connecteur : en angle 29">
            <a:extLst>
              <a:ext uri="{FF2B5EF4-FFF2-40B4-BE49-F238E27FC236}">
                <a16:creationId xmlns:a16="http://schemas.microsoft.com/office/drawing/2014/main" id="{FE3B8B34-FF80-13D5-BFC8-8385ACA4E556}"/>
              </a:ext>
            </a:extLst>
          </p:cNvPr>
          <p:cNvCxnSpPr>
            <a:cxnSpLocks/>
            <a:stCxn id="3" idx="2"/>
            <a:endCxn id="29" idx="0"/>
          </p:cNvCxnSpPr>
          <p:nvPr/>
        </p:nvCxnSpPr>
        <p:spPr>
          <a:xfrm rot="16200000" flipH="1">
            <a:off x="8089443" y="-180350"/>
            <a:ext cx="662571" cy="4649456"/>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AE66011B-0B1A-B63F-C936-56E97CE0DFE0}"/>
              </a:ext>
            </a:extLst>
          </p:cNvPr>
          <p:cNvSpPr/>
          <p:nvPr/>
        </p:nvSpPr>
        <p:spPr>
          <a:xfrm>
            <a:off x="1" y="0"/>
            <a:ext cx="175098" cy="6858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60F14916-9497-0015-4104-969FB6A743D9}"/>
              </a:ext>
            </a:extLst>
          </p:cNvPr>
          <p:cNvSpPr txBox="1"/>
          <p:nvPr/>
        </p:nvSpPr>
        <p:spPr>
          <a:xfrm>
            <a:off x="623391" y="3269464"/>
            <a:ext cx="8058385" cy="879087"/>
          </a:xfrm>
          <a:prstGeom prst="rect">
            <a:avLst/>
          </a:prstGeom>
          <a:noFill/>
        </p:spPr>
        <p:txBody>
          <a:bodyPr wrap="square" rtlCol="0">
            <a:spAutoFit/>
          </a:bodyPr>
          <a:lstStyle/>
          <a:p>
            <a:pPr>
              <a:lnSpc>
                <a:spcPct val="150000"/>
              </a:lnSpc>
            </a:pPr>
            <a:r>
              <a:rPr lang="fr-FR" dirty="0"/>
              <a:t>En outre, vous pouvez aussi créer plusieurs sous-collections dans Historique de recherche. Voici quelques propositions</a:t>
            </a:r>
          </a:p>
        </p:txBody>
      </p:sp>
      <p:sp>
        <p:nvSpPr>
          <p:cNvPr id="9" name="Rectangle : coins arrondis 8">
            <a:extLst>
              <a:ext uri="{FF2B5EF4-FFF2-40B4-BE49-F238E27FC236}">
                <a16:creationId xmlns:a16="http://schemas.microsoft.com/office/drawing/2014/main" id="{D4781211-995C-C88B-D929-39ACF67FE021}"/>
              </a:ext>
            </a:extLst>
          </p:cNvPr>
          <p:cNvSpPr/>
          <p:nvPr/>
        </p:nvSpPr>
        <p:spPr>
          <a:xfrm>
            <a:off x="10050328" y="5313903"/>
            <a:ext cx="1399908" cy="85578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000000"/>
                </a:solidFill>
              </a:rPr>
              <a:t>Conférences à suivre</a:t>
            </a:r>
            <a:endParaRPr lang="fr-FR" sz="1100" dirty="0">
              <a:solidFill>
                <a:srgbClr val="000000"/>
              </a:solidFill>
            </a:endParaRPr>
          </a:p>
        </p:txBody>
      </p:sp>
      <p:sp>
        <p:nvSpPr>
          <p:cNvPr id="12" name="Rectangle : coins arrondis 11">
            <a:extLst>
              <a:ext uri="{FF2B5EF4-FFF2-40B4-BE49-F238E27FC236}">
                <a16:creationId xmlns:a16="http://schemas.microsoft.com/office/drawing/2014/main" id="{1C31DBE2-68D8-0781-B759-C439475B9A78}"/>
              </a:ext>
            </a:extLst>
          </p:cNvPr>
          <p:cNvSpPr/>
          <p:nvPr/>
        </p:nvSpPr>
        <p:spPr>
          <a:xfrm>
            <a:off x="7747279" y="5380053"/>
            <a:ext cx="1868993" cy="783771"/>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000000"/>
                </a:solidFill>
              </a:rPr>
              <a:t>Expert.es de votre domaine</a:t>
            </a:r>
            <a:endParaRPr lang="fr-FR" sz="1100" dirty="0">
              <a:solidFill>
                <a:srgbClr val="000000"/>
              </a:solidFill>
            </a:endParaRPr>
          </a:p>
        </p:txBody>
      </p:sp>
      <p:sp>
        <p:nvSpPr>
          <p:cNvPr id="13" name="Rectangle : coins arrondis 12">
            <a:extLst>
              <a:ext uri="{FF2B5EF4-FFF2-40B4-BE49-F238E27FC236}">
                <a16:creationId xmlns:a16="http://schemas.microsoft.com/office/drawing/2014/main" id="{C27FC87D-3516-FF57-CE20-F0A419E2E783}"/>
              </a:ext>
            </a:extLst>
          </p:cNvPr>
          <p:cNvSpPr/>
          <p:nvPr/>
        </p:nvSpPr>
        <p:spPr>
          <a:xfrm>
            <a:off x="5339862" y="5385916"/>
            <a:ext cx="1868993" cy="783771"/>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000000"/>
                </a:solidFill>
              </a:rPr>
              <a:t>Médias sociaux de recherche</a:t>
            </a:r>
            <a:endParaRPr lang="fr-FR" sz="1100" dirty="0">
              <a:solidFill>
                <a:srgbClr val="000000"/>
              </a:solidFill>
            </a:endParaRPr>
          </a:p>
        </p:txBody>
      </p:sp>
      <p:sp>
        <p:nvSpPr>
          <p:cNvPr id="16" name="Rectangle : coins arrondis 15">
            <a:extLst>
              <a:ext uri="{FF2B5EF4-FFF2-40B4-BE49-F238E27FC236}">
                <a16:creationId xmlns:a16="http://schemas.microsoft.com/office/drawing/2014/main" id="{A9441FC8-B02F-F1EF-9CA7-13B1A452019F}"/>
              </a:ext>
            </a:extLst>
          </p:cNvPr>
          <p:cNvSpPr/>
          <p:nvPr/>
        </p:nvSpPr>
        <p:spPr>
          <a:xfrm>
            <a:off x="2932445" y="5385915"/>
            <a:ext cx="1868993" cy="783771"/>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000000"/>
                </a:solidFill>
              </a:rPr>
              <a:t>Peer </a:t>
            </a:r>
            <a:r>
              <a:rPr lang="fr-FR" sz="1400" dirty="0" err="1">
                <a:solidFill>
                  <a:srgbClr val="000000"/>
                </a:solidFill>
              </a:rPr>
              <a:t>review</a:t>
            </a:r>
            <a:endParaRPr lang="fr-FR" sz="1100" dirty="0">
              <a:solidFill>
                <a:srgbClr val="000000"/>
              </a:solidFill>
            </a:endParaRPr>
          </a:p>
        </p:txBody>
      </p:sp>
      <p:sp>
        <p:nvSpPr>
          <p:cNvPr id="18" name="Rectangle : coins arrondis 17">
            <a:extLst>
              <a:ext uri="{FF2B5EF4-FFF2-40B4-BE49-F238E27FC236}">
                <a16:creationId xmlns:a16="http://schemas.microsoft.com/office/drawing/2014/main" id="{A01FD01B-BBF3-DFF2-7B2C-C1B8DA1F288F}"/>
              </a:ext>
            </a:extLst>
          </p:cNvPr>
          <p:cNvSpPr/>
          <p:nvPr/>
        </p:nvSpPr>
        <p:spPr>
          <a:xfrm>
            <a:off x="692410" y="5385915"/>
            <a:ext cx="1868993" cy="783771"/>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000000"/>
                </a:solidFill>
              </a:rPr>
              <a:t>Listes diverses</a:t>
            </a:r>
            <a:endParaRPr lang="fr-FR" sz="1100" dirty="0">
              <a:solidFill>
                <a:srgbClr val="000000"/>
              </a:solidFill>
            </a:endParaRPr>
          </a:p>
        </p:txBody>
      </p:sp>
      <p:cxnSp>
        <p:nvCxnSpPr>
          <p:cNvPr id="19" name="Connecteur : en angle 18">
            <a:extLst>
              <a:ext uri="{FF2B5EF4-FFF2-40B4-BE49-F238E27FC236}">
                <a16:creationId xmlns:a16="http://schemas.microsoft.com/office/drawing/2014/main" id="{A7A541FF-0D01-A8D7-1038-B933AA225BD4}"/>
              </a:ext>
            </a:extLst>
          </p:cNvPr>
          <p:cNvCxnSpPr>
            <a:cxnSpLocks/>
            <a:stCxn id="29" idx="2"/>
            <a:endCxn id="9" idx="0"/>
          </p:cNvCxnSpPr>
          <p:nvPr/>
        </p:nvCxnSpPr>
        <p:spPr>
          <a:xfrm rot="16200000" flipH="1">
            <a:off x="9805417" y="4369038"/>
            <a:ext cx="1884904" cy="4826"/>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 en angle 24">
            <a:extLst>
              <a:ext uri="{FF2B5EF4-FFF2-40B4-BE49-F238E27FC236}">
                <a16:creationId xmlns:a16="http://schemas.microsoft.com/office/drawing/2014/main" id="{B5B34795-8FC7-17EC-1386-0696D656FC53}"/>
              </a:ext>
            </a:extLst>
          </p:cNvPr>
          <p:cNvCxnSpPr>
            <a:cxnSpLocks/>
            <a:stCxn id="29" idx="2"/>
            <a:endCxn id="12" idx="0"/>
          </p:cNvCxnSpPr>
          <p:nvPr/>
        </p:nvCxnSpPr>
        <p:spPr>
          <a:xfrm rot="5400000">
            <a:off x="8738089" y="3372686"/>
            <a:ext cx="1951054" cy="2063680"/>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 en angle 27">
            <a:extLst>
              <a:ext uri="{FF2B5EF4-FFF2-40B4-BE49-F238E27FC236}">
                <a16:creationId xmlns:a16="http://schemas.microsoft.com/office/drawing/2014/main" id="{EFAC4655-9E05-FF4F-2112-48107BC8145D}"/>
              </a:ext>
            </a:extLst>
          </p:cNvPr>
          <p:cNvCxnSpPr>
            <a:cxnSpLocks/>
            <a:stCxn id="29" idx="2"/>
            <a:endCxn id="13" idx="0"/>
          </p:cNvCxnSpPr>
          <p:nvPr/>
        </p:nvCxnSpPr>
        <p:spPr>
          <a:xfrm rot="5400000">
            <a:off x="7531450" y="2171909"/>
            <a:ext cx="1956917" cy="4471097"/>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eur : en angle 32">
            <a:extLst>
              <a:ext uri="{FF2B5EF4-FFF2-40B4-BE49-F238E27FC236}">
                <a16:creationId xmlns:a16="http://schemas.microsoft.com/office/drawing/2014/main" id="{EEF43583-555E-050A-5CF7-FB5E1429DFB6}"/>
              </a:ext>
            </a:extLst>
          </p:cNvPr>
          <p:cNvCxnSpPr>
            <a:cxnSpLocks/>
            <a:stCxn id="29" idx="2"/>
            <a:endCxn id="16" idx="0"/>
          </p:cNvCxnSpPr>
          <p:nvPr/>
        </p:nvCxnSpPr>
        <p:spPr>
          <a:xfrm rot="5400000">
            <a:off x="6327741" y="968200"/>
            <a:ext cx="1956916" cy="6878514"/>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eur : en angle 38">
            <a:extLst>
              <a:ext uri="{FF2B5EF4-FFF2-40B4-BE49-F238E27FC236}">
                <a16:creationId xmlns:a16="http://schemas.microsoft.com/office/drawing/2014/main" id="{807568EA-0EF3-759D-A663-1955F6B66989}"/>
              </a:ext>
            </a:extLst>
          </p:cNvPr>
          <p:cNvCxnSpPr>
            <a:cxnSpLocks/>
            <a:stCxn id="29" idx="2"/>
            <a:endCxn id="18" idx="0"/>
          </p:cNvCxnSpPr>
          <p:nvPr/>
        </p:nvCxnSpPr>
        <p:spPr>
          <a:xfrm rot="5400000">
            <a:off x="5207724" y="-151817"/>
            <a:ext cx="1956916" cy="9118549"/>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3403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33440-D5D2-B7D1-8D1B-7364501CE64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5382F9F-D832-6DF3-B172-E7E82970BB37}"/>
              </a:ext>
            </a:extLst>
          </p:cNvPr>
          <p:cNvSpPr>
            <a:spLocks noGrp="1"/>
          </p:cNvSpPr>
          <p:nvPr>
            <p:ph type="title"/>
          </p:nvPr>
        </p:nvSpPr>
        <p:spPr/>
        <p:txBody>
          <a:bodyPr>
            <a:normAutofit fontScale="90000"/>
          </a:bodyPr>
          <a:lstStyle/>
          <a:p>
            <a:r>
              <a:rPr lang="fr-FR" dirty="0"/>
              <a:t>L’arborescence </a:t>
            </a:r>
            <a:r>
              <a:rPr lang="fr-FR" dirty="0" err="1"/>
              <a:t>Zotlog</a:t>
            </a:r>
            <a:endParaRPr lang="fr-FR" dirty="0"/>
          </a:p>
        </p:txBody>
      </p:sp>
      <p:sp>
        <p:nvSpPr>
          <p:cNvPr id="3" name="Rectangle : coins arrondis 2">
            <a:extLst>
              <a:ext uri="{FF2B5EF4-FFF2-40B4-BE49-F238E27FC236}">
                <a16:creationId xmlns:a16="http://schemas.microsoft.com/office/drawing/2014/main" id="{9B0F7E83-B81E-081E-E330-B92AF902A122}"/>
              </a:ext>
            </a:extLst>
          </p:cNvPr>
          <p:cNvSpPr/>
          <p:nvPr/>
        </p:nvSpPr>
        <p:spPr>
          <a:xfrm>
            <a:off x="870768" y="954054"/>
            <a:ext cx="1512276"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err="1">
                <a:solidFill>
                  <a:srgbClr val="000000"/>
                </a:solidFill>
              </a:rPr>
              <a:t>Zotlog</a:t>
            </a:r>
            <a:endParaRPr lang="fr-FR" b="1" dirty="0">
              <a:solidFill>
                <a:srgbClr val="000000"/>
              </a:solidFill>
            </a:endParaRPr>
          </a:p>
        </p:txBody>
      </p:sp>
      <p:sp>
        <p:nvSpPr>
          <p:cNvPr id="29" name="Rectangle : coins arrondis 28">
            <a:extLst>
              <a:ext uri="{FF2B5EF4-FFF2-40B4-BE49-F238E27FC236}">
                <a16:creationId xmlns:a16="http://schemas.microsoft.com/office/drawing/2014/main" id="{BA1B800A-0C62-C140-A07B-0389CC708AEA}"/>
              </a:ext>
            </a:extLst>
          </p:cNvPr>
          <p:cNvSpPr/>
          <p:nvPr/>
        </p:nvSpPr>
        <p:spPr>
          <a:xfrm>
            <a:off x="4552963" y="1137267"/>
            <a:ext cx="2037303" cy="953335"/>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00000"/>
                </a:solidFill>
              </a:rPr>
              <a:t>Historique de recherche</a:t>
            </a:r>
          </a:p>
        </p:txBody>
      </p:sp>
      <p:cxnSp>
        <p:nvCxnSpPr>
          <p:cNvPr id="30" name="Connecteur : en angle 29">
            <a:extLst>
              <a:ext uri="{FF2B5EF4-FFF2-40B4-BE49-F238E27FC236}">
                <a16:creationId xmlns:a16="http://schemas.microsoft.com/office/drawing/2014/main" id="{478C8681-59DA-D40E-1857-75AE93C3259C}"/>
              </a:ext>
            </a:extLst>
          </p:cNvPr>
          <p:cNvCxnSpPr>
            <a:cxnSpLocks/>
            <a:stCxn id="3" idx="2"/>
            <a:endCxn id="29" idx="0"/>
          </p:cNvCxnSpPr>
          <p:nvPr/>
        </p:nvCxnSpPr>
        <p:spPr>
          <a:xfrm rot="5400000" flipH="1" flipV="1">
            <a:off x="3409829" y="-645657"/>
            <a:ext cx="378861" cy="3944709"/>
          </a:xfrm>
          <a:prstGeom prst="bentConnector5">
            <a:avLst>
              <a:gd name="adj1" fmla="val -60339"/>
              <a:gd name="adj2" fmla="val 46673"/>
              <a:gd name="adj3" fmla="val 160339"/>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F246985-D98A-B4E5-8460-5E5DCCB00C6E}"/>
              </a:ext>
            </a:extLst>
          </p:cNvPr>
          <p:cNvSpPr/>
          <p:nvPr/>
        </p:nvSpPr>
        <p:spPr>
          <a:xfrm>
            <a:off x="1" y="0"/>
            <a:ext cx="175098" cy="6858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327B2E7A-F184-E118-3FC8-69228DA5CA49}"/>
              </a:ext>
            </a:extLst>
          </p:cNvPr>
          <p:cNvSpPr/>
          <p:nvPr/>
        </p:nvSpPr>
        <p:spPr>
          <a:xfrm>
            <a:off x="10050328" y="2681237"/>
            <a:ext cx="1399908" cy="85578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000000"/>
                </a:solidFill>
              </a:rPr>
              <a:t>Conférences à suivre</a:t>
            </a:r>
            <a:endParaRPr lang="fr-FR" sz="1100" dirty="0">
              <a:solidFill>
                <a:srgbClr val="000000"/>
              </a:solidFill>
            </a:endParaRPr>
          </a:p>
        </p:txBody>
      </p:sp>
      <p:sp>
        <p:nvSpPr>
          <p:cNvPr id="12" name="Rectangle : coins arrondis 11">
            <a:extLst>
              <a:ext uri="{FF2B5EF4-FFF2-40B4-BE49-F238E27FC236}">
                <a16:creationId xmlns:a16="http://schemas.microsoft.com/office/drawing/2014/main" id="{8A7C3DAD-3AD3-AE8D-B3C4-C3F365E8B8C2}"/>
              </a:ext>
            </a:extLst>
          </p:cNvPr>
          <p:cNvSpPr/>
          <p:nvPr/>
        </p:nvSpPr>
        <p:spPr>
          <a:xfrm>
            <a:off x="7747279" y="2717244"/>
            <a:ext cx="1868993" cy="783771"/>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000000"/>
                </a:solidFill>
              </a:rPr>
              <a:t>Expert.es de votre domaine</a:t>
            </a:r>
            <a:endParaRPr lang="fr-FR" sz="1100" dirty="0">
              <a:solidFill>
                <a:srgbClr val="000000"/>
              </a:solidFill>
            </a:endParaRPr>
          </a:p>
        </p:txBody>
      </p:sp>
      <p:sp>
        <p:nvSpPr>
          <p:cNvPr id="13" name="Rectangle : coins arrondis 12">
            <a:extLst>
              <a:ext uri="{FF2B5EF4-FFF2-40B4-BE49-F238E27FC236}">
                <a16:creationId xmlns:a16="http://schemas.microsoft.com/office/drawing/2014/main" id="{F09630AF-568E-2AD1-B5A7-6F657A461595}"/>
              </a:ext>
            </a:extLst>
          </p:cNvPr>
          <p:cNvSpPr/>
          <p:nvPr/>
        </p:nvSpPr>
        <p:spPr>
          <a:xfrm>
            <a:off x="5339862" y="2717244"/>
            <a:ext cx="1868993" cy="783771"/>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000000"/>
                </a:solidFill>
              </a:rPr>
              <a:t>Médias sociaux de recherche</a:t>
            </a:r>
            <a:endParaRPr lang="fr-FR" sz="1100" dirty="0">
              <a:solidFill>
                <a:srgbClr val="000000"/>
              </a:solidFill>
            </a:endParaRPr>
          </a:p>
        </p:txBody>
      </p:sp>
      <p:sp>
        <p:nvSpPr>
          <p:cNvPr id="16" name="Rectangle : coins arrondis 15">
            <a:extLst>
              <a:ext uri="{FF2B5EF4-FFF2-40B4-BE49-F238E27FC236}">
                <a16:creationId xmlns:a16="http://schemas.microsoft.com/office/drawing/2014/main" id="{9FAA23E4-A064-34EF-ACD9-7DA16F583408}"/>
              </a:ext>
            </a:extLst>
          </p:cNvPr>
          <p:cNvSpPr/>
          <p:nvPr/>
        </p:nvSpPr>
        <p:spPr>
          <a:xfrm>
            <a:off x="2932445" y="2717244"/>
            <a:ext cx="1868993" cy="783771"/>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000000"/>
                </a:solidFill>
              </a:rPr>
              <a:t>Peer </a:t>
            </a:r>
            <a:r>
              <a:rPr lang="fr-FR" sz="1400" dirty="0" err="1">
                <a:solidFill>
                  <a:srgbClr val="000000"/>
                </a:solidFill>
              </a:rPr>
              <a:t>review</a:t>
            </a:r>
            <a:endParaRPr lang="fr-FR" sz="1100" dirty="0">
              <a:solidFill>
                <a:srgbClr val="000000"/>
              </a:solidFill>
            </a:endParaRPr>
          </a:p>
        </p:txBody>
      </p:sp>
      <p:sp>
        <p:nvSpPr>
          <p:cNvPr id="18" name="Rectangle : coins arrondis 17">
            <a:extLst>
              <a:ext uri="{FF2B5EF4-FFF2-40B4-BE49-F238E27FC236}">
                <a16:creationId xmlns:a16="http://schemas.microsoft.com/office/drawing/2014/main" id="{CA7E204A-B0E2-259A-BAB3-D7D51FE9B82F}"/>
              </a:ext>
            </a:extLst>
          </p:cNvPr>
          <p:cNvSpPr/>
          <p:nvPr/>
        </p:nvSpPr>
        <p:spPr>
          <a:xfrm>
            <a:off x="692410" y="2717244"/>
            <a:ext cx="1868993" cy="783771"/>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000000"/>
                </a:solidFill>
              </a:rPr>
              <a:t>Listes diverses</a:t>
            </a:r>
            <a:endParaRPr lang="fr-FR" sz="1100" dirty="0">
              <a:solidFill>
                <a:srgbClr val="000000"/>
              </a:solidFill>
            </a:endParaRPr>
          </a:p>
        </p:txBody>
      </p:sp>
      <p:cxnSp>
        <p:nvCxnSpPr>
          <p:cNvPr id="19" name="Connecteur : en angle 18">
            <a:extLst>
              <a:ext uri="{FF2B5EF4-FFF2-40B4-BE49-F238E27FC236}">
                <a16:creationId xmlns:a16="http://schemas.microsoft.com/office/drawing/2014/main" id="{1E3D065D-2FA6-B907-6538-F418CA4D81A8}"/>
              </a:ext>
            </a:extLst>
          </p:cNvPr>
          <p:cNvCxnSpPr>
            <a:cxnSpLocks/>
            <a:stCxn id="29" idx="2"/>
            <a:endCxn id="9" idx="0"/>
          </p:cNvCxnSpPr>
          <p:nvPr/>
        </p:nvCxnSpPr>
        <p:spPr>
          <a:xfrm rot="16200000" flipH="1">
            <a:off x="7865631" y="-203415"/>
            <a:ext cx="590635" cy="5178667"/>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 en angle 24">
            <a:extLst>
              <a:ext uri="{FF2B5EF4-FFF2-40B4-BE49-F238E27FC236}">
                <a16:creationId xmlns:a16="http://schemas.microsoft.com/office/drawing/2014/main" id="{1FC31B49-C7F7-0FD3-0471-8D4259F829F5}"/>
              </a:ext>
            </a:extLst>
          </p:cNvPr>
          <p:cNvCxnSpPr>
            <a:cxnSpLocks/>
            <a:stCxn id="29" idx="2"/>
            <a:endCxn id="12" idx="0"/>
          </p:cNvCxnSpPr>
          <p:nvPr/>
        </p:nvCxnSpPr>
        <p:spPr>
          <a:xfrm rot="16200000" flipH="1">
            <a:off x="6813374" y="848842"/>
            <a:ext cx="626642" cy="3110161"/>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 en angle 27">
            <a:extLst>
              <a:ext uri="{FF2B5EF4-FFF2-40B4-BE49-F238E27FC236}">
                <a16:creationId xmlns:a16="http://schemas.microsoft.com/office/drawing/2014/main" id="{EA16B3CD-525E-8E95-39B6-691FDAF18375}"/>
              </a:ext>
            </a:extLst>
          </p:cNvPr>
          <p:cNvCxnSpPr>
            <a:cxnSpLocks/>
            <a:stCxn id="29" idx="2"/>
            <a:endCxn id="13" idx="0"/>
          </p:cNvCxnSpPr>
          <p:nvPr/>
        </p:nvCxnSpPr>
        <p:spPr>
          <a:xfrm rot="16200000" flipH="1">
            <a:off x="5609666" y="2052551"/>
            <a:ext cx="626642" cy="702744"/>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eur : en angle 32">
            <a:extLst>
              <a:ext uri="{FF2B5EF4-FFF2-40B4-BE49-F238E27FC236}">
                <a16:creationId xmlns:a16="http://schemas.microsoft.com/office/drawing/2014/main" id="{6F8259B3-2AB9-4FB7-1957-B3EF546D2502}"/>
              </a:ext>
            </a:extLst>
          </p:cNvPr>
          <p:cNvCxnSpPr>
            <a:cxnSpLocks/>
            <a:stCxn id="29" idx="2"/>
            <a:endCxn id="16" idx="0"/>
          </p:cNvCxnSpPr>
          <p:nvPr/>
        </p:nvCxnSpPr>
        <p:spPr>
          <a:xfrm rot="5400000">
            <a:off x="4405958" y="1551587"/>
            <a:ext cx="626642" cy="1704673"/>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eur : en angle 38">
            <a:extLst>
              <a:ext uri="{FF2B5EF4-FFF2-40B4-BE49-F238E27FC236}">
                <a16:creationId xmlns:a16="http://schemas.microsoft.com/office/drawing/2014/main" id="{6837C341-2375-3005-6983-942FDC3FB28E}"/>
              </a:ext>
            </a:extLst>
          </p:cNvPr>
          <p:cNvCxnSpPr>
            <a:cxnSpLocks/>
            <a:stCxn id="29" idx="2"/>
            <a:endCxn id="18" idx="0"/>
          </p:cNvCxnSpPr>
          <p:nvPr/>
        </p:nvCxnSpPr>
        <p:spPr>
          <a:xfrm rot="5400000">
            <a:off x="3285940" y="431569"/>
            <a:ext cx="626642" cy="3944708"/>
          </a:xfrm>
          <a:prstGeom prst="bentConnector3">
            <a:avLst>
              <a:gd name="adj1" fmla="val 50000"/>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 coins arrondis 3">
            <a:extLst>
              <a:ext uri="{FF2B5EF4-FFF2-40B4-BE49-F238E27FC236}">
                <a16:creationId xmlns:a16="http://schemas.microsoft.com/office/drawing/2014/main" id="{00981BEF-2EEE-FDC8-A441-55A261CAEBD2}"/>
              </a:ext>
            </a:extLst>
          </p:cNvPr>
          <p:cNvSpPr/>
          <p:nvPr/>
        </p:nvSpPr>
        <p:spPr>
          <a:xfrm>
            <a:off x="468839" y="1687442"/>
            <a:ext cx="967025"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_à évaluer</a:t>
            </a:r>
          </a:p>
        </p:txBody>
      </p:sp>
      <p:sp>
        <p:nvSpPr>
          <p:cNvPr id="5" name="Rectangle : coins arrondis 4">
            <a:extLst>
              <a:ext uri="{FF2B5EF4-FFF2-40B4-BE49-F238E27FC236}">
                <a16:creationId xmlns:a16="http://schemas.microsoft.com/office/drawing/2014/main" id="{52E6118E-9685-0EF0-5204-6C79993A66D9}"/>
              </a:ext>
            </a:extLst>
          </p:cNvPr>
          <p:cNvSpPr/>
          <p:nvPr/>
        </p:nvSpPr>
        <p:spPr>
          <a:xfrm>
            <a:off x="773994" y="1687442"/>
            <a:ext cx="1093220"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_à explorer</a:t>
            </a:r>
            <a:endParaRPr lang="fr-FR" sz="900" b="1" dirty="0">
              <a:solidFill>
                <a:srgbClr val="000000"/>
              </a:solidFill>
            </a:endParaRPr>
          </a:p>
        </p:txBody>
      </p:sp>
      <p:sp>
        <p:nvSpPr>
          <p:cNvPr id="6" name="Rectangle : coins arrondis 5">
            <a:extLst>
              <a:ext uri="{FF2B5EF4-FFF2-40B4-BE49-F238E27FC236}">
                <a16:creationId xmlns:a16="http://schemas.microsoft.com/office/drawing/2014/main" id="{405F1EC9-15D2-E9DE-B5B2-8BE0DE708259}"/>
              </a:ext>
            </a:extLst>
          </p:cNvPr>
          <p:cNvSpPr/>
          <p:nvPr/>
        </p:nvSpPr>
        <p:spPr>
          <a:xfrm>
            <a:off x="1033171" y="1687442"/>
            <a:ext cx="1229697" cy="562074"/>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_à lire d’urgence</a:t>
            </a:r>
            <a:endParaRPr lang="fr-FR" sz="900" b="1" dirty="0">
              <a:solidFill>
                <a:srgbClr val="000000"/>
              </a:solidFill>
            </a:endParaRPr>
          </a:p>
        </p:txBody>
      </p:sp>
      <p:sp>
        <p:nvSpPr>
          <p:cNvPr id="7" name="Rectangle : coins arrondis 6">
            <a:extLst>
              <a:ext uri="{FF2B5EF4-FFF2-40B4-BE49-F238E27FC236}">
                <a16:creationId xmlns:a16="http://schemas.microsoft.com/office/drawing/2014/main" id="{3BC0FD38-0057-C5D9-5193-37FDC752929B}"/>
              </a:ext>
            </a:extLst>
          </p:cNvPr>
          <p:cNvSpPr/>
          <p:nvPr/>
        </p:nvSpPr>
        <p:spPr>
          <a:xfrm>
            <a:off x="1402114" y="1683883"/>
            <a:ext cx="1054314" cy="569193"/>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_à repérer</a:t>
            </a:r>
            <a:endParaRPr lang="fr-FR" sz="900" b="1" dirty="0">
              <a:solidFill>
                <a:srgbClr val="000000"/>
              </a:solidFill>
            </a:endParaRPr>
          </a:p>
        </p:txBody>
      </p:sp>
      <p:sp>
        <p:nvSpPr>
          <p:cNvPr id="8" name="Rectangle : coins arrondis 7">
            <a:extLst>
              <a:ext uri="{FF2B5EF4-FFF2-40B4-BE49-F238E27FC236}">
                <a16:creationId xmlns:a16="http://schemas.microsoft.com/office/drawing/2014/main" id="{AC97BEC3-C938-734D-D41A-010E778C5D56}"/>
              </a:ext>
            </a:extLst>
          </p:cNvPr>
          <p:cNvSpPr/>
          <p:nvPr/>
        </p:nvSpPr>
        <p:spPr>
          <a:xfrm>
            <a:off x="1819149" y="1683883"/>
            <a:ext cx="1089765" cy="569193"/>
          </a:xfrm>
          <a:prstGeom prst="roundRect">
            <a:avLst/>
          </a:prstGeom>
          <a:solidFill>
            <a:schemeClr val="bg1"/>
          </a:solidFill>
          <a:ln w="3810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_en cours de lecture</a:t>
            </a:r>
          </a:p>
        </p:txBody>
      </p:sp>
      <p:sp>
        <p:nvSpPr>
          <p:cNvPr id="66" name="ZoneTexte 65">
            <a:extLst>
              <a:ext uri="{FF2B5EF4-FFF2-40B4-BE49-F238E27FC236}">
                <a16:creationId xmlns:a16="http://schemas.microsoft.com/office/drawing/2014/main" id="{3F8D9A16-0E08-D807-E110-FC5204E41F4B}"/>
              </a:ext>
            </a:extLst>
          </p:cNvPr>
          <p:cNvSpPr txBox="1"/>
          <p:nvPr/>
        </p:nvSpPr>
        <p:spPr>
          <a:xfrm>
            <a:off x="623391" y="4129869"/>
            <a:ext cx="1938012" cy="2462213"/>
          </a:xfrm>
          <a:prstGeom prst="rect">
            <a:avLst/>
          </a:prstGeom>
          <a:noFill/>
        </p:spPr>
        <p:txBody>
          <a:bodyPr wrap="square" rtlCol="0">
            <a:spAutoFit/>
          </a:bodyPr>
          <a:lstStyle/>
          <a:p>
            <a:pPr marL="285750" indent="-285750">
              <a:buFont typeface="Arial" panose="020B0604020202020204" pitchFamily="34" charset="0"/>
              <a:buChar char="•"/>
            </a:pPr>
            <a:r>
              <a:rPr lang="fr-FR" sz="1400" dirty="0"/>
              <a:t>Mots-clés</a:t>
            </a:r>
          </a:p>
          <a:p>
            <a:pPr marL="285750" indent="-285750">
              <a:buFont typeface="Arial" panose="020B0604020202020204" pitchFamily="34" charset="0"/>
              <a:buChar char="•"/>
            </a:pPr>
            <a:r>
              <a:rPr lang="fr-FR" sz="1400" dirty="0"/>
              <a:t>Equations de recherche</a:t>
            </a:r>
          </a:p>
          <a:p>
            <a:pPr marL="285750" indent="-285750">
              <a:buFont typeface="Arial" panose="020B0604020202020204" pitchFamily="34" charset="0"/>
              <a:buChar char="•"/>
            </a:pPr>
            <a:r>
              <a:rPr lang="fr-FR" sz="1400" dirty="0"/>
              <a:t>Revues prédatrices</a:t>
            </a:r>
          </a:p>
          <a:p>
            <a:pPr marL="285750" indent="-285750">
              <a:buFont typeface="Arial" panose="020B0604020202020204" pitchFamily="34" charset="0"/>
              <a:buChar char="•"/>
            </a:pPr>
            <a:r>
              <a:rPr lang="fr-FR" sz="1400" dirty="0"/>
              <a:t>Ouvrages de référence</a:t>
            </a:r>
          </a:p>
          <a:p>
            <a:pPr marL="285750" indent="-285750">
              <a:buFont typeface="Arial" panose="020B0604020202020204" pitchFamily="34" charset="0"/>
              <a:buChar char="•"/>
            </a:pPr>
            <a:r>
              <a:rPr lang="fr-FR" sz="1400" dirty="0"/>
              <a:t>Cote de classement</a:t>
            </a:r>
          </a:p>
          <a:p>
            <a:pPr marL="285750" indent="-285750">
              <a:buFont typeface="Arial" panose="020B0604020202020204" pitchFamily="34" charset="0"/>
              <a:buChar char="•"/>
            </a:pPr>
            <a:r>
              <a:rPr lang="fr-FR" sz="1400" dirty="0"/>
              <a:t>Règles de citation</a:t>
            </a:r>
          </a:p>
          <a:p>
            <a:pPr marL="285750" indent="-285750">
              <a:buFont typeface="Arial" panose="020B0604020202020204" pitchFamily="34" charset="0"/>
              <a:buChar char="•"/>
            </a:pPr>
            <a:r>
              <a:rPr lang="fr-FR" sz="1400" dirty="0"/>
              <a:t>…</a:t>
            </a:r>
          </a:p>
        </p:txBody>
      </p:sp>
      <p:sp>
        <p:nvSpPr>
          <p:cNvPr id="67" name="ZoneTexte 66">
            <a:extLst>
              <a:ext uri="{FF2B5EF4-FFF2-40B4-BE49-F238E27FC236}">
                <a16:creationId xmlns:a16="http://schemas.microsoft.com/office/drawing/2014/main" id="{2A07C6D5-A296-5936-8A6E-6AD79554D486}"/>
              </a:ext>
            </a:extLst>
          </p:cNvPr>
          <p:cNvSpPr txBox="1"/>
          <p:nvPr/>
        </p:nvSpPr>
        <p:spPr>
          <a:xfrm>
            <a:off x="2894101" y="4029389"/>
            <a:ext cx="1938012" cy="1600438"/>
          </a:xfrm>
          <a:prstGeom prst="rect">
            <a:avLst/>
          </a:prstGeom>
          <a:noFill/>
        </p:spPr>
        <p:txBody>
          <a:bodyPr wrap="square" rtlCol="0">
            <a:spAutoFit/>
          </a:bodyPr>
          <a:lstStyle/>
          <a:p>
            <a:pPr marL="285750" indent="-285750">
              <a:buFont typeface="Arial" panose="020B0604020202020204" pitchFamily="34" charset="0"/>
              <a:buChar char="•"/>
            </a:pPr>
            <a:r>
              <a:rPr lang="fr-FR" sz="1400" dirty="0"/>
              <a:t>Liste des revues à comités de lecture</a:t>
            </a:r>
          </a:p>
          <a:p>
            <a:pPr marL="285750" indent="-285750">
              <a:buFont typeface="Arial" panose="020B0604020202020204" pitchFamily="34" charset="0"/>
              <a:buChar char="•"/>
            </a:pPr>
            <a:r>
              <a:rPr lang="fr-FR" sz="1400" dirty="0"/>
              <a:t>Liste de revues prédatrices, ou d’éditeurs prédateurs</a:t>
            </a:r>
          </a:p>
        </p:txBody>
      </p:sp>
      <p:sp>
        <p:nvSpPr>
          <p:cNvPr id="68" name="Flèche : bas 67">
            <a:extLst>
              <a:ext uri="{FF2B5EF4-FFF2-40B4-BE49-F238E27FC236}">
                <a16:creationId xmlns:a16="http://schemas.microsoft.com/office/drawing/2014/main" id="{D24F6E70-BEAB-2CDC-D35C-99620A10E15C}"/>
              </a:ext>
            </a:extLst>
          </p:cNvPr>
          <p:cNvSpPr/>
          <p:nvPr/>
        </p:nvSpPr>
        <p:spPr>
          <a:xfrm>
            <a:off x="1273853" y="3506875"/>
            <a:ext cx="643094" cy="522514"/>
          </a:xfrm>
          <a:prstGeom prst="downArrow">
            <a:avLst/>
          </a:prstGeom>
          <a:solidFill>
            <a:srgbClr val="7F7F7F"/>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Flèche : bas 68">
            <a:extLst>
              <a:ext uri="{FF2B5EF4-FFF2-40B4-BE49-F238E27FC236}">
                <a16:creationId xmlns:a16="http://schemas.microsoft.com/office/drawing/2014/main" id="{7D0ADCF6-FB2A-BF6E-F99B-2065EDBEA1B2}"/>
              </a:ext>
            </a:extLst>
          </p:cNvPr>
          <p:cNvSpPr/>
          <p:nvPr/>
        </p:nvSpPr>
        <p:spPr>
          <a:xfrm>
            <a:off x="3541560" y="3521110"/>
            <a:ext cx="643094" cy="522514"/>
          </a:xfrm>
          <a:prstGeom prst="downArrow">
            <a:avLst/>
          </a:prstGeom>
          <a:solidFill>
            <a:srgbClr val="7F7F7F"/>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Flèche : bas 69">
            <a:extLst>
              <a:ext uri="{FF2B5EF4-FFF2-40B4-BE49-F238E27FC236}">
                <a16:creationId xmlns:a16="http://schemas.microsoft.com/office/drawing/2014/main" id="{C8DB07F2-BF96-7A0A-FEC4-AA8A5BE6BEDC}"/>
              </a:ext>
            </a:extLst>
          </p:cNvPr>
          <p:cNvSpPr/>
          <p:nvPr/>
        </p:nvSpPr>
        <p:spPr>
          <a:xfrm>
            <a:off x="5952811" y="3501015"/>
            <a:ext cx="643094" cy="522514"/>
          </a:xfrm>
          <a:prstGeom prst="downArrow">
            <a:avLst/>
          </a:prstGeom>
          <a:solidFill>
            <a:srgbClr val="7F7F7F"/>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ZoneTexte 72">
            <a:extLst>
              <a:ext uri="{FF2B5EF4-FFF2-40B4-BE49-F238E27FC236}">
                <a16:creationId xmlns:a16="http://schemas.microsoft.com/office/drawing/2014/main" id="{DE55542F-DDA9-DD52-43F5-DBAD4A39B6F8}"/>
              </a:ext>
            </a:extLst>
          </p:cNvPr>
          <p:cNvSpPr txBox="1"/>
          <p:nvPr/>
        </p:nvSpPr>
        <p:spPr>
          <a:xfrm>
            <a:off x="5305352" y="4129869"/>
            <a:ext cx="1938012" cy="1600438"/>
          </a:xfrm>
          <a:prstGeom prst="rect">
            <a:avLst/>
          </a:prstGeom>
          <a:noFill/>
        </p:spPr>
        <p:txBody>
          <a:bodyPr wrap="square" rtlCol="0">
            <a:spAutoFit/>
          </a:bodyPr>
          <a:lstStyle/>
          <a:p>
            <a:pPr marL="285750" indent="-285750">
              <a:buFont typeface="Arial" panose="020B0604020202020204" pitchFamily="34" charset="0"/>
              <a:buChar char="•"/>
            </a:pPr>
            <a:r>
              <a:rPr lang="fr-FR" sz="1400" dirty="0"/>
              <a:t>Petites fiches récap de vos interactions avec les différents médias sociaux de recherche que vous fréquentez</a:t>
            </a:r>
          </a:p>
        </p:txBody>
      </p:sp>
      <p:sp>
        <p:nvSpPr>
          <p:cNvPr id="75" name="ZoneTexte 74">
            <a:extLst>
              <a:ext uri="{FF2B5EF4-FFF2-40B4-BE49-F238E27FC236}">
                <a16:creationId xmlns:a16="http://schemas.microsoft.com/office/drawing/2014/main" id="{A182215B-7DD7-A861-6D6D-034C61B712B6}"/>
              </a:ext>
            </a:extLst>
          </p:cNvPr>
          <p:cNvSpPr txBox="1"/>
          <p:nvPr/>
        </p:nvSpPr>
        <p:spPr>
          <a:xfrm>
            <a:off x="7531017" y="4526504"/>
            <a:ext cx="4377903" cy="1710084"/>
          </a:xfrm>
          <a:prstGeom prst="rect">
            <a:avLst/>
          </a:prstGeom>
          <a:noFill/>
        </p:spPr>
        <p:txBody>
          <a:bodyPr wrap="square" rtlCol="0">
            <a:spAutoFit/>
          </a:bodyPr>
          <a:lstStyle/>
          <a:p>
            <a:pPr>
              <a:lnSpc>
                <a:spcPct val="150000"/>
              </a:lnSpc>
            </a:pPr>
            <a:r>
              <a:rPr lang="fr-FR" dirty="0"/>
              <a:t>Vous avez toute liberté pour créer autant d’espace de recueil d’informations de ce genre, attention à ne pas surcharger votre process.</a:t>
            </a:r>
          </a:p>
        </p:txBody>
      </p:sp>
    </p:spTree>
    <p:extLst>
      <p:ext uri="{BB962C8B-B14F-4D97-AF65-F5344CB8AC3E}">
        <p14:creationId xmlns:p14="http://schemas.microsoft.com/office/powerpoint/2010/main" val="23307585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794D33-3234-4BFB-91EF-11D215F4C223}"/>
              </a:ext>
            </a:extLst>
          </p:cNvPr>
          <p:cNvSpPr>
            <a:spLocks noGrp="1"/>
          </p:cNvSpPr>
          <p:nvPr>
            <p:ph type="title"/>
          </p:nvPr>
        </p:nvSpPr>
        <p:spPr/>
        <p:txBody>
          <a:bodyPr>
            <a:normAutofit fontScale="90000"/>
          </a:bodyPr>
          <a:lstStyle/>
          <a:p>
            <a:r>
              <a:rPr lang="fr-FR" dirty="0"/>
              <a:t>L’extension navigateur (Brave)</a:t>
            </a:r>
          </a:p>
        </p:txBody>
      </p:sp>
      <p:pic>
        <p:nvPicPr>
          <p:cNvPr id="4" name="Image 3">
            <a:extLst>
              <a:ext uri="{FF2B5EF4-FFF2-40B4-BE49-F238E27FC236}">
                <a16:creationId xmlns:a16="http://schemas.microsoft.com/office/drawing/2014/main" id="{A6CC6AAD-426B-4622-8555-A1F85583D4C2}"/>
              </a:ext>
            </a:extLst>
          </p:cNvPr>
          <p:cNvPicPr>
            <a:picLocks noChangeAspect="1"/>
          </p:cNvPicPr>
          <p:nvPr/>
        </p:nvPicPr>
        <p:blipFill>
          <a:blip r:embed="rId3"/>
          <a:stretch>
            <a:fillRect/>
          </a:stretch>
        </p:blipFill>
        <p:spPr>
          <a:xfrm>
            <a:off x="623391" y="1016000"/>
            <a:ext cx="3780753" cy="1760136"/>
          </a:xfrm>
          <a:prstGeom prst="rect">
            <a:avLst/>
          </a:prstGeom>
          <a:ln>
            <a:noFill/>
          </a:ln>
          <a:effectLst>
            <a:outerShdw blurRad="292100" dist="139700" dir="2700000" algn="tl" rotWithShape="0">
              <a:srgbClr val="333333">
                <a:alpha val="65000"/>
              </a:srgbClr>
            </a:outerShdw>
          </a:effectLst>
        </p:spPr>
      </p:pic>
      <p:sp>
        <p:nvSpPr>
          <p:cNvPr id="9" name="ZoneTexte 8">
            <a:extLst>
              <a:ext uri="{FF2B5EF4-FFF2-40B4-BE49-F238E27FC236}">
                <a16:creationId xmlns:a16="http://schemas.microsoft.com/office/drawing/2014/main" id="{6C3D6EA6-6FCD-492E-B4C3-989EBE58819A}"/>
              </a:ext>
            </a:extLst>
          </p:cNvPr>
          <p:cNvSpPr txBox="1"/>
          <p:nvPr/>
        </p:nvSpPr>
        <p:spPr>
          <a:xfrm>
            <a:off x="3645619" y="836712"/>
            <a:ext cx="2792890" cy="1668542"/>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txBody>
          <a:bodyPr wrap="square" rtlCol="0">
            <a:spAutoFit/>
          </a:bodyPr>
          <a:lstStyle/>
          <a:p>
            <a:r>
              <a:rPr lang="fr-FR" sz="1200" dirty="0"/>
              <a:t>L’extension navigateur est compatible avec Firefox, Edge et tous les navigateurs basés sur </a:t>
            </a:r>
            <a:r>
              <a:rPr lang="fr-FR" sz="1200" dirty="0" err="1"/>
              <a:t>Chromium</a:t>
            </a:r>
            <a:r>
              <a:rPr lang="fr-FR" sz="1200" dirty="0"/>
              <a:t> (dont Chrome)</a:t>
            </a:r>
          </a:p>
          <a:p>
            <a:endParaRPr lang="fr-FR" sz="1200" dirty="0"/>
          </a:p>
          <a:p>
            <a:endParaRPr lang="fr-FR" sz="1600" dirty="0"/>
          </a:p>
          <a:p>
            <a:endParaRPr lang="fr-FR" sz="1600" dirty="0"/>
          </a:p>
        </p:txBody>
      </p:sp>
      <p:pic>
        <p:nvPicPr>
          <p:cNvPr id="10" name="Image 9">
            <a:extLst>
              <a:ext uri="{FF2B5EF4-FFF2-40B4-BE49-F238E27FC236}">
                <a16:creationId xmlns:a16="http://schemas.microsoft.com/office/drawing/2014/main" id="{FFDC1B90-D696-45F7-80A2-878D8A3DB831}"/>
              </a:ext>
            </a:extLst>
          </p:cNvPr>
          <p:cNvPicPr>
            <a:picLocks noChangeAspect="1"/>
          </p:cNvPicPr>
          <p:nvPr/>
        </p:nvPicPr>
        <p:blipFill>
          <a:blip r:embed="rId4"/>
          <a:stretch>
            <a:fillRect/>
          </a:stretch>
        </p:blipFill>
        <p:spPr>
          <a:xfrm>
            <a:off x="3871931" y="1830276"/>
            <a:ext cx="539617" cy="501414"/>
          </a:xfrm>
          <a:prstGeom prst="rect">
            <a:avLst/>
          </a:prstGeom>
        </p:spPr>
      </p:pic>
      <p:pic>
        <p:nvPicPr>
          <p:cNvPr id="12" name="Image 11">
            <a:extLst>
              <a:ext uri="{FF2B5EF4-FFF2-40B4-BE49-F238E27FC236}">
                <a16:creationId xmlns:a16="http://schemas.microsoft.com/office/drawing/2014/main" id="{EA8F2D0E-A662-4FF1-A25C-69D44A05D236}"/>
              </a:ext>
            </a:extLst>
          </p:cNvPr>
          <p:cNvPicPr>
            <a:picLocks noChangeAspect="1"/>
          </p:cNvPicPr>
          <p:nvPr/>
        </p:nvPicPr>
        <p:blipFill>
          <a:blip r:embed="rId5"/>
          <a:stretch>
            <a:fillRect/>
          </a:stretch>
        </p:blipFill>
        <p:spPr>
          <a:xfrm>
            <a:off x="4703771" y="1830276"/>
            <a:ext cx="589071" cy="504918"/>
          </a:xfrm>
          <a:prstGeom prst="rect">
            <a:avLst/>
          </a:prstGeom>
        </p:spPr>
      </p:pic>
      <p:pic>
        <p:nvPicPr>
          <p:cNvPr id="14" name="Image 13">
            <a:extLst>
              <a:ext uri="{FF2B5EF4-FFF2-40B4-BE49-F238E27FC236}">
                <a16:creationId xmlns:a16="http://schemas.microsoft.com/office/drawing/2014/main" id="{D8E0D0AA-9FD2-4D16-9EF9-51E9A63B3108}"/>
              </a:ext>
            </a:extLst>
          </p:cNvPr>
          <p:cNvPicPr>
            <a:picLocks noChangeAspect="1"/>
          </p:cNvPicPr>
          <p:nvPr/>
        </p:nvPicPr>
        <p:blipFill rotWithShape="1">
          <a:blip r:embed="rId6"/>
          <a:srcRect l="4053" t="13601" r="-4053" b="3054"/>
          <a:stretch/>
        </p:blipFill>
        <p:spPr>
          <a:xfrm>
            <a:off x="5585065" y="1830276"/>
            <a:ext cx="548304" cy="501414"/>
          </a:xfrm>
          <a:prstGeom prst="ellipse">
            <a:avLst/>
          </a:prstGeom>
        </p:spPr>
      </p:pic>
      <p:pic>
        <p:nvPicPr>
          <p:cNvPr id="11" name="Image 10">
            <a:extLst>
              <a:ext uri="{FF2B5EF4-FFF2-40B4-BE49-F238E27FC236}">
                <a16:creationId xmlns:a16="http://schemas.microsoft.com/office/drawing/2014/main" id="{85EB14F7-83EA-479B-8AD4-5D2A4E75C5AE}"/>
              </a:ext>
            </a:extLst>
          </p:cNvPr>
          <p:cNvPicPr>
            <a:picLocks noChangeAspect="1"/>
          </p:cNvPicPr>
          <p:nvPr/>
        </p:nvPicPr>
        <p:blipFill>
          <a:blip r:embed="rId7"/>
          <a:stretch>
            <a:fillRect/>
          </a:stretch>
        </p:blipFill>
        <p:spPr>
          <a:xfrm>
            <a:off x="965328" y="4773359"/>
            <a:ext cx="10459910" cy="1810003"/>
          </a:xfrm>
          <a:prstGeom prst="rect">
            <a:avLst/>
          </a:prstGeom>
          <a:ln>
            <a:noFill/>
          </a:ln>
          <a:effectLst>
            <a:outerShdw blurRad="292100" dist="139700" dir="2700000" algn="tl" rotWithShape="0">
              <a:srgbClr val="333333">
                <a:alpha val="65000"/>
              </a:srgbClr>
            </a:outerShdw>
          </a:effectLst>
        </p:spPr>
      </p:pic>
      <p:pic>
        <p:nvPicPr>
          <p:cNvPr id="15" name="Image 14">
            <a:extLst>
              <a:ext uri="{FF2B5EF4-FFF2-40B4-BE49-F238E27FC236}">
                <a16:creationId xmlns:a16="http://schemas.microsoft.com/office/drawing/2014/main" id="{D25EB79C-ADCC-4C19-AC64-436B4B7CC6AB}"/>
              </a:ext>
            </a:extLst>
          </p:cNvPr>
          <p:cNvPicPr>
            <a:picLocks noChangeAspect="1"/>
          </p:cNvPicPr>
          <p:nvPr/>
        </p:nvPicPr>
        <p:blipFill rotWithShape="1">
          <a:blip r:embed="rId8"/>
          <a:srcRect l="1299" r="1419"/>
          <a:stretch/>
        </p:blipFill>
        <p:spPr>
          <a:xfrm>
            <a:off x="4100871" y="3550876"/>
            <a:ext cx="4188824" cy="2229161"/>
          </a:xfrm>
          <a:prstGeom prst="roundRect">
            <a:avLst/>
          </a:prstGeom>
          <a:ln w="12700">
            <a:solidFill>
              <a:schemeClr val="bg1">
                <a:lumMod val="85000"/>
              </a:schemeClr>
            </a:solidFill>
          </a:ln>
          <a:effectLst>
            <a:outerShdw blurRad="50800" dist="38100" dir="2700000" algn="tl" rotWithShape="0">
              <a:prstClr val="black">
                <a:alpha val="40000"/>
              </a:prstClr>
            </a:outerShdw>
          </a:effectLst>
        </p:spPr>
      </p:pic>
      <p:sp>
        <p:nvSpPr>
          <p:cNvPr id="16" name="Rectangle : coins arrondis 15">
            <a:extLst>
              <a:ext uri="{FF2B5EF4-FFF2-40B4-BE49-F238E27FC236}">
                <a16:creationId xmlns:a16="http://schemas.microsoft.com/office/drawing/2014/main" id="{73C2DD03-3A4A-49C0-8C04-8518A477DF39}"/>
              </a:ext>
            </a:extLst>
          </p:cNvPr>
          <p:cNvSpPr/>
          <p:nvPr/>
        </p:nvSpPr>
        <p:spPr>
          <a:xfrm>
            <a:off x="5876973" y="5188252"/>
            <a:ext cx="1491492" cy="421760"/>
          </a:xfrm>
          <a:prstGeom prst="roundRect">
            <a:avLst>
              <a:gd name="adj" fmla="val 41926"/>
            </a:avLst>
          </a:prstGeom>
          <a:noFill/>
          <a:ln w="571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17">
            <a:extLst>
              <a:ext uri="{FF2B5EF4-FFF2-40B4-BE49-F238E27FC236}">
                <a16:creationId xmlns:a16="http://schemas.microsoft.com/office/drawing/2014/main" id="{0EFD7D66-9F3B-43EE-92FA-0EAF998073A3}"/>
              </a:ext>
            </a:extLst>
          </p:cNvPr>
          <p:cNvPicPr>
            <a:picLocks noChangeAspect="1"/>
          </p:cNvPicPr>
          <p:nvPr/>
        </p:nvPicPr>
        <p:blipFill rotWithShape="1">
          <a:blip r:embed="rId9"/>
          <a:srcRect l="2298" t="8538" r="2659" b="14900"/>
          <a:stretch/>
        </p:blipFill>
        <p:spPr>
          <a:xfrm>
            <a:off x="8770814" y="2265557"/>
            <a:ext cx="2654424" cy="852065"/>
          </a:xfrm>
          <a:prstGeom prst="roundRect">
            <a:avLst/>
          </a:prstGeom>
          <a:ln w="12700">
            <a:solidFill>
              <a:schemeClr val="bg1">
                <a:lumMod val="85000"/>
              </a:schemeClr>
            </a:solidFill>
          </a:ln>
          <a:effectLst>
            <a:outerShdw blurRad="50800" dist="38100" dir="2700000" algn="tl" rotWithShape="0">
              <a:prstClr val="black">
                <a:alpha val="40000"/>
              </a:prstClr>
            </a:outerShdw>
          </a:effectLst>
        </p:spPr>
      </p:pic>
      <p:sp>
        <p:nvSpPr>
          <p:cNvPr id="19" name="Rectangle : coins arrondis 18">
            <a:extLst>
              <a:ext uri="{FF2B5EF4-FFF2-40B4-BE49-F238E27FC236}">
                <a16:creationId xmlns:a16="http://schemas.microsoft.com/office/drawing/2014/main" id="{BE013E09-DADC-4BAA-9C86-2EA16A17D1DE}"/>
              </a:ext>
            </a:extLst>
          </p:cNvPr>
          <p:cNvSpPr/>
          <p:nvPr/>
        </p:nvSpPr>
        <p:spPr>
          <a:xfrm>
            <a:off x="9307889" y="4987054"/>
            <a:ext cx="2020017" cy="421760"/>
          </a:xfrm>
          <a:prstGeom prst="roundRect">
            <a:avLst>
              <a:gd name="adj" fmla="val 41926"/>
            </a:avLst>
          </a:prstGeom>
          <a:noFill/>
          <a:ln w="571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Étoile : 5 branches 20">
            <a:extLst>
              <a:ext uri="{FF2B5EF4-FFF2-40B4-BE49-F238E27FC236}">
                <a16:creationId xmlns:a16="http://schemas.microsoft.com/office/drawing/2014/main" id="{2533B98C-4CE1-404D-BF6C-959F5BBE43DE}"/>
              </a:ext>
            </a:extLst>
          </p:cNvPr>
          <p:cNvSpPr/>
          <p:nvPr/>
        </p:nvSpPr>
        <p:spPr>
          <a:xfrm rot="20718214">
            <a:off x="8582245" y="1851344"/>
            <a:ext cx="577317" cy="577317"/>
          </a:xfrm>
          <a:prstGeom prst="star5">
            <a:avLst/>
          </a:prstGeom>
          <a:solidFill>
            <a:srgbClr val="FFFF00"/>
          </a:solid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Étoile : 5 branches 21">
            <a:extLst>
              <a:ext uri="{FF2B5EF4-FFF2-40B4-BE49-F238E27FC236}">
                <a16:creationId xmlns:a16="http://schemas.microsoft.com/office/drawing/2014/main" id="{05A140C3-35CC-4184-9376-26C6403C9D9B}"/>
              </a:ext>
            </a:extLst>
          </p:cNvPr>
          <p:cNvSpPr/>
          <p:nvPr/>
        </p:nvSpPr>
        <p:spPr>
          <a:xfrm rot="1054836">
            <a:off x="11039247" y="1841427"/>
            <a:ext cx="577317" cy="577317"/>
          </a:xfrm>
          <a:prstGeom prst="star5">
            <a:avLst/>
          </a:prstGeom>
          <a:solidFill>
            <a:srgbClr val="FFFF00"/>
          </a:solid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4" name="Connecteur droit avec flèche 23">
            <a:extLst>
              <a:ext uri="{FF2B5EF4-FFF2-40B4-BE49-F238E27FC236}">
                <a16:creationId xmlns:a16="http://schemas.microsoft.com/office/drawing/2014/main" id="{A3761F83-32AA-407D-8963-170C2E7A9AE4}"/>
              </a:ext>
            </a:extLst>
          </p:cNvPr>
          <p:cNvCxnSpPr>
            <a:stCxn id="19" idx="1"/>
            <a:endCxn id="16" idx="3"/>
          </p:cNvCxnSpPr>
          <p:nvPr/>
        </p:nvCxnSpPr>
        <p:spPr>
          <a:xfrm flipH="1">
            <a:off x="7368465" y="5197934"/>
            <a:ext cx="1939424" cy="201198"/>
          </a:xfrm>
          <a:prstGeom prst="straightConnector1">
            <a:avLst/>
          </a:prstGeom>
          <a:ln w="5715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53F09FFA-481A-4CBA-91A6-2DBB28B30EEE}"/>
              </a:ext>
            </a:extLst>
          </p:cNvPr>
          <p:cNvCxnSpPr>
            <a:cxnSpLocks/>
            <a:stCxn id="16" idx="0"/>
            <a:endCxn id="18" idx="2"/>
          </p:cNvCxnSpPr>
          <p:nvPr/>
        </p:nvCxnSpPr>
        <p:spPr>
          <a:xfrm flipV="1">
            <a:off x="6622719" y="3117622"/>
            <a:ext cx="3475307" cy="2070630"/>
          </a:xfrm>
          <a:prstGeom prst="straightConnector1">
            <a:avLst/>
          </a:prstGeom>
          <a:ln w="5715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6CB00B8-A643-25DE-1681-EF8AC74450CD}"/>
              </a:ext>
            </a:extLst>
          </p:cNvPr>
          <p:cNvSpPr/>
          <p:nvPr/>
        </p:nvSpPr>
        <p:spPr>
          <a:xfrm>
            <a:off x="1" y="0"/>
            <a:ext cx="175098" cy="6858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41641259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CC27C2-2CD9-60E4-FFC3-4C93958D4370}"/>
              </a:ext>
            </a:extLst>
          </p:cNvPr>
          <p:cNvSpPr>
            <a:spLocks noGrp="1"/>
          </p:cNvSpPr>
          <p:nvPr>
            <p:ph type="title"/>
          </p:nvPr>
        </p:nvSpPr>
        <p:spPr/>
        <p:txBody>
          <a:bodyPr>
            <a:normAutofit fontScale="90000"/>
          </a:bodyPr>
          <a:lstStyle/>
          <a:p>
            <a:r>
              <a:rPr lang="fr-FR" dirty="0"/>
              <a:t>Un mot sur l’arborescence thématique</a:t>
            </a:r>
          </a:p>
        </p:txBody>
      </p:sp>
      <p:sp>
        <p:nvSpPr>
          <p:cNvPr id="3" name="Rectangle 2">
            <a:extLst>
              <a:ext uri="{FF2B5EF4-FFF2-40B4-BE49-F238E27FC236}">
                <a16:creationId xmlns:a16="http://schemas.microsoft.com/office/drawing/2014/main" id="{3D97C1AC-53A1-8AFF-3C1D-A99258AF1421}"/>
              </a:ext>
            </a:extLst>
          </p:cNvPr>
          <p:cNvSpPr/>
          <p:nvPr/>
        </p:nvSpPr>
        <p:spPr>
          <a:xfrm>
            <a:off x="1" y="0"/>
            <a:ext cx="175098" cy="6858000"/>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9B2F1756-CB9A-8B83-E7BD-415A180DA243}"/>
              </a:ext>
            </a:extLst>
          </p:cNvPr>
          <p:cNvSpPr/>
          <p:nvPr/>
        </p:nvSpPr>
        <p:spPr>
          <a:xfrm>
            <a:off x="4816581" y="5062710"/>
            <a:ext cx="2571540" cy="917751"/>
          </a:xfrm>
          <a:prstGeom prst="roundRect">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000000"/>
                </a:solidFill>
              </a:rPr>
              <a:t>Arborescence thématique</a:t>
            </a:r>
            <a:endParaRPr lang="fr-FR" b="1" dirty="0">
              <a:solidFill>
                <a:srgbClr val="000000"/>
              </a:solidFill>
            </a:endParaRPr>
          </a:p>
        </p:txBody>
      </p:sp>
      <p:sp>
        <p:nvSpPr>
          <p:cNvPr id="5" name="Rectangle : coins arrondis 4">
            <a:extLst>
              <a:ext uri="{FF2B5EF4-FFF2-40B4-BE49-F238E27FC236}">
                <a16:creationId xmlns:a16="http://schemas.microsoft.com/office/drawing/2014/main" id="{E97A40C9-1443-B5DB-1152-2E52DC2CFD16}"/>
              </a:ext>
            </a:extLst>
          </p:cNvPr>
          <p:cNvSpPr/>
          <p:nvPr/>
        </p:nvSpPr>
        <p:spPr>
          <a:xfrm>
            <a:off x="2756356" y="2610898"/>
            <a:ext cx="1229696" cy="562074"/>
          </a:xfrm>
          <a:prstGeom prst="roundRect">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_thème 1</a:t>
            </a:r>
            <a:endParaRPr lang="fr-FR" sz="900" b="1" dirty="0">
              <a:solidFill>
                <a:srgbClr val="000000"/>
              </a:solidFill>
            </a:endParaRPr>
          </a:p>
        </p:txBody>
      </p:sp>
      <p:sp>
        <p:nvSpPr>
          <p:cNvPr id="6" name="Rectangle : coins arrondis 5">
            <a:extLst>
              <a:ext uri="{FF2B5EF4-FFF2-40B4-BE49-F238E27FC236}">
                <a16:creationId xmlns:a16="http://schemas.microsoft.com/office/drawing/2014/main" id="{37C0DC81-BAED-1F7C-C5CE-5FCE36EDA3F8}"/>
              </a:ext>
            </a:extLst>
          </p:cNvPr>
          <p:cNvSpPr/>
          <p:nvPr/>
        </p:nvSpPr>
        <p:spPr>
          <a:xfrm>
            <a:off x="5481152" y="2610898"/>
            <a:ext cx="1229696" cy="562074"/>
          </a:xfrm>
          <a:prstGeom prst="roundRect">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_thème 2</a:t>
            </a:r>
            <a:endParaRPr lang="fr-FR" sz="900" b="1" dirty="0">
              <a:solidFill>
                <a:srgbClr val="000000"/>
              </a:solidFill>
            </a:endParaRPr>
          </a:p>
        </p:txBody>
      </p:sp>
      <p:sp>
        <p:nvSpPr>
          <p:cNvPr id="7" name="Rectangle : coins arrondis 6">
            <a:extLst>
              <a:ext uri="{FF2B5EF4-FFF2-40B4-BE49-F238E27FC236}">
                <a16:creationId xmlns:a16="http://schemas.microsoft.com/office/drawing/2014/main" id="{A51EC8CF-661A-8F90-DA33-33D6208386BC}"/>
              </a:ext>
            </a:extLst>
          </p:cNvPr>
          <p:cNvSpPr/>
          <p:nvPr/>
        </p:nvSpPr>
        <p:spPr>
          <a:xfrm>
            <a:off x="8205948" y="2610898"/>
            <a:ext cx="1229696" cy="562074"/>
          </a:xfrm>
          <a:prstGeom prst="roundRect">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b="1" dirty="0">
                <a:solidFill>
                  <a:srgbClr val="000000"/>
                </a:solidFill>
              </a:rPr>
              <a:t>_thème 3</a:t>
            </a:r>
            <a:endParaRPr lang="fr-FR" sz="900" b="1" dirty="0">
              <a:solidFill>
                <a:srgbClr val="000000"/>
              </a:solidFill>
            </a:endParaRPr>
          </a:p>
        </p:txBody>
      </p:sp>
      <p:cxnSp>
        <p:nvCxnSpPr>
          <p:cNvPr id="8" name="Connecteur : en angle 7">
            <a:extLst>
              <a:ext uri="{FF2B5EF4-FFF2-40B4-BE49-F238E27FC236}">
                <a16:creationId xmlns:a16="http://schemas.microsoft.com/office/drawing/2014/main" id="{EF443133-3DC2-C050-FAC1-44AD5DCDCDE2}"/>
              </a:ext>
            </a:extLst>
          </p:cNvPr>
          <p:cNvCxnSpPr>
            <a:cxnSpLocks/>
            <a:stCxn id="4" idx="0"/>
            <a:endCxn id="6" idx="2"/>
          </p:cNvCxnSpPr>
          <p:nvPr/>
        </p:nvCxnSpPr>
        <p:spPr>
          <a:xfrm rot="16200000" flipV="1">
            <a:off x="5154307" y="4114665"/>
            <a:ext cx="1889738" cy="6351"/>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 en angle 8">
            <a:extLst>
              <a:ext uri="{FF2B5EF4-FFF2-40B4-BE49-F238E27FC236}">
                <a16:creationId xmlns:a16="http://schemas.microsoft.com/office/drawing/2014/main" id="{8AE03352-4D74-775D-2111-A4D38EF6A588}"/>
              </a:ext>
            </a:extLst>
          </p:cNvPr>
          <p:cNvCxnSpPr>
            <a:cxnSpLocks/>
            <a:stCxn id="4" idx="0"/>
            <a:endCxn id="7" idx="2"/>
          </p:cNvCxnSpPr>
          <p:nvPr/>
        </p:nvCxnSpPr>
        <p:spPr>
          <a:xfrm rot="5400000" flipH="1" flipV="1">
            <a:off x="6516704" y="2758619"/>
            <a:ext cx="1889738" cy="2718445"/>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 en angle 9">
            <a:extLst>
              <a:ext uri="{FF2B5EF4-FFF2-40B4-BE49-F238E27FC236}">
                <a16:creationId xmlns:a16="http://schemas.microsoft.com/office/drawing/2014/main" id="{63AB8185-67BA-2079-93D0-E36E8F645AA5}"/>
              </a:ext>
            </a:extLst>
          </p:cNvPr>
          <p:cNvCxnSpPr>
            <a:cxnSpLocks/>
            <a:stCxn id="4" idx="0"/>
            <a:endCxn id="5" idx="2"/>
          </p:cNvCxnSpPr>
          <p:nvPr/>
        </p:nvCxnSpPr>
        <p:spPr>
          <a:xfrm rot="16200000" flipV="1">
            <a:off x="3791909" y="2752267"/>
            <a:ext cx="1889738" cy="2731147"/>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6155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C70B8D-955C-BB09-DA73-C8AE0972F608}"/>
              </a:ext>
            </a:extLst>
          </p:cNvPr>
          <p:cNvSpPr>
            <a:spLocks noGrp="1"/>
          </p:cNvSpPr>
          <p:nvPr>
            <p:ph type="title"/>
          </p:nvPr>
        </p:nvSpPr>
        <p:spPr/>
        <p:txBody>
          <a:bodyPr>
            <a:normAutofit fontScale="90000"/>
          </a:bodyPr>
          <a:lstStyle/>
          <a:p>
            <a:r>
              <a:rPr lang="fr-FR" dirty="0"/>
              <a:t>Au-delà des 300 références… </a:t>
            </a:r>
          </a:p>
        </p:txBody>
      </p:sp>
      <p:sp>
        <p:nvSpPr>
          <p:cNvPr id="3" name="Rectangle 2">
            <a:extLst>
              <a:ext uri="{FF2B5EF4-FFF2-40B4-BE49-F238E27FC236}">
                <a16:creationId xmlns:a16="http://schemas.microsoft.com/office/drawing/2014/main" id="{5019AB08-61CF-6C96-3554-38939AE8FF69}"/>
              </a:ext>
            </a:extLst>
          </p:cNvPr>
          <p:cNvSpPr/>
          <p:nvPr/>
        </p:nvSpPr>
        <p:spPr>
          <a:xfrm>
            <a:off x="1" y="0"/>
            <a:ext cx="175098" cy="685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D797847B-03C5-56ED-2229-6FED9CA380E6}"/>
              </a:ext>
            </a:extLst>
          </p:cNvPr>
          <p:cNvPicPr>
            <a:picLocks noChangeAspect="1"/>
          </p:cNvPicPr>
          <p:nvPr/>
        </p:nvPicPr>
        <p:blipFill>
          <a:blip r:embed="rId2"/>
          <a:stretch>
            <a:fillRect/>
          </a:stretch>
        </p:blipFill>
        <p:spPr>
          <a:xfrm>
            <a:off x="8742065" y="1871790"/>
            <a:ext cx="2949947" cy="4551347"/>
          </a:xfrm>
          <a:prstGeom prst="rect">
            <a:avLst/>
          </a:prstGeom>
          <a:ln>
            <a:noFill/>
          </a:ln>
          <a:effectLst>
            <a:outerShdw blurRad="292100" dist="139700" dir="2700000" algn="tl" rotWithShape="0">
              <a:srgbClr val="333333">
                <a:alpha val="65000"/>
              </a:srgbClr>
            </a:outerShdw>
          </a:effectLst>
        </p:spPr>
      </p:pic>
      <p:sp>
        <p:nvSpPr>
          <p:cNvPr id="6" name="ZoneTexte 5">
            <a:extLst>
              <a:ext uri="{FF2B5EF4-FFF2-40B4-BE49-F238E27FC236}">
                <a16:creationId xmlns:a16="http://schemas.microsoft.com/office/drawing/2014/main" id="{99C52769-6D98-9B2C-C110-488E4E0F06E9}"/>
              </a:ext>
            </a:extLst>
          </p:cNvPr>
          <p:cNvSpPr txBox="1"/>
          <p:nvPr/>
        </p:nvSpPr>
        <p:spPr>
          <a:xfrm>
            <a:off x="623391" y="1138819"/>
            <a:ext cx="3787835" cy="369332"/>
          </a:xfrm>
          <a:prstGeom prst="rect">
            <a:avLst/>
          </a:prstGeom>
          <a:noFill/>
        </p:spPr>
        <p:txBody>
          <a:bodyPr wrap="square" rtlCol="0">
            <a:spAutoFit/>
          </a:bodyPr>
          <a:lstStyle/>
          <a:p>
            <a:r>
              <a:rPr lang="fr-FR" dirty="0"/>
              <a:t>Il va falloir créer des marqueurs !</a:t>
            </a:r>
          </a:p>
        </p:txBody>
      </p:sp>
      <p:pic>
        <p:nvPicPr>
          <p:cNvPr id="8" name="Image 7">
            <a:extLst>
              <a:ext uri="{FF2B5EF4-FFF2-40B4-BE49-F238E27FC236}">
                <a16:creationId xmlns:a16="http://schemas.microsoft.com/office/drawing/2014/main" id="{2227528D-F83C-61B1-0E4E-7F18A563311E}"/>
              </a:ext>
            </a:extLst>
          </p:cNvPr>
          <p:cNvPicPr>
            <a:picLocks noChangeAspect="1"/>
          </p:cNvPicPr>
          <p:nvPr/>
        </p:nvPicPr>
        <p:blipFill>
          <a:blip r:embed="rId3"/>
          <a:stretch>
            <a:fillRect/>
          </a:stretch>
        </p:blipFill>
        <p:spPr>
          <a:xfrm>
            <a:off x="4495889" y="3750470"/>
            <a:ext cx="3774953" cy="2672667"/>
          </a:xfrm>
          <a:prstGeom prst="rect">
            <a:avLst/>
          </a:prstGeom>
          <a:ln>
            <a:noFill/>
          </a:ln>
          <a:effectLst>
            <a:outerShdw blurRad="292100" dist="139700" dir="2700000" algn="tl" rotWithShape="0">
              <a:srgbClr val="333333">
                <a:alpha val="65000"/>
              </a:srgbClr>
            </a:outerShdw>
          </a:effectLst>
        </p:spPr>
      </p:pic>
      <p:sp>
        <p:nvSpPr>
          <p:cNvPr id="9" name="Rectangle : coins arrondis 8">
            <a:extLst>
              <a:ext uri="{FF2B5EF4-FFF2-40B4-BE49-F238E27FC236}">
                <a16:creationId xmlns:a16="http://schemas.microsoft.com/office/drawing/2014/main" id="{53FE0B33-9055-39CF-926F-656F3053ADA6}"/>
              </a:ext>
            </a:extLst>
          </p:cNvPr>
          <p:cNvSpPr/>
          <p:nvPr/>
        </p:nvSpPr>
        <p:spPr>
          <a:xfrm>
            <a:off x="723480" y="1574796"/>
            <a:ext cx="7264959" cy="1932079"/>
          </a:xfrm>
          <a:prstGeom prst="roundRect">
            <a:avLst>
              <a:gd name="adj" fmla="val 3673"/>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fr-FR" sz="1600" dirty="0">
                <a:solidFill>
                  <a:srgbClr val="000000"/>
                </a:solidFill>
                <a:effectLst/>
                <a:ea typeface="Calibri" panose="020F0502020204030204" pitchFamily="34" charset="0"/>
                <a:cs typeface="Calibri" panose="020F0502020204030204" pitchFamily="34" charset="0"/>
              </a:rPr>
              <a:t>Précéder les marqueurs du </a:t>
            </a:r>
            <a:r>
              <a:rPr lang="fr-FR" sz="3200" b="1" dirty="0">
                <a:solidFill>
                  <a:srgbClr val="000000"/>
                </a:solidFill>
                <a:effectLst/>
                <a:ea typeface="Calibri" panose="020F0502020204030204" pitchFamily="34" charset="0"/>
                <a:cs typeface="Calibri" panose="020F0502020204030204" pitchFamily="34" charset="0"/>
              </a:rPr>
              <a:t>_</a:t>
            </a:r>
            <a:r>
              <a:rPr lang="fr-FR" sz="1600" dirty="0">
                <a:solidFill>
                  <a:srgbClr val="000000"/>
                </a:solidFill>
                <a:effectLst/>
                <a:ea typeface="Calibri" panose="020F0502020204030204" pitchFamily="34" charset="0"/>
                <a:cs typeface="Calibri" panose="020F0502020204030204" pitchFamily="34" charset="0"/>
              </a:rPr>
              <a:t> (</a:t>
            </a:r>
            <a:r>
              <a:rPr lang="fr-FR" sz="1600" dirty="0" err="1">
                <a:solidFill>
                  <a:srgbClr val="000000"/>
                </a:solidFill>
                <a:effectLst/>
                <a:ea typeface="Calibri" panose="020F0502020204030204" pitchFamily="34" charset="0"/>
                <a:cs typeface="Calibri" panose="020F0502020204030204" pitchFamily="34" charset="0"/>
              </a:rPr>
              <a:t>underscore</a:t>
            </a:r>
            <a:r>
              <a:rPr lang="fr-FR" sz="1600" dirty="0">
                <a:solidFill>
                  <a:srgbClr val="000000"/>
                </a:solidFill>
                <a:effectLst/>
                <a:ea typeface="Calibri" panose="020F0502020204030204" pitchFamily="34" charset="0"/>
                <a:cs typeface="Calibri" panose="020F0502020204030204" pitchFamily="34" charset="0"/>
              </a:rPr>
              <a:t> ou « tiret du 8 ») pour signer le marqueur</a:t>
            </a:r>
          </a:p>
          <a:p>
            <a:pPr marL="285750" indent="-285750">
              <a:buFont typeface="Arial" panose="020B0604020202020204" pitchFamily="34" charset="0"/>
              <a:buChar char="•"/>
            </a:pPr>
            <a:endParaRPr lang="fr-FR" sz="1600" dirty="0">
              <a:solidFill>
                <a:srgbClr val="000000"/>
              </a:solidFill>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sz="1600" kern="100" dirty="0">
                <a:solidFill>
                  <a:srgbClr val="000000"/>
                </a:solidFill>
                <a:effectLst/>
                <a:ea typeface="Calibri" panose="020F0502020204030204" pitchFamily="34" charset="0"/>
                <a:cs typeface="Calibri" panose="020F0502020204030204" pitchFamily="34" charset="0"/>
              </a:rPr>
              <a:t>Choisir le singulier ou le pluriel et vous y tenir</a:t>
            </a:r>
            <a:endParaRPr lang="fr-FR" sz="1600" kern="100" dirty="0">
              <a:solidFill>
                <a:srgbClr val="000000"/>
              </a:solidFill>
              <a:effectLs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fr-FR" sz="1400" dirty="0">
              <a:solidFill>
                <a:srgbClr val="000000"/>
              </a:solidFill>
              <a:effectLst/>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sz="1600" kern="100" dirty="0">
                <a:solidFill>
                  <a:srgbClr val="000000"/>
                </a:solidFill>
                <a:effectLst/>
                <a:ea typeface="Calibri" panose="020F0502020204030204" pitchFamily="34" charset="0"/>
                <a:cs typeface="Calibri" panose="020F0502020204030204" pitchFamily="34" charset="0"/>
              </a:rPr>
              <a:t>Tout rédiger en minuscule et sans accentuation</a:t>
            </a:r>
            <a:endParaRPr lang="fr-FR" sz="1600" kern="100" dirty="0">
              <a:solidFill>
                <a:srgbClr val="000000"/>
              </a:solidFill>
              <a:effectLst/>
              <a:ea typeface="Calibri" panose="020F0502020204030204" pitchFamily="34" charset="0"/>
              <a:cs typeface="Times New Roman" panose="02020603050405020304" pitchFamily="18" charset="0"/>
            </a:endParaRPr>
          </a:p>
          <a:p>
            <a:pPr marL="285750" indent="-285750">
              <a:buFontTx/>
              <a:buChar char="-"/>
            </a:pPr>
            <a:endParaRPr lang="fr-FR" sz="1600" dirty="0">
              <a:solidFill>
                <a:srgbClr val="000000"/>
              </a:solidFill>
            </a:endParaRPr>
          </a:p>
        </p:txBody>
      </p:sp>
      <p:sp>
        <p:nvSpPr>
          <p:cNvPr id="11" name="ZoneTexte 10">
            <a:extLst>
              <a:ext uri="{FF2B5EF4-FFF2-40B4-BE49-F238E27FC236}">
                <a16:creationId xmlns:a16="http://schemas.microsoft.com/office/drawing/2014/main" id="{9197D278-7DA6-99CB-28F7-4DF624A5E57E}"/>
              </a:ext>
            </a:extLst>
          </p:cNvPr>
          <p:cNvSpPr txBox="1"/>
          <p:nvPr/>
        </p:nvSpPr>
        <p:spPr>
          <a:xfrm>
            <a:off x="441576" y="4114813"/>
            <a:ext cx="3787835" cy="2308324"/>
          </a:xfrm>
          <a:prstGeom prst="rect">
            <a:avLst/>
          </a:prstGeom>
          <a:noFill/>
        </p:spPr>
        <p:txBody>
          <a:bodyPr wrap="square" rtlCol="0">
            <a:spAutoFit/>
          </a:bodyPr>
          <a:lstStyle/>
          <a:p>
            <a:r>
              <a:rPr lang="fr-FR" dirty="0"/>
              <a:t>3 types de marqueurs :</a:t>
            </a:r>
          </a:p>
          <a:p>
            <a:endParaRPr lang="fr-FR" dirty="0"/>
          </a:p>
          <a:p>
            <a:pPr marL="285750" indent="-285750">
              <a:buFont typeface="Arial" panose="020B0604020202020204" pitchFamily="34" charset="0"/>
              <a:buChar char="•"/>
            </a:pPr>
            <a:r>
              <a:rPr lang="fr-FR" dirty="0"/>
              <a:t>Les marqueurs de méthode</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Les marqueurs d’évaluation et de description</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Les marqueurs thématiques</a:t>
            </a:r>
          </a:p>
        </p:txBody>
      </p:sp>
    </p:spTree>
    <p:extLst>
      <p:ext uri="{BB962C8B-B14F-4D97-AF65-F5344CB8AC3E}">
        <p14:creationId xmlns:p14="http://schemas.microsoft.com/office/powerpoint/2010/main" val="422589071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722388-7DE5-2CF8-DD38-36F4421FB2DF}"/>
              </a:ext>
            </a:extLst>
          </p:cNvPr>
          <p:cNvSpPr>
            <a:spLocks noGrp="1"/>
          </p:cNvSpPr>
          <p:nvPr>
            <p:ph type="title"/>
          </p:nvPr>
        </p:nvSpPr>
        <p:spPr/>
        <p:txBody>
          <a:bodyPr>
            <a:normAutofit fontScale="90000"/>
          </a:bodyPr>
          <a:lstStyle/>
          <a:p>
            <a:r>
              <a:rPr lang="fr-FR" dirty="0"/>
              <a:t>Les marqueurs</a:t>
            </a:r>
          </a:p>
        </p:txBody>
      </p:sp>
      <p:sp>
        <p:nvSpPr>
          <p:cNvPr id="3" name="Rectangle 2">
            <a:extLst>
              <a:ext uri="{FF2B5EF4-FFF2-40B4-BE49-F238E27FC236}">
                <a16:creationId xmlns:a16="http://schemas.microsoft.com/office/drawing/2014/main" id="{D5030DF8-A75B-A6CB-E672-D085E2979050}"/>
              </a:ext>
            </a:extLst>
          </p:cNvPr>
          <p:cNvSpPr/>
          <p:nvPr/>
        </p:nvSpPr>
        <p:spPr>
          <a:xfrm>
            <a:off x="1" y="0"/>
            <a:ext cx="175098" cy="685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616CC87F-C437-EC13-489F-26EBA17CDFA4}"/>
              </a:ext>
            </a:extLst>
          </p:cNvPr>
          <p:cNvSpPr txBox="1"/>
          <p:nvPr/>
        </p:nvSpPr>
        <p:spPr>
          <a:xfrm>
            <a:off x="1045028" y="1458686"/>
            <a:ext cx="10395857" cy="4893647"/>
          </a:xfrm>
          <a:prstGeom prst="rect">
            <a:avLst/>
          </a:prstGeom>
          <a:noFill/>
        </p:spPr>
        <p:txBody>
          <a:bodyPr wrap="square" rtlCol="0">
            <a:spAutoFit/>
          </a:bodyPr>
          <a:lstStyle/>
          <a:p>
            <a:r>
              <a:rPr lang="fr-FR" sz="2400" b="1" dirty="0"/>
              <a:t>Intérêts :  </a:t>
            </a:r>
          </a:p>
          <a:p>
            <a:endParaRPr lang="fr-FR" sz="2400" dirty="0"/>
          </a:p>
          <a:p>
            <a:pPr marL="342900" indent="-342900">
              <a:buFont typeface="Arial" panose="020B0604020202020204" pitchFamily="34" charset="0"/>
              <a:buChar char="•"/>
            </a:pPr>
            <a:r>
              <a:rPr lang="fr-FR" sz="2400" dirty="0"/>
              <a:t>Retrouver ses références : quand vous commencerez à jongler avec beaucoup d’informations et de références, vous serez prêt.es à faire face</a:t>
            </a:r>
          </a:p>
          <a:p>
            <a:pPr marL="342900" indent="-342900">
              <a:buFont typeface="Arial" panose="020B0604020202020204" pitchFamily="34" charset="0"/>
              <a:buChar char="•"/>
            </a:pPr>
            <a:endParaRPr lang="fr-FR" sz="2400" dirty="0"/>
          </a:p>
          <a:p>
            <a:pPr marL="342900" indent="-342900">
              <a:buFont typeface="Arial" panose="020B0604020202020204" pitchFamily="34" charset="0"/>
              <a:buChar char="•"/>
            </a:pPr>
            <a:r>
              <a:rPr lang="fr-FR" sz="2400" dirty="0"/>
              <a:t>Réfléchir à un système d’indexation vous oblige à vous décentrer des détails de votre travail de recherche et à le délimiter pour éviter toute perte de temps</a:t>
            </a:r>
          </a:p>
          <a:p>
            <a:pPr marL="342900" indent="-342900">
              <a:buFont typeface="Arial" panose="020B0604020202020204" pitchFamily="34" charset="0"/>
              <a:buChar char="•"/>
            </a:pPr>
            <a:endParaRPr lang="fr-FR" sz="2400" dirty="0"/>
          </a:p>
          <a:p>
            <a:pPr marL="342900" indent="-342900">
              <a:buFont typeface="Arial" panose="020B0604020202020204" pitchFamily="34" charset="0"/>
              <a:buChar char="•"/>
            </a:pPr>
            <a:r>
              <a:rPr lang="fr-FR" sz="2400" dirty="0"/>
              <a:t>Vous allez repérer des sujets émergents rapidement</a:t>
            </a:r>
          </a:p>
          <a:p>
            <a:pPr marL="342900" indent="-342900">
              <a:buFont typeface="Arial" panose="020B0604020202020204" pitchFamily="34" charset="0"/>
              <a:buChar char="•"/>
            </a:pPr>
            <a:endParaRPr lang="fr-FR" sz="2400" dirty="0"/>
          </a:p>
          <a:p>
            <a:pPr marL="342900" indent="-342900">
              <a:buFont typeface="Arial" panose="020B0604020202020204" pitchFamily="34" charset="0"/>
              <a:buChar char="•"/>
            </a:pPr>
            <a:r>
              <a:rPr lang="fr-FR" sz="2400" dirty="0"/>
              <a:t>Vous allez repérer les sujets qui méritent un développement</a:t>
            </a:r>
          </a:p>
        </p:txBody>
      </p:sp>
      <p:pic>
        <p:nvPicPr>
          <p:cNvPr id="6" name="Image 5">
            <a:extLst>
              <a:ext uri="{FF2B5EF4-FFF2-40B4-BE49-F238E27FC236}">
                <a16:creationId xmlns:a16="http://schemas.microsoft.com/office/drawing/2014/main" id="{5E63EF24-6342-A1AF-A812-0AD72252D6FF}"/>
              </a:ext>
            </a:extLst>
          </p:cNvPr>
          <p:cNvPicPr>
            <a:picLocks noChangeAspect="1"/>
          </p:cNvPicPr>
          <p:nvPr/>
        </p:nvPicPr>
        <p:blipFill>
          <a:blip r:embed="rId2"/>
          <a:stretch>
            <a:fillRect/>
          </a:stretch>
        </p:blipFill>
        <p:spPr>
          <a:xfrm>
            <a:off x="3803301" y="126591"/>
            <a:ext cx="803869" cy="758151"/>
          </a:xfrm>
          <a:prstGeom prst="rect">
            <a:avLst/>
          </a:prstGeom>
        </p:spPr>
      </p:pic>
    </p:spTree>
    <p:extLst>
      <p:ext uri="{BB962C8B-B14F-4D97-AF65-F5344CB8AC3E}">
        <p14:creationId xmlns:p14="http://schemas.microsoft.com/office/powerpoint/2010/main" val="71533007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D5D4DE-E239-9B6F-A54E-1AAAEB9D354E}"/>
              </a:ext>
            </a:extLst>
          </p:cNvPr>
          <p:cNvSpPr>
            <a:spLocks noGrp="1"/>
          </p:cNvSpPr>
          <p:nvPr>
            <p:ph type="title"/>
          </p:nvPr>
        </p:nvSpPr>
        <p:spPr/>
        <p:txBody>
          <a:bodyPr>
            <a:normAutofit fontScale="90000"/>
          </a:bodyPr>
          <a:lstStyle/>
          <a:p>
            <a:r>
              <a:rPr lang="fr-FR" dirty="0"/>
              <a:t>Les marqueurs de méthode</a:t>
            </a:r>
          </a:p>
        </p:txBody>
      </p:sp>
      <p:sp>
        <p:nvSpPr>
          <p:cNvPr id="3" name="Rectangle 2">
            <a:extLst>
              <a:ext uri="{FF2B5EF4-FFF2-40B4-BE49-F238E27FC236}">
                <a16:creationId xmlns:a16="http://schemas.microsoft.com/office/drawing/2014/main" id="{0B4ADF67-C4CC-17EA-0179-1CED2797D896}"/>
              </a:ext>
            </a:extLst>
          </p:cNvPr>
          <p:cNvSpPr/>
          <p:nvPr/>
        </p:nvSpPr>
        <p:spPr>
          <a:xfrm>
            <a:off x="1" y="0"/>
            <a:ext cx="175098" cy="685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39584158-6073-AC55-33F9-2E0446D84788}"/>
              </a:ext>
            </a:extLst>
          </p:cNvPr>
          <p:cNvPicPr>
            <a:picLocks noChangeAspect="1"/>
          </p:cNvPicPr>
          <p:nvPr/>
        </p:nvPicPr>
        <p:blipFill>
          <a:blip r:embed="rId2"/>
          <a:stretch>
            <a:fillRect/>
          </a:stretch>
        </p:blipFill>
        <p:spPr>
          <a:xfrm>
            <a:off x="711759" y="1544850"/>
            <a:ext cx="803869" cy="758151"/>
          </a:xfrm>
          <a:prstGeom prst="rect">
            <a:avLst/>
          </a:prstGeom>
        </p:spPr>
      </p:pic>
      <p:sp>
        <p:nvSpPr>
          <p:cNvPr id="7" name="ZoneTexte 6">
            <a:extLst>
              <a:ext uri="{FF2B5EF4-FFF2-40B4-BE49-F238E27FC236}">
                <a16:creationId xmlns:a16="http://schemas.microsoft.com/office/drawing/2014/main" id="{2E080683-587C-AC28-FC88-E7AACD2E9D1D}"/>
              </a:ext>
            </a:extLst>
          </p:cNvPr>
          <p:cNvSpPr txBox="1"/>
          <p:nvPr/>
        </p:nvSpPr>
        <p:spPr>
          <a:xfrm>
            <a:off x="1587640" y="1635282"/>
            <a:ext cx="607859" cy="461665"/>
          </a:xfrm>
          <a:prstGeom prst="rect">
            <a:avLst/>
          </a:prstGeom>
          <a:noFill/>
        </p:spPr>
        <p:txBody>
          <a:bodyPr wrap="none" rtlCol="0">
            <a:spAutoFit/>
          </a:bodyPr>
          <a:lstStyle/>
          <a:p>
            <a:r>
              <a:rPr lang="fr-FR" sz="2400" b="1" dirty="0"/>
              <a:t>_lu</a:t>
            </a:r>
          </a:p>
        </p:txBody>
      </p:sp>
      <p:pic>
        <p:nvPicPr>
          <p:cNvPr id="8" name="Image 7">
            <a:extLst>
              <a:ext uri="{FF2B5EF4-FFF2-40B4-BE49-F238E27FC236}">
                <a16:creationId xmlns:a16="http://schemas.microsoft.com/office/drawing/2014/main" id="{B3001843-5934-0980-956E-9708BFDFB301}"/>
              </a:ext>
            </a:extLst>
          </p:cNvPr>
          <p:cNvPicPr>
            <a:picLocks noChangeAspect="1"/>
          </p:cNvPicPr>
          <p:nvPr/>
        </p:nvPicPr>
        <p:blipFill>
          <a:blip r:embed="rId2"/>
          <a:stretch>
            <a:fillRect/>
          </a:stretch>
        </p:blipFill>
        <p:spPr>
          <a:xfrm>
            <a:off x="711759" y="2670849"/>
            <a:ext cx="803869" cy="758151"/>
          </a:xfrm>
          <a:prstGeom prst="rect">
            <a:avLst/>
          </a:prstGeom>
        </p:spPr>
      </p:pic>
      <p:sp>
        <p:nvSpPr>
          <p:cNvPr id="9" name="ZoneTexte 8">
            <a:extLst>
              <a:ext uri="{FF2B5EF4-FFF2-40B4-BE49-F238E27FC236}">
                <a16:creationId xmlns:a16="http://schemas.microsoft.com/office/drawing/2014/main" id="{790126B6-4808-2FF7-A17C-8D701529FC55}"/>
              </a:ext>
            </a:extLst>
          </p:cNvPr>
          <p:cNvSpPr txBox="1"/>
          <p:nvPr/>
        </p:nvSpPr>
        <p:spPr>
          <a:xfrm>
            <a:off x="1587640" y="2761281"/>
            <a:ext cx="1507144" cy="461665"/>
          </a:xfrm>
          <a:prstGeom prst="rect">
            <a:avLst/>
          </a:prstGeom>
          <a:noFill/>
        </p:spPr>
        <p:txBody>
          <a:bodyPr wrap="none" rtlCol="0">
            <a:spAutoFit/>
          </a:bodyPr>
          <a:lstStyle/>
          <a:p>
            <a:r>
              <a:rPr lang="fr-FR" sz="2400" b="1" dirty="0"/>
              <a:t>_</a:t>
            </a:r>
            <a:r>
              <a:rPr lang="fr-FR" sz="2400" b="1" dirty="0" err="1"/>
              <a:t>nettoye</a:t>
            </a:r>
            <a:endParaRPr lang="fr-FR" sz="2400" b="1" dirty="0"/>
          </a:p>
        </p:txBody>
      </p:sp>
      <p:pic>
        <p:nvPicPr>
          <p:cNvPr id="10" name="Image 9">
            <a:extLst>
              <a:ext uri="{FF2B5EF4-FFF2-40B4-BE49-F238E27FC236}">
                <a16:creationId xmlns:a16="http://schemas.microsoft.com/office/drawing/2014/main" id="{4DA7DD89-BE5E-CCB3-DD4E-7BF50C984364}"/>
              </a:ext>
            </a:extLst>
          </p:cNvPr>
          <p:cNvPicPr>
            <a:picLocks noChangeAspect="1"/>
          </p:cNvPicPr>
          <p:nvPr/>
        </p:nvPicPr>
        <p:blipFill>
          <a:blip r:embed="rId2"/>
          <a:stretch>
            <a:fillRect/>
          </a:stretch>
        </p:blipFill>
        <p:spPr>
          <a:xfrm>
            <a:off x="711759" y="3887280"/>
            <a:ext cx="803869" cy="758151"/>
          </a:xfrm>
          <a:prstGeom prst="rect">
            <a:avLst/>
          </a:prstGeom>
        </p:spPr>
      </p:pic>
      <p:sp>
        <p:nvSpPr>
          <p:cNvPr id="11" name="ZoneTexte 10">
            <a:extLst>
              <a:ext uri="{FF2B5EF4-FFF2-40B4-BE49-F238E27FC236}">
                <a16:creationId xmlns:a16="http://schemas.microsoft.com/office/drawing/2014/main" id="{3F47240D-8171-FF25-F7FE-CE1B6BE15B6C}"/>
              </a:ext>
            </a:extLst>
          </p:cNvPr>
          <p:cNvSpPr txBox="1"/>
          <p:nvPr/>
        </p:nvSpPr>
        <p:spPr>
          <a:xfrm>
            <a:off x="1587640" y="3977712"/>
            <a:ext cx="2198038" cy="461665"/>
          </a:xfrm>
          <a:prstGeom prst="rect">
            <a:avLst/>
          </a:prstGeom>
          <a:noFill/>
        </p:spPr>
        <p:txBody>
          <a:bodyPr wrap="none" rtlCol="0">
            <a:spAutoFit/>
          </a:bodyPr>
          <a:lstStyle/>
          <a:p>
            <a:r>
              <a:rPr lang="fr-FR" sz="2400" b="1" dirty="0"/>
              <a:t>_urgent a lire</a:t>
            </a:r>
          </a:p>
        </p:txBody>
      </p:sp>
      <p:pic>
        <p:nvPicPr>
          <p:cNvPr id="17" name="Image 16">
            <a:extLst>
              <a:ext uri="{FF2B5EF4-FFF2-40B4-BE49-F238E27FC236}">
                <a16:creationId xmlns:a16="http://schemas.microsoft.com/office/drawing/2014/main" id="{EB73AE94-DE39-0B45-FF99-E62662162C14}"/>
              </a:ext>
            </a:extLst>
          </p:cNvPr>
          <p:cNvPicPr>
            <a:picLocks noChangeAspect="1"/>
          </p:cNvPicPr>
          <p:nvPr/>
        </p:nvPicPr>
        <p:blipFill>
          <a:blip r:embed="rId2"/>
          <a:stretch>
            <a:fillRect/>
          </a:stretch>
        </p:blipFill>
        <p:spPr>
          <a:xfrm>
            <a:off x="794721" y="5194143"/>
            <a:ext cx="803869" cy="758151"/>
          </a:xfrm>
          <a:prstGeom prst="rect">
            <a:avLst/>
          </a:prstGeom>
        </p:spPr>
      </p:pic>
      <p:sp>
        <p:nvSpPr>
          <p:cNvPr id="18" name="ZoneTexte 17">
            <a:extLst>
              <a:ext uri="{FF2B5EF4-FFF2-40B4-BE49-F238E27FC236}">
                <a16:creationId xmlns:a16="http://schemas.microsoft.com/office/drawing/2014/main" id="{F8305815-0008-64F4-411A-DD74C8B423F5}"/>
              </a:ext>
            </a:extLst>
          </p:cNvPr>
          <p:cNvSpPr txBox="1"/>
          <p:nvPr/>
        </p:nvSpPr>
        <p:spPr>
          <a:xfrm>
            <a:off x="1670602" y="5284575"/>
            <a:ext cx="3786614" cy="461665"/>
          </a:xfrm>
          <a:prstGeom prst="rect">
            <a:avLst/>
          </a:prstGeom>
          <a:noFill/>
        </p:spPr>
        <p:txBody>
          <a:bodyPr wrap="none" rtlCol="0">
            <a:spAutoFit/>
          </a:bodyPr>
          <a:lstStyle/>
          <a:p>
            <a:r>
              <a:rPr lang="fr-FR" sz="2400" b="1" dirty="0"/>
              <a:t>_bibliographie </a:t>
            </a:r>
            <a:r>
              <a:rPr lang="fr-FR" sz="2400" b="1" dirty="0" err="1"/>
              <a:t>analysee</a:t>
            </a:r>
            <a:endParaRPr lang="fr-FR" sz="2400" b="1" dirty="0"/>
          </a:p>
        </p:txBody>
      </p:sp>
      <p:sp>
        <p:nvSpPr>
          <p:cNvPr id="20" name="ZoneTexte 19">
            <a:extLst>
              <a:ext uri="{FF2B5EF4-FFF2-40B4-BE49-F238E27FC236}">
                <a16:creationId xmlns:a16="http://schemas.microsoft.com/office/drawing/2014/main" id="{6F42936A-9A6A-1279-73A0-B8465A1AA06A}"/>
              </a:ext>
            </a:extLst>
          </p:cNvPr>
          <p:cNvSpPr txBox="1"/>
          <p:nvPr/>
        </p:nvSpPr>
        <p:spPr>
          <a:xfrm>
            <a:off x="3687745" y="2722489"/>
            <a:ext cx="8239756" cy="646331"/>
          </a:xfrm>
          <a:prstGeom prst="rect">
            <a:avLst/>
          </a:prstGeom>
          <a:noFill/>
        </p:spPr>
        <p:txBody>
          <a:bodyPr wrap="none" rtlCol="0">
            <a:spAutoFit/>
          </a:bodyPr>
          <a:lstStyle/>
          <a:p>
            <a:r>
              <a:rPr lang="fr-FR" dirty="0"/>
              <a:t>Les métadonnées de la référence ont été bien vérifiées et confirmées, vous</a:t>
            </a:r>
          </a:p>
          <a:p>
            <a:r>
              <a:rPr lang="fr-FR" dirty="0"/>
              <a:t>Pouvez la placer dans votre travail sans craindre une erreur</a:t>
            </a:r>
          </a:p>
        </p:txBody>
      </p:sp>
      <p:sp>
        <p:nvSpPr>
          <p:cNvPr id="21" name="Flèche : droite 20">
            <a:extLst>
              <a:ext uri="{FF2B5EF4-FFF2-40B4-BE49-F238E27FC236}">
                <a16:creationId xmlns:a16="http://schemas.microsoft.com/office/drawing/2014/main" id="{CEB3C188-93CE-E35D-7D25-7E796D2CCAD6}"/>
              </a:ext>
            </a:extLst>
          </p:cNvPr>
          <p:cNvSpPr/>
          <p:nvPr/>
        </p:nvSpPr>
        <p:spPr>
          <a:xfrm>
            <a:off x="3153500" y="2778408"/>
            <a:ext cx="475528" cy="534491"/>
          </a:xfrm>
          <a:prstGeom prst="rightArrow">
            <a:avLst/>
          </a:prstGeom>
          <a:solidFill>
            <a:srgbClr val="68013F"/>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82F5BEF4-8F10-FB28-DE2B-1DEEECB12BF2}"/>
              </a:ext>
            </a:extLst>
          </p:cNvPr>
          <p:cNvSpPr txBox="1"/>
          <p:nvPr/>
        </p:nvSpPr>
        <p:spPr>
          <a:xfrm>
            <a:off x="2801755" y="1554125"/>
            <a:ext cx="9390243" cy="646331"/>
          </a:xfrm>
          <a:prstGeom prst="rect">
            <a:avLst/>
          </a:prstGeom>
          <a:noFill/>
        </p:spPr>
        <p:txBody>
          <a:bodyPr wrap="square" rtlCol="0">
            <a:spAutoFit/>
          </a:bodyPr>
          <a:lstStyle/>
          <a:p>
            <a:r>
              <a:rPr lang="fr-FR" dirty="0"/>
              <a:t>Pour les documents que vous avez lus (s’applique aux émissions regardées, aux podcasts que vous avez écoutés pour ne pas démultiplier les marqueurs de méthode)</a:t>
            </a:r>
          </a:p>
        </p:txBody>
      </p:sp>
      <p:sp>
        <p:nvSpPr>
          <p:cNvPr id="23" name="Flèche : droite 22">
            <a:extLst>
              <a:ext uri="{FF2B5EF4-FFF2-40B4-BE49-F238E27FC236}">
                <a16:creationId xmlns:a16="http://schemas.microsoft.com/office/drawing/2014/main" id="{7565744E-7558-E503-4959-E360C64B4D9B}"/>
              </a:ext>
            </a:extLst>
          </p:cNvPr>
          <p:cNvSpPr/>
          <p:nvPr/>
        </p:nvSpPr>
        <p:spPr>
          <a:xfrm>
            <a:off x="2267511" y="1610044"/>
            <a:ext cx="475528" cy="534491"/>
          </a:xfrm>
          <a:prstGeom prst="rightArrow">
            <a:avLst/>
          </a:prstGeom>
          <a:solidFill>
            <a:srgbClr val="68013F"/>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a:extLst>
              <a:ext uri="{FF2B5EF4-FFF2-40B4-BE49-F238E27FC236}">
                <a16:creationId xmlns:a16="http://schemas.microsoft.com/office/drawing/2014/main" id="{72B2806E-425A-16AE-C527-51D10B7EC65B}"/>
              </a:ext>
            </a:extLst>
          </p:cNvPr>
          <p:cNvSpPr txBox="1"/>
          <p:nvPr/>
        </p:nvSpPr>
        <p:spPr>
          <a:xfrm>
            <a:off x="4319923" y="3892480"/>
            <a:ext cx="7607578" cy="646331"/>
          </a:xfrm>
          <a:prstGeom prst="rect">
            <a:avLst/>
          </a:prstGeom>
          <a:noFill/>
        </p:spPr>
        <p:txBody>
          <a:bodyPr wrap="square" rtlCol="0">
            <a:spAutoFit/>
          </a:bodyPr>
          <a:lstStyle/>
          <a:p>
            <a:r>
              <a:rPr lang="fr-FR" dirty="0"/>
              <a:t>A lire dans le mois, peut être redondant avec la collection du même nom, à vous de choisir ce que vous conservez </a:t>
            </a:r>
          </a:p>
        </p:txBody>
      </p:sp>
      <p:sp>
        <p:nvSpPr>
          <p:cNvPr id="25" name="Flèche : droite 24">
            <a:extLst>
              <a:ext uri="{FF2B5EF4-FFF2-40B4-BE49-F238E27FC236}">
                <a16:creationId xmlns:a16="http://schemas.microsoft.com/office/drawing/2014/main" id="{1381636F-6B25-8EB1-2B90-11A7CE582EE2}"/>
              </a:ext>
            </a:extLst>
          </p:cNvPr>
          <p:cNvSpPr/>
          <p:nvPr/>
        </p:nvSpPr>
        <p:spPr>
          <a:xfrm>
            <a:off x="3785678" y="3948399"/>
            <a:ext cx="475528" cy="534491"/>
          </a:xfrm>
          <a:prstGeom prst="rightArrow">
            <a:avLst/>
          </a:prstGeom>
          <a:solidFill>
            <a:srgbClr val="68013F"/>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F7A2027F-82E6-AC73-CD01-4FB27EBC124E}"/>
              </a:ext>
            </a:extLst>
          </p:cNvPr>
          <p:cNvSpPr txBox="1"/>
          <p:nvPr/>
        </p:nvSpPr>
        <p:spPr>
          <a:xfrm>
            <a:off x="6096000" y="5111553"/>
            <a:ext cx="5753389" cy="923330"/>
          </a:xfrm>
          <a:prstGeom prst="rect">
            <a:avLst/>
          </a:prstGeom>
          <a:noFill/>
        </p:spPr>
        <p:txBody>
          <a:bodyPr wrap="square" rtlCol="0">
            <a:spAutoFit/>
          </a:bodyPr>
          <a:lstStyle/>
          <a:p>
            <a:r>
              <a:rPr lang="fr-FR" dirty="0"/>
              <a:t>La bibliographie de la référence (thèse, mémoire, article, etc.) a été analysée, les références extraites dans Zotero</a:t>
            </a:r>
          </a:p>
        </p:txBody>
      </p:sp>
      <p:sp>
        <p:nvSpPr>
          <p:cNvPr id="27" name="Flèche : droite 26">
            <a:extLst>
              <a:ext uri="{FF2B5EF4-FFF2-40B4-BE49-F238E27FC236}">
                <a16:creationId xmlns:a16="http://schemas.microsoft.com/office/drawing/2014/main" id="{5F3A7553-4C33-BC68-BF1A-51F41488CB46}"/>
              </a:ext>
            </a:extLst>
          </p:cNvPr>
          <p:cNvSpPr/>
          <p:nvPr/>
        </p:nvSpPr>
        <p:spPr>
          <a:xfrm>
            <a:off x="5529228" y="5250062"/>
            <a:ext cx="475528" cy="534491"/>
          </a:xfrm>
          <a:prstGeom prst="rightArrow">
            <a:avLst/>
          </a:prstGeom>
          <a:solidFill>
            <a:srgbClr val="68013F"/>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355224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BBD43-EBE5-2749-C4AD-CEB100976A2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F181BBD-6060-C052-055F-27490FB0937E}"/>
              </a:ext>
            </a:extLst>
          </p:cNvPr>
          <p:cNvSpPr>
            <a:spLocks noGrp="1"/>
          </p:cNvSpPr>
          <p:nvPr>
            <p:ph type="title"/>
          </p:nvPr>
        </p:nvSpPr>
        <p:spPr/>
        <p:txBody>
          <a:bodyPr>
            <a:normAutofit fontScale="90000"/>
          </a:bodyPr>
          <a:lstStyle/>
          <a:p>
            <a:r>
              <a:rPr lang="fr-FR" dirty="0"/>
              <a:t>Les marqueurs d’évaluation et de description</a:t>
            </a:r>
          </a:p>
        </p:txBody>
      </p:sp>
      <p:sp>
        <p:nvSpPr>
          <p:cNvPr id="3" name="Rectangle 2">
            <a:extLst>
              <a:ext uri="{FF2B5EF4-FFF2-40B4-BE49-F238E27FC236}">
                <a16:creationId xmlns:a16="http://schemas.microsoft.com/office/drawing/2014/main" id="{97C0CCBC-4323-46CA-A0D4-AEF5C5B3840C}"/>
              </a:ext>
            </a:extLst>
          </p:cNvPr>
          <p:cNvSpPr/>
          <p:nvPr/>
        </p:nvSpPr>
        <p:spPr>
          <a:xfrm>
            <a:off x="1" y="0"/>
            <a:ext cx="175098" cy="685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93E928E0-9815-CE40-6744-822AE378BAD0}"/>
              </a:ext>
            </a:extLst>
          </p:cNvPr>
          <p:cNvPicPr>
            <a:picLocks noChangeAspect="1"/>
          </p:cNvPicPr>
          <p:nvPr/>
        </p:nvPicPr>
        <p:blipFill>
          <a:blip r:embed="rId2"/>
          <a:stretch>
            <a:fillRect/>
          </a:stretch>
        </p:blipFill>
        <p:spPr>
          <a:xfrm>
            <a:off x="700040" y="1030711"/>
            <a:ext cx="803869" cy="758151"/>
          </a:xfrm>
          <a:prstGeom prst="rect">
            <a:avLst/>
          </a:prstGeom>
        </p:spPr>
      </p:pic>
      <p:sp>
        <p:nvSpPr>
          <p:cNvPr id="5" name="ZoneTexte 4">
            <a:extLst>
              <a:ext uri="{FF2B5EF4-FFF2-40B4-BE49-F238E27FC236}">
                <a16:creationId xmlns:a16="http://schemas.microsoft.com/office/drawing/2014/main" id="{B823E11A-79B1-8F79-5896-5B698932E26A}"/>
              </a:ext>
            </a:extLst>
          </p:cNvPr>
          <p:cNvSpPr txBox="1"/>
          <p:nvPr/>
        </p:nvSpPr>
        <p:spPr>
          <a:xfrm>
            <a:off x="1503909" y="1178953"/>
            <a:ext cx="3425938" cy="461665"/>
          </a:xfrm>
          <a:prstGeom prst="rect">
            <a:avLst/>
          </a:prstGeom>
          <a:noFill/>
        </p:spPr>
        <p:txBody>
          <a:bodyPr wrap="none" rtlCol="0">
            <a:spAutoFit/>
          </a:bodyPr>
          <a:lstStyle/>
          <a:p>
            <a:r>
              <a:rPr lang="fr-FR" sz="2400" b="1" dirty="0"/>
              <a:t>_publication majeure</a:t>
            </a:r>
          </a:p>
        </p:txBody>
      </p:sp>
      <p:sp>
        <p:nvSpPr>
          <p:cNvPr id="6" name="ZoneTexte 5">
            <a:extLst>
              <a:ext uri="{FF2B5EF4-FFF2-40B4-BE49-F238E27FC236}">
                <a16:creationId xmlns:a16="http://schemas.microsoft.com/office/drawing/2014/main" id="{50CB7F5A-081B-459B-0784-418A8A703AD4}"/>
              </a:ext>
            </a:extLst>
          </p:cNvPr>
          <p:cNvSpPr txBox="1"/>
          <p:nvPr/>
        </p:nvSpPr>
        <p:spPr>
          <a:xfrm>
            <a:off x="5318928" y="1086619"/>
            <a:ext cx="6454935" cy="646331"/>
          </a:xfrm>
          <a:prstGeom prst="rect">
            <a:avLst/>
          </a:prstGeom>
          <a:noFill/>
        </p:spPr>
        <p:txBody>
          <a:bodyPr wrap="square" rtlCol="0">
            <a:spAutoFit/>
          </a:bodyPr>
          <a:lstStyle/>
          <a:p>
            <a:r>
              <a:rPr lang="fr-FR" dirty="0"/>
              <a:t>Les références fondamentales pour votre travail. En général, elles représentent moins de 5% de vos références</a:t>
            </a:r>
          </a:p>
        </p:txBody>
      </p:sp>
      <p:sp>
        <p:nvSpPr>
          <p:cNvPr id="7" name="Flèche : droite 6">
            <a:extLst>
              <a:ext uri="{FF2B5EF4-FFF2-40B4-BE49-F238E27FC236}">
                <a16:creationId xmlns:a16="http://schemas.microsoft.com/office/drawing/2014/main" id="{0BC1BEF1-1C47-2EEE-DFE7-2AAFFF42D8E2}"/>
              </a:ext>
            </a:extLst>
          </p:cNvPr>
          <p:cNvSpPr/>
          <p:nvPr/>
        </p:nvSpPr>
        <p:spPr>
          <a:xfrm>
            <a:off x="4843400" y="1178953"/>
            <a:ext cx="475528" cy="534491"/>
          </a:xfrm>
          <a:prstGeom prst="rightArrow">
            <a:avLst/>
          </a:prstGeom>
          <a:solidFill>
            <a:srgbClr val="68013F"/>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CECA4563-5C93-8671-908D-A8F699391463}"/>
              </a:ext>
            </a:extLst>
          </p:cNvPr>
          <p:cNvPicPr>
            <a:picLocks noChangeAspect="1"/>
          </p:cNvPicPr>
          <p:nvPr/>
        </p:nvPicPr>
        <p:blipFill>
          <a:blip r:embed="rId2"/>
          <a:stretch>
            <a:fillRect/>
          </a:stretch>
        </p:blipFill>
        <p:spPr>
          <a:xfrm>
            <a:off x="700040" y="2072266"/>
            <a:ext cx="803869" cy="758151"/>
          </a:xfrm>
          <a:prstGeom prst="rect">
            <a:avLst/>
          </a:prstGeom>
        </p:spPr>
      </p:pic>
      <p:sp>
        <p:nvSpPr>
          <p:cNvPr id="9" name="ZoneTexte 8">
            <a:extLst>
              <a:ext uri="{FF2B5EF4-FFF2-40B4-BE49-F238E27FC236}">
                <a16:creationId xmlns:a16="http://schemas.microsoft.com/office/drawing/2014/main" id="{948AF46E-5DB6-FE95-85BB-1E037BEE10C9}"/>
              </a:ext>
            </a:extLst>
          </p:cNvPr>
          <p:cNvSpPr txBox="1"/>
          <p:nvPr/>
        </p:nvSpPr>
        <p:spPr>
          <a:xfrm>
            <a:off x="1503909" y="2220508"/>
            <a:ext cx="2682145" cy="461665"/>
          </a:xfrm>
          <a:prstGeom prst="rect">
            <a:avLst/>
          </a:prstGeom>
          <a:noFill/>
        </p:spPr>
        <p:txBody>
          <a:bodyPr wrap="none" rtlCol="0">
            <a:spAutoFit/>
          </a:bodyPr>
          <a:lstStyle/>
          <a:p>
            <a:r>
              <a:rPr lang="fr-FR" sz="2400" b="1" dirty="0"/>
              <a:t>_pas </a:t>
            </a:r>
            <a:r>
              <a:rPr lang="fr-FR" sz="2400" b="1" dirty="0" err="1"/>
              <a:t>interessant</a:t>
            </a:r>
            <a:endParaRPr lang="fr-FR" sz="2400" b="1" dirty="0"/>
          </a:p>
        </p:txBody>
      </p:sp>
      <p:sp>
        <p:nvSpPr>
          <p:cNvPr id="10" name="ZoneTexte 9">
            <a:extLst>
              <a:ext uri="{FF2B5EF4-FFF2-40B4-BE49-F238E27FC236}">
                <a16:creationId xmlns:a16="http://schemas.microsoft.com/office/drawing/2014/main" id="{3DF7A9CA-40E5-BD76-4E8C-31D557CE5B7A}"/>
              </a:ext>
            </a:extLst>
          </p:cNvPr>
          <p:cNvSpPr txBox="1"/>
          <p:nvPr/>
        </p:nvSpPr>
        <p:spPr>
          <a:xfrm>
            <a:off x="4605499" y="2026088"/>
            <a:ext cx="7168364" cy="923330"/>
          </a:xfrm>
          <a:prstGeom prst="rect">
            <a:avLst/>
          </a:prstGeom>
          <a:noFill/>
        </p:spPr>
        <p:txBody>
          <a:bodyPr wrap="square" rtlCol="0">
            <a:spAutoFit/>
          </a:bodyPr>
          <a:lstStyle/>
          <a:p>
            <a:r>
              <a:rPr lang="fr-FR" dirty="0"/>
              <a:t>Au lieu de les supprimer, marquez au fer rouge les références qui ne vous intéressent pas, vous les oublierez tôt ou tard et vous aurez à refaire le travail d’évaluation</a:t>
            </a:r>
          </a:p>
        </p:txBody>
      </p:sp>
      <p:sp>
        <p:nvSpPr>
          <p:cNvPr id="11" name="Flèche : droite 10">
            <a:extLst>
              <a:ext uri="{FF2B5EF4-FFF2-40B4-BE49-F238E27FC236}">
                <a16:creationId xmlns:a16="http://schemas.microsoft.com/office/drawing/2014/main" id="{B22587EB-2821-AE5A-B2A5-792D8A350CD2}"/>
              </a:ext>
            </a:extLst>
          </p:cNvPr>
          <p:cNvSpPr/>
          <p:nvPr/>
        </p:nvSpPr>
        <p:spPr>
          <a:xfrm>
            <a:off x="4129971" y="2220508"/>
            <a:ext cx="475528" cy="534491"/>
          </a:xfrm>
          <a:prstGeom prst="rightArrow">
            <a:avLst/>
          </a:prstGeom>
          <a:solidFill>
            <a:srgbClr val="68013F"/>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E6E03FAC-2D36-9090-00AF-DF3D9393C58A}"/>
              </a:ext>
            </a:extLst>
          </p:cNvPr>
          <p:cNvSpPr/>
          <p:nvPr/>
        </p:nvSpPr>
        <p:spPr>
          <a:xfrm>
            <a:off x="1101974" y="3334888"/>
            <a:ext cx="10353147" cy="122251"/>
          </a:xfrm>
          <a:prstGeom prst="rect">
            <a:avLst/>
          </a:prstGeom>
          <a:solidFill>
            <a:srgbClr val="6801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D1DC2FF2-1CFC-F960-FE7D-8E00ED4360B3}"/>
              </a:ext>
            </a:extLst>
          </p:cNvPr>
          <p:cNvSpPr/>
          <p:nvPr/>
        </p:nvSpPr>
        <p:spPr>
          <a:xfrm>
            <a:off x="5415514" y="3111416"/>
            <a:ext cx="1360972" cy="569193"/>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rgbClr val="000000"/>
                </a:solidFill>
              </a:rPr>
              <a:t>Variante plus précise</a:t>
            </a:r>
          </a:p>
        </p:txBody>
      </p:sp>
      <p:pic>
        <p:nvPicPr>
          <p:cNvPr id="14" name="Image 13">
            <a:extLst>
              <a:ext uri="{FF2B5EF4-FFF2-40B4-BE49-F238E27FC236}">
                <a16:creationId xmlns:a16="http://schemas.microsoft.com/office/drawing/2014/main" id="{A4022736-FCF6-3041-9199-5E6AC4F1E192}"/>
              </a:ext>
            </a:extLst>
          </p:cNvPr>
          <p:cNvPicPr>
            <a:picLocks noChangeAspect="1"/>
          </p:cNvPicPr>
          <p:nvPr/>
        </p:nvPicPr>
        <p:blipFill>
          <a:blip r:embed="rId2"/>
          <a:stretch>
            <a:fillRect/>
          </a:stretch>
        </p:blipFill>
        <p:spPr>
          <a:xfrm>
            <a:off x="1005228" y="3895339"/>
            <a:ext cx="803869" cy="758151"/>
          </a:xfrm>
          <a:prstGeom prst="rect">
            <a:avLst/>
          </a:prstGeom>
        </p:spPr>
      </p:pic>
      <p:sp>
        <p:nvSpPr>
          <p:cNvPr id="15" name="ZoneTexte 14">
            <a:extLst>
              <a:ext uri="{FF2B5EF4-FFF2-40B4-BE49-F238E27FC236}">
                <a16:creationId xmlns:a16="http://schemas.microsoft.com/office/drawing/2014/main" id="{D785119D-E104-E1AE-BECF-5FFE3F7419D8}"/>
              </a:ext>
            </a:extLst>
          </p:cNvPr>
          <p:cNvSpPr txBox="1"/>
          <p:nvPr/>
        </p:nvSpPr>
        <p:spPr>
          <a:xfrm>
            <a:off x="1809097" y="4043581"/>
            <a:ext cx="928459" cy="461665"/>
          </a:xfrm>
          <a:prstGeom prst="rect">
            <a:avLst/>
          </a:prstGeom>
          <a:noFill/>
        </p:spPr>
        <p:txBody>
          <a:bodyPr wrap="none" rtlCol="0">
            <a:spAutoFit/>
          </a:bodyPr>
          <a:lstStyle/>
          <a:p>
            <a:r>
              <a:rPr lang="fr-FR" sz="2400" b="1" dirty="0"/>
              <a:t>_0.99</a:t>
            </a:r>
          </a:p>
        </p:txBody>
      </p:sp>
      <p:sp>
        <p:nvSpPr>
          <p:cNvPr id="16" name="ZoneTexte 15">
            <a:extLst>
              <a:ext uri="{FF2B5EF4-FFF2-40B4-BE49-F238E27FC236}">
                <a16:creationId xmlns:a16="http://schemas.microsoft.com/office/drawing/2014/main" id="{D25645C4-3C43-FC87-2D46-5B92E6F73AC6}"/>
              </a:ext>
            </a:extLst>
          </p:cNvPr>
          <p:cNvSpPr txBox="1"/>
          <p:nvPr/>
        </p:nvSpPr>
        <p:spPr>
          <a:xfrm>
            <a:off x="3226818" y="3800522"/>
            <a:ext cx="2922773" cy="923330"/>
          </a:xfrm>
          <a:prstGeom prst="rect">
            <a:avLst/>
          </a:prstGeom>
          <a:noFill/>
        </p:spPr>
        <p:txBody>
          <a:bodyPr wrap="square" rtlCol="0">
            <a:spAutoFit/>
          </a:bodyPr>
          <a:lstStyle/>
          <a:p>
            <a:r>
              <a:rPr lang="fr-FR" dirty="0"/>
              <a:t>Très solide, données probantes, méthode rigoureuse</a:t>
            </a:r>
          </a:p>
        </p:txBody>
      </p:sp>
      <p:sp>
        <p:nvSpPr>
          <p:cNvPr id="17" name="Flèche : droite 16">
            <a:extLst>
              <a:ext uri="{FF2B5EF4-FFF2-40B4-BE49-F238E27FC236}">
                <a16:creationId xmlns:a16="http://schemas.microsoft.com/office/drawing/2014/main" id="{81E4D62F-2A49-D16D-9691-7344097015BC}"/>
              </a:ext>
            </a:extLst>
          </p:cNvPr>
          <p:cNvSpPr/>
          <p:nvPr/>
        </p:nvSpPr>
        <p:spPr>
          <a:xfrm>
            <a:off x="2737556" y="4002141"/>
            <a:ext cx="475528" cy="534491"/>
          </a:xfrm>
          <a:prstGeom prst="rightArrow">
            <a:avLst/>
          </a:prstGeom>
          <a:solidFill>
            <a:srgbClr val="68013F"/>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17">
            <a:extLst>
              <a:ext uri="{FF2B5EF4-FFF2-40B4-BE49-F238E27FC236}">
                <a16:creationId xmlns:a16="http://schemas.microsoft.com/office/drawing/2014/main" id="{34688033-52D6-4594-407C-A4E24FEE0944}"/>
              </a:ext>
            </a:extLst>
          </p:cNvPr>
          <p:cNvPicPr>
            <a:picLocks noChangeAspect="1"/>
          </p:cNvPicPr>
          <p:nvPr/>
        </p:nvPicPr>
        <p:blipFill>
          <a:blip r:embed="rId2"/>
          <a:stretch>
            <a:fillRect/>
          </a:stretch>
        </p:blipFill>
        <p:spPr>
          <a:xfrm>
            <a:off x="1005228" y="5077570"/>
            <a:ext cx="803869" cy="758151"/>
          </a:xfrm>
          <a:prstGeom prst="rect">
            <a:avLst/>
          </a:prstGeom>
        </p:spPr>
      </p:pic>
      <p:sp>
        <p:nvSpPr>
          <p:cNvPr id="19" name="ZoneTexte 18">
            <a:extLst>
              <a:ext uri="{FF2B5EF4-FFF2-40B4-BE49-F238E27FC236}">
                <a16:creationId xmlns:a16="http://schemas.microsoft.com/office/drawing/2014/main" id="{1034D673-392F-6D0A-7032-DE42ACD99837}"/>
              </a:ext>
            </a:extLst>
          </p:cNvPr>
          <p:cNvSpPr txBox="1"/>
          <p:nvPr/>
        </p:nvSpPr>
        <p:spPr>
          <a:xfrm>
            <a:off x="1809097" y="5225812"/>
            <a:ext cx="928459" cy="461665"/>
          </a:xfrm>
          <a:prstGeom prst="rect">
            <a:avLst/>
          </a:prstGeom>
          <a:noFill/>
        </p:spPr>
        <p:txBody>
          <a:bodyPr wrap="none" rtlCol="0">
            <a:spAutoFit/>
          </a:bodyPr>
          <a:lstStyle/>
          <a:p>
            <a:r>
              <a:rPr lang="fr-FR" sz="2400" b="1" dirty="0"/>
              <a:t>_0.66</a:t>
            </a:r>
          </a:p>
        </p:txBody>
      </p:sp>
      <p:sp>
        <p:nvSpPr>
          <p:cNvPr id="20" name="ZoneTexte 19">
            <a:extLst>
              <a:ext uri="{FF2B5EF4-FFF2-40B4-BE49-F238E27FC236}">
                <a16:creationId xmlns:a16="http://schemas.microsoft.com/office/drawing/2014/main" id="{2859C3D2-8F23-DD6F-3F02-A8BF0609AE82}"/>
              </a:ext>
            </a:extLst>
          </p:cNvPr>
          <p:cNvSpPr txBox="1"/>
          <p:nvPr/>
        </p:nvSpPr>
        <p:spPr>
          <a:xfrm>
            <a:off x="3240553" y="4994503"/>
            <a:ext cx="3124474" cy="923330"/>
          </a:xfrm>
          <a:prstGeom prst="rect">
            <a:avLst/>
          </a:prstGeom>
          <a:noFill/>
        </p:spPr>
        <p:txBody>
          <a:bodyPr wrap="square" rtlCol="0">
            <a:spAutoFit/>
          </a:bodyPr>
          <a:lstStyle/>
          <a:p>
            <a:r>
              <a:rPr lang="fr-FR" dirty="0"/>
              <a:t>Confiance relative, ça vous semble ok, mais vous n’avez pas vérifié à fond</a:t>
            </a:r>
          </a:p>
        </p:txBody>
      </p:sp>
      <p:sp>
        <p:nvSpPr>
          <p:cNvPr id="21" name="Flèche : droite 20">
            <a:extLst>
              <a:ext uri="{FF2B5EF4-FFF2-40B4-BE49-F238E27FC236}">
                <a16:creationId xmlns:a16="http://schemas.microsoft.com/office/drawing/2014/main" id="{CB462A7E-E7D3-AB3B-A7A4-0E03850C8591}"/>
              </a:ext>
            </a:extLst>
          </p:cNvPr>
          <p:cNvSpPr/>
          <p:nvPr/>
        </p:nvSpPr>
        <p:spPr>
          <a:xfrm>
            <a:off x="2751290" y="5189398"/>
            <a:ext cx="475528" cy="534491"/>
          </a:xfrm>
          <a:prstGeom prst="rightArrow">
            <a:avLst/>
          </a:prstGeom>
          <a:solidFill>
            <a:srgbClr val="68013F"/>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 name="Image 21">
            <a:extLst>
              <a:ext uri="{FF2B5EF4-FFF2-40B4-BE49-F238E27FC236}">
                <a16:creationId xmlns:a16="http://schemas.microsoft.com/office/drawing/2014/main" id="{37D1BDFE-CD37-5A83-4B6C-0E2166EC03DC}"/>
              </a:ext>
            </a:extLst>
          </p:cNvPr>
          <p:cNvPicPr>
            <a:picLocks noChangeAspect="1"/>
          </p:cNvPicPr>
          <p:nvPr/>
        </p:nvPicPr>
        <p:blipFill>
          <a:blip r:embed="rId2"/>
          <a:stretch>
            <a:fillRect/>
          </a:stretch>
        </p:blipFill>
        <p:spPr>
          <a:xfrm>
            <a:off x="6824901" y="3983773"/>
            <a:ext cx="803869" cy="758151"/>
          </a:xfrm>
          <a:prstGeom prst="rect">
            <a:avLst/>
          </a:prstGeom>
        </p:spPr>
      </p:pic>
      <p:sp>
        <p:nvSpPr>
          <p:cNvPr id="23" name="ZoneTexte 22">
            <a:extLst>
              <a:ext uri="{FF2B5EF4-FFF2-40B4-BE49-F238E27FC236}">
                <a16:creationId xmlns:a16="http://schemas.microsoft.com/office/drawing/2014/main" id="{E9CEDB4F-BEA9-2E80-FD4F-198D98FFEA62}"/>
              </a:ext>
            </a:extLst>
          </p:cNvPr>
          <p:cNvSpPr txBox="1"/>
          <p:nvPr/>
        </p:nvSpPr>
        <p:spPr>
          <a:xfrm>
            <a:off x="7628770" y="4132015"/>
            <a:ext cx="928459" cy="461665"/>
          </a:xfrm>
          <a:prstGeom prst="rect">
            <a:avLst/>
          </a:prstGeom>
          <a:noFill/>
        </p:spPr>
        <p:txBody>
          <a:bodyPr wrap="none" rtlCol="0">
            <a:spAutoFit/>
          </a:bodyPr>
          <a:lstStyle/>
          <a:p>
            <a:r>
              <a:rPr lang="fr-FR" sz="2400" b="1" dirty="0"/>
              <a:t>_0.33</a:t>
            </a:r>
          </a:p>
        </p:txBody>
      </p:sp>
      <p:sp>
        <p:nvSpPr>
          <p:cNvPr id="24" name="ZoneTexte 23">
            <a:extLst>
              <a:ext uri="{FF2B5EF4-FFF2-40B4-BE49-F238E27FC236}">
                <a16:creationId xmlns:a16="http://schemas.microsoft.com/office/drawing/2014/main" id="{C5926A57-C210-3519-C47D-D175E6741E0B}"/>
              </a:ext>
            </a:extLst>
          </p:cNvPr>
          <p:cNvSpPr txBox="1"/>
          <p:nvPr/>
        </p:nvSpPr>
        <p:spPr>
          <a:xfrm>
            <a:off x="9046491" y="4160262"/>
            <a:ext cx="1171627" cy="369332"/>
          </a:xfrm>
          <a:prstGeom prst="rect">
            <a:avLst/>
          </a:prstGeom>
          <a:noFill/>
        </p:spPr>
        <p:txBody>
          <a:bodyPr wrap="square" rtlCol="0">
            <a:spAutoFit/>
          </a:bodyPr>
          <a:lstStyle/>
          <a:p>
            <a:r>
              <a:rPr lang="fr-FR" dirty="0"/>
              <a:t>Douteux</a:t>
            </a:r>
          </a:p>
        </p:txBody>
      </p:sp>
      <p:sp>
        <p:nvSpPr>
          <p:cNvPr id="25" name="Flèche : droite 24">
            <a:extLst>
              <a:ext uri="{FF2B5EF4-FFF2-40B4-BE49-F238E27FC236}">
                <a16:creationId xmlns:a16="http://schemas.microsoft.com/office/drawing/2014/main" id="{7B672B02-B949-BB87-02A4-6E3B90725C47}"/>
              </a:ext>
            </a:extLst>
          </p:cNvPr>
          <p:cNvSpPr/>
          <p:nvPr/>
        </p:nvSpPr>
        <p:spPr>
          <a:xfrm>
            <a:off x="8557229" y="4090575"/>
            <a:ext cx="475528" cy="534491"/>
          </a:xfrm>
          <a:prstGeom prst="rightArrow">
            <a:avLst/>
          </a:prstGeom>
          <a:solidFill>
            <a:srgbClr val="68013F"/>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6" name="Image 25">
            <a:extLst>
              <a:ext uri="{FF2B5EF4-FFF2-40B4-BE49-F238E27FC236}">
                <a16:creationId xmlns:a16="http://schemas.microsoft.com/office/drawing/2014/main" id="{5FE7A72B-CA14-46D9-919B-CCF4DA248F34}"/>
              </a:ext>
            </a:extLst>
          </p:cNvPr>
          <p:cNvPicPr>
            <a:picLocks noChangeAspect="1"/>
          </p:cNvPicPr>
          <p:nvPr/>
        </p:nvPicPr>
        <p:blipFill>
          <a:blip r:embed="rId2"/>
          <a:stretch>
            <a:fillRect/>
          </a:stretch>
        </p:blipFill>
        <p:spPr>
          <a:xfrm>
            <a:off x="6824901" y="5025328"/>
            <a:ext cx="803869" cy="758151"/>
          </a:xfrm>
          <a:prstGeom prst="rect">
            <a:avLst/>
          </a:prstGeom>
        </p:spPr>
      </p:pic>
      <p:sp>
        <p:nvSpPr>
          <p:cNvPr id="27" name="ZoneTexte 26">
            <a:extLst>
              <a:ext uri="{FF2B5EF4-FFF2-40B4-BE49-F238E27FC236}">
                <a16:creationId xmlns:a16="http://schemas.microsoft.com/office/drawing/2014/main" id="{186C4807-0455-796B-464F-72A537105048}"/>
              </a:ext>
            </a:extLst>
          </p:cNvPr>
          <p:cNvSpPr txBox="1"/>
          <p:nvPr/>
        </p:nvSpPr>
        <p:spPr>
          <a:xfrm>
            <a:off x="7628770" y="5173570"/>
            <a:ext cx="928459" cy="461665"/>
          </a:xfrm>
          <a:prstGeom prst="rect">
            <a:avLst/>
          </a:prstGeom>
          <a:noFill/>
        </p:spPr>
        <p:txBody>
          <a:bodyPr wrap="none" rtlCol="0">
            <a:spAutoFit/>
          </a:bodyPr>
          <a:lstStyle/>
          <a:p>
            <a:r>
              <a:rPr lang="fr-FR" sz="2400" b="1" dirty="0"/>
              <a:t>_0.00</a:t>
            </a:r>
          </a:p>
        </p:txBody>
      </p:sp>
      <p:sp>
        <p:nvSpPr>
          <p:cNvPr id="28" name="ZoneTexte 27">
            <a:extLst>
              <a:ext uri="{FF2B5EF4-FFF2-40B4-BE49-F238E27FC236}">
                <a16:creationId xmlns:a16="http://schemas.microsoft.com/office/drawing/2014/main" id="{A1E35BEC-C8AC-A6FE-C54C-8A4633CF03F6}"/>
              </a:ext>
            </a:extLst>
          </p:cNvPr>
          <p:cNvSpPr txBox="1"/>
          <p:nvPr/>
        </p:nvSpPr>
        <p:spPr>
          <a:xfrm>
            <a:off x="9060225" y="5193469"/>
            <a:ext cx="1144159" cy="369332"/>
          </a:xfrm>
          <a:prstGeom prst="rect">
            <a:avLst/>
          </a:prstGeom>
          <a:noFill/>
        </p:spPr>
        <p:txBody>
          <a:bodyPr wrap="square" rtlCol="0">
            <a:spAutoFit/>
          </a:bodyPr>
          <a:lstStyle/>
          <a:p>
            <a:r>
              <a:rPr lang="fr-FR" dirty="0"/>
              <a:t>Foutaise</a:t>
            </a:r>
          </a:p>
        </p:txBody>
      </p:sp>
      <p:sp>
        <p:nvSpPr>
          <p:cNvPr id="29" name="Flèche : droite 28">
            <a:extLst>
              <a:ext uri="{FF2B5EF4-FFF2-40B4-BE49-F238E27FC236}">
                <a16:creationId xmlns:a16="http://schemas.microsoft.com/office/drawing/2014/main" id="{0DE7E51A-3C42-D84A-89D7-8DEF18ECBC2E}"/>
              </a:ext>
            </a:extLst>
          </p:cNvPr>
          <p:cNvSpPr/>
          <p:nvPr/>
        </p:nvSpPr>
        <p:spPr>
          <a:xfrm>
            <a:off x="8570963" y="5137156"/>
            <a:ext cx="475528" cy="534491"/>
          </a:xfrm>
          <a:prstGeom prst="rightArrow">
            <a:avLst/>
          </a:prstGeom>
          <a:solidFill>
            <a:srgbClr val="68013F"/>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2575255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8E541-B1BB-0177-8EC3-8EB8E0CF572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12F64B6-D2B8-CC88-8FFA-F9AE43756D4A}"/>
              </a:ext>
            </a:extLst>
          </p:cNvPr>
          <p:cNvSpPr>
            <a:spLocks noGrp="1"/>
          </p:cNvSpPr>
          <p:nvPr>
            <p:ph type="title"/>
          </p:nvPr>
        </p:nvSpPr>
        <p:spPr/>
        <p:txBody>
          <a:bodyPr>
            <a:normAutofit fontScale="90000"/>
          </a:bodyPr>
          <a:lstStyle/>
          <a:p>
            <a:r>
              <a:rPr lang="fr-FR" dirty="0"/>
              <a:t>Les marqueurs d’évaluation et de description</a:t>
            </a:r>
          </a:p>
        </p:txBody>
      </p:sp>
      <p:sp>
        <p:nvSpPr>
          <p:cNvPr id="3" name="Rectangle 2">
            <a:extLst>
              <a:ext uri="{FF2B5EF4-FFF2-40B4-BE49-F238E27FC236}">
                <a16:creationId xmlns:a16="http://schemas.microsoft.com/office/drawing/2014/main" id="{05BA2BBD-7BBD-13F4-C31A-D3363E894774}"/>
              </a:ext>
            </a:extLst>
          </p:cNvPr>
          <p:cNvSpPr/>
          <p:nvPr/>
        </p:nvSpPr>
        <p:spPr>
          <a:xfrm>
            <a:off x="1" y="0"/>
            <a:ext cx="175098" cy="685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D7FB429C-0B13-8459-32A8-1B9B90B5289A}"/>
              </a:ext>
            </a:extLst>
          </p:cNvPr>
          <p:cNvPicPr>
            <a:picLocks noChangeAspect="1"/>
          </p:cNvPicPr>
          <p:nvPr/>
        </p:nvPicPr>
        <p:blipFill>
          <a:blip r:embed="rId2"/>
          <a:stretch>
            <a:fillRect/>
          </a:stretch>
        </p:blipFill>
        <p:spPr>
          <a:xfrm>
            <a:off x="700040" y="1030711"/>
            <a:ext cx="803869" cy="758151"/>
          </a:xfrm>
          <a:prstGeom prst="rect">
            <a:avLst/>
          </a:prstGeom>
        </p:spPr>
      </p:pic>
      <p:sp>
        <p:nvSpPr>
          <p:cNvPr id="5" name="ZoneTexte 4">
            <a:extLst>
              <a:ext uri="{FF2B5EF4-FFF2-40B4-BE49-F238E27FC236}">
                <a16:creationId xmlns:a16="http://schemas.microsoft.com/office/drawing/2014/main" id="{7594B70D-58EA-111B-606C-13BF64B8CDBC}"/>
              </a:ext>
            </a:extLst>
          </p:cNvPr>
          <p:cNvSpPr txBox="1"/>
          <p:nvPr/>
        </p:nvSpPr>
        <p:spPr>
          <a:xfrm>
            <a:off x="1503909" y="1178953"/>
            <a:ext cx="3191899" cy="461665"/>
          </a:xfrm>
          <a:prstGeom prst="rect">
            <a:avLst/>
          </a:prstGeom>
          <a:noFill/>
        </p:spPr>
        <p:txBody>
          <a:bodyPr wrap="none" rtlCol="0">
            <a:spAutoFit/>
          </a:bodyPr>
          <a:lstStyle/>
          <a:p>
            <a:r>
              <a:rPr lang="fr-FR" sz="2400" b="1" dirty="0"/>
              <a:t>_</a:t>
            </a:r>
            <a:r>
              <a:rPr lang="fr-FR" sz="2400" b="1" dirty="0" err="1"/>
              <a:t>revise</a:t>
            </a:r>
            <a:r>
              <a:rPr lang="fr-FR" sz="2400" b="1" dirty="0"/>
              <a:t> par les pairs</a:t>
            </a:r>
          </a:p>
        </p:txBody>
      </p:sp>
      <p:pic>
        <p:nvPicPr>
          <p:cNvPr id="8" name="Image 7">
            <a:extLst>
              <a:ext uri="{FF2B5EF4-FFF2-40B4-BE49-F238E27FC236}">
                <a16:creationId xmlns:a16="http://schemas.microsoft.com/office/drawing/2014/main" id="{3EDF968E-F1B9-AA43-F04F-46DBB79231C0}"/>
              </a:ext>
            </a:extLst>
          </p:cNvPr>
          <p:cNvPicPr>
            <a:picLocks noChangeAspect="1"/>
          </p:cNvPicPr>
          <p:nvPr/>
        </p:nvPicPr>
        <p:blipFill>
          <a:blip r:embed="rId2"/>
          <a:stretch>
            <a:fillRect/>
          </a:stretch>
        </p:blipFill>
        <p:spPr>
          <a:xfrm>
            <a:off x="700040" y="2156367"/>
            <a:ext cx="803869" cy="758151"/>
          </a:xfrm>
          <a:prstGeom prst="rect">
            <a:avLst/>
          </a:prstGeom>
        </p:spPr>
      </p:pic>
      <p:sp>
        <p:nvSpPr>
          <p:cNvPr id="9" name="ZoneTexte 8">
            <a:extLst>
              <a:ext uri="{FF2B5EF4-FFF2-40B4-BE49-F238E27FC236}">
                <a16:creationId xmlns:a16="http://schemas.microsoft.com/office/drawing/2014/main" id="{4F4E15EB-3138-E840-F418-73E88EE28630}"/>
              </a:ext>
            </a:extLst>
          </p:cNvPr>
          <p:cNvSpPr txBox="1"/>
          <p:nvPr/>
        </p:nvSpPr>
        <p:spPr>
          <a:xfrm>
            <a:off x="1503909" y="2312232"/>
            <a:ext cx="1965603" cy="461665"/>
          </a:xfrm>
          <a:prstGeom prst="rect">
            <a:avLst/>
          </a:prstGeom>
          <a:noFill/>
        </p:spPr>
        <p:txBody>
          <a:bodyPr wrap="none" rtlCol="0">
            <a:spAutoFit/>
          </a:bodyPr>
          <a:lstStyle/>
          <a:p>
            <a:r>
              <a:rPr lang="fr-FR" sz="2400" b="1" dirty="0"/>
              <a:t>_contextuel</a:t>
            </a:r>
          </a:p>
        </p:txBody>
      </p:sp>
      <p:sp>
        <p:nvSpPr>
          <p:cNvPr id="11" name="Flèche : droite 10">
            <a:extLst>
              <a:ext uri="{FF2B5EF4-FFF2-40B4-BE49-F238E27FC236}">
                <a16:creationId xmlns:a16="http://schemas.microsoft.com/office/drawing/2014/main" id="{95B8A430-30B1-432E-16BF-E0CE7C63B8A9}"/>
              </a:ext>
            </a:extLst>
          </p:cNvPr>
          <p:cNvSpPr/>
          <p:nvPr/>
        </p:nvSpPr>
        <p:spPr>
          <a:xfrm>
            <a:off x="3318236" y="4572933"/>
            <a:ext cx="475528" cy="534491"/>
          </a:xfrm>
          <a:prstGeom prst="rightArrow">
            <a:avLst/>
          </a:prstGeom>
          <a:solidFill>
            <a:srgbClr val="68013F"/>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72FFC085-FE5E-9F6B-2DA0-DBDD97BF79DE}"/>
              </a:ext>
            </a:extLst>
          </p:cNvPr>
          <p:cNvPicPr>
            <a:picLocks noChangeAspect="1"/>
          </p:cNvPicPr>
          <p:nvPr/>
        </p:nvPicPr>
        <p:blipFill>
          <a:blip r:embed="rId2"/>
          <a:stretch>
            <a:fillRect/>
          </a:stretch>
        </p:blipFill>
        <p:spPr>
          <a:xfrm>
            <a:off x="701623" y="3282023"/>
            <a:ext cx="803869" cy="758151"/>
          </a:xfrm>
          <a:prstGeom prst="rect">
            <a:avLst/>
          </a:prstGeom>
        </p:spPr>
      </p:pic>
      <p:sp>
        <p:nvSpPr>
          <p:cNvPr id="15" name="ZoneTexte 14">
            <a:extLst>
              <a:ext uri="{FF2B5EF4-FFF2-40B4-BE49-F238E27FC236}">
                <a16:creationId xmlns:a16="http://schemas.microsoft.com/office/drawing/2014/main" id="{6C09314E-BA4D-D9DE-A7CC-36381481B429}"/>
              </a:ext>
            </a:extLst>
          </p:cNvPr>
          <p:cNvSpPr txBox="1"/>
          <p:nvPr/>
        </p:nvSpPr>
        <p:spPr>
          <a:xfrm>
            <a:off x="1503909" y="3445511"/>
            <a:ext cx="1595309" cy="461665"/>
          </a:xfrm>
          <a:prstGeom prst="rect">
            <a:avLst/>
          </a:prstGeom>
          <a:noFill/>
        </p:spPr>
        <p:txBody>
          <a:bodyPr wrap="none" rtlCol="0">
            <a:spAutoFit/>
          </a:bodyPr>
          <a:lstStyle/>
          <a:p>
            <a:r>
              <a:rPr lang="fr-FR" sz="2400" b="1" dirty="0"/>
              <a:t>_</a:t>
            </a:r>
            <a:r>
              <a:rPr lang="fr-FR" sz="2400" b="1" dirty="0" err="1"/>
              <a:t>replique</a:t>
            </a:r>
            <a:endParaRPr lang="fr-FR" sz="2400" b="1" dirty="0"/>
          </a:p>
        </p:txBody>
      </p:sp>
      <p:sp>
        <p:nvSpPr>
          <p:cNvPr id="16" name="ZoneTexte 15">
            <a:extLst>
              <a:ext uri="{FF2B5EF4-FFF2-40B4-BE49-F238E27FC236}">
                <a16:creationId xmlns:a16="http://schemas.microsoft.com/office/drawing/2014/main" id="{59BF324D-3FD5-1AEC-38BA-3C8D67338A61}"/>
              </a:ext>
            </a:extLst>
          </p:cNvPr>
          <p:cNvSpPr txBox="1"/>
          <p:nvPr/>
        </p:nvSpPr>
        <p:spPr>
          <a:xfrm>
            <a:off x="3946313" y="2387476"/>
            <a:ext cx="5589575" cy="369332"/>
          </a:xfrm>
          <a:prstGeom prst="rect">
            <a:avLst/>
          </a:prstGeom>
          <a:noFill/>
        </p:spPr>
        <p:txBody>
          <a:bodyPr wrap="square" rtlCol="0">
            <a:spAutoFit/>
          </a:bodyPr>
          <a:lstStyle/>
          <a:p>
            <a:r>
              <a:rPr lang="fr-FR" dirty="0"/>
              <a:t>Non généralisable, dépend du contexte de l’étude</a:t>
            </a:r>
          </a:p>
        </p:txBody>
      </p:sp>
      <p:sp>
        <p:nvSpPr>
          <p:cNvPr id="17" name="Flèche : droite 16">
            <a:extLst>
              <a:ext uri="{FF2B5EF4-FFF2-40B4-BE49-F238E27FC236}">
                <a16:creationId xmlns:a16="http://schemas.microsoft.com/office/drawing/2014/main" id="{9B4A6769-416A-9DCB-9292-67E9C6647720}"/>
              </a:ext>
            </a:extLst>
          </p:cNvPr>
          <p:cNvSpPr/>
          <p:nvPr/>
        </p:nvSpPr>
        <p:spPr>
          <a:xfrm>
            <a:off x="4663134" y="1158857"/>
            <a:ext cx="475528" cy="534491"/>
          </a:xfrm>
          <a:prstGeom prst="rightArrow">
            <a:avLst/>
          </a:prstGeom>
          <a:solidFill>
            <a:srgbClr val="68013F"/>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17">
            <a:extLst>
              <a:ext uri="{FF2B5EF4-FFF2-40B4-BE49-F238E27FC236}">
                <a16:creationId xmlns:a16="http://schemas.microsoft.com/office/drawing/2014/main" id="{B0103646-63AB-AD55-F4C4-12D1259760C3}"/>
              </a:ext>
            </a:extLst>
          </p:cNvPr>
          <p:cNvPicPr>
            <a:picLocks noChangeAspect="1"/>
          </p:cNvPicPr>
          <p:nvPr/>
        </p:nvPicPr>
        <p:blipFill>
          <a:blip r:embed="rId2"/>
          <a:stretch>
            <a:fillRect/>
          </a:stretch>
        </p:blipFill>
        <p:spPr>
          <a:xfrm>
            <a:off x="701623" y="4407679"/>
            <a:ext cx="803869" cy="758151"/>
          </a:xfrm>
          <a:prstGeom prst="rect">
            <a:avLst/>
          </a:prstGeom>
        </p:spPr>
      </p:pic>
      <p:sp>
        <p:nvSpPr>
          <p:cNvPr id="19" name="ZoneTexte 18">
            <a:extLst>
              <a:ext uri="{FF2B5EF4-FFF2-40B4-BE49-F238E27FC236}">
                <a16:creationId xmlns:a16="http://schemas.microsoft.com/office/drawing/2014/main" id="{B39E13EF-5A01-1BF9-5176-B640A2D35CA7}"/>
              </a:ext>
            </a:extLst>
          </p:cNvPr>
          <p:cNvSpPr txBox="1"/>
          <p:nvPr/>
        </p:nvSpPr>
        <p:spPr>
          <a:xfrm>
            <a:off x="1503909" y="4578790"/>
            <a:ext cx="1898277" cy="461665"/>
          </a:xfrm>
          <a:prstGeom prst="rect">
            <a:avLst/>
          </a:prstGeom>
          <a:noFill/>
        </p:spPr>
        <p:txBody>
          <a:bodyPr wrap="none" rtlCol="0">
            <a:spAutoFit/>
          </a:bodyPr>
          <a:lstStyle/>
          <a:p>
            <a:r>
              <a:rPr lang="fr-FR" sz="2400" b="1" dirty="0"/>
              <a:t>_empirique</a:t>
            </a:r>
          </a:p>
        </p:txBody>
      </p:sp>
      <p:sp>
        <p:nvSpPr>
          <p:cNvPr id="20" name="ZoneTexte 19">
            <a:extLst>
              <a:ext uri="{FF2B5EF4-FFF2-40B4-BE49-F238E27FC236}">
                <a16:creationId xmlns:a16="http://schemas.microsoft.com/office/drawing/2014/main" id="{92A7D76F-79D1-2C60-C549-EC69141E8B23}"/>
              </a:ext>
            </a:extLst>
          </p:cNvPr>
          <p:cNvSpPr txBox="1"/>
          <p:nvPr/>
        </p:nvSpPr>
        <p:spPr>
          <a:xfrm>
            <a:off x="5207117" y="1231673"/>
            <a:ext cx="3464611" cy="369332"/>
          </a:xfrm>
          <a:prstGeom prst="rect">
            <a:avLst/>
          </a:prstGeom>
          <a:noFill/>
        </p:spPr>
        <p:txBody>
          <a:bodyPr wrap="square" rtlCol="0">
            <a:spAutoFit/>
          </a:bodyPr>
          <a:lstStyle/>
          <a:p>
            <a:r>
              <a:rPr lang="fr-FR" dirty="0"/>
              <a:t>Relu par un comité de lecture</a:t>
            </a:r>
          </a:p>
        </p:txBody>
      </p:sp>
      <p:sp>
        <p:nvSpPr>
          <p:cNvPr id="21" name="Flèche : droite 20">
            <a:extLst>
              <a:ext uri="{FF2B5EF4-FFF2-40B4-BE49-F238E27FC236}">
                <a16:creationId xmlns:a16="http://schemas.microsoft.com/office/drawing/2014/main" id="{E0036A45-57D1-FFC0-273D-3B97CF530DB0}"/>
              </a:ext>
            </a:extLst>
          </p:cNvPr>
          <p:cNvSpPr/>
          <p:nvPr/>
        </p:nvSpPr>
        <p:spPr>
          <a:xfrm>
            <a:off x="3164422" y="5728527"/>
            <a:ext cx="475528" cy="534491"/>
          </a:xfrm>
          <a:prstGeom prst="rightArrow">
            <a:avLst/>
          </a:prstGeom>
          <a:solidFill>
            <a:srgbClr val="68013F"/>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 name="Image 21">
            <a:extLst>
              <a:ext uri="{FF2B5EF4-FFF2-40B4-BE49-F238E27FC236}">
                <a16:creationId xmlns:a16="http://schemas.microsoft.com/office/drawing/2014/main" id="{CB930122-3FA8-D0CF-6173-64FA6A9EA141}"/>
              </a:ext>
            </a:extLst>
          </p:cNvPr>
          <p:cNvPicPr>
            <a:picLocks noChangeAspect="1"/>
          </p:cNvPicPr>
          <p:nvPr/>
        </p:nvPicPr>
        <p:blipFill>
          <a:blip r:embed="rId2"/>
          <a:stretch>
            <a:fillRect/>
          </a:stretch>
        </p:blipFill>
        <p:spPr>
          <a:xfrm>
            <a:off x="700040" y="5533336"/>
            <a:ext cx="803869" cy="758151"/>
          </a:xfrm>
          <a:prstGeom prst="rect">
            <a:avLst/>
          </a:prstGeom>
        </p:spPr>
      </p:pic>
      <p:sp>
        <p:nvSpPr>
          <p:cNvPr id="25" name="Flèche : droite 24">
            <a:extLst>
              <a:ext uri="{FF2B5EF4-FFF2-40B4-BE49-F238E27FC236}">
                <a16:creationId xmlns:a16="http://schemas.microsoft.com/office/drawing/2014/main" id="{AFF295E3-4B60-187F-402B-3F70D94A2B48}"/>
              </a:ext>
            </a:extLst>
          </p:cNvPr>
          <p:cNvSpPr/>
          <p:nvPr/>
        </p:nvSpPr>
        <p:spPr>
          <a:xfrm>
            <a:off x="3402186" y="2301161"/>
            <a:ext cx="475528" cy="534491"/>
          </a:xfrm>
          <a:prstGeom prst="rightArrow">
            <a:avLst/>
          </a:prstGeom>
          <a:solidFill>
            <a:srgbClr val="68013F"/>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Flèche : droite 28">
            <a:extLst>
              <a:ext uri="{FF2B5EF4-FFF2-40B4-BE49-F238E27FC236}">
                <a16:creationId xmlns:a16="http://schemas.microsoft.com/office/drawing/2014/main" id="{322DA299-D364-2A58-D634-6A229BBCF547}"/>
              </a:ext>
            </a:extLst>
          </p:cNvPr>
          <p:cNvSpPr/>
          <p:nvPr/>
        </p:nvSpPr>
        <p:spPr>
          <a:xfrm>
            <a:off x="3080472" y="3417339"/>
            <a:ext cx="475528" cy="534491"/>
          </a:xfrm>
          <a:prstGeom prst="rightArrow">
            <a:avLst/>
          </a:prstGeom>
          <a:solidFill>
            <a:srgbClr val="68013F"/>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ZoneTexte 29">
            <a:extLst>
              <a:ext uri="{FF2B5EF4-FFF2-40B4-BE49-F238E27FC236}">
                <a16:creationId xmlns:a16="http://schemas.microsoft.com/office/drawing/2014/main" id="{29559E98-B7B8-E79D-0A1D-414B7DA6AB34}"/>
              </a:ext>
            </a:extLst>
          </p:cNvPr>
          <p:cNvSpPr txBox="1"/>
          <p:nvPr/>
        </p:nvSpPr>
        <p:spPr>
          <a:xfrm>
            <a:off x="1503909" y="5712069"/>
            <a:ext cx="1689886" cy="461665"/>
          </a:xfrm>
          <a:prstGeom prst="rect">
            <a:avLst/>
          </a:prstGeom>
          <a:noFill/>
        </p:spPr>
        <p:txBody>
          <a:bodyPr wrap="none" rtlCol="0">
            <a:spAutoFit/>
          </a:bodyPr>
          <a:lstStyle/>
          <a:p>
            <a:r>
              <a:rPr lang="fr-FR" sz="2400" b="1" dirty="0"/>
              <a:t>_</a:t>
            </a:r>
            <a:r>
              <a:rPr lang="fr-FR" sz="2400" b="1" dirty="0" err="1"/>
              <a:t>synthese</a:t>
            </a:r>
            <a:endParaRPr lang="fr-FR" sz="2400" b="1" dirty="0"/>
          </a:p>
        </p:txBody>
      </p:sp>
      <p:sp>
        <p:nvSpPr>
          <p:cNvPr id="31" name="ZoneTexte 30">
            <a:extLst>
              <a:ext uri="{FF2B5EF4-FFF2-40B4-BE49-F238E27FC236}">
                <a16:creationId xmlns:a16="http://schemas.microsoft.com/office/drawing/2014/main" id="{FDB4CC54-948A-8BEE-0484-6796D86924C0}"/>
              </a:ext>
            </a:extLst>
          </p:cNvPr>
          <p:cNvSpPr txBox="1"/>
          <p:nvPr/>
        </p:nvSpPr>
        <p:spPr>
          <a:xfrm>
            <a:off x="3586145" y="3489588"/>
            <a:ext cx="2895042" cy="369332"/>
          </a:xfrm>
          <a:prstGeom prst="rect">
            <a:avLst/>
          </a:prstGeom>
          <a:noFill/>
        </p:spPr>
        <p:txBody>
          <a:bodyPr wrap="square" rtlCol="0">
            <a:spAutoFit/>
          </a:bodyPr>
          <a:lstStyle/>
          <a:p>
            <a:r>
              <a:rPr lang="fr-FR" dirty="0"/>
              <a:t>L’étude a été reproduite</a:t>
            </a:r>
          </a:p>
        </p:txBody>
      </p:sp>
      <p:sp>
        <p:nvSpPr>
          <p:cNvPr id="32" name="ZoneTexte 31">
            <a:extLst>
              <a:ext uri="{FF2B5EF4-FFF2-40B4-BE49-F238E27FC236}">
                <a16:creationId xmlns:a16="http://schemas.microsoft.com/office/drawing/2014/main" id="{03A22C10-DBE6-55DA-F289-DE549C5FDA97}"/>
              </a:ext>
            </a:extLst>
          </p:cNvPr>
          <p:cNvSpPr txBox="1"/>
          <p:nvPr/>
        </p:nvSpPr>
        <p:spPr>
          <a:xfrm>
            <a:off x="3767408" y="4655512"/>
            <a:ext cx="4190887" cy="369332"/>
          </a:xfrm>
          <a:prstGeom prst="rect">
            <a:avLst/>
          </a:prstGeom>
          <a:noFill/>
        </p:spPr>
        <p:txBody>
          <a:bodyPr wrap="square" rtlCol="0">
            <a:spAutoFit/>
          </a:bodyPr>
          <a:lstStyle/>
          <a:p>
            <a:r>
              <a:rPr lang="fr-FR" dirty="0"/>
              <a:t>Basé sur une expérience ou des faits</a:t>
            </a:r>
          </a:p>
        </p:txBody>
      </p:sp>
      <p:sp>
        <p:nvSpPr>
          <p:cNvPr id="33" name="ZoneTexte 32">
            <a:extLst>
              <a:ext uri="{FF2B5EF4-FFF2-40B4-BE49-F238E27FC236}">
                <a16:creationId xmlns:a16="http://schemas.microsoft.com/office/drawing/2014/main" id="{3D2A073E-5CA9-D0FA-4BF1-96707A91B10D}"/>
              </a:ext>
            </a:extLst>
          </p:cNvPr>
          <p:cNvSpPr txBox="1"/>
          <p:nvPr/>
        </p:nvSpPr>
        <p:spPr>
          <a:xfrm>
            <a:off x="3639950" y="5795496"/>
            <a:ext cx="5358257" cy="369332"/>
          </a:xfrm>
          <a:prstGeom prst="rect">
            <a:avLst/>
          </a:prstGeom>
          <a:noFill/>
        </p:spPr>
        <p:txBody>
          <a:bodyPr wrap="square" rtlCol="0">
            <a:spAutoFit/>
          </a:bodyPr>
          <a:lstStyle/>
          <a:p>
            <a:r>
              <a:rPr lang="fr-FR" dirty="0"/>
              <a:t>Synthèse de plusieurs études, méta-analyse, etc.</a:t>
            </a:r>
          </a:p>
        </p:txBody>
      </p:sp>
    </p:spTree>
    <p:extLst>
      <p:ext uri="{BB962C8B-B14F-4D97-AF65-F5344CB8AC3E}">
        <p14:creationId xmlns:p14="http://schemas.microsoft.com/office/powerpoint/2010/main" val="23468133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A8FD14-C976-1A0D-BBA3-2BDF1A0E3A8E}"/>
              </a:ext>
            </a:extLst>
          </p:cNvPr>
          <p:cNvSpPr>
            <a:spLocks noGrp="1"/>
          </p:cNvSpPr>
          <p:nvPr>
            <p:ph type="title"/>
          </p:nvPr>
        </p:nvSpPr>
        <p:spPr>
          <a:xfrm>
            <a:off x="623391" y="264590"/>
            <a:ext cx="10177131" cy="562074"/>
          </a:xfrm>
        </p:spPr>
        <p:txBody>
          <a:bodyPr>
            <a:normAutofit fontScale="90000"/>
          </a:bodyPr>
          <a:lstStyle/>
          <a:p>
            <a:r>
              <a:rPr lang="fr-FR" dirty="0"/>
              <a:t>Les marqueurs thématiques</a:t>
            </a:r>
          </a:p>
        </p:txBody>
      </p:sp>
      <p:sp>
        <p:nvSpPr>
          <p:cNvPr id="3" name="Rectangle 2">
            <a:extLst>
              <a:ext uri="{FF2B5EF4-FFF2-40B4-BE49-F238E27FC236}">
                <a16:creationId xmlns:a16="http://schemas.microsoft.com/office/drawing/2014/main" id="{DD8C48D6-58CF-D574-66ED-16B814DE0BBB}"/>
              </a:ext>
            </a:extLst>
          </p:cNvPr>
          <p:cNvSpPr/>
          <p:nvPr/>
        </p:nvSpPr>
        <p:spPr>
          <a:xfrm>
            <a:off x="1" y="0"/>
            <a:ext cx="175098" cy="6858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02E7DE31-5356-F1B0-00DA-51D2974CEE95}"/>
              </a:ext>
            </a:extLst>
          </p:cNvPr>
          <p:cNvSpPr txBox="1"/>
          <p:nvPr/>
        </p:nvSpPr>
        <p:spPr>
          <a:xfrm>
            <a:off x="815787" y="2180493"/>
            <a:ext cx="10858053" cy="3046988"/>
          </a:xfrm>
          <a:prstGeom prst="rect">
            <a:avLst/>
          </a:prstGeom>
          <a:noFill/>
        </p:spPr>
        <p:txBody>
          <a:bodyPr wrap="square" rtlCol="0">
            <a:spAutoFit/>
          </a:bodyPr>
          <a:lstStyle/>
          <a:p>
            <a:r>
              <a:rPr lang="fr-FR" sz="2400" dirty="0"/>
              <a:t>2 possibilités (non exclusives) :</a:t>
            </a:r>
          </a:p>
          <a:p>
            <a:endParaRPr lang="fr-FR" sz="2400" dirty="0"/>
          </a:p>
          <a:p>
            <a:pPr marL="514350" indent="-514350">
              <a:buFont typeface="+mj-lt"/>
              <a:buAutoNum type="romanUcPeriod"/>
            </a:pPr>
            <a:r>
              <a:rPr lang="fr-FR" sz="2400" dirty="0"/>
              <a:t>Un marqueur thématique pour chacun de vos </a:t>
            </a:r>
            <a:r>
              <a:rPr lang="fr-FR" sz="2400" b="1" dirty="0"/>
              <a:t>grands projets</a:t>
            </a:r>
            <a:r>
              <a:rPr lang="fr-FR" sz="2400" dirty="0"/>
              <a:t>. Dans le cas d’une thèse, cela peut être un marqueur pour </a:t>
            </a:r>
            <a:r>
              <a:rPr lang="fr-FR" sz="2400" b="1" dirty="0"/>
              <a:t>chaque grand axe suivi </a:t>
            </a:r>
            <a:r>
              <a:rPr lang="fr-FR" sz="2400" dirty="0"/>
              <a:t>par votre travail (matérialisé par parties par exemple)</a:t>
            </a:r>
          </a:p>
          <a:p>
            <a:pPr marL="514350" indent="-514350">
              <a:buFont typeface="+mj-lt"/>
              <a:buAutoNum type="romanUcPeriod"/>
            </a:pPr>
            <a:endParaRPr lang="fr-FR" sz="2400" dirty="0"/>
          </a:p>
          <a:p>
            <a:pPr marL="514350" indent="-514350">
              <a:buFont typeface="+mj-lt"/>
              <a:buAutoNum type="romanUcPeriod"/>
            </a:pPr>
            <a:endParaRPr lang="fr-FR" sz="2400" dirty="0"/>
          </a:p>
          <a:p>
            <a:pPr marL="514350" indent="-514350">
              <a:buFont typeface="+mj-lt"/>
              <a:buAutoNum type="romanUcPeriod"/>
            </a:pPr>
            <a:r>
              <a:rPr lang="fr-FR" sz="2400" dirty="0"/>
              <a:t>Créer une liste contrôlée de marqueurs thématiques = un </a:t>
            </a:r>
            <a:r>
              <a:rPr lang="fr-FR" sz="2400" b="1" dirty="0"/>
              <a:t>thésaurus</a:t>
            </a:r>
            <a:r>
              <a:rPr lang="fr-FR" sz="2400" dirty="0"/>
              <a:t> !</a:t>
            </a:r>
          </a:p>
        </p:txBody>
      </p:sp>
    </p:spTree>
    <p:extLst>
      <p:ext uri="{BB962C8B-B14F-4D97-AF65-F5344CB8AC3E}">
        <p14:creationId xmlns:p14="http://schemas.microsoft.com/office/powerpoint/2010/main" val="68254577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E6ACE-32E8-84F0-457B-FD5DF1DD49B1}"/>
            </a:ext>
          </a:extLst>
        </p:cNvPr>
        <p:cNvGrpSpPr/>
        <p:nvPr/>
      </p:nvGrpSpPr>
      <p:grpSpPr>
        <a:xfrm>
          <a:off x="0" y="0"/>
          <a:ext cx="0" cy="0"/>
          <a:chOff x="0" y="0"/>
          <a:chExt cx="0" cy="0"/>
        </a:xfrm>
      </p:grpSpPr>
      <p:pic>
        <p:nvPicPr>
          <p:cNvPr id="10" name="Image 9">
            <a:extLst>
              <a:ext uri="{FF2B5EF4-FFF2-40B4-BE49-F238E27FC236}">
                <a16:creationId xmlns:a16="http://schemas.microsoft.com/office/drawing/2014/main" id="{FE76EE1C-9DE3-0349-C8DD-50EA172712D6}"/>
              </a:ext>
            </a:extLst>
          </p:cNvPr>
          <p:cNvPicPr>
            <a:picLocks noChangeAspect="1"/>
          </p:cNvPicPr>
          <p:nvPr/>
        </p:nvPicPr>
        <p:blipFill>
          <a:blip r:embed="rId2"/>
          <a:stretch>
            <a:fillRect/>
          </a:stretch>
        </p:blipFill>
        <p:spPr>
          <a:xfrm>
            <a:off x="1667938" y="1285912"/>
            <a:ext cx="9124471" cy="5570771"/>
          </a:xfrm>
          <a:prstGeom prst="rect">
            <a:avLst/>
          </a:prstGeom>
        </p:spPr>
      </p:pic>
      <p:sp>
        <p:nvSpPr>
          <p:cNvPr id="2" name="Titre 1">
            <a:extLst>
              <a:ext uri="{FF2B5EF4-FFF2-40B4-BE49-F238E27FC236}">
                <a16:creationId xmlns:a16="http://schemas.microsoft.com/office/drawing/2014/main" id="{A989EDA2-4C9F-A039-9128-0AB070783D69}"/>
              </a:ext>
            </a:extLst>
          </p:cNvPr>
          <p:cNvSpPr>
            <a:spLocks noGrp="1"/>
          </p:cNvSpPr>
          <p:nvPr>
            <p:ph type="title"/>
          </p:nvPr>
        </p:nvSpPr>
        <p:spPr>
          <a:xfrm>
            <a:off x="623391" y="264590"/>
            <a:ext cx="10177131" cy="562074"/>
          </a:xfrm>
        </p:spPr>
        <p:txBody>
          <a:bodyPr>
            <a:normAutofit fontScale="90000"/>
          </a:bodyPr>
          <a:lstStyle/>
          <a:p>
            <a:r>
              <a:rPr lang="fr-FR" dirty="0"/>
              <a:t>Les marqueurs thématiques</a:t>
            </a:r>
          </a:p>
        </p:txBody>
      </p:sp>
      <p:sp>
        <p:nvSpPr>
          <p:cNvPr id="3" name="Rectangle 2">
            <a:extLst>
              <a:ext uri="{FF2B5EF4-FFF2-40B4-BE49-F238E27FC236}">
                <a16:creationId xmlns:a16="http://schemas.microsoft.com/office/drawing/2014/main" id="{6F2CF83B-BA7F-4EFB-FF5B-6BF90E832CA0}"/>
              </a:ext>
            </a:extLst>
          </p:cNvPr>
          <p:cNvSpPr/>
          <p:nvPr/>
        </p:nvSpPr>
        <p:spPr>
          <a:xfrm>
            <a:off x="1" y="0"/>
            <a:ext cx="175098" cy="6858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36921763-98AF-E1F8-EE71-E4633AD3BD34}"/>
              </a:ext>
            </a:extLst>
          </p:cNvPr>
          <p:cNvSpPr txBox="1"/>
          <p:nvPr/>
        </p:nvSpPr>
        <p:spPr>
          <a:xfrm>
            <a:off x="623391" y="1055080"/>
            <a:ext cx="10560425" cy="461665"/>
          </a:xfrm>
          <a:prstGeom prst="rect">
            <a:avLst/>
          </a:prstGeom>
          <a:noFill/>
        </p:spPr>
        <p:txBody>
          <a:bodyPr wrap="square" rtlCol="0">
            <a:spAutoFit/>
          </a:bodyPr>
          <a:lstStyle/>
          <a:p>
            <a:r>
              <a:rPr lang="fr-FR" sz="2400" dirty="0"/>
              <a:t>Créer une liste contrôlée de marqueurs thématiques = un </a:t>
            </a:r>
            <a:r>
              <a:rPr lang="fr-FR" sz="2400" b="1" dirty="0"/>
              <a:t>thésaurus</a:t>
            </a:r>
            <a:r>
              <a:rPr lang="fr-FR" sz="2400" dirty="0"/>
              <a:t> !</a:t>
            </a:r>
          </a:p>
        </p:txBody>
      </p:sp>
      <p:sp>
        <p:nvSpPr>
          <p:cNvPr id="7" name="ZoneTexte 6">
            <a:extLst>
              <a:ext uri="{FF2B5EF4-FFF2-40B4-BE49-F238E27FC236}">
                <a16:creationId xmlns:a16="http://schemas.microsoft.com/office/drawing/2014/main" id="{07A55357-4DF7-D313-F0C1-6868D5164D6B}"/>
              </a:ext>
            </a:extLst>
          </p:cNvPr>
          <p:cNvSpPr txBox="1"/>
          <p:nvPr/>
        </p:nvSpPr>
        <p:spPr>
          <a:xfrm>
            <a:off x="2892752" y="1900817"/>
            <a:ext cx="6248007" cy="400110"/>
          </a:xfrm>
          <a:prstGeom prst="rect">
            <a:avLst/>
          </a:prstGeom>
          <a:noFill/>
        </p:spPr>
        <p:txBody>
          <a:bodyPr wrap="square" rtlCol="0">
            <a:spAutoFit/>
          </a:bodyPr>
          <a:lstStyle/>
          <a:p>
            <a:r>
              <a:rPr lang="fr-FR" sz="2000" dirty="0"/>
              <a:t>Commencer par lister entre 10 et 15 grand thèmes</a:t>
            </a:r>
          </a:p>
        </p:txBody>
      </p:sp>
      <p:sp>
        <p:nvSpPr>
          <p:cNvPr id="8" name="ZoneTexte 7">
            <a:extLst>
              <a:ext uri="{FF2B5EF4-FFF2-40B4-BE49-F238E27FC236}">
                <a16:creationId xmlns:a16="http://schemas.microsoft.com/office/drawing/2014/main" id="{B5A86096-998C-0AFE-8037-A05EA1F36FA8}"/>
              </a:ext>
            </a:extLst>
          </p:cNvPr>
          <p:cNvSpPr txBox="1"/>
          <p:nvPr/>
        </p:nvSpPr>
        <p:spPr>
          <a:xfrm>
            <a:off x="2468210" y="6182340"/>
            <a:ext cx="7780272" cy="400110"/>
          </a:xfrm>
          <a:prstGeom prst="rect">
            <a:avLst/>
          </a:prstGeom>
          <a:noFill/>
        </p:spPr>
        <p:txBody>
          <a:bodyPr wrap="square" rtlCol="0">
            <a:spAutoFit/>
          </a:bodyPr>
          <a:lstStyle/>
          <a:p>
            <a:r>
              <a:rPr lang="fr-FR" sz="2000" dirty="0"/>
              <a:t>Puis pour chaque grand thème lister quelques sous-thèmes</a:t>
            </a:r>
          </a:p>
        </p:txBody>
      </p:sp>
      <p:sp>
        <p:nvSpPr>
          <p:cNvPr id="12" name="ZoneTexte 11">
            <a:extLst>
              <a:ext uri="{FF2B5EF4-FFF2-40B4-BE49-F238E27FC236}">
                <a16:creationId xmlns:a16="http://schemas.microsoft.com/office/drawing/2014/main" id="{151F46F4-55F8-2A24-615C-19707D5A05A4}"/>
              </a:ext>
            </a:extLst>
          </p:cNvPr>
          <p:cNvSpPr txBox="1"/>
          <p:nvPr/>
        </p:nvSpPr>
        <p:spPr>
          <a:xfrm>
            <a:off x="236156" y="3094948"/>
            <a:ext cx="1994457" cy="646331"/>
          </a:xfrm>
          <a:prstGeom prst="rect">
            <a:avLst/>
          </a:prstGeom>
          <a:noFill/>
        </p:spPr>
        <p:txBody>
          <a:bodyPr wrap="none" rtlCol="0">
            <a:spAutoFit/>
          </a:bodyPr>
          <a:lstStyle/>
          <a:p>
            <a:r>
              <a:rPr lang="fr-FR" dirty="0"/>
              <a:t>Thèmes de </a:t>
            </a:r>
            <a:r>
              <a:rPr lang="fr-FR" dirty="0" err="1"/>
              <a:t>niv</a:t>
            </a:r>
            <a:r>
              <a:rPr lang="fr-FR" dirty="0"/>
              <a:t>. 1</a:t>
            </a:r>
          </a:p>
          <a:p>
            <a:pPr algn="ctr"/>
            <a:r>
              <a:rPr lang="fr-FR" dirty="0"/>
              <a:t>(génériques)</a:t>
            </a:r>
          </a:p>
        </p:txBody>
      </p:sp>
      <p:sp>
        <p:nvSpPr>
          <p:cNvPr id="13" name="ZoneTexte 12">
            <a:extLst>
              <a:ext uri="{FF2B5EF4-FFF2-40B4-BE49-F238E27FC236}">
                <a16:creationId xmlns:a16="http://schemas.microsoft.com/office/drawing/2014/main" id="{CA84E700-93F7-681B-273B-DE88231A6D54}"/>
              </a:ext>
            </a:extLst>
          </p:cNvPr>
          <p:cNvSpPr txBox="1"/>
          <p:nvPr/>
        </p:nvSpPr>
        <p:spPr>
          <a:xfrm>
            <a:off x="236155" y="5158207"/>
            <a:ext cx="1994457" cy="646331"/>
          </a:xfrm>
          <a:prstGeom prst="rect">
            <a:avLst/>
          </a:prstGeom>
          <a:noFill/>
        </p:spPr>
        <p:txBody>
          <a:bodyPr wrap="none" rtlCol="0">
            <a:spAutoFit/>
          </a:bodyPr>
          <a:lstStyle/>
          <a:p>
            <a:r>
              <a:rPr lang="fr-FR" dirty="0"/>
              <a:t>Thèmes de </a:t>
            </a:r>
            <a:r>
              <a:rPr lang="fr-FR" dirty="0" err="1"/>
              <a:t>niv</a:t>
            </a:r>
            <a:r>
              <a:rPr lang="fr-FR" dirty="0"/>
              <a:t>. 2</a:t>
            </a:r>
          </a:p>
          <a:p>
            <a:pPr algn="ctr"/>
            <a:r>
              <a:rPr lang="fr-FR" dirty="0"/>
              <a:t>(spécifiques)</a:t>
            </a:r>
          </a:p>
        </p:txBody>
      </p:sp>
      <p:cxnSp>
        <p:nvCxnSpPr>
          <p:cNvPr id="15" name="Connecteur droit avec flèche 14">
            <a:extLst>
              <a:ext uri="{FF2B5EF4-FFF2-40B4-BE49-F238E27FC236}">
                <a16:creationId xmlns:a16="http://schemas.microsoft.com/office/drawing/2014/main" id="{657710C2-5481-E6DB-A278-973BABF30296}"/>
              </a:ext>
            </a:extLst>
          </p:cNvPr>
          <p:cNvCxnSpPr>
            <a:cxnSpLocks/>
          </p:cNvCxnSpPr>
          <p:nvPr/>
        </p:nvCxnSpPr>
        <p:spPr>
          <a:xfrm>
            <a:off x="2230612" y="3418113"/>
            <a:ext cx="662140" cy="0"/>
          </a:xfrm>
          <a:prstGeom prst="straightConnector1">
            <a:avLst/>
          </a:prstGeom>
          <a:ln w="57150">
            <a:solidFill>
              <a:srgbClr val="68013F"/>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B634FF2E-990E-2B07-19F4-E21C3C486D4D}"/>
              </a:ext>
            </a:extLst>
          </p:cNvPr>
          <p:cNvCxnSpPr>
            <a:cxnSpLocks/>
            <a:stCxn id="13" idx="3"/>
          </p:cNvCxnSpPr>
          <p:nvPr/>
        </p:nvCxnSpPr>
        <p:spPr>
          <a:xfrm>
            <a:off x="2230612" y="5481373"/>
            <a:ext cx="447274" cy="0"/>
          </a:xfrm>
          <a:prstGeom prst="straightConnector1">
            <a:avLst/>
          </a:prstGeom>
          <a:ln w="57150">
            <a:solidFill>
              <a:srgbClr val="68013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83378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BA78E-D10B-A192-02C1-CA8CB19352A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2AD5790-B258-4A6F-21F5-3CF5F3AF9CC5}"/>
              </a:ext>
            </a:extLst>
          </p:cNvPr>
          <p:cNvSpPr>
            <a:spLocks noGrp="1"/>
          </p:cNvSpPr>
          <p:nvPr>
            <p:ph type="title"/>
          </p:nvPr>
        </p:nvSpPr>
        <p:spPr>
          <a:xfrm>
            <a:off x="623391" y="264590"/>
            <a:ext cx="10177131" cy="562074"/>
          </a:xfrm>
        </p:spPr>
        <p:txBody>
          <a:bodyPr>
            <a:normAutofit fontScale="90000"/>
          </a:bodyPr>
          <a:lstStyle/>
          <a:p>
            <a:r>
              <a:rPr lang="fr-FR" dirty="0"/>
              <a:t>Les marqueurs thématiques</a:t>
            </a:r>
          </a:p>
        </p:txBody>
      </p:sp>
      <p:sp>
        <p:nvSpPr>
          <p:cNvPr id="3" name="Rectangle 2">
            <a:extLst>
              <a:ext uri="{FF2B5EF4-FFF2-40B4-BE49-F238E27FC236}">
                <a16:creationId xmlns:a16="http://schemas.microsoft.com/office/drawing/2014/main" id="{51A7157F-3374-F122-B593-D241437596C0}"/>
              </a:ext>
            </a:extLst>
          </p:cNvPr>
          <p:cNvSpPr/>
          <p:nvPr/>
        </p:nvSpPr>
        <p:spPr>
          <a:xfrm>
            <a:off x="1" y="0"/>
            <a:ext cx="175098" cy="6858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A2AD7D84-BDFA-F739-9AD8-F667784F1B2C}"/>
              </a:ext>
            </a:extLst>
          </p:cNvPr>
          <p:cNvSpPr txBox="1"/>
          <p:nvPr/>
        </p:nvSpPr>
        <p:spPr>
          <a:xfrm>
            <a:off x="623391" y="1055080"/>
            <a:ext cx="10560425" cy="461665"/>
          </a:xfrm>
          <a:prstGeom prst="rect">
            <a:avLst/>
          </a:prstGeom>
          <a:noFill/>
        </p:spPr>
        <p:txBody>
          <a:bodyPr wrap="square" rtlCol="0">
            <a:spAutoFit/>
          </a:bodyPr>
          <a:lstStyle/>
          <a:p>
            <a:r>
              <a:rPr lang="fr-FR" sz="2400" dirty="0"/>
              <a:t>Créer une liste contrôlée de marqueurs thématiques = un </a:t>
            </a:r>
            <a:r>
              <a:rPr lang="fr-FR" sz="2400" b="1" dirty="0"/>
              <a:t>thésaurus</a:t>
            </a:r>
            <a:r>
              <a:rPr lang="fr-FR" sz="2400" dirty="0"/>
              <a:t> !</a:t>
            </a:r>
          </a:p>
        </p:txBody>
      </p:sp>
      <p:sp>
        <p:nvSpPr>
          <p:cNvPr id="7" name="ZoneTexte 6">
            <a:extLst>
              <a:ext uri="{FF2B5EF4-FFF2-40B4-BE49-F238E27FC236}">
                <a16:creationId xmlns:a16="http://schemas.microsoft.com/office/drawing/2014/main" id="{D65E9C5A-7F5F-0468-6EE9-898FD04D92AA}"/>
              </a:ext>
            </a:extLst>
          </p:cNvPr>
          <p:cNvSpPr txBox="1"/>
          <p:nvPr/>
        </p:nvSpPr>
        <p:spPr>
          <a:xfrm>
            <a:off x="623391" y="1635538"/>
            <a:ext cx="6239633" cy="400110"/>
          </a:xfrm>
          <a:prstGeom prst="rect">
            <a:avLst/>
          </a:prstGeom>
          <a:noFill/>
        </p:spPr>
        <p:txBody>
          <a:bodyPr wrap="square" rtlCol="0">
            <a:spAutoFit/>
          </a:bodyPr>
          <a:lstStyle/>
          <a:p>
            <a:r>
              <a:rPr lang="fr-FR" sz="2000" dirty="0"/>
              <a:t>Commencer par lister entre 10 et 15 grand thèmes</a:t>
            </a:r>
            <a:endParaRPr lang="fr-FR" sz="2000" i="1" dirty="0"/>
          </a:p>
        </p:txBody>
      </p:sp>
      <p:sp>
        <p:nvSpPr>
          <p:cNvPr id="8" name="ZoneTexte 7">
            <a:extLst>
              <a:ext uri="{FF2B5EF4-FFF2-40B4-BE49-F238E27FC236}">
                <a16:creationId xmlns:a16="http://schemas.microsoft.com/office/drawing/2014/main" id="{791C69C3-48B7-3A65-9B80-9C8CB38D1E21}"/>
              </a:ext>
            </a:extLst>
          </p:cNvPr>
          <p:cNvSpPr txBox="1"/>
          <p:nvPr/>
        </p:nvSpPr>
        <p:spPr>
          <a:xfrm>
            <a:off x="623391" y="2194610"/>
            <a:ext cx="7297951" cy="400110"/>
          </a:xfrm>
          <a:prstGeom prst="rect">
            <a:avLst/>
          </a:prstGeom>
          <a:noFill/>
        </p:spPr>
        <p:txBody>
          <a:bodyPr wrap="square" rtlCol="0">
            <a:spAutoFit/>
          </a:bodyPr>
          <a:lstStyle/>
          <a:p>
            <a:r>
              <a:rPr lang="fr-FR" sz="2000" dirty="0"/>
              <a:t>Puis pour chaque grand thème lister quelques sous-thèmes</a:t>
            </a:r>
          </a:p>
        </p:txBody>
      </p:sp>
      <p:sp>
        <p:nvSpPr>
          <p:cNvPr id="5" name="ZoneTexte 4">
            <a:extLst>
              <a:ext uri="{FF2B5EF4-FFF2-40B4-BE49-F238E27FC236}">
                <a16:creationId xmlns:a16="http://schemas.microsoft.com/office/drawing/2014/main" id="{927A0706-D95D-0A91-6CF2-FC9D7301016D}"/>
              </a:ext>
            </a:extLst>
          </p:cNvPr>
          <p:cNvSpPr txBox="1"/>
          <p:nvPr/>
        </p:nvSpPr>
        <p:spPr>
          <a:xfrm>
            <a:off x="623391" y="2662813"/>
            <a:ext cx="1447832" cy="461665"/>
          </a:xfrm>
          <a:prstGeom prst="rect">
            <a:avLst/>
          </a:prstGeom>
          <a:noFill/>
        </p:spPr>
        <p:txBody>
          <a:bodyPr wrap="none" rtlCol="0">
            <a:spAutoFit/>
          </a:bodyPr>
          <a:lstStyle/>
          <a:p>
            <a:r>
              <a:rPr lang="fr-FR" sz="2400" b="1" dirty="0"/>
              <a:t>Conseils</a:t>
            </a:r>
          </a:p>
        </p:txBody>
      </p:sp>
      <p:sp>
        <p:nvSpPr>
          <p:cNvPr id="6" name="ZoneTexte 5">
            <a:extLst>
              <a:ext uri="{FF2B5EF4-FFF2-40B4-BE49-F238E27FC236}">
                <a16:creationId xmlns:a16="http://schemas.microsoft.com/office/drawing/2014/main" id="{F58FA40D-2E74-9436-5361-21578DC5A6C4}"/>
              </a:ext>
            </a:extLst>
          </p:cNvPr>
          <p:cNvSpPr txBox="1"/>
          <p:nvPr/>
        </p:nvSpPr>
        <p:spPr>
          <a:xfrm>
            <a:off x="743578" y="3238082"/>
            <a:ext cx="10317248" cy="369332"/>
          </a:xfrm>
          <a:prstGeom prst="rect">
            <a:avLst/>
          </a:prstGeom>
          <a:noFill/>
        </p:spPr>
        <p:txBody>
          <a:bodyPr wrap="none" rtlCol="0">
            <a:spAutoFit/>
          </a:bodyPr>
          <a:lstStyle/>
          <a:p>
            <a:r>
              <a:rPr lang="fr-FR" dirty="0"/>
              <a:t>Le marqueur est là pour vous aider à repérer un document, pas à le décrire de manière fidèle</a:t>
            </a:r>
          </a:p>
        </p:txBody>
      </p:sp>
      <p:sp>
        <p:nvSpPr>
          <p:cNvPr id="9" name="ZoneTexte 8">
            <a:extLst>
              <a:ext uri="{FF2B5EF4-FFF2-40B4-BE49-F238E27FC236}">
                <a16:creationId xmlns:a16="http://schemas.microsoft.com/office/drawing/2014/main" id="{FE843F3D-164D-BA62-4B7D-FCCF8FE41E79}"/>
              </a:ext>
            </a:extLst>
          </p:cNvPr>
          <p:cNvSpPr txBox="1"/>
          <p:nvPr/>
        </p:nvSpPr>
        <p:spPr>
          <a:xfrm>
            <a:off x="2150347" y="3838040"/>
            <a:ext cx="7576457" cy="646331"/>
          </a:xfrm>
          <a:prstGeom prst="rect">
            <a:avLst/>
          </a:prstGeom>
          <a:noFill/>
        </p:spPr>
        <p:txBody>
          <a:bodyPr wrap="square" rtlCol="0">
            <a:spAutoFit/>
          </a:bodyPr>
          <a:lstStyle/>
          <a:p>
            <a:r>
              <a:rPr lang="fr-FR" dirty="0"/>
              <a:t>Vous pouvez utiliser un même marqueur pour des sujets qui ne sont que « thématiquement proches », c’est un </a:t>
            </a:r>
            <a:r>
              <a:rPr lang="fr-FR" b="1" dirty="0"/>
              <a:t>compromis</a:t>
            </a:r>
            <a:r>
              <a:rPr lang="fr-FR" dirty="0"/>
              <a:t> à trouver</a:t>
            </a:r>
          </a:p>
        </p:txBody>
      </p:sp>
      <p:sp>
        <p:nvSpPr>
          <p:cNvPr id="11" name="Flèche : droite 10">
            <a:extLst>
              <a:ext uri="{FF2B5EF4-FFF2-40B4-BE49-F238E27FC236}">
                <a16:creationId xmlns:a16="http://schemas.microsoft.com/office/drawing/2014/main" id="{9CB29D75-A0E0-32C7-9EE7-21D4EF3CBDEC}"/>
              </a:ext>
            </a:extLst>
          </p:cNvPr>
          <p:cNvSpPr/>
          <p:nvPr/>
        </p:nvSpPr>
        <p:spPr>
          <a:xfrm>
            <a:off x="876709" y="3838040"/>
            <a:ext cx="941196" cy="559930"/>
          </a:xfrm>
          <a:prstGeom prst="rightArrow">
            <a:avLst/>
          </a:prstGeom>
          <a:solidFill>
            <a:srgbClr val="68013F"/>
          </a:solidFill>
          <a:ln>
            <a:solidFill>
              <a:srgbClr val="6801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64B6FE9D-AA7B-66D0-DC05-BBA2C2AC929B}"/>
              </a:ext>
            </a:extLst>
          </p:cNvPr>
          <p:cNvSpPr txBox="1"/>
          <p:nvPr/>
        </p:nvSpPr>
        <p:spPr>
          <a:xfrm>
            <a:off x="2150347" y="4787681"/>
            <a:ext cx="7576457" cy="646331"/>
          </a:xfrm>
          <a:prstGeom prst="rect">
            <a:avLst/>
          </a:prstGeom>
          <a:noFill/>
        </p:spPr>
        <p:txBody>
          <a:bodyPr wrap="square" rtlCol="0">
            <a:spAutoFit/>
          </a:bodyPr>
          <a:lstStyle/>
          <a:p>
            <a:r>
              <a:rPr lang="fr-FR" dirty="0"/>
              <a:t>Gardez comme phare : « dans 6 mois, dans 1 an, est-ce que je pense que ce marqueur me sera </a:t>
            </a:r>
            <a:r>
              <a:rPr lang="fr-FR" b="1" dirty="0"/>
              <a:t>utile</a:t>
            </a:r>
            <a:r>
              <a:rPr lang="fr-FR" dirty="0"/>
              <a:t> pour retrouver ce document ? »</a:t>
            </a:r>
          </a:p>
        </p:txBody>
      </p:sp>
      <p:sp>
        <p:nvSpPr>
          <p:cNvPr id="13" name="Flèche : droite 12">
            <a:extLst>
              <a:ext uri="{FF2B5EF4-FFF2-40B4-BE49-F238E27FC236}">
                <a16:creationId xmlns:a16="http://schemas.microsoft.com/office/drawing/2014/main" id="{AC40B585-6A3D-2268-2EE6-D9B6CA9CA0C7}"/>
              </a:ext>
            </a:extLst>
          </p:cNvPr>
          <p:cNvSpPr/>
          <p:nvPr/>
        </p:nvSpPr>
        <p:spPr>
          <a:xfrm>
            <a:off x="876709" y="4787681"/>
            <a:ext cx="941196" cy="559930"/>
          </a:xfrm>
          <a:prstGeom prst="rightArrow">
            <a:avLst/>
          </a:prstGeom>
          <a:solidFill>
            <a:srgbClr val="68013F"/>
          </a:solidFill>
          <a:ln>
            <a:solidFill>
              <a:srgbClr val="6801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 coins arrondis 13">
            <a:extLst>
              <a:ext uri="{FF2B5EF4-FFF2-40B4-BE49-F238E27FC236}">
                <a16:creationId xmlns:a16="http://schemas.microsoft.com/office/drawing/2014/main" id="{5C0729A6-6E56-F71E-40BD-1D17101A54F4}"/>
              </a:ext>
            </a:extLst>
          </p:cNvPr>
          <p:cNvSpPr/>
          <p:nvPr/>
        </p:nvSpPr>
        <p:spPr>
          <a:xfrm>
            <a:off x="1951055" y="5749062"/>
            <a:ext cx="8289890" cy="833783"/>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0000"/>
                </a:solidFill>
              </a:rPr>
              <a:t>Ce travail de méthodologie est un outil pour votre travail de recherche, rien de plus, ne surchargez pas votre process !</a:t>
            </a:r>
          </a:p>
        </p:txBody>
      </p:sp>
      <p:sp>
        <p:nvSpPr>
          <p:cNvPr id="16" name="ZoneTexte 15">
            <a:extLst>
              <a:ext uri="{FF2B5EF4-FFF2-40B4-BE49-F238E27FC236}">
                <a16:creationId xmlns:a16="http://schemas.microsoft.com/office/drawing/2014/main" id="{8B9810EA-07FF-0107-6284-2E797178CB89}"/>
              </a:ext>
            </a:extLst>
          </p:cNvPr>
          <p:cNvSpPr txBox="1"/>
          <p:nvPr/>
        </p:nvSpPr>
        <p:spPr>
          <a:xfrm>
            <a:off x="6750817" y="1535458"/>
            <a:ext cx="3759757" cy="646331"/>
          </a:xfrm>
          <a:prstGeom prst="rect">
            <a:avLst/>
          </a:prstGeom>
          <a:noFill/>
        </p:spPr>
        <p:txBody>
          <a:bodyPr wrap="square">
            <a:spAutoFit/>
          </a:bodyPr>
          <a:lstStyle/>
          <a:p>
            <a:r>
              <a:rPr lang="fr-FR" sz="1800" i="1" dirty="0"/>
              <a:t>(si vous avez des sous-collections thématiques, c’est un bon départ !)</a:t>
            </a:r>
            <a:endParaRPr lang="fr-FR" dirty="0"/>
          </a:p>
        </p:txBody>
      </p:sp>
    </p:spTree>
    <p:extLst>
      <p:ext uri="{BB962C8B-B14F-4D97-AF65-F5344CB8AC3E}">
        <p14:creationId xmlns:p14="http://schemas.microsoft.com/office/powerpoint/2010/main" val="4085320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EA69A7-ED7A-9320-969E-764A2F618B7C}"/>
              </a:ext>
            </a:extLst>
          </p:cNvPr>
          <p:cNvSpPr>
            <a:spLocks noGrp="1"/>
          </p:cNvSpPr>
          <p:nvPr>
            <p:ph type="title"/>
          </p:nvPr>
        </p:nvSpPr>
        <p:spPr/>
        <p:txBody>
          <a:bodyPr>
            <a:normAutofit fontScale="90000"/>
          </a:bodyPr>
          <a:lstStyle/>
          <a:p>
            <a:r>
              <a:rPr lang="fr-FR" dirty="0"/>
              <a:t>Les marqueurs thématiques</a:t>
            </a:r>
          </a:p>
        </p:txBody>
      </p:sp>
      <p:sp>
        <p:nvSpPr>
          <p:cNvPr id="3" name="Rectangle 2">
            <a:extLst>
              <a:ext uri="{FF2B5EF4-FFF2-40B4-BE49-F238E27FC236}">
                <a16:creationId xmlns:a16="http://schemas.microsoft.com/office/drawing/2014/main" id="{DB113D0C-3E81-A211-FF29-A6A23D63C464}"/>
              </a:ext>
            </a:extLst>
          </p:cNvPr>
          <p:cNvSpPr/>
          <p:nvPr/>
        </p:nvSpPr>
        <p:spPr>
          <a:xfrm>
            <a:off x="1" y="0"/>
            <a:ext cx="175098" cy="6858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242A1511-BDF5-D00F-1C44-706A016C5578}"/>
              </a:ext>
            </a:extLst>
          </p:cNvPr>
          <p:cNvSpPr/>
          <p:nvPr/>
        </p:nvSpPr>
        <p:spPr>
          <a:xfrm>
            <a:off x="623391" y="1046433"/>
            <a:ext cx="2118528" cy="833783"/>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0000"/>
                </a:solidFill>
              </a:rPr>
              <a:t>Un horizon…</a:t>
            </a:r>
          </a:p>
        </p:txBody>
      </p:sp>
      <p:pic>
        <p:nvPicPr>
          <p:cNvPr id="6" name="Image 5">
            <a:extLst>
              <a:ext uri="{FF2B5EF4-FFF2-40B4-BE49-F238E27FC236}">
                <a16:creationId xmlns:a16="http://schemas.microsoft.com/office/drawing/2014/main" id="{591A3EF8-FE18-185A-34FC-D555BBEBCFF8}"/>
              </a:ext>
            </a:extLst>
          </p:cNvPr>
          <p:cNvPicPr>
            <a:picLocks noChangeAspect="1"/>
          </p:cNvPicPr>
          <p:nvPr/>
        </p:nvPicPr>
        <p:blipFill>
          <a:blip r:embed="rId2"/>
          <a:stretch>
            <a:fillRect/>
          </a:stretch>
        </p:blipFill>
        <p:spPr>
          <a:xfrm>
            <a:off x="4287196" y="1537397"/>
            <a:ext cx="3423065" cy="3683895"/>
          </a:xfrm>
          <a:prstGeom prst="rect">
            <a:avLst/>
          </a:prstGeom>
        </p:spPr>
      </p:pic>
      <p:sp>
        <p:nvSpPr>
          <p:cNvPr id="7" name="ZoneTexte 6">
            <a:extLst>
              <a:ext uri="{FF2B5EF4-FFF2-40B4-BE49-F238E27FC236}">
                <a16:creationId xmlns:a16="http://schemas.microsoft.com/office/drawing/2014/main" id="{CC780BC9-9667-62DF-3A05-4DB0EB92E410}"/>
              </a:ext>
            </a:extLst>
          </p:cNvPr>
          <p:cNvSpPr txBox="1"/>
          <p:nvPr/>
        </p:nvSpPr>
        <p:spPr>
          <a:xfrm>
            <a:off x="826071" y="2439370"/>
            <a:ext cx="3223415" cy="1200329"/>
          </a:xfrm>
          <a:prstGeom prst="rect">
            <a:avLst/>
          </a:prstGeom>
          <a:noFill/>
        </p:spPr>
        <p:txBody>
          <a:bodyPr wrap="square" rtlCol="0">
            <a:spAutoFit/>
          </a:bodyPr>
          <a:lstStyle/>
          <a:p>
            <a:r>
              <a:rPr lang="fr-FR" sz="2400" dirty="0"/>
              <a:t>Pour </a:t>
            </a:r>
            <a:r>
              <a:rPr lang="fr-FR" sz="2400" b="1" dirty="0"/>
              <a:t>1000 références </a:t>
            </a:r>
            <a:r>
              <a:rPr lang="fr-FR" sz="2400" dirty="0"/>
              <a:t>dans votre bibliothèque…</a:t>
            </a:r>
          </a:p>
        </p:txBody>
      </p:sp>
      <p:sp>
        <p:nvSpPr>
          <p:cNvPr id="8" name="ZoneTexte 7">
            <a:extLst>
              <a:ext uri="{FF2B5EF4-FFF2-40B4-BE49-F238E27FC236}">
                <a16:creationId xmlns:a16="http://schemas.microsoft.com/office/drawing/2014/main" id="{3285DAD9-9346-703A-5EE4-DC4BD44AEA88}"/>
              </a:ext>
            </a:extLst>
          </p:cNvPr>
          <p:cNvSpPr txBox="1"/>
          <p:nvPr/>
        </p:nvSpPr>
        <p:spPr>
          <a:xfrm>
            <a:off x="4942220" y="5430819"/>
            <a:ext cx="2910965" cy="830997"/>
          </a:xfrm>
          <a:prstGeom prst="rect">
            <a:avLst/>
          </a:prstGeom>
          <a:noFill/>
        </p:spPr>
        <p:txBody>
          <a:bodyPr wrap="square" rtlCol="0">
            <a:spAutoFit/>
          </a:bodyPr>
          <a:lstStyle/>
          <a:p>
            <a:r>
              <a:rPr lang="fr-FR" sz="2400" dirty="0"/>
              <a:t>…Si vous croisez</a:t>
            </a:r>
            <a:r>
              <a:rPr lang="fr-FR" sz="2400" b="1" dirty="0"/>
              <a:t> 2 ou 3 marqueurs</a:t>
            </a:r>
            <a:r>
              <a:rPr lang="fr-FR" sz="2400" dirty="0"/>
              <a:t>…</a:t>
            </a:r>
            <a:endParaRPr lang="fr-FR" sz="2400" b="1" dirty="0"/>
          </a:p>
        </p:txBody>
      </p:sp>
      <p:pic>
        <p:nvPicPr>
          <p:cNvPr id="10" name="Image 9">
            <a:extLst>
              <a:ext uri="{FF2B5EF4-FFF2-40B4-BE49-F238E27FC236}">
                <a16:creationId xmlns:a16="http://schemas.microsoft.com/office/drawing/2014/main" id="{F262519A-C8A0-FA45-792F-DBE9028B0D3A}"/>
              </a:ext>
            </a:extLst>
          </p:cNvPr>
          <p:cNvPicPr>
            <a:picLocks noChangeAspect="1"/>
          </p:cNvPicPr>
          <p:nvPr/>
        </p:nvPicPr>
        <p:blipFill>
          <a:blip r:embed="rId3"/>
          <a:stretch>
            <a:fillRect/>
          </a:stretch>
        </p:blipFill>
        <p:spPr>
          <a:xfrm>
            <a:off x="382255" y="3741612"/>
            <a:ext cx="4139911" cy="2069955"/>
          </a:xfrm>
          <a:prstGeom prst="rect">
            <a:avLst/>
          </a:prstGeom>
          <a:ln>
            <a:noFill/>
          </a:ln>
          <a:effectLst>
            <a:outerShdw blurRad="292100" dist="139700" dir="2700000" algn="tl" rotWithShape="0">
              <a:srgbClr val="333333">
                <a:alpha val="65000"/>
              </a:srgbClr>
            </a:outerShdw>
          </a:effectLst>
        </p:spPr>
      </p:pic>
      <p:sp>
        <p:nvSpPr>
          <p:cNvPr id="11" name="ZoneTexte 10">
            <a:extLst>
              <a:ext uri="{FF2B5EF4-FFF2-40B4-BE49-F238E27FC236}">
                <a16:creationId xmlns:a16="http://schemas.microsoft.com/office/drawing/2014/main" id="{628E76DA-132F-FE8A-24AA-0E21DC047303}"/>
              </a:ext>
            </a:extLst>
          </p:cNvPr>
          <p:cNvSpPr txBox="1"/>
          <p:nvPr/>
        </p:nvSpPr>
        <p:spPr>
          <a:xfrm>
            <a:off x="8370383" y="1222542"/>
            <a:ext cx="3198226" cy="1200329"/>
          </a:xfrm>
          <a:prstGeom prst="rect">
            <a:avLst/>
          </a:prstGeom>
          <a:noFill/>
        </p:spPr>
        <p:txBody>
          <a:bodyPr wrap="square" rtlCol="0">
            <a:spAutoFit/>
          </a:bodyPr>
          <a:lstStyle/>
          <a:p>
            <a:r>
              <a:rPr lang="fr-FR" sz="2400" dirty="0"/>
              <a:t>Et que vous obtenez une liste de </a:t>
            </a:r>
            <a:r>
              <a:rPr lang="fr-FR" sz="2400" b="1" dirty="0"/>
              <a:t>50 à 70 résultats…</a:t>
            </a:r>
          </a:p>
        </p:txBody>
      </p:sp>
      <p:pic>
        <p:nvPicPr>
          <p:cNvPr id="12" name="Image 11">
            <a:extLst>
              <a:ext uri="{FF2B5EF4-FFF2-40B4-BE49-F238E27FC236}">
                <a16:creationId xmlns:a16="http://schemas.microsoft.com/office/drawing/2014/main" id="{6E130FB1-FC4B-109E-0157-04D192353860}"/>
              </a:ext>
            </a:extLst>
          </p:cNvPr>
          <p:cNvPicPr>
            <a:picLocks noChangeAspect="1"/>
          </p:cNvPicPr>
          <p:nvPr/>
        </p:nvPicPr>
        <p:blipFill>
          <a:blip r:embed="rId4"/>
          <a:srcRect t="18638" b="15426"/>
          <a:stretch/>
        </p:blipFill>
        <p:spPr>
          <a:xfrm>
            <a:off x="8069891" y="4322577"/>
            <a:ext cx="3198998" cy="1287780"/>
          </a:xfrm>
          <a:prstGeom prst="rect">
            <a:avLst/>
          </a:prstGeom>
        </p:spPr>
      </p:pic>
      <p:sp>
        <p:nvSpPr>
          <p:cNvPr id="13" name="ZoneTexte 12">
            <a:extLst>
              <a:ext uri="{FF2B5EF4-FFF2-40B4-BE49-F238E27FC236}">
                <a16:creationId xmlns:a16="http://schemas.microsoft.com/office/drawing/2014/main" id="{3B836BF3-A4BB-9902-3D7A-4FADB064C43F}"/>
              </a:ext>
            </a:extLst>
          </p:cNvPr>
          <p:cNvSpPr txBox="1"/>
          <p:nvPr/>
        </p:nvSpPr>
        <p:spPr>
          <a:xfrm>
            <a:off x="8370383" y="3039534"/>
            <a:ext cx="3198226" cy="1200329"/>
          </a:xfrm>
          <a:prstGeom prst="rect">
            <a:avLst/>
          </a:prstGeom>
          <a:noFill/>
        </p:spPr>
        <p:txBody>
          <a:bodyPr wrap="square" rtlCol="0">
            <a:spAutoFit/>
          </a:bodyPr>
          <a:lstStyle/>
          <a:p>
            <a:r>
              <a:rPr lang="fr-FR" sz="2400" dirty="0"/>
              <a:t>… Ne touchez plus à rien, votre thésaurus est </a:t>
            </a:r>
            <a:r>
              <a:rPr lang="fr-FR" sz="2400" b="1" dirty="0"/>
              <a:t>fonctionnel</a:t>
            </a:r>
            <a:r>
              <a:rPr lang="fr-FR" sz="2400" dirty="0"/>
              <a:t> !</a:t>
            </a:r>
            <a:endParaRPr lang="fr-FR" sz="2400" b="1" dirty="0"/>
          </a:p>
        </p:txBody>
      </p:sp>
    </p:spTree>
    <p:extLst>
      <p:ext uri="{BB962C8B-B14F-4D97-AF65-F5344CB8AC3E}">
        <p14:creationId xmlns:p14="http://schemas.microsoft.com/office/powerpoint/2010/main" val="1669272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THÈMESPOC" val="0piRhXUe"/>
  <p:tag name="ARTICULATE_SLIDE_COUNT" val="11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èmeSPOC">
  <a:themeElements>
    <a:clrScheme name="UPSACLAY">
      <a:dk1>
        <a:srgbClr val="63003C"/>
      </a:dk1>
      <a:lt1>
        <a:srgbClr val="FFFFFF"/>
      </a:lt1>
      <a:dk2>
        <a:srgbClr val="303E48"/>
      </a:dk2>
      <a:lt2>
        <a:srgbClr val="BDC4BC"/>
      </a:lt2>
      <a:accent1>
        <a:srgbClr val="DA5200"/>
      </a:accent1>
      <a:accent2>
        <a:srgbClr val="006996"/>
      </a:accent2>
      <a:accent3>
        <a:srgbClr val="FFFFFF"/>
      </a:accent3>
      <a:accent4>
        <a:srgbClr val="86B700"/>
      </a:accent4>
      <a:accent5>
        <a:srgbClr val="464595"/>
      </a:accent5>
      <a:accent6>
        <a:srgbClr val="80143C"/>
      </a:accent6>
      <a:hlink>
        <a:srgbClr val="63003C"/>
      </a:hlink>
      <a:folHlink>
        <a:srgbClr val="B8ACD7"/>
      </a:folHlink>
    </a:clrScheme>
    <a:fontScheme name="Université Paris-Saclay">
      <a:majorFont>
        <a:latin typeface="Open Sans"/>
        <a:ea typeface="Arial"/>
        <a:cs typeface="Arial Unicode MS"/>
      </a:majorFont>
      <a:minorFont>
        <a:latin typeface="Open Sans"/>
        <a:ea typeface="Arial"/>
        <a:cs typeface="Arial Unicode MS"/>
      </a:minorFont>
    </a:fontScheme>
    <a:fmtScheme name="Thème 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èmeSPOC" id="{958D42F4-BEF2-4B27-8F3B-C02A187056D2}" vid="{0022568B-0782-41ED-B16B-B272D4D0AF8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c0cbfc2-9484-4995-9013-d54970613709" xsi:nil="true"/>
    <lcf76f155ced4ddcb4097134ff3c332f xmlns="f0156ac9-daef-4c10-9790-573fcdb7930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F1E2CCA6241A040A17AEF38AD466A45" ma:contentTypeVersion="16" ma:contentTypeDescription="Crée un document." ma:contentTypeScope="" ma:versionID="bc1ba30156bcbb3062f98f1b1803af59">
  <xsd:schema xmlns:xsd="http://www.w3.org/2001/XMLSchema" xmlns:xs="http://www.w3.org/2001/XMLSchema" xmlns:p="http://schemas.microsoft.com/office/2006/metadata/properties" xmlns:ns2="f0156ac9-daef-4c10-9790-573fcdb79306" xmlns:ns3="3c0cbfc2-9484-4995-9013-d54970613709" targetNamespace="http://schemas.microsoft.com/office/2006/metadata/properties" ma:root="true" ma:fieldsID="d4675e68a77e9ee7a6dbcf61ee53a404" ns2:_="" ns3:_="">
    <xsd:import namespace="f0156ac9-daef-4c10-9790-573fcdb79306"/>
    <xsd:import namespace="3c0cbfc2-9484-4995-9013-d5497061370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156ac9-daef-4c10-9790-573fcdb793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Balises d’images" ma:readOnly="false" ma:fieldId="{5cf76f15-5ced-4ddc-b409-7134ff3c332f}" ma:taxonomyMulti="true" ma:sspId="b867a78c-48b8-4df0-bf1c-04f713128f5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c0cbfc2-9484-4995-9013-d54970613709" elementFormDefault="qualified">
    <xsd:import namespace="http://schemas.microsoft.com/office/2006/documentManagement/types"/>
    <xsd:import namespace="http://schemas.microsoft.com/office/infopath/2007/PartnerControls"/>
    <xsd:element name="SharedWithUsers" ma:index="16"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internalName="SharedWithDetails" ma:readOnly="true">
      <xsd:simpleType>
        <xsd:restriction base="dms:Note">
          <xsd:maxLength value="255"/>
        </xsd:restriction>
      </xsd:simpleType>
    </xsd:element>
    <xsd:element name="TaxCatchAll" ma:index="22" nillable="true" ma:displayName="Taxonomy Catch All Column" ma:hidden="true" ma:list="{b514e7a3-9860-4f76-9a6d-767cd0681926}" ma:internalName="TaxCatchAll" ma:showField="CatchAllData" ma:web="3c0cbfc2-9484-4995-9013-d5497061370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6F8787-7A75-45E0-B85D-F61FE1B28FBC}">
  <ds:schemaRefs>
    <ds:schemaRef ds:uri="http://schemas.microsoft.com/office/2006/metadata/properties"/>
    <ds:schemaRef ds:uri="http://purl.org/dc/dcmitype/"/>
    <ds:schemaRef ds:uri="http://schemas.microsoft.com/office/2006/documentManagement/types"/>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3c0cbfc2-9484-4995-9013-d54970613709"/>
    <ds:schemaRef ds:uri="f0156ac9-daef-4c10-9790-573fcdb79306"/>
  </ds:schemaRefs>
</ds:datastoreItem>
</file>

<file path=customXml/itemProps2.xml><?xml version="1.0" encoding="utf-8"?>
<ds:datastoreItem xmlns:ds="http://schemas.openxmlformats.org/officeDocument/2006/customXml" ds:itemID="{249049DC-A77D-4F9E-9B2B-7811F47CE4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156ac9-daef-4c10-9790-573fcdb79306"/>
    <ds:schemaRef ds:uri="3c0cbfc2-9484-4995-9013-d549706137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FBEABA5-3B4B-4EAD-8C41-1DC78AEA79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ThèmeSPOC</Template>
  <TotalTime>1</TotalTime>
  <Words>5716</Words>
  <Application>Microsoft Office PowerPoint</Application>
  <PresentationFormat>Grand écran</PresentationFormat>
  <Paragraphs>722</Paragraphs>
  <Slides>111</Slides>
  <Notes>13</Notes>
  <HiddenSlides>1</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111</vt:i4>
      </vt:variant>
    </vt:vector>
  </HeadingPairs>
  <TitlesOfParts>
    <vt:vector size="116" baseType="lpstr">
      <vt:lpstr>Aptos</vt:lpstr>
      <vt:lpstr>Arial</vt:lpstr>
      <vt:lpstr>Open Sans</vt:lpstr>
      <vt:lpstr>Ubuntu</vt:lpstr>
      <vt:lpstr>ThèmeSPOC</vt:lpstr>
      <vt:lpstr>Zotero Débutant &gt; Maîtrise  </vt:lpstr>
      <vt:lpstr>Présentation PowerPoint</vt:lpstr>
      <vt:lpstr>Une très bonne raison d’utiliser Zotero</vt:lpstr>
      <vt:lpstr>Une autre très bonne raison d’utiliser Zotero</vt:lpstr>
      <vt:lpstr>Une dernière très bonne raison d’utiliser Zotero</vt:lpstr>
      <vt:lpstr>Plan et objectifs de la formation</vt:lpstr>
      <vt:lpstr>Présentation PowerPoint</vt:lpstr>
      <vt:lpstr>Attention, une bonne installation de Zotero c’est…</vt:lpstr>
      <vt:lpstr>L’extension navigateur (Brave)</vt:lpstr>
      <vt:lpstr>Vous ne retrouvez pas l’extension ?</vt:lpstr>
      <vt:lpstr>Installation terminée !</vt:lpstr>
      <vt:lpstr>What’s inside ??</vt:lpstr>
      <vt:lpstr>Le standalone </vt:lpstr>
      <vt:lpstr>Le standalone : coup d’œil sur l’interface</vt:lpstr>
      <vt:lpstr>Première chose à faire en arrivant</vt:lpstr>
      <vt:lpstr>Première chose à faire en arrivant</vt:lpstr>
      <vt:lpstr>Présentation PowerPoint</vt:lpstr>
      <vt:lpstr>Conseil pour cette séance : _test !</vt:lpstr>
      <vt:lpstr>Importer grâce aux autoroutes de l’information</vt:lpstr>
      <vt:lpstr>Importer grâce aux autoroutes de l’information</vt:lpstr>
      <vt:lpstr>Importer grâce aux autoroutes de l’information</vt:lpstr>
      <vt:lpstr>Importer grâce aux autoroutes de l’information</vt:lpstr>
      <vt:lpstr>Importer grâce aux autoroutes de l’information</vt:lpstr>
      <vt:lpstr>Importer grâce aux autoroutes de l’information</vt:lpstr>
      <vt:lpstr>Importer grâce aux autoroutes de l’information</vt:lpstr>
      <vt:lpstr>Importer grâce aux autoroutes de l’information</vt:lpstr>
      <vt:lpstr>Importer grâce aux autoroutes de l’information</vt:lpstr>
      <vt:lpstr>La machine est imparfaite</vt:lpstr>
      <vt:lpstr>Importer grâce aux nationales de l’information</vt:lpstr>
      <vt:lpstr>Importer grâce aux nationales de l’information</vt:lpstr>
      <vt:lpstr>Importer grâce aux nationales de l’information</vt:lpstr>
      <vt:lpstr>Importer grâce aux nationales de l’information</vt:lpstr>
      <vt:lpstr>Importer grâce aux nationales de l’information</vt:lpstr>
      <vt:lpstr>Importer grâce aux nationales de l’information</vt:lpstr>
      <vt:lpstr>Importer grâce aux nationales de l’information</vt:lpstr>
      <vt:lpstr>Importer grâce aux nationales de l’information</vt:lpstr>
      <vt:lpstr>La machine est (toujours) imparfaite</vt:lpstr>
      <vt:lpstr>Importer grâce aux chemins vicinaux de l’information</vt:lpstr>
      <vt:lpstr>Conseils pour créer/corriger des métadonnées</vt:lpstr>
      <vt:lpstr>On s’entraîne avant la pause ?</vt:lpstr>
      <vt:lpstr>Présentation PowerPoint</vt:lpstr>
      <vt:lpstr>Présentation PowerPoint</vt:lpstr>
      <vt:lpstr>Norme bibliographique et styles bibliographiques</vt:lpstr>
      <vt:lpstr>Paramétrer son/ses style(s) bibliographique(s)</vt:lpstr>
      <vt:lpstr>Générer une biblio à partir de collections</vt:lpstr>
      <vt:lpstr>Générer une biblio à partir de collections</vt:lpstr>
      <vt:lpstr>Générer une biblio à partir de références dans une collection</vt:lpstr>
      <vt:lpstr>Zotero et traitement de texte classique</vt:lpstr>
      <vt:lpstr>Vérifications d’usage</vt:lpstr>
      <vt:lpstr>Insérer des appels de citation</vt:lpstr>
      <vt:lpstr>Insérer des appels de citation</vt:lpstr>
      <vt:lpstr>Insérer des appels de citation</vt:lpstr>
      <vt:lpstr>On passe à la pratique</vt:lpstr>
      <vt:lpstr>Présentation PowerPoint</vt:lpstr>
      <vt:lpstr>Les doublons</vt:lpstr>
      <vt:lpstr>La corbeille</vt:lpstr>
      <vt:lpstr>Les connexes</vt:lpstr>
      <vt:lpstr>Les notes</vt:lpstr>
      <vt:lpstr>Les marqueurs</vt:lpstr>
      <vt:lpstr>Présentation PowerPoint</vt:lpstr>
      <vt:lpstr>Les fichiers en local</vt:lpstr>
      <vt:lpstr>Les fichiers en ligne</vt:lpstr>
      <vt:lpstr>Les fichiers en ligne</vt:lpstr>
      <vt:lpstr>Lecture des PDF</vt:lpstr>
      <vt:lpstr>Lecture des epub</vt:lpstr>
      <vt:lpstr>Dans les deux cas</vt:lpstr>
      <vt:lpstr>On va manger ?</vt:lpstr>
      <vt:lpstr>Présentation PowerPoint</vt:lpstr>
      <vt:lpstr>Présentation PowerPoint</vt:lpstr>
      <vt:lpstr>Présentation PowerPoint</vt:lpstr>
      <vt:lpstr>Les raccourcis utiles</vt:lpstr>
      <vt:lpstr>Mes Publications</vt:lpstr>
      <vt:lpstr>La fonction recherche</vt:lpstr>
      <vt:lpstr>Installer un plug in (exemple ici avec Zutilo)</vt:lpstr>
      <vt:lpstr>Installer un plug in (exemple ici avec Zutilo)</vt:lpstr>
      <vt:lpstr>La sauvegarde des données</vt:lpstr>
      <vt:lpstr>Présentation PowerPoint</vt:lpstr>
      <vt:lpstr>Faites connaissance avec Zotlog</vt:lpstr>
      <vt:lpstr>Les grands principes de Zotlog</vt:lpstr>
      <vt:lpstr>L’arborescence Zotlog</vt:lpstr>
      <vt:lpstr>L’arborescence Zotlog</vt:lpstr>
      <vt:lpstr>L’arborescence Zotlog</vt:lpstr>
      <vt:lpstr>L’arborescence Zotlog</vt:lpstr>
      <vt:lpstr>L’arborescence Zotlog</vt:lpstr>
      <vt:lpstr>L’arborescence Zotlog</vt:lpstr>
      <vt:lpstr>L’arborescence Zotlog</vt:lpstr>
      <vt:lpstr>L’arborescence Zotlog</vt:lpstr>
      <vt:lpstr>L’arborescence Zotlog</vt:lpstr>
      <vt:lpstr>L’arborescence Zotlog</vt:lpstr>
      <vt:lpstr>Un mot sur l’arborescence thématique</vt:lpstr>
      <vt:lpstr>Au-delà des 300 références… </vt:lpstr>
      <vt:lpstr>Les marqueurs</vt:lpstr>
      <vt:lpstr>Les marqueurs de méthode</vt:lpstr>
      <vt:lpstr>Les marqueurs d’évaluation et de description</vt:lpstr>
      <vt:lpstr>Les marqueurs d’évaluation et de description</vt:lpstr>
      <vt:lpstr>Les marqueurs thématiques</vt:lpstr>
      <vt:lpstr>Les marqueurs thématiques</vt:lpstr>
      <vt:lpstr>Les marqueurs thématiques</vt:lpstr>
      <vt:lpstr>Les marqueurs thématiques</vt:lpstr>
      <vt:lpstr>Les marqueurs thématiques</vt:lpstr>
      <vt:lpstr>Les marqueurs thématiques</vt:lpstr>
      <vt:lpstr>Ranger et maintenir sa base de connaissance</vt:lpstr>
      <vt:lpstr>Ranger et maintenir sa base de connaissance</vt:lpstr>
      <vt:lpstr>Ranger et maintenir sa base de connaissance</vt:lpstr>
      <vt:lpstr>Ranger et maintenir sa base de connaissance</vt:lpstr>
      <vt:lpstr>Ranger et maintenir sa base de connaissance</vt:lpstr>
      <vt:lpstr>Ranger et maintenir sa base de connaissance</vt:lpstr>
      <vt:lpstr>Présentation PowerPoint</vt:lpstr>
      <vt:lpstr>DONC</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Indiquez uniquement le titre de votre vidéo</dc:title>
  <dc:creator>Marion Toulgoat</dc:creator>
  <cp:lastModifiedBy>Samuel Jamet</cp:lastModifiedBy>
  <cp:revision>338</cp:revision>
  <dcterms:created xsi:type="dcterms:W3CDTF">2021-09-16T07:12:31Z</dcterms:created>
  <dcterms:modified xsi:type="dcterms:W3CDTF">2025-02-19T09:41:48Z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0x0101006F1E2CCA6241A040A17AEF38AD466A45</vt:lpwstr>
  </property>
  <property fmtid="{D5CDD505-2E9C-101B-9397-08002B2CF9AE}" pid="3" name="ArticulateGUID">
    <vt:lpwstr>C7D1AC2D-55FB-45E0-AB61-1D3DDF12DE39</vt:lpwstr>
  </property>
  <property fmtid="{D5CDD505-2E9C-101B-9397-08002B2CF9AE}" pid="4" name="ArticulatePath">
    <vt:lpwstr>Support_formation - Copie</vt:lpwstr>
  </property>
</Properties>
</file>