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38"/>
  </p:notesMasterIdLst>
  <p:handoutMasterIdLst>
    <p:handoutMasterId r:id="rId39"/>
  </p:handoutMasterIdLst>
  <p:sldIdLst>
    <p:sldId id="335" r:id="rId5"/>
    <p:sldId id="261" r:id="rId6"/>
    <p:sldId id="263" r:id="rId7"/>
    <p:sldId id="264" r:id="rId8"/>
    <p:sldId id="266" r:id="rId9"/>
    <p:sldId id="336" r:id="rId10"/>
    <p:sldId id="339" r:id="rId11"/>
    <p:sldId id="270" r:id="rId12"/>
    <p:sldId id="271" r:id="rId13"/>
    <p:sldId id="276" r:id="rId14"/>
    <p:sldId id="277" r:id="rId15"/>
    <p:sldId id="278" r:id="rId16"/>
    <p:sldId id="279" r:id="rId17"/>
    <p:sldId id="281" r:id="rId18"/>
    <p:sldId id="282" r:id="rId19"/>
    <p:sldId id="283" r:id="rId20"/>
    <p:sldId id="285" r:id="rId21"/>
    <p:sldId id="337" r:id="rId22"/>
    <p:sldId id="287" r:id="rId23"/>
    <p:sldId id="288" r:id="rId24"/>
    <p:sldId id="289" r:id="rId25"/>
    <p:sldId id="295" r:id="rId26"/>
    <p:sldId id="293" r:id="rId27"/>
    <p:sldId id="294" r:id="rId28"/>
    <p:sldId id="291" r:id="rId29"/>
    <p:sldId id="296" r:id="rId30"/>
    <p:sldId id="297" r:id="rId31"/>
    <p:sldId id="338" r:id="rId32"/>
    <p:sldId id="299" r:id="rId33"/>
    <p:sldId id="300" r:id="rId34"/>
    <p:sldId id="343" r:id="rId35"/>
    <p:sldId id="302" r:id="rId36"/>
    <p:sldId id="347" r:id="rId37"/>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4"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CB2FC75-C497-4E2B-8133-2CF4D33E60E3}" type="datetime1">
              <a:rPr lang="fr-FR" smtClean="0"/>
              <a:t>17/02/2025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5A2F8B-77F4-4019-B743-01D21DFE6C61}" type="slidenum">
              <a:rPr lang="fr-FR" smtClean="0"/>
              <a:t>‹N°›</a:t>
            </a:fld>
            <a:endParaRPr lang="fr-FR"/>
          </a:p>
        </p:txBody>
      </p:sp>
    </p:spTree>
    <p:extLst>
      <p:ext uri="{BB962C8B-B14F-4D97-AF65-F5344CB8AC3E}">
        <p14:creationId xmlns:p14="http://schemas.microsoft.com/office/powerpoint/2010/main" val="1673245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A805AF-18EA-4CDB-9662-C84070AF0D42}" type="datetime1">
              <a:rPr lang="fr-FR" noProof="0" smtClean="0"/>
              <a:t>17/02/2025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937A20-946F-4FE9-9157-769BA906E7B5}" type="slidenum">
              <a:rPr lang="fr-FR" noProof="0" smtClean="0"/>
              <a:t>‹N°›</a:t>
            </a:fld>
            <a:endParaRPr lang="fr-FR" noProof="0"/>
          </a:p>
        </p:txBody>
      </p:sp>
    </p:spTree>
    <p:extLst>
      <p:ext uri="{BB962C8B-B14F-4D97-AF65-F5344CB8AC3E}">
        <p14:creationId xmlns:p14="http://schemas.microsoft.com/office/powerpoint/2010/main" val="1860623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03504" y="770467"/>
            <a:ext cx="10782300" cy="3352800"/>
          </a:xfrm>
        </p:spPr>
        <p:txBody>
          <a:bodyPr rtlCol="0" anchor="b">
            <a:noAutofit/>
          </a:bodyPr>
          <a:lstStyle>
            <a:lvl1pPr algn="l">
              <a:lnSpc>
                <a:spcPct val="80000"/>
              </a:lnSpc>
              <a:defRPr sz="8800" spc="-120" baseline="0">
                <a:solidFill>
                  <a:srgbClr val="FFFFFF"/>
                </a:solidFill>
              </a:defRPr>
            </a:lvl1pPr>
          </a:lstStyle>
          <a:p>
            <a:pPr rtl="0"/>
            <a:r>
              <a:rPr lang="fr-FR" noProof="0" smtClean="0"/>
              <a:t>Modifiez le style du titre</a:t>
            </a:r>
            <a:endParaRPr lang="fr-FR" noProof="0"/>
          </a:p>
        </p:txBody>
      </p:sp>
      <p:sp>
        <p:nvSpPr>
          <p:cNvPr id="3" name="Sous-titre 2"/>
          <p:cNvSpPr>
            <a:spLocks noGrp="1"/>
          </p:cNvSpPr>
          <p:nvPr>
            <p:ph type="subTitle" idx="1"/>
          </p:nvPr>
        </p:nvSpPr>
        <p:spPr>
          <a:xfrm>
            <a:off x="667512" y="4206876"/>
            <a:ext cx="9228201" cy="1645920"/>
          </a:xfrm>
        </p:spPr>
        <p:txBody>
          <a:bodyPr rtlCol="0">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smtClean="0"/>
              <a:t>Modifier le style des sous-titres du masque</a:t>
            </a:r>
            <a:endParaRPr lang="fr-FR" noProof="0"/>
          </a:p>
        </p:txBody>
      </p:sp>
      <p:sp>
        <p:nvSpPr>
          <p:cNvPr id="7" name="Espace réservé de la date 6"/>
          <p:cNvSpPr>
            <a:spLocks noGrp="1"/>
          </p:cNvSpPr>
          <p:nvPr>
            <p:ph type="dt" sz="half" idx="10"/>
          </p:nvPr>
        </p:nvSpPr>
        <p:spPr/>
        <p:txBody>
          <a:bodyPr rtlCol="0"/>
          <a:lstStyle>
            <a:lvl1pPr>
              <a:defRPr>
                <a:solidFill>
                  <a:srgbClr val="FFFFFF">
                    <a:alpha val="80000"/>
                  </a:srgbClr>
                </a:solidFill>
              </a:defRPr>
            </a:lvl1pPr>
          </a:lstStyle>
          <a:p>
            <a:pPr rtl="0"/>
            <a:fld id="{E258BB98-7B18-489F-AB4B-B95D398EDD72}" type="datetime1">
              <a:rPr lang="fr-FR" noProof="0" smtClean="0"/>
              <a:t>17/02/2025</a:t>
            </a:fld>
            <a:endParaRPr lang="fr-FR" noProof="0"/>
          </a:p>
        </p:txBody>
      </p:sp>
      <p:sp>
        <p:nvSpPr>
          <p:cNvPr id="8" name="Espace réservé du pied de page 7"/>
          <p:cNvSpPr>
            <a:spLocks noGrp="1"/>
          </p:cNvSpPr>
          <p:nvPr>
            <p:ph type="ftr" sz="quarter" idx="11"/>
          </p:nvPr>
        </p:nvSpPr>
        <p:spPr/>
        <p:txBody>
          <a:bodyPr rtlCol="0"/>
          <a:lstStyle>
            <a:lvl1pPr>
              <a:defRPr>
                <a:solidFill>
                  <a:srgbClr val="FFFFFF">
                    <a:alpha val="80000"/>
                  </a:srgbClr>
                </a:solidFill>
              </a:defRPr>
            </a:lvl1pPr>
          </a:lstStyle>
          <a:p>
            <a:pPr rtl="0"/>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FFFFFF">
                    <a:alpha val="25000"/>
                  </a:srgbClr>
                </a:solidFill>
              </a:defRPr>
            </a:lvl1pPr>
          </a:lstStyle>
          <a:p>
            <a:pPr rtl="0"/>
            <a:fld id="{4FAB73BC-B049-4115-A692-8D63A059BFB8}" type="slidenum">
              <a:rPr lang="fr-FR" noProof="0" smtClean="0"/>
              <a:pPr rtl="0"/>
              <a:t>‹N°›</a:t>
            </a:fld>
            <a:endParaRPr 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7196D7E6-A186-4559-9083-51FBF40370DD}" type="datetime1">
              <a:rPr lang="fr-FR" noProof="0" smtClean="0"/>
              <a:t>17/02/2025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43950" y="695325"/>
            <a:ext cx="2628900" cy="4800600"/>
          </a:xfrm>
        </p:spPr>
        <p:txBody>
          <a:bodyPr vert="eaVert" rtlCol="0"/>
          <a:lstStyle/>
          <a:p>
            <a:pPr rtl="0"/>
            <a:r>
              <a:rPr lang="fr-FR" noProof="0" smtClean="0"/>
              <a:t>Modifiez le style du titre</a:t>
            </a:r>
            <a:endParaRPr lang="fr-FR" noProof="0"/>
          </a:p>
        </p:txBody>
      </p:sp>
      <p:sp>
        <p:nvSpPr>
          <p:cNvPr id="3" name="Espace réservé du texte vertical 2"/>
          <p:cNvSpPr>
            <a:spLocks noGrp="1"/>
          </p:cNvSpPr>
          <p:nvPr>
            <p:ph type="body" orient="vert" idx="1" hasCustomPrompt="1"/>
          </p:nvPr>
        </p:nvSpPr>
        <p:spPr>
          <a:xfrm>
            <a:off x="771525" y="714375"/>
            <a:ext cx="7734300" cy="5400675"/>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C8542CC9-4681-4B2F-9D82-5AD519DBFA6D}" type="datetime1">
              <a:rPr lang="fr-FR" noProof="0" smtClean="0"/>
              <a:t>17/02/2025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5DB6B7B-D0C7-4592-82AE-38D457AC0241}" type="datetime1">
              <a:rPr lang="fr-FR" noProof="0" smtClean="0"/>
              <a:t>17/02/2025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03504" y="767419"/>
            <a:ext cx="10780776" cy="3355848"/>
          </a:xfrm>
        </p:spPr>
        <p:txBody>
          <a:bodyPr rtlCol="0" anchor="b">
            <a:normAutofit/>
          </a:bodyPr>
          <a:lstStyle>
            <a:lvl1pPr>
              <a:lnSpc>
                <a:spcPct val="80000"/>
              </a:lnSpc>
              <a:defRPr sz="8800" b="0" baseline="0">
                <a:solidFill>
                  <a:schemeClr val="accent1"/>
                </a:solidFill>
              </a:defRPr>
            </a:lvl1pPr>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667512" y="4204209"/>
            <a:ext cx="9226296" cy="1645920"/>
          </a:xfrm>
        </p:spPr>
        <p:txBody>
          <a:bodyPr rtlCol="0"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2E9124F9-F8E5-439D-B4F6-ABCAA2B04450}" type="datetime1">
              <a:rPr lang="fr-FR" noProof="0" smtClean="0"/>
              <a:t>17/02/2025</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4FAB73BC-B049-4115-A692-8D63A059BFB8}" type="slidenum">
              <a:rPr lang="fr-FR" noProof="0" smtClean="0"/>
              <a:pPr rtl="0"/>
              <a:t>‹N°›</a:t>
            </a:fld>
            <a:endParaRPr lang="fr-F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contenu 2"/>
          <p:cNvSpPr>
            <a:spLocks noGrp="1"/>
          </p:cNvSpPr>
          <p:nvPr>
            <p:ph sz="half" idx="1" hasCustomPrompt="1"/>
          </p:nvPr>
        </p:nvSpPr>
        <p:spPr>
          <a:xfrm>
            <a:off x="676656" y="1998134"/>
            <a:ext cx="4663440" cy="376732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011330" y="1998134"/>
            <a:ext cx="4663440" cy="376732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1CAD9F3E-D808-4949-9006-188E68814E50}" type="datetime1">
              <a:rPr lang="fr-FR" noProof="0" smtClean="0"/>
              <a:t>17/02/2025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u texte 2"/>
          <p:cNvSpPr>
            <a:spLocks noGrp="1"/>
          </p:cNvSpPr>
          <p:nvPr>
            <p:ph type="body" idx="1" hasCustomPrompt="1"/>
          </p:nvPr>
        </p:nvSpPr>
        <p:spPr>
          <a:xfrm>
            <a:off x="676656" y="2040467"/>
            <a:ext cx="4663440" cy="723400"/>
          </a:xfrm>
        </p:spPr>
        <p:txBody>
          <a:bodyPr rtlCol="0"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p:cNvSpPr>
            <a:spLocks noGrp="1"/>
          </p:cNvSpPr>
          <p:nvPr>
            <p:ph sz="half" idx="2" hasCustomPrompt="1"/>
          </p:nvPr>
        </p:nvSpPr>
        <p:spPr>
          <a:xfrm>
            <a:off x="676656" y="2753084"/>
            <a:ext cx="466344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007608" y="2038435"/>
            <a:ext cx="4663440" cy="722376"/>
          </a:xfrm>
        </p:spPr>
        <p:txBody>
          <a:bodyPr rtlCol="0"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6007608" y="2750990"/>
            <a:ext cx="466344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F137E3E2-B86D-44FE-AC7D-F5D7F5DD5A06}" type="datetime1">
              <a:rPr lang="fr-FR" noProof="0" smtClean="0"/>
              <a:t>17/02/2025</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p>
            <a:pPr rtl="0"/>
            <a:r>
              <a:rPr lang="fr-FR" noProof="0" smtClean="0"/>
              <a:t>Modifiez le style du titre</a:t>
            </a:r>
            <a:endParaRPr lang="fr-FR" noProof="0"/>
          </a:p>
        </p:txBody>
      </p:sp>
      <p:sp>
        <p:nvSpPr>
          <p:cNvPr id="3" name="Espace réservé de la date 2"/>
          <p:cNvSpPr>
            <a:spLocks noGrp="1"/>
          </p:cNvSpPr>
          <p:nvPr>
            <p:ph type="dt" sz="half" idx="10"/>
          </p:nvPr>
        </p:nvSpPr>
        <p:spPr/>
        <p:txBody>
          <a:bodyPr rtlCol="0"/>
          <a:lstStyle/>
          <a:p>
            <a:pPr rtl="0"/>
            <a:fld id="{F59D2DC0-8465-45B0-8106-700A0DAA5B2F}" type="datetime1">
              <a:rPr lang="fr-FR" noProof="0" smtClean="0"/>
              <a:t>17/02/2025</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EE91FEC5-115B-47B2-A759-C3C1E651DCDE}" type="datetime1">
              <a:rPr lang="fr-FR" noProof="0" smtClean="0"/>
              <a:t>17/02/2025</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4FAB73BC-B049-4115-A692-8D63A059BFB8}" type="slidenum">
              <a:rPr lang="fr-FR" noProof="0" smtClean="0"/>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re 8"/>
          <p:cNvSpPr>
            <a:spLocks noGrp="1"/>
          </p:cNvSpPr>
          <p:nvPr>
            <p:ph type="title"/>
          </p:nvPr>
        </p:nvSpPr>
        <p:spPr>
          <a:xfrm>
            <a:off x="8261404" y="542282"/>
            <a:ext cx="3383280" cy="1920240"/>
          </a:xfrm>
        </p:spPr>
        <p:txBody>
          <a:bodyPr rtlCol="0" anchor="b">
            <a:noAutofit/>
          </a:bodyPr>
          <a:lstStyle>
            <a:lvl1pPr>
              <a:lnSpc>
                <a:spcPct val="85000"/>
              </a:lnSpc>
              <a:defRPr sz="4000">
                <a:solidFill>
                  <a:srgbClr val="FFFFFF"/>
                </a:solidFill>
              </a:defRPr>
            </a:lvl1pPr>
          </a:lstStyle>
          <a:p>
            <a:pPr rtl="0"/>
            <a:r>
              <a:rPr lang="fr-FR" noProof="0" smtClean="0"/>
              <a:t>Modifiez le style du titre</a:t>
            </a:r>
            <a:endParaRPr lang="fr-FR" noProof="0"/>
          </a:p>
        </p:txBody>
      </p:sp>
      <p:sp>
        <p:nvSpPr>
          <p:cNvPr id="3" name="Espace réservé du contenu 2"/>
          <p:cNvSpPr>
            <a:spLocks noGrp="1"/>
          </p:cNvSpPr>
          <p:nvPr>
            <p:ph idx="1" hasCustomPrompt="1"/>
          </p:nvPr>
        </p:nvSpPr>
        <p:spPr>
          <a:xfrm>
            <a:off x="762000" y="762000"/>
            <a:ext cx="6096000" cy="457200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8275982" y="2511813"/>
            <a:ext cx="3398520" cy="3126987"/>
          </a:xfrm>
        </p:spPr>
        <p:txBody>
          <a:bodyPr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309640F-514F-4F81-B107-9B8A5A23E78D}" type="datetime1">
              <a:rPr lang="fr-FR" noProof="0" smtClean="0"/>
              <a:t>17/02/2025</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rgbClr val="FFFFFF">
                    <a:alpha val="20000"/>
                  </a:srgbClr>
                </a:solidFill>
              </a:defRPr>
            </a:lvl1pPr>
          </a:lstStyle>
          <a:p>
            <a:pPr rtl="0"/>
            <a:fld id="{4FAB73BC-B049-4115-A692-8D63A059BFB8}" type="slidenum">
              <a:rPr lang="fr-FR" noProof="0" smtClean="0"/>
              <a:pPr rtl="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9224" y="5418667"/>
            <a:ext cx="10780776" cy="613283"/>
          </a:xfrm>
        </p:spPr>
        <p:txBody>
          <a:bodyPr rtlCol="0" anchor="b">
            <a:normAutofit/>
          </a:bodyPr>
          <a:lstStyle>
            <a:lvl1pPr>
              <a:defRPr sz="3200" b="0">
                <a:solidFill>
                  <a:srgbClr val="FFFFFF"/>
                </a:solidFill>
              </a:defRPr>
            </a:lvl1pPr>
          </a:lstStyle>
          <a:p>
            <a:pPr rtl="0"/>
            <a:r>
              <a:rPr lang="fr-FR" noProof="0" smtClean="0"/>
              <a:t>Modifiez le style du titre</a:t>
            </a:r>
            <a:endParaRPr lang="fr-FR" noProof="0"/>
          </a:p>
        </p:txBody>
      </p:sp>
      <p:sp>
        <p:nvSpPr>
          <p:cNvPr id="3" name="Espace réservé de l’image 2"/>
          <p:cNvSpPr>
            <a:spLocks noGrp="1" noChangeAspect="1"/>
          </p:cNvSpPr>
          <p:nvPr>
            <p:ph type="pic" idx="1" hasCustomPrompt="1"/>
          </p:nvPr>
        </p:nvSpPr>
        <p:spPr>
          <a:xfrm>
            <a:off x="0" y="0"/>
            <a:ext cx="12192000" cy="5330952"/>
          </a:xfrm>
          <a:solidFill>
            <a:schemeClr val="accent1">
              <a:lumMod val="40000"/>
              <a:lumOff val="60000"/>
            </a:schemeClr>
          </a:solidFill>
        </p:spPr>
        <p:txBody>
          <a:bodyPr rtlCol="0"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676656" y="5909735"/>
            <a:ext cx="9229344" cy="533400"/>
          </a:xfrm>
        </p:spPr>
        <p:txBody>
          <a:bodyPr rtlCol="0">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2" name="Espace réservé de la date 11"/>
          <p:cNvSpPr>
            <a:spLocks noGrp="1"/>
          </p:cNvSpPr>
          <p:nvPr>
            <p:ph type="dt" sz="half" idx="10"/>
          </p:nvPr>
        </p:nvSpPr>
        <p:spPr/>
        <p:txBody>
          <a:bodyPr rtlCol="0"/>
          <a:lstStyle>
            <a:lvl1pPr>
              <a:defRPr>
                <a:solidFill>
                  <a:srgbClr val="FFFFFF">
                    <a:alpha val="80000"/>
                  </a:srgbClr>
                </a:solidFill>
              </a:defRPr>
            </a:lvl1pPr>
          </a:lstStyle>
          <a:p>
            <a:pPr rtl="0"/>
            <a:fld id="{D73E7197-EEB7-49A1-BA17-1E296E1DE889}" type="datetime1">
              <a:rPr lang="fr-FR" noProof="0" smtClean="0"/>
              <a:t>17/02/2025</a:t>
            </a:fld>
            <a:endParaRPr lang="fr-FR" noProof="0"/>
          </a:p>
        </p:txBody>
      </p:sp>
      <p:sp>
        <p:nvSpPr>
          <p:cNvPr id="13" name="Espace réservé du pied de page 12"/>
          <p:cNvSpPr>
            <a:spLocks noGrp="1"/>
          </p:cNvSpPr>
          <p:nvPr>
            <p:ph type="ftr" sz="quarter" idx="11"/>
          </p:nvPr>
        </p:nvSpPr>
        <p:spPr/>
        <p:txBody>
          <a:bodyPr rtlCol="0"/>
          <a:lstStyle>
            <a:lvl1pPr>
              <a:defRPr>
                <a:solidFill>
                  <a:srgbClr val="FFFFFF">
                    <a:alpha val="80000"/>
                  </a:srgbClr>
                </a:solidFill>
              </a:defRPr>
            </a:lvl1pPr>
          </a:lstStyle>
          <a:p>
            <a:pPr rtl="0"/>
            <a:endParaRPr lang="fr-FR" noProof="0"/>
          </a:p>
        </p:txBody>
      </p:sp>
      <p:sp>
        <p:nvSpPr>
          <p:cNvPr id="14" name="Espace réservé du numéro de diapositive 13"/>
          <p:cNvSpPr>
            <a:spLocks noGrp="1"/>
          </p:cNvSpPr>
          <p:nvPr>
            <p:ph type="sldNum" sz="quarter" idx="12"/>
          </p:nvPr>
        </p:nvSpPr>
        <p:spPr/>
        <p:txBody>
          <a:bodyPr rtlCol="0"/>
          <a:lstStyle>
            <a:lvl1pPr>
              <a:defRPr>
                <a:solidFill>
                  <a:srgbClr val="FFFFFF">
                    <a:alpha val="25000"/>
                  </a:srgbClr>
                </a:solidFill>
              </a:defRPr>
            </a:lvl1pPr>
          </a:lstStyle>
          <a:p>
            <a:pPr rtl="0"/>
            <a:fld id="{4FAB73BC-B049-4115-A692-8D63A059BFB8}" type="slidenum">
              <a:rPr lang="fr-FR" noProof="0" smtClean="0"/>
              <a:pPr rtl="0"/>
              <a:t>‹N°›</a:t>
            </a:fld>
            <a:endParaRPr lang="fr-FR" noProof="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rtl="0"/>
            <a:fld id="{B3E02187-507C-48F9-91F4-E7AF09439A4D}" type="datetime1">
              <a:rPr lang="fr-FR" noProof="0" smtClean="0"/>
              <a:t>17/02/2025</a:t>
            </a:fld>
            <a:endParaRPr lang="fr-FR" noProof="0"/>
          </a:p>
        </p:txBody>
      </p:sp>
      <p:sp>
        <p:nvSpPr>
          <p:cNvPr id="5" name="Espace réservé du pied de page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rtl="0"/>
            <a:fld id="{4FAB73BC-B049-4115-A692-8D63A059BFB8}" type="slidenum">
              <a:rPr lang="fr-FR" noProof="0" smtClean="0"/>
              <a:pPr rtl="0"/>
              <a:t>‹N°›</a:t>
            </a:fld>
            <a:endParaRPr lang="fr-FR" noProof="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jUZ0jUYhNj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3796" r="1495"/>
          <a:stretch/>
        </p:blipFill>
        <p:spPr>
          <a:xfrm>
            <a:off x="0" y="-1532965"/>
            <a:ext cx="15026583" cy="9229547"/>
          </a:xfrm>
          <a:prstGeom prst="rect">
            <a:avLst/>
          </a:prstGeom>
        </p:spPr>
      </p:pic>
      <p:sp>
        <p:nvSpPr>
          <p:cNvPr id="13" name="Rectangle à coins arrondis 12"/>
          <p:cNvSpPr/>
          <p:nvPr/>
        </p:nvSpPr>
        <p:spPr>
          <a:xfrm>
            <a:off x="342387" y="883200"/>
            <a:ext cx="5540188" cy="4997553"/>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786140" y="6669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Calibri" panose="020F0502020204030204" pitchFamily="34" charset="0"/>
              <a:cs typeface="Calibri" panose="020F0502020204030204" pitchFamily="34" charset="0"/>
            </a:endParaRPr>
          </a:p>
          <a:p>
            <a:pPr>
              <a:lnSpc>
                <a:spcPct val="100000"/>
              </a:lnSpc>
            </a:pPr>
            <a:endParaRPr lang="fr-FR" sz="1200" b="1" cap="all" dirty="0" smtClean="0">
              <a:solidFill>
                <a:srgbClr val="FFC000"/>
              </a:solidFill>
              <a:latin typeface="Calibri" panose="020F0502020204030204" pitchFamily="34" charset="0"/>
              <a:cs typeface="Calibri" panose="020F0502020204030204" pitchFamily="34" charset="0"/>
            </a:endParaRPr>
          </a:p>
          <a:p>
            <a:pPr>
              <a:lnSpc>
                <a:spcPct val="100000"/>
              </a:lnSpc>
            </a:pPr>
            <a:r>
              <a:rPr lang="fr-FR" sz="6200" b="1" cap="all" dirty="0" smtClean="0">
                <a:solidFill>
                  <a:srgbClr val="FFC000"/>
                </a:solidFill>
                <a:latin typeface="Calibri" panose="020F0502020204030204" pitchFamily="34" charset="0"/>
                <a:cs typeface="Calibri" panose="020F0502020204030204" pitchFamily="34" charset="0"/>
              </a:rPr>
              <a:t>Culture alternative </a:t>
            </a:r>
          </a:p>
          <a:p>
            <a:pPr>
              <a:lnSpc>
                <a:spcPct val="100000"/>
              </a:lnSpc>
            </a:pPr>
            <a:r>
              <a:rPr lang="fr-FR" sz="6200" b="1" cap="all" dirty="0" smtClean="0">
                <a:solidFill>
                  <a:srgbClr val="002060"/>
                </a:solidFill>
                <a:latin typeface="Calibri" panose="020F0502020204030204" pitchFamily="34" charset="0"/>
                <a:cs typeface="Calibri" panose="020F0502020204030204" pitchFamily="34" charset="0"/>
              </a:rPr>
              <a:t>&amp; </a:t>
            </a:r>
            <a:r>
              <a:rPr lang="fr-FR" sz="6200" b="1" cap="all" dirty="0" smtClean="0">
                <a:solidFill>
                  <a:srgbClr val="FFC000"/>
                </a:solidFill>
                <a:latin typeface="Calibri" panose="020F0502020204030204" pitchFamily="34" charset="0"/>
                <a:cs typeface="Calibri" panose="020F0502020204030204" pitchFamily="34" charset="0"/>
              </a:rPr>
              <a:t>sports </a:t>
            </a:r>
          </a:p>
          <a:p>
            <a:pPr>
              <a:lnSpc>
                <a:spcPct val="100000"/>
              </a:lnSpc>
            </a:pPr>
            <a:r>
              <a:rPr lang="fr-FR" sz="6200" b="1" cap="all" dirty="0" smtClean="0">
                <a:solidFill>
                  <a:srgbClr val="FFC000"/>
                </a:solidFill>
                <a:latin typeface="Calibri" panose="020F0502020204030204" pitchFamily="34" charset="0"/>
                <a:cs typeface="Calibri" panose="020F0502020204030204" pitchFamily="34" charset="0"/>
              </a:rPr>
              <a:t>de rue</a:t>
            </a:r>
            <a:endParaRPr lang="fr-FR" sz="6200" b="1" cap="all" dirty="0">
              <a:solidFill>
                <a:srgbClr val="002060"/>
              </a:solidFill>
              <a:latin typeface="Calibri" panose="020F0502020204030204" pitchFamily="34" charset="0"/>
              <a:cs typeface="Calibri" panose="020F0502020204030204"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1986259" y="0"/>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pPr algn="r"/>
            <a:r>
              <a:rPr lang="fr-FR" sz="2000" b="1" u="sng" dirty="0" smtClean="0">
                <a:solidFill>
                  <a:srgbClr val="002060"/>
                </a:solidFill>
                <a:latin typeface="Bahnschrift" panose="020B0502040204020203" pitchFamily="34" charset="0"/>
              </a:rPr>
              <a:t>SEANCE 5</a:t>
            </a:r>
            <a:endParaRPr lang="fr-FR" sz="2000" b="1" u="sng" dirty="0">
              <a:solidFill>
                <a:srgbClr val="002060"/>
              </a:solidFill>
              <a:latin typeface="Bahnschrift" panose="020B0502040204020203" pitchFamily="34" charset="0"/>
            </a:endParaRPr>
          </a:p>
        </p:txBody>
      </p:sp>
    </p:spTree>
    <p:extLst>
      <p:ext uri="{BB962C8B-B14F-4D97-AF65-F5344CB8AC3E}">
        <p14:creationId xmlns:p14="http://schemas.microsoft.com/office/powerpoint/2010/main" val="321625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91886"/>
            <a:ext cx="11430000" cy="6230983"/>
          </a:xfrm>
        </p:spPr>
        <p:txBody>
          <a:bodyPr>
            <a:noAutofit/>
          </a:bodyPr>
          <a:lstStyle/>
          <a:p>
            <a:pPr>
              <a:lnSpc>
                <a:spcPct val="100000"/>
              </a:lnSpc>
            </a:pPr>
            <a:r>
              <a:rPr lang="fr-FR" b="1" dirty="0">
                <a:solidFill>
                  <a:schemeClr val="tx1"/>
                </a:solidFill>
                <a:latin typeface="Calluna" panose="00000500000000000000" pitchFamily="50" charset="0"/>
                <a:cs typeface="Calibri" panose="020F0502020204030204" pitchFamily="34" charset="0"/>
              </a:rPr>
              <a:t>1.2.</a:t>
            </a:r>
            <a:r>
              <a:rPr lang="fr-FR" b="1" dirty="0">
                <a:latin typeface="Calibri" panose="020F0502020204030204" pitchFamily="34" charset="0"/>
                <a:cs typeface="Calibri" panose="020F0502020204030204" pitchFamily="34" charset="0"/>
              </a:rPr>
              <a:t> </a:t>
            </a:r>
            <a:r>
              <a:rPr lang="fr-FR" b="1" dirty="0">
                <a:solidFill>
                  <a:srgbClr val="FF0000"/>
                </a:solidFill>
                <a:latin typeface="Calibri" panose="020F0502020204030204" pitchFamily="34" charset="0"/>
                <a:cs typeface="Calibri" panose="020F0502020204030204" pitchFamily="34" charset="0"/>
              </a:rPr>
              <a:t>Le groupe en acte : communautés juvéniles et communauté de loisir</a:t>
            </a:r>
            <a:endParaRPr lang="fr-FR" dirty="0">
              <a:solidFill>
                <a:srgbClr val="FF0000"/>
              </a:solidFill>
              <a:latin typeface="Calibri" panose="020F0502020204030204" pitchFamily="34" charset="0"/>
              <a:cs typeface="Calibri" panose="020F0502020204030204" pitchFamily="34" charset="0"/>
            </a:endParaRPr>
          </a:p>
          <a:p>
            <a:pPr>
              <a:lnSpc>
                <a:spcPct val="100000"/>
              </a:lnSpc>
            </a:pPr>
            <a:endParaRPr lang="fr-FR" sz="14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Sports urbains </a:t>
            </a:r>
            <a:r>
              <a:rPr lang="fr-FR" sz="2200" dirty="0" smtClean="0">
                <a:solidFill>
                  <a:schemeClr val="tx1"/>
                </a:solidFill>
                <a:latin typeface="Calibri" panose="020F0502020204030204" pitchFamily="34" charset="0"/>
                <a:cs typeface="Calibri" panose="020F0502020204030204" pitchFamily="34" charset="0"/>
              </a:rPr>
              <a:t>= rue </a:t>
            </a:r>
            <a:r>
              <a:rPr lang="fr-FR" sz="2200" dirty="0">
                <a:solidFill>
                  <a:schemeClr val="tx1"/>
                </a:solidFill>
                <a:latin typeface="Calibri" panose="020F0502020204030204" pitchFamily="34" charset="0"/>
                <a:cs typeface="Calibri" panose="020F0502020204030204" pitchFamily="34" charset="0"/>
              </a:rPr>
              <a:t>comme espace de création des techniques </a:t>
            </a:r>
            <a:r>
              <a:rPr lang="fr-FR" sz="2200" dirty="0" smtClean="0">
                <a:solidFill>
                  <a:schemeClr val="tx1"/>
                </a:solidFill>
                <a:latin typeface="Calibri" panose="020F0502020204030204" pitchFamily="34" charset="0"/>
                <a:cs typeface="Calibri" panose="020F0502020204030204" pitchFamily="34" charset="0"/>
              </a:rPr>
              <a:t>corporelles + activité structurée </a:t>
            </a:r>
            <a:r>
              <a:rPr lang="fr-FR" sz="2200" i="1" dirty="0">
                <a:solidFill>
                  <a:schemeClr val="tx1"/>
                </a:solidFill>
                <a:latin typeface="Calibri" panose="020F0502020204030204" pitchFamily="34" charset="0"/>
                <a:cs typeface="Calibri" panose="020F0502020204030204" pitchFamily="34" charset="0"/>
              </a:rPr>
              <a:t>par </a:t>
            </a:r>
            <a:r>
              <a:rPr lang="fr-FR" sz="2200" dirty="0">
                <a:solidFill>
                  <a:schemeClr val="tx1"/>
                </a:solidFill>
                <a:latin typeface="Calibri" panose="020F0502020204030204" pitchFamily="34" charset="0"/>
                <a:cs typeface="Calibri" panose="020F0502020204030204" pitchFamily="34" charset="0"/>
              </a:rPr>
              <a:t>et </a:t>
            </a:r>
            <a:r>
              <a:rPr lang="fr-FR" sz="2200" i="1" dirty="0">
                <a:solidFill>
                  <a:schemeClr val="tx1"/>
                </a:solidFill>
                <a:latin typeface="Calibri" panose="020F0502020204030204" pitchFamily="34" charset="0"/>
                <a:cs typeface="Calibri" panose="020F0502020204030204" pitchFamily="34" charset="0"/>
              </a:rPr>
              <a:t>pour</a:t>
            </a:r>
            <a:r>
              <a:rPr lang="fr-FR" sz="2200" dirty="0">
                <a:solidFill>
                  <a:schemeClr val="tx1"/>
                </a:solidFill>
                <a:latin typeface="Calibri" panose="020F0502020204030204" pitchFamily="34" charset="0"/>
                <a:cs typeface="Calibri" panose="020F0502020204030204" pitchFamily="34" charset="0"/>
              </a:rPr>
              <a:t> des </a:t>
            </a:r>
            <a:r>
              <a:rPr lang="fr-FR" sz="2200" b="1" dirty="0">
                <a:solidFill>
                  <a:schemeClr val="tx1"/>
                </a:solidFill>
                <a:latin typeface="Calibri" panose="020F0502020204030204" pitchFamily="34" charset="0"/>
                <a:cs typeface="Calibri" panose="020F0502020204030204" pitchFamily="34" charset="0"/>
              </a:rPr>
              <a:t>communautés </a:t>
            </a:r>
            <a:r>
              <a:rPr lang="fr-FR" sz="2200" b="1" dirty="0" smtClean="0">
                <a:solidFill>
                  <a:schemeClr val="tx1"/>
                </a:solidFill>
                <a:latin typeface="Calibri" panose="020F0502020204030204" pitchFamily="34" charset="0"/>
                <a:cs typeface="Calibri" panose="020F0502020204030204" pitchFamily="34" charset="0"/>
              </a:rPr>
              <a:t>adolescentes</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14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Caractère central du </a:t>
            </a:r>
            <a:r>
              <a:rPr lang="fr-FR" sz="2200" b="1" dirty="0" smtClean="0">
                <a:solidFill>
                  <a:schemeClr val="tx1"/>
                </a:solidFill>
                <a:latin typeface="Calibri" panose="020F0502020204030204" pitchFamily="34" charset="0"/>
                <a:cs typeface="Calibri" panose="020F0502020204030204" pitchFamily="34" charset="0"/>
              </a:rPr>
              <a:t>groupe de pairs</a:t>
            </a:r>
            <a:r>
              <a:rPr lang="fr-FR" sz="2200" dirty="0" smtClean="0">
                <a:solidFill>
                  <a:schemeClr val="tx1"/>
                </a:solidFill>
                <a:latin typeface="Calibri" panose="020F0502020204030204" pitchFamily="34" charset="0"/>
                <a:cs typeface="Calibri" panose="020F0502020204030204" pitchFamily="34" charset="0"/>
              </a:rPr>
              <a:t> est double :</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c’est l’appartenance au </a:t>
            </a:r>
            <a:r>
              <a:rPr lang="fr-FR" sz="2200" dirty="0">
                <a:solidFill>
                  <a:schemeClr val="tx1"/>
                </a:solidFill>
                <a:latin typeface="Calibri" panose="020F0502020204030204" pitchFamily="34" charset="0"/>
                <a:cs typeface="Calibri" panose="020F0502020204030204" pitchFamily="34" charset="0"/>
              </a:rPr>
              <a:t>groupe </a:t>
            </a:r>
            <a:r>
              <a:rPr lang="fr-FR" sz="2200" dirty="0" smtClean="0">
                <a:solidFill>
                  <a:schemeClr val="tx1"/>
                </a:solidFill>
                <a:latin typeface="Calibri" panose="020F0502020204030204" pitchFamily="34" charset="0"/>
                <a:cs typeface="Calibri" panose="020F0502020204030204" pitchFamily="34" charset="0"/>
              </a:rPr>
              <a:t>qui </a:t>
            </a:r>
            <a:r>
              <a:rPr lang="fr-FR" sz="2200" b="1" dirty="0" smtClean="0">
                <a:solidFill>
                  <a:schemeClr val="tx1"/>
                </a:solidFill>
                <a:latin typeface="Calibri" panose="020F0502020204030204" pitchFamily="34" charset="0"/>
                <a:cs typeface="Calibri" panose="020F0502020204030204" pitchFamily="34" charset="0"/>
              </a:rPr>
              <a:t>conduit </a:t>
            </a:r>
            <a:r>
              <a:rPr lang="fr-FR" sz="2200" b="1" dirty="0">
                <a:solidFill>
                  <a:schemeClr val="tx1"/>
                </a:solidFill>
                <a:latin typeface="Calibri" panose="020F0502020204030204" pitchFamily="34" charset="0"/>
                <a:cs typeface="Calibri" panose="020F0502020204030204" pitchFamily="34" charset="0"/>
              </a:rPr>
              <a:t>à </a:t>
            </a:r>
            <a:r>
              <a:rPr lang="fr-FR" sz="2200" b="1" dirty="0" smtClean="0">
                <a:solidFill>
                  <a:schemeClr val="tx1"/>
                </a:solidFill>
                <a:latin typeface="Calibri" panose="020F0502020204030204" pitchFamily="34" charset="0"/>
                <a:cs typeface="Calibri" panose="020F0502020204030204" pitchFamily="34" charset="0"/>
              </a:rPr>
              <a:t>s’investir </a:t>
            </a:r>
            <a:r>
              <a:rPr lang="fr-FR" sz="2200" dirty="0" smtClean="0">
                <a:solidFill>
                  <a:schemeClr val="tx1"/>
                </a:solidFill>
                <a:latin typeface="Calibri" panose="020F0502020204030204" pitchFamily="34" charset="0"/>
                <a:cs typeface="Calibri" panose="020F0502020204030204" pitchFamily="34" charset="0"/>
              </a:rPr>
              <a:t>dans un sport urbain </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c’est la </a:t>
            </a:r>
            <a:r>
              <a:rPr lang="fr-FR" sz="2200" dirty="0">
                <a:solidFill>
                  <a:schemeClr val="tx1"/>
                </a:solidFill>
                <a:latin typeface="Calibri" panose="020F0502020204030204" pitchFamily="34" charset="0"/>
                <a:cs typeface="Calibri" panose="020F0502020204030204" pitchFamily="34" charset="0"/>
              </a:rPr>
              <a:t>pratique </a:t>
            </a:r>
            <a:r>
              <a:rPr lang="fr-FR" sz="2200" dirty="0" smtClean="0">
                <a:solidFill>
                  <a:schemeClr val="tx1"/>
                </a:solidFill>
                <a:latin typeface="Calibri" panose="020F0502020204030204" pitchFamily="34" charset="0"/>
                <a:cs typeface="Calibri" panose="020F0502020204030204" pitchFamily="34" charset="0"/>
              </a:rPr>
              <a:t>d’un sport urbain qui </a:t>
            </a:r>
            <a:r>
              <a:rPr lang="fr-FR" sz="2200" b="1" dirty="0" smtClean="0">
                <a:solidFill>
                  <a:schemeClr val="tx1"/>
                </a:solidFill>
                <a:latin typeface="Calibri" panose="020F0502020204030204" pitchFamily="34" charset="0"/>
                <a:cs typeface="Calibri" panose="020F0502020204030204" pitchFamily="34" charset="0"/>
              </a:rPr>
              <a:t>soude </a:t>
            </a:r>
            <a:r>
              <a:rPr lang="fr-FR" sz="2200" b="1" dirty="0">
                <a:solidFill>
                  <a:schemeClr val="tx1"/>
                </a:solidFill>
                <a:latin typeface="Calibri" panose="020F0502020204030204" pitchFamily="34" charset="0"/>
                <a:cs typeface="Calibri" panose="020F0502020204030204" pitchFamily="34" charset="0"/>
              </a:rPr>
              <a:t>le </a:t>
            </a:r>
            <a:r>
              <a:rPr lang="fr-FR" sz="2200" b="1" dirty="0" smtClean="0">
                <a:solidFill>
                  <a:schemeClr val="tx1"/>
                </a:solidFill>
                <a:latin typeface="Calibri" panose="020F0502020204030204" pitchFamily="34" charset="0"/>
                <a:cs typeface="Calibri" panose="020F0502020204030204" pitchFamily="34" charset="0"/>
              </a:rPr>
              <a:t>groupe</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14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Comprendre sports urbains = comprendre fonctionnement </a:t>
            </a:r>
            <a:r>
              <a:rPr lang="fr-FR" sz="2200" dirty="0">
                <a:solidFill>
                  <a:schemeClr val="tx1"/>
                </a:solidFill>
                <a:latin typeface="Calibri" panose="020F0502020204030204" pitchFamily="34" charset="0"/>
                <a:cs typeface="Calibri" panose="020F0502020204030204" pitchFamily="34" charset="0"/>
              </a:rPr>
              <a:t>de ces </a:t>
            </a:r>
            <a:r>
              <a:rPr lang="fr-FR" sz="2200" dirty="0" smtClean="0">
                <a:solidFill>
                  <a:schemeClr val="tx1"/>
                </a:solidFill>
                <a:latin typeface="Calibri" panose="020F0502020204030204" pitchFamily="34" charset="0"/>
                <a:cs typeface="Calibri" panose="020F0502020204030204" pitchFamily="34" charset="0"/>
              </a:rPr>
              <a:t>groupes</a:t>
            </a:r>
          </a:p>
          <a:p>
            <a:pPr lvl="4">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enquêtes </a:t>
            </a:r>
            <a:r>
              <a:rPr lang="fr-FR" sz="2200" b="1" dirty="0">
                <a:solidFill>
                  <a:schemeClr val="tx1"/>
                </a:solidFill>
                <a:latin typeface="Calibri" panose="020F0502020204030204" pitchFamily="34" charset="0"/>
                <a:cs typeface="Calibri" panose="020F0502020204030204" pitchFamily="34" charset="0"/>
              </a:rPr>
              <a:t>de terrain</a:t>
            </a:r>
            <a:r>
              <a:rPr lang="fr-FR" sz="2200" dirty="0">
                <a:solidFill>
                  <a:schemeClr val="tx1"/>
                </a:solidFill>
                <a:latin typeface="Calibri" panose="020F0502020204030204" pitchFamily="34" charset="0"/>
                <a:cs typeface="Calibri" panose="020F0502020204030204" pitchFamily="34" charset="0"/>
              </a:rPr>
              <a:t> auprès des pratiquants </a:t>
            </a:r>
            <a:r>
              <a:rPr lang="fr-FR" sz="2200" dirty="0" smtClean="0">
                <a:solidFill>
                  <a:schemeClr val="tx1"/>
                </a:solidFill>
                <a:latin typeface="Calibri" panose="020F0502020204030204" pitchFamily="34" charset="0"/>
                <a:cs typeface="Calibri" panose="020F0502020204030204" pitchFamily="34" charset="0"/>
              </a:rPr>
              <a:t>mais </a:t>
            </a:r>
            <a:r>
              <a:rPr lang="fr-FR" sz="2200" b="1" dirty="0" smtClean="0">
                <a:solidFill>
                  <a:schemeClr val="tx1"/>
                </a:solidFill>
                <a:latin typeface="Calibri" panose="020F0502020204030204" pitchFamily="34" charset="0"/>
                <a:cs typeface="Calibri" panose="020F0502020204030204" pitchFamily="34" charset="0"/>
              </a:rPr>
              <a:t>rares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difficiles</a:t>
            </a:r>
            <a:r>
              <a:rPr lang="fr-FR" sz="2200" dirty="0" smtClean="0">
                <a:solidFill>
                  <a:schemeClr val="tx1"/>
                </a:solidFill>
                <a:latin typeface="Calibri" panose="020F0502020204030204" pitchFamily="34" charset="0"/>
                <a:cs typeface="Calibri" panose="020F0502020204030204" pitchFamily="34" charset="0"/>
              </a:rPr>
              <a:t>, car groupes fermés </a:t>
            </a:r>
            <a:r>
              <a:rPr lang="fr-FR" sz="2200" dirty="0">
                <a:solidFill>
                  <a:schemeClr val="tx1"/>
                </a:solidFill>
                <a:latin typeface="Calibri" panose="020F0502020204030204" pitchFamily="34" charset="0"/>
                <a:cs typeface="Calibri" panose="020F0502020204030204" pitchFamily="34" charset="0"/>
              </a:rPr>
              <a:t>sur </a:t>
            </a:r>
            <a:r>
              <a:rPr lang="fr-FR" sz="2200" dirty="0" smtClean="0">
                <a:solidFill>
                  <a:schemeClr val="tx1"/>
                </a:solidFill>
                <a:latin typeface="Calibri" panose="020F0502020204030204" pitchFamily="34" charset="0"/>
                <a:cs typeface="Calibri" panose="020F0502020204030204" pitchFamily="34" charset="0"/>
              </a:rPr>
              <a:t>eux-mêmes</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083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510" y="274320"/>
            <a:ext cx="11508376" cy="6257109"/>
          </a:xfrm>
        </p:spPr>
        <p:txBody>
          <a:bodyPr>
            <a:normAutofit/>
          </a:bodyPr>
          <a:lstStyle/>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Le </a:t>
            </a:r>
            <a:r>
              <a:rPr lang="fr-FR" sz="2200" b="1" dirty="0" err="1" smtClean="0">
                <a:solidFill>
                  <a:schemeClr val="tx1"/>
                </a:solidFill>
                <a:latin typeface="Calibri" panose="020F0502020204030204" pitchFamily="34" charset="0"/>
                <a:cs typeface="Calibri" panose="020F0502020204030204" pitchFamily="34" charset="0"/>
              </a:rPr>
              <a:t>Parkour</a:t>
            </a:r>
            <a:r>
              <a:rPr lang="fr-FR" sz="2200" dirty="0" smtClean="0">
                <a:solidFill>
                  <a:schemeClr val="tx1"/>
                </a:solidFill>
                <a:latin typeface="Calibri" panose="020F0502020204030204" pitchFamily="34" charset="0"/>
                <a:cs typeface="Calibri" panose="020F0502020204030204" pitchFamily="34" charset="0"/>
              </a:rPr>
              <a:t> comme groupe </a:t>
            </a:r>
            <a:r>
              <a:rPr lang="fr-FR" sz="2200" dirty="0">
                <a:solidFill>
                  <a:schemeClr val="tx1"/>
                </a:solidFill>
                <a:latin typeface="Calibri" panose="020F0502020204030204" pitchFamily="34" charset="0"/>
                <a:cs typeface="Calibri" panose="020F0502020204030204" pitchFamily="34" charset="0"/>
              </a:rPr>
              <a:t>en mouvement (on dit aussi ADD : art du déplacement)</a:t>
            </a:r>
            <a:endParaRPr lang="fr-FR" sz="2200" dirty="0" smtClean="0">
              <a:solidFill>
                <a:schemeClr val="tx1"/>
              </a:solidFill>
              <a:latin typeface="Calibri" panose="020F0502020204030204" pitchFamily="34" charset="0"/>
              <a:cs typeface="Calibri" panose="020F0502020204030204" pitchFamily="34" charset="0"/>
            </a:endParaRPr>
          </a:p>
          <a:p>
            <a:pPr lvl="5">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5">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Pratique française : </a:t>
            </a:r>
            <a:r>
              <a:rPr lang="fr-FR" sz="2200" b="1" dirty="0" smtClean="0">
                <a:solidFill>
                  <a:schemeClr val="tx1"/>
                </a:solidFill>
                <a:latin typeface="Calibri" panose="020F0502020204030204" pitchFamily="34" charset="0"/>
                <a:cs typeface="Calibri" panose="020F0502020204030204" pitchFamily="34" charset="0"/>
              </a:rPr>
              <a:t>années </a:t>
            </a:r>
            <a:r>
              <a:rPr lang="fr-FR" sz="2200" b="1" dirty="0">
                <a:solidFill>
                  <a:schemeClr val="tx1"/>
                </a:solidFill>
                <a:latin typeface="Calibri" panose="020F0502020204030204" pitchFamily="34" charset="0"/>
                <a:cs typeface="Calibri" panose="020F0502020204030204" pitchFamily="34" charset="0"/>
              </a:rPr>
              <a:t>1990 à Lisses, à côté d’Évry (Essonne</a:t>
            </a:r>
            <a:r>
              <a:rPr lang="fr-FR" sz="2200" b="1" dirty="0" smtClean="0">
                <a:solidFill>
                  <a:schemeClr val="tx1"/>
                </a:solidFill>
                <a:latin typeface="Calibri" panose="020F0502020204030204" pitchFamily="34" charset="0"/>
                <a:cs typeface="Calibri" panose="020F0502020204030204" pitchFamily="34" charset="0"/>
              </a:rPr>
              <a:t>)</a:t>
            </a:r>
            <a:endParaRPr lang="fr-FR" sz="2200" dirty="0" smtClean="0">
              <a:solidFill>
                <a:schemeClr val="tx1"/>
              </a:solidFill>
              <a:latin typeface="Calibri" panose="020F0502020204030204" pitchFamily="34" charset="0"/>
              <a:cs typeface="Calibri" panose="020F0502020204030204" pitchFamily="34" charset="0"/>
            </a:endParaRPr>
          </a:p>
          <a:p>
            <a:pPr lvl="5">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5">
              <a:lnSpc>
                <a:spcPct val="100000"/>
              </a:lnSpc>
            </a:pPr>
            <a:r>
              <a:rPr lang="fr-FR" sz="2200" b="1" dirty="0" smtClean="0">
                <a:solidFill>
                  <a:srgbClr val="FF0000"/>
                </a:solidFill>
                <a:latin typeface="Calibri" panose="020F0502020204030204" pitchFamily="34" charset="0"/>
                <a:cs typeface="Calibri" panose="020F0502020204030204" pitchFamily="34" charset="0"/>
              </a:rPr>
              <a:t>–&gt; Fondateur : </a:t>
            </a:r>
            <a:r>
              <a:rPr lang="fr-FR" sz="2200" b="1" dirty="0" smtClean="0">
                <a:solidFill>
                  <a:schemeClr val="tx1"/>
                </a:solidFill>
                <a:latin typeface="Calibri" panose="020F0502020204030204" pitchFamily="34" charset="0"/>
                <a:cs typeface="Calibri" panose="020F0502020204030204" pitchFamily="34" charset="0"/>
              </a:rPr>
              <a:t>David Belle</a:t>
            </a:r>
            <a:r>
              <a:rPr lang="fr-FR" sz="2200" dirty="0" smtClean="0">
                <a:solidFill>
                  <a:schemeClr val="tx1"/>
                </a:solidFill>
                <a:latin typeface="Calibri" panose="020F0502020204030204" pitchFamily="34" charset="0"/>
                <a:cs typeface="Calibri" panose="020F0502020204030204" pitchFamily="34" charset="0"/>
              </a:rPr>
              <a:t> (pompier</a:t>
            </a:r>
            <a:r>
              <a:rPr lang="fr-FR" sz="2200" dirty="0">
                <a:solidFill>
                  <a:schemeClr val="tx1"/>
                </a:solidFill>
                <a:latin typeface="Calibri" panose="020F0502020204030204" pitchFamily="34" charset="0"/>
                <a:cs typeface="Calibri" panose="020F0502020204030204" pitchFamily="34" charset="0"/>
              </a:rPr>
              <a:t>, agent de sécurité puis </a:t>
            </a:r>
            <a:r>
              <a:rPr lang="fr-FR" sz="2200" dirty="0" smtClean="0">
                <a:solidFill>
                  <a:schemeClr val="tx1"/>
                </a:solidFill>
                <a:latin typeface="Calibri" panose="020F0502020204030204" pitchFamily="34" charset="0"/>
                <a:cs typeface="Calibri" panose="020F0502020204030204" pitchFamily="34" charset="0"/>
              </a:rPr>
              <a:t>cascadeur), selon lui : origine : </a:t>
            </a:r>
            <a:r>
              <a:rPr lang="fr-FR" sz="2200" b="1" dirty="0" smtClean="0">
                <a:solidFill>
                  <a:schemeClr val="tx1"/>
                </a:solidFill>
                <a:latin typeface="Calibri" panose="020F0502020204030204" pitchFamily="34" charset="0"/>
                <a:cs typeface="Calibri" panose="020F0502020204030204" pitchFamily="34" charset="0"/>
              </a:rPr>
              <a:t>«</a:t>
            </a:r>
            <a:r>
              <a:rPr lang="fr-FR" sz="2200" b="1" dirty="0">
                <a:solidFill>
                  <a:schemeClr val="tx1"/>
                </a:solidFill>
                <a:latin typeface="Calibri" panose="020F0502020204030204" pitchFamily="34" charset="0"/>
                <a:cs typeface="Calibri" panose="020F0502020204030204" pitchFamily="34" charset="0"/>
              </a:rPr>
              <a:t> parcours du combattant » </a:t>
            </a:r>
            <a:r>
              <a:rPr lang="fr-FR" sz="2200" b="1" dirty="0" smtClean="0">
                <a:solidFill>
                  <a:schemeClr val="tx1"/>
                </a:solidFill>
                <a:latin typeface="Calibri" panose="020F0502020204030204" pitchFamily="34" charset="0"/>
                <a:cs typeface="Calibri" panose="020F0502020204030204" pitchFamily="34" charset="0"/>
              </a:rPr>
              <a:t>+ valeurs </a:t>
            </a:r>
            <a:r>
              <a:rPr lang="fr-FR" sz="2200" b="1" dirty="0">
                <a:solidFill>
                  <a:schemeClr val="tx1"/>
                </a:solidFill>
                <a:latin typeface="Calibri" panose="020F0502020204030204" pitchFamily="34" charset="0"/>
                <a:cs typeface="Calibri" panose="020F0502020204030204" pitchFamily="34" charset="0"/>
              </a:rPr>
              <a:t>des arts martiaux</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lvl="5">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5">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S’inspire à </a:t>
            </a:r>
            <a:r>
              <a:rPr lang="fr-FR" sz="2200" dirty="0">
                <a:solidFill>
                  <a:schemeClr val="tx1"/>
                </a:solidFill>
                <a:latin typeface="Calibri" panose="020F0502020204030204" pitchFamily="34" charset="0"/>
                <a:cs typeface="Calibri" panose="020F0502020204030204" pitchFamily="34" charset="0"/>
              </a:rPr>
              <a:t>la fois de </a:t>
            </a:r>
            <a:r>
              <a:rPr lang="fr-FR" sz="2200" b="1" dirty="0">
                <a:solidFill>
                  <a:schemeClr val="tx1"/>
                </a:solidFill>
                <a:latin typeface="Calibri" panose="020F0502020204030204" pitchFamily="34" charset="0"/>
                <a:cs typeface="Calibri" panose="020F0502020204030204" pitchFamily="34" charset="0"/>
              </a:rPr>
              <a:t>l’hébertisme</a:t>
            </a:r>
            <a:r>
              <a:rPr lang="fr-FR" sz="2200" dirty="0">
                <a:solidFill>
                  <a:schemeClr val="tx1"/>
                </a:solidFill>
                <a:latin typeface="Calibri" panose="020F0502020204030204" pitchFamily="34" charset="0"/>
                <a:cs typeface="Calibri" panose="020F0502020204030204" pitchFamily="34" charset="0"/>
              </a:rPr>
              <a:t> (grimper, sauter, courir) </a:t>
            </a:r>
            <a:r>
              <a:rPr lang="fr-FR" sz="2200" dirty="0" smtClean="0">
                <a:solidFill>
                  <a:schemeClr val="tx1"/>
                </a:solidFill>
                <a:latin typeface="Calibri" panose="020F0502020204030204" pitchFamily="34" charset="0"/>
                <a:cs typeface="Calibri" panose="020F0502020204030204" pitchFamily="34" charset="0"/>
              </a:rPr>
              <a:t>+ techniques d’évasion des </a:t>
            </a:r>
            <a:r>
              <a:rPr lang="fr-FR" sz="2200" b="1" dirty="0">
                <a:solidFill>
                  <a:schemeClr val="tx1"/>
                </a:solidFill>
                <a:latin typeface="Calibri" panose="020F0502020204030204" pitchFamily="34" charset="0"/>
                <a:cs typeface="Calibri" panose="020F0502020204030204" pitchFamily="34" charset="0"/>
              </a:rPr>
              <a:t>soldats vietnamiens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quand prisonniers</a:t>
            </a:r>
            <a:endParaRPr lang="fr-FR" sz="2200" b="1"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14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Forme = </a:t>
            </a:r>
            <a:r>
              <a:rPr lang="fr-FR" sz="2200" b="1" dirty="0">
                <a:solidFill>
                  <a:schemeClr val="tx1"/>
                </a:solidFill>
                <a:latin typeface="Calibri" panose="020F0502020204030204" pitchFamily="34" charset="0"/>
                <a:cs typeface="Calibri" panose="020F0502020204030204" pitchFamily="34" charset="0"/>
              </a:rPr>
              <a:t>déplacement, saut, franchissement d’obstacle, passement, planche, </a:t>
            </a:r>
            <a:r>
              <a:rPr lang="fr-FR" sz="2200" b="1" i="1" dirty="0" err="1">
                <a:solidFill>
                  <a:schemeClr val="tx1"/>
                </a:solidFill>
                <a:latin typeface="Calibri" panose="020F0502020204030204" pitchFamily="34" charset="0"/>
                <a:cs typeface="Calibri" panose="020F0502020204030204" pitchFamily="34" charset="0"/>
              </a:rPr>
              <a:t>dash</a:t>
            </a:r>
            <a:r>
              <a:rPr lang="fr-FR" sz="2200" b="1" dirty="0">
                <a:solidFill>
                  <a:schemeClr val="tx1"/>
                </a:solidFill>
                <a:latin typeface="Calibri" panose="020F0502020204030204" pitchFamily="34" charset="0"/>
                <a:cs typeface="Calibri" panose="020F0502020204030204" pitchFamily="34" charset="0"/>
              </a:rPr>
              <a:t>, sauts de bras, adaptation aux difficultés du terrain</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14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Importance du groupe :</a:t>
            </a: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à </a:t>
            </a:r>
            <a:r>
              <a:rPr lang="fr-FR" sz="2200" dirty="0">
                <a:solidFill>
                  <a:schemeClr val="tx1"/>
                </a:solidFill>
                <a:latin typeface="Calibri" panose="020F0502020204030204" pitchFamily="34" charset="0"/>
                <a:cs typeface="Calibri" panose="020F0502020204030204" pitchFamily="34" charset="0"/>
              </a:rPr>
              <a:t>partir d’un </a:t>
            </a:r>
            <a:r>
              <a:rPr lang="fr-FR" sz="2200" dirty="0" smtClean="0">
                <a:solidFill>
                  <a:schemeClr val="tx1"/>
                </a:solidFill>
                <a:latin typeface="Calibri" panose="020F0502020204030204" pitchFamily="34" charset="0"/>
                <a:cs typeface="Calibri" panose="020F0502020204030204" pitchFamily="34" charset="0"/>
              </a:rPr>
              <a:t>groupe </a:t>
            </a:r>
            <a:r>
              <a:rPr lang="fr-FR" sz="2200" dirty="0">
                <a:solidFill>
                  <a:schemeClr val="tx1"/>
                </a:solidFill>
                <a:latin typeface="Calibri" panose="020F0502020204030204" pitchFamily="34" charset="0"/>
                <a:cs typeface="Calibri" panose="020F0502020204030204" pitchFamily="34" charset="0"/>
              </a:rPr>
              <a:t>d’adolescents, </a:t>
            </a:r>
            <a:r>
              <a:rPr lang="fr-FR" sz="2200" b="1" dirty="0">
                <a:solidFill>
                  <a:schemeClr val="tx1"/>
                </a:solidFill>
                <a:latin typeface="Calibri" panose="020F0502020204030204" pitchFamily="34" charset="0"/>
                <a:cs typeface="Calibri" panose="020F0502020204030204" pitchFamily="34" charset="0"/>
              </a:rPr>
              <a:t>« les traceurs »</a:t>
            </a:r>
            <a:r>
              <a:rPr lang="fr-FR" sz="2200" dirty="0">
                <a:solidFill>
                  <a:schemeClr val="tx1"/>
                </a:solidFill>
                <a:latin typeface="Calibri" panose="020F0502020204030204" pitchFamily="34" charset="0"/>
                <a:cs typeface="Calibri" panose="020F0502020204030204" pitchFamily="34" charset="0"/>
              </a:rPr>
              <a:t>, avant de quitter le groupe, dont les 7 autres fondateurs popularisent le </a:t>
            </a:r>
            <a:r>
              <a:rPr lang="fr-FR" sz="2200" dirty="0" err="1">
                <a:solidFill>
                  <a:schemeClr val="tx1"/>
                </a:solidFill>
                <a:latin typeface="Calibri" panose="020F0502020204030204" pitchFamily="34" charset="0"/>
                <a:cs typeface="Calibri" panose="020F0502020204030204" pitchFamily="34" charset="0"/>
              </a:rPr>
              <a:t>parkour</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avec </a:t>
            </a:r>
            <a:r>
              <a:rPr lang="fr-FR" sz="2200" dirty="0">
                <a:solidFill>
                  <a:schemeClr val="tx1"/>
                </a:solidFill>
                <a:latin typeface="Calibri" panose="020F0502020204030204" pitchFamily="34" charset="0"/>
                <a:cs typeface="Calibri" panose="020F0502020204030204" pitchFamily="34" charset="0"/>
              </a:rPr>
              <a:t>le film </a:t>
            </a:r>
            <a:r>
              <a:rPr lang="fr-FR" sz="2200" b="1" i="1" dirty="0" err="1" smtClean="0">
                <a:solidFill>
                  <a:schemeClr val="tx1"/>
                </a:solidFill>
                <a:latin typeface="Calibri" panose="020F0502020204030204" pitchFamily="34" charset="0"/>
                <a:cs typeface="Calibri" panose="020F0502020204030204" pitchFamily="34" charset="0"/>
              </a:rPr>
              <a:t>Yamakasi</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(2001)</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23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509" y="365760"/>
            <a:ext cx="11429999" cy="6191794"/>
          </a:xfrm>
        </p:spPr>
        <p:txBody>
          <a:bodyPr>
            <a:normAutofit/>
          </a:bodyPr>
          <a:lstStyle/>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Groupes de pratiquants : communautés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réduites </a:t>
            </a:r>
            <a:r>
              <a:rPr lang="fr-FR" sz="2200" dirty="0">
                <a:solidFill>
                  <a:schemeClr val="tx1"/>
                </a:solidFill>
                <a:latin typeface="Calibri" panose="020F0502020204030204" pitchFamily="34" charset="0"/>
                <a:cs typeface="Calibri" panose="020F0502020204030204" pitchFamily="34" charset="0"/>
              </a:rPr>
              <a:t>et </a:t>
            </a:r>
            <a:r>
              <a:rPr lang="fr-FR" sz="2200" dirty="0" smtClean="0">
                <a:solidFill>
                  <a:schemeClr val="tx1"/>
                </a:solidFill>
                <a:latin typeface="Calibri" panose="020F0502020204030204" pitchFamily="34" charset="0"/>
                <a:cs typeface="Calibri" panose="020F0502020204030204" pitchFamily="34" charset="0"/>
              </a:rPr>
              <a:t>fermées</a:t>
            </a:r>
            <a:r>
              <a:rPr lang="fr-FR" sz="2200" dirty="0">
                <a:solidFill>
                  <a:schemeClr val="tx1"/>
                </a:solidFill>
                <a:latin typeface="Calibri" panose="020F0502020204030204" pitchFamily="34" charset="0"/>
                <a:cs typeface="Calibri" panose="020F0502020204030204" pitchFamily="34" charset="0"/>
              </a:rPr>
              <a:t>, se présentent ainsi </a:t>
            </a:r>
            <a:r>
              <a:rPr lang="fr-FR" sz="2200" dirty="0" smtClean="0">
                <a:solidFill>
                  <a:schemeClr val="tx1"/>
                </a:solidFill>
                <a:latin typeface="Calibri" panose="020F0502020204030204" pitchFamily="34" charset="0"/>
                <a:cs typeface="Calibri" panose="020F0502020204030204" pitchFamily="34" charset="0"/>
              </a:rPr>
              <a:t>:</a:t>
            </a:r>
          </a:p>
          <a:p>
            <a:pPr lvl="4">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un </a:t>
            </a:r>
            <a:r>
              <a:rPr lang="fr-FR" sz="2200" b="1" dirty="0">
                <a:solidFill>
                  <a:schemeClr val="tx1"/>
                </a:solidFill>
                <a:latin typeface="Calibri" panose="020F0502020204030204" pitchFamily="34" charset="0"/>
                <a:cs typeface="Calibri" panose="020F0502020204030204" pitchFamily="34" charset="0"/>
              </a:rPr>
              <a:t>noyau restreint d’« amis » </a:t>
            </a:r>
            <a:r>
              <a:rPr lang="fr-FR" sz="2200" dirty="0">
                <a:solidFill>
                  <a:schemeClr val="tx1"/>
                </a:solidFill>
                <a:latin typeface="Calibri" panose="020F0502020204030204" pitchFamily="34" charset="0"/>
                <a:cs typeface="Calibri" panose="020F0502020204030204" pitchFamily="34" charset="0"/>
              </a:rPr>
              <a:t>auquel se </a:t>
            </a:r>
            <a:r>
              <a:rPr lang="fr-FR" sz="2200" dirty="0" smtClean="0">
                <a:solidFill>
                  <a:schemeClr val="tx1"/>
                </a:solidFill>
                <a:latin typeface="Calibri" panose="020F0502020204030204" pitchFamily="34" charset="0"/>
                <a:cs typeface="Calibri" panose="020F0502020204030204" pitchFamily="34" charset="0"/>
              </a:rPr>
              <a:t>greffent </a:t>
            </a:r>
            <a:r>
              <a:rPr lang="fr-FR" sz="2200" dirty="0">
                <a:solidFill>
                  <a:schemeClr val="tx1"/>
                </a:solidFill>
                <a:latin typeface="Calibri" panose="020F0502020204030204" pitchFamily="34" charset="0"/>
                <a:cs typeface="Calibri" panose="020F0502020204030204" pitchFamily="34" charset="0"/>
              </a:rPr>
              <a:t>de temps à autre d’autres pratiquants </a:t>
            </a:r>
            <a:r>
              <a:rPr lang="fr-FR" sz="2200" b="1" dirty="0">
                <a:solidFill>
                  <a:schemeClr val="tx1"/>
                </a:solidFill>
                <a:latin typeface="Calibri" panose="020F0502020204030204" pitchFamily="34" charset="0"/>
                <a:cs typeface="Calibri" panose="020F0502020204030204" pitchFamily="34" charset="0"/>
              </a:rPr>
              <a:t>souvent plus jeunes</a:t>
            </a:r>
            <a:r>
              <a:rPr lang="fr-FR" sz="2200" dirty="0" smtClean="0">
                <a:solidFill>
                  <a:schemeClr val="tx1"/>
                </a:solidFill>
                <a:latin typeface="Calibri" panose="020F0502020204030204" pitchFamily="34" charset="0"/>
                <a:cs typeface="Calibri" panose="020F0502020204030204" pitchFamily="34" charset="0"/>
              </a:rPr>
              <a:t>.</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b="1" dirty="0" smtClean="0">
                <a:solidFill>
                  <a:schemeClr val="tx1"/>
                </a:solidFill>
                <a:latin typeface="Calibri" panose="020F0502020204030204" pitchFamily="34" charset="0"/>
                <a:cs typeface="Calibri" panose="020F0502020204030204" pitchFamily="34" charset="0"/>
              </a:rPr>
              <a:t> les </a:t>
            </a:r>
            <a:r>
              <a:rPr lang="fr-FR" sz="2200" b="1" dirty="0">
                <a:solidFill>
                  <a:schemeClr val="tx1"/>
                </a:solidFill>
                <a:latin typeface="Calibri" panose="020F0502020204030204" pitchFamily="34" charset="0"/>
                <a:cs typeface="Calibri" panose="020F0502020204030204" pitchFamily="34" charset="0"/>
              </a:rPr>
              <a:t>plus âgés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déjà </a:t>
            </a:r>
            <a:r>
              <a:rPr lang="fr-FR" sz="2200" dirty="0">
                <a:solidFill>
                  <a:schemeClr val="tx1"/>
                </a:solidFill>
                <a:latin typeface="Calibri" panose="020F0502020204030204" pitchFamily="34" charset="0"/>
                <a:cs typeface="Calibri" panose="020F0502020204030204" pitchFamily="34" charset="0"/>
              </a:rPr>
              <a:t>installés dans la </a:t>
            </a:r>
            <a:r>
              <a:rPr lang="fr-FR" sz="2200" dirty="0" smtClean="0">
                <a:solidFill>
                  <a:schemeClr val="tx1"/>
                </a:solidFill>
                <a:latin typeface="Calibri" panose="020F0502020204030204" pitchFamily="34" charset="0"/>
                <a:cs typeface="Calibri" panose="020F0502020204030204" pitchFamily="34" charset="0"/>
              </a:rPr>
              <a:t>pratique, ont </a:t>
            </a:r>
            <a:r>
              <a:rPr lang="fr-FR" sz="2200" b="1" dirty="0">
                <a:solidFill>
                  <a:schemeClr val="tx1"/>
                </a:solidFill>
                <a:latin typeface="Calibri" panose="020F0502020204030204" pitchFamily="34" charset="0"/>
                <a:cs typeface="Calibri" panose="020F0502020204030204" pitchFamily="34" charset="0"/>
              </a:rPr>
              <a:t>statut </a:t>
            </a:r>
            <a:r>
              <a:rPr lang="fr-FR" sz="2200" b="1" dirty="0" smtClean="0">
                <a:solidFill>
                  <a:schemeClr val="tx1"/>
                </a:solidFill>
                <a:latin typeface="Calibri" panose="020F0502020204030204" pitchFamily="34" charset="0"/>
                <a:cs typeface="Calibri" panose="020F0502020204030204" pitchFamily="34" charset="0"/>
              </a:rPr>
              <a:t>d’experts</a:t>
            </a:r>
            <a:r>
              <a:rPr lang="fr-FR" sz="2200" dirty="0" smtClean="0">
                <a:solidFill>
                  <a:schemeClr val="tx1"/>
                </a:solidFill>
                <a:latin typeface="Calibri" panose="020F0502020204030204" pitchFamily="34" charset="0"/>
                <a:cs typeface="Calibri" panose="020F0502020204030204" pitchFamily="34" charset="0"/>
              </a:rPr>
              <a:t> = </a:t>
            </a:r>
            <a:r>
              <a:rPr lang="fr-FR" sz="2200" b="1" dirty="0" smtClean="0">
                <a:solidFill>
                  <a:schemeClr val="tx1"/>
                </a:solidFill>
                <a:latin typeface="Calibri" panose="020F0502020204030204" pitchFamily="34" charset="0"/>
                <a:cs typeface="Calibri" panose="020F0502020204030204" pitchFamily="34" charset="0"/>
              </a:rPr>
              <a:t>transmettent</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aux entrants les techniques corporelles </a:t>
            </a:r>
            <a:r>
              <a:rPr lang="fr-FR" sz="2200" dirty="0" smtClean="0">
                <a:solidFill>
                  <a:schemeClr val="tx1"/>
                </a:solidFill>
                <a:latin typeface="Calibri" panose="020F0502020204030204" pitchFamily="34" charset="0"/>
                <a:cs typeface="Calibri" panose="020F0502020204030204" pitchFamily="34" charset="0"/>
              </a:rPr>
              <a:t>+ rôle de </a:t>
            </a:r>
            <a:r>
              <a:rPr lang="fr-FR" sz="2200" b="1" dirty="0" smtClean="0">
                <a:solidFill>
                  <a:schemeClr val="tx1"/>
                </a:solidFill>
                <a:latin typeface="Calibri" panose="020F0502020204030204" pitchFamily="34" charset="0"/>
                <a:cs typeface="Calibri" panose="020F0502020204030204" pitchFamily="34" charset="0"/>
              </a:rPr>
              <a:t>socialisation</a:t>
            </a:r>
            <a:r>
              <a:rPr lang="fr-FR" sz="2200" dirty="0" smtClean="0">
                <a:solidFill>
                  <a:schemeClr val="tx1"/>
                </a:solidFill>
                <a:latin typeface="Calibri" panose="020F0502020204030204" pitchFamily="34" charset="0"/>
                <a:cs typeface="Calibri" panose="020F0502020204030204" pitchFamily="34" charset="0"/>
              </a:rPr>
              <a:t> en leur accordant </a:t>
            </a:r>
            <a:r>
              <a:rPr lang="fr-FR" sz="2200" dirty="0">
                <a:solidFill>
                  <a:schemeClr val="tx1"/>
                </a:solidFill>
                <a:latin typeface="Calibri" panose="020F0502020204030204" pitchFamily="34" charset="0"/>
                <a:cs typeface="Calibri" panose="020F0502020204030204" pitchFamily="34" charset="0"/>
              </a:rPr>
              <a:t>(ou non) une légitimité dans la communauté</a:t>
            </a:r>
            <a:r>
              <a:rPr lang="fr-FR" sz="2200" dirty="0" smtClean="0">
                <a:solidFill>
                  <a:schemeClr val="tx1"/>
                </a:solidFill>
                <a:latin typeface="Calibri" panose="020F0502020204030204" pitchFamily="34" charset="0"/>
                <a:cs typeface="Calibri" panose="020F0502020204030204" pitchFamily="34" charset="0"/>
              </a:rPr>
              <a:t>.</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b="1" dirty="0">
                <a:solidFill>
                  <a:schemeClr val="tx1"/>
                </a:solidFill>
                <a:latin typeface="Calibri" panose="020F0502020204030204" pitchFamily="34" charset="0"/>
                <a:cs typeface="Calibri" panose="020F0502020204030204" pitchFamily="34" charset="0"/>
              </a:rPr>
              <a:t> respect </a:t>
            </a:r>
            <a:r>
              <a:rPr lang="fr-FR" sz="2200" b="1" dirty="0" smtClean="0">
                <a:solidFill>
                  <a:schemeClr val="tx1"/>
                </a:solidFill>
                <a:latin typeface="Calibri" panose="020F0502020204030204" pitchFamily="34" charset="0"/>
                <a:cs typeface="Calibri" panose="020F0502020204030204" pitchFamily="34" charset="0"/>
              </a:rPr>
              <a:t>de l’ancienneté </a:t>
            </a:r>
            <a:r>
              <a:rPr lang="fr-FR" sz="2200" dirty="0">
                <a:solidFill>
                  <a:schemeClr val="tx1"/>
                </a:solidFill>
                <a:latin typeface="Calibri" panose="020F0502020204030204" pitchFamily="34" charset="0"/>
                <a:cs typeface="Calibri" panose="020F0502020204030204" pitchFamily="34" charset="0"/>
              </a:rPr>
              <a:t>se conjugue à la </a:t>
            </a:r>
            <a:r>
              <a:rPr lang="fr-FR" sz="2200" b="1" dirty="0">
                <a:solidFill>
                  <a:schemeClr val="tx1"/>
                </a:solidFill>
                <a:latin typeface="Calibri" panose="020F0502020204030204" pitchFamily="34" charset="0"/>
                <a:cs typeface="Calibri" panose="020F0502020204030204" pitchFamily="34" charset="0"/>
              </a:rPr>
              <a:t>reconnaissance des qualités physiques </a:t>
            </a:r>
            <a:r>
              <a:rPr lang="fr-FR" sz="2200" dirty="0">
                <a:solidFill>
                  <a:schemeClr val="tx1"/>
                </a:solidFill>
                <a:latin typeface="Calibri" panose="020F0502020204030204" pitchFamily="34" charset="0"/>
                <a:cs typeface="Calibri" panose="020F0502020204030204" pitchFamily="34" charset="0"/>
              </a:rPr>
              <a:t>de chaque membre</a:t>
            </a:r>
            <a:r>
              <a:rPr lang="fr-FR" sz="2200" dirty="0" smtClean="0">
                <a:solidFill>
                  <a:schemeClr val="tx1"/>
                </a:solidFill>
                <a:latin typeface="Calibri" panose="020F0502020204030204" pitchFamily="34" charset="0"/>
                <a:cs typeface="Calibri" panose="020F0502020204030204" pitchFamily="34" charset="0"/>
              </a:rPr>
              <a:t>.</a:t>
            </a:r>
          </a:p>
          <a:p>
            <a:pPr marL="0" lvl="4" indent="0">
              <a:lnSpc>
                <a:spcPct val="100000"/>
              </a:lnSpc>
              <a:buNone/>
            </a:pPr>
            <a:endParaRPr lang="fr-FR" sz="2200" dirty="0" smtClean="0">
              <a:solidFill>
                <a:srgbClr val="FF0000"/>
              </a:solidFill>
              <a:latin typeface="Calibri" panose="020F0502020204030204" pitchFamily="34" charset="0"/>
              <a:cs typeface="Calibri" panose="020F0502020204030204" pitchFamily="34" charset="0"/>
            </a:endParaRPr>
          </a:p>
          <a:p>
            <a:pPr marL="0" lvl="4" indent="0">
              <a:lnSpc>
                <a:spcPct val="100000"/>
              </a:lnSpc>
              <a:buNone/>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Dimension </a:t>
            </a:r>
            <a:r>
              <a:rPr lang="fr-FR" sz="2200" b="1" dirty="0">
                <a:solidFill>
                  <a:schemeClr val="tx1"/>
                </a:solidFill>
                <a:latin typeface="Calibri" panose="020F0502020204030204" pitchFamily="34" charset="0"/>
                <a:cs typeface="Calibri" panose="020F0502020204030204" pitchFamily="34" charset="0"/>
              </a:rPr>
              <a:t>communautaire</a:t>
            </a:r>
            <a:r>
              <a:rPr lang="fr-FR" sz="2200" dirty="0">
                <a:solidFill>
                  <a:schemeClr val="tx1"/>
                </a:solidFill>
                <a:latin typeface="Calibri" panose="020F0502020204030204" pitchFamily="34" charset="0"/>
                <a:cs typeface="Calibri" panose="020F0502020204030204" pitchFamily="34" charset="0"/>
              </a:rPr>
              <a:t> se nourrit </a:t>
            </a:r>
            <a:r>
              <a:rPr lang="fr-FR" sz="2200" dirty="0" smtClean="0">
                <a:solidFill>
                  <a:schemeClr val="tx1"/>
                </a:solidFill>
                <a:latin typeface="Calibri" panose="020F0502020204030204" pitchFamily="34" charset="0"/>
                <a:cs typeface="Calibri" panose="020F0502020204030204" pitchFamily="34" charset="0"/>
              </a:rPr>
              <a:t>d’une culture commune</a:t>
            </a:r>
            <a:r>
              <a:rPr lang="fr-FR" sz="2200" dirty="0">
                <a:solidFill>
                  <a:schemeClr val="tx1"/>
                </a:solidFill>
                <a:latin typeface="Calibri" panose="020F0502020204030204" pitchFamily="34" charset="0"/>
                <a:cs typeface="Calibri" panose="020F0502020204030204" pitchFamily="34" charset="0"/>
              </a:rPr>
              <a:t> : </a:t>
            </a:r>
            <a:endParaRPr lang="fr-FR" sz="2200" dirty="0" smtClean="0">
              <a:solidFill>
                <a:schemeClr val="tx1"/>
              </a:solidFill>
              <a:latin typeface="Calibri" panose="020F0502020204030204" pitchFamily="34" charset="0"/>
              <a:cs typeface="Calibri" panose="020F0502020204030204" pitchFamily="34" charset="0"/>
            </a:endParaRPr>
          </a:p>
          <a:p>
            <a:pPr marL="1080000" lvl="8" indent="0">
              <a:lnSpc>
                <a:spcPct val="100000"/>
              </a:lnSpc>
              <a:buNone/>
            </a:pPr>
            <a:r>
              <a:rPr lang="fr-FR" sz="2200" b="1" dirty="0">
                <a:solidFill>
                  <a:srgbClr val="FF0000"/>
                </a:solidFill>
                <a:latin typeface="Calibri" panose="020F0502020204030204" pitchFamily="34" charset="0"/>
                <a:cs typeface="Calibri" panose="020F0502020204030204" pitchFamily="34" charset="0"/>
              </a:rPr>
              <a:t>–&gt;</a:t>
            </a:r>
            <a:r>
              <a:rPr lang="fr-FR" sz="2200" b="1"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propriétés </a:t>
            </a:r>
            <a:r>
              <a:rPr lang="fr-FR" sz="2200" dirty="0">
                <a:solidFill>
                  <a:schemeClr val="tx1"/>
                </a:solidFill>
                <a:latin typeface="Calibri" panose="020F0502020204030204" pitchFamily="34" charset="0"/>
                <a:cs typeface="Calibri" panose="020F0502020204030204" pitchFamily="34" charset="0"/>
              </a:rPr>
              <a:t>attribuées par les parents (j’ai toujours été « casse-cou », je grimpais sur les meubles, je ne tenais pas en place, etc</a:t>
            </a:r>
            <a:r>
              <a:rPr lang="fr-FR" sz="2200" dirty="0" smtClean="0">
                <a:solidFill>
                  <a:schemeClr val="tx1"/>
                </a:solidFill>
                <a:latin typeface="Calibri" panose="020F0502020204030204" pitchFamily="34" charset="0"/>
                <a:cs typeface="Calibri" panose="020F0502020204030204" pitchFamily="34" charset="0"/>
              </a:rPr>
              <a:t>.) </a:t>
            </a:r>
          </a:p>
          <a:p>
            <a:pPr marL="1080000" lvl="8" indent="0">
              <a:lnSpc>
                <a:spcPct val="100000"/>
              </a:lnSpc>
              <a:buNone/>
            </a:pPr>
            <a:r>
              <a:rPr lang="fr-FR" sz="2200" b="1" dirty="0">
                <a:solidFill>
                  <a:srgbClr val="FF0000"/>
                </a:solidFill>
                <a:latin typeface="Calibri" panose="020F0502020204030204" pitchFamily="34" charset="0"/>
                <a:cs typeface="Calibri" panose="020F0502020204030204" pitchFamily="34" charset="0"/>
              </a:rPr>
              <a:t>–&gt;</a:t>
            </a:r>
            <a:r>
              <a:rPr lang="fr-FR" sz="2200" b="1"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film </a:t>
            </a:r>
            <a:r>
              <a:rPr lang="fr-FR" sz="2200" i="1" dirty="0" err="1">
                <a:solidFill>
                  <a:schemeClr val="tx1"/>
                </a:solidFill>
                <a:latin typeface="Calibri" panose="020F0502020204030204" pitchFamily="34" charset="0"/>
                <a:cs typeface="Calibri" panose="020F0502020204030204" pitchFamily="34" charset="0"/>
              </a:rPr>
              <a:t>Yamakasi</a:t>
            </a:r>
            <a:r>
              <a:rPr lang="fr-FR" sz="2200" dirty="0">
                <a:solidFill>
                  <a:schemeClr val="tx1"/>
                </a:solidFill>
                <a:latin typeface="Calibri" panose="020F0502020204030204" pitchFamily="34" charset="0"/>
                <a:cs typeface="Calibri" panose="020F0502020204030204" pitchFamily="34" charset="0"/>
              </a:rPr>
              <a:t> d’Ariel Zeitoun (2001) vu dans </a:t>
            </a:r>
            <a:r>
              <a:rPr lang="fr-FR" sz="2200" dirty="0" smtClean="0">
                <a:solidFill>
                  <a:schemeClr val="tx1"/>
                </a:solidFill>
                <a:latin typeface="Calibri" panose="020F0502020204030204" pitchFamily="34" charset="0"/>
                <a:cs typeface="Calibri" panose="020F0502020204030204" pitchFamily="34" charset="0"/>
              </a:rPr>
              <a:t>l’enfance</a:t>
            </a:r>
            <a:endParaRPr lang="fr-FR" sz="2200" dirty="0">
              <a:solidFill>
                <a:schemeClr val="tx1"/>
              </a:solidFill>
              <a:latin typeface="Calibri" panose="020F0502020204030204" pitchFamily="34" charset="0"/>
              <a:cs typeface="Calibri" panose="020F0502020204030204" pitchFamily="34" charset="0"/>
            </a:endParaRPr>
          </a:p>
          <a:p>
            <a:pPr marL="0" lvl="4" indent="0">
              <a:lnSpc>
                <a:spcPct val="100000"/>
              </a:lnSpc>
              <a:buNone/>
            </a:pP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891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572" y="235131"/>
            <a:ext cx="11469188" cy="6374675"/>
          </a:xfrm>
        </p:spPr>
        <p:txBody>
          <a:bodyPr>
            <a:normAutofit/>
          </a:bodyPr>
          <a:lstStyle/>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Fonctions sportive du </a:t>
            </a:r>
            <a:r>
              <a:rPr lang="fr-FR" sz="2200" dirty="0">
                <a:solidFill>
                  <a:schemeClr val="tx1"/>
                </a:solidFill>
                <a:latin typeface="Calibri" panose="020F0502020204030204" pitchFamily="34" charset="0"/>
                <a:cs typeface="Calibri" panose="020F0502020204030204" pitchFamily="34" charset="0"/>
              </a:rPr>
              <a:t>g</a:t>
            </a:r>
            <a:r>
              <a:rPr lang="fr-FR" sz="2200" dirty="0" smtClean="0">
                <a:solidFill>
                  <a:schemeClr val="tx1"/>
                </a:solidFill>
                <a:latin typeface="Calibri" panose="020F0502020204030204" pitchFamily="34" charset="0"/>
                <a:cs typeface="Calibri" panose="020F0502020204030204" pitchFamily="34" charset="0"/>
              </a:rPr>
              <a:t>roupe =</a:t>
            </a:r>
          </a:p>
          <a:p>
            <a:pPr marL="1080000" lvl="8" indent="0">
              <a:lnSpc>
                <a:spcPct val="100000"/>
              </a:lnSpc>
              <a:buNone/>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groupe cadre l’activité</a:t>
            </a:r>
            <a:r>
              <a:rPr lang="fr-FR" sz="2200" b="1"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soutient et stimule acquisition </a:t>
            </a:r>
            <a:r>
              <a:rPr lang="fr-FR" sz="2200" dirty="0">
                <a:solidFill>
                  <a:schemeClr val="tx1"/>
                </a:solidFill>
                <a:latin typeface="Calibri" panose="020F0502020204030204" pitchFamily="34" charset="0"/>
                <a:cs typeface="Calibri" panose="020F0502020204030204" pitchFamily="34" charset="0"/>
              </a:rPr>
              <a:t>de techniques corporelles communes </a:t>
            </a:r>
            <a:r>
              <a:rPr lang="fr-FR" sz="2200" b="1" dirty="0">
                <a:solidFill>
                  <a:schemeClr val="tx1"/>
                </a:solidFill>
                <a:latin typeface="Calibri" panose="020F0502020204030204" pitchFamily="34" charset="0"/>
                <a:cs typeface="Calibri" panose="020F0502020204030204" pitchFamily="34" charset="0"/>
              </a:rPr>
              <a:t>sous le regard de </a:t>
            </a:r>
            <a:r>
              <a:rPr lang="fr-FR" sz="2200" b="1" dirty="0" smtClean="0">
                <a:solidFill>
                  <a:schemeClr val="tx1"/>
                </a:solidFill>
                <a:latin typeface="Calibri" panose="020F0502020204030204" pitchFamily="34" charset="0"/>
                <a:cs typeface="Calibri" panose="020F0502020204030204" pitchFamily="34" charset="0"/>
              </a:rPr>
              <a:t>tous</a:t>
            </a:r>
          </a:p>
          <a:p>
            <a:pPr marL="1080000" lvl="8" indent="0">
              <a:lnSpc>
                <a:spcPct val="100000"/>
              </a:lnSpc>
              <a:buNone/>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Entretien des affinités internes et des distinctions externes </a:t>
            </a:r>
            <a:r>
              <a:rPr lang="fr-FR" sz="2200" dirty="0" smtClean="0">
                <a:solidFill>
                  <a:schemeClr val="tx1"/>
                </a:solidFill>
                <a:latin typeface="Calibri" panose="020F0502020204030204" pitchFamily="34" charset="0"/>
                <a:cs typeface="Calibri" panose="020F0502020204030204" pitchFamily="34" charset="0"/>
              </a:rPr>
              <a:t>: « eux » et « nous » (communautés de loisirs)</a:t>
            </a:r>
          </a:p>
          <a:p>
            <a:pPr marL="1080000" lvl="8" indent="0">
              <a:lnSpc>
                <a:spcPct val="100000"/>
              </a:lnSpc>
              <a:buNone/>
            </a:pPr>
            <a:endParaRPr lang="fr-FR" sz="2200" dirty="0" smtClean="0">
              <a:solidFill>
                <a:schemeClr val="tx1"/>
              </a:solidFill>
              <a:latin typeface="Calibri" panose="020F0502020204030204" pitchFamily="34" charset="0"/>
              <a:cs typeface="Calibri" panose="020F0502020204030204" pitchFamily="34" charset="0"/>
            </a:endParaRPr>
          </a:p>
          <a:p>
            <a:pPr>
              <a:lnSpc>
                <a:spcPct val="12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Groupes soudés par des conflits :</a:t>
            </a:r>
            <a:r>
              <a:rPr lang="fr-FR" sz="2200" dirty="0" smtClean="0">
                <a:solidFill>
                  <a:schemeClr val="tx1"/>
                </a:solidFill>
                <a:latin typeface="Calibri" panose="020F0502020204030204" pitchFamily="34" charset="0"/>
                <a:cs typeface="Calibri" panose="020F0502020204030204" pitchFamily="34" charset="0"/>
              </a:rPr>
              <a:t> </a:t>
            </a:r>
          </a:p>
          <a:p>
            <a:pPr marL="1080000" lvl="8" indent="0">
              <a:lnSpc>
                <a:spcPct val="120000"/>
              </a:lnSpc>
              <a:buNone/>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concurrence externe : </a:t>
            </a:r>
            <a:r>
              <a:rPr lang="fr-FR" sz="2200" dirty="0" smtClean="0">
                <a:solidFill>
                  <a:schemeClr val="tx1"/>
                </a:solidFill>
                <a:latin typeface="Calibri" panose="020F0502020204030204" pitchFamily="34" charset="0"/>
                <a:cs typeface="Calibri" panose="020F0502020204030204" pitchFamily="34" charset="0"/>
              </a:rPr>
              <a:t>pour </a:t>
            </a:r>
            <a:r>
              <a:rPr lang="fr-FR" sz="2200" dirty="0">
                <a:solidFill>
                  <a:schemeClr val="tx1"/>
                </a:solidFill>
                <a:latin typeface="Calibri" panose="020F0502020204030204" pitchFamily="34" charset="0"/>
                <a:cs typeface="Calibri" panose="020F0502020204030204" pitchFamily="34" charset="0"/>
              </a:rPr>
              <a:t>l’usage de l’espace urbain </a:t>
            </a:r>
            <a:r>
              <a:rPr lang="fr-FR" sz="2200" dirty="0" smtClean="0">
                <a:solidFill>
                  <a:schemeClr val="tx1"/>
                </a:solidFill>
                <a:latin typeface="Calibri" panose="020F0502020204030204" pitchFamily="34" charset="0"/>
                <a:cs typeface="Calibri" panose="020F0502020204030204" pitchFamily="34" charset="0"/>
              </a:rPr>
              <a:t>: </a:t>
            </a:r>
          </a:p>
          <a:p>
            <a:pPr lvl="8" indent="0">
              <a:lnSpc>
                <a:spcPct val="120000"/>
              </a:lnSpc>
              <a:buNone/>
            </a:pPr>
            <a:r>
              <a:rPr lang="fr-FR" sz="2000" b="1" dirty="0" smtClean="0">
                <a:solidFill>
                  <a:schemeClr val="tx1"/>
                </a:solidFill>
                <a:latin typeface="Calibri" panose="020F0502020204030204" pitchFamily="34" charset="0"/>
                <a:cs typeface="Calibri" panose="020F0502020204030204" pitchFamily="34" charset="0"/>
              </a:rPr>
              <a:t>Ex. «</a:t>
            </a:r>
            <a:r>
              <a:rPr lang="fr-FR" sz="2000" b="1" dirty="0">
                <a:solidFill>
                  <a:schemeClr val="tx1"/>
                </a:solidFill>
                <a:latin typeface="Calibri" panose="020F0502020204030204" pitchFamily="34" charset="0"/>
                <a:cs typeface="Calibri" panose="020F0502020204030204" pitchFamily="34" charset="0"/>
              </a:rPr>
              <a:t> En fonction de la personne, </a:t>
            </a:r>
            <a:r>
              <a:rPr lang="fr-FR" sz="2000" b="1" dirty="0" smtClean="0">
                <a:solidFill>
                  <a:schemeClr val="tx1"/>
                </a:solidFill>
                <a:latin typeface="Calibri" panose="020F0502020204030204" pitchFamily="34" charset="0"/>
                <a:cs typeface="Calibri" panose="020F0502020204030204" pitchFamily="34" charset="0"/>
              </a:rPr>
              <a:t>j’explique… </a:t>
            </a:r>
            <a:r>
              <a:rPr lang="fr-FR" sz="2000" b="1" dirty="0">
                <a:solidFill>
                  <a:schemeClr val="tx1"/>
                </a:solidFill>
                <a:latin typeface="Calibri" panose="020F0502020204030204" pitchFamily="34" charset="0"/>
                <a:cs typeface="Calibri" panose="020F0502020204030204" pitchFamily="34" charset="0"/>
              </a:rPr>
              <a:t>Certaines, tu sais de toute manière qu’ils ont leur idée… Qu’ils sont fermés. Ce n’est pas la peine de dire que tu fais du sport… leurs réponses vont être : “Il y a des terrains de sport pour faire du sport… Ce n’est pas fait pour grimper” et d’autres… ils te disent de partir sur un autre ton… ils ont l’air moins fermé</a:t>
            </a:r>
            <a:r>
              <a:rPr lang="fr-FR" sz="2000" b="1" dirty="0" smtClean="0">
                <a:solidFill>
                  <a:schemeClr val="tx1"/>
                </a:solidFill>
                <a:latin typeface="Calibri" panose="020F0502020204030204" pitchFamily="34" charset="0"/>
                <a:cs typeface="Calibri" panose="020F0502020204030204" pitchFamily="34" charset="0"/>
              </a:rPr>
              <a:t>…</a:t>
            </a:r>
            <a:r>
              <a:rPr lang="fr-FR" sz="2000" b="1" dirty="0">
                <a:solidFill>
                  <a:schemeClr val="tx1"/>
                </a:solidFill>
                <a:latin typeface="Calibri" panose="020F0502020204030204" pitchFamily="34" charset="0"/>
                <a:cs typeface="Calibri" panose="020F0502020204030204" pitchFamily="34" charset="0"/>
              </a:rPr>
              <a:t> » </a:t>
            </a:r>
            <a:r>
              <a:rPr lang="fr-FR" sz="2000" dirty="0">
                <a:solidFill>
                  <a:schemeClr val="tx1"/>
                </a:solidFill>
                <a:latin typeface="Calibri" panose="020F0502020204030204" pitchFamily="34" charset="0"/>
                <a:cs typeface="Calibri" panose="020F0502020204030204" pitchFamily="34" charset="0"/>
              </a:rPr>
              <a:t>[Président d’une association de </a:t>
            </a:r>
            <a:r>
              <a:rPr lang="fr-FR" sz="2000" dirty="0" err="1">
                <a:solidFill>
                  <a:schemeClr val="tx1"/>
                </a:solidFill>
                <a:latin typeface="Calibri" panose="020F0502020204030204" pitchFamily="34" charset="0"/>
                <a:cs typeface="Calibri" panose="020F0502020204030204" pitchFamily="34" charset="0"/>
              </a:rPr>
              <a:t>parkour</a:t>
            </a:r>
            <a:r>
              <a:rPr lang="fr-FR" sz="2000" dirty="0">
                <a:solidFill>
                  <a:schemeClr val="tx1"/>
                </a:solidFill>
                <a:latin typeface="Calibri" panose="020F0502020204030204" pitchFamily="34" charset="0"/>
                <a:cs typeface="Calibri" panose="020F0502020204030204" pitchFamily="34" charset="0"/>
              </a:rPr>
              <a:t>, Ille-et-Vilaine, 26 ans, 8 ans de pratique]</a:t>
            </a:r>
            <a:endParaRPr lang="fr-FR" sz="2000" dirty="0" smtClean="0">
              <a:solidFill>
                <a:schemeClr val="tx1"/>
              </a:solidFill>
              <a:latin typeface="Calibri" panose="020F0502020204030204" pitchFamily="34" charset="0"/>
              <a:cs typeface="Calibri" panose="020F0502020204030204" pitchFamily="34" charset="0"/>
            </a:endParaRPr>
          </a:p>
          <a:p>
            <a:pPr lvl="4">
              <a:lnSpc>
                <a:spcPct val="12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concurrence interne : </a:t>
            </a:r>
            <a:r>
              <a:rPr lang="fr-FR" sz="2200" dirty="0" smtClean="0">
                <a:solidFill>
                  <a:schemeClr val="tx1"/>
                </a:solidFill>
                <a:latin typeface="Calibri" panose="020F0502020204030204" pitchFamily="34" charset="0"/>
                <a:cs typeface="Calibri" panose="020F0502020204030204" pitchFamily="34" charset="0"/>
              </a:rPr>
              <a:t>pour la définition légitime de la pratique</a:t>
            </a:r>
          </a:p>
        </p:txBody>
      </p:sp>
    </p:spTree>
    <p:extLst>
      <p:ext uri="{BB962C8B-B14F-4D97-AF65-F5344CB8AC3E}">
        <p14:creationId xmlns:p14="http://schemas.microsoft.com/office/powerpoint/2010/main" val="81230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0446" y="313509"/>
            <a:ext cx="11586754" cy="6139541"/>
          </a:xfrm>
        </p:spPr>
        <p:txBody>
          <a:bodyPr>
            <a:noAutofit/>
          </a:bodyPr>
          <a:lstStyle/>
          <a:p>
            <a:pPr>
              <a:lnSpc>
                <a:spcPct val="100000"/>
              </a:lnSpc>
            </a:pPr>
            <a:r>
              <a:rPr lang="fr-FR" sz="2200" b="1" i="1" dirty="0">
                <a:solidFill>
                  <a:srgbClr val="FF0000"/>
                </a:solidFill>
                <a:latin typeface="Calibri" panose="020F0502020204030204" pitchFamily="34" charset="0"/>
                <a:cs typeface="Calibri" panose="020F0502020204030204" pitchFamily="34" charset="0"/>
              </a:rPr>
              <a:t>Cas.</a:t>
            </a:r>
            <a:r>
              <a:rPr lang="fr-FR" sz="2200" i="1" dirty="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Clément </a:t>
            </a:r>
            <a:r>
              <a:rPr lang="fr-FR" sz="2200" b="1" dirty="0" err="1">
                <a:solidFill>
                  <a:schemeClr val="tx1"/>
                </a:solidFill>
                <a:latin typeface="Calibri" panose="020F0502020204030204" pitchFamily="34" charset="0"/>
                <a:cs typeface="Calibri" panose="020F0502020204030204" pitchFamily="34" charset="0"/>
              </a:rPr>
              <a:t>Prévitali</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Benjamin </a:t>
            </a:r>
            <a:r>
              <a:rPr lang="fr-FR" sz="2200" b="1" dirty="0" err="1">
                <a:solidFill>
                  <a:schemeClr val="tx1"/>
                </a:solidFill>
                <a:latin typeface="Calibri" panose="020F0502020204030204" pitchFamily="34" charset="0"/>
                <a:cs typeface="Calibri" panose="020F0502020204030204" pitchFamily="34" charset="0"/>
              </a:rPr>
              <a:t>Coignet</a:t>
            </a:r>
            <a:r>
              <a:rPr lang="fr-FR" sz="2200" b="1" dirty="0">
                <a:solidFill>
                  <a:schemeClr val="tx1"/>
                </a:solidFill>
                <a:latin typeface="Calibri" panose="020F0502020204030204" pitchFamily="34" charset="0"/>
                <a:cs typeface="Calibri" panose="020F0502020204030204" pitchFamily="34" charset="0"/>
              </a:rPr>
              <a:t> et Gilles Vieille-</a:t>
            </a:r>
            <a:r>
              <a:rPr lang="fr-FR" sz="2200" b="1" dirty="0" err="1">
                <a:solidFill>
                  <a:schemeClr val="tx1"/>
                </a:solidFill>
                <a:latin typeface="Calibri" panose="020F0502020204030204" pitchFamily="34" charset="0"/>
                <a:cs typeface="Calibri" panose="020F0502020204030204" pitchFamily="34" charset="0"/>
              </a:rPr>
              <a:t>Marchiset</a:t>
            </a:r>
            <a:r>
              <a:rPr lang="fr-FR" sz="2200" b="1" dirty="0">
                <a:solidFill>
                  <a:schemeClr val="tx1"/>
                </a:solidFill>
                <a:latin typeface="Calibri" panose="020F0502020204030204" pitchFamily="34" charset="0"/>
                <a:cs typeface="Calibri" panose="020F0502020204030204" pitchFamily="34" charset="0"/>
              </a:rPr>
              <a:t>, « Le </a:t>
            </a:r>
            <a:r>
              <a:rPr lang="fr-FR" sz="2200" b="1" dirty="0" err="1">
                <a:solidFill>
                  <a:schemeClr val="tx1"/>
                </a:solidFill>
                <a:latin typeface="Calibri" panose="020F0502020204030204" pitchFamily="34" charset="0"/>
                <a:cs typeface="Calibri" panose="020F0502020204030204" pitchFamily="34" charset="0"/>
              </a:rPr>
              <a:t>parkour</a:t>
            </a:r>
            <a:r>
              <a:rPr lang="fr-FR" sz="2200" b="1" dirty="0">
                <a:solidFill>
                  <a:schemeClr val="tx1"/>
                </a:solidFill>
                <a:latin typeface="Calibri" panose="020F0502020204030204" pitchFamily="34" charset="0"/>
                <a:cs typeface="Calibri" panose="020F0502020204030204" pitchFamily="34" charset="0"/>
              </a:rPr>
              <a:t> : approche ethnographique de communautés juvéniles de loisirs dans la ville », </a:t>
            </a:r>
            <a:r>
              <a:rPr lang="fr-FR" sz="2200" b="1" i="1" dirty="0">
                <a:solidFill>
                  <a:schemeClr val="tx1"/>
                </a:solidFill>
                <a:latin typeface="Calibri" panose="020F0502020204030204" pitchFamily="34" charset="0"/>
                <a:cs typeface="Calibri" panose="020F0502020204030204" pitchFamily="34" charset="0"/>
              </a:rPr>
              <a:t>Agora</a:t>
            </a:r>
            <a:r>
              <a:rPr lang="fr-FR" sz="2200" b="1" dirty="0">
                <a:solidFill>
                  <a:schemeClr val="tx1"/>
                </a:solidFill>
                <a:latin typeface="Calibri" panose="020F0502020204030204" pitchFamily="34" charset="0"/>
                <a:cs typeface="Calibri" panose="020F0502020204030204" pitchFamily="34" charset="0"/>
              </a:rPr>
              <a:t>, n° 68, 2014, p. 85-97</a:t>
            </a:r>
            <a:r>
              <a:rPr lang="fr-FR" sz="2200" dirty="0">
                <a:solidFill>
                  <a:schemeClr val="tx1"/>
                </a:solidFill>
                <a:latin typeface="Calibri" panose="020F0502020204030204" pitchFamily="34" charset="0"/>
                <a:cs typeface="Calibri" panose="020F0502020204030204" pitchFamily="34" charset="0"/>
              </a:rPr>
              <a:t>. </a:t>
            </a:r>
          </a:p>
          <a:p>
            <a:pPr lvl="3">
              <a:lnSpc>
                <a:spcPct val="110000"/>
              </a:lnSpc>
            </a:pPr>
            <a:r>
              <a:rPr lang="fr-FR" sz="2200" b="1" dirty="0" smtClean="0">
                <a:solidFill>
                  <a:srgbClr val="FF0000"/>
                </a:solidFill>
                <a:latin typeface="Calibri" panose="020F0502020204030204" pitchFamily="34" charset="0"/>
                <a:cs typeface="Calibri" panose="020F0502020204030204" pitchFamily="34" charset="0"/>
              </a:rPr>
              <a:t>–&gt;</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Enquête </a:t>
            </a:r>
            <a:r>
              <a:rPr lang="fr-FR" sz="2200" dirty="0">
                <a:solidFill>
                  <a:schemeClr val="tx1"/>
                </a:solidFill>
                <a:latin typeface="Calibri" panose="020F0502020204030204" pitchFamily="34" charset="0"/>
                <a:cs typeface="Calibri" panose="020F0502020204030204" pitchFamily="34" charset="0"/>
              </a:rPr>
              <a:t>sur deux communautés de traceurs à Besançon en 2014</a:t>
            </a:r>
          </a:p>
          <a:p>
            <a:pPr>
              <a:lnSpc>
                <a:spcPct val="110000"/>
              </a:lnSpc>
            </a:pPr>
            <a:endParaRPr lang="fr-FR" sz="2200" b="1" dirty="0" smtClean="0">
              <a:solidFill>
                <a:schemeClr val="tx1"/>
              </a:solidFill>
              <a:latin typeface="Calibri" panose="020F0502020204030204" pitchFamily="34" charset="0"/>
              <a:cs typeface="Calibri" panose="020F0502020204030204" pitchFamily="34" charset="0"/>
            </a:endParaRPr>
          </a:p>
          <a:p>
            <a:pPr>
              <a:lnSpc>
                <a:spcPct val="110000"/>
              </a:lnSpc>
            </a:pPr>
            <a:r>
              <a:rPr lang="fr-FR" sz="2200" b="1" dirty="0" smtClean="0">
                <a:solidFill>
                  <a:schemeClr val="tx1"/>
                </a:solidFill>
                <a:latin typeface="Calibri" panose="020F0502020204030204" pitchFamily="34" charset="0"/>
                <a:cs typeface="Calibri" panose="020F0502020204030204" pitchFamily="34" charset="0"/>
              </a:rPr>
              <a:t>= Lutte de définition de la pratique</a:t>
            </a:r>
            <a:r>
              <a:rPr lang="fr-FR" sz="2200" dirty="0" smtClean="0">
                <a:solidFill>
                  <a:schemeClr val="tx1"/>
                </a:solidFill>
                <a:latin typeface="Calibri" panose="020F0502020204030204" pitchFamily="34" charset="0"/>
                <a:cs typeface="Calibri" panose="020F0502020204030204" pitchFamily="34" charset="0"/>
              </a:rPr>
              <a:t> : </a:t>
            </a:r>
          </a:p>
          <a:p>
            <a:pPr>
              <a:lnSpc>
                <a:spcPct val="11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un groupe (16-22 ans) monte une </a:t>
            </a:r>
            <a:r>
              <a:rPr lang="fr-FR" sz="2200" b="1" u="sng" dirty="0" smtClean="0">
                <a:solidFill>
                  <a:schemeClr val="tx1"/>
                </a:solidFill>
                <a:latin typeface="Calibri" panose="020F0502020204030204" pitchFamily="34" charset="0"/>
                <a:cs typeface="Calibri" panose="020F0502020204030204" pitchFamily="34" charset="0"/>
              </a:rPr>
              <a:t>association</a:t>
            </a:r>
            <a:r>
              <a:rPr lang="fr-FR" sz="2200" b="1" dirty="0" smtClean="0">
                <a:solidFill>
                  <a:schemeClr val="tx1"/>
                </a:solidFill>
                <a:latin typeface="Calibri" panose="020F0502020204030204" pitchFamily="34" charset="0"/>
                <a:cs typeface="Calibri" panose="020F0502020204030204" pitchFamily="34" charset="0"/>
              </a:rPr>
              <a:t> de traceurs</a:t>
            </a:r>
            <a:endParaRPr lang="fr-FR" sz="2200" dirty="0" smtClean="0">
              <a:solidFill>
                <a:schemeClr val="tx1"/>
              </a:solidFill>
              <a:latin typeface="Calibri" panose="020F0502020204030204" pitchFamily="34" charset="0"/>
              <a:cs typeface="Calibri" panose="020F0502020204030204" pitchFamily="34" charset="0"/>
            </a:endParaRPr>
          </a:p>
          <a:p>
            <a:pPr lvl="4">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faire reconnaître la pratique, lui donner un </a:t>
            </a:r>
            <a:r>
              <a:rPr lang="fr-FR" sz="2200" dirty="0">
                <a:solidFill>
                  <a:schemeClr val="tx1"/>
                </a:solidFill>
                <a:latin typeface="Calibri" panose="020F0502020204030204" pitchFamily="34" charset="0"/>
                <a:cs typeface="Calibri" panose="020F0502020204030204" pitchFamily="34" charset="0"/>
              </a:rPr>
              <a:t>cadre </a:t>
            </a:r>
            <a:r>
              <a:rPr lang="fr-FR" sz="2200" dirty="0" smtClean="0">
                <a:solidFill>
                  <a:schemeClr val="tx1"/>
                </a:solidFill>
                <a:latin typeface="Calibri" panose="020F0502020204030204" pitchFamily="34" charset="0"/>
                <a:cs typeface="Calibri" panose="020F0502020204030204" pitchFamily="34" charset="0"/>
              </a:rPr>
              <a:t>officiel, obtenir des subventions, un local</a:t>
            </a:r>
          </a:p>
          <a:p>
            <a:pPr lvl="4">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figures codifiées + mise en avant des techniques acrobatiques (une façon de faire)</a:t>
            </a:r>
          </a:p>
          <a:p>
            <a:pPr>
              <a:lnSpc>
                <a:spcPct val="110000"/>
              </a:lnSpc>
            </a:pPr>
            <a:r>
              <a:rPr lang="fr-FR" sz="2200" dirty="0" smtClean="0">
                <a:solidFill>
                  <a:srgbClr val="FF0000"/>
                </a:solidFill>
                <a:latin typeface="Calibri" panose="020F0502020204030204" pitchFamily="34" charset="0"/>
                <a:cs typeface="Calibri" panose="020F0502020204030204" pitchFamily="34" charset="0"/>
              </a:rPr>
              <a:t>►</a:t>
            </a:r>
            <a:r>
              <a:rPr lang="fr-FR" sz="2200" b="1"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un autre</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(les </a:t>
            </a:r>
            <a:r>
              <a:rPr lang="fr-FR" sz="2200" b="1" dirty="0" smtClean="0">
                <a:solidFill>
                  <a:schemeClr val="tx1"/>
                </a:solidFill>
                <a:latin typeface="Calibri" panose="020F0502020204030204" pitchFamily="34" charset="0"/>
                <a:cs typeface="Calibri" panose="020F0502020204030204" pitchFamily="34" charset="0"/>
              </a:rPr>
              <a:t>dissidents</a:t>
            </a:r>
            <a:r>
              <a:rPr lang="fr-FR" sz="2200" dirty="0" smtClean="0">
                <a:solidFill>
                  <a:schemeClr val="tx1"/>
                </a:solidFill>
                <a:latin typeface="Calibri" panose="020F0502020204030204" pitchFamily="34" charset="0"/>
                <a:cs typeface="Calibri" panose="020F0502020204030204" pitchFamily="34" charset="0"/>
              </a:rPr>
              <a:t>) proclame </a:t>
            </a:r>
            <a:r>
              <a:rPr lang="fr-FR" sz="2200" dirty="0">
                <a:solidFill>
                  <a:schemeClr val="tx1"/>
                </a:solidFill>
                <a:latin typeface="Calibri" panose="020F0502020204030204" pitchFamily="34" charset="0"/>
                <a:cs typeface="Calibri" panose="020F0502020204030204" pitchFamily="34" charset="0"/>
              </a:rPr>
              <a:t>une </a:t>
            </a:r>
            <a:r>
              <a:rPr lang="fr-FR" sz="2200" b="1" dirty="0">
                <a:solidFill>
                  <a:schemeClr val="tx1"/>
                </a:solidFill>
                <a:latin typeface="Calibri" panose="020F0502020204030204" pitchFamily="34" charset="0"/>
                <a:cs typeface="Calibri" panose="020F0502020204030204" pitchFamily="34" charset="0"/>
              </a:rPr>
              <a:t>liberté totale de la pratique</a:t>
            </a:r>
            <a:r>
              <a:rPr lang="fr-FR" sz="2200" dirty="0">
                <a:solidFill>
                  <a:schemeClr val="tx1"/>
                </a:solidFill>
                <a:latin typeface="Calibri" panose="020F0502020204030204" pitchFamily="34" charset="0"/>
                <a:cs typeface="Calibri" panose="020F0502020204030204" pitchFamily="34" charset="0"/>
              </a:rPr>
              <a:t>, sans cadre </a:t>
            </a:r>
            <a:r>
              <a:rPr lang="fr-FR" sz="2200" dirty="0" smtClean="0">
                <a:solidFill>
                  <a:schemeClr val="tx1"/>
                </a:solidFill>
                <a:latin typeface="Calibri" panose="020F0502020204030204" pitchFamily="34" charset="0"/>
                <a:cs typeface="Calibri" panose="020F0502020204030204" pitchFamily="34" charset="0"/>
              </a:rPr>
              <a:t>officiel</a:t>
            </a:r>
          </a:p>
          <a:p>
            <a:pPr lvl="4">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accuse leurs adversaires de </a:t>
            </a:r>
            <a:r>
              <a:rPr lang="fr-FR" sz="2200" b="1" dirty="0" smtClean="0">
                <a:solidFill>
                  <a:schemeClr val="tx1"/>
                </a:solidFill>
                <a:latin typeface="Calibri" panose="020F0502020204030204" pitchFamily="34" charset="0"/>
                <a:cs typeface="Calibri" panose="020F0502020204030204" pitchFamily="34" charset="0"/>
              </a:rPr>
              <a:t>dévoyer </a:t>
            </a:r>
            <a:r>
              <a:rPr lang="fr-FR" sz="2200" b="1" dirty="0">
                <a:solidFill>
                  <a:schemeClr val="tx1"/>
                </a:solidFill>
                <a:latin typeface="Calibri" panose="020F0502020204030204" pitchFamily="34" charset="0"/>
                <a:cs typeface="Calibri" panose="020F0502020204030204" pitchFamily="34" charset="0"/>
              </a:rPr>
              <a:t>le </a:t>
            </a:r>
            <a:r>
              <a:rPr lang="fr-FR" sz="2200" b="1" dirty="0" err="1" smtClean="0">
                <a:solidFill>
                  <a:schemeClr val="tx1"/>
                </a:solidFill>
                <a:latin typeface="Calibri" panose="020F0502020204030204" pitchFamily="34" charset="0"/>
                <a:cs typeface="Calibri" panose="020F0502020204030204" pitchFamily="34" charset="0"/>
              </a:rPr>
              <a:t>parkour</a:t>
            </a:r>
            <a:endParaRPr lang="fr-FR" sz="2200" dirty="0" smtClean="0">
              <a:solidFill>
                <a:schemeClr val="tx1"/>
              </a:solidFill>
              <a:latin typeface="Calibri" panose="020F0502020204030204" pitchFamily="34" charset="0"/>
              <a:cs typeface="Calibri" panose="020F0502020204030204" pitchFamily="34" charset="0"/>
            </a:endParaRPr>
          </a:p>
          <a:p>
            <a:pPr lvl="4">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défend une pratique </a:t>
            </a:r>
            <a:r>
              <a:rPr lang="fr-FR" sz="2200" b="1" dirty="0">
                <a:solidFill>
                  <a:schemeClr val="tx1"/>
                </a:solidFill>
                <a:latin typeface="Calibri" panose="020F0502020204030204" pitchFamily="34" charset="0"/>
                <a:cs typeface="Calibri" panose="020F0502020204030204" pitchFamily="34" charset="0"/>
              </a:rPr>
              <a:t>« pure </a:t>
            </a:r>
            <a:r>
              <a:rPr lang="fr-FR" sz="2200" b="1" dirty="0" smtClean="0">
                <a:solidFill>
                  <a:schemeClr val="tx1"/>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centrée sur </a:t>
            </a:r>
            <a:r>
              <a:rPr lang="fr-FR" sz="2200" dirty="0">
                <a:solidFill>
                  <a:schemeClr val="tx1"/>
                </a:solidFill>
                <a:latin typeface="Calibri" panose="020F0502020204030204" pitchFamily="34" charset="0"/>
                <a:cs typeface="Calibri" panose="020F0502020204030204" pitchFamily="34" charset="0"/>
              </a:rPr>
              <a:t>le franchissement </a:t>
            </a:r>
            <a:r>
              <a:rPr lang="fr-FR" sz="2200" dirty="0" smtClean="0">
                <a:solidFill>
                  <a:schemeClr val="tx1"/>
                </a:solidFill>
                <a:latin typeface="Calibri" panose="020F0502020204030204" pitchFamily="34" charset="0"/>
                <a:cs typeface="Calibri" panose="020F0502020204030204" pitchFamily="34" charset="0"/>
              </a:rPr>
              <a:t>efficace des </a:t>
            </a:r>
            <a:r>
              <a:rPr lang="fr-FR" sz="2200" dirty="0">
                <a:solidFill>
                  <a:schemeClr val="tx1"/>
                </a:solidFill>
                <a:latin typeface="Calibri" panose="020F0502020204030204" pitchFamily="34" charset="0"/>
                <a:cs typeface="Calibri" panose="020F0502020204030204" pitchFamily="34" charset="0"/>
              </a:rPr>
              <a:t>obstacles et du mobilier urbain (invoque </a:t>
            </a:r>
            <a:r>
              <a:rPr lang="fr-FR" sz="2200" dirty="0" smtClean="0">
                <a:solidFill>
                  <a:schemeClr val="tx1"/>
                </a:solidFill>
                <a:latin typeface="Calibri" panose="020F0502020204030204" pitchFamily="34" charset="0"/>
                <a:cs typeface="Calibri" panose="020F0502020204030204" pitchFamily="34" charset="0"/>
              </a:rPr>
              <a:t>l’esprit originel </a:t>
            </a:r>
            <a:r>
              <a:rPr lang="fr-FR" sz="2200" dirty="0">
                <a:solidFill>
                  <a:schemeClr val="tx1"/>
                </a:solidFill>
                <a:latin typeface="Calibri" panose="020F0502020204030204" pitchFamily="34" charset="0"/>
                <a:cs typeface="Calibri" panose="020F0502020204030204" pitchFamily="34" charset="0"/>
              </a:rPr>
              <a:t>de </a:t>
            </a:r>
            <a:r>
              <a:rPr lang="fr-FR" sz="2200" dirty="0" smtClean="0">
                <a:solidFill>
                  <a:schemeClr val="tx1"/>
                </a:solidFill>
                <a:latin typeface="Calibri" panose="020F0502020204030204" pitchFamily="34" charset="0"/>
                <a:cs typeface="Calibri" panose="020F0502020204030204" pitchFamily="34" charset="0"/>
              </a:rPr>
              <a:t>la pratique)</a:t>
            </a:r>
            <a:r>
              <a:rPr lang="fr-FR" sz="2200" dirty="0" smtClean="0">
                <a:solidFill>
                  <a:srgbClr val="FF0000"/>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 </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141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8" y="339634"/>
            <a:ext cx="11534502" cy="6217920"/>
          </a:xfrm>
        </p:spPr>
        <p:txBody>
          <a:bodyPr>
            <a:normAutofit/>
          </a:bodyPr>
          <a:lstStyle/>
          <a:p>
            <a:pPr lvl="4">
              <a:lnSpc>
                <a:spcPct val="100000"/>
              </a:lnSpc>
            </a:pPr>
            <a:r>
              <a:rPr lang="fr-FR" sz="2000" dirty="0" smtClean="0">
                <a:solidFill>
                  <a:srgbClr val="FF0000"/>
                </a:solidFill>
                <a:latin typeface="Calibri" panose="020F0502020204030204" pitchFamily="34" charset="0"/>
                <a:cs typeface="Calibri" panose="020F0502020204030204" pitchFamily="34" charset="0"/>
              </a:rPr>
              <a:t>*</a:t>
            </a:r>
            <a:r>
              <a:rPr lang="fr-FR" sz="2000" i="1" dirty="0" smtClean="0">
                <a:solidFill>
                  <a:schemeClr val="tx1"/>
                </a:solidFill>
                <a:latin typeface="Calibri" panose="020F0502020204030204" pitchFamily="34" charset="0"/>
                <a:cs typeface="Calibri" panose="020F0502020204030204" pitchFamily="34" charset="0"/>
              </a:rPr>
              <a:t>Ex.</a:t>
            </a:r>
            <a:r>
              <a:rPr lang="fr-FR" sz="2000" dirty="0" smtClean="0">
                <a:solidFill>
                  <a:srgbClr val="FF0000"/>
                </a:solidFill>
                <a:latin typeface="Calibri" panose="020F0502020204030204" pitchFamily="34" charset="0"/>
                <a:cs typeface="Calibri" panose="020F0502020204030204" pitchFamily="34" charset="0"/>
              </a:rPr>
              <a:t> </a:t>
            </a:r>
            <a:r>
              <a:rPr lang="fr-FR" sz="2000" dirty="0" smtClean="0">
                <a:solidFill>
                  <a:schemeClr val="tx1"/>
                </a:solidFill>
                <a:latin typeface="Calibri" panose="020F0502020204030204" pitchFamily="34" charset="0"/>
                <a:cs typeface="Calibri" panose="020F0502020204030204" pitchFamily="34" charset="0"/>
              </a:rPr>
              <a:t>membres citent David Belle : </a:t>
            </a:r>
            <a:r>
              <a:rPr lang="fr-FR" sz="2000" b="1" dirty="0" smtClean="0">
                <a:solidFill>
                  <a:schemeClr val="tx1"/>
                </a:solidFill>
                <a:latin typeface="Calibri" panose="020F0502020204030204" pitchFamily="34" charset="0"/>
                <a:cs typeface="Calibri" panose="020F0502020204030204" pitchFamily="34" charset="0"/>
              </a:rPr>
              <a:t>« Comprenez que cet art a été créé par quelques soldats au Vietnam pour s’échapper et s’enfuir. C’est cet esprit que j’aimerais conserver dans la pratique du </a:t>
            </a:r>
            <a:r>
              <a:rPr lang="fr-FR" sz="2000" b="1" dirty="0" err="1" smtClean="0">
                <a:solidFill>
                  <a:schemeClr val="tx1"/>
                </a:solidFill>
                <a:latin typeface="Calibri" panose="020F0502020204030204" pitchFamily="34" charset="0"/>
                <a:cs typeface="Calibri" panose="020F0502020204030204" pitchFamily="34" charset="0"/>
              </a:rPr>
              <a:t>parkour</a:t>
            </a:r>
            <a:r>
              <a:rPr lang="fr-FR" sz="2000" b="1" dirty="0" smtClean="0">
                <a:solidFill>
                  <a:schemeClr val="tx1"/>
                </a:solidFill>
                <a:latin typeface="Calibri" panose="020F0502020204030204" pitchFamily="34" charset="0"/>
                <a:cs typeface="Calibri" panose="020F0502020204030204" pitchFamily="34" charset="0"/>
              </a:rPr>
              <a:t>. Vous devez faire la différence entre ce qui est utile et ce qui ne relève pas d’une situation urgente. Ensuite, vous saurez ce qu’est le </a:t>
            </a:r>
            <a:r>
              <a:rPr lang="fr-FR" sz="2000" b="1" dirty="0" err="1" smtClean="0">
                <a:solidFill>
                  <a:schemeClr val="tx1"/>
                </a:solidFill>
                <a:latin typeface="Calibri" panose="020F0502020204030204" pitchFamily="34" charset="0"/>
                <a:cs typeface="Calibri" panose="020F0502020204030204" pitchFamily="34" charset="0"/>
              </a:rPr>
              <a:t>parkour</a:t>
            </a:r>
            <a:r>
              <a:rPr lang="fr-FR" sz="2000" b="1" dirty="0" smtClean="0">
                <a:solidFill>
                  <a:schemeClr val="tx1"/>
                </a:solidFill>
                <a:latin typeface="Calibri" panose="020F0502020204030204" pitchFamily="34" charset="0"/>
                <a:cs typeface="Calibri" panose="020F0502020204030204" pitchFamily="34" charset="0"/>
              </a:rPr>
              <a:t> et ce qu’il n’est pas. Donc si vous faites des acrobaties dans la rue sans autre but que de vous montrer, s’il vous plaît, ne dites pas que c’est du </a:t>
            </a:r>
            <a:r>
              <a:rPr lang="fr-FR" sz="2000" b="1" dirty="0" err="1" smtClean="0">
                <a:solidFill>
                  <a:schemeClr val="tx1"/>
                </a:solidFill>
                <a:latin typeface="Calibri" panose="020F0502020204030204" pitchFamily="34" charset="0"/>
                <a:cs typeface="Calibri" panose="020F0502020204030204" pitchFamily="34" charset="0"/>
              </a:rPr>
              <a:t>parkour</a:t>
            </a:r>
            <a:r>
              <a:rPr lang="fr-FR" sz="2000" b="1" dirty="0" smtClean="0">
                <a:solidFill>
                  <a:schemeClr val="tx1"/>
                </a:solidFill>
                <a:latin typeface="Calibri" panose="020F0502020204030204" pitchFamily="34" charset="0"/>
                <a:cs typeface="Calibri" panose="020F0502020204030204" pitchFamily="34" charset="0"/>
              </a:rPr>
              <a:t> »</a:t>
            </a:r>
            <a:r>
              <a:rPr lang="fr-FR" sz="2000" dirty="0" smtClean="0">
                <a:solidFill>
                  <a:schemeClr val="tx1"/>
                </a:solidFill>
                <a:latin typeface="Calibri" panose="020F0502020204030204" pitchFamily="34" charset="0"/>
                <a:cs typeface="Calibri" panose="020F0502020204030204" pitchFamily="34" charset="0"/>
              </a:rPr>
              <a:t> [</a:t>
            </a:r>
            <a:r>
              <a:rPr lang="fr-FR" sz="2000" dirty="0" err="1" smtClean="0">
                <a:solidFill>
                  <a:schemeClr val="tx1"/>
                </a:solidFill>
                <a:latin typeface="Calibri" panose="020F0502020204030204" pitchFamily="34" charset="0"/>
                <a:cs typeface="Calibri" panose="020F0502020204030204" pitchFamily="34" charset="0"/>
              </a:rPr>
              <a:t>Parkour</a:t>
            </a:r>
            <a:r>
              <a:rPr lang="fr-FR" sz="2000" dirty="0" smtClean="0">
                <a:solidFill>
                  <a:schemeClr val="tx1"/>
                </a:solidFill>
                <a:latin typeface="Calibri" panose="020F0502020204030204" pitchFamily="34" charset="0"/>
                <a:cs typeface="Calibri" panose="020F0502020204030204" pitchFamily="34" charset="0"/>
              </a:rPr>
              <a:t> Worldwide Association, 8 mai 2005].</a:t>
            </a:r>
          </a:p>
          <a:p>
            <a:pPr>
              <a:lnSpc>
                <a:spcPct val="100000"/>
              </a:lnSpc>
            </a:pPr>
            <a:endParaRPr lang="fr-FR" sz="22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Rivalité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renforce </a:t>
            </a:r>
            <a:r>
              <a:rPr lang="fr-FR" sz="2200" b="1" dirty="0">
                <a:solidFill>
                  <a:schemeClr val="tx1"/>
                </a:solidFill>
                <a:latin typeface="Calibri" panose="020F0502020204030204" pitchFamily="34" charset="0"/>
                <a:cs typeface="Calibri" panose="020F0502020204030204" pitchFamily="34" charset="0"/>
              </a:rPr>
              <a:t>l’appartenance au </a:t>
            </a:r>
            <a:r>
              <a:rPr lang="fr-FR" sz="2200" b="1" dirty="0" smtClean="0">
                <a:solidFill>
                  <a:schemeClr val="tx1"/>
                </a:solidFill>
                <a:latin typeface="Calibri" panose="020F0502020204030204" pitchFamily="34" charset="0"/>
                <a:cs typeface="Calibri" panose="020F0502020204030204" pitchFamily="34" charset="0"/>
              </a:rPr>
              <a:t>groupe</a:t>
            </a:r>
            <a:r>
              <a:rPr lang="fr-FR" sz="2200" dirty="0" smtClean="0">
                <a:solidFill>
                  <a:schemeClr val="tx1"/>
                </a:solidFill>
                <a:latin typeface="Calibri" panose="020F0502020204030204" pitchFamily="34" charset="0"/>
                <a:cs typeface="Calibri" panose="020F0502020204030204" pitchFamily="34" charset="0"/>
              </a:rPr>
              <a:t> + </a:t>
            </a:r>
            <a:r>
              <a:rPr lang="fr-FR" sz="2200" b="1" dirty="0" smtClean="0">
                <a:solidFill>
                  <a:schemeClr val="tx1"/>
                </a:solidFill>
                <a:latin typeface="Calibri" panose="020F0502020204030204" pitchFamily="34" charset="0"/>
                <a:cs typeface="Calibri" panose="020F0502020204030204" pitchFamily="34" charset="0"/>
              </a:rPr>
              <a:t>oppose les techniques corporelles</a:t>
            </a:r>
          </a:p>
          <a:p>
            <a:pPr>
              <a:lnSpc>
                <a:spcPct val="100000"/>
              </a:lnSpc>
            </a:pPr>
            <a:endParaRPr lang="fr-FR" sz="1200" b="1" dirty="0" smtClean="0">
              <a:solidFill>
                <a:schemeClr val="tx1"/>
              </a:solidFill>
              <a:latin typeface="Calibri" panose="020F0502020204030204" pitchFamily="34" charset="0"/>
              <a:cs typeface="Calibri" panose="020F0502020204030204" pitchFamily="34" charset="0"/>
            </a:endParaRPr>
          </a:p>
          <a:p>
            <a:pPr lvl="5">
              <a:lnSpc>
                <a:spcPct val="100000"/>
              </a:lnSpc>
            </a:pPr>
            <a:r>
              <a:rPr lang="fr-FR" sz="2200" b="1" dirty="0" smtClean="0">
                <a:solidFill>
                  <a:srgbClr val="FF0000"/>
                </a:solidFill>
                <a:latin typeface="Calibri" panose="020F0502020204030204" pitchFamily="34" charset="0"/>
                <a:cs typeface="Calibri" panose="020F0502020204030204" pitchFamily="34" charset="0"/>
              </a:rPr>
              <a:t>–</a:t>
            </a:r>
            <a:r>
              <a:rPr lang="fr-FR" sz="2200" dirty="0" smtClean="0">
                <a:solidFill>
                  <a:srgbClr val="FF0000"/>
                </a:solidFill>
                <a:latin typeface="Calibri" panose="020F0502020204030204" pitchFamily="34" charset="0"/>
                <a:cs typeface="Calibri" panose="020F0502020204030204" pitchFamily="34" charset="0"/>
              </a:rPr>
              <a:t>►</a:t>
            </a:r>
            <a:r>
              <a:rPr lang="fr-FR" sz="2200" b="1" dirty="0" smtClean="0">
                <a:solidFill>
                  <a:srgbClr val="FF0000"/>
                </a:solidFill>
                <a:latin typeface="Calibri" panose="020F0502020204030204" pitchFamily="34" charset="0"/>
                <a:cs typeface="Calibri" panose="020F0502020204030204" pitchFamily="34" charset="0"/>
              </a:rPr>
              <a:t> </a:t>
            </a:r>
            <a:r>
              <a:rPr lang="fr-FR" sz="2200" b="1" i="1" u="sng" dirty="0" smtClean="0">
                <a:solidFill>
                  <a:schemeClr val="tx1"/>
                </a:solidFill>
                <a:latin typeface="Calibri" panose="020F0502020204030204" pitchFamily="34" charset="0"/>
                <a:cs typeface="Calibri" panose="020F0502020204030204" pitchFamily="34" charset="0"/>
              </a:rPr>
              <a:t>Groupe </a:t>
            </a:r>
            <a:r>
              <a:rPr lang="fr-FR" sz="2200" b="1" i="1" u="sng" dirty="0">
                <a:solidFill>
                  <a:schemeClr val="tx1"/>
                </a:solidFill>
                <a:latin typeface="Calibri" panose="020F0502020204030204" pitchFamily="34" charset="0"/>
                <a:cs typeface="Calibri" panose="020F0502020204030204" pitchFamily="34" charset="0"/>
              </a:rPr>
              <a:t>1</a:t>
            </a:r>
            <a:r>
              <a:rPr lang="fr-FR" sz="2200" b="1" i="1" dirty="0">
                <a:solidFill>
                  <a:schemeClr val="tx1"/>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(institués) </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souvent issus de la </a:t>
            </a:r>
            <a:r>
              <a:rPr lang="fr-FR" sz="2200" dirty="0" smtClean="0">
                <a:solidFill>
                  <a:schemeClr val="tx1"/>
                </a:solidFill>
                <a:latin typeface="Calibri" panose="020F0502020204030204" pitchFamily="34" charset="0"/>
                <a:cs typeface="Calibri" panose="020F0502020204030204" pitchFamily="34" charset="0"/>
              </a:rPr>
              <a:t>gymnastique : </a:t>
            </a:r>
            <a:r>
              <a:rPr lang="fr-FR" sz="2200" b="1" dirty="0" smtClean="0">
                <a:solidFill>
                  <a:schemeClr val="tx1"/>
                </a:solidFill>
                <a:latin typeface="Calibri" panose="020F0502020204030204" pitchFamily="34" charset="0"/>
                <a:cs typeface="Calibri" panose="020F0502020204030204" pitchFamily="34" charset="0"/>
              </a:rPr>
              <a:t>agilité</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explosivité</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acrobatie, </a:t>
            </a:r>
            <a:r>
              <a:rPr lang="fr-FR" sz="2200" b="1" dirty="0">
                <a:solidFill>
                  <a:schemeClr val="tx1"/>
                </a:solidFill>
                <a:latin typeface="Calibri" panose="020F0502020204030204" pitchFamily="34" charset="0"/>
                <a:cs typeface="Calibri" panose="020F0502020204030204" pitchFamily="34" charset="0"/>
              </a:rPr>
              <a:t>performance et </a:t>
            </a:r>
            <a:r>
              <a:rPr lang="fr-FR" sz="2200" b="1" dirty="0" smtClean="0">
                <a:solidFill>
                  <a:schemeClr val="tx1"/>
                </a:solidFill>
                <a:latin typeface="Calibri" panose="020F0502020204030204" pitchFamily="34" charset="0"/>
                <a:cs typeface="Calibri" panose="020F0502020204030204" pitchFamily="34" charset="0"/>
              </a:rPr>
              <a:t>mise en scène</a:t>
            </a:r>
          </a:p>
          <a:p>
            <a:pPr lvl="5">
              <a:lnSpc>
                <a:spcPct val="100000"/>
              </a:lnSpc>
            </a:pPr>
            <a:endParaRPr lang="fr-FR" sz="2200" dirty="0" smtClean="0">
              <a:solidFill>
                <a:schemeClr val="tx1"/>
              </a:solidFill>
              <a:latin typeface="Calibri" panose="020F0502020204030204" pitchFamily="34" charset="0"/>
              <a:cs typeface="Calibri" panose="020F0502020204030204" pitchFamily="34" charset="0"/>
            </a:endParaRPr>
          </a:p>
          <a:p>
            <a:pPr lvl="5">
              <a:lnSpc>
                <a:spcPct val="100000"/>
              </a:lnSpc>
            </a:pPr>
            <a:r>
              <a:rPr lang="fr-FR" sz="2200" b="1" dirty="0" smtClean="0">
                <a:solidFill>
                  <a:srgbClr val="FF0000"/>
                </a:solidFill>
                <a:latin typeface="Calibri" panose="020F0502020204030204" pitchFamily="34" charset="0"/>
                <a:cs typeface="Calibri" panose="020F0502020204030204" pitchFamily="34" charset="0"/>
              </a:rPr>
              <a:t>–</a:t>
            </a:r>
            <a:r>
              <a:rPr lang="fr-FR" sz="2200" dirty="0" smtClean="0">
                <a:solidFill>
                  <a:srgbClr val="FF0000"/>
                </a:solidFill>
                <a:latin typeface="Calibri" panose="020F0502020204030204" pitchFamily="34" charset="0"/>
                <a:cs typeface="Calibri" panose="020F0502020204030204" pitchFamily="34" charset="0"/>
              </a:rPr>
              <a:t>►</a:t>
            </a:r>
            <a:r>
              <a:rPr lang="fr-FR" sz="2200" b="1" dirty="0" smtClean="0">
                <a:solidFill>
                  <a:srgbClr val="FF0000"/>
                </a:solidFill>
                <a:latin typeface="Calibri" panose="020F0502020204030204" pitchFamily="34" charset="0"/>
                <a:cs typeface="Calibri" panose="020F0502020204030204" pitchFamily="34" charset="0"/>
              </a:rPr>
              <a:t> </a:t>
            </a:r>
            <a:r>
              <a:rPr lang="fr-FR" sz="2200" b="1" i="1" u="sng" dirty="0" smtClean="0">
                <a:solidFill>
                  <a:schemeClr val="tx1"/>
                </a:solidFill>
                <a:latin typeface="Calibri" panose="020F0502020204030204" pitchFamily="34" charset="0"/>
                <a:cs typeface="Calibri" panose="020F0502020204030204" pitchFamily="34" charset="0"/>
              </a:rPr>
              <a:t>Groupe 2</a:t>
            </a:r>
            <a:r>
              <a:rPr lang="fr-FR" sz="2200" b="1" i="1" dirty="0" smtClean="0">
                <a:solidFill>
                  <a:schemeClr val="tx1"/>
                </a:solidFill>
                <a:latin typeface="Calibri" panose="020F0502020204030204" pitchFamily="34" charset="0"/>
                <a:cs typeface="Calibri" panose="020F0502020204030204" pitchFamily="34" charset="0"/>
              </a:rPr>
              <a:t> (dissidents)</a:t>
            </a:r>
            <a:r>
              <a:rPr lang="fr-FR" sz="2200" dirty="0" smtClean="0">
                <a:solidFill>
                  <a:schemeClr val="tx1"/>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force</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puissance</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discrétion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virtuosité</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30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3826" y="352697"/>
            <a:ext cx="11343861" cy="6204857"/>
          </a:xfrm>
        </p:spPr>
        <p:txBody>
          <a:bodyPr>
            <a:normAutofit/>
          </a:bodyPr>
          <a:lstStyle/>
          <a:p>
            <a:r>
              <a:rPr lang="fr-FR" b="1" dirty="0">
                <a:solidFill>
                  <a:schemeClr val="tx1"/>
                </a:solidFill>
                <a:latin typeface="Calluna" panose="00000500000000000000" pitchFamily="50" charset="0"/>
                <a:cs typeface="Calibri" panose="020F0502020204030204" pitchFamily="34" charset="0"/>
              </a:rPr>
              <a:t>1.3.</a:t>
            </a:r>
            <a:r>
              <a:rPr lang="fr-FR" b="1" dirty="0">
                <a:solidFill>
                  <a:schemeClr val="tx1"/>
                </a:solidFill>
                <a:latin typeface="Calibri" panose="020F0502020204030204" pitchFamily="34" charset="0"/>
                <a:cs typeface="Calibri" panose="020F0502020204030204" pitchFamily="34" charset="0"/>
              </a:rPr>
              <a:t> </a:t>
            </a:r>
            <a:r>
              <a:rPr lang="fr-FR" b="1" dirty="0" smtClean="0">
                <a:solidFill>
                  <a:srgbClr val="FF0000"/>
                </a:solidFill>
                <a:latin typeface="Calibri" panose="020F0502020204030204" pitchFamily="34" charset="0"/>
                <a:cs typeface="Calibri" panose="020F0502020204030204" pitchFamily="34" charset="0"/>
              </a:rPr>
              <a:t>Contre-culture </a:t>
            </a:r>
            <a:r>
              <a:rPr lang="fr-FR" b="1" dirty="0">
                <a:solidFill>
                  <a:srgbClr val="FF0000"/>
                </a:solidFill>
                <a:latin typeface="Calibri" panose="020F0502020204030204" pitchFamily="34" charset="0"/>
                <a:cs typeface="Calibri" panose="020F0502020204030204" pitchFamily="34" charset="0"/>
              </a:rPr>
              <a:t>et affirmation identitaire</a:t>
            </a:r>
            <a:endParaRPr lang="fr-FR" dirty="0">
              <a:solidFill>
                <a:srgbClr val="FF0000"/>
              </a:solidFill>
              <a:latin typeface="Calibri" panose="020F0502020204030204" pitchFamily="34" charset="0"/>
              <a:cs typeface="Calibri" panose="020F0502020204030204" pitchFamily="34" charset="0"/>
            </a:endParaRPr>
          </a:p>
          <a:p>
            <a:endParaRPr lang="fr-FR" sz="20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Sports urbains = </a:t>
            </a:r>
            <a:r>
              <a:rPr lang="fr-FR" sz="2200" b="1" dirty="0" smtClean="0">
                <a:solidFill>
                  <a:schemeClr val="tx1"/>
                </a:solidFill>
                <a:latin typeface="Calibri" panose="020F0502020204030204" pitchFamily="34" charset="0"/>
                <a:cs typeface="Calibri" panose="020F0502020204030204" pitchFamily="34" charset="0"/>
              </a:rPr>
              <a:t>auto-organisés</a:t>
            </a:r>
            <a:r>
              <a:rPr lang="fr-FR" sz="2200" dirty="0" smtClean="0">
                <a:solidFill>
                  <a:schemeClr val="tx1"/>
                </a:solidFill>
                <a:latin typeface="Calibri" panose="020F0502020204030204" pitchFamily="34" charset="0"/>
                <a:cs typeface="Calibri" panose="020F0502020204030204" pitchFamily="34" charset="0"/>
              </a:rPr>
              <a:t> au départ (pas de fédérations, pas de </a:t>
            </a:r>
            <a:r>
              <a:rPr lang="fr-FR" sz="2200" dirty="0">
                <a:solidFill>
                  <a:schemeClr val="tx1"/>
                </a:solidFill>
                <a:latin typeface="Calibri" panose="020F0502020204030204" pitchFamily="34" charset="0"/>
                <a:cs typeface="Calibri" panose="020F0502020204030204" pitchFamily="34" charset="0"/>
              </a:rPr>
              <a:t>politiques </a:t>
            </a:r>
            <a:r>
              <a:rPr lang="fr-FR" sz="2200" dirty="0" smtClean="0">
                <a:solidFill>
                  <a:schemeClr val="tx1"/>
                </a:solidFill>
                <a:latin typeface="Calibri" panose="020F0502020204030204" pitchFamily="34" charset="0"/>
                <a:cs typeface="Calibri" panose="020F0502020204030204" pitchFamily="34" charset="0"/>
              </a:rPr>
              <a:t>locales, etc.)</a:t>
            </a: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R</a:t>
            </a:r>
            <a:r>
              <a:rPr lang="fr-FR" sz="2200" dirty="0" smtClean="0">
                <a:solidFill>
                  <a:schemeClr val="tx1"/>
                </a:solidFill>
                <a:latin typeface="Calibri" panose="020F0502020204030204" pitchFamily="34" charset="0"/>
                <a:cs typeface="Calibri" panose="020F0502020204030204" pitchFamily="34" charset="0"/>
              </a:rPr>
              <a:t>eposent </a:t>
            </a:r>
            <a:r>
              <a:rPr lang="fr-FR" sz="2200" dirty="0">
                <a:solidFill>
                  <a:schemeClr val="tx1"/>
                </a:solidFill>
                <a:latin typeface="Calibri" panose="020F0502020204030204" pitchFamily="34" charset="0"/>
                <a:cs typeface="Calibri" panose="020F0502020204030204" pitchFamily="34" charset="0"/>
              </a:rPr>
              <a:t>sur une </a:t>
            </a:r>
            <a:r>
              <a:rPr lang="fr-FR" sz="2200" b="1" dirty="0" smtClean="0">
                <a:solidFill>
                  <a:schemeClr val="tx1"/>
                </a:solidFill>
                <a:latin typeface="Calibri" panose="020F0502020204030204" pitchFamily="34" charset="0"/>
                <a:cs typeface="Calibri" panose="020F0502020204030204" pitchFamily="34" charset="0"/>
              </a:rPr>
              <a:t>socialisation </a:t>
            </a:r>
            <a:r>
              <a:rPr lang="fr-FR" sz="2200" b="1" dirty="0">
                <a:solidFill>
                  <a:schemeClr val="tx1"/>
                </a:solidFill>
                <a:latin typeface="Calibri" panose="020F0502020204030204" pitchFamily="34" charset="0"/>
                <a:cs typeface="Calibri" panose="020F0502020204030204" pitchFamily="34" charset="0"/>
              </a:rPr>
              <a:t>par le </a:t>
            </a:r>
            <a:r>
              <a:rPr lang="fr-FR" sz="2200" b="1" dirty="0" smtClean="0">
                <a:solidFill>
                  <a:schemeClr val="tx1"/>
                </a:solidFill>
                <a:latin typeface="Calibri" panose="020F0502020204030204" pitchFamily="34" charset="0"/>
                <a:cs typeface="Calibri" panose="020F0502020204030204" pitchFamily="34" charset="0"/>
              </a:rPr>
              <a:t>groupe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essentielle</a:t>
            </a:r>
            <a:r>
              <a:rPr lang="fr-FR" sz="2200" dirty="0" smtClean="0">
                <a:solidFill>
                  <a:schemeClr val="tx1"/>
                </a:solidFill>
                <a:latin typeface="Calibri" panose="020F0502020204030204" pitchFamily="34" charset="0"/>
                <a:cs typeface="Calibri" panose="020F0502020204030204" pitchFamily="34" charset="0"/>
              </a:rPr>
              <a:t> face à déclin des </a:t>
            </a:r>
            <a:r>
              <a:rPr lang="fr-FR" sz="2200" b="1" dirty="0">
                <a:solidFill>
                  <a:schemeClr val="tx1"/>
                </a:solidFill>
                <a:latin typeface="Calibri" panose="020F0502020204030204" pitchFamily="34" charset="0"/>
                <a:cs typeface="Calibri" panose="020F0502020204030204" pitchFamily="34" charset="0"/>
              </a:rPr>
              <a:t>processus traditionnels de </a:t>
            </a:r>
            <a:r>
              <a:rPr lang="fr-FR" sz="2200" b="1" dirty="0" smtClean="0">
                <a:solidFill>
                  <a:schemeClr val="tx1"/>
                </a:solidFill>
                <a:latin typeface="Calibri" panose="020F0502020204030204" pitchFamily="34" charset="0"/>
                <a:cs typeface="Calibri" panose="020F0502020204030204" pitchFamily="34" charset="0"/>
              </a:rPr>
              <a:t>socialisation intergénérationnelle</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Deux </a:t>
            </a:r>
            <a:r>
              <a:rPr lang="fr-FR" sz="2200" b="1" dirty="0">
                <a:solidFill>
                  <a:schemeClr val="tx1"/>
                </a:solidFill>
                <a:latin typeface="Calibri" panose="020F0502020204030204" pitchFamily="34" charset="0"/>
                <a:cs typeface="Calibri" panose="020F0502020204030204" pitchFamily="34" charset="0"/>
              </a:rPr>
              <a:t>traits de cette socialisation par le groupe </a:t>
            </a:r>
            <a:r>
              <a:rPr lang="fr-FR" sz="2200" b="1" dirty="0" smtClean="0">
                <a:solidFill>
                  <a:schemeClr val="tx1"/>
                </a:solidFill>
                <a:latin typeface="Calibri" panose="020F0502020204030204" pitchFamily="34" charset="0"/>
                <a:cs typeface="Calibri" panose="020F0502020204030204" pitchFamily="34" charset="0"/>
              </a:rPr>
              <a:t>sportif</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p>
          <a:p>
            <a:pPr lvl="5">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partage </a:t>
            </a:r>
            <a:r>
              <a:rPr lang="fr-FR" sz="2200" dirty="0" smtClean="0">
                <a:solidFill>
                  <a:schemeClr val="tx1"/>
                </a:solidFill>
                <a:latin typeface="Calibri" panose="020F0502020204030204" pitchFamily="34" charset="0"/>
                <a:cs typeface="Calibri" panose="020F0502020204030204" pitchFamily="34" charset="0"/>
              </a:rPr>
              <a:t>d’une </a:t>
            </a:r>
            <a:r>
              <a:rPr lang="fr-FR" sz="2200" b="1" dirty="0" smtClean="0">
                <a:solidFill>
                  <a:srgbClr val="FF0000"/>
                </a:solidFill>
                <a:latin typeface="Calibri" panose="020F0502020204030204" pitchFamily="34" charset="0"/>
                <a:cs typeface="Calibri" panose="020F0502020204030204" pitchFamily="34" charset="0"/>
              </a:rPr>
              <a:t>culture</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contre-culture</a:t>
            </a:r>
            <a:r>
              <a:rPr lang="fr-FR" sz="2200" dirty="0" smtClean="0">
                <a:solidFill>
                  <a:schemeClr val="tx1"/>
                </a:solidFill>
                <a:latin typeface="Calibri" panose="020F0502020204030204" pitchFamily="34" charset="0"/>
                <a:cs typeface="Calibri" panose="020F0502020204030204" pitchFamily="34" charset="0"/>
              </a:rPr>
              <a:t> </a:t>
            </a:r>
            <a:r>
              <a:rPr lang="fr-FR" sz="2200" dirty="0" smtClean="0">
                <a:solidFill>
                  <a:srgbClr val="FF0000"/>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 rébellion</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refus </a:t>
            </a:r>
            <a:r>
              <a:rPr lang="fr-FR" sz="2200" dirty="0">
                <a:solidFill>
                  <a:schemeClr val="tx1"/>
                </a:solidFill>
                <a:latin typeface="Calibri" panose="020F0502020204030204" pitchFamily="34" charset="0"/>
                <a:cs typeface="Calibri" panose="020F0502020204030204" pitchFamily="34" charset="0"/>
              </a:rPr>
              <a:t>des valeurs </a:t>
            </a:r>
            <a:r>
              <a:rPr lang="fr-FR" sz="2200" dirty="0" smtClean="0">
                <a:solidFill>
                  <a:schemeClr val="tx1"/>
                </a:solidFill>
                <a:latin typeface="Calibri" panose="020F0502020204030204" pitchFamily="34" charset="0"/>
                <a:cs typeface="Calibri" panose="020F0502020204030204" pitchFamily="34" charset="0"/>
              </a:rPr>
              <a:t>capitalistes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et </a:t>
            </a:r>
            <a:r>
              <a:rPr lang="fr-FR" sz="2200" dirty="0">
                <a:solidFill>
                  <a:schemeClr val="tx1"/>
                </a:solidFill>
                <a:latin typeface="Calibri" panose="020F0502020204030204" pitchFamily="34" charset="0"/>
                <a:cs typeface="Calibri" panose="020F0502020204030204" pitchFamily="34" charset="0"/>
              </a:rPr>
              <a:t>des autorités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affirmation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reconnaissance identitaires : vêtements, tatouages</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musique, codes, langages</a:t>
            </a:r>
          </a:p>
          <a:p>
            <a:pPr lvl="5">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5">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des </a:t>
            </a:r>
            <a:r>
              <a:rPr lang="fr-FR" sz="2200" b="1" dirty="0">
                <a:solidFill>
                  <a:srgbClr val="FF0000"/>
                </a:solidFill>
                <a:latin typeface="Calibri" panose="020F0502020204030204" pitchFamily="34" charset="0"/>
                <a:cs typeface="Calibri" panose="020F0502020204030204" pitchFamily="34" charset="0"/>
              </a:rPr>
              <a:t>compétences individuelles et sociales</a:t>
            </a:r>
            <a:r>
              <a:rPr lang="fr-FR" sz="2200" dirty="0">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pratiques </a:t>
            </a:r>
            <a:r>
              <a:rPr lang="fr-FR" sz="2200" b="1" dirty="0">
                <a:solidFill>
                  <a:schemeClr val="tx1"/>
                </a:solidFill>
                <a:latin typeface="Calibri" panose="020F0502020204030204" pitchFamily="34" charset="0"/>
                <a:cs typeface="Calibri" panose="020F0502020204030204" pitchFamily="34" charset="0"/>
              </a:rPr>
              <a:t>délibératives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=&gt; dans groupe : habitude de la </a:t>
            </a:r>
            <a:r>
              <a:rPr lang="fr-FR" sz="2200" b="1" dirty="0" smtClean="0">
                <a:solidFill>
                  <a:srgbClr val="FF0000"/>
                </a:solidFill>
                <a:latin typeface="Calibri" panose="020F0502020204030204" pitchFamily="34" charset="0"/>
                <a:cs typeface="Calibri" panose="020F0502020204030204" pitchFamily="34" charset="0"/>
              </a:rPr>
              <a:t>négociation </a:t>
            </a:r>
            <a:r>
              <a:rPr lang="fr-FR" sz="2200" b="1" dirty="0" smtClean="0">
                <a:solidFill>
                  <a:schemeClr val="tx1"/>
                </a:solidFill>
                <a:latin typeface="Calibri" panose="020F0502020204030204" pitchFamily="34" charset="0"/>
                <a:cs typeface="Calibri" panose="020F0502020204030204" pitchFamily="34" charset="0"/>
              </a:rPr>
              <a:t>et du compromis + formaliser</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l’existence du groupe, </a:t>
            </a:r>
            <a:r>
              <a:rPr lang="fr-FR" sz="2200" b="1" dirty="0" smtClean="0">
                <a:solidFill>
                  <a:schemeClr val="tx1"/>
                </a:solidFill>
                <a:latin typeface="Calibri" panose="020F0502020204030204" pitchFamily="34" charset="0"/>
                <a:cs typeface="Calibri" panose="020F0502020204030204" pitchFamily="34" charset="0"/>
              </a:rPr>
              <a:t>médiatiser</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la </a:t>
            </a:r>
            <a:r>
              <a:rPr lang="fr-FR" sz="2200" dirty="0" smtClean="0">
                <a:solidFill>
                  <a:schemeClr val="tx1"/>
                </a:solidFill>
                <a:latin typeface="Calibri" panose="020F0502020204030204" pitchFamily="34" charset="0"/>
                <a:cs typeface="Calibri" panose="020F0502020204030204" pitchFamily="34" charset="0"/>
              </a:rPr>
              <a:t>pratique </a:t>
            </a:r>
            <a:r>
              <a:rPr lang="fr-FR" sz="2200" dirty="0">
                <a:solidFill>
                  <a:schemeClr val="tx1"/>
                </a:solidFill>
                <a:latin typeface="Calibri" panose="020F0502020204030204" pitchFamily="34" charset="0"/>
                <a:cs typeface="Calibri" panose="020F0502020204030204" pitchFamily="34" charset="0"/>
              </a:rPr>
              <a:t>ou </a:t>
            </a:r>
            <a:r>
              <a:rPr lang="fr-FR" sz="2200" b="1" dirty="0" smtClean="0">
                <a:solidFill>
                  <a:schemeClr val="tx1"/>
                </a:solidFill>
                <a:latin typeface="Calibri" panose="020F0502020204030204" pitchFamily="34" charset="0"/>
                <a:cs typeface="Calibri" panose="020F0502020204030204" pitchFamily="34" charset="0"/>
              </a:rPr>
              <a:t>monter </a:t>
            </a:r>
            <a:r>
              <a:rPr lang="fr-FR" sz="2200" b="1" dirty="0">
                <a:solidFill>
                  <a:schemeClr val="tx1"/>
                </a:solidFill>
                <a:latin typeface="Calibri" panose="020F0502020204030204" pitchFamily="34" charset="0"/>
                <a:cs typeface="Calibri" panose="020F0502020204030204" pitchFamily="34" charset="0"/>
              </a:rPr>
              <a:t>une association </a:t>
            </a:r>
            <a:r>
              <a:rPr lang="fr-FR" sz="2200" dirty="0">
                <a:solidFill>
                  <a:schemeClr val="tx1"/>
                </a:solidFill>
                <a:latin typeface="Calibri" panose="020F0502020204030204" pitchFamily="34" charset="0"/>
                <a:cs typeface="Calibri" panose="020F0502020204030204" pitchFamily="34" charset="0"/>
              </a:rPr>
              <a:t>pour défendre les intérêts du groupe ou du sport face aux </a:t>
            </a:r>
            <a:r>
              <a:rPr lang="fr-FR" sz="2200" dirty="0" smtClean="0">
                <a:solidFill>
                  <a:schemeClr val="tx1"/>
                </a:solidFill>
                <a:latin typeface="Calibri" panose="020F0502020204030204" pitchFamily="34" charset="0"/>
                <a:cs typeface="Calibri" panose="020F0502020204030204" pitchFamily="34" charset="0"/>
              </a:rPr>
              <a:t>élus, etc. </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endParaRPr lang="fr-FR"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02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6656" y="508000"/>
            <a:ext cx="10753725" cy="5825067"/>
          </a:xfrm>
        </p:spPr>
        <p:txBody>
          <a:bodyPr>
            <a:normAutofit/>
          </a:bodyPr>
          <a:lstStyle/>
          <a:p>
            <a:pPr marL="0" indent="0">
              <a:lnSpc>
                <a:spcPct val="100000"/>
              </a:lnSpc>
              <a:buNone/>
            </a:pPr>
            <a:r>
              <a:rPr lang="fr-FR" sz="2200" b="1" i="1" u="sng" dirty="0" smtClean="0">
                <a:solidFill>
                  <a:srgbClr val="FF0000"/>
                </a:solidFill>
                <a:latin typeface="Calibri" panose="020F0502020204030204" pitchFamily="34" charset="0"/>
                <a:cs typeface="Calibri" panose="020F0502020204030204" pitchFamily="34" charset="0"/>
              </a:rPr>
              <a:t>Cas</a:t>
            </a:r>
            <a:r>
              <a:rPr lang="fr-FR" sz="2200" b="1" i="1" dirty="0" smtClean="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Communauté digitale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v</a:t>
            </a:r>
            <a:r>
              <a:rPr lang="fr-FR" sz="2200" dirty="0" smtClean="0">
                <a:solidFill>
                  <a:schemeClr val="tx1"/>
                </a:solidFill>
                <a:latin typeface="Calibri" panose="020F0502020204030204" pitchFamily="34" charset="0"/>
                <a:cs typeface="Calibri" panose="020F0502020204030204" pitchFamily="34" charset="0"/>
              </a:rPr>
              <a:t>idéos, chaînes, </a:t>
            </a:r>
            <a:r>
              <a:rPr lang="fr-FR" sz="2200" dirty="0">
                <a:solidFill>
                  <a:schemeClr val="tx1"/>
                </a:solidFill>
                <a:latin typeface="Calibri" panose="020F0502020204030204" pitchFamily="34" charset="0"/>
                <a:cs typeface="Calibri" panose="020F0502020204030204" pitchFamily="34" charset="0"/>
              </a:rPr>
              <a:t>forums, </a:t>
            </a:r>
            <a:r>
              <a:rPr lang="fr-FR" sz="2200" dirty="0" smtClean="0">
                <a:solidFill>
                  <a:schemeClr val="tx1"/>
                </a:solidFill>
                <a:latin typeface="Calibri" panose="020F0502020204030204" pitchFamily="34" charset="0"/>
                <a:cs typeface="Calibri" panose="020F0502020204030204" pitchFamily="34" charset="0"/>
              </a:rPr>
              <a:t>etc. </a:t>
            </a:r>
          </a:p>
          <a:p>
            <a:pPr lvl="4">
              <a:lnSpc>
                <a:spcPct val="100000"/>
              </a:lnSpc>
            </a:pPr>
            <a:endParaRPr lang="fr-FR" sz="2200" b="1" dirty="0" smtClean="0">
              <a:solidFill>
                <a:schemeClr val="tx1"/>
              </a:solidFill>
              <a:latin typeface="Calibri" panose="020F0502020204030204" pitchFamily="34" charset="0"/>
              <a:cs typeface="Calibri" panose="020F0502020204030204" pitchFamily="34" charset="0"/>
            </a:endParaRPr>
          </a:p>
          <a:p>
            <a:pPr lvl="4">
              <a:lnSpc>
                <a:spcPct val="100000"/>
              </a:lnSpc>
            </a:pPr>
            <a:r>
              <a:rPr lang="fr-FR" sz="2200" b="1" dirty="0" smtClean="0">
                <a:solidFill>
                  <a:schemeClr val="tx1"/>
                </a:solidFill>
                <a:latin typeface="Calibri" panose="020F0502020204030204" pitchFamily="34" charset="0"/>
                <a:cs typeface="Calibri" panose="020F0502020204030204" pitchFamily="34" charset="0"/>
              </a:rPr>
              <a:t>–&gt; </a:t>
            </a:r>
            <a:r>
              <a:rPr lang="fr-FR" sz="2200" b="1" dirty="0" smtClean="0">
                <a:solidFill>
                  <a:srgbClr val="FF0000"/>
                </a:solidFill>
                <a:latin typeface="Calibri" panose="020F0502020204030204" pitchFamily="34" charset="0"/>
                <a:cs typeface="Calibri" panose="020F0502020204030204" pitchFamily="34" charset="0"/>
              </a:rPr>
              <a:t>se faire connaître</a:t>
            </a:r>
          </a:p>
          <a:p>
            <a:pPr lvl="4">
              <a:lnSpc>
                <a:spcPct val="100000"/>
              </a:lnSpc>
            </a:pPr>
            <a:r>
              <a:rPr lang="fr-FR" sz="2200" b="1" dirty="0" smtClean="0">
                <a:solidFill>
                  <a:schemeClr val="tx1"/>
                </a:solidFill>
                <a:latin typeface="Calibri" panose="020F0502020204030204" pitchFamily="34" charset="0"/>
                <a:cs typeface="Calibri" panose="020F0502020204030204" pitchFamily="34" charset="0"/>
              </a:rPr>
              <a:t>–&gt;</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se </a:t>
            </a:r>
            <a:r>
              <a:rPr lang="fr-FR" sz="2200" b="1" dirty="0">
                <a:solidFill>
                  <a:srgbClr val="FF0000"/>
                </a:solidFill>
                <a:latin typeface="Calibri" panose="020F0502020204030204" pitchFamily="34" charset="0"/>
                <a:cs typeface="Calibri" panose="020F0502020204030204" pitchFamily="34" charset="0"/>
              </a:rPr>
              <a:t>mettre en scène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communauté </a:t>
            </a:r>
            <a:r>
              <a:rPr lang="fr-FR" sz="2200" dirty="0">
                <a:solidFill>
                  <a:schemeClr val="tx1"/>
                </a:solidFill>
                <a:latin typeface="Calibri" panose="020F0502020204030204" pitchFamily="34" charset="0"/>
                <a:cs typeface="Calibri" panose="020F0502020204030204" pitchFamily="34" charset="0"/>
              </a:rPr>
              <a:t>digitale </a:t>
            </a:r>
            <a:r>
              <a:rPr lang="fr-FR" sz="2200" dirty="0" smtClean="0">
                <a:solidFill>
                  <a:schemeClr val="tx1"/>
                </a:solidFill>
                <a:latin typeface="Calibri" panose="020F0502020204030204" pitchFamily="34" charset="0"/>
                <a:cs typeface="Calibri" panose="020F0502020204030204" pitchFamily="34" charset="0"/>
              </a:rPr>
              <a:t>sert à exposer </a:t>
            </a:r>
            <a:r>
              <a:rPr lang="fr-FR" sz="2200" dirty="0">
                <a:solidFill>
                  <a:schemeClr val="tx1"/>
                </a:solidFill>
                <a:latin typeface="Calibri" panose="020F0502020204030204" pitchFamily="34" charset="0"/>
                <a:cs typeface="Calibri" panose="020F0502020204030204" pitchFamily="34" charset="0"/>
              </a:rPr>
              <a:t>la technique et </a:t>
            </a:r>
            <a:r>
              <a:rPr lang="fr-FR" sz="2200" dirty="0" smtClean="0">
                <a:solidFill>
                  <a:schemeClr val="tx1"/>
                </a:solidFill>
                <a:latin typeface="Calibri" panose="020F0502020204030204" pitchFamily="34" charset="0"/>
                <a:cs typeface="Calibri" panose="020F0502020204030204" pitchFamily="34" charset="0"/>
              </a:rPr>
              <a:t>le style des </a:t>
            </a:r>
            <a:r>
              <a:rPr lang="fr-FR" sz="2200" dirty="0">
                <a:solidFill>
                  <a:schemeClr val="tx1"/>
                </a:solidFill>
                <a:latin typeface="Calibri" panose="020F0502020204030204" pitchFamily="34" charset="0"/>
                <a:cs typeface="Calibri" panose="020F0502020204030204" pitchFamily="34" charset="0"/>
              </a:rPr>
              <a:t>groupes de la ville ; styles, spots, sophistication, </a:t>
            </a:r>
            <a:r>
              <a:rPr lang="fr-FR" sz="2200" dirty="0" err="1">
                <a:solidFill>
                  <a:schemeClr val="tx1"/>
                </a:solidFill>
                <a:latin typeface="Calibri" panose="020F0502020204030204" pitchFamily="34" charset="0"/>
                <a:cs typeface="Calibri" panose="020F0502020204030204" pitchFamily="34" charset="0"/>
              </a:rPr>
              <a:t>entre-soi</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entretien de la singularité du groupe + renforcement de l’attachement au groupe</a:t>
            </a:r>
          </a:p>
          <a:p>
            <a:pPr lvl="4">
              <a:lnSpc>
                <a:spcPct val="100000"/>
              </a:lnSpc>
            </a:pPr>
            <a:r>
              <a:rPr lang="fr-FR" sz="2200" b="1" dirty="0">
                <a:solidFill>
                  <a:schemeClr val="tx1"/>
                </a:solidFill>
                <a:latin typeface="Calibri" panose="020F0502020204030204" pitchFamily="34" charset="0"/>
                <a:cs typeface="Calibri" panose="020F0502020204030204" pitchFamily="34" charset="0"/>
              </a:rPr>
              <a:t>–&gt;</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mettre </a:t>
            </a:r>
            <a:r>
              <a:rPr lang="fr-FR" sz="2200" b="1" dirty="0">
                <a:solidFill>
                  <a:srgbClr val="FF0000"/>
                </a:solidFill>
                <a:latin typeface="Calibri" panose="020F0502020204030204" pitchFamily="34" charset="0"/>
                <a:cs typeface="Calibri" panose="020F0502020204030204" pitchFamily="34" charset="0"/>
              </a:rPr>
              <a:t>en commun</a:t>
            </a:r>
            <a:r>
              <a:rPr lang="fr-FR" sz="2200" b="1" dirty="0">
                <a:solidFill>
                  <a:schemeClr val="tx1"/>
                </a:solidFill>
                <a:latin typeface="Calibri" panose="020F0502020204030204" pitchFamily="34" charset="0"/>
                <a:cs typeface="Calibri" panose="020F0502020204030204" pitchFamily="34" charset="0"/>
              </a:rPr>
              <a:t> : </a:t>
            </a:r>
            <a:r>
              <a:rPr lang="fr-FR" sz="2200" dirty="0" smtClean="0">
                <a:solidFill>
                  <a:schemeClr val="tx1"/>
                </a:solidFill>
                <a:latin typeface="Calibri" panose="020F0502020204030204" pitchFamily="34" charset="0"/>
                <a:cs typeface="Calibri" panose="020F0502020204030204" pitchFamily="34" charset="0"/>
              </a:rPr>
              <a:t>savoirs, techniques</a:t>
            </a:r>
            <a:r>
              <a:rPr lang="fr-FR" sz="2200" dirty="0">
                <a:solidFill>
                  <a:schemeClr val="tx1"/>
                </a:solidFill>
                <a:latin typeface="Calibri" panose="020F0502020204030204" pitchFamily="34" charset="0"/>
                <a:cs typeface="Calibri" panose="020F0502020204030204" pitchFamily="34" charset="0"/>
              </a:rPr>
              <a:t>, lieux, performances, débusquer les </a:t>
            </a:r>
            <a:r>
              <a:rPr lang="fr-FR" sz="2200" i="1" dirty="0" err="1" smtClean="0">
                <a:solidFill>
                  <a:schemeClr val="tx1"/>
                </a:solidFill>
                <a:latin typeface="Calibri" panose="020F0502020204030204" pitchFamily="34" charset="0"/>
                <a:cs typeface="Calibri" panose="020F0502020204030204" pitchFamily="34" charset="0"/>
              </a:rPr>
              <a:t>fake</a:t>
            </a:r>
            <a:r>
              <a:rPr lang="fr-FR" sz="2200" i="1" dirty="0" smtClean="0">
                <a:solidFill>
                  <a:schemeClr val="tx1"/>
                </a:solidFill>
                <a:latin typeface="Calibri" panose="020F0502020204030204" pitchFamily="34" charset="0"/>
                <a:cs typeface="Calibri" panose="020F0502020204030204" pitchFamily="34" charset="0"/>
              </a:rPr>
              <a:t> ; </a:t>
            </a:r>
            <a:r>
              <a:rPr lang="fr-FR" sz="2200" b="1" dirty="0">
                <a:solidFill>
                  <a:schemeClr val="tx1"/>
                </a:solidFill>
                <a:latin typeface="Calibri" panose="020F0502020204030204" pitchFamily="34" charset="0"/>
                <a:cs typeface="Calibri" panose="020F0502020204030204" pitchFamily="34" charset="0"/>
              </a:rPr>
              <a:t>prises de vue, montage, choix des figures et des </a:t>
            </a:r>
            <a:r>
              <a:rPr lang="fr-FR" sz="2200" b="1" dirty="0" smtClean="0">
                <a:solidFill>
                  <a:schemeClr val="tx1"/>
                </a:solidFill>
                <a:latin typeface="Calibri" panose="020F0502020204030204" pitchFamily="34" charset="0"/>
                <a:cs typeface="Calibri" panose="020F0502020204030204" pitchFamily="34" charset="0"/>
              </a:rPr>
              <a:t>poses</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 formalise </a:t>
            </a:r>
            <a:r>
              <a:rPr lang="fr-FR" sz="2200" b="1" dirty="0">
                <a:solidFill>
                  <a:schemeClr val="tx1"/>
                </a:solidFill>
                <a:latin typeface="Calibri" panose="020F0502020204030204" pitchFamily="34" charset="0"/>
                <a:cs typeface="Calibri" panose="020F0502020204030204" pitchFamily="34" charset="0"/>
              </a:rPr>
              <a:t>la </a:t>
            </a:r>
            <a:r>
              <a:rPr lang="fr-FR" sz="2200" b="1" dirty="0" smtClean="0">
                <a:solidFill>
                  <a:schemeClr val="tx1"/>
                </a:solidFill>
                <a:latin typeface="Calibri" panose="020F0502020204030204" pitchFamily="34" charset="0"/>
                <a:cs typeface="Calibri" panose="020F0502020204030204" pitchFamily="34" charset="0"/>
              </a:rPr>
              <a:t>pratique + la culture sportive</a:t>
            </a:r>
            <a:r>
              <a:rPr lang="fr-FR" sz="2200" dirty="0" smtClean="0">
                <a:solidFill>
                  <a:schemeClr val="tx1"/>
                </a:solidFill>
                <a:latin typeface="Calibri" panose="020F0502020204030204" pitchFamily="34" charset="0"/>
                <a:cs typeface="Calibri" panose="020F0502020204030204" pitchFamily="34" charset="0"/>
              </a:rPr>
              <a:t> (</a:t>
            </a:r>
            <a:r>
              <a:rPr lang="fr-FR" sz="2200" i="1" dirty="0" err="1" smtClean="0">
                <a:solidFill>
                  <a:schemeClr val="tx1"/>
                </a:solidFill>
                <a:latin typeface="Calibri" panose="020F0502020204030204" pitchFamily="34" charset="0"/>
                <a:cs typeface="Calibri" panose="020F0502020204030204" pitchFamily="34" charset="0"/>
              </a:rPr>
              <a:t>hexis</a:t>
            </a:r>
            <a:r>
              <a:rPr lang="fr-FR" sz="2200" dirty="0" smtClean="0">
                <a:solidFill>
                  <a:schemeClr val="tx1"/>
                </a:solidFill>
                <a:latin typeface="Calibri" panose="020F0502020204030204" pitchFamily="34" charset="0"/>
                <a:cs typeface="Calibri" panose="020F0502020204030204" pitchFamily="34" charset="0"/>
              </a:rPr>
              <a:t> + </a:t>
            </a:r>
            <a:r>
              <a:rPr lang="fr-FR" sz="2200" i="1" dirty="0" smtClean="0">
                <a:solidFill>
                  <a:schemeClr val="tx1"/>
                </a:solidFill>
                <a:latin typeface="Calibri" panose="020F0502020204030204" pitchFamily="34" charset="0"/>
                <a:cs typeface="Calibri" panose="020F0502020204030204" pitchFamily="34" charset="0"/>
              </a:rPr>
              <a:t>ethos</a:t>
            </a:r>
            <a:r>
              <a:rPr lang="fr-FR" sz="2200" dirty="0" smtClean="0">
                <a:solidFill>
                  <a:schemeClr val="tx1"/>
                </a:solidFill>
                <a:latin typeface="Calibri" panose="020F0502020204030204" pitchFamily="34" charset="0"/>
                <a:cs typeface="Calibri" panose="020F0502020204030204" pitchFamily="34" charset="0"/>
              </a:rPr>
              <a:t>)</a:t>
            </a:r>
          </a:p>
          <a:p>
            <a:pPr marL="0" lvl="4" indent="0">
              <a:lnSpc>
                <a:spcPct val="100000"/>
              </a:lnSpc>
              <a:buNone/>
            </a:pPr>
            <a:endParaRPr lang="fr-FR" sz="2200" b="1" dirty="0" smtClean="0">
              <a:latin typeface="Calibri" panose="020F0502020204030204" pitchFamily="34" charset="0"/>
              <a:cs typeface="Calibri" panose="020F0502020204030204" pitchFamily="34" charset="0"/>
            </a:endParaRPr>
          </a:p>
          <a:p>
            <a:pPr marL="0" lvl="4" indent="0">
              <a:lnSpc>
                <a:spcPct val="100000"/>
              </a:lnSpc>
              <a:buNone/>
            </a:pPr>
            <a:r>
              <a:rPr lang="fr-FR" sz="2200" b="1" dirty="0" smtClean="0">
                <a:solidFill>
                  <a:schemeClr val="tx1"/>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communauté digitale</a:t>
            </a:r>
            <a:r>
              <a:rPr lang="fr-FR" sz="2200" b="1" dirty="0" smtClean="0">
                <a:solidFill>
                  <a:schemeClr val="tx1"/>
                </a:solidFill>
                <a:latin typeface="Calibri" panose="020F0502020204030204" pitchFamily="34" charset="0"/>
                <a:cs typeface="Calibri" panose="020F0502020204030204" pitchFamily="34" charset="0"/>
              </a:rPr>
              <a:t> : souder </a:t>
            </a:r>
            <a:r>
              <a:rPr lang="fr-FR" sz="2200" b="1" dirty="0">
                <a:solidFill>
                  <a:schemeClr val="tx1"/>
                </a:solidFill>
                <a:latin typeface="Calibri" panose="020F0502020204030204" pitchFamily="34" charset="0"/>
                <a:cs typeface="Calibri" panose="020F0502020204030204" pitchFamily="34" charset="0"/>
              </a:rPr>
              <a:t>les membres </a:t>
            </a:r>
            <a:r>
              <a:rPr lang="fr-FR" sz="2200" dirty="0">
                <a:solidFill>
                  <a:schemeClr val="tx1"/>
                </a:solidFill>
                <a:latin typeface="Calibri" panose="020F0502020204030204" pitchFamily="34" charset="0"/>
                <a:cs typeface="Calibri" panose="020F0502020204030204" pitchFamily="34" charset="0"/>
              </a:rPr>
              <a:t>du groupe autour </a:t>
            </a:r>
            <a:r>
              <a:rPr lang="fr-FR" sz="2200" dirty="0" smtClean="0">
                <a:solidFill>
                  <a:schemeClr val="tx1"/>
                </a:solidFill>
                <a:latin typeface="Calibri" panose="020F0502020204030204" pitchFamily="34" charset="0"/>
                <a:cs typeface="Calibri" panose="020F0502020204030204" pitchFamily="34" charset="0"/>
              </a:rPr>
              <a:t>de valeurs </a:t>
            </a:r>
            <a:r>
              <a:rPr lang="fr-FR" sz="2200" dirty="0">
                <a:solidFill>
                  <a:schemeClr val="tx1"/>
                </a:solidFill>
                <a:latin typeface="Calibri" panose="020F0502020204030204" pitchFamily="34" charset="0"/>
                <a:cs typeface="Calibri" panose="020F0502020204030204" pitchFamily="34" charset="0"/>
              </a:rPr>
              <a:t>qui lui sont propres +</a:t>
            </a:r>
            <a:r>
              <a:rPr lang="fr-FR" sz="2200" dirty="0" smtClean="0">
                <a:solidFill>
                  <a:schemeClr val="tx1"/>
                </a:solidFill>
                <a:latin typeface="Calibri" panose="020F0502020204030204" pitchFamily="34" charset="0"/>
                <a:cs typeface="Calibri" panose="020F0502020204030204" pitchFamily="34" charset="0"/>
              </a:rPr>
              <a:t> </a:t>
            </a:r>
            <a:r>
              <a:rPr lang="fr-FR" sz="2200" b="1" u="sng" dirty="0" smtClean="0">
                <a:solidFill>
                  <a:schemeClr val="tx1"/>
                </a:solidFill>
                <a:latin typeface="Calibri" panose="020F0502020204030204" pitchFamily="34" charset="0"/>
                <a:cs typeface="Calibri" panose="020F0502020204030204" pitchFamily="34" charset="0"/>
              </a:rPr>
              <a:t>codifier </a:t>
            </a:r>
            <a:r>
              <a:rPr lang="fr-FR" sz="2200" b="1" u="sng" dirty="0">
                <a:solidFill>
                  <a:schemeClr val="tx1"/>
                </a:solidFill>
                <a:latin typeface="Calibri" panose="020F0502020204030204" pitchFamily="34" charset="0"/>
                <a:cs typeface="Calibri" panose="020F0502020204030204" pitchFamily="34" charset="0"/>
              </a:rPr>
              <a:t>le sport à distance</a:t>
            </a:r>
            <a:r>
              <a:rPr lang="fr-FR" sz="2200" b="1" dirty="0">
                <a:solidFill>
                  <a:schemeClr val="tx1"/>
                </a:solidFill>
                <a:latin typeface="Calibri" panose="020F0502020204030204" pitchFamily="34" charset="0"/>
                <a:cs typeface="Calibri" panose="020F0502020204030204" pitchFamily="34" charset="0"/>
              </a:rPr>
              <a:t> = </a:t>
            </a:r>
            <a:r>
              <a:rPr lang="fr-FR" sz="2200" b="1" dirty="0" smtClean="0">
                <a:solidFill>
                  <a:schemeClr val="tx1"/>
                </a:solidFill>
                <a:latin typeface="Calibri" panose="020F0502020204030204" pitchFamily="34" charset="0"/>
                <a:cs typeface="Calibri" panose="020F0502020204030204" pitchFamily="34" charset="0"/>
              </a:rPr>
              <a:t>stabilisation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structuration </a:t>
            </a:r>
            <a:r>
              <a:rPr lang="fr-FR" sz="2200" b="1" dirty="0">
                <a:solidFill>
                  <a:schemeClr val="tx1"/>
                </a:solidFill>
                <a:latin typeface="Calibri" panose="020F0502020204030204" pitchFamily="34" charset="0"/>
                <a:cs typeface="Calibri" panose="020F0502020204030204" pitchFamily="34" charset="0"/>
              </a:rPr>
              <a:t>de la </a:t>
            </a:r>
            <a:r>
              <a:rPr lang="fr-FR" sz="2200" b="1" dirty="0" smtClean="0">
                <a:solidFill>
                  <a:schemeClr val="tx1"/>
                </a:solidFill>
                <a:latin typeface="Calibri" panose="020F0502020204030204" pitchFamily="34" charset="0"/>
                <a:cs typeface="Calibri" panose="020F0502020204030204" pitchFamily="34" charset="0"/>
              </a:rPr>
              <a:t>communauté</a:t>
            </a:r>
            <a:endParaRPr lang="fr-FR" sz="2200" b="1" dirty="0">
              <a:solidFill>
                <a:schemeClr val="tx1"/>
              </a:solidFill>
              <a:latin typeface="Calibri" panose="020F0502020204030204" pitchFamily="34" charset="0"/>
              <a:cs typeface="Calibri" panose="020F0502020204030204" pitchFamily="34" charset="0"/>
            </a:endParaRPr>
          </a:p>
          <a:p>
            <a:pPr lvl="4">
              <a:lnSpc>
                <a:spcPct val="100000"/>
              </a:lnSpc>
            </a:pPr>
            <a:endParaRPr lang="fr-FR" sz="2200" dirty="0">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419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921351" y="-107576"/>
            <a:ext cx="16034700" cy="9019519"/>
          </a:xfrm>
          <a:prstGeom prst="rect">
            <a:avLst/>
          </a:prstGeom>
        </p:spPr>
      </p:pic>
      <p:sp>
        <p:nvSpPr>
          <p:cNvPr id="13" name="Rectangle à coins arrondis 12"/>
          <p:cNvSpPr/>
          <p:nvPr/>
        </p:nvSpPr>
        <p:spPr>
          <a:xfrm>
            <a:off x="6095999" y="793884"/>
            <a:ext cx="5540188" cy="4997553"/>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6713221" y="303175"/>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Calibri" panose="020F0502020204030204" pitchFamily="34" charset="0"/>
              <a:cs typeface="Calibri" panose="020F0502020204030204" pitchFamily="34" charset="0"/>
            </a:endParaRPr>
          </a:p>
          <a:p>
            <a:pPr>
              <a:lnSpc>
                <a:spcPct val="100000"/>
              </a:lnSpc>
            </a:pPr>
            <a:r>
              <a:rPr lang="fr-FR" sz="5600" b="1" cap="all" dirty="0" smtClean="0">
                <a:solidFill>
                  <a:srgbClr val="002060"/>
                </a:solidFill>
                <a:latin typeface="Calibri" panose="020F0502020204030204" pitchFamily="34" charset="0"/>
                <a:cs typeface="Calibri" panose="020F0502020204030204" pitchFamily="34" charset="0"/>
              </a:rPr>
              <a:t>II/.</a:t>
            </a:r>
            <a:r>
              <a:rPr lang="fr-FR" sz="5600" b="1" cap="all" dirty="0" smtClean="0">
                <a:solidFill>
                  <a:srgbClr val="FFC000"/>
                </a:solidFill>
                <a:latin typeface="Calibri" panose="020F0502020204030204" pitchFamily="34" charset="0"/>
                <a:cs typeface="Calibri" panose="020F0502020204030204" pitchFamily="34" charset="0"/>
              </a:rPr>
              <a:t> La rue </a:t>
            </a:r>
          </a:p>
          <a:p>
            <a:pPr>
              <a:lnSpc>
                <a:spcPct val="100000"/>
              </a:lnSpc>
            </a:pPr>
            <a:r>
              <a:rPr lang="fr-FR" sz="5600" b="1" cap="all" dirty="0" smtClean="0">
                <a:solidFill>
                  <a:srgbClr val="FFC000"/>
                </a:solidFill>
                <a:latin typeface="Calibri" panose="020F0502020204030204" pitchFamily="34" charset="0"/>
                <a:cs typeface="Calibri" panose="020F0502020204030204" pitchFamily="34" charset="0"/>
              </a:rPr>
              <a:t>comme territoire sportif</a:t>
            </a:r>
          </a:p>
          <a:p>
            <a:pPr>
              <a:lnSpc>
                <a:spcPct val="100000"/>
              </a:lnSpc>
            </a:pPr>
            <a:r>
              <a:rPr lang="fr-FR" sz="2200" b="1" cap="all" spc="0" dirty="0" smtClean="0">
                <a:solidFill>
                  <a:srgbClr val="002060"/>
                </a:solidFill>
                <a:latin typeface="Calibri" panose="020F0502020204030204" pitchFamily="34" charset="0"/>
                <a:cs typeface="Calibri" panose="020F0502020204030204" pitchFamily="34" charset="0"/>
              </a:rPr>
              <a:t>Appropriation de l’espace public</a:t>
            </a:r>
            <a:endParaRPr lang="fr-FR" sz="5200" b="1" cap="all" spc="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937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8823" y="300446"/>
            <a:ext cx="11416937" cy="6165668"/>
          </a:xfrm>
        </p:spPr>
        <p:txBody>
          <a:bodyPr>
            <a:normAutofit/>
          </a:bodyPr>
          <a:lstStyle/>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Autre spécificité des sports urbains = </a:t>
            </a:r>
            <a:r>
              <a:rPr lang="fr-FR" sz="2200" b="1" dirty="0" smtClean="0">
                <a:solidFill>
                  <a:srgbClr val="FF0000"/>
                </a:solidFill>
                <a:latin typeface="Calibri" panose="020F0502020204030204" pitchFamily="34" charset="0"/>
                <a:cs typeface="Calibri" panose="020F0502020204030204" pitchFamily="34" charset="0"/>
              </a:rPr>
              <a:t>se </a:t>
            </a:r>
            <a:r>
              <a:rPr lang="fr-FR" sz="2200" b="1" dirty="0">
                <a:solidFill>
                  <a:srgbClr val="FF0000"/>
                </a:solidFill>
                <a:latin typeface="Calibri" panose="020F0502020204030204" pitchFamily="34" charset="0"/>
                <a:cs typeface="Calibri" panose="020F0502020204030204" pitchFamily="34" charset="0"/>
              </a:rPr>
              <a:t>pratiquent dans la rue</a:t>
            </a:r>
            <a:r>
              <a:rPr lang="fr-FR" sz="2200" dirty="0">
                <a:latin typeface="Calibri" panose="020F0502020204030204" pitchFamily="34" charset="0"/>
                <a:cs typeface="Calibri" panose="020F0502020204030204" pitchFamily="34" charset="0"/>
              </a:rPr>
              <a:t>. </a:t>
            </a:r>
            <a:endParaRPr lang="fr-FR" sz="2200" dirty="0" smtClean="0">
              <a:latin typeface="Calibri" panose="020F0502020204030204" pitchFamily="34" charset="0"/>
              <a:cs typeface="Calibri" panose="020F0502020204030204" pitchFamily="34" charset="0"/>
            </a:endParaRP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Contrevient au </a:t>
            </a:r>
            <a:r>
              <a:rPr lang="fr-FR" sz="2200" b="1" dirty="0" smtClean="0">
                <a:solidFill>
                  <a:schemeClr val="tx1"/>
                </a:solidFill>
                <a:latin typeface="Calibri" panose="020F0502020204030204" pitchFamily="34" charset="0"/>
                <a:cs typeface="Calibri" panose="020F0502020204030204" pitchFamily="34" charset="0"/>
              </a:rPr>
              <a:t>processus </a:t>
            </a:r>
            <a:r>
              <a:rPr lang="fr-FR" sz="2200" b="1" dirty="0">
                <a:solidFill>
                  <a:schemeClr val="tx1"/>
                </a:solidFill>
                <a:latin typeface="Calibri" panose="020F0502020204030204" pitchFamily="34" charset="0"/>
                <a:cs typeface="Calibri" panose="020F0502020204030204" pitchFamily="34" charset="0"/>
              </a:rPr>
              <a:t>de </a:t>
            </a:r>
            <a:r>
              <a:rPr lang="fr-FR" sz="2200" b="1" dirty="0" err="1">
                <a:solidFill>
                  <a:schemeClr val="tx1"/>
                </a:solidFill>
                <a:latin typeface="Calibri" panose="020F0502020204030204" pitchFamily="34" charset="0"/>
                <a:cs typeface="Calibri" panose="020F0502020204030204" pitchFamily="34" charset="0"/>
              </a:rPr>
              <a:t>sportivisation</a:t>
            </a:r>
            <a:r>
              <a:rPr lang="fr-FR" sz="2200" b="1" dirty="0">
                <a:solidFill>
                  <a:schemeClr val="tx1"/>
                </a:solidFill>
                <a:latin typeface="Calibri" panose="020F0502020204030204" pitchFamily="34" charset="0"/>
                <a:cs typeface="Calibri" panose="020F0502020204030204" pitchFamily="34" charset="0"/>
              </a:rPr>
              <a:t> théorisé par </a:t>
            </a:r>
            <a:r>
              <a:rPr lang="fr-FR" sz="2200" b="1" dirty="0">
                <a:solidFill>
                  <a:srgbClr val="FF0000"/>
                </a:solidFill>
                <a:latin typeface="Calibri" panose="020F0502020204030204" pitchFamily="34" charset="0"/>
                <a:cs typeface="Calibri" panose="020F0502020204030204" pitchFamily="34" charset="0"/>
              </a:rPr>
              <a:t>Norbert Elias</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et </a:t>
            </a:r>
            <a:r>
              <a:rPr lang="fr-FR" sz="2200" b="1" dirty="0" err="1" smtClean="0">
                <a:solidFill>
                  <a:schemeClr val="tx1"/>
                </a:solidFill>
                <a:latin typeface="Calibri" panose="020F0502020204030204" pitchFamily="34" charset="0"/>
                <a:cs typeface="Calibri" panose="020F0502020204030204" pitchFamily="34" charset="0"/>
              </a:rPr>
              <a:t>Eric</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err="1" smtClean="0">
                <a:solidFill>
                  <a:schemeClr val="tx1"/>
                </a:solidFill>
                <a:latin typeface="Calibri" panose="020F0502020204030204" pitchFamily="34" charset="0"/>
                <a:cs typeface="Calibri" panose="020F0502020204030204" pitchFamily="34" charset="0"/>
              </a:rPr>
              <a:t>Dunning</a:t>
            </a:r>
            <a:r>
              <a:rPr lang="fr-FR" sz="2200" dirty="0" smtClean="0">
                <a:solidFill>
                  <a:schemeClr val="tx1"/>
                </a:solidFill>
                <a:latin typeface="Calibri" panose="020F0502020204030204" pitchFamily="34" charset="0"/>
                <a:cs typeface="Calibri" panose="020F0502020204030204" pitchFamily="34" charset="0"/>
              </a:rPr>
              <a:t> (</a:t>
            </a:r>
            <a:r>
              <a:rPr lang="fr-FR" sz="2200" i="1" dirty="0" smtClean="0">
                <a:solidFill>
                  <a:schemeClr val="tx1"/>
                </a:solidFill>
                <a:latin typeface="Calibri" panose="020F0502020204030204" pitchFamily="34" charset="0"/>
                <a:cs typeface="Calibri" panose="020F0502020204030204" pitchFamily="34" charset="0"/>
              </a:rPr>
              <a:t>Sport </a:t>
            </a:r>
            <a:r>
              <a:rPr lang="fr-FR" sz="2200" i="1" dirty="0">
                <a:solidFill>
                  <a:schemeClr val="tx1"/>
                </a:solidFill>
                <a:latin typeface="Calibri" panose="020F0502020204030204" pitchFamily="34" charset="0"/>
                <a:cs typeface="Calibri" panose="020F0502020204030204" pitchFamily="34" charset="0"/>
              </a:rPr>
              <a:t>et </a:t>
            </a:r>
            <a:r>
              <a:rPr lang="fr-FR" sz="2200" i="1" dirty="0" smtClean="0">
                <a:solidFill>
                  <a:schemeClr val="tx1"/>
                </a:solidFill>
                <a:latin typeface="Calibri" panose="020F0502020204030204" pitchFamily="34" charset="0"/>
                <a:cs typeface="Calibri" panose="020F0502020204030204" pitchFamily="34" charset="0"/>
              </a:rPr>
              <a:t>civilisation</a:t>
            </a:r>
            <a:r>
              <a:rPr lang="fr-FR" sz="2200" dirty="0" smtClean="0">
                <a:solidFill>
                  <a:schemeClr val="tx1"/>
                </a:solidFill>
                <a:latin typeface="Calibri" panose="020F0502020204030204" pitchFamily="34" charset="0"/>
                <a:cs typeface="Calibri" panose="020F0502020204030204" pitchFamily="34" charset="0"/>
              </a:rPr>
              <a:t>, Paris</a:t>
            </a:r>
            <a:r>
              <a:rPr lang="fr-FR" sz="2200" dirty="0">
                <a:solidFill>
                  <a:schemeClr val="tx1"/>
                </a:solidFill>
                <a:latin typeface="Calibri" panose="020F0502020204030204" pitchFamily="34" charset="0"/>
                <a:cs typeface="Calibri" panose="020F0502020204030204" pitchFamily="34" charset="0"/>
              </a:rPr>
              <a:t>, Fayard, 1996</a:t>
            </a:r>
            <a:r>
              <a:rPr lang="fr-FR" sz="2200" dirty="0" smtClean="0">
                <a:solidFill>
                  <a:schemeClr val="tx1"/>
                </a:solidFill>
                <a:latin typeface="Calibri" panose="020F0502020204030204" pitchFamily="34" charset="0"/>
                <a:cs typeface="Calibri" panose="020F0502020204030204" pitchFamily="34" charset="0"/>
              </a:rPr>
              <a:t>) = passage </a:t>
            </a:r>
            <a:r>
              <a:rPr lang="fr-FR" sz="2200" dirty="0">
                <a:solidFill>
                  <a:schemeClr val="tx1"/>
                </a:solidFill>
                <a:latin typeface="Calibri" panose="020F0502020204030204" pitchFamily="34" charset="0"/>
                <a:cs typeface="Calibri" panose="020F0502020204030204" pitchFamily="34" charset="0"/>
              </a:rPr>
              <a:t>des jeux traditionnels aux sports </a:t>
            </a:r>
            <a:r>
              <a:rPr lang="fr-FR" sz="2200" dirty="0" smtClean="0">
                <a:solidFill>
                  <a:schemeClr val="tx1"/>
                </a:solidFill>
                <a:latin typeface="Calibri" panose="020F0502020204030204" pitchFamily="34" charset="0"/>
                <a:cs typeface="Calibri" panose="020F0502020204030204" pitchFamily="34" charset="0"/>
              </a:rPr>
              <a:t>modernes = règles, violence </a:t>
            </a:r>
            <a:r>
              <a:rPr lang="fr-FR" sz="2200" dirty="0" err="1" smtClean="0">
                <a:solidFill>
                  <a:schemeClr val="tx1"/>
                </a:solidFill>
                <a:latin typeface="Calibri" panose="020F0502020204030204" pitchFamily="34" charset="0"/>
                <a:cs typeface="Calibri" panose="020F0502020204030204" pitchFamily="34" charset="0"/>
              </a:rPr>
              <a:t>euphémisée</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espace dédié</a:t>
            </a:r>
            <a:r>
              <a:rPr lang="fr-FR" sz="2200" dirty="0">
                <a:solidFill>
                  <a:schemeClr val="tx1"/>
                </a:solidFill>
                <a:latin typeface="Calibri" panose="020F0502020204030204" pitchFamily="34" charset="0"/>
                <a:cs typeface="Calibri" panose="020F0502020204030204" pitchFamily="34" charset="0"/>
              </a:rPr>
              <a:t> : </a:t>
            </a:r>
            <a:r>
              <a:rPr lang="fr-FR" sz="2200" b="1" dirty="0">
                <a:solidFill>
                  <a:schemeClr val="tx1"/>
                </a:solidFill>
                <a:latin typeface="Calibri" panose="020F0502020204030204" pitchFamily="34" charset="0"/>
                <a:cs typeface="Calibri" panose="020F0502020204030204" pitchFamily="34" charset="0"/>
              </a:rPr>
              <a:t>stades, salles, gymnases, pistes, piscines</a:t>
            </a:r>
            <a:r>
              <a:rPr lang="fr-FR" sz="2200" dirty="0">
                <a:solidFill>
                  <a:schemeClr val="tx1"/>
                </a:solidFill>
                <a:latin typeface="Calibri" panose="020F0502020204030204" pitchFamily="34" charset="0"/>
                <a:cs typeface="Calibri" panose="020F0502020204030204" pitchFamily="34" charset="0"/>
              </a:rPr>
              <a:t>, etc. </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Skate</a:t>
            </a:r>
            <a:r>
              <a:rPr lang="fr-FR" sz="2200" dirty="0">
                <a:solidFill>
                  <a:schemeClr val="tx1"/>
                </a:solidFill>
                <a:latin typeface="Calibri" panose="020F0502020204030204" pitchFamily="34" charset="0"/>
                <a:cs typeface="Calibri" panose="020F0502020204030204" pitchFamily="34" charset="0"/>
              </a:rPr>
              <a:t>, </a:t>
            </a:r>
            <a:r>
              <a:rPr lang="fr-FR" sz="2200" dirty="0" err="1">
                <a:solidFill>
                  <a:schemeClr val="tx1"/>
                </a:solidFill>
                <a:latin typeface="Calibri" panose="020F0502020204030204" pitchFamily="34" charset="0"/>
                <a:cs typeface="Calibri" panose="020F0502020204030204" pitchFamily="34" charset="0"/>
              </a:rPr>
              <a:t>parkour</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roller = </a:t>
            </a:r>
            <a:r>
              <a:rPr lang="fr-FR" sz="2200" b="1" dirty="0" smtClean="0">
                <a:solidFill>
                  <a:schemeClr val="tx1"/>
                </a:solidFill>
                <a:latin typeface="Calibri" panose="020F0502020204030204" pitchFamily="34" charset="0"/>
                <a:cs typeface="Calibri" panose="020F0502020204030204" pitchFamily="34" charset="0"/>
              </a:rPr>
              <a:t>contre </a:t>
            </a:r>
            <a:r>
              <a:rPr lang="fr-FR" sz="2200" b="1" dirty="0">
                <a:solidFill>
                  <a:schemeClr val="tx1"/>
                </a:solidFill>
                <a:latin typeface="Calibri" panose="020F0502020204030204" pitchFamily="34" charset="0"/>
                <a:cs typeface="Calibri" panose="020F0502020204030204" pitchFamily="34" charset="0"/>
              </a:rPr>
              <a:t>cette logique </a:t>
            </a:r>
            <a:r>
              <a:rPr lang="fr-FR" sz="2200" b="1" dirty="0" smtClean="0">
                <a:solidFill>
                  <a:schemeClr val="tx1"/>
                </a:solidFill>
                <a:latin typeface="Calibri" panose="020F0502020204030204" pitchFamily="34" charset="0"/>
                <a:cs typeface="Calibri" panose="020F0502020204030204" pitchFamily="34" charset="0"/>
              </a:rPr>
              <a:t>de </a:t>
            </a:r>
            <a:r>
              <a:rPr lang="fr-FR" sz="2200" b="1" dirty="0">
                <a:solidFill>
                  <a:schemeClr val="tx1"/>
                </a:solidFill>
                <a:latin typeface="Calibri" panose="020F0502020204030204" pitchFamily="34" charset="0"/>
                <a:cs typeface="Calibri" panose="020F0502020204030204" pitchFamily="34" charset="0"/>
              </a:rPr>
              <a:t>spécialisation des </a:t>
            </a:r>
            <a:r>
              <a:rPr lang="fr-FR" sz="2200" b="1" dirty="0" smtClean="0">
                <a:solidFill>
                  <a:schemeClr val="tx1"/>
                </a:solidFill>
                <a:latin typeface="Calibri" panose="020F0502020204030204" pitchFamily="34" charset="0"/>
                <a:cs typeface="Calibri" panose="020F0502020204030204" pitchFamily="34" charset="0"/>
              </a:rPr>
              <a:t>espaces sportifs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sports qui </a:t>
            </a:r>
            <a:r>
              <a:rPr lang="fr-FR" sz="2200" b="1" dirty="0">
                <a:solidFill>
                  <a:schemeClr val="tx1"/>
                </a:solidFill>
                <a:latin typeface="Calibri" panose="020F0502020204030204" pitchFamily="34" charset="0"/>
                <a:cs typeface="Calibri" panose="020F0502020204030204" pitchFamily="34" charset="0"/>
              </a:rPr>
              <a:t>s’adaptent à </a:t>
            </a:r>
            <a:r>
              <a:rPr lang="fr-FR" sz="2200" b="1" dirty="0">
                <a:solidFill>
                  <a:srgbClr val="FF0000"/>
                </a:solidFill>
                <a:latin typeface="Calibri" panose="020F0502020204030204" pitchFamily="34" charset="0"/>
                <a:cs typeface="Calibri" panose="020F0502020204030204" pitchFamily="34" charset="0"/>
              </a:rPr>
              <a:t>l’espace </a:t>
            </a:r>
            <a:r>
              <a:rPr lang="fr-FR" sz="2200" b="1" dirty="0" smtClean="0">
                <a:solidFill>
                  <a:srgbClr val="FF0000"/>
                </a:solidFill>
                <a:latin typeface="Calibri" panose="020F0502020204030204" pitchFamily="34" charset="0"/>
                <a:cs typeface="Calibri" panose="020F0502020204030204" pitchFamily="34" charset="0"/>
              </a:rPr>
              <a:t>ordinaire existant</a:t>
            </a:r>
            <a:r>
              <a:rPr lang="fr-FR" sz="2200" b="1" dirty="0" smtClean="0">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et qui se l’approprient</a:t>
            </a:r>
            <a:r>
              <a:rPr lang="fr-FR" sz="2200" dirty="0">
                <a:solidFill>
                  <a:schemeClr val="tx1"/>
                </a:solidFill>
                <a:latin typeface="Calibri" panose="020F0502020204030204" pitchFamily="34" charset="0"/>
                <a:cs typeface="Calibri" panose="020F0502020204030204" pitchFamily="34" charset="0"/>
              </a:rPr>
              <a:t>.</a:t>
            </a: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75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9634"/>
            <a:ext cx="11403874" cy="5993433"/>
          </a:xfrm>
        </p:spPr>
        <p:txBody>
          <a:bodyPr>
            <a:normAutofit/>
          </a:bodyPr>
          <a:lstStyle/>
          <a:p>
            <a:pPr>
              <a:lnSpc>
                <a:spcPct val="120000"/>
              </a:lnSpc>
            </a:pPr>
            <a:r>
              <a:rPr lang="fr-FR" sz="2200" b="1" i="1" dirty="0">
                <a:solidFill>
                  <a:srgbClr val="FF0000"/>
                </a:solidFill>
                <a:latin typeface="Calibri" panose="020F0502020204030204" pitchFamily="34" charset="0"/>
                <a:cs typeface="Calibri" panose="020F0502020204030204" pitchFamily="34" charset="0"/>
              </a:rPr>
              <a:t>On a vu </a:t>
            </a:r>
            <a:r>
              <a:rPr lang="fr-FR" sz="2200" b="1" i="1" dirty="0" smtClean="0">
                <a:solidFill>
                  <a:srgbClr val="FF0000"/>
                </a:solidFill>
                <a:latin typeface="Calibri" panose="020F0502020204030204" pitchFamily="34" charset="0"/>
                <a:cs typeface="Calibri" panose="020F0502020204030204" pitchFamily="34" charset="0"/>
              </a:rPr>
              <a:t>:</a:t>
            </a:r>
            <a:endParaRPr lang="fr-FR" sz="2200" b="1" i="1" dirty="0">
              <a:solidFill>
                <a:srgbClr val="FF0000"/>
              </a:solidFill>
              <a:latin typeface="Calibri" panose="020F0502020204030204" pitchFamily="34" charset="0"/>
              <a:cs typeface="Calibri" panose="020F0502020204030204" pitchFamily="34" charset="0"/>
            </a:endParaRPr>
          </a:p>
          <a:p>
            <a:pPr>
              <a:lnSpc>
                <a:spcPct val="120000"/>
              </a:lnSpc>
            </a:pPr>
            <a:r>
              <a:rPr lang="fr-FR" sz="2200" dirty="0" smtClean="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Comment école et pouvoirs publics façonnent </a:t>
            </a:r>
            <a:r>
              <a:rPr lang="fr-FR" sz="2200" dirty="0">
                <a:solidFill>
                  <a:schemeClr val="tx1"/>
                </a:solidFill>
                <a:latin typeface="Calibri" panose="020F0502020204030204" pitchFamily="34" charset="0"/>
                <a:cs typeface="Calibri" panose="020F0502020204030204" pitchFamily="34" charset="0"/>
              </a:rPr>
              <a:t>une activité et la </a:t>
            </a:r>
            <a:r>
              <a:rPr lang="fr-FR" sz="2200" dirty="0" smtClean="0">
                <a:solidFill>
                  <a:schemeClr val="tx1"/>
                </a:solidFill>
                <a:latin typeface="Calibri" panose="020F0502020204030204" pitchFamily="34" charset="0"/>
                <a:cs typeface="Calibri" panose="020F0502020204030204" pitchFamily="34" charset="0"/>
              </a:rPr>
              <a:t>légitiment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(ex. : </a:t>
            </a:r>
            <a:r>
              <a:rPr lang="fr-FR" sz="2200" i="1" dirty="0" err="1" smtClean="0">
                <a:solidFill>
                  <a:schemeClr val="tx1"/>
                </a:solidFill>
                <a:latin typeface="Calibri" panose="020F0502020204030204" pitchFamily="34" charset="0"/>
                <a:cs typeface="Calibri" panose="020F0502020204030204" pitchFamily="34" charset="0"/>
              </a:rPr>
              <a:t>artialisation</a:t>
            </a:r>
            <a:r>
              <a:rPr lang="fr-FR" sz="2200"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r>
              <a:rPr lang="fr-FR" sz="2200"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Luttes de définition internes à la pratique</a:t>
            </a:r>
          </a:p>
          <a:p>
            <a:pPr>
              <a:lnSpc>
                <a:spcPct val="120000"/>
              </a:lnSpc>
            </a:pPr>
            <a:endParaRPr lang="fr-FR" sz="2200" b="1" i="1" dirty="0" smtClean="0">
              <a:solidFill>
                <a:srgbClr val="FF0000"/>
              </a:solidFill>
              <a:latin typeface="Calibri" panose="020F0502020204030204" pitchFamily="34" charset="0"/>
              <a:cs typeface="Calibri" panose="020F0502020204030204" pitchFamily="34" charset="0"/>
            </a:endParaRPr>
          </a:p>
          <a:p>
            <a:pPr>
              <a:lnSpc>
                <a:spcPct val="120000"/>
              </a:lnSpc>
            </a:pPr>
            <a:r>
              <a:rPr lang="fr-FR" sz="2200" b="1" i="1" dirty="0" smtClean="0">
                <a:solidFill>
                  <a:srgbClr val="FF0000"/>
                </a:solidFill>
                <a:latin typeface="Calibri" panose="020F0502020204030204" pitchFamily="34" charset="0"/>
                <a:cs typeface="Calibri" panose="020F0502020204030204" pitchFamily="34" charset="0"/>
              </a:rPr>
              <a:t>On va voir : </a:t>
            </a:r>
            <a:endParaRPr lang="fr-FR" sz="2200" b="1" i="1" dirty="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mode </a:t>
            </a:r>
            <a:r>
              <a:rPr lang="fr-FR" sz="2200" b="1" dirty="0">
                <a:solidFill>
                  <a:schemeClr val="tx1"/>
                </a:solidFill>
                <a:latin typeface="Calibri" panose="020F0502020204030204" pitchFamily="34" charset="0"/>
                <a:cs typeface="Calibri" panose="020F0502020204030204" pitchFamily="34" charset="0"/>
              </a:rPr>
              <a:t>informel </a:t>
            </a:r>
            <a:r>
              <a:rPr lang="fr-FR" sz="2200" dirty="0" smtClean="0">
                <a:solidFill>
                  <a:schemeClr val="tx1"/>
                </a:solidFill>
                <a:latin typeface="Calibri" panose="020F0502020204030204" pitchFamily="34" charset="0"/>
                <a:cs typeface="Calibri" panose="020F0502020204030204" pitchFamily="34" charset="0"/>
              </a:rPr>
              <a:t>= en </a:t>
            </a:r>
            <a:r>
              <a:rPr lang="fr-FR" sz="2200" dirty="0">
                <a:solidFill>
                  <a:srgbClr val="FF0000"/>
                </a:solidFill>
                <a:latin typeface="Calibri" panose="020F0502020204030204" pitchFamily="34" charset="0"/>
                <a:cs typeface="Calibri" panose="020F0502020204030204" pitchFamily="34" charset="0"/>
              </a:rPr>
              <a:t>dehors des </a:t>
            </a:r>
            <a:r>
              <a:rPr lang="fr-FR" sz="2200" dirty="0" smtClean="0">
                <a:solidFill>
                  <a:srgbClr val="FF0000"/>
                </a:solidFill>
                <a:latin typeface="Calibri" panose="020F0502020204030204" pitchFamily="34" charset="0"/>
                <a:cs typeface="Calibri" panose="020F0502020204030204" pitchFamily="34" charset="0"/>
              </a:rPr>
              <a:t>institutions </a:t>
            </a:r>
            <a:r>
              <a:rPr lang="fr-FR" sz="2200" dirty="0" smtClean="0">
                <a:solidFill>
                  <a:schemeClr val="tx1"/>
                </a:solidFill>
                <a:latin typeface="Calibri" panose="020F0502020204030204" pitchFamily="34" charset="0"/>
                <a:cs typeface="Calibri" panose="020F0502020204030204" pitchFamily="34" charset="0"/>
              </a:rPr>
              <a:t>=&gt; </a:t>
            </a:r>
            <a:r>
              <a:rPr lang="fr-FR" sz="2200" dirty="0" smtClean="0">
                <a:solidFill>
                  <a:srgbClr val="FF0000"/>
                </a:solidFill>
                <a:latin typeface="Calibri" panose="020F0502020204030204" pitchFamily="34" charset="0"/>
                <a:cs typeface="Calibri" panose="020F0502020204030204" pitchFamily="34" charset="0"/>
              </a:rPr>
              <a:t>groupes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de pratiquants </a:t>
            </a:r>
            <a:r>
              <a:rPr lang="fr-FR" sz="2200" dirty="0" smtClean="0">
                <a:solidFill>
                  <a:schemeClr val="tx1"/>
                </a:solidFill>
                <a:latin typeface="Calibri" panose="020F0502020204030204" pitchFamily="34" charset="0"/>
                <a:cs typeface="Calibri" panose="020F0502020204030204" pitchFamily="34" charset="0"/>
              </a:rPr>
              <a:t>organisent </a:t>
            </a:r>
            <a:r>
              <a:rPr lang="fr-FR" sz="2200" dirty="0">
                <a:solidFill>
                  <a:schemeClr val="tx1"/>
                </a:solidFill>
                <a:latin typeface="Calibri" panose="020F0502020204030204" pitchFamily="34" charset="0"/>
                <a:cs typeface="Calibri" panose="020F0502020204030204" pitchFamily="34" charset="0"/>
              </a:rPr>
              <a:t>la </a:t>
            </a:r>
            <a:r>
              <a:rPr lang="fr-FR" sz="2200" dirty="0" smtClean="0">
                <a:solidFill>
                  <a:schemeClr val="tx1"/>
                </a:solidFill>
                <a:latin typeface="Calibri" panose="020F0502020204030204" pitchFamily="34" charset="0"/>
                <a:cs typeface="Calibri" panose="020F0502020204030204" pitchFamily="34" charset="0"/>
              </a:rPr>
              <a:t>pratique et </a:t>
            </a:r>
            <a:r>
              <a:rPr lang="fr-FR" sz="2200" dirty="0" smtClean="0">
                <a:solidFill>
                  <a:srgbClr val="FF0000"/>
                </a:solidFill>
                <a:latin typeface="Calibri" panose="020F0502020204030204" pitchFamily="34" charset="0"/>
                <a:cs typeface="Calibri" panose="020F0502020204030204" pitchFamily="34" charset="0"/>
              </a:rPr>
              <a:t>éducation « entre soi »</a:t>
            </a:r>
            <a:r>
              <a:rPr lang="fr-FR" sz="2200" dirty="0" smtClean="0">
                <a:solidFill>
                  <a:schemeClr val="tx1"/>
                </a:solidFill>
                <a:latin typeface="Calibri" panose="020F0502020204030204" pitchFamily="34" charset="0"/>
                <a:cs typeface="Calibri" panose="020F0502020204030204" pitchFamily="34" charset="0"/>
              </a:rPr>
              <a:t>. </a:t>
            </a:r>
            <a:endParaRPr lang="fr-FR" sz="2200" dirty="0">
              <a:solidFill>
                <a:schemeClr val="tx1"/>
              </a:solidFill>
              <a:latin typeface="Calibri" panose="020F0502020204030204" pitchFamily="34" charset="0"/>
              <a:cs typeface="Calibri" panose="020F0502020204030204" pitchFamily="34" charset="0"/>
            </a:endParaRPr>
          </a:p>
          <a:p>
            <a:pPr lvl="8">
              <a:lnSpc>
                <a:spcPct val="100000"/>
              </a:lnSpc>
            </a:pPr>
            <a:r>
              <a:rPr lang="fr-FR" sz="2200" b="1" dirty="0" smtClean="0">
                <a:solidFill>
                  <a:srgbClr val="FF0000"/>
                </a:solidFill>
                <a:latin typeface="Calibri" panose="020F0502020204030204" pitchFamily="34" charset="0"/>
                <a:cs typeface="Calibri" panose="020F0502020204030204" pitchFamily="34" charset="0"/>
              </a:rPr>
              <a:t>=</a:t>
            </a: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skate</a:t>
            </a:r>
            <a:r>
              <a:rPr lang="fr-FR" sz="2200" b="1" dirty="0">
                <a:solidFill>
                  <a:schemeClr val="tx1"/>
                </a:solidFill>
                <a:latin typeface="Calibri" panose="020F0502020204030204" pitchFamily="34" charset="0"/>
                <a:cs typeface="Calibri" panose="020F0502020204030204" pitchFamily="34" charset="0"/>
              </a:rPr>
              <a:t>, </a:t>
            </a:r>
            <a:r>
              <a:rPr lang="fr-FR" sz="2200" b="1" dirty="0" err="1" smtClean="0">
                <a:solidFill>
                  <a:schemeClr val="tx1"/>
                </a:solidFill>
                <a:latin typeface="Calibri" panose="020F0502020204030204" pitchFamily="34" charset="0"/>
                <a:cs typeface="Calibri" panose="020F0502020204030204" pitchFamily="34" charset="0"/>
              </a:rPr>
              <a:t>parkour</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BMX</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foot </a:t>
            </a:r>
            <a:r>
              <a:rPr lang="fr-FR" sz="2200" b="1" dirty="0">
                <a:solidFill>
                  <a:schemeClr val="tx1"/>
                </a:solidFill>
                <a:latin typeface="Calibri" panose="020F0502020204030204" pitchFamily="34" charset="0"/>
                <a:cs typeface="Calibri" panose="020F0502020204030204" pitchFamily="34" charset="0"/>
              </a:rPr>
              <a:t>de rue ou </a:t>
            </a:r>
            <a:r>
              <a:rPr lang="fr-FR" sz="2200" b="1" dirty="0" err="1" smtClean="0">
                <a:solidFill>
                  <a:schemeClr val="tx1"/>
                </a:solidFill>
                <a:latin typeface="Calibri" panose="020F0502020204030204" pitchFamily="34" charset="0"/>
                <a:cs typeface="Calibri" panose="020F0502020204030204" pitchFamily="34" charset="0"/>
              </a:rPr>
              <a:t>street-ball</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err="1" smtClean="0">
                <a:solidFill>
                  <a:schemeClr val="tx1"/>
                </a:solidFill>
                <a:latin typeface="Calibri" panose="020F0502020204030204" pitchFamily="34" charset="0"/>
                <a:cs typeface="Calibri" panose="020F0502020204030204" pitchFamily="34" charset="0"/>
              </a:rPr>
              <a:t>street</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err="1" smtClean="0">
                <a:solidFill>
                  <a:schemeClr val="tx1"/>
                </a:solidFill>
                <a:latin typeface="Calibri" panose="020F0502020204030204" pitchFamily="34" charset="0"/>
                <a:cs typeface="Calibri" panose="020F0502020204030204" pitchFamily="34" charset="0"/>
              </a:rPr>
              <a:t>workout</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err="1" smtClean="0">
                <a:solidFill>
                  <a:schemeClr val="tx1"/>
                </a:solidFill>
                <a:latin typeface="Calibri" panose="020F0502020204030204" pitchFamily="34" charset="0"/>
                <a:cs typeface="Calibri" panose="020F0502020204030204" pitchFamily="34" charset="0"/>
              </a:rPr>
              <a:t>urbex</a:t>
            </a:r>
            <a:r>
              <a:rPr lang="fr-FR" sz="2200" b="1" dirty="0" smtClean="0">
                <a:solidFill>
                  <a:schemeClr val="tx1"/>
                </a:solidFill>
                <a:latin typeface="Calibri" panose="020F0502020204030204" pitchFamily="34" charset="0"/>
                <a:cs typeface="Calibri" panose="020F0502020204030204" pitchFamily="34" charset="0"/>
              </a:rPr>
              <a:t>, etc</a:t>
            </a:r>
            <a:r>
              <a:rPr lang="fr-FR" sz="2200" dirty="0" smtClean="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1787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6656" y="508000"/>
            <a:ext cx="10753725" cy="5825067"/>
          </a:xfrm>
        </p:spPr>
        <p:txBody>
          <a:bodyPr>
            <a:normAutofit/>
          </a:bodyPr>
          <a:lstStyle/>
          <a:p>
            <a:pPr>
              <a:lnSpc>
                <a:spcPct val="100000"/>
              </a:lnSpc>
            </a:pPr>
            <a:r>
              <a:rPr lang="fr-FR" b="1" dirty="0">
                <a:latin typeface="Calluna" panose="00000500000000000000" pitchFamily="50" charset="0"/>
                <a:cs typeface="Calibri" panose="020F0502020204030204" pitchFamily="34" charset="0"/>
              </a:rPr>
              <a:t>2.1.</a:t>
            </a:r>
            <a:r>
              <a:rPr lang="fr-FR" b="1" dirty="0">
                <a:latin typeface="Calibri" panose="020F0502020204030204" pitchFamily="34" charset="0"/>
                <a:cs typeface="Calibri" panose="020F0502020204030204" pitchFamily="34" charset="0"/>
              </a:rPr>
              <a:t> </a:t>
            </a:r>
            <a:r>
              <a:rPr lang="fr-FR" b="1" dirty="0" smtClean="0">
                <a:solidFill>
                  <a:srgbClr val="FF0000"/>
                </a:solidFill>
                <a:latin typeface="Calibri" panose="020F0502020204030204" pitchFamily="34" charset="0"/>
                <a:cs typeface="Calibri" panose="020F0502020204030204" pitchFamily="34" charset="0"/>
              </a:rPr>
              <a:t>Usages sportifs </a:t>
            </a:r>
            <a:r>
              <a:rPr lang="fr-FR" b="1" dirty="0">
                <a:solidFill>
                  <a:srgbClr val="FF0000"/>
                </a:solidFill>
                <a:latin typeface="Calibri" panose="020F0502020204030204" pitchFamily="34" charset="0"/>
                <a:cs typeface="Calibri" panose="020F0502020204030204" pitchFamily="34" charset="0"/>
              </a:rPr>
              <a:t>de l’espace </a:t>
            </a:r>
            <a:r>
              <a:rPr lang="fr-FR" b="1" dirty="0" smtClean="0">
                <a:solidFill>
                  <a:srgbClr val="FF0000"/>
                </a:solidFill>
                <a:latin typeface="Calibri" panose="020F0502020204030204" pitchFamily="34" charset="0"/>
                <a:cs typeface="Calibri" panose="020F0502020204030204" pitchFamily="34" charset="0"/>
              </a:rPr>
              <a:t>urbain : </a:t>
            </a:r>
            <a:r>
              <a:rPr lang="fr-FR" dirty="0" smtClean="0">
                <a:solidFill>
                  <a:srgbClr val="FF0000"/>
                </a:solidFill>
                <a:latin typeface="Calibri" panose="020F0502020204030204" pitchFamily="34" charset="0"/>
                <a:cs typeface="Calibri" panose="020F0502020204030204" pitchFamily="34" charset="0"/>
              </a:rPr>
              <a:t>concurrence et appropriation</a:t>
            </a:r>
            <a:endParaRPr lang="fr-FR" dirty="0">
              <a:solidFill>
                <a:srgbClr val="FF0000"/>
              </a:solidFill>
              <a:latin typeface="Calibri" panose="020F0502020204030204" pitchFamily="34" charset="0"/>
              <a:cs typeface="Calibri" panose="020F0502020204030204" pitchFamily="34" charset="0"/>
            </a:endParaRPr>
          </a:p>
          <a:p>
            <a:pPr>
              <a:lnSpc>
                <a:spcPct val="100000"/>
              </a:lnSpc>
            </a:pPr>
            <a:endParaRPr lang="fr-FR" sz="20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Paradoxe</a:t>
            </a:r>
            <a:r>
              <a:rPr lang="fr-FR" sz="2200" dirty="0">
                <a:solidFill>
                  <a:schemeClr val="tx1"/>
                </a:solidFill>
                <a:latin typeface="Calibri" panose="020F0502020204030204" pitchFamily="34" charset="0"/>
                <a:cs typeface="Calibri" panose="020F0502020204030204" pitchFamily="34" charset="0"/>
              </a:rPr>
              <a:t> : </a:t>
            </a:r>
            <a:r>
              <a:rPr lang="fr-FR" sz="2200" b="1" dirty="0">
                <a:solidFill>
                  <a:schemeClr val="tx1"/>
                </a:solidFill>
                <a:latin typeface="Calibri" panose="020F0502020204030204" pitchFamily="34" charset="0"/>
                <a:cs typeface="Calibri" panose="020F0502020204030204" pitchFamily="34" charset="0"/>
              </a:rPr>
              <a:t>depuis les années 1990, </a:t>
            </a:r>
            <a:r>
              <a:rPr lang="fr-FR" sz="2200" b="1" dirty="0" smtClean="0">
                <a:solidFill>
                  <a:schemeClr val="tx1"/>
                </a:solidFill>
                <a:latin typeface="Calibri" panose="020F0502020204030204" pitchFamily="34" charset="0"/>
                <a:cs typeface="Calibri" panose="020F0502020204030204" pitchFamily="34" charset="0"/>
              </a:rPr>
              <a:t>sports </a:t>
            </a:r>
            <a:r>
              <a:rPr lang="fr-FR" sz="2200" b="1" dirty="0">
                <a:solidFill>
                  <a:schemeClr val="tx1"/>
                </a:solidFill>
                <a:latin typeface="Calibri" panose="020F0502020204030204" pitchFamily="34" charset="0"/>
                <a:cs typeface="Calibri" panose="020F0502020204030204" pitchFamily="34" charset="0"/>
              </a:rPr>
              <a:t>urbains </a:t>
            </a:r>
            <a:r>
              <a:rPr lang="fr-FR" sz="2200" b="1" dirty="0" smtClean="0">
                <a:solidFill>
                  <a:schemeClr val="tx1"/>
                </a:solidFill>
                <a:latin typeface="Calibri" panose="020F0502020204030204" pitchFamily="34" charset="0"/>
                <a:cs typeface="Calibri" panose="020F0502020204030204" pitchFamily="34" charset="0"/>
              </a:rPr>
              <a:t>= soumis </a:t>
            </a:r>
            <a:r>
              <a:rPr lang="fr-FR" sz="2200" b="1" dirty="0">
                <a:solidFill>
                  <a:schemeClr val="tx1"/>
                </a:solidFill>
                <a:latin typeface="Calibri" panose="020F0502020204030204" pitchFamily="34" charset="0"/>
                <a:cs typeface="Calibri" panose="020F0502020204030204" pitchFamily="34" charset="0"/>
              </a:rPr>
              <a:t>à un effort de </a:t>
            </a:r>
            <a:r>
              <a:rPr lang="fr-FR" sz="2200" b="1" u="sng" dirty="0">
                <a:solidFill>
                  <a:schemeClr val="tx1"/>
                </a:solidFill>
                <a:latin typeface="Calibri" panose="020F0502020204030204" pitchFamily="34" charset="0"/>
                <a:cs typeface="Calibri" panose="020F0502020204030204" pitchFamily="34" charset="0"/>
              </a:rPr>
              <a:t>stabilisation</a:t>
            </a:r>
            <a:r>
              <a:rPr lang="fr-FR" sz="2200" b="1" dirty="0">
                <a:solidFill>
                  <a:schemeClr val="tx1"/>
                </a:solidFill>
                <a:latin typeface="Calibri" panose="020F0502020204030204" pitchFamily="34" charset="0"/>
                <a:cs typeface="Calibri" panose="020F0502020204030204" pitchFamily="34" charset="0"/>
              </a:rPr>
              <a:t> et de </a:t>
            </a:r>
            <a:r>
              <a:rPr lang="fr-FR" sz="2200" b="1" u="sng" dirty="0">
                <a:solidFill>
                  <a:schemeClr val="tx1"/>
                </a:solidFill>
                <a:latin typeface="Calibri" panose="020F0502020204030204" pitchFamily="34" charset="0"/>
                <a:cs typeface="Calibri" panose="020F0502020204030204" pitchFamily="34" charset="0"/>
              </a:rPr>
              <a:t>normalisation</a:t>
            </a:r>
            <a:r>
              <a:rPr lang="fr-FR" sz="2200" b="1" dirty="0">
                <a:solidFill>
                  <a:schemeClr val="tx1"/>
                </a:solidFill>
                <a:latin typeface="Calibri" panose="020F0502020204030204" pitchFamily="34" charset="0"/>
                <a:cs typeface="Calibri" panose="020F0502020204030204" pitchFamily="34" charset="0"/>
              </a:rPr>
              <a:t> de la part des municipalités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cible </a:t>
            </a:r>
            <a:r>
              <a:rPr lang="fr-FR" sz="2200" b="1" dirty="0">
                <a:solidFill>
                  <a:schemeClr val="tx1"/>
                </a:solidFill>
                <a:latin typeface="Calibri" panose="020F0502020204030204" pitchFamily="34" charset="0"/>
                <a:cs typeface="Calibri" panose="020F0502020204030204" pitchFamily="34" charset="0"/>
              </a:rPr>
              <a:t>des politiques de la ville</a:t>
            </a:r>
            <a:r>
              <a:rPr lang="fr-FR" sz="2200" dirty="0" smtClean="0">
                <a:solidFill>
                  <a:schemeClr val="tx1"/>
                </a:solidFill>
                <a:latin typeface="Calibri" panose="020F0502020204030204" pitchFamily="34" charset="0"/>
                <a:cs typeface="Calibri" panose="020F0502020204030204" pitchFamily="34" charset="0"/>
              </a:rPr>
              <a:t>.</a:t>
            </a:r>
          </a:p>
          <a:p>
            <a:pPr>
              <a:lnSpc>
                <a:spcPct val="100000"/>
              </a:lnSpc>
            </a:pPr>
            <a:r>
              <a:rPr lang="fr-FR" sz="2200" b="1" dirty="0" smtClean="0">
                <a:solidFill>
                  <a:srgbClr val="FF0000"/>
                </a:solidFill>
                <a:latin typeface="Calibri" panose="020F0502020204030204" pitchFamily="34" charset="0"/>
                <a:cs typeface="Calibri" panose="020F0502020204030204" pitchFamily="34" charset="0"/>
              </a:rPr>
              <a:t>–&gt;</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Opérations prévention été </a:t>
            </a:r>
            <a:r>
              <a:rPr lang="fr-FR" sz="2200" dirty="0" smtClean="0">
                <a:solidFill>
                  <a:schemeClr val="tx1"/>
                </a:solidFill>
                <a:latin typeface="Calibri" panose="020F0502020204030204" pitchFamily="34" charset="0"/>
                <a:cs typeface="Calibri" panose="020F0502020204030204" pitchFamily="34" charset="0"/>
              </a:rPr>
              <a:t>», années </a:t>
            </a:r>
            <a:r>
              <a:rPr lang="fr-FR" sz="2200" dirty="0">
                <a:solidFill>
                  <a:schemeClr val="tx1"/>
                </a:solidFill>
                <a:latin typeface="Calibri" panose="020F0502020204030204" pitchFamily="34" charset="0"/>
                <a:cs typeface="Calibri" panose="020F0502020204030204" pitchFamily="34" charset="0"/>
              </a:rPr>
              <a:t>1990-2000 =&gt; s</a:t>
            </a:r>
            <a:r>
              <a:rPr lang="fr-FR" sz="2200" dirty="0" smtClean="0">
                <a:solidFill>
                  <a:schemeClr val="tx1"/>
                </a:solidFill>
                <a:latin typeface="Calibri" panose="020F0502020204030204" pitchFamily="34" charset="0"/>
                <a:cs typeface="Calibri" panose="020F0502020204030204" pitchFamily="34" charset="0"/>
              </a:rPr>
              <a:t>kate pour jeunes des </a:t>
            </a:r>
            <a:r>
              <a:rPr lang="fr-FR" sz="2200" dirty="0">
                <a:solidFill>
                  <a:schemeClr val="tx1"/>
                </a:solidFill>
                <a:latin typeface="Calibri" panose="020F0502020204030204" pitchFamily="34" charset="0"/>
                <a:cs typeface="Calibri" panose="020F0502020204030204" pitchFamily="34" charset="0"/>
              </a:rPr>
              <a:t>quartiers </a:t>
            </a:r>
            <a:r>
              <a:rPr lang="fr-FR" sz="2200" dirty="0" smtClean="0">
                <a:solidFill>
                  <a:schemeClr val="tx1"/>
                </a:solidFill>
                <a:latin typeface="Calibri" panose="020F0502020204030204" pitchFamily="34" charset="0"/>
                <a:cs typeface="Calibri" panose="020F0502020204030204" pitchFamily="34" charset="0"/>
              </a:rPr>
              <a:t>sensibles = municipalités </a:t>
            </a:r>
            <a:r>
              <a:rPr lang="fr-FR" sz="2200" b="1" dirty="0" smtClean="0">
                <a:solidFill>
                  <a:schemeClr val="tx1"/>
                </a:solidFill>
                <a:latin typeface="Calibri" panose="020F0502020204030204" pitchFamily="34" charset="0"/>
                <a:cs typeface="Calibri" panose="020F0502020204030204" pitchFamily="34" charset="0"/>
              </a:rPr>
              <a:t>installent </a:t>
            </a:r>
            <a:r>
              <a:rPr lang="fr-FR" sz="2200" b="1" i="1" dirty="0" smtClean="0">
                <a:solidFill>
                  <a:schemeClr val="tx1"/>
                </a:solidFill>
                <a:latin typeface="Calibri" panose="020F0502020204030204" pitchFamily="34" charset="0"/>
                <a:cs typeface="Calibri" panose="020F0502020204030204" pitchFamily="34" charset="0"/>
              </a:rPr>
              <a:t>skate-parks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ou </a:t>
            </a:r>
            <a:r>
              <a:rPr lang="fr-FR" sz="2200" b="1" dirty="0" smtClean="0">
                <a:solidFill>
                  <a:schemeClr val="tx1"/>
                </a:solidFill>
                <a:latin typeface="Calibri" panose="020F0502020204030204" pitchFamily="34" charset="0"/>
                <a:cs typeface="Calibri" panose="020F0502020204030204" pitchFamily="34" charset="0"/>
              </a:rPr>
              <a:t>équipements </a:t>
            </a:r>
            <a:r>
              <a:rPr lang="fr-FR" sz="2200" b="1" dirty="0">
                <a:solidFill>
                  <a:schemeClr val="tx1"/>
                </a:solidFill>
                <a:latin typeface="Calibri" panose="020F0502020204030204" pitchFamily="34" charset="0"/>
                <a:cs typeface="Calibri" panose="020F0502020204030204" pitchFamily="34" charset="0"/>
              </a:rPr>
              <a:t>urbains dédiés au </a:t>
            </a:r>
            <a:r>
              <a:rPr lang="fr-FR" sz="2200" b="1" dirty="0" smtClean="0">
                <a:solidFill>
                  <a:schemeClr val="tx1"/>
                </a:solidFill>
                <a:latin typeface="Calibri" panose="020F0502020204030204" pitchFamily="34" charset="0"/>
                <a:cs typeface="Calibri" panose="020F0502020204030204" pitchFamily="34" charset="0"/>
              </a:rPr>
              <a:t>skate</a:t>
            </a:r>
            <a:r>
              <a:rPr lang="fr-FR" sz="2200" dirty="0" smtClean="0">
                <a:solidFill>
                  <a:schemeClr val="tx1"/>
                </a:solidFill>
                <a:latin typeface="Calibri" panose="020F0502020204030204" pitchFamily="34" charset="0"/>
                <a:cs typeface="Calibri" panose="020F0502020204030204" pitchFamily="34" charset="0"/>
              </a:rPr>
              <a:t> </a:t>
            </a:r>
          </a:p>
          <a:p>
            <a:pPr>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en </a:t>
            </a:r>
            <a:r>
              <a:rPr lang="fr-FR" sz="2200" b="1" dirty="0" smtClean="0">
                <a:solidFill>
                  <a:schemeClr val="tx1"/>
                </a:solidFill>
                <a:latin typeface="Calibri" panose="020F0502020204030204" pitchFamily="34" charset="0"/>
                <a:cs typeface="Calibri" panose="020F0502020204030204" pitchFamily="34" charset="0"/>
              </a:rPr>
              <a:t>1991</a:t>
            </a:r>
            <a:r>
              <a:rPr lang="fr-FR" sz="2200" dirty="0">
                <a:solidFill>
                  <a:schemeClr val="tx1"/>
                </a:solidFill>
                <a:latin typeface="Calibri" panose="020F0502020204030204" pitchFamily="34" charset="0"/>
                <a:cs typeface="Calibri" panose="020F0502020204030204" pitchFamily="34" charset="0"/>
              </a:rPr>
              <a:t>, sur 446 équipements construits par le ministère de la Jeunesse et des Sports, 11% concernent le skate. </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skate-parks </a:t>
            </a:r>
            <a:r>
              <a:rPr lang="fr-FR" sz="2200" dirty="0">
                <a:solidFill>
                  <a:schemeClr val="tx1"/>
                </a:solidFill>
                <a:latin typeface="Calibri" panose="020F0502020204030204" pitchFamily="34" charset="0"/>
                <a:cs typeface="Calibri" panose="020F0502020204030204" pitchFamily="34" charset="0"/>
              </a:rPr>
              <a:t>représentent la </a:t>
            </a:r>
            <a:r>
              <a:rPr lang="fr-FR" sz="2200" dirty="0" smtClean="0">
                <a:solidFill>
                  <a:schemeClr val="tx1"/>
                </a:solidFill>
                <a:latin typeface="Calibri" panose="020F0502020204030204" pitchFamily="34" charset="0"/>
                <a:cs typeface="Calibri" panose="020F0502020204030204" pitchFamily="34" charset="0"/>
              </a:rPr>
              <a:t>rue = </a:t>
            </a:r>
            <a:r>
              <a:rPr lang="fr-FR" sz="2200" b="1" dirty="0">
                <a:solidFill>
                  <a:schemeClr val="tx1"/>
                </a:solidFill>
                <a:latin typeface="Calibri" panose="020F0502020204030204" pitchFamily="34" charset="0"/>
                <a:cs typeface="Calibri" panose="020F0502020204030204" pitchFamily="34" charset="0"/>
              </a:rPr>
              <a:t>marches, </a:t>
            </a:r>
            <a:r>
              <a:rPr lang="fr-FR" sz="2200" b="1" i="1" dirty="0" err="1" smtClean="0">
                <a:solidFill>
                  <a:schemeClr val="tx1"/>
                </a:solidFill>
                <a:latin typeface="Calibri" panose="020F0502020204030204" pitchFamily="34" charset="0"/>
                <a:cs typeface="Calibri" panose="020F0502020204030204" pitchFamily="34" charset="0"/>
              </a:rPr>
              <a:t>handrail</a:t>
            </a:r>
            <a:r>
              <a:rPr lang="fr-FR" sz="2200" b="1" dirty="0">
                <a:solidFill>
                  <a:schemeClr val="tx1"/>
                </a:solidFill>
                <a:latin typeface="Calibri" panose="020F0502020204030204" pitchFamily="34" charset="0"/>
                <a:cs typeface="Calibri" panose="020F0502020204030204" pitchFamily="34" charset="0"/>
              </a:rPr>
              <a:t>, </a:t>
            </a:r>
            <a:r>
              <a:rPr lang="fr-FR" sz="2200" b="1" i="1" dirty="0" err="1" smtClean="0">
                <a:solidFill>
                  <a:schemeClr val="tx1"/>
                </a:solidFill>
                <a:latin typeface="Calibri" panose="020F0502020204030204" pitchFamily="34" charset="0"/>
                <a:cs typeface="Calibri" panose="020F0502020204030204" pitchFamily="34" charset="0"/>
              </a:rPr>
              <a:t>curbs</a:t>
            </a:r>
            <a:r>
              <a:rPr lang="fr-FR" sz="2200" b="1" dirty="0" smtClean="0">
                <a:solidFill>
                  <a:schemeClr val="tx1"/>
                </a:solidFill>
                <a:latin typeface="Calibri" panose="020F0502020204030204" pitchFamily="34" charset="0"/>
                <a:cs typeface="Calibri" panose="020F0502020204030204" pitchFamily="34" charset="0"/>
              </a:rPr>
              <a:t> (bordures), rampes</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2000" dirty="0" smtClean="0">
              <a:latin typeface="Calibri" panose="020F0502020204030204" pitchFamily="34" charset="0"/>
              <a:cs typeface="Calibri" panose="020F0502020204030204" pitchFamily="34" charset="0"/>
            </a:endParaRPr>
          </a:p>
          <a:p>
            <a:pPr lvl="5">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servent </a:t>
            </a:r>
            <a:r>
              <a:rPr lang="fr-FR" sz="2200" b="1" dirty="0">
                <a:solidFill>
                  <a:srgbClr val="FF0000"/>
                </a:solidFill>
                <a:latin typeface="Calibri" panose="020F0502020204030204" pitchFamily="34" charset="0"/>
                <a:cs typeface="Calibri" panose="020F0502020204030204" pitchFamily="34" charset="0"/>
              </a:rPr>
              <a:t>d’abord à écarter les </a:t>
            </a:r>
            <a:r>
              <a:rPr lang="fr-FR" sz="2200" b="1" i="1" dirty="0" err="1">
                <a:solidFill>
                  <a:srgbClr val="FF0000"/>
                </a:solidFill>
                <a:latin typeface="Calibri" panose="020F0502020204030204" pitchFamily="34" charset="0"/>
                <a:cs typeface="Calibri" panose="020F0502020204030204" pitchFamily="34" charset="0"/>
              </a:rPr>
              <a:t>streeteurs</a:t>
            </a:r>
            <a:r>
              <a:rPr lang="fr-FR" sz="2200" b="1" i="1" dirty="0">
                <a:solidFill>
                  <a:srgbClr val="FF0000"/>
                </a:solidFill>
                <a:latin typeface="Calibri" panose="020F0502020204030204" pitchFamily="34" charset="0"/>
                <a:cs typeface="Calibri" panose="020F0502020204030204" pitchFamily="34" charset="0"/>
              </a:rPr>
              <a:t> </a:t>
            </a:r>
            <a:r>
              <a:rPr lang="fr-FR" sz="2200" b="1" dirty="0">
                <a:solidFill>
                  <a:srgbClr val="FF0000"/>
                </a:solidFill>
                <a:latin typeface="Calibri" panose="020F0502020204030204" pitchFamily="34" charset="0"/>
                <a:cs typeface="Calibri" panose="020F0502020204030204" pitchFamily="34" charset="0"/>
              </a:rPr>
              <a:t>de la rue et de l’espace public</a:t>
            </a:r>
            <a:r>
              <a:rPr lang="fr-FR" sz="2200" dirty="0">
                <a:solidFill>
                  <a:srgbClr val="FF0000"/>
                </a:solidFill>
                <a:latin typeface="Calibri" panose="020F0502020204030204" pitchFamily="34" charset="0"/>
                <a:cs typeface="Calibri" panose="020F0502020204030204" pitchFamily="34" charset="0"/>
              </a:rPr>
              <a:t>.</a:t>
            </a:r>
          </a:p>
          <a:p>
            <a:pPr>
              <a:lnSpc>
                <a:spcPct val="12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56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514" y="313510"/>
            <a:ext cx="11325497" cy="6257108"/>
          </a:xfrm>
        </p:spPr>
        <p:txBody>
          <a:bodyPr>
            <a:normAutofit/>
          </a:bodyPr>
          <a:lstStyle/>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Car :</a:t>
            </a:r>
            <a:r>
              <a:rPr lang="fr-FR" sz="2200" b="1" dirty="0" smtClean="0">
                <a:solidFill>
                  <a:schemeClr val="tx1"/>
                </a:solidFill>
                <a:latin typeface="Calibri" panose="020F0502020204030204" pitchFamily="34" charset="0"/>
                <a:cs typeface="Calibri" panose="020F0502020204030204" pitchFamily="34" charset="0"/>
              </a:rPr>
              <a:t> sports </a:t>
            </a:r>
            <a:r>
              <a:rPr lang="fr-FR" sz="2200" b="1" dirty="0">
                <a:solidFill>
                  <a:schemeClr val="tx1"/>
                </a:solidFill>
                <a:latin typeface="Calibri" panose="020F0502020204030204" pitchFamily="34" charset="0"/>
                <a:cs typeface="Calibri" panose="020F0502020204030204" pitchFamily="34" charset="0"/>
              </a:rPr>
              <a:t>urbains </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a:solidFill>
                  <a:srgbClr val="FF0000"/>
                </a:solidFill>
                <a:latin typeface="Calibri" panose="020F0502020204030204" pitchFamily="34" charset="0"/>
                <a:cs typeface="Calibri" panose="020F0502020204030204" pitchFamily="34" charset="0"/>
              </a:rPr>
              <a:t>concurrence</a:t>
            </a:r>
            <a:r>
              <a:rPr lang="fr-FR" sz="2200" b="1" dirty="0">
                <a:solidFill>
                  <a:schemeClr val="tx1"/>
                </a:solidFill>
                <a:latin typeface="Calibri" panose="020F0502020204030204" pitchFamily="34" charset="0"/>
                <a:cs typeface="Calibri" panose="020F0502020204030204" pitchFamily="34" charset="0"/>
              </a:rPr>
              <a:t> avec d’autres usages et </a:t>
            </a:r>
            <a:r>
              <a:rPr lang="fr-FR" sz="2200" b="1" dirty="0" smtClean="0">
                <a:solidFill>
                  <a:schemeClr val="tx1"/>
                </a:solidFill>
                <a:latin typeface="Calibri" panose="020F0502020204030204" pitchFamily="34" charset="0"/>
                <a:cs typeface="Calibri" panose="020F0502020204030204" pitchFamily="34" charset="0"/>
              </a:rPr>
              <a:t>usagers </a:t>
            </a:r>
            <a:r>
              <a:rPr lang="fr-FR" sz="2200" b="1" dirty="0">
                <a:solidFill>
                  <a:schemeClr val="tx1"/>
                </a:solidFill>
                <a:latin typeface="Calibri" panose="020F0502020204030204" pitchFamily="34" charset="0"/>
                <a:cs typeface="Calibri" panose="020F0502020204030204" pitchFamily="34" charset="0"/>
              </a:rPr>
              <a:t>de </a:t>
            </a:r>
            <a:r>
              <a:rPr lang="fr-FR" sz="2200" b="1" dirty="0" smtClean="0">
                <a:solidFill>
                  <a:schemeClr val="tx1"/>
                </a:solidFill>
                <a:latin typeface="Calibri" panose="020F0502020204030204" pitchFamily="34" charset="0"/>
                <a:cs typeface="Calibri" panose="020F0502020204030204" pitchFamily="34" charset="0"/>
              </a:rPr>
              <a:t>l’espace public</a:t>
            </a:r>
            <a:r>
              <a:rPr lang="fr-FR" sz="2200" dirty="0" smtClean="0">
                <a:solidFill>
                  <a:schemeClr val="tx1"/>
                </a:solidFill>
                <a:latin typeface="Calibri" panose="020F0502020204030204" pitchFamily="34" charset="0"/>
                <a:cs typeface="Calibri" panose="020F0502020204030204" pitchFamily="34" charset="0"/>
              </a:rPr>
              <a:t> </a:t>
            </a: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b="1"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rues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places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trottoirs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escaliers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parcs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bancs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toits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murs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caves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parkings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entrepôts deviennent </a:t>
            </a:r>
            <a:r>
              <a:rPr lang="fr-FR" sz="2200" dirty="0">
                <a:solidFill>
                  <a:schemeClr val="tx1"/>
                </a:solidFill>
                <a:latin typeface="Calibri" panose="020F0502020204030204" pitchFamily="34" charset="0"/>
                <a:cs typeface="Calibri" panose="020F0502020204030204" pitchFamily="34" charset="0"/>
              </a:rPr>
              <a:t>des « </a:t>
            </a:r>
            <a:r>
              <a:rPr lang="fr-FR" sz="2200" dirty="0" smtClean="0">
                <a:solidFill>
                  <a:schemeClr val="tx1"/>
                </a:solidFill>
                <a:latin typeface="Calibri" panose="020F0502020204030204" pitchFamily="34" charset="0"/>
                <a:cs typeface="Calibri" panose="020F0502020204030204" pitchFamily="34" charset="0"/>
              </a:rPr>
              <a:t>spots</a:t>
            </a:r>
            <a:r>
              <a:rPr lang="fr-FR" sz="2200" dirty="0">
                <a:solidFill>
                  <a:schemeClr val="tx1"/>
                </a:solidFill>
                <a:latin typeface="Calibri" panose="020F0502020204030204" pitchFamily="34" charset="0"/>
                <a:cs typeface="Calibri" panose="020F0502020204030204" pitchFamily="34" charset="0"/>
              </a:rPr>
              <a:t> » </a:t>
            </a:r>
            <a:r>
              <a:rPr lang="fr-FR" sz="2200" dirty="0" smtClean="0">
                <a:solidFill>
                  <a:schemeClr val="tx1"/>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réappropriation </a:t>
            </a:r>
            <a:r>
              <a:rPr lang="fr-FR" sz="2200" b="1" dirty="0">
                <a:solidFill>
                  <a:schemeClr val="tx1"/>
                </a:solidFill>
                <a:latin typeface="Calibri" panose="020F0502020204030204" pitchFamily="34" charset="0"/>
                <a:cs typeface="Calibri" panose="020F0502020204030204" pitchFamily="34" charset="0"/>
              </a:rPr>
              <a:t>de l’espace urbain </a:t>
            </a:r>
            <a:r>
              <a:rPr lang="fr-FR" sz="2200" dirty="0" smtClean="0">
                <a:solidFill>
                  <a:schemeClr val="tx1"/>
                </a:solidFill>
                <a:latin typeface="Calibri" panose="020F0502020204030204" pitchFamily="34" charset="0"/>
                <a:cs typeface="Calibri" panose="020F0502020204030204" pitchFamily="34" charset="0"/>
              </a:rPr>
              <a:t>par ces </a:t>
            </a:r>
            <a:r>
              <a:rPr lang="fr-FR" sz="2200" dirty="0">
                <a:solidFill>
                  <a:schemeClr val="tx1"/>
                </a:solidFill>
                <a:latin typeface="Calibri" panose="020F0502020204030204" pitchFamily="34" charset="0"/>
                <a:cs typeface="Calibri" panose="020F0502020204030204" pitchFamily="34" charset="0"/>
              </a:rPr>
              <a:t>activités « sauvages » et </a:t>
            </a:r>
            <a:r>
              <a:rPr lang="fr-FR" sz="2200" dirty="0" smtClean="0">
                <a:solidFill>
                  <a:schemeClr val="tx1"/>
                </a:solidFill>
                <a:latin typeface="Calibri" panose="020F0502020204030204" pitchFamily="34" charset="0"/>
                <a:cs typeface="Calibri" panose="020F0502020204030204" pitchFamily="34" charset="0"/>
              </a:rPr>
              <a:t>auto-organisées</a:t>
            </a:r>
            <a:endParaRPr lang="fr-FR" sz="2200" dirty="0">
              <a:solidFill>
                <a:schemeClr val="tx1"/>
              </a:solidFill>
              <a:latin typeface="Calibri" panose="020F0502020204030204" pitchFamily="34" charset="0"/>
              <a:cs typeface="Calibri" panose="020F0502020204030204" pitchFamily="34" charset="0"/>
            </a:endParaRPr>
          </a:p>
          <a:p>
            <a:pPr lvl="3">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Pour certains groupes = </a:t>
            </a:r>
            <a:r>
              <a:rPr lang="fr-FR" sz="2200" b="1" i="1" dirty="0" smtClean="0">
                <a:solidFill>
                  <a:srgbClr val="FF0000"/>
                </a:solidFill>
                <a:latin typeface="Calibri" panose="020F0502020204030204" pitchFamily="34" charset="0"/>
                <a:cs typeface="Calibri" panose="020F0502020204030204" pitchFamily="34" charset="0"/>
              </a:rPr>
              <a:t>ethos </a:t>
            </a:r>
            <a:r>
              <a:rPr lang="fr-FR" sz="2200" b="1" dirty="0" smtClean="0">
                <a:solidFill>
                  <a:srgbClr val="FF0000"/>
                </a:solidFill>
                <a:latin typeface="Calibri" panose="020F0502020204030204" pitchFamily="34" charset="0"/>
                <a:cs typeface="Calibri" panose="020F0502020204030204" pitchFamily="34" charset="0"/>
              </a:rPr>
              <a:t>propre aux sports urbains </a:t>
            </a:r>
            <a:r>
              <a:rPr lang="fr-FR" sz="2200" dirty="0" smtClean="0">
                <a:latin typeface="Calibri" panose="020F0502020204030204" pitchFamily="34" charset="0"/>
                <a:cs typeface="Calibri" panose="020F0502020204030204" pitchFamily="34" charset="0"/>
              </a:rPr>
              <a:t>:</a:t>
            </a: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smtClean="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subversion des normes urbaines</a:t>
            </a:r>
            <a:r>
              <a:rPr lang="fr-FR" sz="2200" dirty="0" smtClean="0">
                <a:solidFill>
                  <a:schemeClr val="tx1"/>
                </a:solidFill>
                <a:latin typeface="Calibri" panose="020F0502020204030204" pitchFamily="34" charset="0"/>
                <a:cs typeface="Calibri" panose="020F0502020204030204" pitchFamily="34" charset="0"/>
              </a:rPr>
              <a:t> : libérer les </a:t>
            </a:r>
            <a:r>
              <a:rPr lang="fr-FR" sz="2200" dirty="0">
                <a:solidFill>
                  <a:schemeClr val="tx1"/>
                </a:solidFill>
                <a:latin typeface="Calibri" panose="020F0502020204030204" pitchFamily="34" charset="0"/>
                <a:cs typeface="Calibri" panose="020F0502020204030204" pitchFamily="34" charset="0"/>
              </a:rPr>
              <a:t>corps </a:t>
            </a:r>
            <a:r>
              <a:rPr lang="fr-FR" sz="2200" dirty="0" smtClean="0">
                <a:solidFill>
                  <a:schemeClr val="tx1"/>
                </a:solidFill>
                <a:latin typeface="Calibri" panose="020F0502020204030204" pitchFamily="34" charset="0"/>
                <a:cs typeface="Calibri" panose="020F0502020204030204" pitchFamily="34" charset="0"/>
              </a:rPr>
              <a:t>des </a:t>
            </a:r>
            <a:r>
              <a:rPr lang="fr-FR" sz="2200" dirty="0">
                <a:solidFill>
                  <a:schemeClr val="tx1"/>
                </a:solidFill>
                <a:latin typeface="Calibri" panose="020F0502020204030204" pitchFamily="34" charset="0"/>
                <a:cs typeface="Calibri" panose="020F0502020204030204" pitchFamily="34" charset="0"/>
              </a:rPr>
              <a:t>règles </a:t>
            </a:r>
            <a:r>
              <a:rPr lang="fr-FR" sz="2200" dirty="0" smtClean="0">
                <a:solidFill>
                  <a:schemeClr val="tx1"/>
                </a:solidFill>
                <a:latin typeface="Calibri" panose="020F0502020204030204" pitchFamily="34" charset="0"/>
                <a:cs typeface="Calibri" panose="020F0502020204030204" pitchFamily="34" charset="0"/>
              </a:rPr>
              <a:t>de cheminement </a:t>
            </a:r>
            <a:r>
              <a:rPr lang="fr-FR" sz="2200" dirty="0">
                <a:solidFill>
                  <a:schemeClr val="tx1"/>
                </a:solidFill>
                <a:latin typeface="Calibri" panose="020F0502020204030204" pitchFamily="34" charset="0"/>
                <a:cs typeface="Calibri" panose="020F0502020204030204" pitchFamily="34" charset="0"/>
              </a:rPr>
              <a:t>instituées ; </a:t>
            </a:r>
            <a:r>
              <a:rPr lang="fr-FR" sz="2200" dirty="0" smtClean="0">
                <a:solidFill>
                  <a:schemeClr val="tx1"/>
                </a:solidFill>
                <a:latin typeface="Calibri" panose="020F0502020204030204" pitchFamily="34" charset="0"/>
                <a:cs typeface="Calibri" panose="020F0502020204030204" pitchFamily="34" charset="0"/>
              </a:rPr>
              <a:t>faire </a:t>
            </a:r>
            <a:r>
              <a:rPr lang="fr-FR" sz="2200" dirty="0">
                <a:solidFill>
                  <a:schemeClr val="tx1"/>
                </a:solidFill>
                <a:latin typeface="Calibri" panose="020F0502020204030204" pitchFamily="34" charset="0"/>
                <a:cs typeface="Calibri" panose="020F0502020204030204" pitchFamily="34" charset="0"/>
              </a:rPr>
              <a:t>du </a:t>
            </a:r>
            <a:r>
              <a:rPr lang="fr-FR" sz="2200" dirty="0" smtClean="0">
                <a:solidFill>
                  <a:schemeClr val="tx1"/>
                </a:solidFill>
                <a:latin typeface="Calibri" panose="020F0502020204030204" pitchFamily="34" charset="0"/>
                <a:cs typeface="Calibri" panose="020F0502020204030204" pitchFamily="34" charset="0"/>
              </a:rPr>
              <a:t>skate en </a:t>
            </a:r>
            <a:r>
              <a:rPr lang="fr-FR" sz="2200" dirty="0">
                <a:solidFill>
                  <a:schemeClr val="tx1"/>
                </a:solidFill>
                <a:latin typeface="Calibri" panose="020F0502020204030204" pitchFamily="34" charset="0"/>
                <a:cs typeface="Calibri" panose="020F0502020204030204" pitchFamily="34" charset="0"/>
              </a:rPr>
              <a:t>sillonnant entre les passants, ou grimper sur le toit d’un immeuble = </a:t>
            </a:r>
            <a:r>
              <a:rPr lang="fr-FR" sz="2200" b="1" dirty="0">
                <a:solidFill>
                  <a:schemeClr val="tx1"/>
                </a:solidFill>
                <a:latin typeface="Calibri" panose="020F0502020204030204" pitchFamily="34" charset="0"/>
                <a:cs typeface="Calibri" panose="020F0502020204030204" pitchFamily="34" charset="0"/>
              </a:rPr>
              <a:t>aller contre l’ordre social </a:t>
            </a:r>
            <a:r>
              <a:rPr lang="fr-FR" sz="2200" b="1" dirty="0" smtClean="0">
                <a:solidFill>
                  <a:schemeClr val="tx1"/>
                </a:solidFill>
                <a:latin typeface="Calibri" panose="020F0502020204030204" pitchFamily="34" charset="0"/>
                <a:cs typeface="Calibri" panose="020F0502020204030204" pitchFamily="34" charset="0"/>
              </a:rPr>
              <a:t>ordinaire</a:t>
            </a:r>
            <a:endParaRPr lang="fr-FR" sz="2200" b="1" dirty="0">
              <a:solidFill>
                <a:schemeClr val="tx1"/>
              </a:solidFill>
              <a:latin typeface="Calibri" panose="020F0502020204030204" pitchFamily="34" charset="0"/>
              <a:cs typeface="Calibri" panose="020F0502020204030204" pitchFamily="34" charset="0"/>
            </a:endParaRPr>
          </a:p>
          <a:p>
            <a:pPr lvl="3">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3">
              <a:lnSpc>
                <a:spcPct val="100000"/>
              </a:lnSpc>
            </a:pPr>
            <a:r>
              <a:rPr lang="fr-FR" sz="2200" b="1" dirty="0" smtClean="0">
                <a:solidFill>
                  <a:srgbClr val="FF0000"/>
                </a:solidFill>
                <a:latin typeface="Calibri" panose="020F0502020204030204" pitchFamily="34" charset="0"/>
                <a:cs typeface="Calibri" panose="020F0502020204030204" pitchFamily="34" charset="0"/>
              </a:rPr>
              <a:t>–&gt;</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ensauvager </a:t>
            </a:r>
            <a:r>
              <a:rPr lang="fr-FR" sz="2200" dirty="0">
                <a:solidFill>
                  <a:schemeClr val="tx1"/>
                </a:solidFill>
                <a:latin typeface="Calibri" panose="020F0502020204030204" pitchFamily="34" charset="0"/>
                <a:cs typeface="Calibri" panose="020F0502020204030204" pitchFamily="34" charset="0"/>
              </a:rPr>
              <a:t>l’espace </a:t>
            </a:r>
            <a:r>
              <a:rPr lang="fr-FR" sz="2200" dirty="0" smtClean="0">
                <a:solidFill>
                  <a:schemeClr val="tx1"/>
                </a:solidFill>
                <a:latin typeface="Calibri" panose="020F0502020204030204" pitchFamily="34" charset="0"/>
                <a:cs typeface="Calibri" panose="020F0502020204030204" pitchFamily="34" charset="0"/>
              </a:rPr>
              <a:t>urbain : </a:t>
            </a:r>
            <a:r>
              <a:rPr lang="fr-FR" sz="2200" b="1" dirty="0" smtClean="0">
                <a:solidFill>
                  <a:schemeClr val="tx1"/>
                </a:solidFill>
                <a:latin typeface="Calibri" panose="020F0502020204030204" pitchFamily="34" charset="0"/>
                <a:cs typeface="Calibri" panose="020F0502020204030204" pitchFamily="34" charset="0"/>
              </a:rPr>
              <a:t>convertir </a:t>
            </a:r>
            <a:r>
              <a:rPr lang="fr-FR" sz="2200" b="1" dirty="0">
                <a:solidFill>
                  <a:schemeClr val="tx1"/>
                </a:solidFill>
                <a:latin typeface="Calibri" panose="020F0502020204030204" pitchFamily="34" charset="0"/>
                <a:cs typeface="Calibri" panose="020F0502020204030204" pitchFamily="34" charset="0"/>
              </a:rPr>
              <a:t>les obstacles en </a:t>
            </a:r>
            <a:r>
              <a:rPr lang="fr-FR" sz="2200" b="1" dirty="0" smtClean="0">
                <a:solidFill>
                  <a:schemeClr val="tx1"/>
                </a:solidFill>
                <a:latin typeface="Calibri" panose="020F0502020204030204" pitchFamily="34" charset="0"/>
                <a:cs typeface="Calibri" panose="020F0502020204030204" pitchFamily="34" charset="0"/>
              </a:rPr>
              <a:t>passages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a:t>
            </a:r>
            <a:r>
              <a:rPr lang="fr-FR" sz="2200" b="1" dirty="0">
                <a:solidFill>
                  <a:schemeClr val="tx1"/>
                </a:solidFill>
                <a:latin typeface="Calibri" panose="020F0502020204030204" pitchFamily="34" charset="0"/>
                <a:cs typeface="Calibri" panose="020F0502020204030204" pitchFamily="34" charset="0"/>
              </a:rPr>
              <a:t> pratiques de pleine nature urbaine </a:t>
            </a:r>
            <a:r>
              <a:rPr lang="fr-FR" sz="2200" b="1" dirty="0" smtClean="0">
                <a:solidFill>
                  <a:schemeClr val="tx1"/>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certains </a:t>
            </a:r>
            <a:r>
              <a:rPr lang="fr-FR" sz="2200" dirty="0">
                <a:solidFill>
                  <a:schemeClr val="tx1"/>
                </a:solidFill>
                <a:latin typeface="Calibri" panose="020F0502020204030204" pitchFamily="34" charset="0"/>
                <a:cs typeface="Calibri" panose="020F0502020204030204" pitchFamily="34" charset="0"/>
              </a:rPr>
              <a:t>auteurs parlent même </a:t>
            </a:r>
            <a:r>
              <a:rPr lang="fr-FR" sz="2200" dirty="0" smtClean="0">
                <a:solidFill>
                  <a:schemeClr val="tx1"/>
                </a:solidFill>
                <a:latin typeface="Calibri" panose="020F0502020204030204" pitchFamily="34" charset="0"/>
                <a:cs typeface="Calibri" panose="020F0502020204030204" pitchFamily="34" charset="0"/>
              </a:rPr>
              <a:t>d’« </a:t>
            </a:r>
            <a:r>
              <a:rPr lang="fr-FR" sz="2200" b="1" dirty="0" err="1" smtClean="0">
                <a:solidFill>
                  <a:schemeClr val="tx1"/>
                </a:solidFill>
                <a:latin typeface="Calibri" panose="020F0502020204030204" pitchFamily="34" charset="0"/>
                <a:cs typeface="Calibri" panose="020F0502020204030204" pitchFamily="34" charset="0"/>
              </a:rPr>
              <a:t>anarcho</a:t>
            </a:r>
            <a:r>
              <a:rPr lang="fr-FR" sz="2200" b="1" dirty="0" smtClean="0">
                <a:solidFill>
                  <a:schemeClr val="tx1"/>
                </a:solidFill>
                <a:latin typeface="Calibri" panose="020F0502020204030204" pitchFamily="34" charset="0"/>
                <a:cs typeface="Calibri" panose="020F0502020204030204" pitchFamily="34" charset="0"/>
              </a:rPr>
              <a:t>-environnementalisme*</a:t>
            </a:r>
            <a:r>
              <a:rPr lang="fr-FR" sz="2200" dirty="0" smtClean="0">
                <a:solidFill>
                  <a:schemeClr val="tx1"/>
                </a:solidFill>
                <a:latin typeface="Calibri" panose="020F0502020204030204" pitchFamily="34" charset="0"/>
                <a:cs typeface="Calibri" panose="020F0502020204030204" pitchFamily="34" charset="0"/>
              </a:rPr>
              <a:t> »</a:t>
            </a:r>
          </a:p>
          <a:p>
            <a:pPr lvl="8">
              <a:lnSpc>
                <a:spcPct val="100000"/>
              </a:lnSpc>
            </a:pPr>
            <a:endParaRPr lang="fr-FR" dirty="0" smtClean="0">
              <a:solidFill>
                <a:schemeClr val="tx1"/>
              </a:solidFill>
              <a:latin typeface="Calibri" panose="020F0502020204030204" pitchFamily="34" charset="0"/>
              <a:cs typeface="Calibri" panose="020F0502020204030204" pitchFamily="34" charset="0"/>
            </a:endParaRPr>
          </a:p>
          <a:p>
            <a:pPr lvl="8">
              <a:lnSpc>
                <a:spcPct val="100000"/>
              </a:lnSpc>
            </a:pPr>
            <a:r>
              <a:rPr lang="fr-FR" dirty="0" smtClean="0">
                <a:solidFill>
                  <a:schemeClr val="tx1"/>
                </a:solidFill>
                <a:latin typeface="Calibri" panose="020F0502020204030204" pitchFamily="34" charset="0"/>
                <a:cs typeface="Calibri" panose="020F0502020204030204" pitchFamily="34" charset="0"/>
              </a:rPr>
              <a:t>(*M. Atkinson</a:t>
            </a:r>
            <a:r>
              <a:rPr lang="fr-FR"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 Parkour, </a:t>
            </a:r>
            <a:r>
              <a:rPr lang="en-US" dirty="0" err="1">
                <a:solidFill>
                  <a:schemeClr val="tx1"/>
                </a:solidFill>
                <a:latin typeface="Calibri" panose="020F0502020204030204" pitchFamily="34" charset="0"/>
                <a:cs typeface="Calibri" panose="020F0502020204030204" pitchFamily="34" charset="0"/>
              </a:rPr>
              <a:t>anarcho</a:t>
            </a:r>
            <a:r>
              <a:rPr lang="en-US" dirty="0">
                <a:solidFill>
                  <a:schemeClr val="tx1"/>
                </a:solidFill>
                <a:latin typeface="Calibri" panose="020F0502020204030204" pitchFamily="34" charset="0"/>
                <a:cs typeface="Calibri" panose="020F0502020204030204" pitchFamily="34" charset="0"/>
              </a:rPr>
              <a:t>-environmentalism and </a:t>
            </a:r>
            <a:r>
              <a:rPr lang="en-US" dirty="0" err="1">
                <a:solidFill>
                  <a:schemeClr val="tx1"/>
                </a:solidFill>
                <a:latin typeface="Calibri" panose="020F0502020204030204" pitchFamily="34" charset="0"/>
                <a:cs typeface="Calibri" panose="020F0502020204030204" pitchFamily="34" charset="0"/>
              </a:rPr>
              <a:t>poiesis</a:t>
            </a:r>
            <a:r>
              <a:rPr lang="en-US" dirty="0">
                <a:solidFill>
                  <a:schemeClr val="tx1"/>
                </a:solidFill>
                <a:latin typeface="Calibri" panose="020F0502020204030204" pitchFamily="34" charset="0"/>
                <a:cs typeface="Calibri" panose="020F0502020204030204" pitchFamily="34" charset="0"/>
              </a:rPr>
              <a:t> », </a:t>
            </a:r>
            <a:r>
              <a:rPr lang="en-US" i="1" dirty="0">
                <a:solidFill>
                  <a:schemeClr val="tx1"/>
                </a:solidFill>
                <a:latin typeface="Calibri" panose="020F0502020204030204" pitchFamily="34" charset="0"/>
                <a:cs typeface="Calibri" panose="020F0502020204030204" pitchFamily="34" charset="0"/>
              </a:rPr>
              <a:t>Journal of Sport and Social Issues</a:t>
            </a:r>
            <a:r>
              <a:rPr lang="en-US" dirty="0">
                <a:solidFill>
                  <a:schemeClr val="tx1"/>
                </a:solidFill>
                <a:latin typeface="Calibri" panose="020F0502020204030204" pitchFamily="34" charset="0"/>
                <a:cs typeface="Calibri" panose="020F0502020204030204" pitchFamily="34" charset="0"/>
              </a:rPr>
              <a:t>, n</a:t>
            </a:r>
            <a:r>
              <a:rPr lang="en-US" baseline="30000" dirty="0">
                <a:solidFill>
                  <a:schemeClr val="tx1"/>
                </a:solidFill>
                <a:latin typeface="Calibri" panose="020F0502020204030204" pitchFamily="34" charset="0"/>
                <a:cs typeface="Calibri" panose="020F0502020204030204" pitchFamily="34" charset="0"/>
              </a:rPr>
              <a:t>o</a:t>
            </a:r>
            <a:r>
              <a:rPr lang="en-US" dirty="0">
                <a:solidFill>
                  <a:schemeClr val="tx1"/>
                </a:solidFill>
                <a:latin typeface="Calibri" panose="020F0502020204030204" pitchFamily="34" charset="0"/>
                <a:cs typeface="Calibri" panose="020F0502020204030204" pitchFamily="34" charset="0"/>
              </a:rPr>
              <a:t> 2, </a:t>
            </a:r>
            <a:r>
              <a:rPr lang="en-US" dirty="0" smtClean="0">
                <a:solidFill>
                  <a:schemeClr val="tx1"/>
                </a:solidFill>
                <a:latin typeface="Calibri" panose="020F0502020204030204" pitchFamily="34" charset="0"/>
                <a:cs typeface="Calibri" panose="020F0502020204030204" pitchFamily="34" charset="0"/>
              </a:rPr>
              <a:t>2009</a:t>
            </a:r>
            <a:r>
              <a:rPr lang="en-US"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p.168-194</a:t>
            </a:r>
            <a:r>
              <a:rPr lang="fr-FR" dirty="0" smtClean="0">
                <a:solidFill>
                  <a:schemeClr val="tx1"/>
                </a:solidFill>
                <a:latin typeface="Calibri" panose="020F0502020204030204" pitchFamily="34" charset="0"/>
                <a:cs typeface="Calibri" panose="020F0502020204030204" pitchFamily="34" charset="0"/>
              </a:rPr>
              <a:t>).</a:t>
            </a:r>
            <a:endParaRPr lang="fr-FR"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67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074" y="287384"/>
            <a:ext cx="11443063" cy="6322422"/>
          </a:xfrm>
        </p:spPr>
        <p:txBody>
          <a:bodyPr>
            <a:normAutofit/>
          </a:bodyPr>
          <a:lstStyle/>
          <a:p>
            <a:pPr>
              <a:lnSpc>
                <a:spcPct val="100000"/>
              </a:lnSpc>
            </a:pPr>
            <a:r>
              <a:rPr lang="fr-FR" sz="2200" b="1" i="1" u="sng" dirty="0" smtClean="0">
                <a:solidFill>
                  <a:srgbClr val="FF0000"/>
                </a:solidFill>
                <a:latin typeface="Calibri" panose="020F0502020204030204" pitchFamily="34" charset="0"/>
                <a:cs typeface="Calibri" panose="020F0502020204030204" pitchFamily="34" charset="0"/>
              </a:rPr>
              <a:t>Cas</a:t>
            </a:r>
            <a:r>
              <a:rPr lang="fr-FR" sz="2200" b="1" i="1" dirty="0" smtClean="0">
                <a:solidFill>
                  <a:srgbClr val="FF0000"/>
                </a:solidFill>
                <a:latin typeface="Calibri" panose="020F0502020204030204" pitchFamily="34" charset="0"/>
                <a:cs typeface="Calibri" panose="020F0502020204030204" pitchFamily="34" charset="0"/>
              </a:rPr>
              <a:t>.</a:t>
            </a: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*Vincent-Arnaud </a:t>
            </a:r>
            <a:r>
              <a:rPr lang="fr-FR" sz="2200" b="1" dirty="0">
                <a:solidFill>
                  <a:schemeClr val="tx1"/>
                </a:solidFill>
                <a:latin typeface="Calibri" panose="020F0502020204030204" pitchFamily="34" charset="0"/>
                <a:cs typeface="Calibri" panose="020F0502020204030204" pitchFamily="34" charset="0"/>
              </a:rPr>
              <a:t>Chappe, « Pratique du roller sur la place du Palais-Royal. Appropriation de l’espace urbain », </a:t>
            </a:r>
            <a:r>
              <a:rPr lang="fr-FR" sz="2200" b="1" i="1" dirty="0">
                <a:solidFill>
                  <a:schemeClr val="tx1"/>
                </a:solidFill>
                <a:latin typeface="Calibri" panose="020F0502020204030204" pitchFamily="34" charset="0"/>
                <a:cs typeface="Calibri" panose="020F0502020204030204" pitchFamily="34" charset="0"/>
              </a:rPr>
              <a:t>Terrains &amp; Travaux</a:t>
            </a:r>
            <a:r>
              <a:rPr lang="fr-FR" sz="2200" b="1" dirty="0">
                <a:solidFill>
                  <a:schemeClr val="tx1"/>
                </a:solidFill>
                <a:latin typeface="Calibri" panose="020F0502020204030204" pitchFamily="34" charset="0"/>
                <a:cs typeface="Calibri" panose="020F0502020204030204" pitchFamily="34" charset="0"/>
              </a:rPr>
              <a:t>, n° 12, </a:t>
            </a:r>
            <a:r>
              <a:rPr lang="fr-FR" sz="2200" b="1" dirty="0" smtClean="0">
                <a:solidFill>
                  <a:schemeClr val="tx1"/>
                </a:solidFill>
                <a:latin typeface="Calibri" panose="020F0502020204030204" pitchFamily="34" charset="0"/>
                <a:cs typeface="Calibri" panose="020F0502020204030204" pitchFamily="34" charset="0"/>
              </a:rPr>
              <a:t>2007.</a:t>
            </a:r>
            <a:endParaRPr lang="fr-FR" sz="2200" dirty="0" smtClean="0">
              <a:solidFill>
                <a:schemeClr val="tx1"/>
              </a:solidFill>
              <a:latin typeface="Calibri" panose="020F0502020204030204" pitchFamily="34" charset="0"/>
              <a:cs typeface="Calibri" panose="020F0502020204030204" pitchFamily="34" charset="0"/>
            </a:endParaRPr>
          </a:p>
          <a:p>
            <a:pPr lvl="5">
              <a:lnSpc>
                <a:spcPct val="100000"/>
              </a:lnSpc>
            </a:pPr>
            <a:r>
              <a:rPr lang="fr-FR" sz="2200" dirty="0" smtClean="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Enquête : </a:t>
            </a:r>
            <a:r>
              <a:rPr lang="fr-FR" sz="2200" i="1" dirty="0" err="1" smtClean="0">
                <a:solidFill>
                  <a:schemeClr val="tx1"/>
                </a:solidFill>
                <a:latin typeface="Calibri" panose="020F0502020204030204" pitchFamily="34" charset="0"/>
                <a:cs typeface="Calibri" panose="020F0502020204030204" pitchFamily="34" charset="0"/>
              </a:rPr>
              <a:t>street</a:t>
            </a:r>
            <a:r>
              <a:rPr lang="fr-FR" sz="2200" i="1" dirty="0" smtClean="0">
                <a:solidFill>
                  <a:schemeClr val="tx1"/>
                </a:solidFill>
                <a:latin typeface="Calibri" panose="020F0502020204030204" pitchFamily="34" charset="0"/>
                <a:cs typeface="Calibri" panose="020F0502020204030204" pitchFamily="34" charset="0"/>
              </a:rPr>
              <a:t>-roller </a:t>
            </a:r>
            <a:r>
              <a:rPr lang="fr-FR" sz="2200" dirty="0" smtClean="0">
                <a:solidFill>
                  <a:schemeClr val="tx1"/>
                </a:solidFill>
                <a:latin typeface="Calibri" panose="020F0502020204030204" pitchFamily="34" charset="0"/>
                <a:cs typeface="Calibri" panose="020F0502020204030204" pitchFamily="34" charset="0"/>
              </a:rPr>
              <a:t>place du Palais-Royal* ; Paris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r>
              <a:rPr lang="fr-FR" sz="2200" i="1" dirty="0" err="1" smtClean="0">
                <a:solidFill>
                  <a:schemeClr val="tx1"/>
                </a:solidFill>
                <a:latin typeface="Calibri" panose="020F0502020204030204" pitchFamily="34" charset="0"/>
                <a:cs typeface="Calibri" panose="020F0502020204030204" pitchFamily="34" charset="0"/>
              </a:rPr>
              <a:t>riders</a:t>
            </a:r>
            <a:r>
              <a:rPr lang="fr-FR" sz="2200" dirty="0" smtClean="0">
                <a:solidFill>
                  <a:schemeClr val="tx1"/>
                </a:solidFill>
                <a:latin typeface="Calibri" panose="020F0502020204030204" pitchFamily="34" charset="0"/>
                <a:cs typeface="Calibri" panose="020F0502020204030204" pitchFamily="34" charset="0"/>
              </a:rPr>
              <a:t> : 14-16 ans</a:t>
            </a:r>
            <a:endParaRPr lang="fr-FR" sz="2200" dirty="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buNone/>
            </a:pPr>
            <a:endParaRPr lang="fr-FR" sz="1000" dirty="0" smtClean="0">
              <a:solidFill>
                <a:srgbClr val="FF0000"/>
              </a:solidFill>
              <a:latin typeface="Calibri" panose="020F0502020204030204" pitchFamily="34" charset="0"/>
              <a:cs typeface="Calibri" panose="020F0502020204030204" pitchFamily="34" charset="0"/>
              <a:hlinkClick r:id="rId2"/>
            </a:endParaRPr>
          </a:p>
          <a:p>
            <a:pPr algn="ctr">
              <a:lnSpc>
                <a:spcPct val="120000"/>
              </a:lnSpc>
            </a:pPr>
            <a:r>
              <a:rPr lang="fr-FR" sz="1800" dirty="0" smtClean="0">
                <a:solidFill>
                  <a:srgbClr val="FF0000"/>
                </a:solidFill>
                <a:latin typeface="Calibri" panose="020F0502020204030204" pitchFamily="34" charset="0"/>
                <a:cs typeface="Calibri" panose="020F0502020204030204" pitchFamily="34" charset="0"/>
                <a:hlinkClick r:id="rId2"/>
              </a:rPr>
              <a:t>https</a:t>
            </a:r>
            <a:r>
              <a:rPr lang="fr-FR" sz="1800" dirty="0">
                <a:solidFill>
                  <a:srgbClr val="FF0000"/>
                </a:solidFill>
                <a:latin typeface="Calibri" panose="020F0502020204030204" pitchFamily="34" charset="0"/>
                <a:cs typeface="Calibri" panose="020F0502020204030204" pitchFamily="34" charset="0"/>
                <a:hlinkClick r:id="rId2"/>
              </a:rPr>
              <a:t>://</a:t>
            </a:r>
            <a:r>
              <a:rPr lang="fr-FR" sz="1800" dirty="0" smtClean="0">
                <a:solidFill>
                  <a:srgbClr val="FF0000"/>
                </a:solidFill>
                <a:latin typeface="Calibri" panose="020F0502020204030204" pitchFamily="34" charset="0"/>
                <a:cs typeface="Calibri" panose="020F0502020204030204" pitchFamily="34" charset="0"/>
                <a:hlinkClick r:id="rId2"/>
              </a:rPr>
              <a:t>www.youtube.com/watch?v=jUZ0jUYhNjY</a:t>
            </a:r>
            <a:endParaRPr lang="fr-FR" sz="2200" dirty="0" smtClean="0">
              <a:solidFill>
                <a:srgbClr val="FF0000"/>
              </a:solidFill>
              <a:latin typeface="Calibri" panose="020F0502020204030204" pitchFamily="34" charset="0"/>
              <a:cs typeface="Calibri" panose="020F0502020204030204" pitchFamily="34" charset="0"/>
            </a:endParaRPr>
          </a:p>
          <a:p>
            <a:pPr>
              <a:lnSpc>
                <a:spcPct val="12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Même espace </a:t>
            </a:r>
            <a:r>
              <a:rPr lang="fr-FR" sz="2200" dirty="0" smtClean="0">
                <a:solidFill>
                  <a:schemeClr val="tx1"/>
                </a:solidFill>
                <a:latin typeface="Calibri" panose="020F0502020204030204" pitchFamily="34" charset="0"/>
                <a:cs typeface="Calibri" panose="020F0502020204030204" pitchFamily="34" charset="0"/>
              </a:rPr>
              <a:t>que habitants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touristes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passants </a:t>
            </a:r>
            <a:r>
              <a:rPr lang="fr-FR" sz="2200" dirty="0">
                <a:solidFill>
                  <a:schemeClr val="tx1"/>
                </a:solidFill>
                <a:latin typeface="Calibri" panose="020F0502020204030204" pitchFamily="34" charset="0"/>
                <a:cs typeface="Calibri" panose="020F0502020204030204" pitchFamily="34" charset="0"/>
              </a:rPr>
              <a:t>ou </a:t>
            </a:r>
            <a:r>
              <a:rPr lang="fr-FR" sz="2200" dirty="0" smtClean="0">
                <a:solidFill>
                  <a:schemeClr val="tx1"/>
                </a:solidFill>
                <a:latin typeface="Calibri" panose="020F0502020204030204" pitchFamily="34" charset="0"/>
                <a:cs typeface="Calibri" panose="020F0502020204030204" pitchFamily="34" charset="0"/>
              </a:rPr>
              <a:t>commerçants</a:t>
            </a:r>
            <a:r>
              <a:rPr lang="fr-FR" sz="2200" dirty="0">
                <a:solidFill>
                  <a:schemeClr val="tx1"/>
                </a:solidFill>
                <a:latin typeface="Calibri" panose="020F0502020204030204" pitchFamily="34" charset="0"/>
                <a:cs typeface="Calibri" panose="020F0502020204030204" pitchFamily="34" charset="0"/>
              </a:rPr>
              <a:t>, mais </a:t>
            </a:r>
            <a:r>
              <a:rPr lang="fr-FR" sz="2200" b="1" dirty="0" smtClean="0">
                <a:solidFill>
                  <a:schemeClr val="tx1"/>
                </a:solidFill>
                <a:latin typeface="Calibri" panose="020F0502020204030204" pitchFamily="34" charset="0"/>
                <a:cs typeface="Calibri" panose="020F0502020204030204" pitchFamily="34" charset="0"/>
              </a:rPr>
              <a:t>tout </a:t>
            </a:r>
            <a:r>
              <a:rPr lang="fr-FR" sz="2200" b="1" dirty="0">
                <a:solidFill>
                  <a:schemeClr val="tx1"/>
                </a:solidFill>
                <a:latin typeface="Calibri" panose="020F0502020204030204" pitchFamily="34" charset="0"/>
                <a:cs typeface="Calibri" panose="020F0502020204030204" pitchFamily="34" charset="0"/>
              </a:rPr>
              <a:t>autre usage</a:t>
            </a:r>
            <a:r>
              <a:rPr lang="fr-FR" sz="2200" dirty="0">
                <a:solidFill>
                  <a:schemeClr val="tx1"/>
                </a:solidFill>
                <a:latin typeface="Calibri" panose="020F0502020204030204" pitchFamily="34" charset="0"/>
                <a:cs typeface="Calibri" panose="020F0502020204030204" pitchFamily="34" charset="0"/>
              </a:rPr>
              <a:t>. </a:t>
            </a:r>
          </a:p>
          <a:p>
            <a:pPr>
              <a:lnSpc>
                <a:spcPct val="11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1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Appropriation sportive des lieux : </a:t>
            </a:r>
          </a:p>
          <a:p>
            <a:pPr lvl="5">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groupe se constitue</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par le fait </a:t>
            </a:r>
            <a:r>
              <a:rPr lang="fr-FR" sz="2200" dirty="0">
                <a:solidFill>
                  <a:schemeClr val="tx1"/>
                </a:solidFill>
                <a:latin typeface="Calibri" panose="020F0502020204030204" pitchFamily="34" charset="0"/>
                <a:cs typeface="Calibri" panose="020F0502020204030204" pitchFamily="34" charset="0"/>
              </a:rPr>
              <a:t>de pratiquer à cet </a:t>
            </a:r>
            <a:r>
              <a:rPr lang="fr-FR" sz="2200" dirty="0" smtClean="0">
                <a:solidFill>
                  <a:schemeClr val="tx1"/>
                </a:solidFill>
                <a:latin typeface="Calibri" panose="020F0502020204030204" pitchFamily="34" charset="0"/>
                <a:cs typeface="Calibri" panose="020F0502020204030204" pitchFamily="34" charset="0"/>
              </a:rPr>
              <a:t>endroit</a:t>
            </a:r>
          </a:p>
          <a:p>
            <a:pPr lvl="5">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emploi des lieux s’invente par la</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pratique elle-même : travail </a:t>
            </a:r>
            <a:r>
              <a:rPr lang="fr-FR" sz="2200" dirty="0">
                <a:solidFill>
                  <a:schemeClr val="tx1"/>
                </a:solidFill>
                <a:latin typeface="Calibri" panose="020F0502020204030204" pitchFamily="34" charset="0"/>
                <a:cs typeface="Calibri" panose="020F0502020204030204" pitchFamily="34" charset="0"/>
              </a:rPr>
              <a:t>de </a:t>
            </a:r>
            <a:r>
              <a:rPr lang="fr-FR" sz="2200" b="1" dirty="0">
                <a:solidFill>
                  <a:schemeClr val="tx1"/>
                </a:solidFill>
                <a:latin typeface="Calibri" panose="020F0502020204030204" pitchFamily="34" charset="0"/>
                <a:cs typeface="Calibri" panose="020F0502020204030204" pitchFamily="34" charset="0"/>
              </a:rPr>
              <a:t>régulation</a:t>
            </a:r>
            <a:r>
              <a:rPr lang="fr-FR" sz="2200" dirty="0">
                <a:solidFill>
                  <a:schemeClr val="tx1"/>
                </a:solidFill>
                <a:latin typeface="Calibri" panose="020F0502020204030204" pitchFamily="34" charset="0"/>
                <a:cs typeface="Calibri" panose="020F0502020204030204" pitchFamily="34" charset="0"/>
              </a:rPr>
              <a:t> très fin à travers lequel les </a:t>
            </a:r>
            <a:r>
              <a:rPr lang="fr-FR" sz="2200" i="1" dirty="0" err="1">
                <a:solidFill>
                  <a:schemeClr val="tx1"/>
                </a:solidFill>
                <a:latin typeface="Calibri" panose="020F0502020204030204" pitchFamily="34" charset="0"/>
                <a:cs typeface="Calibri" panose="020F0502020204030204" pitchFamily="34" charset="0"/>
              </a:rPr>
              <a:t>streeteurs</a:t>
            </a:r>
            <a:r>
              <a:rPr lang="fr-FR" sz="2200" dirty="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monopolisent </a:t>
            </a:r>
            <a:r>
              <a:rPr lang="fr-FR" sz="2200" dirty="0">
                <a:solidFill>
                  <a:schemeClr val="tx1"/>
                </a:solidFill>
                <a:latin typeface="Calibri" panose="020F0502020204030204" pitchFamily="34" charset="0"/>
                <a:cs typeface="Calibri" panose="020F0502020204030204" pitchFamily="34" charset="0"/>
              </a:rPr>
              <a:t>le territoire sans avoir à chasser les autres usagers.</a:t>
            </a: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623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1886" y="300446"/>
            <a:ext cx="11377748" cy="6152605"/>
          </a:xfrm>
        </p:spPr>
        <p:txBody>
          <a:bodyPr>
            <a:noAutofit/>
          </a:bodyPr>
          <a:lstStyle/>
          <a:p>
            <a:pPr>
              <a:lnSpc>
                <a:spcPct val="110000"/>
              </a:lnSpc>
            </a:pPr>
            <a:r>
              <a:rPr lang="fr-FR" sz="2200" b="1" i="1" dirty="0" smtClean="0">
                <a:solidFill>
                  <a:schemeClr val="tx1"/>
                </a:solidFill>
                <a:latin typeface="Calibri" panose="020F0502020204030204" pitchFamily="34" charset="0"/>
                <a:cs typeface="Calibri" panose="020F0502020204030204" pitchFamily="34" charset="0"/>
              </a:rPr>
              <a:t>Comment </a:t>
            </a:r>
            <a:r>
              <a:rPr lang="fr-FR" sz="2200" b="1" i="1" dirty="0">
                <a:solidFill>
                  <a:schemeClr val="tx1"/>
                </a:solidFill>
                <a:latin typeface="Calibri" panose="020F0502020204030204" pitchFamily="34" charset="0"/>
                <a:cs typeface="Calibri" panose="020F0502020204030204" pitchFamily="34" charset="0"/>
              </a:rPr>
              <a:t>ça </a:t>
            </a:r>
            <a:r>
              <a:rPr lang="fr-FR" sz="2200" b="1" i="1" dirty="0" smtClean="0">
                <a:solidFill>
                  <a:schemeClr val="tx1"/>
                </a:solidFill>
                <a:latin typeface="Calibri" panose="020F0502020204030204" pitchFamily="34" charset="0"/>
                <a:cs typeface="Calibri" panose="020F0502020204030204" pitchFamily="34" charset="0"/>
              </a:rPr>
              <a:t>fonctionne</a:t>
            </a:r>
            <a:r>
              <a:rPr lang="fr-FR" sz="2200" b="1" i="1" dirty="0">
                <a:solidFill>
                  <a:schemeClr val="tx1"/>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a:p>
            <a:pPr>
              <a:lnSpc>
                <a:spcPct val="11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Invisibilité relative</a:t>
            </a:r>
            <a:r>
              <a:rPr lang="fr-FR" sz="2200" dirty="0" smtClean="0">
                <a:solidFill>
                  <a:schemeClr val="tx1"/>
                </a:solidFill>
                <a:latin typeface="Calibri" panose="020F0502020204030204" pitchFamily="34" charset="0"/>
                <a:cs typeface="Calibri" panose="020F0502020204030204" pitchFamily="34" charset="0"/>
              </a:rPr>
              <a:t> : place</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large, passage dense </a:t>
            </a:r>
            <a:r>
              <a:rPr lang="fr-FR" sz="2200" dirty="0">
                <a:solidFill>
                  <a:schemeClr val="tx1"/>
                </a:solidFill>
                <a:latin typeface="Calibri" panose="020F0502020204030204" pitchFamily="34" charset="0"/>
                <a:cs typeface="Calibri" panose="020F0502020204030204" pitchFamily="34" charset="0"/>
              </a:rPr>
              <a:t>et mouvement </a:t>
            </a:r>
            <a:r>
              <a:rPr lang="fr-FR" sz="2200" dirty="0" smtClean="0">
                <a:solidFill>
                  <a:schemeClr val="tx1"/>
                </a:solidFill>
                <a:latin typeface="Calibri" panose="020F0502020204030204" pitchFamily="34" charset="0"/>
                <a:cs typeface="Calibri" panose="020F0502020204030204" pitchFamily="34" charset="0"/>
              </a:rPr>
              <a:t>permanent =&gt; </a:t>
            </a:r>
            <a:r>
              <a:rPr lang="fr-FR" sz="2200" i="1" dirty="0" err="1" smtClean="0">
                <a:solidFill>
                  <a:schemeClr val="tx1"/>
                </a:solidFill>
                <a:latin typeface="Calibri" panose="020F0502020204030204" pitchFamily="34" charset="0"/>
                <a:cs typeface="Calibri" panose="020F0502020204030204" pitchFamily="34" charset="0"/>
              </a:rPr>
              <a:t>riders</a:t>
            </a:r>
            <a:r>
              <a:rPr lang="fr-FR" sz="2200" dirty="0" smtClean="0">
                <a:solidFill>
                  <a:schemeClr val="tx1"/>
                </a:solidFill>
                <a:latin typeface="Calibri" panose="020F0502020204030204" pitchFamily="34" charset="0"/>
                <a:cs typeface="Calibri" panose="020F0502020204030204" pitchFamily="34" charset="0"/>
              </a:rPr>
              <a:t> passent </a:t>
            </a:r>
            <a:r>
              <a:rPr lang="fr-FR" sz="2200" dirty="0">
                <a:solidFill>
                  <a:schemeClr val="tx1"/>
                </a:solidFill>
                <a:latin typeface="Calibri" panose="020F0502020204030204" pitchFamily="34" charset="0"/>
                <a:cs typeface="Calibri" panose="020F0502020204030204" pitchFamily="34" charset="0"/>
              </a:rPr>
              <a:t>parmi les gens, </a:t>
            </a:r>
            <a:r>
              <a:rPr lang="fr-FR" sz="2200" dirty="0" smtClean="0">
                <a:solidFill>
                  <a:schemeClr val="tx1"/>
                </a:solidFill>
                <a:latin typeface="Calibri" panose="020F0502020204030204" pitchFamily="34" charset="0"/>
                <a:cs typeface="Calibri" panose="020F0502020204030204" pitchFamily="34" charset="0"/>
              </a:rPr>
              <a:t>courses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boucles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figures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slaloms </a:t>
            </a:r>
            <a:r>
              <a:rPr lang="fr-FR" sz="2200" dirty="0">
                <a:solidFill>
                  <a:schemeClr val="tx1"/>
                </a:solidFill>
                <a:latin typeface="Calibri" panose="020F0502020204030204" pitchFamily="34" charset="0"/>
                <a:cs typeface="Calibri" panose="020F0502020204030204" pitchFamily="34" charset="0"/>
              </a:rPr>
              <a:t>et les passants </a:t>
            </a:r>
            <a:r>
              <a:rPr lang="fr-FR" sz="2200" dirty="0" smtClean="0">
                <a:solidFill>
                  <a:schemeClr val="tx1"/>
                </a:solidFill>
                <a:latin typeface="Calibri" panose="020F0502020204030204" pitchFamily="34" charset="0"/>
                <a:cs typeface="Calibri" panose="020F0502020204030204" pitchFamily="34" charset="0"/>
              </a:rPr>
              <a:t>sont éléments </a:t>
            </a:r>
            <a:r>
              <a:rPr lang="fr-FR" sz="2200" dirty="0">
                <a:solidFill>
                  <a:schemeClr val="tx1"/>
                </a:solidFill>
                <a:latin typeface="Calibri" panose="020F0502020204030204" pitchFamily="34" charset="0"/>
                <a:cs typeface="Calibri" panose="020F0502020204030204" pitchFamily="34" charset="0"/>
              </a:rPr>
              <a:t>du </a:t>
            </a:r>
            <a:r>
              <a:rPr lang="fr-FR" sz="2200" dirty="0" smtClean="0">
                <a:solidFill>
                  <a:schemeClr val="tx1"/>
                </a:solidFill>
                <a:latin typeface="Calibri" panose="020F0502020204030204" pitchFamily="34" charset="0"/>
                <a:cs typeface="Calibri" panose="020F0502020204030204" pitchFamily="34" charset="0"/>
              </a:rPr>
              <a:t>mobilier =&gt; le </a:t>
            </a:r>
            <a:r>
              <a:rPr lang="fr-FR" sz="2200" b="1" dirty="0">
                <a:solidFill>
                  <a:schemeClr val="tx1"/>
                </a:solidFill>
                <a:latin typeface="Calibri" panose="020F0502020204030204" pitchFamily="34" charset="0"/>
                <a:cs typeface="Calibri" panose="020F0502020204030204" pitchFamily="34" charset="0"/>
              </a:rPr>
              <a:t>mouvement </a:t>
            </a:r>
            <a:r>
              <a:rPr lang="fr-FR" sz="2200" b="1" dirty="0" smtClean="0">
                <a:solidFill>
                  <a:schemeClr val="tx1"/>
                </a:solidFill>
                <a:latin typeface="Calibri" panose="020F0502020204030204" pitchFamily="34" charset="0"/>
                <a:cs typeface="Calibri" panose="020F0502020204030204" pitchFamily="34" charset="0"/>
              </a:rPr>
              <a:t>sert </a:t>
            </a:r>
            <a:r>
              <a:rPr lang="fr-FR" sz="2200" b="1" dirty="0">
                <a:solidFill>
                  <a:schemeClr val="tx1"/>
                </a:solidFill>
                <a:latin typeface="Calibri" panose="020F0502020204030204" pitchFamily="34" charset="0"/>
                <a:cs typeface="Calibri" panose="020F0502020204030204" pitchFamily="34" charset="0"/>
              </a:rPr>
              <a:t>de mode </a:t>
            </a:r>
            <a:r>
              <a:rPr lang="fr-FR" sz="2200" b="1" dirty="0" smtClean="0">
                <a:solidFill>
                  <a:schemeClr val="tx1"/>
                </a:solidFill>
                <a:latin typeface="Calibri" panose="020F0502020204030204" pitchFamily="34" charset="0"/>
                <a:cs typeface="Calibri" panose="020F0502020204030204" pitchFamily="34" charset="0"/>
              </a:rPr>
              <a:t>d’appropriation</a:t>
            </a:r>
            <a:endParaRPr lang="fr-FR" sz="2200" dirty="0" smtClean="0">
              <a:solidFill>
                <a:schemeClr val="tx1"/>
              </a:solidFill>
              <a:latin typeface="Calibri" panose="020F0502020204030204" pitchFamily="34" charset="0"/>
              <a:cs typeface="Calibri" panose="020F0502020204030204" pitchFamily="34" charset="0"/>
            </a:endParaRPr>
          </a:p>
          <a:p>
            <a:pPr lvl="4">
              <a:lnSpc>
                <a:spcPct val="110000"/>
              </a:lnSpc>
            </a:pPr>
            <a:r>
              <a:rPr lang="fr-FR" sz="2200" dirty="0">
                <a:solidFill>
                  <a:srgbClr val="FF0000"/>
                </a:solidFill>
                <a:latin typeface="Calibri" panose="020F0502020204030204" pitchFamily="34" charset="0"/>
                <a:cs typeface="Calibri" panose="020F0502020204030204" pitchFamily="34" charset="0"/>
              </a:rPr>
              <a:t>–&gt;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inattention mutuelle + si contact : s’excuse puis </a:t>
            </a:r>
            <a:r>
              <a:rPr lang="fr-FR" sz="2200" dirty="0">
                <a:solidFill>
                  <a:schemeClr val="tx1"/>
                </a:solidFill>
                <a:latin typeface="Calibri" panose="020F0502020204030204" pitchFamily="34" charset="0"/>
                <a:cs typeface="Calibri" panose="020F0502020204030204" pitchFamily="34" charset="0"/>
              </a:rPr>
              <a:t>repart aussitôt dans le </a:t>
            </a:r>
            <a:r>
              <a:rPr lang="fr-FR" sz="2200" dirty="0" smtClean="0">
                <a:solidFill>
                  <a:schemeClr val="tx1"/>
                </a:solidFill>
                <a:latin typeface="Calibri" panose="020F0502020204030204" pitchFamily="34" charset="0"/>
                <a:cs typeface="Calibri" panose="020F0502020204030204" pitchFamily="34" charset="0"/>
              </a:rPr>
              <a:t>mouvement </a:t>
            </a:r>
          </a:p>
          <a:p>
            <a:pPr lvl="4">
              <a:lnSpc>
                <a:spcPct val="110000"/>
              </a:lnSpc>
            </a:pPr>
            <a:r>
              <a:rPr lang="fr-FR" sz="2200" dirty="0">
                <a:solidFill>
                  <a:srgbClr val="FF0000"/>
                </a:solidFill>
                <a:latin typeface="Calibri" panose="020F0502020204030204" pitchFamily="34" charset="0"/>
                <a:cs typeface="Calibri" panose="020F0502020204030204" pitchFamily="34" charset="0"/>
              </a:rPr>
              <a:t>–&gt;</a:t>
            </a:r>
            <a:r>
              <a:rPr lang="fr-FR" sz="2200" dirty="0">
                <a:solidFill>
                  <a:schemeClr val="tx1"/>
                </a:solidFill>
                <a:latin typeface="Calibri" panose="020F0502020204030204" pitchFamily="34" charset="0"/>
                <a:cs typeface="Calibri" panose="020F0502020204030204" pitchFamily="34" charset="0"/>
              </a:rPr>
              <a:t> </a:t>
            </a:r>
            <a:r>
              <a:rPr lang="fr-FR" sz="2200" i="1" dirty="0" err="1" smtClean="0">
                <a:solidFill>
                  <a:schemeClr val="tx1"/>
                </a:solidFill>
                <a:latin typeface="Calibri" panose="020F0502020204030204" pitchFamily="34" charset="0"/>
                <a:cs typeface="Calibri" panose="020F0502020204030204" pitchFamily="34" charset="0"/>
              </a:rPr>
              <a:t>riders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inventent </a:t>
            </a:r>
            <a:r>
              <a:rPr lang="fr-FR" sz="2200" dirty="0" smtClean="0">
                <a:solidFill>
                  <a:schemeClr val="tx1"/>
                </a:solidFill>
                <a:latin typeface="Calibri" panose="020F0502020204030204" pitchFamily="34" charset="0"/>
                <a:cs typeface="Calibri" panose="020F0502020204030204" pitchFamily="34" charset="0"/>
              </a:rPr>
              <a:t>par </a:t>
            </a:r>
            <a:r>
              <a:rPr lang="fr-FR" sz="2200" dirty="0">
                <a:solidFill>
                  <a:schemeClr val="tx1"/>
                </a:solidFill>
                <a:latin typeface="Calibri" panose="020F0502020204030204" pitchFamily="34" charset="0"/>
                <a:cs typeface="Calibri" panose="020F0502020204030204" pitchFamily="34" charset="0"/>
              </a:rPr>
              <a:t>leur activité un </a:t>
            </a:r>
            <a:r>
              <a:rPr lang="fr-FR" sz="2200" i="1" dirty="0">
                <a:solidFill>
                  <a:schemeClr val="tx1"/>
                </a:solidFill>
                <a:latin typeface="Calibri" panose="020F0502020204030204" pitchFamily="34" charset="0"/>
                <a:cs typeface="Calibri" panose="020F0502020204030204" pitchFamily="34" charset="0"/>
              </a:rPr>
              <a:t>monde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à </a:t>
            </a:r>
            <a:r>
              <a:rPr lang="fr-FR" sz="2200" dirty="0">
                <a:solidFill>
                  <a:schemeClr val="tx1"/>
                </a:solidFill>
                <a:latin typeface="Calibri" panose="020F0502020204030204" pitchFamily="34" charset="0"/>
                <a:cs typeface="Calibri" panose="020F0502020204030204" pitchFamily="34" charset="0"/>
              </a:rPr>
              <a:t>eux, même </a:t>
            </a:r>
            <a:r>
              <a:rPr lang="fr-FR" sz="2200" dirty="0" smtClean="0">
                <a:solidFill>
                  <a:schemeClr val="tx1"/>
                </a:solidFill>
                <a:latin typeface="Calibri" panose="020F0502020204030204" pitchFamily="34" charset="0"/>
                <a:cs typeface="Calibri" panose="020F0502020204030204" pitchFamily="34" charset="0"/>
              </a:rPr>
              <a:t>mêlé aux </a:t>
            </a:r>
            <a:r>
              <a:rPr lang="fr-FR" sz="2200" dirty="0">
                <a:solidFill>
                  <a:schemeClr val="tx1"/>
                </a:solidFill>
                <a:latin typeface="Calibri" panose="020F0502020204030204" pitchFamily="34" charset="0"/>
                <a:cs typeface="Calibri" panose="020F0502020204030204" pitchFamily="34" charset="0"/>
              </a:rPr>
              <a:t>autres </a:t>
            </a:r>
            <a:r>
              <a:rPr lang="fr-FR" sz="2200" dirty="0" smtClean="0">
                <a:solidFill>
                  <a:schemeClr val="tx1"/>
                </a:solidFill>
                <a:latin typeface="Calibri" panose="020F0502020204030204" pitchFamily="34" charset="0"/>
                <a:cs typeface="Calibri" panose="020F0502020204030204" pitchFamily="34" charset="0"/>
              </a:rPr>
              <a:t>usagers</a:t>
            </a:r>
          </a:p>
          <a:p>
            <a:pPr>
              <a:lnSpc>
                <a:spcPct val="11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1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Monopolisation </a:t>
            </a:r>
            <a:r>
              <a:rPr lang="fr-FR" sz="2200" b="1" dirty="0">
                <a:solidFill>
                  <a:srgbClr val="FF0000"/>
                </a:solidFill>
                <a:latin typeface="Calibri" panose="020F0502020204030204" pitchFamily="34" charset="0"/>
                <a:cs typeface="Calibri" panose="020F0502020204030204" pitchFamily="34" charset="0"/>
              </a:rPr>
              <a:t>du territoire</a:t>
            </a:r>
            <a:r>
              <a:rPr lang="fr-FR" sz="2200" dirty="0">
                <a:solidFill>
                  <a:schemeClr val="tx1"/>
                </a:solidFill>
                <a:latin typeface="Calibri" panose="020F0502020204030204" pitchFamily="34" charset="0"/>
                <a:cs typeface="Calibri" panose="020F0502020204030204" pitchFamily="34" charset="0"/>
              </a:rPr>
              <a:t> : </a:t>
            </a:r>
            <a:r>
              <a:rPr lang="fr-FR" sz="2200" dirty="0" smtClean="0">
                <a:solidFill>
                  <a:schemeClr val="tx1"/>
                </a:solidFill>
                <a:latin typeface="Calibri" panose="020F0502020204030204" pitchFamily="34" charset="0"/>
                <a:cs typeface="Calibri" panose="020F0502020204030204" pitchFamily="34" charset="0"/>
              </a:rPr>
              <a:t>autres activités (skate) </a:t>
            </a:r>
            <a:r>
              <a:rPr lang="fr-FR" sz="2200" b="1" dirty="0" smtClean="0">
                <a:solidFill>
                  <a:schemeClr val="tx1"/>
                </a:solidFill>
                <a:latin typeface="Calibri" panose="020F0502020204030204" pitchFamily="34" charset="0"/>
                <a:cs typeface="Calibri" panose="020F0502020204030204" pitchFamily="34" charset="0"/>
              </a:rPr>
              <a:t>vite rejetée </a:t>
            </a:r>
            <a:r>
              <a:rPr lang="fr-FR" sz="2200" b="1" dirty="0">
                <a:solidFill>
                  <a:schemeClr val="tx1"/>
                </a:solidFill>
                <a:latin typeface="Calibri" panose="020F0502020204030204" pitchFamily="34" charset="0"/>
                <a:cs typeface="Calibri" panose="020F0502020204030204" pitchFamily="34" charset="0"/>
              </a:rPr>
              <a:t>à la marge du terrain </a:t>
            </a:r>
            <a:r>
              <a:rPr lang="fr-FR" sz="2200" dirty="0">
                <a:solidFill>
                  <a:schemeClr val="tx1"/>
                </a:solidFill>
                <a:latin typeface="Calibri" panose="020F0502020204030204" pitchFamily="34" charset="0"/>
                <a:cs typeface="Calibri" panose="020F0502020204030204" pitchFamily="34" charset="0"/>
              </a:rPr>
              <a:t>et finissent par abandonner les </a:t>
            </a:r>
            <a:r>
              <a:rPr lang="fr-FR" sz="2200" dirty="0" smtClean="0">
                <a:solidFill>
                  <a:schemeClr val="tx1"/>
                </a:solidFill>
                <a:latin typeface="Calibri" panose="020F0502020204030204" pitchFamily="34" charset="0"/>
                <a:cs typeface="Calibri" panose="020F0502020204030204" pitchFamily="34" charset="0"/>
              </a:rPr>
              <a:t>lieux </a:t>
            </a:r>
          </a:p>
          <a:p>
            <a:pPr lvl="4">
              <a:lnSpc>
                <a:spcPct val="110000"/>
              </a:lnSpc>
            </a:pPr>
            <a:r>
              <a:rPr lang="fr-FR" sz="2200" dirty="0" smtClean="0">
                <a:solidFill>
                  <a:srgbClr val="FF0000"/>
                </a:solidFill>
                <a:latin typeface="Calibri" panose="020F0502020204030204" pitchFamily="34" charset="0"/>
                <a:cs typeface="Calibri" panose="020F0502020204030204" pitchFamily="34" charset="0"/>
              </a:rPr>
              <a:t>–&gt;</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exclusion discrète</a:t>
            </a:r>
            <a:r>
              <a:rPr lang="fr-FR" sz="2200" dirty="0" smtClean="0">
                <a:solidFill>
                  <a:schemeClr val="tx1"/>
                </a:solidFill>
                <a:latin typeface="Calibri" panose="020F0502020204030204" pitchFamily="34" charset="0"/>
                <a:cs typeface="Calibri" panose="020F0502020204030204" pitchFamily="34" charset="0"/>
              </a:rPr>
              <a:t>, pas codifiée : </a:t>
            </a:r>
            <a:r>
              <a:rPr lang="fr-FR" sz="2200" i="1" dirty="0" err="1" smtClean="0">
                <a:solidFill>
                  <a:schemeClr val="tx1"/>
                </a:solidFill>
                <a:latin typeface="Calibri" panose="020F0502020204030204" pitchFamily="34" charset="0"/>
                <a:cs typeface="Calibri" panose="020F0502020204030204" pitchFamily="34" charset="0"/>
              </a:rPr>
              <a:t>riders</a:t>
            </a:r>
            <a:r>
              <a:rPr lang="fr-FR" sz="2200" i="1" dirty="0" smtClean="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accentuent</a:t>
            </a:r>
            <a:r>
              <a:rPr lang="fr-FR" sz="2200" b="1" i="1" dirty="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les boucles </a:t>
            </a:r>
            <a:r>
              <a:rPr lang="fr-FR" sz="2200" dirty="0">
                <a:solidFill>
                  <a:schemeClr val="tx1"/>
                </a:solidFill>
                <a:latin typeface="Calibri" panose="020F0502020204030204" pitchFamily="34" charset="0"/>
                <a:cs typeface="Calibri" panose="020F0502020204030204" pitchFamily="34" charset="0"/>
              </a:rPr>
              <a:t>pour manifester l’impossibilité de faire coexister des pratiques </a:t>
            </a:r>
            <a:r>
              <a:rPr lang="fr-FR" sz="2200" dirty="0" smtClean="0">
                <a:solidFill>
                  <a:schemeClr val="tx1"/>
                </a:solidFill>
                <a:latin typeface="Calibri" panose="020F0502020204030204" pitchFamily="34" charset="0"/>
                <a:cs typeface="Calibri" panose="020F0502020204030204" pitchFamily="34" charset="0"/>
              </a:rPr>
              <a:t>sportives = maîtrise </a:t>
            </a:r>
            <a:r>
              <a:rPr lang="fr-FR" sz="2200" dirty="0">
                <a:solidFill>
                  <a:schemeClr val="tx1"/>
                </a:solidFill>
                <a:latin typeface="Calibri" panose="020F0502020204030204" pitchFamily="34" charset="0"/>
                <a:cs typeface="Calibri" panose="020F0502020204030204" pitchFamily="34" charset="0"/>
              </a:rPr>
              <a:t>d’un espace </a:t>
            </a:r>
            <a:r>
              <a:rPr lang="fr-FR" sz="2200" dirty="0" smtClean="0">
                <a:solidFill>
                  <a:schemeClr val="tx1"/>
                </a:solidFill>
                <a:latin typeface="Calibri" panose="020F0502020204030204" pitchFamily="34" charset="0"/>
                <a:cs typeface="Calibri" panose="020F0502020204030204" pitchFamily="34" charset="0"/>
              </a:rPr>
              <a:t>restreint</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89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6656" y="508000"/>
            <a:ext cx="10753725" cy="5825067"/>
          </a:xfrm>
        </p:spPr>
        <p:txBody>
          <a:bodyPr>
            <a:normAutofit/>
          </a:bodyPr>
          <a:lstStyle/>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Appropriation</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de la rue par les sports urbains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rien d’anarchique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hors </a:t>
            </a:r>
            <a:r>
              <a:rPr lang="fr-FR" sz="2200" dirty="0">
                <a:solidFill>
                  <a:schemeClr val="tx1"/>
                </a:solidFill>
                <a:latin typeface="Calibri" panose="020F0502020204030204" pitchFamily="34" charset="0"/>
                <a:cs typeface="Calibri" panose="020F0502020204030204" pitchFamily="34" charset="0"/>
              </a:rPr>
              <a:t>de la « normalité » urbaine, </a:t>
            </a:r>
            <a:r>
              <a:rPr lang="fr-FR" sz="2200" dirty="0" smtClean="0">
                <a:solidFill>
                  <a:schemeClr val="tx1"/>
                </a:solidFill>
                <a:latin typeface="Calibri" panose="020F0502020204030204" pitchFamily="34" charset="0"/>
                <a:cs typeface="Calibri" panose="020F0502020204030204" pitchFamily="34" charset="0"/>
              </a:rPr>
              <a:t>mais </a:t>
            </a:r>
            <a:r>
              <a:rPr lang="fr-FR" sz="2200" b="1" u="sng" dirty="0" smtClean="0">
                <a:solidFill>
                  <a:schemeClr val="tx1"/>
                </a:solidFill>
                <a:latin typeface="Calibri" panose="020F0502020204030204" pitchFamily="34" charset="0"/>
                <a:cs typeface="Calibri" panose="020F0502020204030204" pitchFamily="34" charset="0"/>
              </a:rPr>
              <a:t>invente un </a:t>
            </a:r>
            <a:r>
              <a:rPr lang="fr-FR" sz="2200" b="1" u="sng" dirty="0">
                <a:solidFill>
                  <a:schemeClr val="tx1"/>
                </a:solidFill>
                <a:latin typeface="Calibri" panose="020F0502020204030204" pitchFamily="34" charset="0"/>
                <a:cs typeface="Calibri" panose="020F0502020204030204" pitchFamily="34" charset="0"/>
              </a:rPr>
              <a:t>autre ordre urbain </a:t>
            </a:r>
            <a:r>
              <a:rPr lang="fr-FR" sz="2200" b="1" i="1" u="sng" dirty="0">
                <a:solidFill>
                  <a:schemeClr val="tx1"/>
                </a:solidFill>
                <a:latin typeface="Calibri" panose="020F0502020204030204" pitchFamily="34" charset="0"/>
                <a:cs typeface="Calibri" panose="020F0502020204030204" pitchFamily="34" charset="0"/>
              </a:rPr>
              <a:t>par le </a:t>
            </a:r>
            <a:r>
              <a:rPr lang="fr-FR" sz="2200" b="1" i="1" u="sng" dirty="0" smtClean="0">
                <a:solidFill>
                  <a:schemeClr val="tx1"/>
                </a:solidFill>
                <a:latin typeface="Calibri" panose="020F0502020204030204" pitchFamily="34" charset="0"/>
                <a:cs typeface="Calibri" panose="020F0502020204030204" pitchFamily="34" charset="0"/>
              </a:rPr>
              <a:t>sport</a:t>
            </a:r>
            <a:r>
              <a:rPr lang="fr-FR" sz="2200" u="sng" dirty="0" smtClean="0">
                <a:solidFill>
                  <a:schemeClr val="tx1"/>
                </a:solidFill>
                <a:latin typeface="Calibri" panose="020F0502020204030204" pitchFamily="34" charset="0"/>
                <a:cs typeface="Calibri" panose="020F0502020204030204" pitchFamily="34" charset="0"/>
              </a:rPr>
              <a:t> </a:t>
            </a: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Même chose pour le </a:t>
            </a:r>
            <a:r>
              <a:rPr lang="fr-FR" sz="2200" b="1" dirty="0" err="1" smtClean="0">
                <a:solidFill>
                  <a:schemeClr val="tx1"/>
                </a:solidFill>
                <a:latin typeface="Calibri" panose="020F0502020204030204" pitchFamily="34" charset="0"/>
                <a:cs typeface="Calibri" panose="020F0502020204030204" pitchFamily="34" charset="0"/>
              </a:rPr>
              <a:t>Parkour</a:t>
            </a:r>
            <a:r>
              <a:rPr lang="fr-FR" sz="2200" b="1" dirty="0" smtClean="0">
                <a:solidFill>
                  <a:schemeClr val="tx1"/>
                </a:solidFill>
                <a:latin typeface="Calibri" panose="020F0502020204030204" pitchFamily="34" charset="0"/>
                <a:cs typeface="Calibri" panose="020F0502020204030204" pitchFamily="34" charset="0"/>
              </a:rPr>
              <a:t> :</a:t>
            </a:r>
          </a:p>
          <a:p>
            <a:pPr>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rapport à la rue </a:t>
            </a:r>
            <a:r>
              <a:rPr lang="fr-FR" sz="2200" dirty="0" smtClean="0">
                <a:solidFill>
                  <a:srgbClr val="FF0000"/>
                </a:solidFill>
                <a:latin typeface="Calibri" panose="020F0502020204030204" pitchFamily="34" charset="0"/>
                <a:cs typeface="Calibri" panose="020F0502020204030204" pitchFamily="34" charset="0"/>
              </a:rPr>
              <a:t>très organisé</a:t>
            </a:r>
            <a:r>
              <a:rPr lang="fr-FR" sz="2200" dirty="0" smtClean="0">
                <a:solidFill>
                  <a:schemeClr val="tx1"/>
                </a:solidFill>
                <a:latin typeface="Calibri" panose="020F0502020204030204" pitchFamily="34" charset="0"/>
                <a:cs typeface="Calibri" panose="020F0502020204030204" pitchFamily="34" charset="0"/>
              </a:rPr>
              <a:t> : repérage des trajets (difficulté, fluidité) et des mobiliers (modules), entraînement, etc. = pas improvisé, mais </a:t>
            </a:r>
            <a:r>
              <a:rPr lang="fr-FR" sz="2200" b="1" dirty="0" smtClean="0">
                <a:solidFill>
                  <a:srgbClr val="FF0000"/>
                </a:solidFill>
                <a:latin typeface="Calibri" panose="020F0502020204030204" pitchFamily="34" charset="0"/>
                <a:cs typeface="Calibri" panose="020F0502020204030204" pitchFamily="34" charset="0"/>
              </a:rPr>
              <a:t>exploration</a:t>
            </a:r>
            <a:r>
              <a:rPr lang="fr-FR" sz="2200" dirty="0" smtClean="0">
                <a:solidFill>
                  <a:schemeClr val="tx1"/>
                </a:solidFill>
                <a:latin typeface="Calibri" panose="020F0502020204030204" pitchFamily="34" charset="0"/>
                <a:cs typeface="Calibri" panose="020F0502020204030204" pitchFamily="34" charset="0"/>
              </a:rPr>
              <a:t> et </a:t>
            </a:r>
            <a:r>
              <a:rPr lang="fr-FR" sz="2200" b="1" dirty="0" smtClean="0">
                <a:solidFill>
                  <a:srgbClr val="FF0000"/>
                </a:solidFill>
                <a:latin typeface="Calibri" panose="020F0502020204030204" pitchFamily="34" charset="0"/>
                <a:cs typeface="Calibri" panose="020F0502020204030204" pitchFamily="34" charset="0"/>
              </a:rPr>
              <a:t>appropriation</a:t>
            </a:r>
            <a:r>
              <a:rPr lang="fr-FR" sz="2200" dirty="0" smtClean="0">
                <a:solidFill>
                  <a:schemeClr val="tx1"/>
                </a:solidFill>
                <a:latin typeface="Calibri" panose="020F0502020204030204" pitchFamily="34" charset="0"/>
                <a:cs typeface="Calibri" panose="020F0502020204030204" pitchFamily="34" charset="0"/>
              </a:rPr>
              <a:t> intensive de la ville</a:t>
            </a:r>
          </a:p>
          <a:p>
            <a:pPr>
              <a:lnSpc>
                <a:spcPct val="100000"/>
              </a:lnSpc>
            </a:pPr>
            <a:endParaRPr lang="fr-FR" sz="2200" dirty="0">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23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7" y="378824"/>
            <a:ext cx="11390811" cy="5954244"/>
          </a:xfrm>
        </p:spPr>
        <p:txBody>
          <a:bodyPr>
            <a:normAutofit/>
          </a:bodyPr>
          <a:lstStyle/>
          <a:p>
            <a:pPr>
              <a:lnSpc>
                <a:spcPct val="100000"/>
              </a:lnSpc>
            </a:pPr>
            <a:r>
              <a:rPr lang="fr-FR" b="1" dirty="0">
                <a:latin typeface="Calluna" panose="00000500000000000000" pitchFamily="50" charset="0"/>
                <a:cs typeface="Calibri" panose="020F0502020204030204" pitchFamily="34" charset="0"/>
              </a:rPr>
              <a:t>2.2. </a:t>
            </a:r>
            <a:r>
              <a:rPr lang="fr-FR" b="1" dirty="0" smtClean="0">
                <a:solidFill>
                  <a:srgbClr val="FF0000"/>
                </a:solidFill>
                <a:latin typeface="Calibri" panose="020F0502020204030204" pitchFamily="34" charset="0"/>
                <a:cs typeface="Calibri" panose="020F0502020204030204" pitchFamily="34" charset="0"/>
              </a:rPr>
              <a:t>Liberté, </a:t>
            </a:r>
            <a:r>
              <a:rPr lang="fr-FR" b="1" dirty="0">
                <a:solidFill>
                  <a:srgbClr val="FF0000"/>
                </a:solidFill>
                <a:latin typeface="Calibri" panose="020F0502020204030204" pitchFamily="34" charset="0"/>
                <a:cs typeface="Calibri" panose="020F0502020204030204" pitchFamily="34" charset="0"/>
              </a:rPr>
              <a:t>droit </a:t>
            </a:r>
            <a:r>
              <a:rPr lang="fr-FR" b="1" dirty="0" smtClean="0">
                <a:solidFill>
                  <a:srgbClr val="FF0000"/>
                </a:solidFill>
                <a:latin typeface="Calibri" panose="020F0502020204030204" pitchFamily="34" charset="0"/>
                <a:cs typeface="Calibri" panose="020F0502020204030204" pitchFamily="34" charset="0"/>
              </a:rPr>
              <a:t>d’usage et </a:t>
            </a:r>
            <a:r>
              <a:rPr lang="fr-FR" b="1" i="1" dirty="0" smtClean="0">
                <a:solidFill>
                  <a:srgbClr val="FF0000"/>
                </a:solidFill>
                <a:latin typeface="Calibri" panose="020F0502020204030204" pitchFamily="34" charset="0"/>
                <a:cs typeface="Calibri" panose="020F0502020204030204" pitchFamily="34" charset="0"/>
              </a:rPr>
              <a:t>Do </a:t>
            </a:r>
            <a:r>
              <a:rPr lang="fr-FR" b="1" i="1" dirty="0" err="1" smtClean="0">
                <a:solidFill>
                  <a:srgbClr val="FF0000"/>
                </a:solidFill>
                <a:latin typeface="Calibri" panose="020F0502020204030204" pitchFamily="34" charset="0"/>
                <a:cs typeface="Calibri" panose="020F0502020204030204" pitchFamily="34" charset="0"/>
              </a:rPr>
              <a:t>it</a:t>
            </a:r>
            <a:r>
              <a:rPr lang="fr-FR" b="1" i="1" dirty="0" smtClean="0">
                <a:solidFill>
                  <a:srgbClr val="FF0000"/>
                </a:solidFill>
                <a:latin typeface="Calibri" panose="020F0502020204030204" pitchFamily="34" charset="0"/>
                <a:cs typeface="Calibri" panose="020F0502020204030204" pitchFamily="34" charset="0"/>
              </a:rPr>
              <a:t> </a:t>
            </a:r>
            <a:r>
              <a:rPr lang="fr-FR" b="1" i="1" dirty="0" err="1" smtClean="0">
                <a:solidFill>
                  <a:srgbClr val="FF0000"/>
                </a:solidFill>
                <a:latin typeface="Calibri" panose="020F0502020204030204" pitchFamily="34" charset="0"/>
                <a:cs typeface="Calibri" panose="020F0502020204030204" pitchFamily="34" charset="0"/>
              </a:rPr>
              <a:t>yourself</a:t>
            </a:r>
            <a:r>
              <a:rPr lang="fr-FR" b="1" dirty="0" smtClean="0">
                <a:solidFill>
                  <a:srgbClr val="FF0000"/>
                </a:solidFill>
                <a:latin typeface="Calibri" panose="020F0502020204030204" pitchFamily="34" charset="0"/>
                <a:cs typeface="Calibri" panose="020F0502020204030204" pitchFamily="34" charset="0"/>
              </a:rPr>
              <a:t> : la création </a:t>
            </a:r>
            <a:r>
              <a:rPr lang="fr-FR" b="1" dirty="0">
                <a:solidFill>
                  <a:srgbClr val="FF0000"/>
                </a:solidFill>
                <a:latin typeface="Calibri" panose="020F0502020204030204" pitchFamily="34" charset="0"/>
                <a:cs typeface="Calibri" panose="020F0502020204030204" pitchFamily="34" charset="0"/>
              </a:rPr>
              <a:t>d’espaces </a:t>
            </a:r>
            <a:r>
              <a:rPr lang="fr-FR" b="1" dirty="0" smtClean="0">
                <a:solidFill>
                  <a:srgbClr val="FF0000"/>
                </a:solidFill>
                <a:latin typeface="Calibri" panose="020F0502020204030204" pitchFamily="34" charset="0"/>
                <a:cs typeface="Calibri" panose="020F0502020204030204" pitchFamily="34" charset="0"/>
              </a:rPr>
              <a:t>sportifs</a:t>
            </a:r>
          </a:p>
          <a:p>
            <a:pPr>
              <a:lnSpc>
                <a:spcPct val="100000"/>
              </a:lnSpc>
            </a:pPr>
            <a:endParaRPr lang="fr-FR" sz="22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Occupation </a:t>
            </a:r>
            <a:r>
              <a:rPr lang="fr-FR" sz="2200" b="1" dirty="0">
                <a:solidFill>
                  <a:schemeClr val="tx1"/>
                </a:solidFill>
                <a:latin typeface="Calibri" panose="020F0502020204030204" pitchFamily="34" charset="0"/>
                <a:cs typeface="Calibri" panose="020F0502020204030204" pitchFamily="34" charset="0"/>
              </a:rPr>
              <a:t>des </a:t>
            </a:r>
            <a:r>
              <a:rPr lang="fr-FR" sz="2200" b="1" dirty="0" smtClean="0">
                <a:solidFill>
                  <a:schemeClr val="tx1"/>
                </a:solidFill>
                <a:latin typeface="Calibri" panose="020F0502020204030204" pitchFamily="34" charset="0"/>
                <a:cs typeface="Calibri" panose="020F0502020204030204" pitchFamily="34" charset="0"/>
              </a:rPr>
              <a:t>lieux</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pas simple besoin pratique = expression d’un </a:t>
            </a:r>
            <a:r>
              <a:rPr lang="fr-FR" sz="2200" b="1" i="1" dirty="0" smtClean="0">
                <a:solidFill>
                  <a:schemeClr val="tx1"/>
                </a:solidFill>
                <a:latin typeface="Calibri" panose="020F0502020204030204" pitchFamily="34" charset="0"/>
                <a:cs typeface="Calibri" panose="020F0502020204030204" pitchFamily="34" charset="0"/>
              </a:rPr>
              <a:t>ethos sportif alternatif</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err="1" smtClean="0">
                <a:solidFill>
                  <a:schemeClr val="tx1"/>
                </a:solidFill>
                <a:latin typeface="Calibri" panose="020F0502020204030204" pitchFamily="34" charset="0"/>
                <a:cs typeface="Calibri" panose="020F0502020204030204" pitchFamily="34" charset="0"/>
              </a:rPr>
              <a:t>Parkour</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traceurs = </a:t>
            </a:r>
            <a:r>
              <a:rPr lang="fr-FR" sz="2200" b="1" dirty="0" smtClean="0">
                <a:solidFill>
                  <a:schemeClr val="tx1"/>
                </a:solidFill>
                <a:latin typeface="Calibri" panose="020F0502020204030204" pitchFamily="34" charset="0"/>
                <a:cs typeface="Calibri" panose="020F0502020204030204" pitchFamily="34" charset="0"/>
              </a:rPr>
              <a:t>refus </a:t>
            </a:r>
            <a:r>
              <a:rPr lang="fr-FR" sz="2200" b="1" dirty="0">
                <a:solidFill>
                  <a:schemeClr val="tx1"/>
                </a:solidFill>
                <a:latin typeface="Calibri" panose="020F0502020204030204" pitchFamily="34" charset="0"/>
                <a:cs typeface="Calibri" panose="020F0502020204030204" pitchFamily="34" charset="0"/>
              </a:rPr>
              <a:t>de la </a:t>
            </a:r>
            <a:r>
              <a:rPr lang="fr-FR" sz="2200" b="1" dirty="0" smtClean="0">
                <a:solidFill>
                  <a:schemeClr val="tx1"/>
                </a:solidFill>
                <a:latin typeface="Calibri" panose="020F0502020204030204" pitchFamily="34" charset="0"/>
                <a:cs typeface="Calibri" panose="020F0502020204030204" pitchFamily="34" charset="0"/>
              </a:rPr>
              <a:t>propriété</a:t>
            </a:r>
            <a:r>
              <a:rPr lang="fr-FR" sz="2200" dirty="0" smtClean="0">
                <a:solidFill>
                  <a:schemeClr val="tx1"/>
                </a:solidFill>
                <a:latin typeface="Calibri" panose="020F0502020204030204" pitchFamily="34" charset="0"/>
                <a:cs typeface="Calibri" panose="020F0502020204030204" pitchFamily="34" charset="0"/>
              </a:rPr>
              <a:t> ; idée plus communautaire = revendiquent un </a:t>
            </a:r>
            <a:r>
              <a:rPr lang="fr-FR" sz="2200" b="1" dirty="0" smtClean="0">
                <a:solidFill>
                  <a:srgbClr val="FF0000"/>
                </a:solidFill>
                <a:latin typeface="Calibri" panose="020F0502020204030204" pitchFamily="34" charset="0"/>
                <a:cs typeface="Calibri" panose="020F0502020204030204" pitchFamily="34" charset="0"/>
              </a:rPr>
              <a:t>droit d’usage des espaces</a:t>
            </a:r>
            <a:r>
              <a:rPr lang="fr-FR" sz="2200" dirty="0" smtClean="0">
                <a:solidFill>
                  <a:schemeClr val="tx1"/>
                </a:solidFill>
                <a:latin typeface="Calibri" panose="020F0502020204030204" pitchFamily="34" charset="0"/>
                <a:cs typeface="Calibri" panose="020F0502020204030204" pitchFamily="34" charset="0"/>
              </a:rPr>
              <a:t> : </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espace public </a:t>
            </a:r>
            <a:r>
              <a:rPr lang="fr-FR" sz="2200" dirty="0">
                <a:solidFill>
                  <a:schemeClr val="tx1"/>
                </a:solidFill>
                <a:latin typeface="Calibri" panose="020F0502020204030204" pitchFamily="34" charset="0"/>
                <a:cs typeface="Calibri" panose="020F0502020204030204" pitchFamily="34" charset="0"/>
              </a:rPr>
              <a:t>et même </a:t>
            </a:r>
            <a:r>
              <a:rPr lang="fr-FR" sz="2200" dirty="0" smtClean="0">
                <a:solidFill>
                  <a:schemeClr val="tx1"/>
                </a:solidFill>
                <a:latin typeface="Calibri" panose="020F0502020204030204" pitchFamily="34" charset="0"/>
                <a:cs typeface="Calibri" panose="020F0502020204030204" pitchFamily="34" charset="0"/>
              </a:rPr>
              <a:t>espace privé = </a:t>
            </a:r>
            <a:r>
              <a:rPr lang="fr-FR" sz="2200" b="1" dirty="0" smtClean="0">
                <a:solidFill>
                  <a:schemeClr val="tx1"/>
                </a:solidFill>
                <a:latin typeface="Calibri" panose="020F0502020204030204" pitchFamily="34" charset="0"/>
                <a:cs typeface="Calibri" panose="020F0502020204030204" pitchFamily="34" charset="0"/>
              </a:rPr>
              <a:t>à </a:t>
            </a:r>
            <a:r>
              <a:rPr lang="fr-FR" sz="2200" b="1" dirty="0">
                <a:solidFill>
                  <a:schemeClr val="tx1"/>
                </a:solidFill>
                <a:latin typeface="Calibri" panose="020F0502020204030204" pitchFamily="34" charset="0"/>
                <a:cs typeface="Calibri" panose="020F0502020204030204" pitchFamily="34" charset="0"/>
              </a:rPr>
              <a:t>ceux qui s’en servent</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Non pas : </a:t>
            </a:r>
            <a:r>
              <a:rPr lang="fr-FR" sz="2200" dirty="0">
                <a:solidFill>
                  <a:schemeClr val="tx1"/>
                </a:solidFill>
                <a:latin typeface="Calibri" panose="020F0502020204030204" pitchFamily="34" charset="0"/>
                <a:cs typeface="Calibri" panose="020F0502020204030204" pitchFamily="34" charset="0"/>
              </a:rPr>
              <a:t>les lieux sont à tout le </a:t>
            </a:r>
            <a:r>
              <a:rPr lang="fr-FR" sz="2200" dirty="0" smtClean="0">
                <a:solidFill>
                  <a:schemeClr val="tx1"/>
                </a:solidFill>
                <a:latin typeface="Calibri" panose="020F0502020204030204" pitchFamily="34" charset="0"/>
                <a:cs typeface="Calibri" panose="020F0502020204030204" pitchFamily="34" charset="0"/>
              </a:rPr>
              <a:t>monde. Mais : </a:t>
            </a:r>
            <a:r>
              <a:rPr lang="fr-FR" sz="2200" dirty="0">
                <a:solidFill>
                  <a:schemeClr val="tx1"/>
                </a:solidFill>
                <a:latin typeface="Calibri" panose="020F0502020204030204" pitchFamily="34" charset="0"/>
                <a:cs typeface="Calibri" panose="020F0502020204030204" pitchFamily="34" charset="0"/>
              </a:rPr>
              <a:t>le territoire relève d’une </a:t>
            </a:r>
            <a:r>
              <a:rPr lang="fr-FR" sz="2200" b="1" dirty="0">
                <a:solidFill>
                  <a:schemeClr val="tx1"/>
                </a:solidFill>
                <a:latin typeface="Calibri" panose="020F0502020204030204" pitchFamily="34" charset="0"/>
                <a:cs typeface="Calibri" panose="020F0502020204030204" pitchFamily="34" charset="0"/>
              </a:rPr>
              <a:t>propriété </a:t>
            </a:r>
            <a:r>
              <a:rPr lang="fr-FR" sz="2200" b="1" dirty="0" smtClean="0">
                <a:solidFill>
                  <a:schemeClr val="tx1"/>
                </a:solidFill>
                <a:latin typeface="Calibri" panose="020F0502020204030204" pitchFamily="34" charset="0"/>
                <a:cs typeface="Calibri" panose="020F0502020204030204" pitchFamily="34" charset="0"/>
              </a:rPr>
              <a:t>transitoire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=&gt; ceux </a:t>
            </a:r>
            <a:r>
              <a:rPr lang="fr-FR" sz="2200" dirty="0">
                <a:solidFill>
                  <a:schemeClr val="tx1"/>
                </a:solidFill>
                <a:latin typeface="Calibri" panose="020F0502020204030204" pitchFamily="34" charset="0"/>
                <a:cs typeface="Calibri" panose="020F0502020204030204" pitchFamily="34" charset="0"/>
              </a:rPr>
              <a:t>qui </a:t>
            </a:r>
            <a:r>
              <a:rPr lang="fr-FR" sz="2200" dirty="0" smtClean="0">
                <a:solidFill>
                  <a:schemeClr val="tx1"/>
                </a:solidFill>
                <a:latin typeface="Calibri" panose="020F0502020204030204" pitchFamily="34" charset="0"/>
                <a:cs typeface="Calibri" panose="020F0502020204030204" pitchFamily="34" charset="0"/>
              </a:rPr>
              <a:t>l’utilisent </a:t>
            </a:r>
            <a:r>
              <a:rPr lang="fr-FR" sz="2200" dirty="0">
                <a:solidFill>
                  <a:schemeClr val="tx1"/>
                </a:solidFill>
                <a:latin typeface="Calibri" panose="020F0502020204030204" pitchFamily="34" charset="0"/>
                <a:cs typeface="Calibri" panose="020F0502020204030204" pitchFamily="34" charset="0"/>
              </a:rPr>
              <a:t>ont des </a:t>
            </a:r>
            <a:r>
              <a:rPr lang="fr-FR" sz="2200" b="1" dirty="0">
                <a:solidFill>
                  <a:schemeClr val="tx1"/>
                </a:solidFill>
                <a:latin typeface="Calibri" panose="020F0502020204030204" pitchFamily="34" charset="0"/>
                <a:cs typeface="Calibri" panose="020F0502020204030204" pitchFamily="34" charset="0"/>
              </a:rPr>
              <a:t>obligations morales </a:t>
            </a:r>
            <a:r>
              <a:rPr lang="fr-FR" sz="2200" dirty="0" smtClean="0">
                <a:solidFill>
                  <a:schemeClr val="tx1"/>
                </a:solidFill>
                <a:latin typeface="Calibri" panose="020F0502020204030204" pitchFamily="34" charset="0"/>
                <a:cs typeface="Calibri" panose="020F0502020204030204" pitchFamily="34" charset="0"/>
              </a:rPr>
              <a:t>= le </a:t>
            </a:r>
            <a:r>
              <a:rPr lang="fr-FR" sz="2200" dirty="0">
                <a:solidFill>
                  <a:schemeClr val="tx1"/>
                </a:solidFill>
                <a:latin typeface="Calibri" panose="020F0502020204030204" pitchFamily="34" charset="0"/>
                <a:cs typeface="Calibri" panose="020F0502020204030204" pitchFamily="34" charset="0"/>
              </a:rPr>
              <a:t>transmettre en bon état à ceux qui passeront après. </a:t>
            </a:r>
            <a:endParaRPr lang="fr-FR" sz="2200" dirty="0" smtClean="0">
              <a:solidFill>
                <a:schemeClr val="tx1"/>
              </a:solidFill>
              <a:latin typeface="Calibri" panose="020F0502020204030204" pitchFamily="34" charset="0"/>
              <a:cs typeface="Calibri" panose="020F0502020204030204" pitchFamily="34" charset="0"/>
            </a:endParaRPr>
          </a:p>
          <a:p>
            <a:pPr marL="0" lvl="4" indent="0">
              <a:lnSpc>
                <a:spcPct val="100000"/>
              </a:lnSpc>
              <a:buNone/>
            </a:pPr>
            <a:endParaRPr lang="fr-FR" sz="1200" dirty="0" smtClean="0">
              <a:solidFill>
                <a:srgbClr val="FF0000"/>
              </a:solidFill>
              <a:latin typeface="Calibri" panose="020F0502020204030204" pitchFamily="34" charset="0"/>
              <a:cs typeface="Calibri" panose="020F0502020204030204" pitchFamily="34" charset="0"/>
            </a:endParaRPr>
          </a:p>
          <a:p>
            <a:pPr marL="0" lvl="4" indent="0">
              <a:lnSpc>
                <a:spcPct val="100000"/>
              </a:lnSpc>
              <a:buNone/>
            </a:pPr>
            <a:r>
              <a:rPr lang="fr-FR" sz="2200" dirty="0" smtClean="0">
                <a:solidFill>
                  <a:srgbClr val="FF0000"/>
                </a:solidFill>
                <a:latin typeface="Calibri" panose="020F0502020204030204" pitchFamily="34" charset="0"/>
                <a:cs typeface="Calibri" panose="020F0502020204030204" pitchFamily="34" charset="0"/>
              </a:rPr>
              <a:t>► </a:t>
            </a:r>
            <a:r>
              <a:rPr lang="fr-FR" sz="2200" b="1" i="1" dirty="0" err="1" smtClean="0">
                <a:solidFill>
                  <a:schemeClr val="tx1"/>
                </a:solidFill>
                <a:latin typeface="Calibri" panose="020F0502020204030204" pitchFamily="34" charset="0"/>
                <a:cs typeface="Calibri" panose="020F0502020204030204" pitchFamily="34" charset="0"/>
              </a:rPr>
              <a:t>streeteurs</a:t>
            </a:r>
            <a:r>
              <a:rPr lang="fr-FR" sz="2200" b="1"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ne revendiquent</a:t>
            </a:r>
            <a:r>
              <a:rPr lang="fr-FR" sz="2200" b="1" dirty="0">
                <a:solidFill>
                  <a:schemeClr val="tx1"/>
                </a:solidFill>
                <a:latin typeface="Calibri" panose="020F0502020204030204" pitchFamily="34" charset="0"/>
                <a:cs typeface="Calibri" panose="020F0502020204030204" pitchFamily="34" charset="0"/>
              </a:rPr>
              <a:t> pas d’avoir </a:t>
            </a:r>
            <a:r>
              <a:rPr lang="fr-FR" sz="2200" b="1" i="1" dirty="0">
                <a:solidFill>
                  <a:schemeClr val="tx1"/>
                </a:solidFill>
                <a:latin typeface="Calibri" panose="020F0502020204030204" pitchFamily="34" charset="0"/>
                <a:cs typeface="Calibri" panose="020F0502020204030204" pitchFamily="34" charset="0"/>
              </a:rPr>
              <a:t>un lieu à eux</a:t>
            </a:r>
            <a:r>
              <a:rPr lang="fr-FR" sz="2200" dirty="0">
                <a:solidFill>
                  <a:schemeClr val="tx1"/>
                </a:solidFill>
                <a:latin typeface="Calibri" panose="020F0502020204030204" pitchFamily="34" charset="0"/>
                <a:cs typeface="Calibri" panose="020F0502020204030204" pitchFamily="34" charset="0"/>
              </a:rPr>
              <a:t>, mais de pouvoir </a:t>
            </a:r>
            <a:r>
              <a:rPr lang="fr-FR" sz="2200" b="1" i="1" u="sng" dirty="0">
                <a:solidFill>
                  <a:schemeClr val="tx1"/>
                </a:solidFill>
                <a:latin typeface="Calibri" panose="020F0502020204030204" pitchFamily="34" charset="0"/>
                <a:cs typeface="Calibri" panose="020F0502020204030204" pitchFamily="34" charset="0"/>
              </a:rPr>
              <a:t>jouir </a:t>
            </a:r>
            <a:r>
              <a:rPr lang="fr-FR" sz="2200" b="1" i="1" u="sng" dirty="0" smtClean="0">
                <a:solidFill>
                  <a:schemeClr val="tx1"/>
                </a:solidFill>
                <a:latin typeface="Calibri" panose="020F0502020204030204" pitchFamily="34" charset="0"/>
                <a:cs typeface="Calibri" panose="020F0502020204030204" pitchFamily="34" charset="0"/>
              </a:rPr>
              <a:t>sportivement des </a:t>
            </a:r>
            <a:r>
              <a:rPr lang="fr-FR" sz="2200" b="1" i="1" u="sng" dirty="0">
                <a:solidFill>
                  <a:schemeClr val="tx1"/>
                </a:solidFill>
                <a:latin typeface="Calibri" panose="020F0502020204030204" pitchFamily="34" charset="0"/>
                <a:cs typeface="Calibri" panose="020F0502020204030204" pitchFamily="34" charset="0"/>
              </a:rPr>
              <a:t>lieux </a:t>
            </a:r>
            <a:r>
              <a:rPr lang="fr-FR" sz="2200" b="1" dirty="0">
                <a:solidFill>
                  <a:schemeClr val="tx1"/>
                </a:solidFill>
                <a:latin typeface="Calibri" panose="020F0502020204030204" pitchFamily="34" charset="0"/>
                <a:cs typeface="Calibri" panose="020F0502020204030204" pitchFamily="34" charset="0"/>
              </a:rPr>
              <a:t>qui existent </a:t>
            </a:r>
            <a:r>
              <a:rPr lang="fr-FR" sz="2200" dirty="0">
                <a:solidFill>
                  <a:schemeClr val="tx1"/>
                </a:solidFill>
                <a:latin typeface="Calibri" panose="020F0502020204030204" pitchFamily="34" charset="0"/>
                <a:cs typeface="Calibri" panose="020F0502020204030204" pitchFamily="34" charset="0"/>
              </a:rPr>
              <a:t>pour </a:t>
            </a:r>
            <a:r>
              <a:rPr lang="fr-FR" sz="2200" dirty="0" smtClean="0">
                <a:solidFill>
                  <a:schemeClr val="tx1"/>
                </a:solidFill>
                <a:latin typeface="Calibri" panose="020F0502020204030204" pitchFamily="34" charset="0"/>
                <a:cs typeface="Calibri" panose="020F0502020204030204" pitchFamily="34" charset="0"/>
              </a:rPr>
              <a:t>en libérer l’usage.</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55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949" y="274320"/>
            <a:ext cx="11377747" cy="6058747"/>
          </a:xfrm>
        </p:spPr>
        <p:txBody>
          <a:bodyPr>
            <a:normAutofit/>
          </a:bodyPr>
          <a:lstStyle/>
          <a:p>
            <a:pPr marL="0" indent="0">
              <a:lnSpc>
                <a:spcPct val="110000"/>
              </a:lnSpc>
              <a:buNone/>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Dans </a:t>
            </a:r>
            <a:r>
              <a:rPr lang="fr-FR" sz="2200" dirty="0">
                <a:solidFill>
                  <a:schemeClr val="tx1"/>
                </a:solidFill>
                <a:latin typeface="Calibri" panose="020F0502020204030204" pitchFamily="34" charset="0"/>
                <a:cs typeface="Calibri" panose="020F0502020204030204" pitchFamily="34" charset="0"/>
              </a:rPr>
              <a:t>la pratique : </a:t>
            </a:r>
            <a:r>
              <a:rPr lang="fr-FR" sz="2200" b="1" dirty="0">
                <a:solidFill>
                  <a:schemeClr val="tx1"/>
                </a:solidFill>
                <a:latin typeface="Calibri" panose="020F0502020204030204" pitchFamily="34" charset="0"/>
                <a:cs typeface="Calibri" panose="020F0502020204030204" pitchFamily="34" charset="0"/>
              </a:rPr>
              <a:t>tout morceau de rue ne fait pas un bon lieu pour un sport de rue</a:t>
            </a:r>
            <a:r>
              <a:rPr lang="fr-FR" sz="2200" dirty="0">
                <a:solidFill>
                  <a:schemeClr val="tx1"/>
                </a:solidFill>
                <a:latin typeface="Calibri" panose="020F0502020204030204" pitchFamily="34" charset="0"/>
                <a:cs typeface="Calibri" panose="020F0502020204030204" pitchFamily="34" charset="0"/>
              </a:rPr>
              <a:t> </a:t>
            </a:r>
          </a:p>
          <a:p>
            <a:pPr marL="0" indent="0">
              <a:lnSpc>
                <a:spcPct val="110000"/>
              </a:lnSpc>
              <a:buNone/>
            </a:pP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=&gt; </a:t>
            </a:r>
            <a:r>
              <a:rPr lang="fr-FR" sz="2200" dirty="0">
                <a:solidFill>
                  <a:schemeClr val="tx1"/>
                </a:solidFill>
                <a:latin typeface="Calibri" panose="020F0502020204030204" pitchFamily="34" charset="0"/>
                <a:cs typeface="Calibri" panose="020F0502020204030204" pitchFamily="34" charset="0"/>
              </a:rPr>
              <a:t>formation de lieux dédiés aux sports urbains = produit de logiques et de luttes</a:t>
            </a:r>
          </a:p>
          <a:p>
            <a:pPr marL="0" indent="0">
              <a:lnSpc>
                <a:spcPct val="110000"/>
              </a:lnSpc>
              <a:buNone/>
            </a:pPr>
            <a:endParaRPr lang="fr-FR" sz="2200" b="1" i="1" u="sng" dirty="0" smtClean="0">
              <a:solidFill>
                <a:srgbClr val="FF0000"/>
              </a:solidFill>
              <a:latin typeface="Calibri" panose="020F0502020204030204" pitchFamily="34" charset="0"/>
              <a:cs typeface="Calibri" panose="020F0502020204030204" pitchFamily="34" charset="0"/>
            </a:endParaRPr>
          </a:p>
          <a:p>
            <a:pPr marL="0" indent="0">
              <a:lnSpc>
                <a:spcPct val="110000"/>
              </a:lnSpc>
              <a:buNone/>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Logiques internes</a:t>
            </a:r>
            <a:r>
              <a:rPr lang="fr-FR" sz="2200" dirty="0" smtClean="0">
                <a:solidFill>
                  <a:schemeClr val="tx1"/>
                </a:solidFill>
                <a:latin typeface="Calibri" panose="020F0502020204030204" pitchFamily="34" charset="0"/>
                <a:cs typeface="Calibri" panose="020F0502020204030204" pitchFamily="34" charset="0"/>
              </a:rPr>
              <a:t> au groupe de pratiquants : </a:t>
            </a:r>
          </a:p>
          <a:p>
            <a:pPr marL="731520" lvl="3" indent="0">
              <a:lnSpc>
                <a:spcPct val="110000"/>
              </a:lnSpc>
              <a:buNone/>
            </a:pPr>
            <a:r>
              <a:rPr lang="fr-FR" sz="2200" b="1" dirty="0" smtClean="0">
                <a:solidFill>
                  <a:srgbClr val="FF0000"/>
                </a:solidFill>
                <a:latin typeface="Calibri" panose="020F0502020204030204" pitchFamily="34" charset="0"/>
                <a:cs typeface="Calibri" panose="020F0502020204030204" pitchFamily="34" charset="0"/>
              </a:rPr>
              <a:t>	–&gt; </a:t>
            </a:r>
            <a:r>
              <a:rPr lang="fr-FR" sz="2200" b="1" dirty="0" smtClean="0">
                <a:solidFill>
                  <a:schemeClr val="tx1"/>
                </a:solidFill>
                <a:latin typeface="Calibri" panose="020F0502020204030204" pitchFamily="34" charset="0"/>
                <a:cs typeface="Calibri" panose="020F0502020204030204" pitchFamily="34" charset="0"/>
              </a:rPr>
              <a:t>opportunités </a:t>
            </a:r>
            <a:r>
              <a:rPr lang="fr-FR" sz="2200" b="1" dirty="0">
                <a:solidFill>
                  <a:schemeClr val="tx1"/>
                </a:solidFill>
                <a:latin typeface="Calibri" panose="020F0502020204030204" pitchFamily="34" charset="0"/>
                <a:cs typeface="Calibri" panose="020F0502020204030204" pitchFamily="34" charset="0"/>
              </a:rPr>
              <a:t>du site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configuration dénivelé, présence de piétons, riverains, etc.</a:t>
            </a:r>
          </a:p>
          <a:p>
            <a:pPr marL="731520" lvl="3" indent="0">
              <a:lnSpc>
                <a:spcPct val="110000"/>
              </a:lnSpc>
              <a:buNone/>
            </a:pPr>
            <a:r>
              <a:rPr lang="fr-FR" sz="2200" b="1" dirty="0" smtClean="0">
                <a:solidFill>
                  <a:srgbClr val="FF0000"/>
                </a:solidFill>
                <a:latin typeface="Calibri" panose="020F0502020204030204" pitchFamily="34" charset="0"/>
                <a:cs typeface="Calibri" panose="020F0502020204030204" pitchFamily="34" charset="0"/>
              </a:rPr>
              <a:t>	–&gt;</a:t>
            </a:r>
            <a:r>
              <a:rPr lang="fr-FR" sz="2200" b="1" dirty="0" smtClean="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techniques </a:t>
            </a:r>
            <a:r>
              <a:rPr lang="fr-FR" sz="2200" dirty="0">
                <a:solidFill>
                  <a:schemeClr val="tx1"/>
                </a:solidFill>
                <a:latin typeface="Calibri" panose="020F0502020204030204" pitchFamily="34" charset="0"/>
                <a:cs typeface="Calibri" panose="020F0502020204030204" pitchFamily="34" charset="0"/>
              </a:rPr>
              <a:t>des </a:t>
            </a:r>
            <a:r>
              <a:rPr lang="fr-FR" sz="2200" dirty="0" smtClean="0">
                <a:solidFill>
                  <a:schemeClr val="tx1"/>
                </a:solidFill>
                <a:latin typeface="Calibri" panose="020F0502020204030204" pitchFamily="34" charset="0"/>
                <a:cs typeface="Calibri" panose="020F0502020204030204" pitchFamily="34" charset="0"/>
              </a:rPr>
              <a:t>pratiquants : </a:t>
            </a:r>
            <a:r>
              <a:rPr lang="fr-FR" sz="2200" i="1" dirty="0" err="1" smtClean="0">
                <a:solidFill>
                  <a:schemeClr val="tx1"/>
                </a:solidFill>
                <a:latin typeface="Calibri" panose="020F0502020204030204" pitchFamily="34" charset="0"/>
                <a:cs typeface="Calibri" panose="020F0502020204030204" pitchFamily="34" charset="0"/>
              </a:rPr>
              <a:t>wheeling</a:t>
            </a:r>
            <a:r>
              <a:rPr lang="fr-FR" sz="2200" i="1" dirty="0" smtClean="0">
                <a:solidFill>
                  <a:schemeClr val="tx1"/>
                </a:solidFill>
                <a:latin typeface="Calibri" panose="020F0502020204030204" pitchFamily="34" charset="0"/>
                <a:cs typeface="Calibri" panose="020F0502020204030204" pitchFamily="34" charset="0"/>
              </a:rPr>
              <a:t> =&gt; trottoir en pente ; figures : bancs, bordures, 	marches</a:t>
            </a:r>
            <a:endParaRPr lang="fr-FR" sz="2200" dirty="0" smtClean="0">
              <a:solidFill>
                <a:schemeClr val="tx1"/>
              </a:solidFill>
              <a:latin typeface="Calibri" panose="020F0502020204030204" pitchFamily="34" charset="0"/>
              <a:cs typeface="Calibri" panose="020F0502020204030204" pitchFamily="34" charset="0"/>
            </a:endParaRPr>
          </a:p>
          <a:p>
            <a:pPr marL="731520" lvl="3" indent="0">
              <a:lnSpc>
                <a:spcPct val="110000"/>
              </a:lnSpc>
              <a:buNone/>
            </a:pPr>
            <a:r>
              <a:rPr lang="fr-FR" sz="2200" b="1" dirty="0" smtClean="0">
                <a:solidFill>
                  <a:srgbClr val="FF0000"/>
                </a:solidFill>
                <a:latin typeface="Calibri" panose="020F0502020204030204" pitchFamily="34" charset="0"/>
                <a:cs typeface="Calibri" panose="020F0502020204030204" pitchFamily="34" charset="0"/>
              </a:rPr>
              <a:t>	–&gt;</a:t>
            </a:r>
            <a:r>
              <a:rPr lang="fr-FR" sz="2200" b="1" dirty="0" smtClean="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références </a:t>
            </a:r>
            <a:r>
              <a:rPr lang="fr-FR" sz="2200" b="1" dirty="0">
                <a:solidFill>
                  <a:schemeClr val="tx1"/>
                </a:solidFill>
                <a:latin typeface="Calibri" panose="020F0502020204030204" pitchFamily="34" charset="0"/>
                <a:cs typeface="Calibri" panose="020F0502020204030204" pitchFamily="34" charset="0"/>
              </a:rPr>
              <a:t>culturelles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du groupe : techniques et lieux prisés dans la communauté ; défi 	et difficultés</a:t>
            </a:r>
            <a:endParaRPr lang="fr-FR" sz="2200" b="1" i="1" u="sng" dirty="0" smtClean="0">
              <a:solidFill>
                <a:schemeClr val="tx1"/>
              </a:solidFill>
              <a:latin typeface="Calibri" panose="020F0502020204030204" pitchFamily="34" charset="0"/>
              <a:cs typeface="Calibri" panose="020F0502020204030204" pitchFamily="34" charset="0"/>
            </a:endParaRPr>
          </a:p>
          <a:p>
            <a:pPr>
              <a:lnSpc>
                <a:spcPct val="110000"/>
              </a:lnSpc>
            </a:pPr>
            <a:endParaRPr lang="fr-FR" sz="2200" dirty="0" smtClean="0">
              <a:latin typeface="Calibri" panose="020F0502020204030204" pitchFamily="34" charset="0"/>
              <a:cs typeface="Calibri" panose="020F0502020204030204" pitchFamily="34" charset="0"/>
            </a:endParaRPr>
          </a:p>
          <a:p>
            <a:pPr lvl="8">
              <a:lnSpc>
                <a:spcPct val="110000"/>
              </a:lnSpc>
            </a:pPr>
            <a:r>
              <a:rPr lang="fr-FR" dirty="0" smtClean="0">
                <a:solidFill>
                  <a:schemeClr val="tx1"/>
                </a:solidFill>
                <a:latin typeface="Calibri" panose="020F0502020204030204" pitchFamily="34" charset="0"/>
                <a:cs typeface="Calibri" panose="020F0502020204030204" pitchFamily="34" charset="0"/>
              </a:rPr>
              <a:t>*</a:t>
            </a:r>
            <a:r>
              <a:rPr lang="fr-FR" i="1" dirty="0" smtClean="0">
                <a:solidFill>
                  <a:schemeClr val="tx1"/>
                </a:solidFill>
                <a:latin typeface="Calibri" panose="020F0502020204030204" pitchFamily="34" charset="0"/>
                <a:cs typeface="Calibri" panose="020F0502020204030204" pitchFamily="34" charset="0"/>
              </a:rPr>
              <a:t>Ex.</a:t>
            </a:r>
            <a:r>
              <a:rPr lang="fr-FR" dirty="0" smtClean="0">
                <a:solidFill>
                  <a:schemeClr val="tx1"/>
                </a:solidFill>
                <a:latin typeface="Calibri" panose="020F0502020204030204" pitchFamily="34" charset="0"/>
                <a:cs typeface="Calibri" panose="020F0502020204030204" pitchFamily="34" charset="0"/>
              </a:rPr>
              <a:t> : </a:t>
            </a:r>
            <a:r>
              <a:rPr lang="fr-FR" b="1" dirty="0">
                <a:solidFill>
                  <a:schemeClr val="tx1"/>
                </a:solidFill>
                <a:latin typeface="Calibri" panose="020F0502020204030204" pitchFamily="34" charset="0"/>
                <a:cs typeface="Calibri" panose="020F0502020204030204" pitchFamily="34" charset="0"/>
              </a:rPr>
              <a:t>Julien Laurent, « En </a:t>
            </a:r>
            <a:r>
              <a:rPr lang="fr-FR" b="1" i="1" dirty="0">
                <a:solidFill>
                  <a:schemeClr val="tx1"/>
                </a:solidFill>
                <a:latin typeface="Calibri" panose="020F0502020204030204" pitchFamily="34" charset="0"/>
                <a:cs typeface="Calibri" panose="020F0502020204030204" pitchFamily="34" charset="0"/>
              </a:rPr>
              <a:t>flat </a:t>
            </a:r>
            <a:r>
              <a:rPr lang="fr-FR" b="1" dirty="0">
                <a:solidFill>
                  <a:schemeClr val="tx1"/>
                </a:solidFill>
                <a:latin typeface="Calibri" panose="020F0502020204030204" pitchFamily="34" charset="0"/>
                <a:cs typeface="Calibri" panose="020F0502020204030204" pitchFamily="34" charset="0"/>
              </a:rPr>
              <a:t>ou sur les </a:t>
            </a:r>
            <a:r>
              <a:rPr lang="fr-FR" b="1" i="1" dirty="0" err="1">
                <a:solidFill>
                  <a:schemeClr val="tx1"/>
                </a:solidFill>
                <a:latin typeface="Calibri" panose="020F0502020204030204" pitchFamily="34" charset="0"/>
                <a:cs typeface="Calibri" panose="020F0502020204030204" pitchFamily="34" charset="0"/>
              </a:rPr>
              <a:t>curbs</a:t>
            </a:r>
            <a:r>
              <a:rPr lang="fr-FR" b="1" dirty="0">
                <a:solidFill>
                  <a:schemeClr val="tx1"/>
                </a:solidFill>
                <a:latin typeface="Calibri" panose="020F0502020204030204" pitchFamily="34" charset="0"/>
                <a:cs typeface="Calibri" panose="020F0502020204030204" pitchFamily="34" charset="0"/>
              </a:rPr>
              <a:t>, l’influence de l’espace sur les interactions sociales chez les </a:t>
            </a:r>
            <a:r>
              <a:rPr lang="fr-FR" b="1" dirty="0" err="1">
                <a:solidFill>
                  <a:schemeClr val="tx1"/>
                </a:solidFill>
                <a:latin typeface="Calibri" panose="020F0502020204030204" pitchFamily="34" charset="0"/>
                <a:cs typeface="Calibri" panose="020F0502020204030204" pitchFamily="34" charset="0"/>
              </a:rPr>
              <a:t>skaters</a:t>
            </a:r>
            <a:r>
              <a:rPr lang="fr-FR" b="1" dirty="0">
                <a:solidFill>
                  <a:schemeClr val="tx1"/>
                </a:solidFill>
                <a:latin typeface="Calibri" panose="020F0502020204030204" pitchFamily="34" charset="0"/>
                <a:cs typeface="Calibri" panose="020F0502020204030204" pitchFamily="34" charset="0"/>
              </a:rPr>
              <a:t> montpelliérains », </a:t>
            </a:r>
            <a:r>
              <a:rPr lang="fr-FR" b="1" i="1" dirty="0" err="1">
                <a:solidFill>
                  <a:schemeClr val="tx1"/>
                </a:solidFill>
                <a:latin typeface="Calibri" panose="020F0502020204030204" pitchFamily="34" charset="0"/>
                <a:cs typeface="Calibri" panose="020F0502020204030204" pitchFamily="34" charset="0"/>
              </a:rPr>
              <a:t>Staps</a:t>
            </a:r>
            <a:r>
              <a:rPr lang="fr-FR" b="1" dirty="0">
                <a:solidFill>
                  <a:schemeClr val="tx1"/>
                </a:solidFill>
                <a:latin typeface="Calibri" panose="020F0502020204030204" pitchFamily="34" charset="0"/>
                <a:cs typeface="Calibri" panose="020F0502020204030204" pitchFamily="34" charset="0"/>
              </a:rPr>
              <a:t>, n° 88, 2010, p. </a:t>
            </a:r>
            <a:r>
              <a:rPr lang="fr-FR" b="1" dirty="0" smtClean="0">
                <a:solidFill>
                  <a:schemeClr val="tx1"/>
                </a:solidFill>
                <a:latin typeface="Calibri" panose="020F0502020204030204" pitchFamily="34" charset="0"/>
                <a:cs typeface="Calibri" panose="020F0502020204030204" pitchFamily="34" charset="0"/>
              </a:rPr>
              <a:t>61-77</a:t>
            </a:r>
            <a:r>
              <a:rPr lang="fr-FR" dirty="0" smtClean="0">
                <a:solidFill>
                  <a:schemeClr val="tx1"/>
                </a:solidFill>
                <a:latin typeface="Calibri" panose="020F0502020204030204" pitchFamily="34" charset="0"/>
                <a:cs typeface="Calibri" panose="020F0502020204030204" pitchFamily="34" charset="0"/>
              </a:rPr>
              <a:t> (sur </a:t>
            </a:r>
            <a:r>
              <a:rPr lang="fr-FR" b="1" dirty="0" smtClean="0">
                <a:solidFill>
                  <a:schemeClr val="tx1"/>
                </a:solidFill>
                <a:latin typeface="Calibri" panose="020F0502020204030204" pitchFamily="34" charset="0"/>
                <a:cs typeface="Calibri" panose="020F0502020204030204" pitchFamily="34" charset="0"/>
              </a:rPr>
              <a:t>place </a:t>
            </a:r>
            <a:r>
              <a:rPr lang="fr-FR" b="1" dirty="0">
                <a:solidFill>
                  <a:schemeClr val="tx1"/>
                </a:solidFill>
                <a:latin typeface="Calibri" panose="020F0502020204030204" pitchFamily="34" charset="0"/>
                <a:cs typeface="Calibri" panose="020F0502020204030204" pitchFamily="34" charset="0"/>
              </a:rPr>
              <a:t>Albert </a:t>
            </a:r>
            <a:r>
              <a:rPr lang="fr-FR" b="1" dirty="0" smtClean="0">
                <a:solidFill>
                  <a:schemeClr val="tx1"/>
                </a:solidFill>
                <a:latin typeface="Calibri" panose="020F0502020204030204" pitchFamily="34" charset="0"/>
                <a:cs typeface="Calibri" panose="020F0502020204030204" pitchFamily="34" charset="0"/>
              </a:rPr>
              <a:t>I</a:t>
            </a:r>
            <a:r>
              <a:rPr lang="fr-FR" b="1" baseline="30000" dirty="0" smtClean="0">
                <a:solidFill>
                  <a:schemeClr val="tx1"/>
                </a:solidFill>
                <a:latin typeface="Calibri" panose="020F0502020204030204" pitchFamily="34" charset="0"/>
                <a:cs typeface="Calibri" panose="020F0502020204030204" pitchFamily="34" charset="0"/>
              </a:rPr>
              <a:t>er</a:t>
            </a:r>
            <a:r>
              <a:rPr lang="fr-FR" dirty="0">
                <a:solidFill>
                  <a:schemeClr val="tx1"/>
                </a:solidFill>
                <a:latin typeface="Calibri" panose="020F0502020204030204" pitchFamily="34" charset="0"/>
                <a:cs typeface="Calibri" panose="020F0502020204030204" pitchFamily="34" charset="0"/>
              </a:rPr>
              <a:t> à</a:t>
            </a:r>
            <a:r>
              <a:rPr lang="fr-FR" dirty="0" smtClean="0">
                <a:solidFill>
                  <a:schemeClr val="tx1"/>
                </a:solidFill>
                <a:latin typeface="Calibri" panose="020F0502020204030204" pitchFamily="34" charset="0"/>
                <a:cs typeface="Calibri" panose="020F0502020204030204" pitchFamily="34" charset="0"/>
              </a:rPr>
              <a:t> Montpellier)</a:t>
            </a:r>
          </a:p>
        </p:txBody>
      </p:sp>
    </p:spTree>
    <p:extLst>
      <p:ext uri="{BB962C8B-B14F-4D97-AF65-F5344CB8AC3E}">
        <p14:creationId xmlns:p14="http://schemas.microsoft.com/office/powerpoint/2010/main" val="115238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571" y="209006"/>
            <a:ext cx="11508377" cy="6124061"/>
          </a:xfrm>
        </p:spPr>
        <p:txBody>
          <a:bodyPr>
            <a:noAutofit/>
          </a:bodyPr>
          <a:lstStyle/>
          <a:p>
            <a:pPr>
              <a:lnSpc>
                <a:spcPct val="11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a:solidFill>
                  <a:srgbClr val="FF0000"/>
                </a:solidFill>
                <a:latin typeface="Calibri" panose="020F0502020204030204" pitchFamily="34" charset="0"/>
                <a:cs typeface="Calibri" panose="020F0502020204030204" pitchFamily="34" charset="0"/>
              </a:rPr>
              <a:t>Logiques externes</a:t>
            </a:r>
            <a:r>
              <a:rPr lang="fr-FR" sz="2200" b="1" dirty="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propres aux autorités :</a:t>
            </a:r>
          </a:p>
          <a:p>
            <a:pPr lvl="3">
              <a:lnSpc>
                <a:spcPct val="11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a:solidFill>
                  <a:schemeClr val="tx1"/>
                </a:solidFill>
                <a:latin typeface="Calibri" panose="020F0502020204030204" pitchFamily="34" charset="0"/>
                <a:cs typeface="Calibri" panose="020F0502020204030204" pitchFamily="34" charset="0"/>
              </a:rPr>
              <a:t>Contre </a:t>
            </a:r>
            <a:r>
              <a:rPr lang="fr-FR" sz="2200" b="1" dirty="0" smtClean="0">
                <a:solidFill>
                  <a:schemeClr val="tx1"/>
                </a:solidFill>
                <a:latin typeface="Calibri" panose="020F0502020204030204" pitchFamily="34" charset="0"/>
                <a:cs typeface="Calibri" panose="020F0502020204030204" pitchFamily="34" charset="0"/>
              </a:rPr>
              <a:t>nuisances et détérioration : dispositifs anti-skate (rivets, entailles, etc.) + création d’espace dédiés : </a:t>
            </a:r>
            <a:r>
              <a:rPr lang="fr-FR" sz="2200" b="1" i="1" dirty="0" smtClean="0">
                <a:solidFill>
                  <a:schemeClr val="tx1"/>
                </a:solidFill>
                <a:latin typeface="Calibri" panose="020F0502020204030204" pitchFamily="34" charset="0"/>
                <a:cs typeface="Calibri" panose="020F0502020204030204" pitchFamily="34" charset="0"/>
              </a:rPr>
              <a:t>skate-park</a:t>
            </a:r>
            <a:endParaRPr lang="fr-FR" sz="2200" b="1" i="1" dirty="0">
              <a:solidFill>
                <a:schemeClr val="tx1"/>
              </a:solidFill>
              <a:latin typeface="Calibri" panose="020F0502020204030204" pitchFamily="34" charset="0"/>
              <a:cs typeface="Calibri" panose="020F0502020204030204" pitchFamily="34" charset="0"/>
            </a:endParaRPr>
          </a:p>
          <a:p>
            <a:pPr>
              <a:lnSpc>
                <a:spcPct val="110000"/>
              </a:lnSpc>
            </a:pPr>
            <a:endParaRPr lang="fr-FR" sz="1200" b="1" dirty="0" smtClean="0">
              <a:latin typeface="Calibri" panose="020F0502020204030204" pitchFamily="34" charset="0"/>
              <a:cs typeface="Calibri" panose="020F0502020204030204" pitchFamily="34" charset="0"/>
            </a:endParaRPr>
          </a:p>
          <a:p>
            <a:pPr>
              <a:lnSpc>
                <a:spcPct val="11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Ajustements des pratiquants </a:t>
            </a:r>
            <a:r>
              <a:rPr lang="fr-FR" sz="2200"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a:p>
            <a:pPr lvl="3">
              <a:lnSpc>
                <a:spcPct val="11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Skate-park perçus comme entrave à la pratique </a:t>
            </a:r>
            <a:r>
              <a:rPr lang="fr-FR" sz="2200" dirty="0" smtClean="0">
                <a:solidFill>
                  <a:schemeClr val="tx1"/>
                </a:solidFill>
                <a:latin typeface="Calibri" panose="020F0502020204030204" pitchFamily="34" charset="0"/>
                <a:cs typeface="Calibri" panose="020F0502020204030204" pitchFamily="34" charset="0"/>
              </a:rPr>
              <a:t>=&gt; </a:t>
            </a:r>
            <a:r>
              <a:rPr lang="fr-FR" sz="2200" i="1" dirty="0" err="1" smtClean="0">
                <a:solidFill>
                  <a:schemeClr val="tx1"/>
                </a:solidFill>
                <a:latin typeface="Calibri" panose="020F0502020204030204" pitchFamily="34" charset="0"/>
                <a:cs typeface="Calibri" panose="020F0502020204030204" pitchFamily="34" charset="0"/>
              </a:rPr>
              <a:t>streeteurs</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créent leur </a:t>
            </a:r>
            <a:r>
              <a:rPr lang="fr-FR" sz="2200" b="1" dirty="0">
                <a:solidFill>
                  <a:schemeClr val="tx1"/>
                </a:solidFill>
                <a:latin typeface="Calibri" panose="020F0502020204030204" pitchFamily="34" charset="0"/>
                <a:cs typeface="Calibri" panose="020F0502020204030204" pitchFamily="34" charset="0"/>
              </a:rPr>
              <a:t>propre </a:t>
            </a:r>
            <a:r>
              <a:rPr lang="fr-FR" sz="2200" b="1" i="1" dirty="0">
                <a:solidFill>
                  <a:schemeClr val="tx1"/>
                </a:solidFill>
                <a:latin typeface="Calibri" panose="020F0502020204030204" pitchFamily="34" charset="0"/>
                <a:cs typeface="Calibri" panose="020F0502020204030204" pitchFamily="34" charset="0"/>
              </a:rPr>
              <a:t>spot</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Do </a:t>
            </a:r>
            <a:r>
              <a:rPr lang="fr-FR" sz="2200" b="1" i="1" dirty="0" err="1">
                <a:solidFill>
                  <a:schemeClr val="tx1"/>
                </a:solidFill>
                <a:latin typeface="Calibri" panose="020F0502020204030204" pitchFamily="34" charset="0"/>
                <a:cs typeface="Calibri" panose="020F0502020204030204" pitchFamily="34" charset="0"/>
              </a:rPr>
              <a:t>it</a:t>
            </a:r>
            <a:r>
              <a:rPr lang="fr-FR" sz="2200" b="1" i="1" dirty="0">
                <a:solidFill>
                  <a:schemeClr val="tx1"/>
                </a:solidFill>
                <a:latin typeface="Calibri" panose="020F0502020204030204" pitchFamily="34" charset="0"/>
                <a:cs typeface="Calibri" panose="020F0502020204030204" pitchFamily="34" charset="0"/>
              </a:rPr>
              <a:t> </a:t>
            </a:r>
            <a:r>
              <a:rPr lang="fr-FR" sz="2200" b="1" i="1" dirty="0" err="1">
                <a:solidFill>
                  <a:schemeClr val="tx1"/>
                </a:solidFill>
                <a:latin typeface="Calibri" panose="020F0502020204030204" pitchFamily="34" charset="0"/>
                <a:cs typeface="Calibri" panose="020F0502020204030204" pitchFamily="34" charset="0"/>
              </a:rPr>
              <a:t>yourself</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autodidaxie)</a:t>
            </a:r>
            <a:r>
              <a:rPr lang="fr-FR" sz="2200" i="1" dirty="0">
                <a:solidFill>
                  <a:schemeClr val="tx1"/>
                </a:solidFill>
                <a:latin typeface="Calibri" panose="020F0502020204030204" pitchFamily="34" charset="0"/>
                <a:cs typeface="Calibri" panose="020F0502020204030204" pitchFamily="34" charset="0"/>
              </a:rPr>
              <a:t> </a:t>
            </a:r>
            <a:r>
              <a:rPr lang="fr-FR" sz="2200" i="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dans </a:t>
            </a:r>
            <a:r>
              <a:rPr lang="fr-FR" sz="2200" dirty="0">
                <a:solidFill>
                  <a:schemeClr val="tx1"/>
                </a:solidFill>
                <a:latin typeface="Calibri" panose="020F0502020204030204" pitchFamily="34" charset="0"/>
                <a:cs typeface="Calibri" panose="020F0502020204030204" pitchFamily="34" charset="0"/>
              </a:rPr>
              <a:t>friches, entrepôts abandonnés, recoins urbains, espaces </a:t>
            </a:r>
            <a:r>
              <a:rPr lang="fr-FR" sz="2200" dirty="0" smtClean="0">
                <a:solidFill>
                  <a:schemeClr val="tx1"/>
                </a:solidFill>
                <a:latin typeface="Calibri" panose="020F0502020204030204" pitchFamily="34" charset="0"/>
                <a:cs typeface="Calibri" panose="020F0502020204030204" pitchFamily="34" charset="0"/>
              </a:rPr>
              <a:t>désaffectés </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du « Skate and Destroy » au « Skate and </a:t>
            </a:r>
            <a:r>
              <a:rPr lang="fr-FR" sz="2200" b="1" dirty="0" err="1">
                <a:solidFill>
                  <a:schemeClr val="tx1"/>
                </a:solidFill>
                <a:latin typeface="Calibri" panose="020F0502020204030204" pitchFamily="34" charset="0"/>
                <a:cs typeface="Calibri" panose="020F0502020204030204" pitchFamily="34" charset="0"/>
              </a:rPr>
              <a:t>Create</a:t>
            </a:r>
            <a:r>
              <a:rPr lang="fr-FR" sz="2200" b="1"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a:t>
            </a:r>
            <a:endParaRPr lang="fr-FR" sz="2200" b="1" dirty="0">
              <a:solidFill>
                <a:schemeClr val="tx1"/>
              </a:solidFill>
              <a:latin typeface="Calibri" panose="020F0502020204030204" pitchFamily="34" charset="0"/>
              <a:cs typeface="Calibri" panose="020F0502020204030204" pitchFamily="34" charset="0"/>
            </a:endParaRPr>
          </a:p>
          <a:p>
            <a:pPr lvl="3">
              <a:lnSpc>
                <a:spcPct val="11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destruction parfois par les autorités qui y voient des </a:t>
            </a:r>
            <a:r>
              <a:rPr lang="fr-FR" sz="2200" b="1" dirty="0" smtClean="0">
                <a:solidFill>
                  <a:schemeClr val="tx1"/>
                </a:solidFill>
                <a:latin typeface="Calibri" panose="020F0502020204030204" pitchFamily="34" charset="0"/>
                <a:cs typeface="Calibri" panose="020F0502020204030204" pitchFamily="34" charset="0"/>
              </a:rPr>
              <a:t>squats</a:t>
            </a:r>
          </a:p>
          <a:p>
            <a:pPr>
              <a:lnSpc>
                <a:spcPct val="110000"/>
              </a:lnSpc>
            </a:pPr>
            <a:endParaRPr lang="fr-FR" sz="1200" i="1" dirty="0" smtClean="0">
              <a:solidFill>
                <a:schemeClr val="tx1"/>
              </a:solidFill>
              <a:latin typeface="Calibri" panose="020F0502020204030204" pitchFamily="34" charset="0"/>
              <a:cs typeface="Calibri" panose="020F0502020204030204" pitchFamily="34" charset="0"/>
            </a:endParaRPr>
          </a:p>
          <a:p>
            <a:pPr>
              <a:lnSpc>
                <a:spcPct val="11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a:solidFill>
                  <a:srgbClr val="FF0000"/>
                </a:solidFill>
                <a:latin typeface="Calibri" panose="020F0502020204030204" pitchFamily="34" charset="0"/>
                <a:cs typeface="Calibri" panose="020F0502020204030204" pitchFamily="34" charset="0"/>
              </a:rPr>
              <a:t>T</a:t>
            </a:r>
            <a:r>
              <a:rPr lang="fr-FR" sz="2200" b="1" dirty="0" smtClean="0">
                <a:solidFill>
                  <a:srgbClr val="FF0000"/>
                </a:solidFill>
                <a:latin typeface="Calibri" panose="020F0502020204030204" pitchFamily="34" charset="0"/>
                <a:cs typeface="Calibri" panose="020F0502020204030204" pitchFamily="34" charset="0"/>
              </a:rPr>
              <a:t>ension propre aux sports </a:t>
            </a:r>
            <a:r>
              <a:rPr lang="fr-FR" sz="2200" b="1" dirty="0">
                <a:solidFill>
                  <a:srgbClr val="FF0000"/>
                </a:solidFill>
                <a:latin typeface="Calibri" panose="020F0502020204030204" pitchFamily="34" charset="0"/>
                <a:cs typeface="Calibri" panose="020F0502020204030204" pitchFamily="34" charset="0"/>
              </a:rPr>
              <a:t>urbains : </a:t>
            </a:r>
            <a:r>
              <a:rPr lang="fr-FR" sz="2200" b="1" dirty="0">
                <a:solidFill>
                  <a:schemeClr val="tx1"/>
                </a:solidFill>
                <a:latin typeface="Calibri" panose="020F0502020204030204" pitchFamily="34" charset="0"/>
                <a:cs typeface="Calibri" panose="020F0502020204030204" pitchFamily="34" charset="0"/>
              </a:rPr>
              <a:t>faut-il opter pour une institutionnalisation de la pratique ou </a:t>
            </a:r>
            <a:r>
              <a:rPr lang="fr-FR" sz="2200" b="1" dirty="0" err="1">
                <a:solidFill>
                  <a:schemeClr val="tx1"/>
                </a:solidFill>
                <a:latin typeface="Calibri" panose="020F0502020204030204" pitchFamily="34" charset="0"/>
                <a:cs typeface="Calibri" panose="020F0502020204030204" pitchFamily="34" charset="0"/>
              </a:rPr>
              <a:t>doit-elle</a:t>
            </a:r>
            <a:r>
              <a:rPr lang="fr-FR" sz="2200" b="1" dirty="0">
                <a:solidFill>
                  <a:schemeClr val="tx1"/>
                </a:solidFill>
                <a:latin typeface="Calibri" panose="020F0502020204030204" pitchFamily="34" charset="0"/>
                <a:cs typeface="Calibri" panose="020F0502020204030204" pitchFamily="34" charset="0"/>
              </a:rPr>
              <a:t> (peut-elle) rester informelle ?</a:t>
            </a:r>
          </a:p>
          <a:p>
            <a:pPr>
              <a:lnSpc>
                <a:spcPct val="110000"/>
              </a:lnSpc>
            </a:pPr>
            <a:endParaRPr lang="fr-FR" sz="2200" i="1" dirty="0" smtClean="0">
              <a:solidFill>
                <a:schemeClr val="tx1"/>
              </a:solidFill>
              <a:latin typeface="Calibri" panose="020F0502020204030204" pitchFamily="34" charset="0"/>
              <a:cs typeface="Calibri" panose="020F0502020204030204" pitchFamily="34" charset="0"/>
            </a:endParaRPr>
          </a:p>
          <a:p>
            <a:pPr>
              <a:lnSpc>
                <a:spcPct val="110000"/>
              </a:lnSpc>
            </a:pPr>
            <a:endParaRPr lang="fr-FR"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025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921351" y="-107576"/>
            <a:ext cx="16034700" cy="9019519"/>
          </a:xfrm>
          <a:prstGeom prst="rect">
            <a:avLst/>
          </a:prstGeom>
        </p:spPr>
      </p:pic>
      <p:sp>
        <p:nvSpPr>
          <p:cNvPr id="13" name="Rectangle à coins arrondis 12"/>
          <p:cNvSpPr/>
          <p:nvPr/>
        </p:nvSpPr>
        <p:spPr>
          <a:xfrm>
            <a:off x="6095999" y="793884"/>
            <a:ext cx="5540188" cy="4997553"/>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6713221" y="303175"/>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Calibri" panose="020F0502020204030204" pitchFamily="34" charset="0"/>
              <a:cs typeface="Calibri" panose="020F0502020204030204" pitchFamily="34" charset="0"/>
            </a:endParaRPr>
          </a:p>
          <a:p>
            <a:pPr>
              <a:lnSpc>
                <a:spcPct val="100000"/>
              </a:lnSpc>
            </a:pPr>
            <a:r>
              <a:rPr lang="fr-FR" sz="6200" b="1" cap="all" dirty="0" smtClean="0">
                <a:solidFill>
                  <a:srgbClr val="002060"/>
                </a:solidFill>
                <a:latin typeface="Calibri" panose="020F0502020204030204" pitchFamily="34" charset="0"/>
                <a:cs typeface="Calibri" panose="020F0502020204030204" pitchFamily="34" charset="0"/>
              </a:rPr>
              <a:t>III/.</a:t>
            </a:r>
            <a:r>
              <a:rPr lang="fr-FR" sz="6200" b="1" cap="all" dirty="0" smtClean="0">
                <a:solidFill>
                  <a:srgbClr val="FFC000"/>
                </a:solidFill>
                <a:latin typeface="Calibri" panose="020F0502020204030204" pitchFamily="34" charset="0"/>
                <a:cs typeface="Calibri" panose="020F0502020204030204" pitchFamily="34" charset="0"/>
              </a:rPr>
              <a:t> </a:t>
            </a:r>
          </a:p>
          <a:p>
            <a:pPr>
              <a:lnSpc>
                <a:spcPct val="100000"/>
              </a:lnSpc>
            </a:pPr>
            <a:r>
              <a:rPr lang="fr-FR" sz="6200" b="1" cap="all" dirty="0" smtClean="0">
                <a:solidFill>
                  <a:srgbClr val="FFC000"/>
                </a:solidFill>
                <a:latin typeface="Calibri" panose="020F0502020204030204" pitchFamily="34" charset="0"/>
                <a:cs typeface="Calibri" panose="020F0502020204030204" pitchFamily="34" charset="0"/>
              </a:rPr>
              <a:t>Double </a:t>
            </a:r>
          </a:p>
          <a:p>
            <a:pPr>
              <a:lnSpc>
                <a:spcPct val="100000"/>
              </a:lnSpc>
            </a:pPr>
            <a:r>
              <a:rPr lang="fr-FR" sz="6200" b="1" cap="all" dirty="0" smtClean="0">
                <a:solidFill>
                  <a:srgbClr val="FFC000"/>
                </a:solidFill>
                <a:latin typeface="Calibri" panose="020F0502020204030204" pitchFamily="34" charset="0"/>
                <a:cs typeface="Calibri" panose="020F0502020204030204" pitchFamily="34" charset="0"/>
              </a:rPr>
              <a:t>jeu</a:t>
            </a:r>
          </a:p>
          <a:p>
            <a:pPr>
              <a:lnSpc>
                <a:spcPct val="100000"/>
              </a:lnSpc>
            </a:pPr>
            <a:r>
              <a:rPr lang="fr-FR" sz="2200" b="1" cap="all" spc="0" dirty="0" smtClean="0">
                <a:solidFill>
                  <a:srgbClr val="002060"/>
                </a:solidFill>
                <a:latin typeface="Calibri" panose="020F0502020204030204" pitchFamily="34" charset="0"/>
                <a:cs typeface="Calibri" panose="020F0502020204030204" pitchFamily="34" charset="0"/>
              </a:rPr>
              <a:t>Institutionnalisation </a:t>
            </a:r>
          </a:p>
          <a:p>
            <a:pPr>
              <a:lnSpc>
                <a:spcPct val="100000"/>
              </a:lnSpc>
            </a:pPr>
            <a:r>
              <a:rPr lang="fr-FR" sz="2200" b="1" cap="all" spc="0" dirty="0" smtClean="0">
                <a:solidFill>
                  <a:srgbClr val="002060"/>
                </a:solidFill>
                <a:latin typeface="Calibri" panose="020F0502020204030204" pitchFamily="34" charset="0"/>
                <a:cs typeface="Calibri" panose="020F0502020204030204" pitchFamily="34" charset="0"/>
              </a:rPr>
              <a:t>ou clandestinité ?</a:t>
            </a:r>
            <a:endParaRPr lang="fr-FR" sz="5200" b="1" cap="all" spc="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793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4320" y="365760"/>
            <a:ext cx="11534503" cy="6204857"/>
          </a:xfrm>
        </p:spPr>
        <p:txBody>
          <a:bodyPr>
            <a:normAutofit/>
          </a:bodyPr>
          <a:lstStyle/>
          <a:p>
            <a:pPr>
              <a:lnSpc>
                <a:spcPct val="100000"/>
              </a:lnSpc>
            </a:pPr>
            <a:r>
              <a:rPr lang="fr-FR" sz="2200" dirty="0" smtClean="0">
                <a:solidFill>
                  <a:srgbClr val="FF0000"/>
                </a:solidFill>
                <a:latin typeface="Calibri" panose="020F0502020204030204" pitchFamily="34" charset="0"/>
                <a:cs typeface="Calibri" panose="020F0502020204030204" pitchFamily="34" charset="0"/>
              </a:rPr>
              <a:t>Depuis années 2000 : </a:t>
            </a:r>
            <a:r>
              <a:rPr lang="fr-FR" sz="2200" dirty="0" smtClean="0">
                <a:solidFill>
                  <a:schemeClr val="tx1"/>
                </a:solidFill>
                <a:latin typeface="Calibri" panose="020F0502020204030204" pitchFamily="34" charset="0"/>
                <a:cs typeface="Calibri" panose="020F0502020204030204" pitchFamily="34" charset="0"/>
              </a:rPr>
              <a:t>sports urbains soumis à triple </a:t>
            </a:r>
            <a:r>
              <a:rPr lang="fr-FR" sz="2200" b="1" u="sng" dirty="0" smtClean="0">
                <a:solidFill>
                  <a:schemeClr val="tx1"/>
                </a:solidFill>
                <a:latin typeface="Calibri" panose="020F0502020204030204" pitchFamily="34" charset="0"/>
                <a:cs typeface="Calibri" panose="020F0502020204030204" pitchFamily="34" charset="0"/>
              </a:rPr>
              <a:t>entreprise d’institutionnalisation</a:t>
            </a:r>
            <a:r>
              <a:rPr lang="fr-FR" sz="2200" u="sng" dirty="0" smtClean="0">
                <a:solidFill>
                  <a:schemeClr val="tx1"/>
                </a:solidFill>
                <a:latin typeface="Calibri" panose="020F0502020204030204" pitchFamily="34" charset="0"/>
                <a:cs typeface="Calibri" panose="020F0502020204030204" pitchFamily="34" charset="0"/>
              </a:rPr>
              <a:t> </a:t>
            </a:r>
          </a:p>
          <a:p>
            <a:pPr>
              <a:lnSpc>
                <a:spcPct val="100000"/>
              </a:lnSpc>
            </a:pPr>
            <a:endParaRPr lang="fr-FR" sz="2200" b="1" dirty="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a:t>
            </a:r>
            <a:r>
              <a:rPr lang="fr-FR" sz="2200" b="1" dirty="0" smtClean="0">
                <a:solidFill>
                  <a:srgbClr val="FF0000"/>
                </a:solidFill>
                <a:latin typeface="Calibri" panose="020F0502020204030204" pitchFamily="34" charset="0"/>
                <a:cs typeface="Calibri" panose="020F0502020204030204" pitchFamily="34" charset="0"/>
              </a:rPr>
              <a:t>De la part des autorités publiques </a:t>
            </a: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smtClean="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municipalités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ont ouvert des </a:t>
            </a:r>
            <a:r>
              <a:rPr lang="fr-FR" sz="2200" dirty="0" smtClean="0">
                <a:solidFill>
                  <a:schemeClr val="tx1"/>
                </a:solidFill>
                <a:latin typeface="Calibri" panose="020F0502020204030204" pitchFamily="34" charset="0"/>
                <a:cs typeface="Calibri" panose="020F0502020204030204" pitchFamily="34" charset="0"/>
              </a:rPr>
              <a:t>écoles, </a:t>
            </a:r>
            <a:r>
              <a:rPr lang="fr-FR" sz="2200" dirty="0">
                <a:solidFill>
                  <a:schemeClr val="tx1"/>
                </a:solidFill>
                <a:latin typeface="Calibri" panose="020F0502020204030204" pitchFamily="34" charset="0"/>
                <a:cs typeface="Calibri" panose="020F0502020204030204" pitchFamily="34" charset="0"/>
              </a:rPr>
              <a:t>aménagé des </a:t>
            </a:r>
            <a:r>
              <a:rPr lang="fr-FR" sz="2200" i="1" dirty="0" smtClean="0">
                <a:solidFill>
                  <a:schemeClr val="tx1"/>
                </a:solidFill>
                <a:latin typeface="Calibri" panose="020F0502020204030204" pitchFamily="34" charset="0"/>
                <a:cs typeface="Calibri" panose="020F0502020204030204" pitchFamily="34" charset="0"/>
              </a:rPr>
              <a:t>spots</a:t>
            </a:r>
            <a:r>
              <a:rPr lang="fr-FR" sz="2200" dirty="0">
                <a:solidFill>
                  <a:schemeClr val="tx1"/>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fait construire des </a:t>
            </a:r>
            <a:r>
              <a:rPr lang="fr-FR" sz="2200" dirty="0" smtClean="0">
                <a:solidFill>
                  <a:schemeClr val="tx1"/>
                </a:solidFill>
                <a:latin typeface="Calibri" panose="020F0502020204030204" pitchFamily="34" charset="0"/>
                <a:cs typeface="Calibri" panose="020F0502020204030204" pitchFamily="34" charset="0"/>
              </a:rPr>
              <a:t>skate-parks</a:t>
            </a:r>
            <a:endParaRPr lang="fr-FR" sz="2200" dirty="0">
              <a:solidFill>
                <a:schemeClr val="tx1"/>
              </a:solidFill>
              <a:latin typeface="Calibri" panose="020F0502020204030204" pitchFamily="34" charset="0"/>
              <a:cs typeface="Calibri" panose="020F0502020204030204" pitchFamily="34" charset="0"/>
            </a:endParaRP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smtClean="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État</a:t>
            </a:r>
            <a:r>
              <a:rPr lang="fr-FR" sz="2200" dirty="0" smtClean="0">
                <a:solidFill>
                  <a:schemeClr val="tx1"/>
                </a:solidFill>
                <a:latin typeface="Calibri" panose="020F0502020204030204" pitchFamily="34" charset="0"/>
                <a:cs typeface="Calibri" panose="020F0502020204030204" pitchFamily="34" charset="0"/>
              </a:rPr>
              <a:t> : 2009, États </a:t>
            </a:r>
            <a:r>
              <a:rPr lang="fr-FR" sz="2200" dirty="0">
                <a:solidFill>
                  <a:schemeClr val="tx1"/>
                </a:solidFill>
                <a:latin typeface="Calibri" panose="020F0502020204030204" pitchFamily="34" charset="0"/>
                <a:cs typeface="Calibri" panose="020F0502020204030204" pitchFamily="34" charset="0"/>
              </a:rPr>
              <a:t>généraux des sports </a:t>
            </a:r>
            <a:r>
              <a:rPr lang="fr-FR" sz="2200" dirty="0" smtClean="0">
                <a:solidFill>
                  <a:schemeClr val="tx1"/>
                </a:solidFill>
                <a:latin typeface="Calibri" panose="020F0502020204030204" pitchFamily="34" charset="0"/>
                <a:cs typeface="Calibri" panose="020F0502020204030204" pitchFamily="34" charset="0"/>
              </a:rPr>
              <a:t>urbains</a:t>
            </a:r>
            <a:r>
              <a:rPr lang="fr-FR" sz="2200" dirty="0">
                <a:solidFill>
                  <a:schemeClr val="tx1"/>
                </a:solidFill>
                <a:latin typeface="Calibri" panose="020F0502020204030204" pitchFamily="34" charset="0"/>
                <a:cs typeface="Calibri" panose="020F0502020204030204" pitchFamily="34" charset="0"/>
              </a:rPr>
              <a:t> : </a:t>
            </a:r>
            <a:r>
              <a:rPr lang="fr-FR" sz="2200" dirty="0" smtClean="0">
                <a:solidFill>
                  <a:schemeClr val="tx1"/>
                </a:solidFill>
                <a:latin typeface="Calibri" panose="020F0502020204030204" pitchFamily="34" charset="0"/>
                <a:cs typeface="Calibri" panose="020F0502020204030204" pitchFamily="34" charset="0"/>
              </a:rPr>
              <a:t>Rama Yade (SÉ </a:t>
            </a:r>
            <a:r>
              <a:rPr lang="fr-FR" sz="2200" dirty="0">
                <a:solidFill>
                  <a:schemeClr val="tx1"/>
                </a:solidFill>
                <a:latin typeface="Calibri" panose="020F0502020204030204" pitchFamily="34" charset="0"/>
                <a:cs typeface="Calibri" panose="020F0502020204030204" pitchFamily="34" charset="0"/>
              </a:rPr>
              <a:t>aux </a:t>
            </a:r>
            <a:r>
              <a:rPr lang="fr-FR" sz="2200" dirty="0" smtClean="0">
                <a:solidFill>
                  <a:schemeClr val="tx1"/>
                </a:solidFill>
                <a:latin typeface="Calibri" panose="020F0502020204030204" pitchFamily="34" charset="0"/>
                <a:cs typeface="Calibri" panose="020F0502020204030204" pitchFamily="34" charset="0"/>
              </a:rPr>
              <a:t>Sports) : </a:t>
            </a:r>
            <a:r>
              <a:rPr lang="fr-FR" sz="2200" b="1" dirty="0" smtClean="0">
                <a:solidFill>
                  <a:schemeClr val="tx1"/>
                </a:solidFill>
                <a:latin typeface="Calibri" panose="020F0502020204030204" pitchFamily="34" charset="0"/>
                <a:cs typeface="Calibri" panose="020F0502020204030204" pitchFamily="34" charset="0"/>
              </a:rPr>
              <a:t>«</a:t>
            </a:r>
            <a:r>
              <a:rPr lang="fr-FR" sz="2200" b="1" dirty="0">
                <a:solidFill>
                  <a:schemeClr val="tx1"/>
                </a:solidFill>
                <a:latin typeface="Calibri" panose="020F0502020204030204" pitchFamily="34" charset="0"/>
                <a:cs typeface="Calibri" panose="020F0502020204030204" pitchFamily="34" charset="0"/>
              </a:rPr>
              <a:t> Ne rien faire, c’est laisser des jeunes, et leurs parents, sans points de repère sérieux pour choisir des associations de sports urbains offrant des garanties suffisantes en matière d’encadrement et de sécurité </a:t>
            </a:r>
            <a:r>
              <a:rPr lang="fr-FR" sz="2200" b="1" dirty="0" smtClean="0">
                <a:solidFill>
                  <a:schemeClr val="tx1"/>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a:t>
            </a: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De la part des instances sportives</a:t>
            </a: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création de clubs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de fédération </a:t>
            </a:r>
            <a:r>
              <a:rPr lang="fr-FR" sz="2200" dirty="0">
                <a:solidFill>
                  <a:schemeClr val="tx1"/>
                </a:solidFill>
                <a:latin typeface="Calibri" panose="020F0502020204030204" pitchFamily="34" charset="0"/>
                <a:cs typeface="Calibri" panose="020F0502020204030204" pitchFamily="34" charset="0"/>
              </a:rPr>
              <a:t>pour </a:t>
            </a:r>
            <a:r>
              <a:rPr lang="fr-FR" sz="2200" dirty="0">
                <a:latin typeface="Calibri" panose="020F0502020204030204" pitchFamily="34" charset="0"/>
                <a:cs typeface="Calibri" panose="020F0502020204030204" pitchFamily="34" charset="0"/>
              </a:rPr>
              <a:t>développer leur </a:t>
            </a:r>
            <a:r>
              <a:rPr lang="fr-FR" sz="2200" dirty="0" smtClean="0">
                <a:latin typeface="Calibri" panose="020F0502020204030204" pitchFamily="34" charset="0"/>
                <a:cs typeface="Calibri" panose="020F0502020204030204" pitchFamily="34" charset="0"/>
              </a:rPr>
              <a:t>pratique et </a:t>
            </a:r>
            <a:r>
              <a:rPr lang="fr-FR" sz="2200" dirty="0">
                <a:latin typeface="Calibri" panose="020F0502020204030204" pitchFamily="34" charset="0"/>
                <a:cs typeface="Calibri" panose="020F0502020204030204" pitchFamily="34" charset="0"/>
              </a:rPr>
              <a:t>la faire </a:t>
            </a:r>
            <a:r>
              <a:rPr lang="fr-FR" sz="2200" dirty="0" smtClean="0">
                <a:latin typeface="Calibri" panose="020F0502020204030204" pitchFamily="34" charset="0"/>
                <a:cs typeface="Calibri" panose="020F0502020204030204" pitchFamily="34" charset="0"/>
              </a:rPr>
              <a:t>reconnaître</a:t>
            </a: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smtClean="0">
                <a:solidFill>
                  <a:schemeClr val="tx1"/>
                </a:solidFill>
                <a:latin typeface="Calibri" panose="020F0502020204030204" pitchFamily="34" charset="0"/>
                <a:cs typeface="Calibri" panose="020F0502020204030204" pitchFamily="34" charset="0"/>
              </a:rPr>
              <a:t> FF </a:t>
            </a:r>
            <a:r>
              <a:rPr lang="fr-FR" sz="2200" dirty="0">
                <a:solidFill>
                  <a:schemeClr val="tx1"/>
                </a:solidFill>
                <a:latin typeface="Calibri" panose="020F0502020204030204" pitchFamily="34" charset="0"/>
                <a:cs typeface="Calibri" panose="020F0502020204030204" pitchFamily="34" charset="0"/>
              </a:rPr>
              <a:t>des sports urbains (2009) et </a:t>
            </a:r>
            <a:r>
              <a:rPr lang="fr-FR" sz="2200" dirty="0" smtClean="0">
                <a:solidFill>
                  <a:schemeClr val="tx1"/>
                </a:solidFill>
                <a:latin typeface="Calibri" panose="020F0502020204030204" pitchFamily="34" charset="0"/>
                <a:cs typeface="Calibri" panose="020F0502020204030204" pitchFamily="34" charset="0"/>
              </a:rPr>
              <a:t>Fédération </a:t>
            </a:r>
            <a:r>
              <a:rPr lang="fr-FR" sz="2200" dirty="0">
                <a:solidFill>
                  <a:schemeClr val="tx1"/>
                </a:solidFill>
                <a:latin typeface="Calibri" panose="020F0502020204030204" pitchFamily="34" charset="0"/>
                <a:cs typeface="Calibri" panose="020F0502020204030204" pitchFamily="34" charset="0"/>
              </a:rPr>
              <a:t>de </a:t>
            </a:r>
            <a:r>
              <a:rPr lang="fr-FR" sz="2200" dirty="0" err="1">
                <a:solidFill>
                  <a:schemeClr val="tx1"/>
                </a:solidFill>
                <a:latin typeface="Calibri" panose="020F0502020204030204" pitchFamily="34" charset="0"/>
                <a:cs typeface="Calibri" panose="020F0502020204030204" pitchFamily="34" charset="0"/>
              </a:rPr>
              <a:t>parkour</a:t>
            </a:r>
            <a:r>
              <a:rPr lang="fr-FR" sz="2200" dirty="0">
                <a:solidFill>
                  <a:schemeClr val="tx1"/>
                </a:solidFill>
                <a:latin typeface="Calibri" panose="020F0502020204030204" pitchFamily="34" charset="0"/>
                <a:cs typeface="Calibri" panose="020F0502020204030204" pitchFamily="34" charset="0"/>
              </a:rPr>
              <a:t> (2011</a:t>
            </a:r>
            <a:r>
              <a:rPr lang="fr-FR" sz="2200" dirty="0" smtClean="0">
                <a:solidFill>
                  <a:schemeClr val="tx1"/>
                </a:solidFill>
                <a:latin typeface="Calibri" panose="020F0502020204030204" pitchFamily="34" charset="0"/>
                <a:cs typeface="Calibri" panose="020F0502020204030204" pitchFamily="34" charset="0"/>
              </a:rPr>
              <a:t>) avec formations </a:t>
            </a:r>
            <a:r>
              <a:rPr lang="fr-FR" sz="2200" dirty="0" err="1" smtClean="0">
                <a:solidFill>
                  <a:schemeClr val="tx1"/>
                </a:solidFill>
                <a:latin typeface="Calibri" panose="020F0502020204030204" pitchFamily="34" charset="0"/>
                <a:cs typeface="Calibri" panose="020F0502020204030204" pitchFamily="34" charset="0"/>
              </a:rPr>
              <a:t>professionnalisantes</a:t>
            </a:r>
            <a:endParaRPr lang="fr-FR" sz="2200" dirty="0" smtClean="0">
              <a:solidFill>
                <a:schemeClr val="tx1"/>
              </a:solidFill>
              <a:latin typeface="Calibri" panose="020F0502020204030204" pitchFamily="34" charset="0"/>
              <a:cs typeface="Calibri" panose="020F0502020204030204" pitchFamily="34" charset="0"/>
            </a:endParaRPr>
          </a:p>
          <a:p>
            <a:pPr lvl="3">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JO : BMX (2008, Pékin) ; skateboard (2021, Tokyo) ; </a:t>
            </a:r>
            <a:r>
              <a:rPr lang="fr-FR" sz="2200" b="1" dirty="0" err="1" smtClean="0">
                <a:solidFill>
                  <a:schemeClr val="tx1"/>
                </a:solidFill>
                <a:latin typeface="Calibri" panose="020F0502020204030204" pitchFamily="34" charset="0"/>
                <a:cs typeface="Calibri" panose="020F0502020204030204" pitchFamily="34" charset="0"/>
              </a:rPr>
              <a:t>parkour</a:t>
            </a:r>
            <a:r>
              <a:rPr lang="fr-FR" sz="2200" b="1" dirty="0" smtClean="0">
                <a:solidFill>
                  <a:schemeClr val="tx1"/>
                </a:solidFill>
                <a:latin typeface="Calibri" panose="020F0502020204030204" pitchFamily="34" charset="0"/>
                <a:cs typeface="Calibri" panose="020F0502020204030204" pitchFamily="34" charset="0"/>
              </a:rPr>
              <a:t> : ?</a:t>
            </a:r>
            <a:r>
              <a:rPr lang="fr-FR" sz="2200" dirty="0" smtClean="0">
                <a:solidFill>
                  <a:schemeClr val="tx1"/>
                </a:solidFill>
                <a:latin typeface="Calibri" panose="020F0502020204030204" pitchFamily="34" charset="0"/>
                <a:cs typeface="Calibri" panose="020F0502020204030204" pitchFamily="34" charset="0"/>
              </a:rPr>
              <a:t> </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02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640" y="470264"/>
            <a:ext cx="11090366" cy="5862804"/>
          </a:xfrm>
        </p:spPr>
        <p:txBody>
          <a:bodyPr>
            <a:normAutofit/>
          </a:bodyPr>
          <a:lstStyle/>
          <a:p>
            <a:pPr>
              <a:lnSpc>
                <a:spcPct val="100000"/>
              </a:lnSpc>
            </a:pPr>
            <a:r>
              <a:rPr lang="fr-FR" sz="2200" b="1" i="1" dirty="0" smtClean="0">
                <a:solidFill>
                  <a:srgbClr val="FF0000"/>
                </a:solidFill>
                <a:latin typeface="Calibri" panose="020F0502020204030204" pitchFamily="34" charset="0"/>
                <a:cs typeface="Calibri" panose="020F0502020204030204" pitchFamily="34" charset="0"/>
              </a:rPr>
              <a:t>Objectifs</a:t>
            </a:r>
            <a:r>
              <a:rPr lang="fr-FR" sz="2200" dirty="0" smtClean="0">
                <a:latin typeface="Calibri" panose="020F0502020204030204" pitchFamily="34" charset="0"/>
                <a:cs typeface="Calibri" panose="020F0502020204030204" pitchFamily="34" charset="0"/>
              </a:rPr>
              <a:t> :</a:t>
            </a: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Catégorie </a:t>
            </a:r>
            <a:r>
              <a:rPr lang="fr-FR" sz="2200" dirty="0">
                <a:solidFill>
                  <a:schemeClr val="tx1"/>
                </a:solidFill>
                <a:latin typeface="Calibri" panose="020F0502020204030204" pitchFamily="34" charset="0"/>
                <a:cs typeface="Calibri" panose="020F0502020204030204" pitchFamily="34" charset="0"/>
              </a:rPr>
              <a:t>de pratiques sportives que l’EPS ne prend pas en charge et </a:t>
            </a:r>
            <a:r>
              <a:rPr lang="fr-FR" sz="2200" dirty="0" smtClean="0">
                <a:solidFill>
                  <a:schemeClr val="tx1"/>
                </a:solidFill>
                <a:latin typeface="Calibri" panose="020F0502020204030204" pitchFamily="34" charset="0"/>
                <a:cs typeface="Calibri" panose="020F0502020204030204" pitchFamily="34" charset="0"/>
              </a:rPr>
              <a:t>pourtant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plébiscitées par les élèves*</a:t>
            </a:r>
            <a:endParaRPr lang="fr-FR" sz="2200" dirty="0">
              <a:solidFill>
                <a:schemeClr val="tx1"/>
              </a:solidFill>
              <a:latin typeface="Calibri" panose="020F0502020204030204" pitchFamily="34" charset="0"/>
              <a:cs typeface="Calibri" panose="020F0502020204030204" pitchFamily="34" charset="0"/>
            </a:endParaRPr>
          </a:p>
          <a:p>
            <a:pPr lvl="0">
              <a:lnSpc>
                <a:spcPct val="100000"/>
              </a:lnSpc>
            </a:pPr>
            <a:endParaRPr lang="fr-FR" sz="2200" b="1" dirty="0" smtClean="0">
              <a:latin typeface="Calibri" panose="020F0502020204030204" pitchFamily="34" charset="0"/>
              <a:cs typeface="Calibri" panose="020F0502020204030204" pitchFamily="34" charset="0"/>
            </a:endParaRPr>
          </a:p>
          <a:p>
            <a:pPr lvl="0">
              <a:lnSpc>
                <a:spcPct val="100000"/>
              </a:lnSpc>
            </a:pPr>
            <a:r>
              <a:rPr lang="fr-FR" sz="2200" dirty="0" smtClean="0">
                <a:solidFill>
                  <a:srgbClr val="FF0000"/>
                </a:solidFill>
                <a:latin typeface="Calibri" panose="020F0502020204030204" pitchFamily="34" charset="0"/>
                <a:cs typeface="Calibri" panose="020F0502020204030204" pitchFamily="34" charset="0"/>
              </a:rPr>
              <a:t>►</a:t>
            </a:r>
            <a:r>
              <a:rPr lang="fr-FR" sz="2200" dirty="0" smtClean="0">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Question </a:t>
            </a:r>
            <a:r>
              <a:rPr lang="fr-FR" sz="2200" dirty="0">
                <a:solidFill>
                  <a:schemeClr val="tx1"/>
                </a:solidFill>
                <a:latin typeface="Calibri" panose="020F0502020204030204" pitchFamily="34" charset="0"/>
                <a:cs typeface="Calibri" panose="020F0502020204030204" pitchFamily="34" charset="0"/>
              </a:rPr>
              <a:t>des </a:t>
            </a:r>
            <a:r>
              <a:rPr lang="fr-FR" sz="2200" b="1" dirty="0">
                <a:solidFill>
                  <a:srgbClr val="FF0000"/>
                </a:solidFill>
                <a:latin typeface="Calibri" panose="020F0502020204030204" pitchFamily="34" charset="0"/>
                <a:cs typeface="Calibri" panose="020F0502020204030204" pitchFamily="34" charset="0"/>
              </a:rPr>
              <a:t>territoires </a:t>
            </a:r>
            <a:r>
              <a:rPr lang="fr-FR" sz="2200" b="1" dirty="0" smtClean="0">
                <a:solidFill>
                  <a:srgbClr val="FF0000"/>
                </a:solidFill>
                <a:latin typeface="Calibri" panose="020F0502020204030204" pitchFamily="34" charset="0"/>
                <a:cs typeface="Calibri" panose="020F0502020204030204" pitchFamily="34" charset="0"/>
              </a:rPr>
              <a:t>sportifs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comment </a:t>
            </a:r>
            <a:r>
              <a:rPr lang="fr-FR" sz="2200" dirty="0">
                <a:solidFill>
                  <a:schemeClr val="tx1"/>
                </a:solidFill>
                <a:latin typeface="Calibri" panose="020F0502020204030204" pitchFamily="34" charset="0"/>
                <a:cs typeface="Calibri" panose="020F0502020204030204" pitchFamily="34" charset="0"/>
              </a:rPr>
              <a:t>les loisirs sportifs façonnent l’espace, l’investissent et le plient à leurs </a:t>
            </a:r>
            <a:r>
              <a:rPr lang="fr-FR" sz="2200" dirty="0" smtClean="0">
                <a:solidFill>
                  <a:schemeClr val="tx1"/>
                </a:solidFill>
                <a:latin typeface="Calibri" panose="020F0502020204030204" pitchFamily="34" charset="0"/>
                <a:cs typeface="Calibri" panose="020F0502020204030204" pitchFamily="34" charset="0"/>
              </a:rPr>
              <a:t>besoins</a:t>
            </a:r>
            <a:endParaRPr lang="fr-FR" sz="2200" dirty="0">
              <a:solidFill>
                <a:schemeClr val="tx1"/>
              </a:solidFill>
              <a:latin typeface="Calibri" panose="020F0502020204030204" pitchFamily="34" charset="0"/>
              <a:cs typeface="Calibri" panose="020F0502020204030204" pitchFamily="34" charset="0"/>
            </a:endParaRPr>
          </a:p>
          <a:p>
            <a:pPr lvl="0">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lvl="0">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Mode informel </a:t>
            </a:r>
            <a:r>
              <a:rPr lang="fr-FR" sz="2200" b="1" dirty="0" smtClean="0">
                <a:solidFill>
                  <a:schemeClr val="tx1"/>
                </a:solidFill>
                <a:latin typeface="Calibri" panose="020F0502020204030204" pitchFamily="34" charset="0"/>
                <a:cs typeface="Calibri" panose="020F0502020204030204" pitchFamily="34" charset="0"/>
              </a:rPr>
              <a:t>d’organisation des loisirs sportifs </a:t>
            </a:r>
            <a:r>
              <a:rPr lang="fr-FR" sz="2200" dirty="0" smtClean="0">
                <a:solidFill>
                  <a:schemeClr val="tx1"/>
                </a:solidFill>
                <a:latin typeface="Calibri" panose="020F0502020204030204" pitchFamily="34" charset="0"/>
                <a:cs typeface="Calibri" panose="020F0502020204030204" pitchFamily="34" charset="0"/>
              </a:rPr>
              <a:t>et</a:t>
            </a:r>
            <a:r>
              <a:rPr lang="fr-FR" sz="2200" b="1" dirty="0" smtClean="0">
                <a:solidFill>
                  <a:schemeClr val="tx1"/>
                </a:solidFill>
                <a:latin typeface="Calibri" panose="020F0502020204030204" pitchFamily="34" charset="0"/>
                <a:cs typeface="Calibri" panose="020F0502020204030204" pitchFamily="34" charset="0"/>
              </a:rPr>
              <a:t> culture </a:t>
            </a:r>
            <a:r>
              <a:rPr lang="fr-FR" sz="2200" b="1" dirty="0">
                <a:solidFill>
                  <a:schemeClr val="tx1"/>
                </a:solidFill>
                <a:latin typeface="Calibri" panose="020F0502020204030204" pitchFamily="34" charset="0"/>
                <a:cs typeface="Calibri" panose="020F0502020204030204" pitchFamily="34" charset="0"/>
              </a:rPr>
              <a:t>sportive </a:t>
            </a:r>
            <a:r>
              <a:rPr lang="fr-FR" sz="2200" b="1" dirty="0" smtClean="0">
                <a:solidFill>
                  <a:schemeClr val="tx1"/>
                </a:solidFill>
                <a:latin typeface="Calibri" panose="020F0502020204030204" pitchFamily="34" charset="0"/>
                <a:cs typeface="Calibri" panose="020F0502020204030204" pitchFamily="34" charset="0"/>
              </a:rPr>
              <a:t>alternative</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lvl="4">
              <a:lnSpc>
                <a:spcPct val="100000"/>
              </a:lnSpc>
            </a:pPr>
            <a:r>
              <a:rPr lang="fr-FR" sz="2200" b="1" dirty="0" smtClean="0">
                <a:solidFill>
                  <a:srgbClr val="FF0000"/>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 comment </a:t>
            </a:r>
            <a:r>
              <a:rPr lang="fr-FR" sz="2200" dirty="0">
                <a:solidFill>
                  <a:schemeClr val="tx1"/>
                </a:solidFill>
                <a:latin typeface="Calibri" panose="020F0502020204030204" pitchFamily="34" charset="0"/>
                <a:cs typeface="Calibri" panose="020F0502020204030204" pitchFamily="34" charset="0"/>
              </a:rPr>
              <a:t>des activités sportives naissent et se développent </a:t>
            </a:r>
            <a:r>
              <a:rPr lang="fr-FR" sz="2200" b="1" dirty="0">
                <a:solidFill>
                  <a:schemeClr val="tx1"/>
                </a:solidFill>
                <a:latin typeface="Calibri" panose="020F0502020204030204" pitchFamily="34" charset="0"/>
                <a:cs typeface="Calibri" panose="020F0502020204030204" pitchFamily="34" charset="0"/>
              </a:rPr>
              <a:t>en-dehors</a:t>
            </a:r>
            <a:r>
              <a:rPr lang="fr-FR" sz="2200" dirty="0">
                <a:solidFill>
                  <a:schemeClr val="tx1"/>
                </a:solidFill>
                <a:latin typeface="Calibri" panose="020F0502020204030204" pitchFamily="34" charset="0"/>
                <a:cs typeface="Calibri" panose="020F0502020204030204" pitchFamily="34" charset="0"/>
              </a:rPr>
              <a:t> des structures sportives</a:t>
            </a:r>
            <a:r>
              <a:rPr lang="fr-FR" sz="2200"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5912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8" y="300446"/>
            <a:ext cx="11443062" cy="6113417"/>
          </a:xfrm>
        </p:spPr>
        <p:txBody>
          <a:bodyPr>
            <a:normAutofit/>
          </a:bodyPr>
          <a:lstStyle/>
          <a:p>
            <a:pPr>
              <a:lnSpc>
                <a:spcPct val="100000"/>
              </a:lnSpc>
            </a:pPr>
            <a:r>
              <a:rPr lang="fr-FR" sz="2200" dirty="0" smtClean="0">
                <a:solidFill>
                  <a:srgbClr val="FF0000"/>
                </a:solidFill>
                <a:latin typeface="Calibri" panose="020F0502020204030204" pitchFamily="34" charset="0"/>
                <a:cs typeface="Calibri" panose="020F0502020204030204" pitchFamily="34" charset="0"/>
              </a:rPr>
              <a:t>►</a:t>
            </a:r>
            <a:r>
              <a:rPr lang="fr-FR" sz="2200" b="1" dirty="0" smtClean="0">
                <a:solidFill>
                  <a:srgbClr val="FF0000"/>
                </a:solidFill>
                <a:latin typeface="Calibri" panose="020F0502020204030204" pitchFamily="34" charset="0"/>
                <a:cs typeface="Calibri" panose="020F0502020204030204" pitchFamily="34" charset="0"/>
              </a:rPr>
              <a:t> Exploitation commerciale : </a:t>
            </a:r>
            <a:r>
              <a:rPr lang="fr-FR" sz="2200" dirty="0" smtClean="0">
                <a:solidFill>
                  <a:schemeClr val="tx1"/>
                </a:solidFill>
                <a:latin typeface="Calibri" panose="020F0502020204030204" pitchFamily="34" charset="0"/>
                <a:cs typeface="Calibri" panose="020F0502020204030204" pitchFamily="34" charset="0"/>
              </a:rPr>
              <a:t>film, pubs, création </a:t>
            </a:r>
            <a:r>
              <a:rPr lang="fr-FR" sz="2200" dirty="0">
                <a:solidFill>
                  <a:schemeClr val="tx1"/>
                </a:solidFill>
                <a:latin typeface="Calibri" panose="020F0502020204030204" pitchFamily="34" charset="0"/>
                <a:cs typeface="Calibri" panose="020F0502020204030204" pitchFamily="34" charset="0"/>
              </a:rPr>
              <a:t>en 1995 des </a:t>
            </a:r>
            <a:r>
              <a:rPr lang="fr-FR" sz="2200" b="1" dirty="0">
                <a:solidFill>
                  <a:schemeClr val="tx1"/>
                </a:solidFill>
                <a:latin typeface="Calibri" panose="020F0502020204030204" pitchFamily="34" charset="0"/>
                <a:cs typeface="Calibri" panose="020F0502020204030204" pitchFamily="34" charset="0"/>
              </a:rPr>
              <a:t>X </a:t>
            </a:r>
            <a:r>
              <a:rPr lang="fr-FR" sz="2200" b="1" dirty="0" err="1">
                <a:solidFill>
                  <a:schemeClr val="tx1"/>
                </a:solidFill>
                <a:latin typeface="Calibri" panose="020F0502020204030204" pitchFamily="34" charset="0"/>
                <a:cs typeface="Calibri" panose="020F0502020204030204" pitchFamily="34" charset="0"/>
              </a:rPr>
              <a:t>Games</a:t>
            </a:r>
            <a:r>
              <a:rPr lang="fr-FR" sz="2200" dirty="0">
                <a:solidFill>
                  <a:schemeClr val="tx1"/>
                </a:solidFill>
                <a:latin typeface="Calibri" panose="020F0502020204030204" pitchFamily="34" charset="0"/>
                <a:cs typeface="Calibri" panose="020F0502020204030204" pitchFamily="34" charset="0"/>
              </a:rPr>
              <a:t> par un réseau de </a:t>
            </a:r>
            <a:r>
              <a:rPr lang="fr-FR" sz="2200" dirty="0" smtClean="0">
                <a:solidFill>
                  <a:schemeClr val="tx1"/>
                </a:solidFill>
                <a:latin typeface="Calibri" panose="020F0502020204030204" pitchFamily="34" charset="0"/>
                <a:cs typeface="Calibri" panose="020F0502020204030204" pitchFamily="34" charset="0"/>
              </a:rPr>
              <a:t>télé </a:t>
            </a:r>
            <a:r>
              <a:rPr lang="fr-FR" sz="2200" dirty="0">
                <a:solidFill>
                  <a:schemeClr val="tx1"/>
                </a:solidFill>
                <a:latin typeface="Calibri" panose="020F0502020204030204" pitchFamily="34" charset="0"/>
                <a:cs typeface="Calibri" panose="020F0502020204030204" pitchFamily="34" charset="0"/>
              </a:rPr>
              <a:t>sportive américaine (</a:t>
            </a:r>
            <a:r>
              <a:rPr lang="fr-FR" sz="2200" b="1" dirty="0">
                <a:solidFill>
                  <a:schemeClr val="tx1"/>
                </a:solidFill>
                <a:latin typeface="Calibri" panose="020F0502020204030204" pitchFamily="34" charset="0"/>
                <a:cs typeface="Calibri" panose="020F0502020204030204" pitchFamily="34" charset="0"/>
              </a:rPr>
              <a:t>ESPN</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bon </a:t>
            </a:r>
            <a:r>
              <a:rPr lang="fr-FR" sz="2200" dirty="0">
                <a:solidFill>
                  <a:schemeClr val="tx1"/>
                </a:solidFill>
                <a:latin typeface="Calibri" panose="020F0502020204030204" pitchFamily="34" charset="0"/>
                <a:cs typeface="Calibri" panose="020F0502020204030204" pitchFamily="34" charset="0"/>
              </a:rPr>
              <a:t>exemple : </a:t>
            </a:r>
            <a:r>
              <a:rPr lang="fr-FR" sz="2200" b="1" dirty="0">
                <a:solidFill>
                  <a:schemeClr val="tx1"/>
                </a:solidFill>
                <a:latin typeface="Calibri" panose="020F0502020204030204" pitchFamily="34" charset="0"/>
                <a:cs typeface="Calibri" panose="020F0502020204030204" pitchFamily="34" charset="0"/>
              </a:rPr>
              <a:t>BMX, skate, surf, jeux vidéo, etc</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r>
              <a:rPr lang="fr-FR" sz="2200" dirty="0" smtClean="0">
                <a:solidFill>
                  <a:schemeClr val="tx1"/>
                </a:solidFill>
                <a:latin typeface="Calibri" panose="020F0502020204030204" pitchFamily="34" charset="0"/>
                <a:cs typeface="Calibri" panose="020F0502020204030204" pitchFamily="34" charset="0"/>
              </a:rPr>
              <a:t>= Sports urbains = public jeune et branché =&gt; </a:t>
            </a:r>
            <a:r>
              <a:rPr lang="fr-FR" sz="2200" b="1" dirty="0">
                <a:solidFill>
                  <a:schemeClr val="tx1"/>
                </a:solidFill>
                <a:latin typeface="Calibri" panose="020F0502020204030204" pitchFamily="34" charset="0"/>
                <a:cs typeface="Calibri" panose="020F0502020204030204" pitchFamily="34" charset="0"/>
              </a:rPr>
              <a:t>récupérés</a:t>
            </a:r>
            <a:r>
              <a:rPr lang="fr-FR" sz="2200" dirty="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normalisés</a:t>
            </a:r>
            <a:r>
              <a:rPr lang="fr-FR" sz="2200" dirty="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neutralisés</a:t>
            </a:r>
            <a:r>
              <a:rPr lang="fr-FR" sz="2200" dirty="0">
                <a:solidFill>
                  <a:schemeClr val="tx1"/>
                </a:solidFill>
                <a:latin typeface="Calibri" panose="020F0502020204030204" pitchFamily="34" charset="0"/>
                <a:cs typeface="Calibri" panose="020F0502020204030204" pitchFamily="34" charset="0"/>
              </a:rPr>
              <a:t> par les instances publiques ou </a:t>
            </a:r>
            <a:r>
              <a:rPr lang="fr-FR" sz="2200" dirty="0" smtClean="0">
                <a:solidFill>
                  <a:schemeClr val="tx1"/>
                </a:solidFill>
                <a:latin typeface="Calibri" panose="020F0502020204030204" pitchFamily="34" charset="0"/>
                <a:cs typeface="Calibri" panose="020F0502020204030204" pitchFamily="34" charset="0"/>
              </a:rPr>
              <a:t>marchandes</a:t>
            </a:r>
          </a:p>
          <a:p>
            <a:pPr>
              <a:lnSpc>
                <a:spcPct val="100000"/>
              </a:lnSpc>
            </a:pPr>
            <a:endParaRPr lang="fr-FR" sz="2200" dirty="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Tension centrale dans les sports urbains :</a:t>
            </a:r>
            <a:r>
              <a:rPr lang="fr-FR" sz="2200" dirty="0" smtClean="0">
                <a:solidFill>
                  <a:schemeClr val="tx1"/>
                </a:solidFill>
                <a:latin typeface="Calibri" panose="020F0502020204030204" pitchFamily="34" charset="0"/>
                <a:cs typeface="Calibri" panose="020F0502020204030204" pitchFamily="34" charset="0"/>
              </a:rPr>
              <a:t> </a:t>
            </a: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–&gt; D’un côté : </a:t>
            </a:r>
            <a:r>
              <a:rPr lang="fr-FR" sz="2200" dirty="0" smtClean="0">
                <a:solidFill>
                  <a:schemeClr val="tx1"/>
                </a:solidFill>
                <a:latin typeface="Calibri" panose="020F0502020204030204" pitchFamily="34" charset="0"/>
                <a:cs typeface="Calibri" panose="020F0502020204030204" pitchFamily="34" charset="0"/>
              </a:rPr>
              <a:t>quête de </a:t>
            </a:r>
            <a:r>
              <a:rPr lang="fr-FR" sz="2200" b="1" dirty="0" smtClean="0">
                <a:solidFill>
                  <a:schemeClr val="tx1"/>
                </a:solidFill>
                <a:latin typeface="Calibri" panose="020F0502020204030204" pitchFamily="34" charset="0"/>
                <a:cs typeface="Calibri" panose="020F0502020204030204" pitchFamily="34" charset="0"/>
              </a:rPr>
              <a:t>légitimité</a:t>
            </a:r>
            <a:r>
              <a:rPr lang="fr-FR" sz="2200" dirty="0" smtClean="0">
                <a:solidFill>
                  <a:schemeClr val="tx1"/>
                </a:solidFill>
                <a:latin typeface="Calibri" panose="020F0502020204030204" pitchFamily="34" charset="0"/>
                <a:cs typeface="Calibri" panose="020F0502020204030204" pitchFamily="34" charset="0"/>
              </a:rPr>
              <a:t> =&gt; faire </a:t>
            </a:r>
            <a:r>
              <a:rPr lang="fr-FR" sz="2200" dirty="0">
                <a:solidFill>
                  <a:schemeClr val="tx1"/>
                </a:solidFill>
                <a:latin typeface="Calibri" panose="020F0502020204030204" pitchFamily="34" charset="0"/>
                <a:cs typeface="Calibri" panose="020F0502020204030204" pitchFamily="34" charset="0"/>
              </a:rPr>
              <a:t>reconnaître comme </a:t>
            </a:r>
            <a:r>
              <a:rPr lang="fr-FR" sz="2200" b="1" dirty="0" smtClean="0">
                <a:solidFill>
                  <a:schemeClr val="tx1"/>
                </a:solidFill>
                <a:latin typeface="Calibri" panose="020F0502020204030204" pitchFamily="34" charset="0"/>
                <a:cs typeface="Calibri" panose="020F0502020204030204" pitchFamily="34" charset="0"/>
              </a:rPr>
              <a:t>vrais sports </a:t>
            </a:r>
            <a:r>
              <a:rPr lang="fr-FR" sz="2200" dirty="0">
                <a:solidFill>
                  <a:schemeClr val="tx1"/>
                </a:solidFill>
                <a:latin typeface="Calibri" panose="020F0502020204030204" pitchFamily="34" charset="0"/>
                <a:cs typeface="Calibri" panose="020F0502020204030204" pitchFamily="34" charset="0"/>
              </a:rPr>
              <a:t>et se faire reconnaître comme </a:t>
            </a:r>
            <a:r>
              <a:rPr lang="fr-FR" sz="2200" b="1" dirty="0" smtClean="0">
                <a:solidFill>
                  <a:schemeClr val="tx1"/>
                </a:solidFill>
                <a:latin typeface="Calibri" panose="020F0502020204030204" pitchFamily="34" charset="0"/>
                <a:cs typeface="Calibri" panose="020F0502020204030204" pitchFamily="34" charset="0"/>
              </a:rPr>
              <a:t>vrais sportifs</a:t>
            </a:r>
            <a:r>
              <a:rPr lang="fr-FR" sz="2200" dirty="0" smtClean="0">
                <a:solidFill>
                  <a:schemeClr val="tx1"/>
                </a:solidFill>
                <a:latin typeface="Calibri" panose="020F0502020204030204" pitchFamily="34" charset="0"/>
                <a:cs typeface="Calibri" panose="020F0502020204030204" pitchFamily="34" charset="0"/>
              </a:rPr>
              <a:t> =&gt; accueil favorable de toute institutionnalisation </a:t>
            </a:r>
            <a:endParaRPr lang="fr-FR" sz="2200" dirty="0">
              <a:solidFill>
                <a:schemeClr val="tx1"/>
              </a:solidFill>
              <a:latin typeface="Calibri" panose="020F0502020204030204" pitchFamily="34" charset="0"/>
              <a:cs typeface="Calibri" panose="020F0502020204030204" pitchFamily="34" charset="0"/>
            </a:endParaRPr>
          </a:p>
          <a:p>
            <a:pPr lvl="5">
              <a:lnSpc>
                <a:spcPct val="100000"/>
              </a:lnSpc>
            </a:pP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 On n’est plus les petits cons qui font du bruit sous les fenêtres » (Vincent Milou)</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–&gt; D’un autre :</a:t>
            </a:r>
            <a:r>
              <a:rPr lang="fr-FR" sz="2200" dirty="0" smtClean="0">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rejet </a:t>
            </a:r>
            <a:r>
              <a:rPr lang="fr-FR" sz="2200" b="1" dirty="0">
                <a:solidFill>
                  <a:schemeClr val="tx1"/>
                </a:solidFill>
                <a:latin typeface="Calibri" panose="020F0502020204030204" pitchFamily="34" charset="0"/>
                <a:cs typeface="Calibri" panose="020F0502020204030204" pitchFamily="34" charset="0"/>
              </a:rPr>
              <a:t>de l’institutionnalisation</a:t>
            </a:r>
            <a:r>
              <a:rPr lang="fr-FR" sz="2200" dirty="0">
                <a:solidFill>
                  <a:schemeClr val="tx1"/>
                </a:solidFill>
                <a:latin typeface="Calibri" panose="020F0502020204030204" pitchFamily="34" charset="0"/>
                <a:cs typeface="Calibri" panose="020F0502020204030204" pitchFamily="34" charset="0"/>
              </a:rPr>
              <a:t> = vécue comme une </a:t>
            </a:r>
            <a:r>
              <a:rPr lang="fr-FR" sz="2200" b="1" dirty="0" smtClean="0">
                <a:solidFill>
                  <a:schemeClr val="tx1"/>
                </a:solidFill>
                <a:latin typeface="Calibri" panose="020F0502020204030204" pitchFamily="34" charset="0"/>
                <a:cs typeface="Calibri" panose="020F0502020204030204" pitchFamily="34" charset="0"/>
              </a:rPr>
              <a:t>normalisation et trahison des valeurs </a:t>
            </a:r>
            <a:r>
              <a:rPr lang="fr-FR" sz="2200" dirty="0">
                <a:solidFill>
                  <a:schemeClr val="tx1"/>
                </a:solidFill>
                <a:latin typeface="Calibri" panose="020F0502020204030204" pitchFamily="34" charset="0"/>
                <a:cs typeface="Calibri" panose="020F0502020204030204" pitchFamily="34" charset="0"/>
              </a:rPr>
              <a:t>(</a:t>
            </a:r>
            <a:r>
              <a:rPr lang="fr-FR" sz="2200" dirty="0" err="1" smtClean="0">
                <a:solidFill>
                  <a:schemeClr val="tx1"/>
                </a:solidFill>
                <a:latin typeface="Calibri" panose="020F0502020204030204" pitchFamily="34" charset="0"/>
                <a:cs typeface="Calibri" panose="020F0502020204030204" pitchFamily="34" charset="0"/>
              </a:rPr>
              <a:t>anti-capitalisme</a:t>
            </a:r>
            <a:r>
              <a:rPr lang="fr-FR" sz="2200" dirty="0" smtClean="0">
                <a:solidFill>
                  <a:schemeClr val="tx1"/>
                </a:solidFill>
                <a:latin typeface="Calibri" panose="020F0502020204030204" pitchFamily="34" charset="0"/>
                <a:cs typeface="Calibri" panose="020F0502020204030204" pitchFamily="34" charset="0"/>
              </a:rPr>
              <a:t>, anti-autorité) = purisme</a:t>
            </a:r>
          </a:p>
          <a:p>
            <a:pPr lvl="5">
              <a:lnSpc>
                <a:spcPct val="100000"/>
              </a:lnSpc>
            </a:pPr>
            <a:r>
              <a:rPr lang="fr-FR" sz="2200" dirty="0" smtClean="0">
                <a:solidFill>
                  <a:schemeClr val="tx1"/>
                </a:solidFill>
                <a:latin typeface="Calibri" panose="020F0502020204030204" pitchFamily="34" charset="0"/>
                <a:cs typeface="Calibri" panose="020F0502020204030204" pitchFamily="34" charset="0"/>
              </a:rPr>
              <a:t>= attachement à clandestinité, informel et </a:t>
            </a:r>
            <a:r>
              <a:rPr lang="fr-FR" sz="2200" dirty="0" err="1" smtClean="0">
                <a:solidFill>
                  <a:schemeClr val="tx1"/>
                </a:solidFill>
                <a:latin typeface="Calibri" panose="020F0502020204030204" pitchFamily="34" charset="0"/>
                <a:cs typeface="Calibri" panose="020F0502020204030204" pitchFamily="34" charset="0"/>
              </a:rPr>
              <a:t>entre-soi</a:t>
            </a:r>
            <a:r>
              <a:rPr lang="fr-FR" sz="2200" dirty="0" smtClean="0">
                <a:solidFill>
                  <a:schemeClr val="tx1"/>
                </a:solidFill>
                <a:latin typeface="Calibri" panose="020F0502020204030204" pitchFamily="34" charset="0"/>
                <a:cs typeface="Calibri" panose="020F0502020204030204" pitchFamily="34" charset="0"/>
              </a:rPr>
              <a:t> </a:t>
            </a:r>
          </a:p>
          <a:p>
            <a:pPr lvl="5">
              <a:lnSpc>
                <a:spcPct val="100000"/>
              </a:lnSpc>
            </a:pPr>
            <a:r>
              <a:rPr lang="fr-FR" sz="2200" dirty="0" smtClean="0">
                <a:solidFill>
                  <a:schemeClr val="tx1"/>
                </a:solidFill>
                <a:latin typeface="Calibri" panose="020F0502020204030204" pitchFamily="34" charset="0"/>
                <a:cs typeface="Calibri" panose="020F0502020204030204" pitchFamily="34" charset="0"/>
              </a:rPr>
              <a:t>= critique dévoiement des techniques : fige le sport dans figures spectaculaire et rentables plutôt que recherche et inventivité =&gt; </a:t>
            </a:r>
            <a:r>
              <a:rPr lang="fr-FR" sz="2200" b="1" dirty="0" smtClean="0">
                <a:solidFill>
                  <a:schemeClr val="tx1"/>
                </a:solidFill>
                <a:latin typeface="Calibri" panose="020F0502020204030204" pitchFamily="34" charset="0"/>
                <a:cs typeface="Calibri" panose="020F0502020204030204" pitchFamily="34" charset="0"/>
              </a:rPr>
              <a:t>quête d’une pureté de l’activité</a:t>
            </a:r>
            <a:endParaRPr lang="fr-FR" sz="2200" dirty="0" smtClean="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a:latin typeface="Calibri" panose="020F0502020204030204" pitchFamily="34" charset="0"/>
              <a:cs typeface="Calibri" panose="020F0502020204030204" pitchFamily="34" charset="0"/>
            </a:endParaRPr>
          </a:p>
          <a:p>
            <a:pPr>
              <a:lnSpc>
                <a:spcPct val="10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825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921351" y="-107576"/>
            <a:ext cx="16034700" cy="9019519"/>
          </a:xfrm>
          <a:prstGeom prst="rect">
            <a:avLst/>
          </a:prstGeom>
        </p:spPr>
      </p:pic>
      <p:sp>
        <p:nvSpPr>
          <p:cNvPr id="13" name="Rectangle à coins arrondis 12"/>
          <p:cNvSpPr/>
          <p:nvPr/>
        </p:nvSpPr>
        <p:spPr>
          <a:xfrm>
            <a:off x="6095999" y="793884"/>
            <a:ext cx="5540188" cy="4997553"/>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6793903" y="1231022"/>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Calibri" panose="020F0502020204030204" pitchFamily="34" charset="0"/>
              <a:cs typeface="Calibri" panose="020F0502020204030204" pitchFamily="34" charset="0"/>
            </a:endParaRPr>
          </a:p>
          <a:p>
            <a:pPr>
              <a:lnSpc>
                <a:spcPct val="100000"/>
              </a:lnSpc>
            </a:pPr>
            <a:r>
              <a:rPr lang="fr-FR" sz="5600" b="1" cap="all" dirty="0" smtClean="0">
                <a:solidFill>
                  <a:srgbClr val="002060"/>
                </a:solidFill>
                <a:latin typeface="Calibri" panose="020F0502020204030204" pitchFamily="34" charset="0"/>
                <a:cs typeface="Calibri" panose="020F0502020204030204" pitchFamily="34" charset="0"/>
              </a:rPr>
              <a:t>Conclusion</a:t>
            </a:r>
            <a:endParaRPr lang="fr-FR" sz="5600" b="1" cap="all" dirty="0" smtClean="0">
              <a:solidFill>
                <a:srgbClr val="FFC000"/>
              </a:solidFill>
              <a:latin typeface="Calibri" panose="020F0502020204030204" pitchFamily="34" charset="0"/>
              <a:cs typeface="Calibri" panose="020F0502020204030204" pitchFamily="34" charset="0"/>
            </a:endParaRPr>
          </a:p>
          <a:p>
            <a:pPr>
              <a:lnSpc>
                <a:spcPct val="100000"/>
              </a:lnSpc>
            </a:pPr>
            <a:r>
              <a:rPr lang="fr-FR" sz="5600" b="1" cap="all" dirty="0" smtClean="0">
                <a:solidFill>
                  <a:srgbClr val="FFC000"/>
                </a:solidFill>
                <a:latin typeface="Calibri" panose="020F0502020204030204" pitchFamily="34" charset="0"/>
                <a:cs typeface="Calibri" panose="020F0502020204030204" pitchFamily="34" charset="0"/>
              </a:rPr>
              <a:t>Générale</a:t>
            </a:r>
          </a:p>
        </p:txBody>
      </p:sp>
    </p:spTree>
    <p:extLst>
      <p:ext uri="{BB962C8B-B14F-4D97-AF65-F5344CB8AC3E}">
        <p14:creationId xmlns:p14="http://schemas.microsoft.com/office/powerpoint/2010/main" val="1921471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9634" y="326572"/>
            <a:ext cx="11560629" cy="6006496"/>
          </a:xfrm>
        </p:spPr>
        <p:txBody>
          <a:bodyPr>
            <a:normAutofit lnSpcReduction="10000"/>
          </a:bodyPr>
          <a:lstStyle/>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Techniques </a:t>
            </a:r>
            <a:r>
              <a:rPr lang="fr-FR" sz="2200" b="1" dirty="0">
                <a:solidFill>
                  <a:srgbClr val="FF0000"/>
                </a:solidFill>
                <a:latin typeface="Calibri" panose="020F0502020204030204" pitchFamily="34" charset="0"/>
                <a:cs typeface="Calibri" panose="020F0502020204030204" pitchFamily="34" charset="0"/>
              </a:rPr>
              <a:t>du </a:t>
            </a:r>
            <a:r>
              <a:rPr lang="fr-FR" sz="2200" b="1" dirty="0" smtClean="0">
                <a:solidFill>
                  <a:srgbClr val="FF0000"/>
                </a:solidFill>
                <a:latin typeface="Calibri" panose="020F0502020204030204" pitchFamily="34" charset="0"/>
                <a:cs typeface="Calibri" panose="020F0502020204030204" pitchFamily="34" charset="0"/>
              </a:rPr>
              <a:t>corps</a:t>
            </a:r>
            <a:r>
              <a:rPr lang="fr-FR" sz="2200" dirty="0" smtClean="0">
                <a:solidFill>
                  <a:schemeClr val="tx1"/>
                </a:solidFill>
                <a:latin typeface="Calibri" panose="020F0502020204030204" pitchFamily="34" charset="0"/>
                <a:cs typeface="Calibri" panose="020F0502020204030204" pitchFamily="34" charset="0"/>
              </a:rPr>
              <a:t> : </a:t>
            </a:r>
            <a:r>
              <a:rPr lang="fr-FR" sz="2200" dirty="0">
                <a:solidFill>
                  <a:schemeClr val="tx1"/>
                </a:solidFill>
                <a:latin typeface="Calibri" panose="020F0502020204030204" pitchFamily="34" charset="0"/>
                <a:cs typeface="Calibri" panose="020F0502020204030204" pitchFamily="34" charset="0"/>
              </a:rPr>
              <a:t>« les hommes, société par société, d’une façon traditionnelle, savent se servir de leur corps » (Mauss).</a:t>
            </a: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Acquisition des </a:t>
            </a:r>
            <a:r>
              <a:rPr lang="fr-FR" sz="2200" b="1" dirty="0" smtClean="0">
                <a:solidFill>
                  <a:srgbClr val="FF0000"/>
                </a:solidFill>
                <a:latin typeface="Calibri" panose="020F0502020204030204" pitchFamily="34" charset="0"/>
                <a:cs typeface="Calibri" panose="020F0502020204030204" pitchFamily="34" charset="0"/>
              </a:rPr>
              <a:t>techniques sportives</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incorporation, conventions, stylisation (</a:t>
            </a:r>
            <a:r>
              <a:rPr lang="fr-FR" sz="2200" i="1" dirty="0" err="1">
                <a:solidFill>
                  <a:schemeClr val="tx1"/>
                </a:solidFill>
                <a:latin typeface="Calibri" panose="020F0502020204030204" pitchFamily="34" charset="0"/>
                <a:cs typeface="Calibri" panose="020F0502020204030204" pitchFamily="34" charset="0"/>
              </a:rPr>
              <a:t>h</a:t>
            </a:r>
            <a:r>
              <a:rPr lang="fr-FR" sz="2200" i="1" dirty="0" err="1" smtClean="0">
                <a:solidFill>
                  <a:schemeClr val="tx1"/>
                </a:solidFill>
                <a:latin typeface="Calibri" panose="020F0502020204030204" pitchFamily="34" charset="0"/>
                <a:cs typeface="Calibri" panose="020F0502020204030204" pitchFamily="34" charset="0"/>
              </a:rPr>
              <a:t>exis</a:t>
            </a:r>
            <a:r>
              <a:rPr lang="fr-FR" sz="2200" i="1" dirty="0" smtClean="0">
                <a:solidFill>
                  <a:schemeClr val="tx1"/>
                </a:solidFill>
                <a:latin typeface="Calibri" panose="020F0502020204030204" pitchFamily="34" charset="0"/>
                <a:cs typeface="Calibri" panose="020F0502020204030204" pitchFamily="34" charset="0"/>
              </a:rPr>
              <a:t> + ethos</a:t>
            </a:r>
            <a:r>
              <a:rPr lang="fr-FR" sz="2200"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a:t>
            </a:r>
            <a:r>
              <a:rPr lang="fr-FR" sz="2200" dirty="0" smtClean="0">
                <a:latin typeface="Calibri" panose="020F0502020204030204" pitchFamily="34" charset="0"/>
                <a:cs typeface="Calibri" panose="020F0502020204030204" pitchFamily="34" charset="0"/>
              </a:rPr>
              <a:t> </a:t>
            </a:r>
            <a:r>
              <a:rPr lang="fr-FR" b="1" dirty="0" smtClean="0">
                <a:solidFill>
                  <a:srgbClr val="FF0000"/>
                </a:solidFill>
                <a:latin typeface="Calibri" panose="020F0502020204030204" pitchFamily="34" charset="0"/>
                <a:cs typeface="Calibri" panose="020F0502020204030204" pitchFamily="34" charset="0"/>
              </a:rPr>
              <a:t>Déterminants sociaux</a:t>
            </a:r>
            <a:r>
              <a:rPr lang="fr-FR" sz="2200" dirty="0" smtClean="0">
                <a:solidFill>
                  <a:schemeClr val="tx1"/>
                </a:solidFill>
                <a:latin typeface="Calibri" panose="020F0502020204030204" pitchFamily="34" charset="0"/>
                <a:cs typeface="Calibri" panose="020F0502020204030204" pitchFamily="34" charset="0"/>
              </a:rPr>
              <a:t> des loisirs sportifs : socialisation, culture, « carrière »</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a:t>
            </a:r>
            <a:r>
              <a:rPr lang="fr-FR" sz="2200" dirty="0" smtClean="0">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Processus de structuration</a:t>
            </a:r>
            <a:r>
              <a:rPr lang="fr-FR" sz="2200" dirty="0" smtClean="0">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des pratiques </a:t>
            </a:r>
            <a:r>
              <a:rPr lang="fr-FR" sz="2200" dirty="0">
                <a:solidFill>
                  <a:schemeClr val="tx1"/>
                </a:solidFill>
                <a:latin typeface="Calibri" panose="020F0502020204030204" pitchFamily="34" charset="0"/>
                <a:cs typeface="Calibri" panose="020F0502020204030204" pitchFamily="34" charset="0"/>
              </a:rPr>
              <a:t>sportives : formel et informel ;</a:t>
            </a:r>
            <a:r>
              <a:rPr lang="fr-FR" sz="2200" dirty="0" smtClean="0">
                <a:solidFill>
                  <a:schemeClr val="tx1"/>
                </a:solidFill>
                <a:latin typeface="Calibri" panose="020F0502020204030204" pitchFamily="34" charset="0"/>
                <a:cs typeface="Calibri" panose="020F0502020204030204" pitchFamily="34" charset="0"/>
              </a:rPr>
              <a:t> </a:t>
            </a:r>
            <a:r>
              <a:rPr lang="fr-FR" sz="2200" dirty="0" err="1" smtClean="0">
                <a:solidFill>
                  <a:schemeClr val="tx1"/>
                </a:solidFill>
                <a:latin typeface="Calibri" panose="020F0502020204030204" pitchFamily="34" charset="0"/>
                <a:cs typeface="Calibri" panose="020F0502020204030204" pitchFamily="34" charset="0"/>
              </a:rPr>
              <a:t>sportivisation</a:t>
            </a:r>
            <a:r>
              <a:rPr lang="fr-FR" sz="2200" dirty="0">
                <a:solidFill>
                  <a:schemeClr val="tx1"/>
                </a:solidFill>
                <a:latin typeface="Calibri" panose="020F0502020204030204" pitchFamily="34" charset="0"/>
                <a:cs typeface="Calibri" panose="020F0502020204030204" pitchFamily="34" charset="0"/>
              </a:rPr>
              <a:t>, </a:t>
            </a:r>
            <a:r>
              <a:rPr lang="fr-FR" sz="2200" b="1" dirty="0" err="1" smtClean="0">
                <a:solidFill>
                  <a:srgbClr val="FF0000"/>
                </a:solidFill>
                <a:latin typeface="Calibri" panose="020F0502020204030204" pitchFamily="34" charset="0"/>
                <a:cs typeface="Calibri" panose="020F0502020204030204" pitchFamily="34" charset="0"/>
              </a:rPr>
              <a:t>artialisation</a:t>
            </a:r>
            <a:r>
              <a:rPr lang="fr-FR" sz="2200" dirty="0" smtClean="0">
                <a:solidFill>
                  <a:schemeClr val="tx1"/>
                </a:solidFill>
                <a:latin typeface="Calibri" panose="020F0502020204030204" pitchFamily="34" charset="0"/>
                <a:cs typeface="Calibri" panose="020F0502020204030204" pitchFamily="34" charset="0"/>
              </a:rPr>
              <a:t> ; école, politiques publiques, groupes de pairs ; tension entre institutionnalisation et dimension alternative</a:t>
            </a:r>
          </a:p>
          <a:p>
            <a:pPr>
              <a:lnSpc>
                <a:spcPct val="12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2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Familiarisation avec production des savoirs : </a:t>
            </a:r>
            <a:r>
              <a:rPr lang="fr-FR" sz="2200" b="1" dirty="0" smtClean="0">
                <a:solidFill>
                  <a:srgbClr val="FF0000"/>
                </a:solidFill>
                <a:latin typeface="Calibri" panose="020F0502020204030204" pitchFamily="34" charset="0"/>
                <a:cs typeface="Calibri" panose="020F0502020204030204" pitchFamily="34" charset="0"/>
              </a:rPr>
              <a:t>enquêtes scientifiques</a:t>
            </a: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849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9634" y="326572"/>
            <a:ext cx="11560629" cy="6006496"/>
          </a:xfrm>
        </p:spPr>
        <p:txBody>
          <a:bodyPr>
            <a:normAutofit/>
          </a:bodyPr>
          <a:lstStyle/>
          <a:p>
            <a:pPr algn="ctr">
              <a:lnSpc>
                <a:spcPct val="100000"/>
              </a:lnSpc>
            </a:pPr>
            <a:endParaRPr lang="fr-FR" sz="2800" dirty="0" smtClean="0">
              <a:solidFill>
                <a:srgbClr val="FF0000"/>
              </a:solidFill>
              <a:latin typeface="Calibri" panose="020F0502020204030204" pitchFamily="34" charset="0"/>
              <a:cs typeface="Calibri" panose="020F0502020204030204" pitchFamily="34" charset="0"/>
            </a:endParaRPr>
          </a:p>
          <a:p>
            <a:pPr algn="ctr">
              <a:lnSpc>
                <a:spcPct val="100000"/>
              </a:lnSpc>
            </a:pPr>
            <a:endParaRPr lang="fr-FR" sz="2800" dirty="0" smtClean="0">
              <a:solidFill>
                <a:srgbClr val="FF0000"/>
              </a:solidFill>
              <a:latin typeface="Calibri" panose="020F0502020204030204" pitchFamily="34" charset="0"/>
              <a:cs typeface="Calibri" panose="020F0502020204030204" pitchFamily="34" charset="0"/>
            </a:endParaRPr>
          </a:p>
          <a:p>
            <a:pPr algn="ctr">
              <a:lnSpc>
                <a:spcPct val="100000"/>
              </a:lnSpc>
            </a:pPr>
            <a:endParaRPr lang="fr-FR" sz="2800" dirty="0">
              <a:solidFill>
                <a:srgbClr val="FF0000"/>
              </a:solidFill>
              <a:latin typeface="Calibri" panose="020F0502020204030204" pitchFamily="34" charset="0"/>
              <a:cs typeface="Calibri" panose="020F0502020204030204" pitchFamily="34" charset="0"/>
            </a:endParaRPr>
          </a:p>
          <a:p>
            <a:pPr algn="ctr">
              <a:lnSpc>
                <a:spcPct val="100000"/>
              </a:lnSpc>
            </a:pPr>
            <a:r>
              <a:rPr lang="fr-FR" sz="2800" dirty="0" smtClean="0">
                <a:solidFill>
                  <a:srgbClr val="FF0000"/>
                </a:solidFill>
                <a:latin typeface="Calibri" panose="020F0502020204030204" pitchFamily="34" charset="0"/>
                <a:cs typeface="Calibri" panose="020F0502020204030204" pitchFamily="34" charset="0"/>
              </a:rPr>
              <a:t>► </a:t>
            </a:r>
          </a:p>
          <a:p>
            <a:pPr algn="ctr">
              <a:lnSpc>
                <a:spcPct val="100000"/>
              </a:lnSpc>
            </a:pPr>
            <a:r>
              <a:rPr lang="fr-FR" sz="4200" b="1" dirty="0" smtClean="0">
                <a:solidFill>
                  <a:srgbClr val="FF0000"/>
                </a:solidFill>
                <a:latin typeface="Calibri" panose="020F0502020204030204" pitchFamily="34" charset="0"/>
                <a:cs typeface="Calibri" panose="020F0502020204030204" pitchFamily="34" charset="0"/>
              </a:rPr>
              <a:t>EXAM</a:t>
            </a:r>
          </a:p>
          <a:p>
            <a:pPr>
              <a:lnSpc>
                <a:spcPct val="12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361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0447" y="378823"/>
            <a:ext cx="11639004" cy="6217919"/>
          </a:xfrm>
        </p:spPr>
        <p:txBody>
          <a:bodyPr>
            <a:normAutofit/>
          </a:bodyPr>
          <a:lstStyle/>
          <a:p>
            <a:pPr>
              <a:lnSpc>
                <a:spcPct val="100000"/>
              </a:lnSpc>
            </a:pPr>
            <a:r>
              <a:rPr lang="fr-FR" sz="2200" b="1" i="1" dirty="0" smtClean="0">
                <a:solidFill>
                  <a:srgbClr val="FF0000"/>
                </a:solidFill>
                <a:latin typeface="Calibri" panose="020F0502020204030204" pitchFamily="34" charset="0"/>
                <a:cs typeface="Calibri" panose="020F0502020204030204" pitchFamily="34" charset="0"/>
              </a:rPr>
              <a:t>Définitions</a:t>
            </a:r>
          </a:p>
          <a:p>
            <a:pPr>
              <a:lnSpc>
                <a:spcPct val="100000"/>
              </a:lnSpc>
            </a:pPr>
            <a:r>
              <a:rPr lang="fr-FR" sz="2200" dirty="0">
                <a:solidFill>
                  <a:srgbClr val="FF0000"/>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Organisation informelle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mode </a:t>
            </a:r>
            <a:r>
              <a:rPr lang="fr-FR" sz="2200" b="1" dirty="0">
                <a:solidFill>
                  <a:schemeClr val="tx1"/>
                </a:solidFill>
                <a:latin typeface="Calibri" panose="020F0502020204030204" pitchFamily="34" charset="0"/>
                <a:cs typeface="Calibri" panose="020F0502020204030204" pitchFamily="34" charset="0"/>
              </a:rPr>
              <a:t>d’organisation</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naît </a:t>
            </a:r>
            <a:r>
              <a:rPr lang="fr-FR" sz="2200" dirty="0">
                <a:solidFill>
                  <a:schemeClr val="tx1"/>
                </a:solidFill>
                <a:latin typeface="Calibri" panose="020F0502020204030204" pitchFamily="34" charset="0"/>
                <a:cs typeface="Calibri" panose="020F0502020204030204" pitchFamily="34" charset="0"/>
              </a:rPr>
              <a:t>et se perpétue </a:t>
            </a:r>
            <a:r>
              <a:rPr lang="fr-FR" sz="2200" dirty="0" smtClean="0">
                <a:solidFill>
                  <a:schemeClr val="tx1"/>
                </a:solidFill>
                <a:latin typeface="Calibri" panose="020F0502020204030204" pitchFamily="34" charset="0"/>
                <a:cs typeface="Calibri" panose="020F0502020204030204" pitchFamily="34" charset="0"/>
              </a:rPr>
              <a:t>par </a:t>
            </a:r>
            <a:r>
              <a:rPr lang="fr-FR" sz="2200" dirty="0">
                <a:solidFill>
                  <a:schemeClr val="tx1"/>
                </a:solidFill>
                <a:latin typeface="Calibri" panose="020F0502020204030204" pitchFamily="34" charset="0"/>
                <a:cs typeface="Calibri" panose="020F0502020204030204" pitchFamily="34" charset="0"/>
              </a:rPr>
              <a:t>les relations, directes ou indirectes, </a:t>
            </a:r>
            <a:r>
              <a:rPr lang="fr-FR" sz="2200" dirty="0" smtClean="0">
                <a:solidFill>
                  <a:schemeClr val="tx1"/>
                </a:solidFill>
                <a:latin typeface="Calibri" panose="020F0502020204030204" pitchFamily="34" charset="0"/>
                <a:cs typeface="Calibri" panose="020F0502020204030204" pitchFamily="34" charset="0"/>
              </a:rPr>
              <a:t>entre </a:t>
            </a:r>
            <a:r>
              <a:rPr lang="fr-FR" sz="2200" dirty="0">
                <a:solidFill>
                  <a:schemeClr val="tx1"/>
                </a:solidFill>
                <a:latin typeface="Calibri" panose="020F0502020204030204" pitchFamily="34" charset="0"/>
                <a:cs typeface="Calibri" panose="020F0502020204030204" pitchFamily="34" charset="0"/>
              </a:rPr>
              <a:t>les pratiquants. </a:t>
            </a:r>
            <a:r>
              <a:rPr lang="fr-FR" sz="2200" b="1" dirty="0" smtClean="0">
                <a:solidFill>
                  <a:schemeClr val="tx1"/>
                </a:solidFill>
                <a:latin typeface="Calibri" panose="020F0502020204030204" pitchFamily="34" charset="0"/>
                <a:cs typeface="Calibri" panose="020F0502020204030204" pitchFamily="34" charset="0"/>
              </a:rPr>
              <a:t>Pas</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de </a:t>
            </a:r>
            <a:r>
              <a:rPr lang="fr-FR" sz="2200" b="1" dirty="0">
                <a:solidFill>
                  <a:schemeClr val="tx1"/>
                </a:solidFill>
                <a:latin typeface="Calibri" panose="020F0502020204030204" pitchFamily="34" charset="0"/>
                <a:cs typeface="Calibri" panose="020F0502020204030204" pitchFamily="34" charset="0"/>
              </a:rPr>
              <a:t>cadrage formel</a:t>
            </a:r>
            <a:r>
              <a:rPr lang="fr-FR" sz="2200" dirty="0">
                <a:solidFill>
                  <a:schemeClr val="tx1"/>
                </a:solidFill>
                <a:latin typeface="Calibri" panose="020F0502020204030204" pitchFamily="34" charset="0"/>
                <a:cs typeface="Calibri" panose="020F0502020204030204" pitchFamily="34" charset="0"/>
              </a:rPr>
              <a:t> par des </a:t>
            </a:r>
            <a:r>
              <a:rPr lang="fr-FR" sz="2200" b="1" dirty="0">
                <a:solidFill>
                  <a:schemeClr val="tx1"/>
                </a:solidFill>
                <a:latin typeface="Calibri" panose="020F0502020204030204" pitchFamily="34" charset="0"/>
                <a:cs typeface="Calibri" panose="020F0502020204030204" pitchFamily="34" charset="0"/>
              </a:rPr>
              <a:t>institutions</a:t>
            </a:r>
            <a:r>
              <a:rPr lang="fr-FR" sz="2200" dirty="0">
                <a:solidFill>
                  <a:schemeClr val="tx1"/>
                </a:solidFill>
                <a:latin typeface="Calibri" panose="020F0502020204030204" pitchFamily="34" charset="0"/>
                <a:cs typeface="Calibri" panose="020F0502020204030204" pitchFamily="34" charset="0"/>
              </a:rPr>
              <a:t> (clubs, </a:t>
            </a:r>
            <a:r>
              <a:rPr lang="fr-FR" sz="2200" dirty="0" smtClean="0">
                <a:solidFill>
                  <a:schemeClr val="tx1"/>
                </a:solidFill>
                <a:latin typeface="Calibri" panose="020F0502020204030204" pitchFamily="34" charset="0"/>
                <a:cs typeface="Calibri" panose="020F0502020204030204" pitchFamily="34" charset="0"/>
              </a:rPr>
              <a:t>fédé, </a:t>
            </a:r>
            <a:r>
              <a:rPr lang="fr-FR" sz="2200" dirty="0">
                <a:solidFill>
                  <a:schemeClr val="tx1"/>
                </a:solidFill>
                <a:latin typeface="Calibri" panose="020F0502020204030204" pitchFamily="34" charset="0"/>
                <a:cs typeface="Calibri" panose="020F0502020204030204" pitchFamily="34" charset="0"/>
              </a:rPr>
              <a:t>école, </a:t>
            </a:r>
            <a:r>
              <a:rPr lang="fr-FR" sz="2200" dirty="0" smtClean="0">
                <a:solidFill>
                  <a:schemeClr val="tx1"/>
                </a:solidFill>
                <a:latin typeface="Calibri" panose="020F0502020204030204" pitchFamily="34" charset="0"/>
                <a:cs typeface="Calibri" panose="020F0502020204030204" pitchFamily="34" charset="0"/>
              </a:rPr>
              <a:t>etc.), ni règlement ni organigramme</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Forme d’</a:t>
            </a:r>
            <a:r>
              <a:rPr lang="fr-FR" sz="2200" b="1" dirty="0" smtClean="0">
                <a:solidFill>
                  <a:schemeClr val="tx1"/>
                </a:solidFill>
                <a:latin typeface="Calibri" panose="020F0502020204030204" pitchFamily="34" charset="0"/>
                <a:cs typeface="Calibri" panose="020F0502020204030204" pitchFamily="34" charset="0"/>
              </a:rPr>
              <a:t>auto-organisation</a:t>
            </a:r>
            <a:r>
              <a:rPr lang="fr-FR" sz="2200" dirty="0" smtClean="0">
                <a:solidFill>
                  <a:schemeClr val="tx1"/>
                </a:solidFill>
                <a:latin typeface="Calibri" panose="020F0502020204030204" pitchFamily="34" charset="0"/>
                <a:cs typeface="Calibri" panose="020F0502020204030204" pitchFamily="34" charset="0"/>
              </a:rPr>
              <a:t> : pratiquants adoptent des façons de faire pour </a:t>
            </a:r>
            <a:r>
              <a:rPr lang="fr-FR" sz="2200" dirty="0">
                <a:solidFill>
                  <a:schemeClr val="tx1"/>
                </a:solidFill>
                <a:latin typeface="Calibri" panose="020F0502020204030204" pitchFamily="34" charset="0"/>
                <a:cs typeface="Calibri" panose="020F0502020204030204" pitchFamily="34" charset="0"/>
              </a:rPr>
              <a:t>eux seuls ; </a:t>
            </a:r>
            <a:r>
              <a:rPr lang="fr-FR" sz="2200" dirty="0" smtClean="0">
                <a:solidFill>
                  <a:schemeClr val="tx1"/>
                </a:solidFill>
                <a:latin typeface="Calibri" panose="020F0502020204030204" pitchFamily="34" charset="0"/>
                <a:cs typeface="Calibri" panose="020F0502020204030204" pitchFamily="34" charset="0"/>
              </a:rPr>
              <a:t>repose </a:t>
            </a:r>
            <a:r>
              <a:rPr lang="fr-FR" sz="2200" dirty="0">
                <a:solidFill>
                  <a:schemeClr val="tx1"/>
                </a:solidFill>
                <a:latin typeface="Calibri" panose="020F0502020204030204" pitchFamily="34" charset="0"/>
                <a:cs typeface="Calibri" panose="020F0502020204030204" pitchFamily="34" charset="0"/>
              </a:rPr>
              <a:t>sur </a:t>
            </a:r>
            <a:r>
              <a:rPr lang="fr-FR" sz="2200" dirty="0" smtClean="0">
                <a:solidFill>
                  <a:schemeClr val="tx1"/>
                </a:solidFill>
                <a:latin typeface="Calibri" panose="020F0502020204030204" pitchFamily="34" charset="0"/>
                <a:cs typeface="Calibri" panose="020F0502020204030204" pitchFamily="34" charset="0"/>
              </a:rPr>
              <a:t>une </a:t>
            </a:r>
            <a:r>
              <a:rPr lang="fr-FR" sz="2200" b="1" dirty="0">
                <a:solidFill>
                  <a:schemeClr val="tx1"/>
                </a:solidFill>
                <a:latin typeface="Calibri" panose="020F0502020204030204" pitchFamily="34" charset="0"/>
                <a:cs typeface="Calibri" panose="020F0502020204030204" pitchFamily="34" charset="0"/>
              </a:rPr>
              <a:t>culture commune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(peut être élaborée hors </a:t>
            </a:r>
            <a:r>
              <a:rPr lang="fr-FR" sz="2200" dirty="0">
                <a:solidFill>
                  <a:schemeClr val="tx1"/>
                </a:solidFill>
                <a:latin typeface="Calibri" panose="020F0502020204030204" pitchFamily="34" charset="0"/>
                <a:cs typeface="Calibri" panose="020F0502020204030204" pitchFamily="34" charset="0"/>
              </a:rPr>
              <a:t>du groupe </a:t>
            </a:r>
            <a:r>
              <a:rPr lang="fr-FR" sz="2200" dirty="0" smtClean="0">
                <a:solidFill>
                  <a:schemeClr val="tx1"/>
                </a:solidFill>
                <a:latin typeface="Calibri" panose="020F0502020204030204" pitchFamily="34" charset="0"/>
                <a:cs typeface="Calibri" panose="020F0502020204030204" pitchFamily="34" charset="0"/>
              </a:rPr>
              <a:t>: presse, </a:t>
            </a:r>
            <a:r>
              <a:rPr lang="fr-FR" sz="2200" dirty="0">
                <a:solidFill>
                  <a:schemeClr val="tx1"/>
                </a:solidFill>
                <a:latin typeface="Calibri" panose="020F0502020204030204" pitchFamily="34" charset="0"/>
                <a:cs typeface="Calibri" panose="020F0502020204030204" pitchFamily="34" charset="0"/>
              </a:rPr>
              <a:t>films</a:t>
            </a:r>
            <a:r>
              <a:rPr lang="fr-FR" sz="2200" dirty="0" smtClean="0">
                <a:solidFill>
                  <a:schemeClr val="tx1"/>
                </a:solidFill>
                <a:latin typeface="Calibri" panose="020F0502020204030204" pitchFamily="34" charset="0"/>
                <a:cs typeface="Calibri" panose="020F0502020204030204" pitchFamily="34" charset="0"/>
              </a:rPr>
              <a:t>, etc.)</a:t>
            </a: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Culture </a:t>
            </a:r>
            <a:r>
              <a:rPr lang="fr-FR" sz="2200" b="1" dirty="0">
                <a:solidFill>
                  <a:schemeClr val="tx1"/>
                </a:solidFill>
                <a:latin typeface="Calibri" panose="020F0502020204030204" pitchFamily="34" charset="0"/>
                <a:cs typeface="Calibri" panose="020F0502020204030204" pitchFamily="34" charset="0"/>
              </a:rPr>
              <a:t>alternative</a:t>
            </a:r>
            <a:r>
              <a:rPr lang="fr-FR" sz="2200" dirty="0">
                <a:solidFill>
                  <a:schemeClr val="tx1"/>
                </a:solidFill>
                <a:latin typeface="Calibri" panose="020F0502020204030204" pitchFamily="34" charset="0"/>
                <a:cs typeface="Calibri" panose="020F0502020204030204" pitchFamily="34" charset="0"/>
              </a:rPr>
              <a:t> = </a:t>
            </a:r>
            <a:r>
              <a:rPr lang="fr-FR" sz="2200" b="1" dirty="0" smtClean="0">
                <a:solidFill>
                  <a:schemeClr val="tx1"/>
                </a:solidFill>
                <a:latin typeface="Calibri" panose="020F0502020204030204" pitchFamily="34" charset="0"/>
                <a:cs typeface="Calibri" panose="020F0502020204030204" pitchFamily="34" charset="0"/>
              </a:rPr>
              <a:t>pratiques </a:t>
            </a:r>
            <a:r>
              <a:rPr lang="fr-FR" sz="2200" b="1" dirty="0">
                <a:solidFill>
                  <a:schemeClr val="tx1"/>
                </a:solidFill>
                <a:latin typeface="Calibri" panose="020F0502020204030204" pitchFamily="34" charset="0"/>
                <a:cs typeface="Calibri" panose="020F0502020204030204" pitchFamily="34" charset="0"/>
              </a:rPr>
              <a:t>« sauvages » ou « transgressives </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et les valeurs, les usages ou les techniques qui les structurent (mots, fringues, musique, style, etc.)</a:t>
            </a:r>
            <a:endParaRPr lang="fr-FR" sz="2200" dirty="0">
              <a:solidFill>
                <a:schemeClr val="tx1"/>
              </a:solidFill>
              <a:latin typeface="Calibri" panose="020F0502020204030204" pitchFamily="34" charset="0"/>
              <a:cs typeface="Calibri" panose="020F0502020204030204" pitchFamily="34" charset="0"/>
            </a:endParaRP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contre</a:t>
            </a:r>
            <a:r>
              <a:rPr lang="fr-FR" sz="2200" dirty="0" smtClean="0">
                <a:solidFill>
                  <a:schemeClr val="tx1"/>
                </a:solidFill>
                <a:latin typeface="Calibri" panose="020F0502020204030204" pitchFamily="34" charset="0"/>
                <a:cs typeface="Calibri" panose="020F0502020204030204" pitchFamily="34" charset="0"/>
              </a:rPr>
              <a:t> les valeurs </a:t>
            </a:r>
            <a:r>
              <a:rPr lang="fr-FR" sz="2200" b="1" dirty="0" smtClean="0">
                <a:solidFill>
                  <a:schemeClr val="tx1"/>
                </a:solidFill>
                <a:latin typeface="Calibri" panose="020F0502020204030204" pitchFamily="34" charset="0"/>
                <a:cs typeface="Calibri" panose="020F0502020204030204" pitchFamily="34" charset="0"/>
              </a:rPr>
              <a:t>dominantes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 prétend </a:t>
            </a:r>
            <a:r>
              <a:rPr lang="fr-FR" sz="2200" dirty="0">
                <a:solidFill>
                  <a:schemeClr val="tx1"/>
                </a:solidFill>
                <a:latin typeface="Calibri" panose="020F0502020204030204" pitchFamily="34" charset="0"/>
                <a:cs typeface="Calibri" panose="020F0502020204030204" pitchFamily="34" charset="0"/>
              </a:rPr>
              <a:t>être </a:t>
            </a:r>
            <a:r>
              <a:rPr lang="fr-FR" sz="2200" b="1" dirty="0">
                <a:solidFill>
                  <a:schemeClr val="tx1"/>
                </a:solidFill>
                <a:latin typeface="Calibri" panose="020F0502020204030204" pitchFamily="34" charset="0"/>
                <a:cs typeface="Calibri" panose="020F0502020204030204" pitchFamily="34" charset="0"/>
              </a:rPr>
              <a:t>en marge et représenter une </a:t>
            </a:r>
            <a:r>
              <a:rPr lang="fr-FR" sz="2200" b="1" dirty="0" smtClean="0">
                <a:solidFill>
                  <a:schemeClr val="tx1"/>
                </a:solidFill>
                <a:latin typeface="Calibri" panose="020F0502020204030204" pitchFamily="34" charset="0"/>
                <a:cs typeface="Calibri" panose="020F0502020204030204" pitchFamily="34" charset="0"/>
              </a:rPr>
              <a:t>alternative</a:t>
            </a:r>
            <a:endParaRPr lang="fr-FR" sz="2200" dirty="0">
              <a:solidFill>
                <a:schemeClr val="tx1"/>
              </a:solidFill>
              <a:latin typeface="Calibri" panose="020F0502020204030204" pitchFamily="34" charset="0"/>
              <a:cs typeface="Calibri" panose="020F0502020204030204" pitchFamily="34" charset="0"/>
            </a:endParaRP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dirty="0" smtClean="0">
                <a:solidFill>
                  <a:schemeClr val="tx1"/>
                </a:solidFill>
                <a:latin typeface="Calibri" panose="020F0502020204030204" pitchFamily="34" charset="0"/>
                <a:cs typeface="Calibri" panose="020F0502020204030204" pitchFamily="34" charset="0"/>
              </a:rPr>
              <a:t>présente </a:t>
            </a:r>
            <a:r>
              <a:rPr lang="fr-FR" sz="2200" dirty="0">
                <a:solidFill>
                  <a:schemeClr val="tx1"/>
                </a:solidFill>
                <a:latin typeface="Calibri" panose="020F0502020204030204" pitchFamily="34" charset="0"/>
                <a:cs typeface="Calibri" panose="020F0502020204030204" pitchFamily="34" charset="0"/>
              </a:rPr>
              <a:t>un aspect </a:t>
            </a:r>
            <a:r>
              <a:rPr lang="fr-FR" sz="2200" b="1" i="1" dirty="0">
                <a:solidFill>
                  <a:schemeClr val="tx1"/>
                </a:solidFill>
                <a:latin typeface="Calibri" panose="020F0502020204030204" pitchFamily="34" charset="0"/>
                <a:cs typeface="Calibri" panose="020F0502020204030204" pitchFamily="34" charset="0"/>
              </a:rPr>
              <a:t>underground</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élitiste </a:t>
            </a:r>
            <a:r>
              <a:rPr lang="fr-FR" sz="2200" dirty="0">
                <a:solidFill>
                  <a:schemeClr val="tx1"/>
                </a:solidFill>
                <a:latin typeface="Calibri" panose="020F0502020204030204" pitchFamily="34" charset="0"/>
                <a:cs typeface="Calibri" panose="020F0502020204030204" pitchFamily="34" charset="0"/>
              </a:rPr>
              <a:t>et difficile </a:t>
            </a:r>
            <a:r>
              <a:rPr lang="fr-FR" sz="2200" dirty="0" smtClean="0">
                <a:solidFill>
                  <a:schemeClr val="tx1"/>
                </a:solidFill>
                <a:latin typeface="Calibri" panose="020F0502020204030204" pitchFamily="34" charset="0"/>
                <a:cs typeface="Calibri" panose="020F0502020204030204" pitchFamily="34" charset="0"/>
              </a:rPr>
              <a:t>d’accès</a:t>
            </a:r>
            <a:endParaRPr lang="fr-FR"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1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6656" y="508000"/>
            <a:ext cx="10753725" cy="5825067"/>
          </a:xfrm>
        </p:spPr>
        <p:txBody>
          <a:bodyPr>
            <a:normAutofit/>
          </a:bodyPr>
          <a:lstStyle/>
          <a:p>
            <a:pPr>
              <a:lnSpc>
                <a:spcPct val="110000"/>
              </a:lnSpc>
            </a:pPr>
            <a:r>
              <a:rPr lang="fr-FR" sz="2200" b="1" i="1" dirty="0" smtClean="0">
                <a:solidFill>
                  <a:schemeClr val="tx1"/>
                </a:solidFill>
                <a:latin typeface="Calibri" panose="020F0502020204030204" pitchFamily="34" charset="0"/>
                <a:cs typeface="Calibri" panose="020F0502020204030204" pitchFamily="34" charset="0"/>
              </a:rPr>
              <a:t>Organisation de la séance</a:t>
            </a:r>
          </a:p>
          <a:p>
            <a:pPr>
              <a:lnSpc>
                <a:spcPct val="110000"/>
              </a:lnSpc>
            </a:pPr>
            <a:endParaRPr lang="fr-FR" sz="2200" dirty="0" smtClean="0">
              <a:solidFill>
                <a:schemeClr val="tx1"/>
              </a:solidFill>
              <a:latin typeface="Calibri" panose="020F0502020204030204" pitchFamily="34" charset="0"/>
              <a:cs typeface="Calibri" panose="020F0502020204030204" pitchFamily="34" charset="0"/>
            </a:endParaRPr>
          </a:p>
          <a:p>
            <a:pPr>
              <a:lnSpc>
                <a:spcPct val="11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Rôle central du </a:t>
            </a:r>
            <a:r>
              <a:rPr lang="fr-FR" sz="2200" b="1" dirty="0" smtClean="0">
                <a:solidFill>
                  <a:srgbClr val="FF0000"/>
                </a:solidFill>
                <a:latin typeface="Calibri" panose="020F0502020204030204" pitchFamily="34" charset="0"/>
                <a:cs typeface="Calibri" panose="020F0502020204030204" pitchFamily="34" charset="0"/>
              </a:rPr>
              <a:t>groupe de pairs</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dans ces </a:t>
            </a:r>
            <a:r>
              <a:rPr lang="fr-FR" sz="2200" dirty="0">
                <a:solidFill>
                  <a:schemeClr val="tx1"/>
                </a:solidFill>
                <a:latin typeface="Calibri" panose="020F0502020204030204" pitchFamily="34" charset="0"/>
                <a:cs typeface="Calibri" panose="020F0502020204030204" pitchFamily="34" charset="0"/>
              </a:rPr>
              <a:t>sports </a:t>
            </a:r>
            <a:r>
              <a:rPr lang="fr-FR" sz="2200" dirty="0" smtClean="0">
                <a:solidFill>
                  <a:schemeClr val="tx1"/>
                </a:solidFill>
                <a:latin typeface="Calibri" panose="020F0502020204030204" pitchFamily="34" charset="0"/>
                <a:cs typeface="Calibri" panose="020F0502020204030204" pitchFamily="34" charset="0"/>
              </a:rPr>
              <a:t>alternatifs</a:t>
            </a:r>
          </a:p>
          <a:p>
            <a:pPr>
              <a:lnSpc>
                <a:spcPct val="110000"/>
              </a:lnSpc>
            </a:pPr>
            <a:endParaRPr lang="fr-FR" sz="2200" b="1" dirty="0" smtClean="0">
              <a:solidFill>
                <a:schemeClr val="tx1"/>
              </a:solidFill>
              <a:latin typeface="Calibri" panose="020F0502020204030204" pitchFamily="34" charset="0"/>
              <a:cs typeface="Calibri" panose="020F0502020204030204" pitchFamily="34" charset="0"/>
            </a:endParaRPr>
          </a:p>
          <a:p>
            <a:pPr>
              <a:lnSpc>
                <a:spcPct val="11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Spécificité : usages de l’</a:t>
            </a:r>
            <a:r>
              <a:rPr lang="fr-FR" sz="2200" b="1" dirty="0" smtClean="0">
                <a:solidFill>
                  <a:srgbClr val="FF0000"/>
                </a:solidFill>
                <a:latin typeface="Calibri" panose="020F0502020204030204" pitchFamily="34" charset="0"/>
                <a:cs typeface="Calibri" panose="020F0502020204030204" pitchFamily="34" charset="0"/>
              </a:rPr>
              <a:t>espace public</a:t>
            </a:r>
            <a:r>
              <a:rPr lang="fr-FR" sz="2200" dirty="0">
                <a:solidFill>
                  <a:schemeClr val="tx1"/>
                </a:solidFill>
                <a:latin typeface="Calibri" panose="020F0502020204030204" pitchFamily="34" charset="0"/>
                <a:cs typeface="Calibri" panose="020F0502020204030204" pitchFamily="34" charset="0"/>
              </a:rPr>
              <a:t> : </a:t>
            </a:r>
            <a:r>
              <a:rPr lang="fr-FR" sz="2200" dirty="0" smtClean="0">
                <a:solidFill>
                  <a:schemeClr val="tx1"/>
                </a:solidFill>
                <a:latin typeface="Calibri" panose="020F0502020204030204" pitchFamily="34" charset="0"/>
                <a:cs typeface="Calibri" panose="020F0502020204030204" pitchFamily="34" charset="0"/>
              </a:rPr>
              <a:t>concurrence dans les usages de la rue</a:t>
            </a:r>
          </a:p>
          <a:p>
            <a:pPr>
              <a:lnSpc>
                <a:spcPct val="110000"/>
              </a:lnSpc>
            </a:pPr>
            <a:endParaRPr lang="fr-FR" sz="2200" b="1" dirty="0" smtClean="0">
              <a:solidFill>
                <a:schemeClr val="tx1"/>
              </a:solidFill>
              <a:latin typeface="Calibri" panose="020F0502020204030204" pitchFamily="34" charset="0"/>
              <a:cs typeface="Calibri" panose="020F0502020204030204" pitchFamily="34" charset="0"/>
            </a:endParaRPr>
          </a:p>
          <a:p>
            <a:pPr>
              <a:lnSpc>
                <a:spcPct val="110000"/>
              </a:lnSpc>
            </a:pPr>
            <a:r>
              <a:rPr lang="fr-FR" sz="2200" dirty="0" smtClean="0">
                <a:solidFill>
                  <a:srgbClr val="FF0000"/>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Enjeu de la carrière de </a:t>
            </a:r>
            <a:r>
              <a:rPr lang="fr-FR" sz="2200" dirty="0">
                <a:solidFill>
                  <a:schemeClr val="tx1"/>
                </a:solidFill>
                <a:latin typeface="Calibri" panose="020F0502020204030204" pitchFamily="34" charset="0"/>
                <a:cs typeface="Calibri" panose="020F0502020204030204" pitchFamily="34" charset="0"/>
              </a:rPr>
              <a:t>ces sports </a:t>
            </a:r>
            <a:r>
              <a:rPr lang="fr-FR" sz="2200" dirty="0" smtClean="0">
                <a:solidFill>
                  <a:schemeClr val="tx1"/>
                </a:solidFill>
                <a:latin typeface="Calibri" panose="020F0502020204030204" pitchFamily="34" charset="0"/>
                <a:cs typeface="Calibri" panose="020F0502020204030204" pitchFamily="34" charset="0"/>
              </a:rPr>
              <a:t>urbains</a:t>
            </a:r>
            <a:r>
              <a:rPr lang="fr-FR" sz="2200" dirty="0">
                <a:solidFill>
                  <a:schemeClr val="tx1"/>
                </a:solidFill>
                <a:latin typeface="Calibri" panose="020F0502020204030204" pitchFamily="34" charset="0"/>
                <a:cs typeface="Calibri" panose="020F0502020204030204" pitchFamily="34" charset="0"/>
              </a:rPr>
              <a:t> : </a:t>
            </a:r>
            <a:r>
              <a:rPr lang="fr-FR" sz="2200" b="1" dirty="0" smtClean="0">
                <a:solidFill>
                  <a:srgbClr val="FF0000"/>
                </a:solidFill>
                <a:latin typeface="Calibri" panose="020F0502020204030204" pitchFamily="34" charset="0"/>
                <a:cs typeface="Calibri" panose="020F0502020204030204" pitchFamily="34" charset="0"/>
              </a:rPr>
              <a:t>formalisation ou résistance </a:t>
            </a:r>
            <a:r>
              <a:rPr lang="fr-FR" sz="2200"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a:p>
            <a:pPr>
              <a:lnSpc>
                <a:spcPct val="120000"/>
              </a:lnSpc>
            </a:pPr>
            <a:endParaRPr lang="fr-FR"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44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21351" y="-107576"/>
            <a:ext cx="16034700" cy="9019519"/>
          </a:xfrm>
          <a:prstGeom prst="rect">
            <a:avLst/>
          </a:prstGeom>
        </p:spPr>
      </p:pic>
      <p:sp>
        <p:nvSpPr>
          <p:cNvPr id="13" name="Rectangle à coins arrondis 12"/>
          <p:cNvSpPr/>
          <p:nvPr/>
        </p:nvSpPr>
        <p:spPr>
          <a:xfrm>
            <a:off x="6095999" y="793884"/>
            <a:ext cx="5540188" cy="4997553"/>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6713221" y="303175"/>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Calibri" panose="020F0502020204030204" pitchFamily="34" charset="0"/>
              <a:cs typeface="Calibri" panose="020F0502020204030204" pitchFamily="34" charset="0"/>
            </a:endParaRPr>
          </a:p>
          <a:p>
            <a:pPr>
              <a:lnSpc>
                <a:spcPct val="100000"/>
              </a:lnSpc>
            </a:pPr>
            <a:r>
              <a:rPr lang="fr-FR" sz="5600" b="1" cap="all" dirty="0" smtClean="0">
                <a:solidFill>
                  <a:srgbClr val="002060"/>
                </a:solidFill>
                <a:latin typeface="Calibri" panose="020F0502020204030204" pitchFamily="34" charset="0"/>
                <a:cs typeface="Calibri" panose="020F0502020204030204" pitchFamily="34" charset="0"/>
              </a:rPr>
              <a:t>I/.</a:t>
            </a:r>
            <a:r>
              <a:rPr lang="fr-FR" sz="5600" b="1" cap="all" dirty="0" smtClean="0">
                <a:solidFill>
                  <a:srgbClr val="FFC000"/>
                </a:solidFill>
                <a:latin typeface="Calibri" panose="020F0502020204030204" pitchFamily="34" charset="0"/>
                <a:cs typeface="Calibri" panose="020F0502020204030204" pitchFamily="34" charset="0"/>
              </a:rPr>
              <a:t> Contre-</a:t>
            </a:r>
          </a:p>
          <a:p>
            <a:pPr>
              <a:lnSpc>
                <a:spcPct val="100000"/>
              </a:lnSpc>
            </a:pPr>
            <a:r>
              <a:rPr lang="fr-FR" sz="5600" b="1" cap="all" dirty="0" smtClean="0">
                <a:solidFill>
                  <a:srgbClr val="FFC000"/>
                </a:solidFill>
                <a:latin typeface="Calibri" panose="020F0502020204030204" pitchFamily="34" charset="0"/>
                <a:cs typeface="Calibri" panose="020F0502020204030204" pitchFamily="34" charset="0"/>
              </a:rPr>
              <a:t>culture &amp; </a:t>
            </a:r>
          </a:p>
          <a:p>
            <a:pPr>
              <a:lnSpc>
                <a:spcPct val="100000"/>
              </a:lnSpc>
            </a:pPr>
            <a:r>
              <a:rPr lang="fr-FR" sz="5600" b="1" cap="all" dirty="0" smtClean="0">
                <a:solidFill>
                  <a:srgbClr val="FFC000"/>
                </a:solidFill>
                <a:latin typeface="Calibri" panose="020F0502020204030204" pitchFamily="34" charset="0"/>
                <a:cs typeface="Calibri" panose="020F0502020204030204" pitchFamily="34" charset="0"/>
              </a:rPr>
              <a:t>Groupe de </a:t>
            </a:r>
          </a:p>
          <a:p>
            <a:pPr>
              <a:lnSpc>
                <a:spcPct val="100000"/>
              </a:lnSpc>
            </a:pPr>
            <a:r>
              <a:rPr lang="fr-FR" sz="5600" b="1" cap="all" dirty="0" smtClean="0">
                <a:solidFill>
                  <a:srgbClr val="FFC000"/>
                </a:solidFill>
                <a:latin typeface="Calibri" panose="020F0502020204030204" pitchFamily="34" charset="0"/>
                <a:cs typeface="Calibri" panose="020F0502020204030204" pitchFamily="34" charset="0"/>
              </a:rPr>
              <a:t>pairs</a:t>
            </a:r>
          </a:p>
          <a:p>
            <a:pPr>
              <a:lnSpc>
                <a:spcPct val="100000"/>
              </a:lnSpc>
            </a:pPr>
            <a:r>
              <a:rPr lang="fr-FR" sz="2000" b="1" cap="all" spc="0" dirty="0" smtClean="0">
                <a:solidFill>
                  <a:srgbClr val="002060"/>
                </a:solidFill>
                <a:latin typeface="Calibri" panose="020F0502020204030204" pitchFamily="34" charset="0"/>
                <a:cs typeface="Calibri" panose="020F0502020204030204" pitchFamily="34" charset="0"/>
              </a:rPr>
              <a:t>Les sports urbains comme style de vie</a:t>
            </a:r>
            <a:endParaRPr lang="fr-FR" sz="2000" b="1" cap="all" spc="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373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949" y="209006"/>
            <a:ext cx="11194867" cy="6466114"/>
          </a:xfrm>
        </p:spPr>
        <p:txBody>
          <a:bodyPr>
            <a:normAutofit/>
          </a:bodyPr>
          <a:lstStyle/>
          <a:p>
            <a:pPr>
              <a:lnSpc>
                <a:spcPct val="100000"/>
              </a:lnSpc>
            </a:pPr>
            <a:r>
              <a:rPr lang="fr-FR" b="1" dirty="0">
                <a:solidFill>
                  <a:schemeClr val="tx1"/>
                </a:solidFill>
                <a:latin typeface="Calluna" panose="00000500000000000000" pitchFamily="50" charset="0"/>
                <a:cs typeface="Calibri" panose="020F0502020204030204" pitchFamily="34" charset="0"/>
              </a:rPr>
              <a:t>1.1.</a:t>
            </a:r>
            <a:r>
              <a:rPr lang="fr-FR" b="1" dirty="0">
                <a:solidFill>
                  <a:srgbClr val="FF0000"/>
                </a:solidFill>
                <a:latin typeface="Calibri" panose="020F0502020204030204" pitchFamily="34" charset="0"/>
                <a:cs typeface="Calibri" panose="020F0502020204030204" pitchFamily="34" charset="0"/>
              </a:rPr>
              <a:t> Genèse et structure des sports urbains</a:t>
            </a:r>
            <a:endParaRPr lang="fr-FR" dirty="0">
              <a:solidFill>
                <a:srgbClr val="FF0000"/>
              </a:solidFill>
              <a:latin typeface="Calibri" panose="020F0502020204030204" pitchFamily="34" charset="0"/>
              <a:cs typeface="Calibri" panose="020F0502020204030204" pitchFamily="34" charset="0"/>
            </a:endParaRPr>
          </a:p>
          <a:p>
            <a:pPr>
              <a:lnSpc>
                <a:spcPct val="100000"/>
              </a:lnSpc>
            </a:pPr>
            <a:endParaRPr lang="fr-FR" sz="2000" dirty="0" smtClean="0">
              <a:latin typeface="Calibri" panose="020F0502020204030204" pitchFamily="34" charset="0"/>
              <a:cs typeface="Calibri" panose="020F0502020204030204" pitchFamily="34" charset="0"/>
            </a:endParaRP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Sociologie des </a:t>
            </a:r>
            <a:r>
              <a:rPr lang="fr-FR" sz="2200" b="1" dirty="0">
                <a:solidFill>
                  <a:schemeClr val="tx1"/>
                </a:solidFill>
                <a:latin typeface="Calibri" panose="020F0502020204030204" pitchFamily="34" charset="0"/>
                <a:cs typeface="Calibri" panose="020F0502020204030204" pitchFamily="34" charset="0"/>
              </a:rPr>
              <a:t>p</a:t>
            </a:r>
            <a:r>
              <a:rPr lang="fr-FR" sz="2200" b="1" dirty="0" smtClean="0">
                <a:solidFill>
                  <a:schemeClr val="tx1"/>
                </a:solidFill>
                <a:latin typeface="Calibri" panose="020F0502020204030204" pitchFamily="34" charset="0"/>
                <a:cs typeface="Calibri" panose="020F0502020204030204" pitchFamily="34" charset="0"/>
              </a:rPr>
              <a:t>ratiquants</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enquête INSEP, 2010)</a:t>
            </a:r>
          </a:p>
          <a:p>
            <a:pPr>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b="1" dirty="0" smtClean="0">
                <a:solidFill>
                  <a:srgbClr val="FF0000"/>
                </a:solidFill>
                <a:latin typeface="Calibri" panose="020F0502020204030204" pitchFamily="34" charset="0"/>
                <a:cs typeface="Calibri" panose="020F0502020204030204" pitchFamily="34" charset="0"/>
              </a:rPr>
              <a:t>–&gt;</a:t>
            </a: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Sport urbain </a:t>
            </a:r>
            <a:r>
              <a:rPr lang="fr-FR" sz="2200" dirty="0">
                <a:solidFill>
                  <a:schemeClr val="tx1"/>
                </a:solidFill>
                <a:latin typeface="Calibri" panose="020F0502020204030204" pitchFamily="34" charset="0"/>
                <a:cs typeface="Calibri" panose="020F0502020204030204" pitchFamily="34" charset="0"/>
              </a:rPr>
              <a:t>dominant </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roller</a:t>
            </a:r>
            <a:r>
              <a:rPr lang="fr-FR" sz="2200" dirty="0" smtClean="0">
                <a:solidFill>
                  <a:schemeClr val="tx1"/>
                </a:solidFill>
                <a:latin typeface="Calibri" panose="020F0502020204030204" pitchFamily="34" charset="0"/>
                <a:cs typeface="Calibri" panose="020F0502020204030204" pitchFamily="34" charset="0"/>
              </a:rPr>
              <a:t> : </a:t>
            </a:r>
            <a:r>
              <a:rPr lang="fr-FR" sz="2200" b="1" dirty="0">
                <a:solidFill>
                  <a:schemeClr val="tx1"/>
                </a:solidFill>
                <a:latin typeface="Calibri" panose="020F0502020204030204" pitchFamily="34" charset="0"/>
                <a:cs typeface="Calibri" panose="020F0502020204030204" pitchFamily="34" charset="0"/>
              </a:rPr>
              <a:t>1,5 millions</a:t>
            </a:r>
            <a:r>
              <a:rPr lang="fr-FR" sz="2200" dirty="0">
                <a:solidFill>
                  <a:schemeClr val="tx1"/>
                </a:solidFill>
                <a:latin typeface="Calibri" panose="020F0502020204030204" pitchFamily="34" charset="0"/>
                <a:cs typeface="Calibri" panose="020F0502020204030204" pitchFamily="34" charset="0"/>
              </a:rPr>
              <a:t> de pratiquants en 2010, </a:t>
            </a:r>
            <a:r>
              <a:rPr lang="fr-FR" sz="2200" dirty="0" smtClean="0">
                <a:solidFill>
                  <a:schemeClr val="tx1"/>
                </a:solidFill>
                <a:latin typeface="Calibri" panose="020F0502020204030204" pitchFamily="34" charset="0"/>
                <a:cs typeface="Calibri" panose="020F0502020204030204" pitchFamily="34" charset="0"/>
              </a:rPr>
              <a:t>contre </a:t>
            </a:r>
            <a:r>
              <a:rPr lang="fr-FR" sz="2200" b="1" dirty="0">
                <a:solidFill>
                  <a:schemeClr val="tx1"/>
                </a:solidFill>
                <a:latin typeface="Calibri" panose="020F0502020204030204" pitchFamily="34" charset="0"/>
                <a:cs typeface="Calibri" panose="020F0502020204030204" pitchFamily="34" charset="0"/>
              </a:rPr>
              <a:t>200 000</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skate</a:t>
            </a:r>
            <a:r>
              <a:rPr lang="fr-FR" sz="2200" dirty="0">
                <a:solidFill>
                  <a:schemeClr val="tx1"/>
                </a:solidFill>
                <a:latin typeface="Calibri" panose="020F0502020204030204" pitchFamily="34" charset="0"/>
                <a:cs typeface="Calibri" panose="020F0502020204030204" pitchFamily="34" charset="0"/>
              </a:rPr>
              <a:t>.</a:t>
            </a:r>
          </a:p>
          <a:p>
            <a:pPr>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b="1" dirty="0" smtClean="0">
                <a:solidFill>
                  <a:srgbClr val="FF0000"/>
                </a:solidFill>
                <a:latin typeface="Calibri" panose="020F0502020204030204" pitchFamily="34" charset="0"/>
                <a:cs typeface="Calibri" panose="020F0502020204030204" pitchFamily="34" charset="0"/>
              </a:rPr>
              <a:t>–&gt;</a:t>
            </a:r>
            <a:r>
              <a:rPr lang="fr-FR" sz="2200" dirty="0" smtClean="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Pratiquants </a:t>
            </a:r>
            <a:r>
              <a:rPr lang="fr-FR" sz="2200" dirty="0">
                <a:solidFill>
                  <a:schemeClr val="tx1"/>
                </a:solidFill>
                <a:latin typeface="Calibri" panose="020F0502020204030204" pitchFamily="34" charset="0"/>
                <a:cs typeface="Calibri" panose="020F0502020204030204" pitchFamily="34" charset="0"/>
              </a:rPr>
              <a:t>ont une </a:t>
            </a:r>
            <a:r>
              <a:rPr lang="fr-FR" sz="2200" b="1" dirty="0">
                <a:solidFill>
                  <a:schemeClr val="tx1"/>
                </a:solidFill>
                <a:latin typeface="Calibri" panose="020F0502020204030204" pitchFamily="34" charset="0"/>
                <a:cs typeface="Calibri" panose="020F0502020204030204" pitchFamily="34" charset="0"/>
              </a:rPr>
              <a:t>pratique peu institutionnalisée</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ni </a:t>
            </a:r>
            <a:r>
              <a:rPr lang="fr-FR" sz="2200" dirty="0">
                <a:solidFill>
                  <a:schemeClr val="tx1"/>
                </a:solidFill>
                <a:latin typeface="Calibri" panose="020F0502020204030204" pitchFamily="34" charset="0"/>
                <a:cs typeface="Calibri" panose="020F0502020204030204" pitchFamily="34" charset="0"/>
              </a:rPr>
              <a:t>club ni licence ni </a:t>
            </a:r>
            <a:r>
              <a:rPr lang="fr-FR" sz="2200" dirty="0" smtClean="0">
                <a:solidFill>
                  <a:schemeClr val="tx1"/>
                </a:solidFill>
                <a:latin typeface="Calibri" panose="020F0502020204030204" pitchFamily="34" charset="0"/>
                <a:cs typeface="Calibri" panose="020F0502020204030204" pitchFamily="34" charset="0"/>
              </a:rPr>
              <a:t>compétition</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a:solidFill>
                  <a:srgbClr val="FF0000"/>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Roller</a:t>
            </a:r>
            <a:r>
              <a:rPr lang="fr-FR" sz="2200" dirty="0" smtClean="0">
                <a:solidFill>
                  <a:schemeClr val="tx1"/>
                </a:solidFill>
                <a:latin typeface="Calibri" panose="020F0502020204030204" pitchFamily="34" charset="0"/>
                <a:cs typeface="Calibri" panose="020F0502020204030204" pitchFamily="34" charset="0"/>
              </a:rPr>
              <a:t> = </a:t>
            </a:r>
            <a:r>
              <a:rPr lang="fr-FR" sz="2200" b="1" dirty="0" smtClean="0">
                <a:solidFill>
                  <a:schemeClr val="tx1"/>
                </a:solidFill>
                <a:latin typeface="Calibri" panose="020F0502020204030204" pitchFamily="34" charset="0"/>
                <a:cs typeface="Calibri" panose="020F0502020204030204" pitchFamily="34" charset="0"/>
              </a:rPr>
              <a:t>diplômés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(49% bac ou sup), et plutôt </a:t>
            </a:r>
            <a:r>
              <a:rPr lang="fr-FR" sz="2200" b="1" dirty="0">
                <a:solidFill>
                  <a:schemeClr val="tx1"/>
                </a:solidFill>
                <a:latin typeface="Calibri" panose="020F0502020204030204" pitchFamily="34" charset="0"/>
                <a:cs typeface="Calibri" panose="020F0502020204030204" pitchFamily="34" charset="0"/>
              </a:rPr>
              <a:t>jeunes</a:t>
            </a:r>
            <a:r>
              <a:rPr lang="fr-FR" sz="2200" dirty="0">
                <a:solidFill>
                  <a:schemeClr val="tx1"/>
                </a:solidFill>
                <a:latin typeface="Calibri" panose="020F0502020204030204" pitchFamily="34" charset="0"/>
                <a:cs typeface="Calibri" panose="020F0502020204030204" pitchFamily="34" charset="0"/>
              </a:rPr>
              <a:t> (45 % &lt; 25 ans), </a:t>
            </a:r>
            <a:r>
              <a:rPr lang="fr-FR" sz="2200" b="1" dirty="0" smtClean="0">
                <a:solidFill>
                  <a:schemeClr val="tx1"/>
                </a:solidFill>
                <a:latin typeface="Calibri" panose="020F0502020204030204" pitchFamily="34" charset="0"/>
                <a:cs typeface="Calibri" panose="020F0502020204030204" pitchFamily="34" charset="0"/>
              </a:rPr>
              <a:t>insérés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vieillissant</a:t>
            </a:r>
            <a:r>
              <a:rPr lang="fr-FR" sz="2200" dirty="0" smtClean="0">
                <a:solidFill>
                  <a:schemeClr val="tx1"/>
                </a:solidFill>
                <a:latin typeface="Calibri" panose="020F0502020204030204" pitchFamily="34" charset="0"/>
                <a:cs typeface="Calibri" panose="020F0502020204030204" pitchFamily="34" charset="0"/>
              </a:rPr>
              <a:t>. Mariés ou en couple (61%). Attentes = </a:t>
            </a:r>
            <a:r>
              <a:rPr lang="fr-FR" sz="2200" b="1" dirty="0" smtClean="0">
                <a:solidFill>
                  <a:schemeClr val="tx1"/>
                </a:solidFill>
                <a:latin typeface="Calibri" panose="020F0502020204030204" pitchFamily="34" charset="0"/>
                <a:cs typeface="Calibri" panose="020F0502020204030204" pitchFamily="34" charset="0"/>
              </a:rPr>
              <a:t>détente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santé</a:t>
            </a:r>
            <a:endParaRPr lang="fr-FR" sz="2200" b="1" dirty="0">
              <a:solidFill>
                <a:schemeClr val="tx1"/>
              </a:solidFill>
              <a:latin typeface="Calibri" panose="020F0502020204030204" pitchFamily="34" charset="0"/>
              <a:cs typeface="Calibri" panose="020F0502020204030204" pitchFamily="34" charset="0"/>
            </a:endParaRP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dirty="0">
                <a:solidFill>
                  <a:srgbClr val="FF0000"/>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Skate</a:t>
            </a:r>
            <a:r>
              <a:rPr lang="fr-FR" sz="2200" b="1" dirty="0" smtClean="0">
                <a:solidFill>
                  <a:schemeClr val="tx1"/>
                </a:solidFill>
                <a:latin typeface="Calibri" panose="020F0502020204030204" pitchFamily="34" charset="0"/>
                <a:cs typeface="Calibri" panose="020F0502020204030204" pitchFamily="34" charset="0"/>
              </a:rPr>
              <a:t> </a:t>
            </a:r>
            <a:r>
              <a:rPr lang="fr-FR" sz="2200" b="1" dirty="0">
                <a:solidFill>
                  <a:schemeClr val="tx1"/>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très </a:t>
            </a:r>
            <a:r>
              <a:rPr lang="fr-FR" sz="2200" b="1" dirty="0">
                <a:solidFill>
                  <a:schemeClr val="tx1"/>
                </a:solidFill>
                <a:latin typeface="Calibri" panose="020F0502020204030204" pitchFamily="34" charset="0"/>
                <a:cs typeface="Calibri" panose="020F0502020204030204" pitchFamily="34" charset="0"/>
              </a:rPr>
              <a:t>jeunes </a:t>
            </a:r>
            <a:r>
              <a:rPr lang="fr-FR" sz="2200" dirty="0">
                <a:solidFill>
                  <a:schemeClr val="tx1"/>
                </a:solidFill>
                <a:latin typeface="Calibri" panose="020F0502020204030204" pitchFamily="34" charset="0"/>
                <a:cs typeface="Calibri" panose="020F0502020204030204" pitchFamily="34" charset="0"/>
              </a:rPr>
              <a:t>(75% &lt;</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25 ans, et 59% &lt;</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20 ans), </a:t>
            </a:r>
            <a:r>
              <a:rPr lang="fr-FR" sz="2200" b="1" dirty="0" smtClean="0">
                <a:solidFill>
                  <a:schemeClr val="tx1"/>
                </a:solidFill>
                <a:latin typeface="Calibri" panose="020F0502020204030204" pitchFamily="34" charset="0"/>
                <a:cs typeface="Calibri" panose="020F0502020204030204" pitchFamily="34" charset="0"/>
              </a:rPr>
              <a:t>masculin</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(74</a:t>
            </a: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étudiants</a:t>
            </a:r>
            <a:r>
              <a:rPr lang="fr-FR" sz="2200" dirty="0">
                <a:solidFill>
                  <a:schemeClr val="tx1"/>
                </a:solidFill>
                <a:latin typeface="Calibri" panose="020F0502020204030204" pitchFamily="34" charset="0"/>
                <a:cs typeface="Calibri" panose="020F0502020204030204" pitchFamily="34" charset="0"/>
              </a:rPr>
              <a:t>, au </a:t>
            </a:r>
            <a:r>
              <a:rPr lang="fr-FR" sz="2200" b="1" dirty="0">
                <a:solidFill>
                  <a:schemeClr val="tx1"/>
                </a:solidFill>
                <a:latin typeface="Calibri" panose="020F0502020204030204" pitchFamily="34" charset="0"/>
                <a:cs typeface="Calibri" panose="020F0502020204030204" pitchFamily="34" charset="0"/>
              </a:rPr>
              <a:t>chômage</a:t>
            </a:r>
            <a:r>
              <a:rPr lang="fr-FR" sz="2200" dirty="0">
                <a:solidFill>
                  <a:schemeClr val="tx1"/>
                </a:solidFill>
                <a:latin typeface="Calibri" panose="020F0502020204030204" pitchFamily="34" charset="0"/>
                <a:cs typeface="Calibri" panose="020F0502020204030204" pitchFamily="34" charset="0"/>
              </a:rPr>
              <a:t> ou </a:t>
            </a:r>
            <a:r>
              <a:rPr lang="fr-FR" sz="2200" b="1" dirty="0" smtClean="0">
                <a:solidFill>
                  <a:schemeClr val="tx1"/>
                </a:solidFill>
                <a:latin typeface="Calibri" panose="020F0502020204030204" pitchFamily="34" charset="0"/>
                <a:cs typeface="Calibri" panose="020F0502020204030204" pitchFamily="34" charset="0"/>
              </a:rPr>
              <a:t>premier emploi</a:t>
            </a:r>
            <a:r>
              <a:rPr lang="fr-FR" sz="2200" dirty="0" smtClean="0">
                <a:solidFill>
                  <a:schemeClr val="tx1"/>
                </a:solidFill>
                <a:latin typeface="Calibri" panose="020F0502020204030204" pitchFamily="34" charset="0"/>
                <a:cs typeface="Calibri" panose="020F0502020204030204" pitchFamily="34" charset="0"/>
              </a:rPr>
              <a:t>. Attentes = </a:t>
            </a:r>
            <a:r>
              <a:rPr lang="fr-FR" sz="2200" b="1" dirty="0">
                <a:solidFill>
                  <a:schemeClr val="tx1"/>
                </a:solidFill>
                <a:latin typeface="Calibri" panose="020F0502020204030204" pitchFamily="34" charset="0"/>
                <a:cs typeface="Calibri" panose="020F0502020204030204" pitchFamily="34" charset="0"/>
              </a:rPr>
              <a:t>sensations</a:t>
            </a:r>
            <a:r>
              <a:rPr lang="fr-FR" sz="2200" dirty="0">
                <a:solidFill>
                  <a:schemeClr val="tx1"/>
                </a:solidFill>
                <a:latin typeface="Calibri" panose="020F0502020204030204" pitchFamily="34" charset="0"/>
                <a:cs typeface="Calibri" panose="020F0502020204030204" pitchFamily="34" charset="0"/>
              </a:rPr>
              <a:t> (93%) et </a:t>
            </a:r>
            <a:r>
              <a:rPr lang="fr-FR" sz="2200" b="1" dirty="0">
                <a:solidFill>
                  <a:schemeClr val="tx1"/>
                </a:solidFill>
                <a:latin typeface="Calibri" panose="020F0502020204030204" pitchFamily="34" charset="0"/>
                <a:cs typeface="Calibri" panose="020F0502020204030204" pitchFamily="34" charset="0"/>
              </a:rPr>
              <a:t>risque</a:t>
            </a:r>
            <a:r>
              <a:rPr lang="fr-FR" sz="2200" dirty="0">
                <a:solidFill>
                  <a:schemeClr val="tx1"/>
                </a:solidFill>
                <a:latin typeface="Calibri" panose="020F0502020204030204" pitchFamily="34" charset="0"/>
                <a:cs typeface="Calibri" panose="020F0502020204030204" pitchFamily="34" charset="0"/>
              </a:rPr>
              <a:t> (53</a:t>
            </a:r>
            <a:r>
              <a:rPr lang="fr-FR" sz="2200" dirty="0" smtClean="0">
                <a:solidFill>
                  <a:schemeClr val="tx1"/>
                </a:solidFill>
                <a:latin typeface="Calibri" panose="020F0502020204030204" pitchFamily="34" charset="0"/>
                <a:cs typeface="Calibri" panose="020F0502020204030204" pitchFamily="34" charset="0"/>
              </a:rPr>
              <a:t>%).</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964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510" y="261258"/>
            <a:ext cx="11547564" cy="6230982"/>
          </a:xfrm>
        </p:spPr>
        <p:txBody>
          <a:bodyPr>
            <a:noAutofit/>
          </a:bodyPr>
          <a:lstStyle/>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Se distinguent des autres loisirs sportifs = liés à l’histoire de leur </a:t>
            </a:r>
            <a:r>
              <a:rPr lang="fr-FR" sz="2200" dirty="0" smtClean="0">
                <a:solidFill>
                  <a:srgbClr val="FF0000"/>
                </a:solidFill>
                <a:latin typeface="Calibri" panose="020F0502020204030204" pitchFamily="34" charset="0"/>
                <a:cs typeface="Calibri" panose="020F0502020204030204" pitchFamily="34" charset="0"/>
              </a:rPr>
              <a:t>apparition</a:t>
            </a: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Apparition </a:t>
            </a:r>
            <a:r>
              <a:rPr lang="fr-FR" sz="2200" dirty="0" smtClean="0">
                <a:solidFill>
                  <a:schemeClr val="tx1"/>
                </a:solidFill>
                <a:latin typeface="Calibri" panose="020F0502020204030204" pitchFamily="34" charset="0"/>
                <a:cs typeface="Calibri" panose="020F0502020204030204" pitchFamily="34" charset="0"/>
              </a:rPr>
              <a:t>années 1970-1980 = développement </a:t>
            </a:r>
            <a:r>
              <a:rPr lang="fr-FR" sz="2200" dirty="0">
                <a:solidFill>
                  <a:schemeClr val="tx1"/>
                </a:solidFill>
                <a:latin typeface="Calibri" panose="020F0502020204030204" pitchFamily="34" charset="0"/>
                <a:cs typeface="Calibri" panose="020F0502020204030204" pitchFamily="34" charset="0"/>
              </a:rPr>
              <a:t>des </a:t>
            </a:r>
            <a:r>
              <a:rPr lang="fr-FR" sz="2200" b="1" dirty="0">
                <a:solidFill>
                  <a:schemeClr val="tx1"/>
                </a:solidFill>
                <a:latin typeface="Calibri" panose="020F0502020204030204" pitchFamily="34" charset="0"/>
                <a:cs typeface="Calibri" panose="020F0502020204030204" pitchFamily="34" charset="0"/>
              </a:rPr>
              <a:t>« sports californiens </a:t>
            </a:r>
            <a:r>
              <a:rPr lang="fr-FR" sz="2200" b="1" dirty="0" smtClean="0">
                <a:solidFill>
                  <a:schemeClr val="tx1"/>
                </a:solidFill>
                <a:latin typeface="Calibri" panose="020F0502020204030204" pitchFamily="34" charset="0"/>
                <a:cs typeface="Calibri" panose="020F0502020204030204" pitchFamily="34" charset="0"/>
              </a:rPr>
              <a:t>»</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(Ch. </a:t>
            </a:r>
            <a:r>
              <a:rPr lang="fr-FR" sz="2200" dirty="0" err="1" smtClean="0">
                <a:solidFill>
                  <a:schemeClr val="tx1"/>
                </a:solidFill>
                <a:latin typeface="Calibri" panose="020F0502020204030204" pitchFamily="34" charset="0"/>
                <a:cs typeface="Calibri" panose="020F0502020204030204" pitchFamily="34" charset="0"/>
              </a:rPr>
              <a:t>Pociello</a:t>
            </a:r>
            <a:r>
              <a:rPr lang="fr-FR" sz="2200" dirty="0" smtClean="0">
                <a:solidFill>
                  <a:schemeClr val="tx1"/>
                </a:solidFill>
                <a:latin typeface="Calibri" panose="020F0502020204030204" pitchFamily="34" charset="0"/>
                <a:cs typeface="Calibri" panose="020F0502020204030204" pitchFamily="34" charset="0"/>
              </a:rPr>
              <a:t>, </a:t>
            </a:r>
            <a:r>
              <a:rPr lang="fr-FR" sz="2200" i="1" dirty="0" smtClean="0">
                <a:solidFill>
                  <a:schemeClr val="tx1"/>
                </a:solidFill>
                <a:latin typeface="Calibri" panose="020F0502020204030204" pitchFamily="34" charset="0"/>
                <a:cs typeface="Calibri" panose="020F0502020204030204" pitchFamily="34" charset="0"/>
              </a:rPr>
              <a:t>Sports </a:t>
            </a:r>
            <a:r>
              <a:rPr lang="fr-FR" sz="2200" i="1" dirty="0">
                <a:solidFill>
                  <a:schemeClr val="tx1"/>
                </a:solidFill>
                <a:latin typeface="Calibri" panose="020F0502020204030204" pitchFamily="34" charset="0"/>
                <a:cs typeface="Calibri" panose="020F0502020204030204" pitchFamily="34" charset="0"/>
              </a:rPr>
              <a:t>et société. Approche socioculturelle des pratiques</a:t>
            </a:r>
            <a:r>
              <a:rPr lang="fr-FR" sz="2200" dirty="0">
                <a:solidFill>
                  <a:schemeClr val="tx1"/>
                </a:solidFill>
                <a:latin typeface="Calibri" panose="020F0502020204030204" pitchFamily="34" charset="0"/>
                <a:cs typeface="Calibri" panose="020F0502020204030204" pitchFamily="34" charset="0"/>
              </a:rPr>
              <a:t>, Paris, </a:t>
            </a:r>
            <a:r>
              <a:rPr lang="fr-FR" sz="2200" dirty="0" smtClean="0">
                <a:solidFill>
                  <a:schemeClr val="tx1"/>
                </a:solidFill>
                <a:latin typeface="Calibri" panose="020F0502020204030204" pitchFamily="34" charset="0"/>
                <a:cs typeface="Calibri" panose="020F0502020204030204" pitchFamily="34" charset="0"/>
              </a:rPr>
              <a:t>1981</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lvl="5">
              <a:lnSpc>
                <a:spcPct val="100000"/>
              </a:lnSpc>
            </a:pPr>
            <a:r>
              <a:rPr lang="fr-FR" sz="2200" dirty="0" smtClean="0">
                <a:solidFill>
                  <a:schemeClr val="tx1"/>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surf </a:t>
            </a:r>
            <a:r>
              <a:rPr lang="fr-FR" sz="2200" b="1" dirty="0">
                <a:solidFill>
                  <a:schemeClr val="tx1"/>
                </a:solidFill>
                <a:latin typeface="Calibri" panose="020F0502020204030204" pitchFamily="34" charset="0"/>
                <a:cs typeface="Calibri" panose="020F0502020204030204" pitchFamily="34" charset="0"/>
              </a:rPr>
              <a:t>et </a:t>
            </a:r>
            <a:r>
              <a:rPr lang="fr-FR" sz="2200" b="1" dirty="0" smtClean="0">
                <a:solidFill>
                  <a:schemeClr val="tx1"/>
                </a:solidFill>
                <a:latin typeface="Calibri" panose="020F0502020204030204" pitchFamily="34" charset="0"/>
                <a:cs typeface="Calibri" panose="020F0502020204030204" pitchFamily="34" charset="0"/>
              </a:rPr>
              <a:t>«</a:t>
            </a:r>
            <a:r>
              <a:rPr lang="fr-FR" sz="2200" b="1" dirty="0">
                <a:solidFill>
                  <a:schemeClr val="tx1"/>
                </a:solidFill>
                <a:latin typeface="Calibri" panose="020F0502020204030204" pitchFamily="34" charset="0"/>
                <a:cs typeface="Calibri" panose="020F0502020204030204" pitchFamily="34" charset="0"/>
              </a:rPr>
              <a:t> esprit glisse </a:t>
            </a:r>
            <a:r>
              <a:rPr lang="fr-FR" sz="2200" b="1" dirty="0" smtClean="0">
                <a:solidFill>
                  <a:schemeClr val="tx1"/>
                </a:solidFill>
                <a:latin typeface="Calibri" panose="020F0502020204030204" pitchFamily="34" charset="0"/>
                <a:cs typeface="Calibri" panose="020F0502020204030204" pitchFamily="34" charset="0"/>
              </a:rPr>
              <a:t>», Californie, années 60</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 point </a:t>
            </a:r>
            <a:r>
              <a:rPr lang="fr-FR" sz="2200" dirty="0">
                <a:solidFill>
                  <a:schemeClr val="tx1"/>
                </a:solidFill>
                <a:latin typeface="Calibri" panose="020F0502020204030204" pitchFamily="34" charset="0"/>
                <a:cs typeface="Calibri" panose="020F0502020204030204" pitchFamily="34" charset="0"/>
              </a:rPr>
              <a:t>d’appui à </a:t>
            </a:r>
            <a:r>
              <a:rPr lang="fr-FR" sz="2200" dirty="0" smtClean="0">
                <a:solidFill>
                  <a:schemeClr val="tx1"/>
                </a:solidFill>
                <a:latin typeface="Calibri" panose="020F0502020204030204" pitchFamily="34" charset="0"/>
                <a:cs typeface="Calibri" panose="020F0502020204030204" pitchFamily="34" charset="0"/>
              </a:rPr>
              <a:t>sports de rue. </a:t>
            </a:r>
          </a:p>
          <a:p>
            <a:pPr>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rgbClr val="FF0000"/>
                </a:solidFill>
                <a:latin typeface="Calibri" panose="020F0502020204030204" pitchFamily="34" charset="0"/>
                <a:cs typeface="Calibri" panose="020F0502020204030204" pitchFamily="34" charset="0"/>
              </a:rPr>
              <a:t>Double déplacement : </a:t>
            </a:r>
          </a:p>
          <a:p>
            <a:pPr>
              <a:lnSpc>
                <a:spcPct val="100000"/>
              </a:lnSpc>
            </a:pPr>
            <a:r>
              <a:rPr lang="fr-FR" sz="2200" b="1" dirty="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rompre </a:t>
            </a:r>
            <a:r>
              <a:rPr lang="fr-FR" sz="2200" b="1" dirty="0">
                <a:solidFill>
                  <a:schemeClr val="tx1"/>
                </a:solidFill>
                <a:latin typeface="Calibri" panose="020F0502020204030204" pitchFamily="34" charset="0"/>
                <a:cs typeface="Calibri" panose="020F0502020204030204" pitchFamily="34" charset="0"/>
              </a:rPr>
              <a:t>avec les valeurs </a:t>
            </a:r>
            <a:r>
              <a:rPr lang="fr-FR" sz="2200" b="1" dirty="0" smtClean="0">
                <a:solidFill>
                  <a:schemeClr val="tx1"/>
                </a:solidFill>
                <a:latin typeface="Calibri" panose="020F0502020204030204" pitchFamily="34" charset="0"/>
                <a:cs typeface="Calibri" panose="020F0502020204030204" pitchFamily="34" charset="0"/>
              </a:rPr>
              <a:t>dominantes :</a:t>
            </a:r>
            <a:r>
              <a:rPr lang="fr-FR" sz="2200" dirty="0" smtClean="0">
                <a:solidFill>
                  <a:schemeClr val="tx1"/>
                </a:solidFill>
                <a:latin typeface="Calibri" panose="020F0502020204030204" pitchFamily="34" charset="0"/>
                <a:cs typeface="Calibri" panose="020F0502020204030204" pitchFamily="34" charset="0"/>
              </a:rPr>
              <a:t> liés aux mouvements </a:t>
            </a:r>
            <a:r>
              <a:rPr lang="fr-FR" sz="2200" dirty="0">
                <a:solidFill>
                  <a:schemeClr val="tx1"/>
                </a:solidFill>
                <a:latin typeface="Calibri" panose="020F0502020204030204" pitchFamily="34" charset="0"/>
                <a:cs typeface="Calibri" panose="020F0502020204030204" pitchFamily="34" charset="0"/>
              </a:rPr>
              <a:t>contestataires des années </a:t>
            </a:r>
            <a:r>
              <a:rPr lang="fr-FR" sz="2200" dirty="0" smtClean="0">
                <a:solidFill>
                  <a:schemeClr val="tx1"/>
                </a:solidFill>
                <a:latin typeface="Calibri" panose="020F0502020204030204" pitchFamily="34" charset="0"/>
                <a:cs typeface="Calibri" panose="020F0502020204030204" pitchFamily="34" charset="0"/>
              </a:rPr>
              <a:t>60-70</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rejet du modèle </a:t>
            </a:r>
            <a:r>
              <a:rPr lang="fr-FR" sz="2200" b="1" dirty="0">
                <a:solidFill>
                  <a:schemeClr val="tx1"/>
                </a:solidFill>
                <a:latin typeface="Calibri" panose="020F0502020204030204" pitchFamily="34" charset="0"/>
                <a:cs typeface="Calibri" panose="020F0502020204030204" pitchFamily="34" charset="0"/>
              </a:rPr>
              <a:t>du sport en club</a:t>
            </a:r>
            <a:r>
              <a:rPr lang="fr-FR" sz="2200" dirty="0">
                <a:solidFill>
                  <a:schemeClr val="tx1"/>
                </a:solidFill>
                <a:latin typeface="Calibri" panose="020F0502020204030204" pitchFamily="34" charset="0"/>
                <a:cs typeface="Calibri" panose="020F0502020204030204" pitchFamily="34" charset="0"/>
              </a:rPr>
              <a:t>, avec </a:t>
            </a:r>
            <a:r>
              <a:rPr lang="fr-FR" sz="2200" dirty="0" smtClean="0">
                <a:solidFill>
                  <a:schemeClr val="tx1"/>
                </a:solidFill>
                <a:latin typeface="Calibri" panose="020F0502020204030204" pitchFamily="34" charset="0"/>
                <a:cs typeface="Calibri" panose="020F0502020204030204" pitchFamily="34" charset="0"/>
              </a:rPr>
              <a:t>règles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entraînements et compétitions (« </a:t>
            </a:r>
            <a:r>
              <a:rPr lang="fr-FR" sz="2200" b="1" dirty="0" smtClean="0">
                <a:solidFill>
                  <a:schemeClr val="tx1"/>
                </a:solidFill>
                <a:latin typeface="Calibri" panose="020F0502020204030204" pitchFamily="34" charset="0"/>
                <a:cs typeface="Calibri" panose="020F0502020204030204" pitchFamily="34" charset="0"/>
              </a:rPr>
              <a:t>aliénation »</a:t>
            </a:r>
            <a:r>
              <a:rPr lang="fr-FR" sz="2200" dirty="0" smtClean="0">
                <a:solidFill>
                  <a:schemeClr val="tx1"/>
                </a:solidFill>
                <a:latin typeface="Calibri" panose="020F0502020204030204" pitchFamily="34" charset="0"/>
                <a:cs typeface="Calibri" panose="020F0502020204030204" pitchFamily="34" charset="0"/>
              </a:rPr>
              <a:t>)</a:t>
            </a:r>
            <a:r>
              <a:rPr lang="fr-FR" sz="2200" b="1" dirty="0" smtClean="0">
                <a:solidFill>
                  <a:schemeClr val="tx1"/>
                </a:solidFill>
                <a:latin typeface="Calibri" panose="020F0502020204030204" pitchFamily="34" charset="0"/>
                <a:cs typeface="Calibri" panose="020F0502020204030204" pitchFamily="34" charset="0"/>
              </a:rPr>
              <a:t> =&gt; alternative</a:t>
            </a:r>
            <a:r>
              <a:rPr lang="fr-FR" sz="2200" dirty="0" smtClean="0">
                <a:solidFill>
                  <a:schemeClr val="tx1"/>
                </a:solidFill>
                <a:latin typeface="Calibri" panose="020F0502020204030204" pitchFamily="34" charset="0"/>
                <a:cs typeface="Calibri" panose="020F0502020204030204" pitchFamily="34" charset="0"/>
              </a:rPr>
              <a:t> : </a:t>
            </a:r>
            <a:r>
              <a:rPr lang="fr-FR" sz="2200" b="1" i="1" dirty="0" smtClean="0">
                <a:solidFill>
                  <a:schemeClr val="tx1"/>
                </a:solidFill>
                <a:latin typeface="Calibri" panose="020F0502020204030204" pitchFamily="34" charset="0"/>
                <a:cs typeface="Calibri" panose="020F0502020204030204" pitchFamily="34" charset="0"/>
              </a:rPr>
              <a:t>informel</a:t>
            </a:r>
            <a:r>
              <a:rPr lang="fr-FR" sz="2200" i="1" dirty="0" smtClean="0">
                <a:solidFill>
                  <a:schemeClr val="tx1"/>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entre soi,</a:t>
            </a:r>
            <a:r>
              <a:rPr lang="fr-FR" sz="2200" i="1" dirty="0" smtClean="0">
                <a:solidFill>
                  <a:schemeClr val="tx1"/>
                </a:solidFill>
                <a:latin typeface="Calibri" panose="020F0502020204030204" pitchFamily="34" charset="0"/>
                <a:cs typeface="Calibri" panose="020F0502020204030204" pitchFamily="34" charset="0"/>
              </a:rPr>
              <a:t> </a:t>
            </a:r>
            <a:r>
              <a:rPr lang="fr-FR" sz="2200" b="1" i="1" dirty="0" smtClean="0">
                <a:solidFill>
                  <a:schemeClr val="tx1"/>
                </a:solidFill>
                <a:latin typeface="Calibri" panose="020F0502020204030204" pitchFamily="34" charset="0"/>
                <a:cs typeface="Calibri" panose="020F0502020204030204" pitchFamily="34" charset="0"/>
              </a:rPr>
              <a:t>techniques </a:t>
            </a:r>
            <a:r>
              <a:rPr lang="fr-FR" sz="2200" b="1" i="1" dirty="0">
                <a:solidFill>
                  <a:schemeClr val="tx1"/>
                </a:solidFill>
                <a:latin typeface="Calibri" panose="020F0502020204030204" pitchFamily="34" charset="0"/>
                <a:cs typeface="Calibri" panose="020F0502020204030204" pitchFamily="34" charset="0"/>
              </a:rPr>
              <a:t>corporelles </a:t>
            </a:r>
            <a:r>
              <a:rPr lang="fr-FR" sz="2200" b="1" i="1" dirty="0" smtClean="0">
                <a:solidFill>
                  <a:schemeClr val="tx1"/>
                </a:solidFill>
                <a:latin typeface="Calibri" panose="020F0502020204030204" pitchFamily="34" charset="0"/>
                <a:cs typeface="Calibri" panose="020F0502020204030204" pitchFamily="34" charset="0"/>
              </a:rPr>
              <a:t>nouvelles</a:t>
            </a:r>
            <a:endParaRPr lang="fr-FR" sz="2200" i="1" dirty="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smtClean="0">
              <a:latin typeface="Calibri" panose="020F0502020204030204" pitchFamily="34" charset="0"/>
              <a:cs typeface="Calibri" panose="020F0502020204030204" pitchFamily="34" charset="0"/>
            </a:endParaRPr>
          </a:p>
          <a:p>
            <a:pPr algn="ctr">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a:solidFill>
                  <a:srgbClr val="FF0000"/>
                </a:solidFill>
                <a:latin typeface="Calibri" panose="020F0502020204030204" pitchFamily="34" charset="0"/>
                <a:cs typeface="Calibri" panose="020F0502020204030204" pitchFamily="34" charset="0"/>
              </a:rPr>
              <a:t>tout un rapport au sport et au corps qui se transforme alors.</a:t>
            </a:r>
            <a:endParaRPr lang="fr-FR" sz="2200" b="1" dirty="0" smtClean="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6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60" y="274321"/>
            <a:ext cx="11495314" cy="6322422"/>
          </a:xfrm>
        </p:spPr>
        <p:txBody>
          <a:bodyPr>
            <a:normAutofit/>
          </a:bodyPr>
          <a:lstStyle/>
          <a:p>
            <a:pPr>
              <a:lnSpc>
                <a:spcPct val="100000"/>
              </a:lnSpc>
            </a:pPr>
            <a:r>
              <a:rPr lang="fr-FR" sz="2200" b="1" i="1" u="sng" dirty="0" smtClean="0">
                <a:solidFill>
                  <a:srgbClr val="FF0000"/>
                </a:solidFill>
                <a:latin typeface="Calibri" panose="020F0502020204030204" pitchFamily="34" charset="0"/>
                <a:cs typeface="Calibri" panose="020F0502020204030204" pitchFamily="34" charset="0"/>
              </a:rPr>
              <a:t>Cas</a:t>
            </a:r>
            <a:r>
              <a:rPr lang="fr-FR" sz="2200" b="1" i="1" dirty="0" smtClean="0">
                <a:solidFill>
                  <a:srgbClr val="FF0000"/>
                </a:solidFill>
                <a:latin typeface="Calibri" panose="020F0502020204030204" pitchFamily="34" charset="0"/>
                <a:cs typeface="Calibri" panose="020F0502020204030204" pitchFamily="34" charset="0"/>
              </a:rPr>
              <a:t>.</a:t>
            </a:r>
          </a:p>
          <a:p>
            <a:pPr>
              <a:lnSpc>
                <a:spcPct val="100000"/>
              </a:lnSpc>
            </a:pPr>
            <a:r>
              <a:rPr lang="fr-FR" sz="2200" dirty="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Skateboard : </a:t>
            </a:r>
            <a:r>
              <a:rPr lang="fr-FR" sz="2200" dirty="0" smtClean="0">
                <a:solidFill>
                  <a:schemeClr val="tx1"/>
                </a:solidFill>
                <a:latin typeface="Calibri" panose="020F0502020204030204" pitchFamily="34" charset="0"/>
                <a:cs typeface="Calibri" panose="020F0502020204030204" pitchFamily="34" charset="0"/>
              </a:rPr>
              <a:t>apparaît </a:t>
            </a:r>
            <a:r>
              <a:rPr lang="fr-FR" sz="2200" dirty="0">
                <a:solidFill>
                  <a:schemeClr val="tx1"/>
                </a:solidFill>
                <a:latin typeface="Calibri" panose="020F0502020204030204" pitchFamily="34" charset="0"/>
                <a:cs typeface="Calibri" panose="020F0502020204030204" pitchFamily="34" charset="0"/>
              </a:rPr>
              <a:t>en Californie, </a:t>
            </a:r>
            <a:r>
              <a:rPr lang="fr-FR" sz="2200" dirty="0" smtClean="0">
                <a:solidFill>
                  <a:schemeClr val="tx1"/>
                </a:solidFill>
                <a:latin typeface="Calibri" panose="020F0502020204030204" pitchFamily="34" charset="0"/>
                <a:cs typeface="Calibri" panose="020F0502020204030204" pitchFamily="34" charset="0"/>
              </a:rPr>
              <a:t>début </a:t>
            </a:r>
            <a:r>
              <a:rPr lang="fr-FR" sz="2200" dirty="0">
                <a:solidFill>
                  <a:schemeClr val="tx1"/>
                </a:solidFill>
                <a:latin typeface="Calibri" panose="020F0502020204030204" pitchFamily="34" charset="0"/>
                <a:cs typeface="Calibri" panose="020F0502020204030204" pitchFamily="34" charset="0"/>
              </a:rPr>
              <a:t>des années </a:t>
            </a:r>
            <a:r>
              <a:rPr lang="fr-FR" sz="2200" dirty="0" smtClean="0">
                <a:solidFill>
                  <a:schemeClr val="tx1"/>
                </a:solidFill>
                <a:latin typeface="Calibri" panose="020F0502020204030204" pitchFamily="34" charset="0"/>
                <a:cs typeface="Calibri" panose="020F0502020204030204" pitchFamily="34" charset="0"/>
              </a:rPr>
              <a:t>50 </a:t>
            </a:r>
          </a:p>
          <a:p>
            <a:pPr lvl="4">
              <a:lnSpc>
                <a:spcPct val="100000"/>
              </a:lnSpc>
            </a:pPr>
            <a:r>
              <a:rPr lang="fr-FR" sz="2200" b="1" dirty="0">
                <a:solidFill>
                  <a:srgbClr val="FF0000"/>
                </a:solidFill>
                <a:latin typeface="Calibri" panose="020F0502020204030204" pitchFamily="34" charset="0"/>
                <a:cs typeface="Calibri" panose="020F0502020204030204" pitchFamily="34" charset="0"/>
              </a:rPr>
              <a:t>–&gt;</a:t>
            </a:r>
            <a:r>
              <a:rPr lang="fr-FR" sz="2200" b="1" dirty="0">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Groupe de </a:t>
            </a:r>
            <a:r>
              <a:rPr lang="fr-FR" sz="2200" b="1" dirty="0" smtClean="0">
                <a:solidFill>
                  <a:schemeClr val="tx1"/>
                </a:solidFill>
                <a:latin typeface="Calibri" panose="020F0502020204030204" pitchFamily="34" charset="0"/>
                <a:cs typeface="Calibri" panose="020F0502020204030204" pitchFamily="34" charset="0"/>
              </a:rPr>
              <a:t>surfeurs</a:t>
            </a:r>
            <a:r>
              <a:rPr lang="fr-FR" sz="2200" dirty="0" smtClean="0">
                <a:solidFill>
                  <a:schemeClr val="tx1"/>
                </a:solidFill>
                <a:latin typeface="Calibri" panose="020F0502020204030204" pitchFamily="34" charset="0"/>
                <a:cs typeface="Calibri" panose="020F0502020204030204" pitchFamily="34" charset="0"/>
              </a:rPr>
              <a:t>, devant l’impossibilité de pratiquer certains jours, </a:t>
            </a:r>
            <a:r>
              <a:rPr lang="fr-FR" sz="2200" b="1" dirty="0">
                <a:solidFill>
                  <a:schemeClr val="tx1"/>
                </a:solidFill>
                <a:latin typeface="Calibri" panose="020F0502020204030204" pitchFamily="34" charset="0"/>
                <a:cs typeface="Calibri" panose="020F0502020204030204" pitchFamily="34" charset="0"/>
              </a:rPr>
              <a:t>transfèrent la technique et </a:t>
            </a:r>
            <a:r>
              <a:rPr lang="fr-FR" sz="2200" b="1" dirty="0" smtClean="0">
                <a:solidFill>
                  <a:schemeClr val="tx1"/>
                </a:solidFill>
                <a:latin typeface="Calibri" panose="020F0502020204030204" pitchFamily="34" charset="0"/>
                <a:cs typeface="Calibri" panose="020F0502020204030204" pitchFamily="34" charset="0"/>
              </a:rPr>
              <a:t>l’équipement </a:t>
            </a:r>
            <a:r>
              <a:rPr lang="fr-FR" sz="2200" dirty="0">
                <a:solidFill>
                  <a:schemeClr val="tx1"/>
                </a:solidFill>
                <a:latin typeface="Calibri" panose="020F0502020204030204" pitchFamily="34" charset="0"/>
                <a:cs typeface="Calibri" panose="020F0502020204030204" pitchFamily="34" charset="0"/>
              </a:rPr>
              <a:t>(la planche) </a:t>
            </a:r>
            <a:r>
              <a:rPr lang="fr-FR" sz="2200" b="1" dirty="0">
                <a:solidFill>
                  <a:srgbClr val="FF0000"/>
                </a:solidFill>
                <a:latin typeface="Calibri" panose="020F0502020204030204" pitchFamily="34" charset="0"/>
                <a:cs typeface="Calibri" panose="020F0502020204030204" pitchFamily="34" charset="0"/>
              </a:rPr>
              <a:t>des vagues à la </a:t>
            </a:r>
            <a:r>
              <a:rPr lang="fr-FR" sz="2200" b="1" dirty="0" smtClean="0">
                <a:solidFill>
                  <a:srgbClr val="FF0000"/>
                </a:solidFill>
                <a:latin typeface="Calibri" panose="020F0502020204030204" pitchFamily="34" charset="0"/>
                <a:cs typeface="Calibri" panose="020F0502020204030204" pitchFamily="34" charset="0"/>
              </a:rPr>
              <a:t>rue</a:t>
            </a:r>
            <a:endParaRPr lang="fr-FR" sz="2200" dirty="0">
              <a:latin typeface="Calibri" panose="020F0502020204030204" pitchFamily="34" charset="0"/>
              <a:cs typeface="Calibri" panose="020F0502020204030204" pitchFamily="34" charset="0"/>
            </a:endParaRPr>
          </a:p>
          <a:p>
            <a:pPr lvl="4">
              <a:lnSpc>
                <a:spcPct val="100000"/>
              </a:lnSpc>
            </a:pPr>
            <a:endParaRPr lang="fr-FR" sz="2200" dirty="0" smtClean="0">
              <a:solidFill>
                <a:srgbClr val="FF0000"/>
              </a:solidFill>
              <a:latin typeface="Calibri" panose="020F0502020204030204" pitchFamily="34" charset="0"/>
              <a:cs typeface="Calibri" panose="020F0502020204030204" pitchFamily="34" charset="0"/>
            </a:endParaRPr>
          </a:p>
          <a:p>
            <a:pPr>
              <a:lnSpc>
                <a:spcPct val="100000"/>
              </a:lnSpc>
            </a:pPr>
            <a:r>
              <a:rPr lang="fr-FR" sz="2200" dirty="0" smtClean="0">
                <a:solidFill>
                  <a:srgbClr val="FF0000"/>
                </a:solidFill>
                <a:latin typeface="Calibri" panose="020F0502020204030204" pitchFamily="34" charset="0"/>
                <a:cs typeface="Calibri" panose="020F0502020204030204" pitchFamily="34" charset="0"/>
              </a:rPr>
              <a:t>► </a:t>
            </a:r>
            <a:r>
              <a:rPr lang="fr-FR" sz="2200" b="1" dirty="0" smtClean="0">
                <a:solidFill>
                  <a:schemeClr val="tx1"/>
                </a:solidFill>
                <a:latin typeface="Calibri" panose="020F0502020204030204" pitchFamily="34" charset="0"/>
                <a:cs typeface="Calibri" panose="020F0502020204030204" pitchFamily="34" charset="0"/>
              </a:rPr>
              <a:t>Devient pratique sportive : années 1970 : Z-Boys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 1976, </a:t>
            </a:r>
            <a:r>
              <a:rPr lang="fr-FR" sz="2200" dirty="0" smtClean="0">
                <a:solidFill>
                  <a:schemeClr val="tx1"/>
                </a:solidFill>
                <a:latin typeface="Calibri" panose="020F0502020204030204" pitchFamily="34" charset="0"/>
                <a:cs typeface="Calibri" panose="020F0502020204030204" pitchFamily="34" charset="0"/>
              </a:rPr>
              <a:t>Los Angeles, sécheresse : </a:t>
            </a:r>
            <a:r>
              <a:rPr lang="fr-FR" sz="2200" dirty="0">
                <a:solidFill>
                  <a:schemeClr val="tx1"/>
                </a:solidFill>
                <a:latin typeface="Calibri" panose="020F0502020204030204" pitchFamily="34" charset="0"/>
                <a:cs typeface="Calibri" panose="020F0502020204030204" pitchFamily="34" charset="0"/>
              </a:rPr>
              <a:t>un groupe de </a:t>
            </a:r>
            <a:r>
              <a:rPr lang="fr-FR" sz="2200" dirty="0" smtClean="0">
                <a:solidFill>
                  <a:schemeClr val="tx1"/>
                </a:solidFill>
                <a:latin typeface="Calibri" panose="020F0502020204030204" pitchFamily="34" charset="0"/>
                <a:cs typeface="Calibri" panose="020F0502020204030204" pitchFamily="34" charset="0"/>
              </a:rPr>
              <a:t>surfeurs (Stacy </a:t>
            </a:r>
            <a:r>
              <a:rPr lang="fr-FR" sz="2200" dirty="0" err="1">
                <a:solidFill>
                  <a:schemeClr val="tx1"/>
                </a:solidFill>
                <a:latin typeface="Calibri" panose="020F0502020204030204" pitchFamily="34" charset="0"/>
                <a:cs typeface="Calibri" panose="020F0502020204030204" pitchFamily="34" charset="0"/>
              </a:rPr>
              <a:t>Peralta</a:t>
            </a:r>
            <a:r>
              <a:rPr lang="fr-FR" sz="2200" dirty="0">
                <a:solidFill>
                  <a:schemeClr val="tx1"/>
                </a:solidFill>
                <a:latin typeface="Calibri" panose="020F0502020204030204" pitchFamily="34" charset="0"/>
                <a:cs typeface="Calibri" panose="020F0502020204030204" pitchFamily="34" charset="0"/>
              </a:rPr>
              <a:t>, Jay Adams*, </a:t>
            </a:r>
            <a:r>
              <a:rPr lang="fr-FR" sz="2200" dirty="0" smtClean="0">
                <a:solidFill>
                  <a:schemeClr val="tx1"/>
                </a:solidFill>
                <a:latin typeface="Calibri" panose="020F0502020204030204" pitchFamily="34" charset="0"/>
                <a:cs typeface="Calibri" panose="020F0502020204030204" pitchFamily="34" charset="0"/>
              </a:rPr>
              <a:t>etc.) transforme les piscines (vidées) en terrain d’acrobaties</a:t>
            </a:r>
          </a:p>
          <a:p>
            <a:pPr lvl="4">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4">
              <a:lnSpc>
                <a:spcPct val="100000"/>
              </a:lnSpc>
            </a:pPr>
            <a:r>
              <a:rPr lang="fr-FR" sz="2200" b="1" dirty="0" smtClean="0">
                <a:solidFill>
                  <a:srgbClr val="FF0000"/>
                </a:solidFill>
                <a:latin typeface="Calibri" panose="020F0502020204030204" pitchFamily="34" charset="0"/>
                <a:cs typeface="Calibri" panose="020F0502020204030204" pitchFamily="34" charset="0"/>
              </a:rPr>
              <a:t>–&gt; </a:t>
            </a:r>
            <a:r>
              <a:rPr lang="fr-FR" sz="2200" b="1" dirty="0" smtClean="0">
                <a:solidFill>
                  <a:schemeClr val="tx1"/>
                </a:solidFill>
                <a:latin typeface="Calibri" panose="020F0502020204030204" pitchFamily="34" charset="0"/>
                <a:cs typeface="Calibri" panose="020F0502020204030204" pitchFamily="34" charset="0"/>
              </a:rPr>
              <a:t>Formation d’une </a:t>
            </a:r>
            <a:r>
              <a:rPr lang="fr-FR" sz="2200" b="1" dirty="0" smtClean="0">
                <a:solidFill>
                  <a:srgbClr val="FF0000"/>
                </a:solidFill>
                <a:latin typeface="Calibri" panose="020F0502020204030204" pitchFamily="34" charset="0"/>
                <a:cs typeface="Calibri" panose="020F0502020204030204" pitchFamily="34" charset="0"/>
              </a:rPr>
              <a:t>culture</a:t>
            </a:r>
            <a:r>
              <a:rPr lang="fr-FR" sz="2200" b="1" dirty="0" smtClean="0">
                <a:solidFill>
                  <a:schemeClr val="tx1"/>
                </a:solidFill>
                <a:latin typeface="Calibri" panose="020F0502020204030204" pitchFamily="34" charset="0"/>
                <a:cs typeface="Calibri" panose="020F0502020204030204" pitchFamily="34" charset="0"/>
              </a:rPr>
              <a:t> : </a:t>
            </a:r>
            <a:r>
              <a:rPr lang="fr-FR" sz="2200" b="1" i="1" dirty="0" err="1" smtClean="0">
                <a:solidFill>
                  <a:schemeClr val="tx1"/>
                </a:solidFill>
                <a:latin typeface="Calibri" panose="020F0502020204030204" pitchFamily="34" charset="0"/>
                <a:cs typeface="Calibri" panose="020F0502020204030204" pitchFamily="34" charset="0"/>
              </a:rPr>
              <a:t>Thrasher</a:t>
            </a:r>
            <a:r>
              <a:rPr lang="fr-FR" sz="2200" dirty="0" smtClean="0">
                <a:solidFill>
                  <a:schemeClr val="tx1"/>
                </a:solidFill>
                <a:latin typeface="Calibri" panose="020F0502020204030204" pitchFamily="34" charset="0"/>
                <a:cs typeface="Calibri" panose="020F0502020204030204" pitchFamily="34" charset="0"/>
              </a:rPr>
              <a:t>, 1981 (</a:t>
            </a:r>
            <a:r>
              <a:rPr lang="fr-FR" sz="2200" dirty="0">
                <a:solidFill>
                  <a:schemeClr val="tx1"/>
                </a:solidFill>
                <a:latin typeface="Calibri" panose="020F0502020204030204" pitchFamily="34" charset="0"/>
                <a:cs typeface="Calibri" panose="020F0502020204030204" pitchFamily="34" charset="0"/>
              </a:rPr>
              <a:t>magazines</a:t>
            </a:r>
            <a:r>
              <a:rPr lang="fr-FR" sz="2200" dirty="0" smtClean="0">
                <a:solidFill>
                  <a:schemeClr val="tx1"/>
                </a:solidFill>
                <a:latin typeface="Calibri" panose="020F0502020204030204" pitchFamily="34" charset="0"/>
                <a:cs typeface="Calibri" panose="020F0502020204030204" pitchFamily="34" charset="0"/>
              </a:rPr>
              <a:t>) </a:t>
            </a:r>
            <a:r>
              <a:rPr lang="fr-FR" sz="2200" dirty="0">
                <a:solidFill>
                  <a:schemeClr val="tx1"/>
                </a:solidFill>
                <a:latin typeface="Calibri" panose="020F0502020204030204" pitchFamily="34" charset="0"/>
                <a:cs typeface="Calibri" panose="020F0502020204030204" pitchFamily="34" charset="0"/>
              </a:rPr>
              <a:t>avec </a:t>
            </a:r>
            <a:r>
              <a:rPr lang="fr-FR" sz="2200" b="1" dirty="0" smtClean="0">
                <a:solidFill>
                  <a:schemeClr val="tx1"/>
                </a:solidFill>
                <a:latin typeface="Calibri" panose="020F0502020204030204" pitchFamily="34" charset="0"/>
                <a:cs typeface="Calibri" panose="020F0502020204030204" pitchFamily="34" charset="0"/>
              </a:rPr>
              <a:t>slogan </a:t>
            </a:r>
            <a:r>
              <a:rPr lang="fr-FR" sz="2200" b="1" dirty="0">
                <a:solidFill>
                  <a:schemeClr val="tx1"/>
                </a:solidFill>
                <a:latin typeface="Calibri" panose="020F0502020204030204" pitchFamily="34" charset="0"/>
                <a:cs typeface="Calibri" panose="020F0502020204030204" pitchFamily="34" charset="0"/>
              </a:rPr>
              <a:t>punk</a:t>
            </a:r>
            <a:r>
              <a:rPr lang="fr-FR" sz="2200" dirty="0">
                <a:solidFill>
                  <a:schemeClr val="tx1"/>
                </a:solidFill>
                <a:latin typeface="Calibri" panose="020F0502020204030204" pitchFamily="34" charset="0"/>
                <a:cs typeface="Calibri" panose="020F0502020204030204" pitchFamily="34" charset="0"/>
              </a:rPr>
              <a:t> : </a:t>
            </a:r>
            <a:r>
              <a:rPr lang="fr-FR" sz="2200" b="1" dirty="0">
                <a:solidFill>
                  <a:schemeClr val="tx1"/>
                </a:solidFill>
                <a:latin typeface="Calibri" panose="020F0502020204030204" pitchFamily="34" charset="0"/>
                <a:cs typeface="Calibri" panose="020F0502020204030204" pitchFamily="34" charset="0"/>
              </a:rPr>
              <a:t>« Skate and Destroy </a:t>
            </a:r>
            <a:r>
              <a:rPr lang="fr-FR" sz="2200" b="1" dirty="0" smtClean="0">
                <a:solidFill>
                  <a:schemeClr val="tx1"/>
                </a:solidFill>
                <a:latin typeface="Calibri" panose="020F0502020204030204" pitchFamily="34" charset="0"/>
                <a:cs typeface="Calibri" panose="020F0502020204030204" pitchFamily="34" charset="0"/>
              </a:rPr>
              <a:t>»</a:t>
            </a:r>
            <a:r>
              <a:rPr lang="fr-FR" sz="2200" dirty="0" smtClean="0">
                <a:solidFill>
                  <a:schemeClr val="tx1"/>
                </a:solidFill>
                <a:latin typeface="Calibri" panose="020F0502020204030204" pitchFamily="34" charset="0"/>
                <a:cs typeface="Calibri" panose="020F0502020204030204" pitchFamily="34" charset="0"/>
              </a:rPr>
              <a:t> =&gt; </a:t>
            </a:r>
            <a:r>
              <a:rPr lang="fr-FR" sz="2200" dirty="0">
                <a:solidFill>
                  <a:schemeClr val="tx1"/>
                </a:solidFill>
                <a:latin typeface="Calibri" panose="020F0502020204030204" pitchFamily="34" charset="0"/>
                <a:cs typeface="Calibri" panose="020F0502020204030204" pitchFamily="34" charset="0"/>
              </a:rPr>
              <a:t>création d’une </a:t>
            </a:r>
            <a:r>
              <a:rPr lang="fr-FR" sz="2200" b="1" dirty="0">
                <a:solidFill>
                  <a:schemeClr val="tx1"/>
                </a:solidFill>
                <a:latin typeface="Calibri" panose="020F0502020204030204" pitchFamily="34" charset="0"/>
                <a:cs typeface="Calibri" panose="020F0502020204030204" pitchFamily="34" charset="0"/>
              </a:rPr>
              <a:t>communauté </a:t>
            </a:r>
            <a:r>
              <a:rPr lang="fr-FR" sz="2200" dirty="0" smtClean="0">
                <a:solidFill>
                  <a:schemeClr val="tx1"/>
                </a:solidFill>
                <a:latin typeface="Calibri" panose="020F0502020204030204" pitchFamily="34" charset="0"/>
                <a:cs typeface="Calibri" panose="020F0502020204030204" pitchFamily="34" charset="0"/>
              </a:rPr>
              <a:t>et d’une </a:t>
            </a:r>
            <a:r>
              <a:rPr lang="fr-FR" sz="2200" b="1" dirty="0">
                <a:solidFill>
                  <a:schemeClr val="tx1"/>
                </a:solidFill>
                <a:latin typeface="Calibri" panose="020F0502020204030204" pitchFamily="34" charset="0"/>
                <a:cs typeface="Calibri" panose="020F0502020204030204" pitchFamily="34" charset="0"/>
              </a:rPr>
              <a:t>culture commune du skate</a:t>
            </a:r>
            <a:r>
              <a:rPr lang="fr-FR" sz="2200" dirty="0">
                <a:solidFill>
                  <a:schemeClr val="tx1"/>
                </a:solidFill>
                <a:latin typeface="Calibri" panose="020F0502020204030204" pitchFamily="34" charset="0"/>
                <a:cs typeface="Calibri" panose="020F0502020204030204" pitchFamily="34" charset="0"/>
              </a:rPr>
              <a:t>, </a:t>
            </a:r>
            <a:endParaRPr lang="fr-FR" sz="2200" dirty="0" smtClean="0">
              <a:solidFill>
                <a:schemeClr val="tx1"/>
              </a:solidFill>
              <a:latin typeface="Calibri" panose="020F0502020204030204" pitchFamily="34" charset="0"/>
              <a:cs typeface="Calibri" panose="020F0502020204030204" pitchFamily="34" charset="0"/>
            </a:endParaRPr>
          </a:p>
          <a:p>
            <a:pPr lvl="4">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4">
              <a:lnSpc>
                <a:spcPct val="100000"/>
              </a:lnSpc>
            </a:pPr>
            <a:r>
              <a:rPr lang="fr-FR" sz="2200" b="1" dirty="0" smtClean="0">
                <a:solidFill>
                  <a:srgbClr val="FF0000"/>
                </a:solidFill>
                <a:latin typeface="Calibri" panose="020F0502020204030204" pitchFamily="34" charset="0"/>
                <a:cs typeface="Calibri" panose="020F0502020204030204" pitchFamily="34" charset="0"/>
              </a:rPr>
              <a:t>–&gt; Diffusion</a:t>
            </a:r>
            <a:r>
              <a:rPr lang="fr-FR" sz="2200" dirty="0" smtClean="0">
                <a:solidFill>
                  <a:schemeClr val="tx1"/>
                </a:solidFill>
                <a:latin typeface="Calibri" panose="020F0502020204030204" pitchFamily="34" charset="0"/>
                <a:cs typeface="Calibri" panose="020F0502020204030204" pitchFamily="34" charset="0"/>
              </a:rPr>
              <a:t> : milieu </a:t>
            </a:r>
            <a:r>
              <a:rPr lang="fr-FR" sz="2200" dirty="0">
                <a:solidFill>
                  <a:schemeClr val="tx1"/>
                </a:solidFill>
                <a:latin typeface="Calibri" panose="020F0502020204030204" pitchFamily="34" charset="0"/>
                <a:cs typeface="Calibri" panose="020F0502020204030204" pitchFamily="34" charset="0"/>
              </a:rPr>
              <a:t>des années </a:t>
            </a:r>
            <a:r>
              <a:rPr lang="fr-FR" sz="2200" dirty="0" smtClean="0">
                <a:solidFill>
                  <a:schemeClr val="tx1"/>
                </a:solidFill>
                <a:latin typeface="Calibri" panose="020F0502020204030204" pitchFamily="34" charset="0"/>
                <a:cs typeface="Calibri" panose="020F0502020204030204" pitchFamily="34" charset="0"/>
              </a:rPr>
              <a:t>70 skate </a:t>
            </a:r>
            <a:r>
              <a:rPr lang="fr-FR" sz="2200" b="1" dirty="0" smtClean="0">
                <a:solidFill>
                  <a:schemeClr val="tx1"/>
                </a:solidFill>
                <a:latin typeface="Calibri" panose="020F0502020204030204" pitchFamily="34" charset="0"/>
                <a:cs typeface="Calibri" panose="020F0502020204030204" pitchFamily="34" charset="0"/>
              </a:rPr>
              <a:t>arrive en </a:t>
            </a:r>
            <a:r>
              <a:rPr lang="fr-FR" sz="2200" b="1" dirty="0">
                <a:solidFill>
                  <a:schemeClr val="tx1"/>
                </a:solidFill>
                <a:latin typeface="Calibri" panose="020F0502020204030204" pitchFamily="34" charset="0"/>
                <a:cs typeface="Calibri" panose="020F0502020204030204" pitchFamily="34" charset="0"/>
              </a:rPr>
              <a:t>Europe</a:t>
            </a:r>
            <a:r>
              <a:rPr lang="fr-FR" sz="2200" dirty="0">
                <a:solidFill>
                  <a:schemeClr val="tx1"/>
                </a:solidFill>
                <a:latin typeface="Calibri" panose="020F0502020204030204" pitchFamily="34" charset="0"/>
                <a:cs typeface="Calibri" panose="020F0502020204030204" pitchFamily="34" charset="0"/>
              </a:rPr>
              <a:t>, d’abord </a:t>
            </a:r>
            <a:r>
              <a:rPr lang="fr-FR" sz="2200" dirty="0" smtClean="0">
                <a:solidFill>
                  <a:schemeClr val="tx1"/>
                </a:solidFill>
                <a:latin typeface="Calibri" panose="020F0502020204030204" pitchFamily="34" charset="0"/>
                <a:cs typeface="Calibri" panose="020F0502020204030204" pitchFamily="34" charset="0"/>
              </a:rPr>
              <a:t>à </a:t>
            </a:r>
            <a:r>
              <a:rPr lang="fr-FR" sz="2200" b="1" dirty="0">
                <a:solidFill>
                  <a:schemeClr val="tx1"/>
                </a:solidFill>
                <a:latin typeface="Calibri" panose="020F0502020204030204" pitchFamily="34" charset="0"/>
                <a:cs typeface="Calibri" panose="020F0502020204030204" pitchFamily="34" charset="0"/>
              </a:rPr>
              <a:t>Munich</a:t>
            </a:r>
            <a:r>
              <a:rPr lang="fr-FR" sz="2200" dirty="0">
                <a:solidFill>
                  <a:schemeClr val="tx1"/>
                </a:solidFill>
                <a:latin typeface="Calibri" panose="020F0502020204030204" pitchFamily="34" charset="0"/>
                <a:cs typeface="Calibri" panose="020F0502020204030204" pitchFamily="34" charset="0"/>
              </a:rPr>
              <a:t> (soldats américains). </a:t>
            </a:r>
          </a:p>
          <a:p>
            <a:pPr lvl="4">
              <a:lnSpc>
                <a:spcPct val="100000"/>
              </a:lnSpc>
            </a:pPr>
            <a:endParaRPr lang="fr-FR" sz="2200" b="1" dirty="0" smtClean="0">
              <a:solidFill>
                <a:srgbClr val="FF0000"/>
              </a:solidFill>
              <a:latin typeface="Calibri" panose="020F0502020204030204" pitchFamily="34" charset="0"/>
              <a:cs typeface="Calibri" panose="020F0502020204030204" pitchFamily="34" charset="0"/>
            </a:endParaRPr>
          </a:p>
          <a:p>
            <a:pPr lvl="4">
              <a:lnSpc>
                <a:spcPct val="100000"/>
              </a:lnSpc>
            </a:pPr>
            <a:r>
              <a:rPr lang="fr-FR" sz="2200" b="1" dirty="0" smtClean="0">
                <a:solidFill>
                  <a:srgbClr val="FF0000"/>
                </a:solidFill>
                <a:latin typeface="Calibri" panose="020F0502020204030204" pitchFamily="34" charset="0"/>
                <a:cs typeface="Calibri" panose="020F0502020204030204" pitchFamily="34" charset="0"/>
              </a:rPr>
              <a:t>–&gt; Perfectionnement</a:t>
            </a:r>
            <a:r>
              <a:rPr lang="fr-FR" sz="2200" b="1" dirty="0" smtClean="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du matériel (</a:t>
            </a:r>
            <a:r>
              <a:rPr lang="fr-FR" sz="2200" i="1" dirty="0" smtClean="0">
                <a:solidFill>
                  <a:schemeClr val="tx1"/>
                </a:solidFill>
                <a:latin typeface="Calibri" panose="020F0502020204030204" pitchFamily="34" charset="0"/>
                <a:cs typeface="Calibri" panose="020F0502020204030204" pitchFamily="34" charset="0"/>
              </a:rPr>
              <a:t>truck</a:t>
            </a:r>
            <a:r>
              <a:rPr lang="fr-FR" sz="2200" dirty="0" smtClean="0">
                <a:solidFill>
                  <a:schemeClr val="tx1"/>
                </a:solidFill>
                <a:latin typeface="Calibri" panose="020F0502020204030204" pitchFamily="34" charset="0"/>
                <a:cs typeface="Calibri" panose="020F0502020204030204" pitchFamily="34" charset="0"/>
              </a:rPr>
              <a:t>) + des </a:t>
            </a:r>
            <a:r>
              <a:rPr lang="fr-FR" sz="2200" b="1" dirty="0" smtClean="0">
                <a:solidFill>
                  <a:schemeClr val="tx1"/>
                </a:solidFill>
                <a:latin typeface="Calibri" panose="020F0502020204030204" pitchFamily="34" charset="0"/>
                <a:cs typeface="Calibri" panose="020F0502020204030204" pitchFamily="34" charset="0"/>
              </a:rPr>
              <a:t>techniques corporelles</a:t>
            </a:r>
            <a:r>
              <a:rPr lang="fr-FR" sz="2200" dirty="0">
                <a:solidFill>
                  <a:schemeClr val="tx1"/>
                </a:solidFill>
                <a:latin typeface="Calibri" panose="020F0502020204030204" pitchFamily="34" charset="0"/>
                <a:cs typeface="Calibri" panose="020F0502020204030204" pitchFamily="34" charset="0"/>
              </a:rPr>
              <a:t> </a:t>
            </a:r>
            <a:r>
              <a:rPr lang="fr-FR" sz="2200" dirty="0" smtClean="0">
                <a:solidFill>
                  <a:schemeClr val="tx1"/>
                </a:solidFill>
                <a:latin typeface="Calibri" panose="020F0502020204030204" pitchFamily="34" charset="0"/>
                <a:cs typeface="Calibri" panose="020F0502020204030204" pitchFamily="34" charset="0"/>
              </a:rPr>
              <a:t>(1978 : </a:t>
            </a:r>
            <a:r>
              <a:rPr lang="fr-FR" sz="2200" b="1" dirty="0" err="1" smtClean="0">
                <a:solidFill>
                  <a:schemeClr val="tx1"/>
                </a:solidFill>
                <a:latin typeface="Calibri" panose="020F0502020204030204" pitchFamily="34" charset="0"/>
                <a:cs typeface="Calibri" panose="020F0502020204030204" pitchFamily="34" charset="0"/>
              </a:rPr>
              <a:t>Ollie</a:t>
            </a:r>
            <a:r>
              <a:rPr lang="fr-FR" sz="2200" b="1" dirty="0" smtClean="0">
                <a:solidFill>
                  <a:schemeClr val="tx1"/>
                </a:solidFill>
                <a:latin typeface="Calibri" panose="020F0502020204030204" pitchFamily="34" charset="0"/>
                <a:cs typeface="Calibri" panose="020F0502020204030204" pitchFamily="34" charset="0"/>
              </a:rPr>
              <a:t>, etc.)</a:t>
            </a:r>
            <a:endParaRPr lang="fr-FR" sz="2200" dirty="0">
              <a:solidFill>
                <a:schemeClr val="tx1"/>
              </a:solidFill>
              <a:latin typeface="Calibri" panose="020F0502020204030204" pitchFamily="34" charset="0"/>
              <a:cs typeface="Calibri" panose="020F0502020204030204" pitchFamily="34" charset="0"/>
            </a:endParaRPr>
          </a:p>
          <a:p>
            <a:pPr>
              <a:lnSpc>
                <a:spcPct val="100000"/>
              </a:lnSpc>
            </a:pP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965219"/>
      </p:ext>
    </p:extLst>
  </p:cSld>
  <p:clrMapOvr>
    <a:masterClrMapping/>
  </p:clrMapOvr>
</p:sld>
</file>

<file path=ppt/theme/theme1.xml><?xml version="1.0" encoding="utf-8"?>
<a:theme xmlns:a="http://schemas.openxmlformats.org/drawingml/2006/main" name="Métropolitai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Office_36804956_TF22529792.potx" id="{C45D3E78-7024-48B2-993A-1A2FB1215DAA}" vid="{D0CE8048-7647-4C10-AB22-9F21058F468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C149337-CC20-42E7-8327-E5212BE34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1AEF4D-E1F1-46B8-8C58-B490BFDD64A4}">
  <ds:schemaRefs>
    <ds:schemaRef ds:uri="http://schemas.microsoft.com/sharepoint/v3/contenttype/forms"/>
  </ds:schemaRefs>
</ds:datastoreItem>
</file>

<file path=customXml/itemProps3.xml><?xml version="1.0" encoding="utf-8"?>
<ds:datastoreItem xmlns:ds="http://schemas.openxmlformats.org/officeDocument/2006/customXml" ds:itemID="{9C13C901-7F07-466C-BBFB-37B66ED1F691}">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Conception Métropolitain</Template>
  <TotalTime>0</TotalTime>
  <Words>890</Words>
  <Application>Microsoft Office PowerPoint</Application>
  <PresentationFormat>Grand écran</PresentationFormat>
  <Paragraphs>259</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Bahnschrift</vt:lpstr>
      <vt:lpstr>Calibri</vt:lpstr>
      <vt:lpstr>Calibri Light</vt:lpstr>
      <vt:lpstr>Calluna</vt:lpstr>
      <vt:lpstr>Métropolitain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2021-01-29T09:26:02Z</dcterms:created>
  <dcterms:modified xsi:type="dcterms:W3CDTF">2025-02-17T09:28:26Z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