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66" r:id="rId5"/>
    <p:sldId id="259" r:id="rId6"/>
    <p:sldId id="260" r:id="rId7"/>
    <p:sldId id="392" r:id="rId8"/>
    <p:sldId id="393" r:id="rId9"/>
    <p:sldId id="394" r:id="rId10"/>
    <p:sldId id="395" r:id="rId11"/>
    <p:sldId id="278" r:id="rId12"/>
    <p:sldId id="383" r:id="rId13"/>
    <p:sldId id="286" r:id="rId14"/>
    <p:sldId id="384" r:id="rId15"/>
    <p:sldId id="287" r:id="rId16"/>
    <p:sldId id="279" r:id="rId17"/>
    <p:sldId id="281" r:id="rId18"/>
    <p:sldId id="28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0">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63" autoAdjust="0"/>
    <p:restoredTop sz="94660"/>
  </p:normalViewPr>
  <p:slideViewPr>
    <p:cSldViewPr snapToGrid="0">
      <p:cViewPr varScale="1">
        <p:scale>
          <a:sx n="155" d="100"/>
          <a:sy n="155" d="100"/>
        </p:scale>
        <p:origin x="1896" y="150"/>
      </p:cViewPr>
      <p:guideLst>
        <p:guide orient="horz" pos="4290"/>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3DCB0-DE00-4C24-AFFA-04195F9A0270}" type="doc">
      <dgm:prSet loTypeId="urn:microsoft.com/office/officeart/2005/8/layout/venn1" loCatId="relationship" qsTypeId="urn:microsoft.com/office/officeart/2005/8/quickstyle/simple1" qsCatId="simple" csTypeId="urn:microsoft.com/office/officeart/2005/8/colors/colorful4" csCatId="colorful" phldr="1"/>
      <dgm:spPr/>
    </dgm:pt>
    <dgm:pt modelId="{8682A298-338D-4B31-A3D9-5E8215B3C513}">
      <dgm:prSet phldrT="[Texte]"/>
      <dgm:spPr/>
      <dgm:t>
        <a:bodyPr/>
        <a:lstStyle/>
        <a:p>
          <a:r>
            <a:rPr lang="en-US" dirty="0"/>
            <a:t>Informatique</a:t>
          </a:r>
        </a:p>
      </dgm:t>
    </dgm:pt>
    <dgm:pt modelId="{0F7AB348-AF2E-449D-8E0B-54DC09922657}" type="parTrans" cxnId="{6622CBA4-F291-48E9-97C8-D3B44D0ABC0B}">
      <dgm:prSet/>
      <dgm:spPr/>
      <dgm:t>
        <a:bodyPr/>
        <a:lstStyle/>
        <a:p>
          <a:endParaRPr lang="en-US"/>
        </a:p>
      </dgm:t>
    </dgm:pt>
    <dgm:pt modelId="{C20E7761-5089-45BA-8DF2-8116B274A371}" type="sibTrans" cxnId="{6622CBA4-F291-48E9-97C8-D3B44D0ABC0B}">
      <dgm:prSet/>
      <dgm:spPr/>
      <dgm:t>
        <a:bodyPr/>
        <a:lstStyle/>
        <a:p>
          <a:endParaRPr lang="en-US"/>
        </a:p>
      </dgm:t>
    </dgm:pt>
    <dgm:pt modelId="{7C4B30A2-D5C6-4C68-919D-F8B403A392EF}">
      <dgm:prSet phldrT="[Texte]"/>
      <dgm:spPr/>
      <dgm:t>
        <a:bodyPr/>
        <a:lstStyle/>
        <a:p>
          <a:r>
            <a:rPr lang="en-US" dirty="0"/>
            <a:t>Design</a:t>
          </a:r>
        </a:p>
      </dgm:t>
    </dgm:pt>
    <dgm:pt modelId="{D3BC4E6B-B2A2-4833-8D31-34219596F38F}" type="parTrans" cxnId="{F2A9334A-A4E2-40CD-80FE-8D49F36835A9}">
      <dgm:prSet/>
      <dgm:spPr/>
      <dgm:t>
        <a:bodyPr/>
        <a:lstStyle/>
        <a:p>
          <a:endParaRPr lang="en-US"/>
        </a:p>
      </dgm:t>
    </dgm:pt>
    <dgm:pt modelId="{EB801850-C5AE-4264-89D2-D421E51AB318}" type="sibTrans" cxnId="{F2A9334A-A4E2-40CD-80FE-8D49F36835A9}">
      <dgm:prSet/>
      <dgm:spPr/>
      <dgm:t>
        <a:bodyPr/>
        <a:lstStyle/>
        <a:p>
          <a:endParaRPr lang="en-US"/>
        </a:p>
      </dgm:t>
    </dgm:pt>
    <dgm:pt modelId="{B7E8C9EF-797F-4206-AF93-E70538EAA19B}">
      <dgm:prSet phldrT="[Texte]"/>
      <dgm:spPr/>
      <dgm:t>
        <a:bodyPr/>
        <a:lstStyle/>
        <a:p>
          <a:r>
            <a:rPr lang="en-US" dirty="0"/>
            <a:t>Sciences </a:t>
          </a:r>
          <a:r>
            <a:rPr lang="en-US" dirty="0" err="1"/>
            <a:t>cognitives</a:t>
          </a:r>
          <a:endParaRPr lang="en-US" dirty="0"/>
        </a:p>
      </dgm:t>
    </dgm:pt>
    <dgm:pt modelId="{FC4C054F-084C-4FDB-BD68-A23609BE7E42}" type="parTrans" cxnId="{3B7F22E1-7518-484D-B114-6B253610158D}">
      <dgm:prSet/>
      <dgm:spPr/>
      <dgm:t>
        <a:bodyPr/>
        <a:lstStyle/>
        <a:p>
          <a:endParaRPr lang="en-US"/>
        </a:p>
      </dgm:t>
    </dgm:pt>
    <dgm:pt modelId="{D3B5FE8A-7757-438A-92D6-BF1ACAC82587}" type="sibTrans" cxnId="{3B7F22E1-7518-484D-B114-6B253610158D}">
      <dgm:prSet/>
      <dgm:spPr/>
      <dgm:t>
        <a:bodyPr/>
        <a:lstStyle/>
        <a:p>
          <a:endParaRPr lang="en-US"/>
        </a:p>
      </dgm:t>
    </dgm:pt>
    <dgm:pt modelId="{DFB2688B-167C-4232-ABA8-CE8D194742B4}" type="pres">
      <dgm:prSet presAssocID="{4333DCB0-DE00-4C24-AFFA-04195F9A0270}" presName="compositeShape" presStyleCnt="0">
        <dgm:presLayoutVars>
          <dgm:chMax val="7"/>
          <dgm:dir/>
          <dgm:resizeHandles val="exact"/>
        </dgm:presLayoutVars>
      </dgm:prSet>
      <dgm:spPr/>
    </dgm:pt>
    <dgm:pt modelId="{D97FE9F4-648F-4D09-A059-B31030BFA2A2}" type="pres">
      <dgm:prSet presAssocID="{8682A298-338D-4B31-A3D9-5E8215B3C513}" presName="circ1" presStyleLbl="vennNode1" presStyleIdx="0" presStyleCnt="3"/>
      <dgm:spPr/>
      <dgm:t>
        <a:bodyPr/>
        <a:lstStyle/>
        <a:p>
          <a:endParaRPr lang="fr-FR"/>
        </a:p>
      </dgm:t>
    </dgm:pt>
    <dgm:pt modelId="{4FBA3283-97F9-4C4A-98DC-4C31D6E814D1}" type="pres">
      <dgm:prSet presAssocID="{8682A298-338D-4B31-A3D9-5E8215B3C513}" presName="circ1Tx" presStyleLbl="revTx" presStyleIdx="0" presStyleCnt="0">
        <dgm:presLayoutVars>
          <dgm:chMax val="0"/>
          <dgm:chPref val="0"/>
          <dgm:bulletEnabled val="1"/>
        </dgm:presLayoutVars>
      </dgm:prSet>
      <dgm:spPr/>
      <dgm:t>
        <a:bodyPr/>
        <a:lstStyle/>
        <a:p>
          <a:endParaRPr lang="fr-FR"/>
        </a:p>
      </dgm:t>
    </dgm:pt>
    <dgm:pt modelId="{407E6539-9479-4B30-83BE-8A0FDB8C98F1}" type="pres">
      <dgm:prSet presAssocID="{7C4B30A2-D5C6-4C68-919D-F8B403A392EF}" presName="circ2" presStyleLbl="vennNode1" presStyleIdx="1" presStyleCnt="3"/>
      <dgm:spPr/>
      <dgm:t>
        <a:bodyPr/>
        <a:lstStyle/>
        <a:p>
          <a:endParaRPr lang="fr-FR"/>
        </a:p>
      </dgm:t>
    </dgm:pt>
    <dgm:pt modelId="{4F596E58-7A02-468E-BA38-8A20EBD3CC62}" type="pres">
      <dgm:prSet presAssocID="{7C4B30A2-D5C6-4C68-919D-F8B403A392EF}" presName="circ2Tx" presStyleLbl="revTx" presStyleIdx="0" presStyleCnt="0">
        <dgm:presLayoutVars>
          <dgm:chMax val="0"/>
          <dgm:chPref val="0"/>
          <dgm:bulletEnabled val="1"/>
        </dgm:presLayoutVars>
      </dgm:prSet>
      <dgm:spPr/>
      <dgm:t>
        <a:bodyPr/>
        <a:lstStyle/>
        <a:p>
          <a:endParaRPr lang="fr-FR"/>
        </a:p>
      </dgm:t>
    </dgm:pt>
    <dgm:pt modelId="{A205D5D7-F154-49C9-BAE7-94F5C175044A}" type="pres">
      <dgm:prSet presAssocID="{B7E8C9EF-797F-4206-AF93-E70538EAA19B}" presName="circ3" presStyleLbl="vennNode1" presStyleIdx="2" presStyleCnt="3"/>
      <dgm:spPr/>
      <dgm:t>
        <a:bodyPr/>
        <a:lstStyle/>
        <a:p>
          <a:endParaRPr lang="fr-FR"/>
        </a:p>
      </dgm:t>
    </dgm:pt>
    <dgm:pt modelId="{329A5667-508D-42A9-8BB6-6D775618E8A4}" type="pres">
      <dgm:prSet presAssocID="{B7E8C9EF-797F-4206-AF93-E70538EAA19B}" presName="circ3Tx" presStyleLbl="revTx" presStyleIdx="0" presStyleCnt="0">
        <dgm:presLayoutVars>
          <dgm:chMax val="0"/>
          <dgm:chPref val="0"/>
          <dgm:bulletEnabled val="1"/>
        </dgm:presLayoutVars>
      </dgm:prSet>
      <dgm:spPr/>
      <dgm:t>
        <a:bodyPr/>
        <a:lstStyle/>
        <a:p>
          <a:endParaRPr lang="fr-FR"/>
        </a:p>
      </dgm:t>
    </dgm:pt>
  </dgm:ptLst>
  <dgm:cxnLst>
    <dgm:cxn modelId="{F2A9334A-A4E2-40CD-80FE-8D49F36835A9}" srcId="{4333DCB0-DE00-4C24-AFFA-04195F9A0270}" destId="{7C4B30A2-D5C6-4C68-919D-F8B403A392EF}" srcOrd="1" destOrd="0" parTransId="{D3BC4E6B-B2A2-4833-8D31-34219596F38F}" sibTransId="{EB801850-C5AE-4264-89D2-D421E51AB318}"/>
    <dgm:cxn modelId="{1C215104-0CDF-4B06-B3E9-5E6A4537D5A8}" type="presOf" srcId="{B7E8C9EF-797F-4206-AF93-E70538EAA19B}" destId="{A205D5D7-F154-49C9-BAE7-94F5C175044A}" srcOrd="0" destOrd="0" presId="urn:microsoft.com/office/officeart/2005/8/layout/venn1"/>
    <dgm:cxn modelId="{0FA86C6B-4686-4F73-BE59-26FE122C63D1}" type="presOf" srcId="{7C4B30A2-D5C6-4C68-919D-F8B403A392EF}" destId="{4F596E58-7A02-468E-BA38-8A20EBD3CC62}" srcOrd="1" destOrd="0" presId="urn:microsoft.com/office/officeart/2005/8/layout/venn1"/>
    <dgm:cxn modelId="{DFD2525F-B302-4120-B269-391DF8CBB6DA}" type="presOf" srcId="{B7E8C9EF-797F-4206-AF93-E70538EAA19B}" destId="{329A5667-508D-42A9-8BB6-6D775618E8A4}" srcOrd="1" destOrd="0" presId="urn:microsoft.com/office/officeart/2005/8/layout/venn1"/>
    <dgm:cxn modelId="{3B7F22E1-7518-484D-B114-6B253610158D}" srcId="{4333DCB0-DE00-4C24-AFFA-04195F9A0270}" destId="{B7E8C9EF-797F-4206-AF93-E70538EAA19B}" srcOrd="2" destOrd="0" parTransId="{FC4C054F-084C-4FDB-BD68-A23609BE7E42}" sibTransId="{D3B5FE8A-7757-438A-92D6-BF1ACAC82587}"/>
    <dgm:cxn modelId="{CA01A722-BC5B-4773-8F3E-91F4A6CD8C2E}" type="presOf" srcId="{4333DCB0-DE00-4C24-AFFA-04195F9A0270}" destId="{DFB2688B-167C-4232-ABA8-CE8D194742B4}" srcOrd="0" destOrd="0" presId="urn:microsoft.com/office/officeart/2005/8/layout/venn1"/>
    <dgm:cxn modelId="{6622CBA4-F291-48E9-97C8-D3B44D0ABC0B}" srcId="{4333DCB0-DE00-4C24-AFFA-04195F9A0270}" destId="{8682A298-338D-4B31-A3D9-5E8215B3C513}" srcOrd="0" destOrd="0" parTransId="{0F7AB348-AF2E-449D-8E0B-54DC09922657}" sibTransId="{C20E7761-5089-45BA-8DF2-8116B274A371}"/>
    <dgm:cxn modelId="{9C94BA71-C78E-4458-A30D-B5B6D60D7DF6}" type="presOf" srcId="{8682A298-338D-4B31-A3D9-5E8215B3C513}" destId="{D97FE9F4-648F-4D09-A059-B31030BFA2A2}" srcOrd="0" destOrd="0" presId="urn:microsoft.com/office/officeart/2005/8/layout/venn1"/>
    <dgm:cxn modelId="{D8159DE3-E274-40D8-9365-619FEB761E6F}" type="presOf" srcId="{7C4B30A2-D5C6-4C68-919D-F8B403A392EF}" destId="{407E6539-9479-4B30-83BE-8A0FDB8C98F1}" srcOrd="0" destOrd="0" presId="urn:microsoft.com/office/officeart/2005/8/layout/venn1"/>
    <dgm:cxn modelId="{798A9D52-8EA5-4D57-87CF-5298465BC23F}" type="presOf" srcId="{8682A298-338D-4B31-A3D9-5E8215B3C513}" destId="{4FBA3283-97F9-4C4A-98DC-4C31D6E814D1}" srcOrd="1" destOrd="0" presId="urn:microsoft.com/office/officeart/2005/8/layout/venn1"/>
    <dgm:cxn modelId="{EA55F82A-BC39-4C4C-AA5C-EA6E20631681}" type="presParOf" srcId="{DFB2688B-167C-4232-ABA8-CE8D194742B4}" destId="{D97FE9F4-648F-4D09-A059-B31030BFA2A2}" srcOrd="0" destOrd="0" presId="urn:microsoft.com/office/officeart/2005/8/layout/venn1"/>
    <dgm:cxn modelId="{F8AA2D79-4E9B-4EF3-96F5-E765253EC5E2}" type="presParOf" srcId="{DFB2688B-167C-4232-ABA8-CE8D194742B4}" destId="{4FBA3283-97F9-4C4A-98DC-4C31D6E814D1}" srcOrd="1" destOrd="0" presId="urn:microsoft.com/office/officeart/2005/8/layout/venn1"/>
    <dgm:cxn modelId="{5676808C-26A8-4ED3-B69F-924443CFD3D3}" type="presParOf" srcId="{DFB2688B-167C-4232-ABA8-CE8D194742B4}" destId="{407E6539-9479-4B30-83BE-8A0FDB8C98F1}" srcOrd="2" destOrd="0" presId="urn:microsoft.com/office/officeart/2005/8/layout/venn1"/>
    <dgm:cxn modelId="{8E81B1D8-1BC2-4535-9B26-4E2EE12A344E}" type="presParOf" srcId="{DFB2688B-167C-4232-ABA8-CE8D194742B4}" destId="{4F596E58-7A02-468E-BA38-8A20EBD3CC62}" srcOrd="3" destOrd="0" presId="urn:microsoft.com/office/officeart/2005/8/layout/venn1"/>
    <dgm:cxn modelId="{381D9C71-3D75-48E5-A642-EC39E6D2C43F}" type="presParOf" srcId="{DFB2688B-167C-4232-ABA8-CE8D194742B4}" destId="{A205D5D7-F154-49C9-BAE7-94F5C175044A}" srcOrd="4" destOrd="0" presId="urn:microsoft.com/office/officeart/2005/8/layout/venn1"/>
    <dgm:cxn modelId="{B62AE3C1-285F-4F16-86CC-54B8F2DDC15A}" type="presParOf" srcId="{DFB2688B-167C-4232-ABA8-CE8D194742B4}" destId="{329A5667-508D-42A9-8BB6-6D775618E8A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FE9F4-648F-4D09-A059-B31030BFA2A2}">
      <dsp:nvSpPr>
        <dsp:cNvPr id="0" name=""/>
        <dsp:cNvSpPr/>
      </dsp:nvSpPr>
      <dsp:spPr>
        <a:xfrm>
          <a:off x="1828799" y="50799"/>
          <a:ext cx="2438400" cy="243840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a:t>Informatique</a:t>
          </a:r>
        </a:p>
      </dsp:txBody>
      <dsp:txXfrm>
        <a:off x="2153920" y="477519"/>
        <a:ext cx="1788160" cy="1097280"/>
      </dsp:txXfrm>
    </dsp:sp>
    <dsp:sp modelId="{407E6539-9479-4B30-83BE-8A0FDB8C98F1}">
      <dsp:nvSpPr>
        <dsp:cNvPr id="0" name=""/>
        <dsp:cNvSpPr/>
      </dsp:nvSpPr>
      <dsp:spPr>
        <a:xfrm>
          <a:off x="2708656" y="1574800"/>
          <a:ext cx="2438400" cy="2438400"/>
        </a:xfrm>
        <a:prstGeom prst="ellipse">
          <a:avLst/>
        </a:prstGeom>
        <a:solidFill>
          <a:schemeClr val="accent4">
            <a:alpha val="50000"/>
            <a:hueOff val="4940609"/>
            <a:satOff val="-31651"/>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a:t>Design</a:t>
          </a:r>
        </a:p>
      </dsp:txBody>
      <dsp:txXfrm>
        <a:off x="3454400" y="2204720"/>
        <a:ext cx="1463040" cy="1341120"/>
      </dsp:txXfrm>
    </dsp:sp>
    <dsp:sp modelId="{A205D5D7-F154-49C9-BAE7-94F5C175044A}">
      <dsp:nvSpPr>
        <dsp:cNvPr id="0" name=""/>
        <dsp:cNvSpPr/>
      </dsp:nvSpPr>
      <dsp:spPr>
        <a:xfrm>
          <a:off x="948943" y="1574800"/>
          <a:ext cx="2438400" cy="2438400"/>
        </a:xfrm>
        <a:prstGeom prst="ellipse">
          <a:avLst/>
        </a:prstGeom>
        <a:solidFill>
          <a:schemeClr val="accent4">
            <a:alpha val="50000"/>
            <a:hueOff val="9881217"/>
            <a:satOff val="-63303"/>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a:t>Sciences </a:t>
          </a:r>
          <a:r>
            <a:rPr lang="en-US" sz="2200" kern="1200" dirty="0" err="1"/>
            <a:t>cognitives</a:t>
          </a:r>
          <a:endParaRPr lang="en-US" sz="22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07A44-ACB3-49FA-BFDD-E508664716F1}" type="datetimeFigureOut">
              <a:rPr lang="fr-FR" smtClean="0"/>
              <a:t>10/01/2025</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77D0-182A-42F5-9A8C-08B75B3622BB}" type="slidenum">
              <a:rPr lang="fr-FR" smtClean="0"/>
              <a:t>‹N°›</a:t>
            </a:fld>
            <a:endParaRPr lang="fr-FR" dirty="0"/>
          </a:p>
        </p:txBody>
      </p:sp>
    </p:spTree>
    <p:extLst>
      <p:ext uri="{BB962C8B-B14F-4D97-AF65-F5344CB8AC3E}">
        <p14:creationId xmlns:p14="http://schemas.microsoft.com/office/powerpoint/2010/main" val="171883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059925212c_0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059925212c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Depuis l’éclosion de l’informatique, il s’est avéré nécessaire de s’assurer que l’humain et la machine puissent interagir de manière adéquate. Au départ, l'usage des systèmes informatiques était réservé à des experts en informatique. Progressivement, l'informatique s'est démocratisée pour être accessible au plus grand nombre. Cette évolution a nécessité de comprendre les besoins et le fonctionnement humain et d’adapter les systèmes en conséquence. Un exemple célèbre est la souris d’ordinateur. Mais c’est en 1981, dans le laboratoire PARC (Palo Alto Research Center) de Xerox, que l’Interaction Humain-Machine acquiert ses titres de noblesse. Une révolution scientifique s’y opère grâce à la collaboration entre sciences de l’ingénieur et sciences humaines. Elle aboutira au paradigme WIMP (Windows Icons Menus Pointers) qui reste la base des interfaces graphiques les plus communément utilisées de nos jours. Pour autant, l’innovation dans le domaine des interactions est restée très dynamique.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059925212c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059925212c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Depuis, de nouveaux modes d’interactions se sont démocratisés comme les environnements immersifs (réalité virtuelle) ou les dispositifs portés (wearable computing). L’IHM a largement contribué à les conceptualiser et à les développer.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prun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350" dirty="0">
              <a:solidFill>
                <a:srgbClr val="FFFFFF"/>
              </a:solidFill>
            </a:endParaRPr>
          </a:p>
        </p:txBody>
      </p:sp>
      <p:sp>
        <p:nvSpPr>
          <p:cNvPr id="2" name="Title 1"/>
          <p:cNvSpPr>
            <a:spLocks noGrp="1"/>
          </p:cNvSpPr>
          <p:nvPr>
            <p:ph type="ctrTitle"/>
          </p:nvPr>
        </p:nvSpPr>
        <p:spPr>
          <a:xfrm>
            <a:off x="272128" y="2165229"/>
            <a:ext cx="8305342" cy="3252160"/>
          </a:xfrm>
        </p:spPr>
        <p:txBody>
          <a:bodyPr anchor="b">
            <a:normAutofit/>
          </a:bodyPr>
          <a:lstStyle>
            <a:lvl1pPr algn="l">
              <a:defRPr sz="5000">
                <a:solidFill>
                  <a:schemeClr val="bg1"/>
                </a:solidFill>
              </a:defRPr>
            </a:lvl1pPr>
          </a:lstStyle>
          <a:p>
            <a:r>
              <a:rPr lang="fr-FR" dirty="0"/>
              <a:t>Modifiez le style du titre</a:t>
            </a:r>
            <a:endParaRPr lang="en-US" dirty="0"/>
          </a:p>
        </p:txBody>
      </p:sp>
      <p:sp>
        <p:nvSpPr>
          <p:cNvPr id="3" name="Subtitle 2"/>
          <p:cNvSpPr>
            <a:spLocks noGrp="1"/>
          </p:cNvSpPr>
          <p:nvPr>
            <p:ph type="subTitle" idx="1"/>
          </p:nvPr>
        </p:nvSpPr>
        <p:spPr>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pic>
        <p:nvPicPr>
          <p:cNvPr id="6" name="Image 4">
            <a:extLst>
              <a:ext uri="{FF2B5EF4-FFF2-40B4-BE49-F238E27FC236}">
                <a16:creationId xmlns:a16="http://schemas.microsoft.com/office/drawing/2014/main" id="{4644E84E-EF66-2B41-A976-69EF3658DA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144" y="234069"/>
            <a:ext cx="5689744" cy="1261776"/>
          </a:xfrm>
          <a:prstGeom prst="rect">
            <a:avLst/>
          </a:prstGeom>
        </p:spPr>
      </p:pic>
    </p:spTree>
    <p:extLst>
      <p:ext uri="{BB962C8B-B14F-4D97-AF65-F5344CB8AC3E}">
        <p14:creationId xmlns:p14="http://schemas.microsoft.com/office/powerpoint/2010/main" val="47615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p:cNvSpPr>
            <a:spLocks noGrp="1"/>
          </p:cNvSpPr>
          <p:nvPr>
            <p:ph type="title"/>
          </p:nvPr>
        </p:nvSpPr>
        <p:spPr>
          <a:xfrm>
            <a:off x="628650" y="365126"/>
            <a:ext cx="78867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97208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5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09237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blanc">
    <p:spTree>
      <p:nvGrpSpPr>
        <p:cNvPr id="1" name=""/>
        <p:cNvGrpSpPr/>
        <p:nvPr/>
      </p:nvGrpSpPr>
      <p:grpSpPr>
        <a:xfrm>
          <a:off x="0" y="0"/>
          <a:ext cx="0" cy="0"/>
          <a:chOff x="0" y="0"/>
          <a:chExt cx="0" cy="0"/>
        </a:xfrm>
      </p:grpSpPr>
      <p:sp>
        <p:nvSpPr>
          <p:cNvPr id="2" name="Title 1"/>
          <p:cNvSpPr>
            <a:spLocks noGrp="1"/>
          </p:cNvSpPr>
          <p:nvPr>
            <p:ph type="ctrTitle"/>
          </p:nvPr>
        </p:nvSpPr>
        <p:spPr>
          <a:xfrm>
            <a:off x="272128" y="2165229"/>
            <a:ext cx="8305342" cy="3252160"/>
          </a:xfrm>
        </p:spPr>
        <p:txBody>
          <a:bodyPr anchor="b">
            <a:normAutofit/>
          </a:bodyPr>
          <a:lstStyle>
            <a:lvl1pPr algn="l">
              <a:defRPr sz="5000">
                <a:solidFill>
                  <a:schemeClr val="tx1"/>
                </a:solidFill>
              </a:defRPr>
            </a:lvl1pPr>
          </a:lstStyle>
          <a:p>
            <a:r>
              <a:rPr lang="fr-FR" dirty="0"/>
              <a:t>Modifiez le style du titre</a:t>
            </a:r>
            <a:endParaRPr lang="en-US" dirty="0"/>
          </a:p>
        </p:txBody>
      </p:sp>
      <p:sp>
        <p:nvSpPr>
          <p:cNvPr id="3" name="Subtitle 2"/>
          <p:cNvSpPr>
            <a:spLocks noGrp="1"/>
          </p:cNvSpPr>
          <p:nvPr>
            <p:ph type="subTitle" idx="1"/>
          </p:nvPr>
        </p:nvSpPr>
        <p:spPr>
          <a:xfrm>
            <a:off x="272128" y="5529528"/>
            <a:ext cx="4787999" cy="74618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
        <p:nvSpPr>
          <p:cNvPr id="4" name="Rectangle 3">
            <a:extLst>
              <a:ext uri="{FF2B5EF4-FFF2-40B4-BE49-F238E27FC236}">
                <a16:creationId xmlns:a16="http://schemas.microsoft.com/office/drawing/2014/main" id="{58C93E39-FEFE-534E-B4C9-ED4AA686B2EE}"/>
              </a:ext>
            </a:extLst>
          </p:cNvPr>
          <p:cNvSpPr/>
          <p:nvPr userDrawn="1"/>
        </p:nvSpPr>
        <p:spPr>
          <a:xfrm>
            <a:off x="6927574" y="6092687"/>
            <a:ext cx="2146852" cy="54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981" y="193630"/>
            <a:ext cx="5909519" cy="1318653"/>
          </a:xfrm>
          <a:prstGeom prst="rect">
            <a:avLst/>
          </a:prstGeom>
        </p:spPr>
      </p:pic>
    </p:spTree>
    <p:extLst>
      <p:ext uri="{BB962C8B-B14F-4D97-AF65-F5344CB8AC3E}">
        <p14:creationId xmlns:p14="http://schemas.microsoft.com/office/powerpoint/2010/main" val="224478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_texte">
    <p:spTree>
      <p:nvGrpSpPr>
        <p:cNvPr id="1" name=""/>
        <p:cNvGrpSpPr/>
        <p:nvPr/>
      </p:nvGrpSpPr>
      <p:grpSpPr>
        <a:xfrm>
          <a:off x="0" y="0"/>
          <a:ext cx="0" cy="0"/>
          <a:chOff x="0" y="0"/>
          <a:chExt cx="0" cy="0"/>
        </a:xfrm>
      </p:grpSpPr>
      <p:sp>
        <p:nvSpPr>
          <p:cNvPr id="2" name="Title 1"/>
          <p:cNvSpPr>
            <a:spLocks noGrp="1"/>
          </p:cNvSpPr>
          <p:nvPr>
            <p:ph type="ctrTitle"/>
          </p:nvPr>
        </p:nvSpPr>
        <p:spPr>
          <a:xfrm>
            <a:off x="272128" y="1360159"/>
            <a:ext cx="8305342" cy="3252160"/>
          </a:xfrm>
        </p:spPr>
        <p:txBody>
          <a:bodyPr anchor="b">
            <a:normAutofit/>
          </a:bodyPr>
          <a:lstStyle>
            <a:lvl1pPr algn="l">
              <a:defRPr sz="4000" b="1">
                <a:solidFill>
                  <a:schemeClr val="tx1"/>
                </a:solidFill>
              </a:defRPr>
            </a:lvl1pPr>
          </a:lstStyle>
          <a:p>
            <a:r>
              <a:rPr lang="fr-FR" dirty="0"/>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Tree>
    <p:extLst>
      <p:ext uri="{BB962C8B-B14F-4D97-AF65-F5344CB8AC3E}">
        <p14:creationId xmlns:p14="http://schemas.microsoft.com/office/powerpoint/2010/main" val="205048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_image">
    <p:spTree>
      <p:nvGrpSpPr>
        <p:cNvPr id="1" name=""/>
        <p:cNvGrpSpPr/>
        <p:nvPr/>
      </p:nvGrpSpPr>
      <p:grpSpPr>
        <a:xfrm>
          <a:off x="0" y="0"/>
          <a:ext cx="0" cy="0"/>
          <a:chOff x="0" y="0"/>
          <a:chExt cx="0" cy="0"/>
        </a:xfrm>
      </p:grpSpPr>
      <p:sp>
        <p:nvSpPr>
          <p:cNvPr id="2" name="Title 1"/>
          <p:cNvSpPr>
            <a:spLocks noGrp="1"/>
          </p:cNvSpPr>
          <p:nvPr>
            <p:ph type="ctrTitle"/>
          </p:nvPr>
        </p:nvSpPr>
        <p:spPr>
          <a:xfrm>
            <a:off x="5267738" y="1360159"/>
            <a:ext cx="3309731" cy="3252160"/>
          </a:xfrm>
        </p:spPr>
        <p:txBody>
          <a:bodyPr anchor="b">
            <a:normAutofit/>
          </a:bodyPr>
          <a:lstStyle>
            <a:lvl1pPr algn="l">
              <a:defRPr sz="4000" b="1">
                <a:solidFill>
                  <a:schemeClr val="tx1"/>
                </a:solidFill>
              </a:defRPr>
            </a:lvl1pPr>
          </a:lstStyle>
          <a:p>
            <a:r>
              <a:rPr lang="fr-FR" dirty="0"/>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0"/>
            <a:ext cx="5059363" cy="6632575"/>
          </a:xfrm>
        </p:spPr>
        <p:txBody>
          <a:bodyPr/>
          <a:lstStyle/>
          <a:p>
            <a:endParaRPr lang="en-US" dirty="0"/>
          </a:p>
        </p:txBody>
      </p:sp>
    </p:spTree>
    <p:extLst>
      <p:ext uri="{BB962C8B-B14F-4D97-AF65-F5344CB8AC3E}">
        <p14:creationId xmlns:p14="http://schemas.microsoft.com/office/powerpoint/2010/main" val="313315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pleine">
    <p:spTree>
      <p:nvGrpSpPr>
        <p:cNvPr id="1" name=""/>
        <p:cNvGrpSpPr/>
        <p:nvPr/>
      </p:nvGrpSpPr>
      <p:grpSpPr>
        <a:xfrm>
          <a:off x="0" y="0"/>
          <a:ext cx="0" cy="0"/>
          <a:chOff x="0" y="0"/>
          <a:chExt cx="0" cy="0"/>
        </a:xfrm>
      </p:grpSpPr>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0"/>
            <a:ext cx="9144000" cy="6023113"/>
          </a:xfrm>
        </p:spPr>
        <p:txBody>
          <a:bodyPr/>
          <a:lstStyle/>
          <a:p>
            <a:endParaRPr lang="en-US" dirty="0"/>
          </a:p>
        </p:txBody>
      </p:sp>
    </p:spTree>
    <p:extLst>
      <p:ext uri="{BB962C8B-B14F-4D97-AF65-F5344CB8AC3E}">
        <p14:creationId xmlns:p14="http://schemas.microsoft.com/office/powerpoint/2010/main" val="325806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exte">
    <p:spTree>
      <p:nvGrpSpPr>
        <p:cNvPr id="1" name=""/>
        <p:cNvGrpSpPr/>
        <p:nvPr/>
      </p:nvGrpSpPr>
      <p:grpSpPr>
        <a:xfrm>
          <a:off x="0" y="0"/>
          <a:ext cx="0" cy="0"/>
          <a:chOff x="0" y="0"/>
          <a:chExt cx="0" cy="0"/>
        </a:xfrm>
      </p:grpSpPr>
      <p:sp>
        <p:nvSpPr>
          <p:cNvPr id="2" name="Title 1"/>
          <p:cNvSpPr>
            <a:spLocks noGrp="1"/>
          </p:cNvSpPr>
          <p:nvPr>
            <p:ph type="title"/>
          </p:nvPr>
        </p:nvSpPr>
        <p:spPr>
          <a:xfrm>
            <a:off x="5382883" y="365126"/>
            <a:ext cx="3614467" cy="1325563"/>
          </a:xfrm>
        </p:spPr>
        <p:txBody>
          <a:bodyPr anchor="b">
            <a:normAutofit/>
          </a:bodyPr>
          <a:lstStyle>
            <a:lvl1pPr>
              <a:defRPr sz="2800">
                <a:solidFill>
                  <a:schemeClr val="tx2"/>
                </a:solidFill>
              </a:defRPr>
            </a:lvl1pPr>
          </a:lstStyle>
          <a:p>
            <a:r>
              <a:rPr lang="fr-FR" dirty="0"/>
              <a:t>Modifiez le style du titre</a:t>
            </a:r>
            <a:endParaRPr lang="en-US" dirty="0"/>
          </a:p>
        </p:txBody>
      </p:sp>
      <p:sp>
        <p:nvSpPr>
          <p:cNvPr id="3" name="Content Placeholder 2"/>
          <p:cNvSpPr>
            <a:spLocks noGrp="1"/>
          </p:cNvSpPr>
          <p:nvPr>
            <p:ph idx="1"/>
          </p:nvPr>
        </p:nvSpPr>
        <p:spPr>
          <a:xfrm>
            <a:off x="5382883" y="1825625"/>
            <a:ext cx="3614468" cy="4098097"/>
          </a:xfrm>
        </p:spPr>
        <p:txBody>
          <a:bodyPr>
            <a:normAutofit/>
          </a:bodyPr>
          <a:lstStyle>
            <a:lvl1pPr>
              <a:defRPr sz="2400"/>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Picture Placeholder 5">
            <a:extLst>
              <a:ext uri="{FF2B5EF4-FFF2-40B4-BE49-F238E27FC236}">
                <a16:creationId xmlns:a16="http://schemas.microsoft.com/office/drawing/2014/main" id="{560B01FE-025F-8749-84F2-207CBD08AC66}"/>
              </a:ext>
            </a:extLst>
          </p:cNvPr>
          <p:cNvSpPr>
            <a:spLocks noGrp="1"/>
          </p:cNvSpPr>
          <p:nvPr>
            <p:ph type="pic" sz="quarter" idx="10"/>
          </p:nvPr>
        </p:nvSpPr>
        <p:spPr>
          <a:xfrm>
            <a:off x="0" y="0"/>
            <a:ext cx="5059363" cy="6632575"/>
          </a:xfrm>
        </p:spPr>
        <p:txBody>
          <a:bodyPr/>
          <a:lstStyle/>
          <a:p>
            <a:endParaRPr lang="en-US" dirty="0"/>
          </a:p>
        </p:txBody>
      </p:sp>
      <p:pic>
        <p:nvPicPr>
          <p:cNvPr id="9" name="Image 6">
            <a:extLst>
              <a:ext uri="{FF2B5EF4-FFF2-40B4-BE49-F238E27FC236}">
                <a16:creationId xmlns:a16="http://schemas.microsoft.com/office/drawing/2014/main" id="{CE14387A-F4E1-1347-8FF0-507E94272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Tree>
    <p:extLst>
      <p:ext uri="{BB962C8B-B14F-4D97-AF65-F5344CB8AC3E}">
        <p14:creationId xmlns:p14="http://schemas.microsoft.com/office/powerpoint/2010/main" val="4210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14" name="Titre 1"/>
          <p:cNvSpPr>
            <a:spLocks noGrp="1"/>
          </p:cNvSpPr>
          <p:nvPr>
            <p:ph type="title"/>
          </p:nvPr>
        </p:nvSpPr>
        <p:spPr>
          <a:xfrm>
            <a:off x="467544" y="274638"/>
            <a:ext cx="7632848" cy="562074"/>
          </a:xfrm>
          <a:noFill/>
        </p:spPr>
        <p:txBody>
          <a:bodyPr>
            <a:normAutofit/>
          </a:bodyPr>
          <a:lstStyle>
            <a:lvl1pPr>
              <a:defRPr lang="fr-FR" sz="3400" dirty="0">
                <a:solidFill>
                  <a:schemeClr val="tx2"/>
                </a:solidFill>
              </a:defRPr>
            </a:lvl1pPr>
          </a:lstStyle>
          <a:p>
            <a:r>
              <a:rPr lang="fr-FR" dirty="0"/>
              <a:t>Modifiez le style du titre</a:t>
            </a:r>
          </a:p>
        </p:txBody>
      </p:sp>
      <p:sp>
        <p:nvSpPr>
          <p:cNvPr id="19" name="Espace réservé du contenu 2"/>
          <p:cNvSpPr>
            <a:spLocks noGrp="1"/>
          </p:cNvSpPr>
          <p:nvPr>
            <p:ph idx="1"/>
          </p:nvPr>
        </p:nvSpPr>
        <p:spPr>
          <a:xfrm>
            <a:off x="467544" y="1556793"/>
            <a:ext cx="7632849" cy="4366930"/>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1930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image">
    <p:spTree>
      <p:nvGrpSpPr>
        <p:cNvPr id="1" name=""/>
        <p:cNvGrpSpPr/>
        <p:nvPr/>
      </p:nvGrpSpPr>
      <p:grpSpPr>
        <a:xfrm>
          <a:off x="0" y="0"/>
          <a:ext cx="0" cy="0"/>
          <a:chOff x="0" y="0"/>
          <a:chExt cx="0" cy="0"/>
        </a:xfrm>
      </p:grpSpPr>
      <p:sp>
        <p:nvSpPr>
          <p:cNvPr id="14" name="Titre 1"/>
          <p:cNvSpPr>
            <a:spLocks noGrp="1"/>
          </p:cNvSpPr>
          <p:nvPr>
            <p:ph type="title"/>
          </p:nvPr>
        </p:nvSpPr>
        <p:spPr>
          <a:xfrm>
            <a:off x="467544" y="274638"/>
            <a:ext cx="7632848" cy="562074"/>
          </a:xfrm>
          <a:noFill/>
        </p:spPr>
        <p:txBody>
          <a:bodyPr>
            <a:normAutofit/>
          </a:bodyPr>
          <a:lstStyle>
            <a:lvl1pPr>
              <a:defRPr lang="fr-FR" sz="3400" dirty="0">
                <a:solidFill>
                  <a:schemeClr val="tx2"/>
                </a:solidFill>
              </a:defRPr>
            </a:lvl1pPr>
          </a:lstStyle>
          <a:p>
            <a:r>
              <a:rPr lang="fr-FR" dirty="0"/>
              <a:t>Modifiez le style du titre</a:t>
            </a:r>
          </a:p>
        </p:txBody>
      </p:sp>
      <p:sp>
        <p:nvSpPr>
          <p:cNvPr id="19" name="Espace réservé du contenu 2"/>
          <p:cNvSpPr>
            <a:spLocks noGrp="1"/>
          </p:cNvSpPr>
          <p:nvPr>
            <p:ph idx="1"/>
          </p:nvPr>
        </p:nvSpPr>
        <p:spPr>
          <a:xfrm>
            <a:off x="467545" y="1556793"/>
            <a:ext cx="4104456" cy="4406462"/>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Picture Placeholder 5">
            <a:extLst>
              <a:ext uri="{FF2B5EF4-FFF2-40B4-BE49-F238E27FC236}">
                <a16:creationId xmlns:a16="http://schemas.microsoft.com/office/drawing/2014/main" id="{BFDE980C-7B70-AF40-9C52-BF3DA44CAF30}"/>
              </a:ext>
            </a:extLst>
          </p:cNvPr>
          <p:cNvSpPr>
            <a:spLocks noGrp="1"/>
          </p:cNvSpPr>
          <p:nvPr>
            <p:ph type="pic" sz="quarter" idx="10"/>
          </p:nvPr>
        </p:nvSpPr>
        <p:spPr>
          <a:xfrm>
            <a:off x="4840358" y="1563081"/>
            <a:ext cx="3836098" cy="4400398"/>
          </a:xfrm>
        </p:spPr>
        <p:txBody>
          <a:bodyPr/>
          <a:lstStyle/>
          <a:p>
            <a:endParaRPr lang="en-US" dirty="0"/>
          </a:p>
        </p:txBody>
      </p:sp>
    </p:spTree>
    <p:extLst>
      <p:ext uri="{BB962C8B-B14F-4D97-AF65-F5344CB8AC3E}">
        <p14:creationId xmlns:p14="http://schemas.microsoft.com/office/powerpoint/2010/main" val="245922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p:cSld name="1_Contenu">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467544" y="274638"/>
            <a:ext cx="7632848" cy="5620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400"/>
              <a:buFont typeface="Open Sans"/>
              <a:buNone/>
              <a:defRPr sz="3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467544" y="1556793"/>
            <a:ext cx="7632849" cy="4366930"/>
          </a:xfrm>
          <a:prstGeom prst="rect">
            <a:avLst/>
          </a:prstGeom>
          <a:solidFill>
            <a:schemeClr val="accent3"/>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2"/>
              </a:buClr>
              <a:buSzPts val="2400"/>
              <a:buChar char="•"/>
              <a:defRPr sz="2400"/>
            </a:lvl2pPr>
            <a:lvl3pPr marL="1371600" lvl="2" indent="-355600" algn="l">
              <a:lnSpc>
                <a:spcPct val="90000"/>
              </a:lnSpc>
              <a:spcBef>
                <a:spcPts val="500"/>
              </a:spcBef>
              <a:spcAft>
                <a:spcPts val="0"/>
              </a:spcAft>
              <a:buClr>
                <a:schemeClr val="dk2"/>
              </a:buClr>
              <a:buSzPts val="2000"/>
              <a:buFont typeface="Arial"/>
              <a:buChar char="•"/>
              <a:defRPr sz="2000"/>
            </a:lvl3pPr>
            <a:lvl4pPr marL="1828800" lvl="3" indent="-342900" algn="l">
              <a:lnSpc>
                <a:spcPct val="90000"/>
              </a:lnSpc>
              <a:spcBef>
                <a:spcPts val="500"/>
              </a:spcBef>
              <a:spcAft>
                <a:spcPts val="0"/>
              </a:spcAft>
              <a:buClr>
                <a:schemeClr val="dk2"/>
              </a:buClr>
              <a:buSzPts val="1800"/>
              <a:buChar char="•"/>
              <a:defRPr sz="1800"/>
            </a:lvl4pPr>
            <a:lvl5pPr marL="2286000" lvl="4" indent="-342900" algn="l">
              <a:lnSpc>
                <a:spcPct val="90000"/>
              </a:lnSpc>
              <a:spcBef>
                <a:spcPts val="500"/>
              </a:spcBef>
              <a:spcAft>
                <a:spcPts val="0"/>
              </a:spcAft>
              <a:buClr>
                <a:schemeClr val="dk2"/>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4403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12966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5092108" y="6321449"/>
            <a:ext cx="1279286" cy="365125"/>
          </a:xfrm>
          <a:prstGeom prst="rect">
            <a:avLst/>
          </a:prstGeom>
        </p:spPr>
        <p:txBody>
          <a:bodyPr vert="horz" lIns="91440" tIns="45720" rIns="91440" bIns="45720" rtlCol="0" anchor="ctr"/>
          <a:lstStyle>
            <a:lvl1pPr algn="l">
              <a:defRPr sz="1200">
                <a:solidFill>
                  <a:schemeClr val="tx1"/>
                </a:solidFill>
              </a:defRPr>
            </a:lvl1pPr>
          </a:lstStyle>
          <a:p>
            <a:endParaRPr lang="fr-FR" dirty="0"/>
          </a:p>
        </p:txBody>
      </p:sp>
      <p:sp>
        <p:nvSpPr>
          <p:cNvPr id="5" name="Footer Placeholder 4"/>
          <p:cNvSpPr>
            <a:spLocks noGrp="1"/>
          </p:cNvSpPr>
          <p:nvPr>
            <p:ph type="ftr" sz="quarter" idx="3"/>
          </p:nvPr>
        </p:nvSpPr>
        <p:spPr>
          <a:xfrm>
            <a:off x="1577838" y="6306258"/>
            <a:ext cx="2914650" cy="3651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Titre de la présentation</a:t>
            </a:r>
          </a:p>
        </p:txBody>
      </p:sp>
      <p:sp>
        <p:nvSpPr>
          <p:cNvPr id="6" name="Slide Number Placeholder 5"/>
          <p:cNvSpPr>
            <a:spLocks noGrp="1"/>
          </p:cNvSpPr>
          <p:nvPr>
            <p:ph type="sldNum" sz="quarter" idx="4"/>
          </p:nvPr>
        </p:nvSpPr>
        <p:spPr>
          <a:xfrm>
            <a:off x="628650" y="6306258"/>
            <a:ext cx="2057400" cy="365125"/>
          </a:xfrm>
          <a:prstGeom prst="rect">
            <a:avLst/>
          </a:prstGeom>
        </p:spPr>
        <p:txBody>
          <a:bodyPr vert="horz" lIns="91440" tIns="45720" rIns="91440" bIns="45720" rtlCol="0" anchor="ctr"/>
          <a:lstStyle>
            <a:lvl1pPr algn="r">
              <a:defRPr sz="1200">
                <a:solidFill>
                  <a:schemeClr val="tx1"/>
                </a:solidFill>
              </a:defRPr>
            </a:lvl1pPr>
          </a:lstStyle>
          <a:p>
            <a:pPr algn="l"/>
            <a:fld id="{A0B0FBA5-3649-4193-81EC-FC1C61F9B58C}" type="slidenum">
              <a:rPr lang="fr-FR" smtClean="0"/>
              <a:pPr algn="l"/>
              <a:t>‹N°›</a:t>
            </a:fld>
            <a:endParaRPr lang="fr-FR" dirty="0"/>
          </a:p>
        </p:txBody>
      </p:sp>
      <p:pic>
        <p:nvPicPr>
          <p:cNvPr id="9" name="Image 6">
            <a:extLst>
              <a:ext uri="{FF2B5EF4-FFF2-40B4-BE49-F238E27FC236}">
                <a16:creationId xmlns:a16="http://schemas.microsoft.com/office/drawing/2014/main" id="{8508DA88-D542-4B4A-8988-A2E7D72ED18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16" name="Image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96403" y="6148687"/>
            <a:ext cx="2144144" cy="478444"/>
          </a:xfrm>
          <a:prstGeom prst="rect">
            <a:avLst/>
          </a:prstGeom>
        </p:spPr>
      </p:pic>
    </p:spTree>
    <p:extLst>
      <p:ext uri="{BB962C8B-B14F-4D97-AF65-F5344CB8AC3E}">
        <p14:creationId xmlns:p14="http://schemas.microsoft.com/office/powerpoint/2010/main" val="2242941789"/>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74" r:id="rId6"/>
    <p:sldLayoutId id="2147483675"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mailto:aurelie.lerasle@universite-paris-saclay.fr" TargetMode="External"/><Relationship Id="rId2" Type="http://schemas.openxmlformats.org/officeDocument/2006/relationships/hyperlink" Target="mailto:ouriel.grynszpan@u-psud.fr" TargetMode="External"/><Relationship Id="rId1" Type="http://schemas.openxmlformats.org/officeDocument/2006/relationships/slideLayout" Target="../slideLayouts/slideLayout7.xml"/><Relationship Id="rId5" Type="http://schemas.openxmlformats.org/officeDocument/2006/relationships/hyperlink" Target="mailto:eva.perin@universite-paris-saclay.fr" TargetMode="External"/><Relationship Id="rId4" Type="http://schemas.openxmlformats.org/officeDocument/2006/relationships/hyperlink" Target="mailto:huyen.nguyen@limsi.f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6F00-5537-9147-8C8C-6310EAD5E541}"/>
              </a:ext>
            </a:extLst>
          </p:cNvPr>
          <p:cNvSpPr>
            <a:spLocks noGrp="1"/>
          </p:cNvSpPr>
          <p:nvPr>
            <p:ph type="ctrTitle"/>
          </p:nvPr>
        </p:nvSpPr>
        <p:spPr>
          <a:xfrm>
            <a:off x="938700" y="2393366"/>
            <a:ext cx="7342175" cy="1738427"/>
          </a:xfrm>
        </p:spPr>
        <p:txBody>
          <a:bodyPr>
            <a:normAutofit/>
          </a:bodyPr>
          <a:lstStyle/>
          <a:p>
            <a:pPr algn="ctr">
              <a:lnSpc>
                <a:spcPct val="100000"/>
              </a:lnSpc>
            </a:pPr>
            <a:r>
              <a:rPr lang="en-US" altLang="fr-FR" sz="4800" dirty="0">
                <a:solidFill>
                  <a:srgbClr val="FFFFFF"/>
                </a:solidFill>
                <a:latin typeface="Arial" panose="020B0604020202020204" pitchFamily="34" charset="0"/>
              </a:rPr>
              <a:t>Master HCI</a:t>
            </a:r>
            <a:endParaRPr lang="fr-FR" altLang="fr-FR" sz="4800" dirty="0">
              <a:solidFill>
                <a:srgbClr val="FFFFFF"/>
              </a:solidFill>
              <a:latin typeface="Arial" panose="020B0604020202020204" pitchFamily="34" charset="0"/>
            </a:endParaRPr>
          </a:p>
        </p:txBody>
      </p:sp>
      <p:sp>
        <p:nvSpPr>
          <p:cNvPr id="3" name="Subtitle 2">
            <a:extLst>
              <a:ext uri="{FF2B5EF4-FFF2-40B4-BE49-F238E27FC236}">
                <a16:creationId xmlns:a16="http://schemas.microsoft.com/office/drawing/2014/main" id="{BB8D9F51-B9DA-4E4C-A2E3-826B759FB16E}"/>
              </a:ext>
            </a:extLst>
          </p:cNvPr>
          <p:cNvSpPr>
            <a:spLocks noGrp="1"/>
          </p:cNvSpPr>
          <p:nvPr>
            <p:ph type="subTitle" idx="1"/>
          </p:nvPr>
        </p:nvSpPr>
        <p:spPr/>
        <p:txBody>
          <a:bodyPr/>
          <a:lstStyle/>
          <a:p>
            <a:r>
              <a:rPr lang="en-US" dirty="0"/>
              <a:t>2024-25</a:t>
            </a:r>
          </a:p>
        </p:txBody>
      </p:sp>
    </p:spTree>
    <p:extLst>
      <p:ext uri="{BB962C8B-B14F-4D97-AF65-F5344CB8AC3E}">
        <p14:creationId xmlns:p14="http://schemas.microsoft.com/office/powerpoint/2010/main" val="219229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Evaluation</a:t>
            </a:r>
          </a:p>
        </p:txBody>
      </p:sp>
      <p:sp>
        <p:nvSpPr>
          <p:cNvPr id="3" name="Espace réservé du contenu 2"/>
          <p:cNvSpPr>
            <a:spLocks noGrp="1"/>
          </p:cNvSpPr>
          <p:nvPr>
            <p:ph idx="1"/>
          </p:nvPr>
        </p:nvSpPr>
        <p:spPr/>
        <p:txBody>
          <a:bodyPr/>
          <a:lstStyle/>
          <a:p>
            <a:r>
              <a:rPr lang="en-US" dirty="0"/>
              <a:t>Computer Science courses compensate one another</a:t>
            </a:r>
          </a:p>
          <a:p>
            <a:r>
              <a:rPr lang="en-US" dirty="0"/>
              <a:t>Soft Skills courses (e.g. language or I&amp;E) compensate one another</a:t>
            </a:r>
          </a:p>
          <a:p>
            <a:r>
              <a:rPr lang="en-US" dirty="0"/>
              <a:t>CS courses do not compensate SS and SS do not compensate CS </a:t>
            </a:r>
          </a:p>
          <a:p>
            <a:r>
              <a:rPr lang="en-US" dirty="0"/>
              <a:t>The final internship (master’s thesis) cannot be compensated</a:t>
            </a:r>
          </a:p>
        </p:txBody>
      </p:sp>
    </p:spTree>
    <p:extLst>
      <p:ext uri="{BB962C8B-B14F-4D97-AF65-F5344CB8AC3E}">
        <p14:creationId xmlns:p14="http://schemas.microsoft.com/office/powerpoint/2010/main" val="428592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A2DAE2C-6C96-303B-2C2D-64C5634E7F92}"/>
              </a:ext>
            </a:extLst>
          </p:cNvPr>
          <p:cNvSpPr>
            <a:spLocks noGrp="1"/>
          </p:cNvSpPr>
          <p:nvPr>
            <p:ph idx="1"/>
          </p:nvPr>
        </p:nvSpPr>
        <p:spPr/>
        <p:txBody>
          <a:bodyPr/>
          <a:lstStyle/>
          <a:p>
            <a:r>
              <a:rPr lang="en-US" dirty="0"/>
              <a:t>1 Year = 4 periods of ~7/8 weeks</a:t>
            </a:r>
          </a:p>
          <a:p>
            <a:r>
              <a:rPr lang="en-US" dirty="0"/>
              <a:t>Master 1: </a:t>
            </a:r>
          </a:p>
          <a:p>
            <a:pPr lvl="1"/>
            <a:r>
              <a:rPr lang="en-US" dirty="0"/>
              <a:t>4 periods (T1, T2, T3 &amp; T4)</a:t>
            </a:r>
          </a:p>
          <a:p>
            <a:r>
              <a:rPr lang="en-US" dirty="0"/>
              <a:t>Master 2: </a:t>
            </a:r>
          </a:p>
          <a:p>
            <a:pPr lvl="1"/>
            <a:r>
              <a:rPr lang="en-US" dirty="0"/>
              <a:t>3 periods (T5, T6, T7) + internship</a:t>
            </a:r>
          </a:p>
        </p:txBody>
      </p:sp>
      <p:sp>
        <p:nvSpPr>
          <p:cNvPr id="3" name="Titre 2">
            <a:extLst>
              <a:ext uri="{FF2B5EF4-FFF2-40B4-BE49-F238E27FC236}">
                <a16:creationId xmlns:a16="http://schemas.microsoft.com/office/drawing/2014/main" id="{507F60CD-14AE-985C-16CF-1027C01E655B}"/>
              </a:ext>
            </a:extLst>
          </p:cNvPr>
          <p:cNvSpPr>
            <a:spLocks noGrp="1"/>
          </p:cNvSpPr>
          <p:nvPr>
            <p:ph type="title"/>
          </p:nvPr>
        </p:nvSpPr>
        <p:spPr/>
        <p:txBody>
          <a:bodyPr/>
          <a:lstStyle/>
          <a:p>
            <a:r>
              <a:rPr lang="en-US" dirty="0"/>
              <a:t>Schedule</a:t>
            </a:r>
          </a:p>
        </p:txBody>
      </p:sp>
    </p:spTree>
    <p:extLst>
      <p:ext uri="{BB962C8B-B14F-4D97-AF65-F5344CB8AC3E}">
        <p14:creationId xmlns:p14="http://schemas.microsoft.com/office/powerpoint/2010/main" val="282395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Intership</a:t>
            </a:r>
            <a:endParaRPr lang="en-US" dirty="0"/>
          </a:p>
        </p:txBody>
      </p:sp>
      <p:sp>
        <p:nvSpPr>
          <p:cNvPr id="3" name="Espace réservé du contenu 2"/>
          <p:cNvSpPr>
            <a:spLocks noGrp="1"/>
          </p:cNvSpPr>
          <p:nvPr>
            <p:ph idx="1"/>
          </p:nvPr>
        </p:nvSpPr>
        <p:spPr/>
        <p:txBody>
          <a:bodyPr>
            <a:normAutofit lnSpcReduction="10000"/>
          </a:bodyPr>
          <a:lstStyle/>
          <a:p>
            <a:r>
              <a:rPr lang="en-US" dirty="0"/>
              <a:t>4- to 6-month in a research lab OR an industrial R&amp;D lab or company</a:t>
            </a:r>
          </a:p>
          <a:p>
            <a:r>
              <a:rPr lang="en-US" dirty="0"/>
              <a:t>Usually starts in March (beware that paperwork takes time)</a:t>
            </a:r>
          </a:p>
          <a:p>
            <a:r>
              <a:rPr lang="en-US" dirty="0"/>
              <a:t>Offers for research internship will be presented in Nov</a:t>
            </a:r>
          </a:p>
          <a:p>
            <a:r>
              <a:rPr lang="en-US" dirty="0"/>
              <a:t>You can nevertheless find your own (but it has to be validated)</a:t>
            </a:r>
          </a:p>
          <a:p>
            <a:r>
              <a:rPr lang="en-US" dirty="0"/>
              <a:t>Dissertation or report due by late August</a:t>
            </a:r>
          </a:p>
          <a:p>
            <a:r>
              <a:rPr lang="en-US" dirty="0"/>
              <a:t>Oral presentation by early September </a:t>
            </a:r>
          </a:p>
          <a:p>
            <a:endParaRPr lang="en-US" dirty="0"/>
          </a:p>
          <a:p>
            <a:endParaRPr lang="en-US" dirty="0"/>
          </a:p>
        </p:txBody>
      </p:sp>
    </p:spTree>
    <p:extLst>
      <p:ext uri="{BB962C8B-B14F-4D97-AF65-F5344CB8AC3E}">
        <p14:creationId xmlns:p14="http://schemas.microsoft.com/office/powerpoint/2010/main" val="382537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924894" cy="865230"/>
          </a:xfrm>
        </p:spPr>
        <p:txBody>
          <a:bodyPr>
            <a:normAutofit/>
          </a:bodyPr>
          <a:lstStyle/>
          <a:p>
            <a:r>
              <a:rPr lang="en-US" dirty="0"/>
              <a:t>Paris-</a:t>
            </a:r>
            <a:r>
              <a:rPr lang="en-US" dirty="0" err="1"/>
              <a:t>Saclay</a:t>
            </a:r>
            <a:r>
              <a:rPr lang="en-US" dirty="0"/>
              <a:t> Faculty (1/2)</a:t>
            </a:r>
          </a:p>
        </p:txBody>
      </p:sp>
      <p:sp>
        <p:nvSpPr>
          <p:cNvPr id="3" name="Espace réservé du contenu 2"/>
          <p:cNvSpPr>
            <a:spLocks noGrp="1"/>
          </p:cNvSpPr>
          <p:nvPr>
            <p:ph idx="1"/>
          </p:nvPr>
        </p:nvSpPr>
        <p:spPr/>
        <p:txBody>
          <a:bodyPr>
            <a:normAutofit/>
          </a:bodyPr>
          <a:lstStyle/>
          <a:p>
            <a:r>
              <a:rPr lang="en-US" dirty="0"/>
              <a:t>Anastasia </a:t>
            </a:r>
            <a:r>
              <a:rPr lang="en-US" dirty="0" err="1"/>
              <a:t>Bezerianos</a:t>
            </a:r>
            <a:endParaRPr lang="en-US" dirty="0"/>
          </a:p>
          <a:p>
            <a:r>
              <a:rPr lang="en-US" dirty="0"/>
              <a:t>Michel </a:t>
            </a:r>
            <a:r>
              <a:rPr lang="en-US" dirty="0" err="1"/>
              <a:t>Beaudouin</a:t>
            </a:r>
            <a:r>
              <a:rPr lang="en-US" dirty="0"/>
              <a:t>-Lafon</a:t>
            </a:r>
          </a:p>
          <a:p>
            <a:r>
              <a:rPr lang="en-US" dirty="0" err="1"/>
              <a:t>Huyen</a:t>
            </a:r>
            <a:r>
              <a:rPr lang="en-US" dirty="0"/>
              <a:t> Nguyen </a:t>
            </a:r>
          </a:p>
          <a:p>
            <a:r>
              <a:rPr lang="en-US" dirty="0"/>
              <a:t>Petra Isenberg</a:t>
            </a:r>
          </a:p>
          <a:p>
            <a:r>
              <a:rPr lang="en-US" dirty="0"/>
              <a:t>Jules Francoise</a:t>
            </a:r>
          </a:p>
          <a:p>
            <a:r>
              <a:rPr lang="it-IT" dirty="0"/>
              <a:t>Beatrice Biancardi &lt;bbiancardi@cesi.fr&gt;</a:t>
            </a:r>
            <a:endParaRPr lang="en-US" dirty="0"/>
          </a:p>
          <a:p>
            <a:r>
              <a:rPr lang="en-US" dirty="0"/>
              <a:t>Christian Sandor</a:t>
            </a:r>
          </a:p>
          <a:p>
            <a:r>
              <a:rPr lang="en-US" dirty="0"/>
              <a:t>Vanessa Araya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ZoneTexte 3">
            <a:extLst>
              <a:ext uri="{FF2B5EF4-FFF2-40B4-BE49-F238E27FC236}">
                <a16:creationId xmlns:a16="http://schemas.microsoft.com/office/drawing/2014/main" id="{98905E24-5E25-49E5-340A-1C6D34084E07}"/>
              </a:ext>
            </a:extLst>
          </p:cNvPr>
          <p:cNvSpPr txBox="1"/>
          <p:nvPr/>
        </p:nvSpPr>
        <p:spPr>
          <a:xfrm>
            <a:off x="321521" y="5692890"/>
            <a:ext cx="7924894" cy="461665"/>
          </a:xfrm>
          <a:prstGeom prst="rect">
            <a:avLst/>
          </a:prstGeom>
          <a:noFill/>
        </p:spPr>
        <p:txBody>
          <a:bodyPr wrap="square" rtlCol="0">
            <a:spAutoFit/>
          </a:bodyPr>
          <a:lstStyle/>
          <a:p>
            <a:r>
              <a:rPr lang="en-US" sz="2400" dirty="0"/>
              <a:t>Email: first_name.surname@universite-paris-saclay.fr</a:t>
            </a:r>
          </a:p>
        </p:txBody>
      </p:sp>
    </p:spTree>
    <p:extLst>
      <p:ext uri="{BB962C8B-B14F-4D97-AF65-F5344CB8AC3E}">
        <p14:creationId xmlns:p14="http://schemas.microsoft.com/office/powerpoint/2010/main" val="219758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Paris-</a:t>
            </a:r>
            <a:r>
              <a:rPr lang="en-US" dirty="0" err="1"/>
              <a:t>Saclay</a:t>
            </a:r>
            <a:r>
              <a:rPr lang="en-US" dirty="0"/>
              <a:t> Faculty (2/2)</a:t>
            </a:r>
          </a:p>
        </p:txBody>
      </p:sp>
      <p:sp>
        <p:nvSpPr>
          <p:cNvPr id="3" name="Espace réservé du contenu 2"/>
          <p:cNvSpPr>
            <a:spLocks noGrp="1"/>
          </p:cNvSpPr>
          <p:nvPr>
            <p:ph idx="1"/>
          </p:nvPr>
        </p:nvSpPr>
        <p:spPr/>
        <p:txBody>
          <a:bodyPr>
            <a:normAutofit/>
          </a:bodyPr>
          <a:lstStyle/>
          <a:p>
            <a:r>
              <a:rPr lang="en-US" dirty="0"/>
              <a:t>Caroline </a:t>
            </a:r>
            <a:r>
              <a:rPr lang="en-US" dirty="0" err="1"/>
              <a:t>Appert</a:t>
            </a:r>
            <a:endParaRPr lang="en-US" dirty="0"/>
          </a:p>
          <a:p>
            <a:r>
              <a:rPr lang="en-US" dirty="0"/>
              <a:t>Romain Di </a:t>
            </a:r>
            <a:r>
              <a:rPr lang="en-US" dirty="0" err="1"/>
              <a:t>Vozzo</a:t>
            </a:r>
            <a:endParaRPr lang="en-US" dirty="0"/>
          </a:p>
          <a:p>
            <a:r>
              <a:rPr lang="en-US" dirty="0"/>
              <a:t>Wendy Mackay</a:t>
            </a:r>
          </a:p>
          <a:p>
            <a:r>
              <a:rPr lang="en-US" dirty="0"/>
              <a:t>Sarah </a:t>
            </a:r>
            <a:r>
              <a:rPr lang="en-US" dirty="0" err="1"/>
              <a:t>Fdili</a:t>
            </a:r>
            <a:r>
              <a:rPr lang="en-US" dirty="0"/>
              <a:t> </a:t>
            </a:r>
            <a:r>
              <a:rPr lang="en-US" dirty="0" err="1"/>
              <a:t>alaoui</a:t>
            </a:r>
            <a:r>
              <a:rPr lang="en-US" dirty="0"/>
              <a:t> (until December)</a:t>
            </a:r>
          </a:p>
          <a:p>
            <a:r>
              <a:rPr lang="en-US" dirty="0"/>
              <a:t>Jeanne </a:t>
            </a:r>
            <a:r>
              <a:rPr lang="en-US" dirty="0" err="1"/>
              <a:t>Vezien</a:t>
            </a:r>
            <a:endParaRPr lang="en-US" dirty="0"/>
          </a:p>
          <a:p>
            <a:r>
              <a:rPr lang="en-US" dirty="0"/>
              <a:t>Nicolas </a:t>
            </a:r>
            <a:r>
              <a:rPr lang="en-US" dirty="0" err="1"/>
              <a:t>Ladeveze</a:t>
            </a:r>
            <a:endParaRPr lang="en-US" dirty="0"/>
          </a:p>
          <a:p>
            <a:r>
              <a:rPr lang="en-US" dirty="0"/>
              <a:t>Ouriel Grynszpan</a:t>
            </a:r>
          </a:p>
          <a:p>
            <a:r>
              <a:rPr lang="en-US" dirty="0"/>
              <a:t>Arnaud </a:t>
            </a:r>
            <a:r>
              <a:rPr lang="en-US" dirty="0" err="1"/>
              <a:t>Prouzeau</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ZoneTexte 3">
            <a:extLst>
              <a:ext uri="{FF2B5EF4-FFF2-40B4-BE49-F238E27FC236}">
                <a16:creationId xmlns:a16="http://schemas.microsoft.com/office/drawing/2014/main" id="{1BDF9B3D-0D8E-A530-E270-8927F6340D0A}"/>
              </a:ext>
            </a:extLst>
          </p:cNvPr>
          <p:cNvSpPr txBox="1"/>
          <p:nvPr/>
        </p:nvSpPr>
        <p:spPr>
          <a:xfrm>
            <a:off x="321521" y="5481581"/>
            <a:ext cx="7924894" cy="461665"/>
          </a:xfrm>
          <a:prstGeom prst="rect">
            <a:avLst/>
          </a:prstGeom>
          <a:noFill/>
        </p:spPr>
        <p:txBody>
          <a:bodyPr wrap="square" rtlCol="0">
            <a:spAutoFit/>
          </a:bodyPr>
          <a:lstStyle/>
          <a:p>
            <a:r>
              <a:rPr lang="en-US" sz="2400" dirty="0"/>
              <a:t>Email: first_name.surname@universite-paris-saclay.fr</a:t>
            </a:r>
          </a:p>
        </p:txBody>
      </p:sp>
    </p:spTree>
    <p:extLst>
      <p:ext uri="{BB962C8B-B14F-4D97-AF65-F5344CB8AC3E}">
        <p14:creationId xmlns:p14="http://schemas.microsoft.com/office/powerpoint/2010/main" val="65189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Telecom Paris Faculty</a:t>
            </a:r>
          </a:p>
        </p:txBody>
      </p:sp>
      <p:sp>
        <p:nvSpPr>
          <p:cNvPr id="3" name="Espace réservé du contenu 2"/>
          <p:cNvSpPr>
            <a:spLocks noGrp="1"/>
          </p:cNvSpPr>
          <p:nvPr>
            <p:ph idx="1"/>
          </p:nvPr>
        </p:nvSpPr>
        <p:spPr/>
        <p:txBody>
          <a:bodyPr/>
          <a:lstStyle/>
          <a:p>
            <a:r>
              <a:rPr lang="pt-BR" dirty="0"/>
              <a:t>Daniel Pires de Sá Medeiros &lt;daniel.pires@telecom-paris.fr&gt;</a:t>
            </a:r>
            <a:endParaRPr lang="en-US" dirty="0"/>
          </a:p>
          <a:p>
            <a:endParaRPr lang="en-US" dirty="0"/>
          </a:p>
        </p:txBody>
      </p:sp>
    </p:spTree>
    <p:extLst>
      <p:ext uri="{BB962C8B-B14F-4D97-AF65-F5344CB8AC3E}">
        <p14:creationId xmlns:p14="http://schemas.microsoft.com/office/powerpoint/2010/main" val="43779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059925212c_0_178"/>
          <p:cNvSpPr txBox="1">
            <a:spLocks noGrp="1"/>
          </p:cNvSpPr>
          <p:nvPr>
            <p:ph type="title"/>
          </p:nvPr>
        </p:nvSpPr>
        <p:spPr>
          <a:xfrm>
            <a:off x="311700" y="190931"/>
            <a:ext cx="8520600" cy="572700"/>
          </a:xfrm>
          <a:prstGeom prst="rect">
            <a:avLst/>
          </a:prstGeom>
        </p:spPr>
        <p:txBody>
          <a:bodyPr spcFirstLastPara="1" vert="horz" wrap="square" lIns="91425" tIns="91425" rIns="91425" bIns="91425" rtlCol="0" anchor="t" anchorCtr="0">
            <a:noAutofit/>
          </a:bodyPr>
          <a:lstStyle/>
          <a:p>
            <a:r>
              <a:rPr lang="en" dirty="0"/>
              <a:t>Progression des interfaces matérielles et logicielles</a:t>
            </a:r>
            <a:endParaRPr dirty="0"/>
          </a:p>
        </p:txBody>
      </p:sp>
      <p:pic>
        <p:nvPicPr>
          <p:cNvPr id="250" name="Google Shape;250;g3059925212c_0_178"/>
          <p:cNvPicPr preferRelativeResize="0"/>
          <p:nvPr/>
        </p:nvPicPr>
        <p:blipFill>
          <a:blip r:embed="rId3">
            <a:alphaModFix/>
          </a:blip>
          <a:stretch>
            <a:fillRect/>
          </a:stretch>
        </p:blipFill>
        <p:spPr>
          <a:xfrm>
            <a:off x="470175" y="2076389"/>
            <a:ext cx="1612100" cy="1230345"/>
          </a:xfrm>
          <a:prstGeom prst="rect">
            <a:avLst/>
          </a:prstGeom>
          <a:noFill/>
          <a:ln>
            <a:noFill/>
          </a:ln>
        </p:spPr>
      </p:pic>
      <p:sp>
        <p:nvSpPr>
          <p:cNvPr id="251" name="Google Shape;251;g3059925212c_0_178"/>
          <p:cNvSpPr txBox="1"/>
          <p:nvPr/>
        </p:nvSpPr>
        <p:spPr>
          <a:xfrm>
            <a:off x="387163" y="3276175"/>
            <a:ext cx="1778100" cy="410700"/>
          </a:xfrm>
          <a:prstGeom prst="rect">
            <a:avLst/>
          </a:prstGeom>
          <a:noFill/>
          <a:ln>
            <a:noFill/>
          </a:ln>
        </p:spPr>
        <p:txBody>
          <a:bodyPr spcFirstLastPara="1" wrap="square" lIns="91425" tIns="91425" rIns="91425" bIns="91425" anchor="t" anchorCtr="0">
            <a:noAutofit/>
          </a:bodyPr>
          <a:lstStyle/>
          <a:p>
            <a:r>
              <a:rPr lang="en">
                <a:solidFill>
                  <a:schemeClr val="dk2"/>
                </a:solidFill>
              </a:rPr>
              <a:t>1946: ENIAC</a:t>
            </a:r>
            <a:endParaRPr>
              <a:solidFill>
                <a:schemeClr val="dk2"/>
              </a:solidFill>
            </a:endParaRPr>
          </a:p>
        </p:txBody>
      </p:sp>
      <p:pic>
        <p:nvPicPr>
          <p:cNvPr id="252" name="Google Shape;252;g3059925212c_0_178"/>
          <p:cNvPicPr preferRelativeResize="0"/>
          <p:nvPr/>
        </p:nvPicPr>
        <p:blipFill>
          <a:blip r:embed="rId4">
            <a:alphaModFix/>
          </a:blip>
          <a:stretch>
            <a:fillRect/>
          </a:stretch>
        </p:blipFill>
        <p:spPr>
          <a:xfrm>
            <a:off x="3384224" y="2064826"/>
            <a:ext cx="1878750" cy="1253475"/>
          </a:xfrm>
          <a:prstGeom prst="rect">
            <a:avLst/>
          </a:prstGeom>
          <a:noFill/>
          <a:ln>
            <a:noFill/>
          </a:ln>
        </p:spPr>
      </p:pic>
      <p:sp>
        <p:nvSpPr>
          <p:cNvPr id="253" name="Google Shape;253;g3059925212c_0_178"/>
          <p:cNvSpPr txBox="1"/>
          <p:nvPr/>
        </p:nvSpPr>
        <p:spPr>
          <a:xfrm>
            <a:off x="3353038" y="3276175"/>
            <a:ext cx="2398800" cy="410700"/>
          </a:xfrm>
          <a:prstGeom prst="rect">
            <a:avLst/>
          </a:prstGeom>
          <a:noFill/>
          <a:ln>
            <a:noFill/>
          </a:ln>
        </p:spPr>
        <p:txBody>
          <a:bodyPr spcFirstLastPara="1" wrap="square" lIns="91425" tIns="91425" rIns="91425" bIns="91425" anchor="t" anchorCtr="0">
            <a:noAutofit/>
          </a:bodyPr>
          <a:lstStyle/>
          <a:p>
            <a:r>
              <a:rPr lang="en">
                <a:solidFill>
                  <a:schemeClr val="dk2"/>
                </a:solidFill>
              </a:rPr>
              <a:t>1967: Souris de Douglas Engelbart</a:t>
            </a:r>
            <a:endParaRPr>
              <a:solidFill>
                <a:schemeClr val="dk2"/>
              </a:solidFill>
            </a:endParaRPr>
          </a:p>
        </p:txBody>
      </p:sp>
      <p:pic>
        <p:nvPicPr>
          <p:cNvPr id="254" name="Google Shape;254;g3059925212c_0_178"/>
          <p:cNvPicPr preferRelativeResize="0"/>
          <p:nvPr/>
        </p:nvPicPr>
        <p:blipFill>
          <a:blip r:embed="rId5">
            <a:alphaModFix/>
          </a:blip>
          <a:stretch>
            <a:fillRect/>
          </a:stretch>
        </p:blipFill>
        <p:spPr>
          <a:xfrm>
            <a:off x="6806500" y="1874988"/>
            <a:ext cx="1222550" cy="1633153"/>
          </a:xfrm>
          <a:prstGeom prst="rect">
            <a:avLst/>
          </a:prstGeom>
          <a:noFill/>
          <a:ln>
            <a:noFill/>
          </a:ln>
        </p:spPr>
      </p:pic>
      <p:sp>
        <p:nvSpPr>
          <p:cNvPr id="255" name="Google Shape;255;g3059925212c_0_178"/>
          <p:cNvSpPr txBox="1"/>
          <p:nvPr/>
        </p:nvSpPr>
        <p:spPr>
          <a:xfrm>
            <a:off x="6676925" y="3508150"/>
            <a:ext cx="2079900" cy="410700"/>
          </a:xfrm>
          <a:prstGeom prst="rect">
            <a:avLst/>
          </a:prstGeom>
          <a:noFill/>
          <a:ln>
            <a:noFill/>
          </a:ln>
        </p:spPr>
        <p:txBody>
          <a:bodyPr spcFirstLastPara="1" wrap="square" lIns="91425" tIns="91425" rIns="91425" bIns="91425" anchor="t" anchorCtr="0">
            <a:noAutofit/>
          </a:bodyPr>
          <a:lstStyle/>
          <a:p>
            <a:r>
              <a:rPr lang="en">
                <a:solidFill>
                  <a:schemeClr val="dk2"/>
                </a:solidFill>
              </a:rPr>
              <a:t>1973: Xerox Alto</a:t>
            </a:r>
            <a:endParaRPr>
              <a:solidFill>
                <a:schemeClr val="dk2"/>
              </a:solidFill>
            </a:endParaRPr>
          </a:p>
          <a:p>
            <a:endParaRPr>
              <a:solidFill>
                <a:schemeClr val="dk2"/>
              </a:solidFill>
            </a:endParaRPr>
          </a:p>
        </p:txBody>
      </p:sp>
      <p:sp>
        <p:nvSpPr>
          <p:cNvPr id="256" name="Google Shape;256;g3059925212c_0_178"/>
          <p:cNvSpPr txBox="1"/>
          <p:nvPr/>
        </p:nvSpPr>
        <p:spPr>
          <a:xfrm>
            <a:off x="462650" y="5307275"/>
            <a:ext cx="2290500" cy="410700"/>
          </a:xfrm>
          <a:prstGeom prst="rect">
            <a:avLst/>
          </a:prstGeom>
          <a:noFill/>
          <a:ln>
            <a:noFill/>
          </a:ln>
        </p:spPr>
        <p:txBody>
          <a:bodyPr spcFirstLastPara="1" wrap="square" lIns="91425" tIns="91425" rIns="91425" bIns="91425" anchor="t" anchorCtr="0">
            <a:noAutofit/>
          </a:bodyPr>
          <a:lstStyle/>
          <a:p>
            <a:r>
              <a:rPr lang="en">
                <a:solidFill>
                  <a:schemeClr val="dk2"/>
                </a:solidFill>
              </a:rPr>
              <a:t>1971: Unix Shell</a:t>
            </a:r>
            <a:endParaRPr>
              <a:solidFill>
                <a:schemeClr val="dk2"/>
              </a:solidFill>
            </a:endParaRPr>
          </a:p>
        </p:txBody>
      </p:sp>
      <p:cxnSp>
        <p:nvCxnSpPr>
          <p:cNvPr id="257" name="Google Shape;257;g3059925212c_0_178"/>
          <p:cNvCxnSpPr>
            <a:stCxn id="250" idx="3"/>
            <a:endCxn id="252" idx="1"/>
          </p:cNvCxnSpPr>
          <p:nvPr/>
        </p:nvCxnSpPr>
        <p:spPr>
          <a:xfrm>
            <a:off x="2082275" y="2691560"/>
            <a:ext cx="1302000" cy="0"/>
          </a:xfrm>
          <a:prstGeom prst="straightConnector1">
            <a:avLst/>
          </a:prstGeom>
          <a:noFill/>
          <a:ln w="9525" cap="flat" cmpd="sng">
            <a:solidFill>
              <a:schemeClr val="dk2"/>
            </a:solidFill>
            <a:prstDash val="solid"/>
            <a:round/>
            <a:headEnd type="none" w="med" len="med"/>
            <a:tailEnd type="triangle" w="med" len="med"/>
          </a:ln>
        </p:spPr>
      </p:cxnSp>
      <p:cxnSp>
        <p:nvCxnSpPr>
          <p:cNvPr id="258" name="Google Shape;258;g3059925212c_0_178"/>
          <p:cNvCxnSpPr>
            <a:stCxn id="252" idx="3"/>
            <a:endCxn id="254" idx="1"/>
          </p:cNvCxnSpPr>
          <p:nvPr/>
        </p:nvCxnSpPr>
        <p:spPr>
          <a:xfrm>
            <a:off x="5262974" y="2691562"/>
            <a:ext cx="1543500" cy="0"/>
          </a:xfrm>
          <a:prstGeom prst="straightConnector1">
            <a:avLst/>
          </a:prstGeom>
          <a:noFill/>
          <a:ln w="9525" cap="flat" cmpd="sng">
            <a:solidFill>
              <a:schemeClr val="dk2"/>
            </a:solidFill>
            <a:prstDash val="solid"/>
            <a:round/>
            <a:headEnd type="none" w="med" len="med"/>
            <a:tailEnd type="triangle" w="med" len="med"/>
          </a:ln>
        </p:spPr>
      </p:cxnSp>
      <p:pic>
        <p:nvPicPr>
          <p:cNvPr id="259" name="Google Shape;259;g3059925212c_0_178"/>
          <p:cNvPicPr preferRelativeResize="0"/>
          <p:nvPr/>
        </p:nvPicPr>
        <p:blipFill>
          <a:blip r:embed="rId6">
            <a:alphaModFix/>
          </a:blip>
          <a:stretch>
            <a:fillRect/>
          </a:stretch>
        </p:blipFill>
        <p:spPr>
          <a:xfrm>
            <a:off x="545646" y="4259237"/>
            <a:ext cx="1778100" cy="1134489"/>
          </a:xfrm>
          <a:prstGeom prst="rect">
            <a:avLst/>
          </a:prstGeom>
          <a:noFill/>
          <a:ln>
            <a:noFill/>
          </a:ln>
        </p:spPr>
      </p:pic>
      <p:pic>
        <p:nvPicPr>
          <p:cNvPr id="260" name="Google Shape;260;g3059925212c_0_178"/>
          <p:cNvPicPr preferRelativeResize="0"/>
          <p:nvPr/>
        </p:nvPicPr>
        <p:blipFill>
          <a:blip r:embed="rId7">
            <a:alphaModFix/>
          </a:blip>
          <a:stretch>
            <a:fillRect/>
          </a:stretch>
        </p:blipFill>
        <p:spPr>
          <a:xfrm>
            <a:off x="3593028" y="4241620"/>
            <a:ext cx="1612100" cy="1169707"/>
          </a:xfrm>
          <a:prstGeom prst="rect">
            <a:avLst/>
          </a:prstGeom>
          <a:noFill/>
          <a:ln>
            <a:noFill/>
          </a:ln>
        </p:spPr>
      </p:pic>
      <p:sp>
        <p:nvSpPr>
          <p:cNvPr id="261" name="Google Shape;261;g3059925212c_0_178"/>
          <p:cNvSpPr txBox="1"/>
          <p:nvPr/>
        </p:nvSpPr>
        <p:spPr>
          <a:xfrm>
            <a:off x="3459625" y="5393725"/>
            <a:ext cx="1878900" cy="410700"/>
          </a:xfrm>
          <a:prstGeom prst="rect">
            <a:avLst/>
          </a:prstGeom>
          <a:noFill/>
          <a:ln>
            <a:noFill/>
          </a:ln>
        </p:spPr>
        <p:txBody>
          <a:bodyPr spcFirstLastPara="1" wrap="square" lIns="91425" tIns="91425" rIns="91425" bIns="91425" anchor="t" anchorCtr="0">
            <a:noAutofit/>
          </a:bodyPr>
          <a:lstStyle/>
          <a:p>
            <a:r>
              <a:rPr lang="en">
                <a:solidFill>
                  <a:schemeClr val="dk2"/>
                </a:solidFill>
              </a:rPr>
              <a:t>1981: WIMP</a:t>
            </a:r>
            <a:endParaRPr>
              <a:solidFill>
                <a:schemeClr val="dk2"/>
              </a:solidFill>
            </a:endParaRPr>
          </a:p>
        </p:txBody>
      </p:sp>
      <p:sp>
        <p:nvSpPr>
          <p:cNvPr id="262" name="Google Shape;262;g3059925212c_0_178"/>
          <p:cNvSpPr txBox="1"/>
          <p:nvPr/>
        </p:nvSpPr>
        <p:spPr>
          <a:xfrm>
            <a:off x="6446225" y="5552025"/>
            <a:ext cx="2541300" cy="324300"/>
          </a:xfrm>
          <a:prstGeom prst="rect">
            <a:avLst/>
          </a:prstGeom>
          <a:noFill/>
          <a:ln>
            <a:noFill/>
          </a:ln>
        </p:spPr>
        <p:txBody>
          <a:bodyPr spcFirstLastPara="1" wrap="square" lIns="91425" tIns="91425" rIns="91425" bIns="91425" anchor="t" anchorCtr="0">
            <a:noAutofit/>
          </a:bodyPr>
          <a:lstStyle/>
          <a:p>
            <a:r>
              <a:rPr lang="en">
                <a:solidFill>
                  <a:schemeClr val="dk2"/>
                </a:solidFill>
              </a:rPr>
              <a:t>1992: </a:t>
            </a:r>
            <a:r>
              <a:rPr lang="en">
                <a:solidFill>
                  <a:schemeClr val="dk1"/>
                </a:solidFill>
              </a:rPr>
              <a:t>Wolfenstein 3D</a:t>
            </a:r>
            <a:endParaRPr>
              <a:solidFill>
                <a:schemeClr val="dk2"/>
              </a:solidFill>
            </a:endParaRPr>
          </a:p>
        </p:txBody>
      </p:sp>
      <p:cxnSp>
        <p:nvCxnSpPr>
          <p:cNvPr id="263" name="Google Shape;263;g3059925212c_0_178"/>
          <p:cNvCxnSpPr>
            <a:stCxn id="259" idx="3"/>
            <a:endCxn id="260" idx="1"/>
          </p:cNvCxnSpPr>
          <p:nvPr/>
        </p:nvCxnSpPr>
        <p:spPr>
          <a:xfrm>
            <a:off x="2323746" y="4826480"/>
            <a:ext cx="1269300" cy="0"/>
          </a:xfrm>
          <a:prstGeom prst="straightConnector1">
            <a:avLst/>
          </a:prstGeom>
          <a:noFill/>
          <a:ln w="9525" cap="flat" cmpd="sng">
            <a:solidFill>
              <a:schemeClr val="dk2"/>
            </a:solidFill>
            <a:prstDash val="solid"/>
            <a:round/>
            <a:headEnd type="none" w="med" len="med"/>
            <a:tailEnd type="triangle" w="med" len="med"/>
          </a:ln>
        </p:spPr>
      </p:cxnSp>
      <p:pic>
        <p:nvPicPr>
          <p:cNvPr id="264" name="Google Shape;264;g3059925212c_0_178"/>
          <p:cNvPicPr preferRelativeResize="0"/>
          <p:nvPr/>
        </p:nvPicPr>
        <p:blipFill>
          <a:blip r:embed="rId8">
            <a:alphaModFix/>
          </a:blip>
          <a:stretch>
            <a:fillRect/>
          </a:stretch>
        </p:blipFill>
        <p:spPr>
          <a:xfrm>
            <a:off x="6474400" y="4108189"/>
            <a:ext cx="2290500" cy="1436568"/>
          </a:xfrm>
          <a:prstGeom prst="rect">
            <a:avLst/>
          </a:prstGeom>
          <a:noFill/>
          <a:ln>
            <a:noFill/>
          </a:ln>
        </p:spPr>
      </p:pic>
      <p:cxnSp>
        <p:nvCxnSpPr>
          <p:cNvPr id="265" name="Google Shape;265;g3059925212c_0_178"/>
          <p:cNvCxnSpPr>
            <a:stCxn id="260" idx="3"/>
            <a:endCxn id="264" idx="1"/>
          </p:cNvCxnSpPr>
          <p:nvPr/>
        </p:nvCxnSpPr>
        <p:spPr>
          <a:xfrm>
            <a:off x="5205128" y="4826472"/>
            <a:ext cx="12693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059925212c_0_206"/>
          <p:cNvSpPr txBox="1">
            <a:spLocks noGrp="1"/>
          </p:cNvSpPr>
          <p:nvPr>
            <p:ph type="title"/>
          </p:nvPr>
        </p:nvSpPr>
        <p:spPr>
          <a:xfrm>
            <a:off x="410925" y="238934"/>
            <a:ext cx="8520600" cy="572700"/>
          </a:xfrm>
          <a:prstGeom prst="rect">
            <a:avLst/>
          </a:prstGeom>
        </p:spPr>
        <p:txBody>
          <a:bodyPr spcFirstLastPara="1" vert="horz" wrap="square" lIns="91425" tIns="91425" rIns="91425" bIns="91425" rtlCol="0" anchor="t" anchorCtr="0">
            <a:noAutofit/>
          </a:bodyPr>
          <a:lstStyle/>
          <a:p>
            <a:r>
              <a:rPr lang="en" dirty="0"/>
              <a:t>Diversité des interactions</a:t>
            </a:r>
            <a:endParaRPr dirty="0"/>
          </a:p>
        </p:txBody>
      </p:sp>
      <p:pic>
        <p:nvPicPr>
          <p:cNvPr id="271" name="Google Shape;271;g3059925212c_0_206"/>
          <p:cNvPicPr preferRelativeResize="0"/>
          <p:nvPr/>
        </p:nvPicPr>
        <p:blipFill>
          <a:blip r:embed="rId3">
            <a:alphaModFix/>
          </a:blip>
          <a:stretch>
            <a:fillRect/>
          </a:stretch>
        </p:blipFill>
        <p:spPr>
          <a:xfrm>
            <a:off x="4292301" y="1244599"/>
            <a:ext cx="1986699" cy="1840887"/>
          </a:xfrm>
          <a:prstGeom prst="rect">
            <a:avLst/>
          </a:prstGeom>
          <a:noFill/>
          <a:ln>
            <a:noFill/>
          </a:ln>
        </p:spPr>
      </p:pic>
      <p:sp>
        <p:nvSpPr>
          <p:cNvPr id="272" name="Google Shape;272;g3059925212c_0_206"/>
          <p:cNvSpPr txBox="1"/>
          <p:nvPr/>
        </p:nvSpPr>
        <p:spPr>
          <a:xfrm>
            <a:off x="4296262" y="2881849"/>
            <a:ext cx="2289000" cy="432300"/>
          </a:xfrm>
          <a:prstGeom prst="rect">
            <a:avLst/>
          </a:prstGeom>
          <a:noFill/>
          <a:ln>
            <a:noFill/>
          </a:ln>
        </p:spPr>
        <p:txBody>
          <a:bodyPr spcFirstLastPara="1" wrap="square" lIns="91425" tIns="91425" rIns="91425" bIns="91425" anchor="t" anchorCtr="0">
            <a:noAutofit/>
          </a:bodyPr>
          <a:lstStyle/>
          <a:p>
            <a:pPr>
              <a:lnSpc>
                <a:spcPct val="115000"/>
              </a:lnSpc>
              <a:spcBef>
                <a:spcPts val="1100"/>
              </a:spcBef>
              <a:buClr>
                <a:schemeClr val="dk1"/>
              </a:buClr>
              <a:buSzPts val="1100"/>
            </a:pPr>
            <a:r>
              <a:rPr lang="fr-FR" dirty="0">
                <a:solidFill>
                  <a:schemeClr val="dk1"/>
                </a:solidFill>
              </a:rPr>
              <a:t>Humain - Robot</a:t>
            </a:r>
            <a:endParaRPr dirty="0">
              <a:solidFill>
                <a:schemeClr val="dk1"/>
              </a:solidFill>
            </a:endParaRPr>
          </a:p>
          <a:p>
            <a:endParaRPr dirty="0">
              <a:solidFill>
                <a:schemeClr val="dk2"/>
              </a:solidFill>
            </a:endParaRPr>
          </a:p>
        </p:txBody>
      </p:sp>
      <p:pic>
        <p:nvPicPr>
          <p:cNvPr id="273" name="Google Shape;273;g3059925212c_0_206"/>
          <p:cNvPicPr preferRelativeResize="0"/>
          <p:nvPr/>
        </p:nvPicPr>
        <p:blipFill>
          <a:blip r:embed="rId4">
            <a:alphaModFix/>
          </a:blip>
          <a:stretch>
            <a:fillRect/>
          </a:stretch>
        </p:blipFill>
        <p:spPr>
          <a:xfrm>
            <a:off x="2035471" y="1285881"/>
            <a:ext cx="1986700" cy="1818449"/>
          </a:xfrm>
          <a:prstGeom prst="rect">
            <a:avLst/>
          </a:prstGeom>
          <a:noFill/>
          <a:ln>
            <a:noFill/>
          </a:ln>
        </p:spPr>
      </p:pic>
      <p:sp>
        <p:nvSpPr>
          <p:cNvPr id="274" name="Google Shape;274;g3059925212c_0_206"/>
          <p:cNvSpPr txBox="1"/>
          <p:nvPr/>
        </p:nvSpPr>
        <p:spPr>
          <a:xfrm>
            <a:off x="1897301" y="3037040"/>
            <a:ext cx="2289000" cy="432300"/>
          </a:xfrm>
          <a:prstGeom prst="rect">
            <a:avLst/>
          </a:prstGeom>
          <a:noFill/>
          <a:ln>
            <a:noFill/>
          </a:ln>
        </p:spPr>
        <p:txBody>
          <a:bodyPr spcFirstLastPara="1" wrap="square" lIns="91425" tIns="91425" rIns="91425" bIns="91425" anchor="t" anchorCtr="0">
            <a:noAutofit/>
          </a:bodyPr>
          <a:lstStyle/>
          <a:p>
            <a:r>
              <a:rPr lang="en" dirty="0">
                <a:solidFill>
                  <a:schemeClr val="dk2"/>
                </a:solidFill>
              </a:rPr>
              <a:t>Fruits instrumentés</a:t>
            </a:r>
            <a:endParaRPr dirty="0">
              <a:solidFill>
                <a:schemeClr val="dk2"/>
              </a:solidFill>
            </a:endParaRPr>
          </a:p>
        </p:txBody>
      </p:sp>
      <p:pic>
        <p:nvPicPr>
          <p:cNvPr id="275" name="Google Shape;275;g3059925212c_0_206"/>
          <p:cNvPicPr preferRelativeResize="0"/>
          <p:nvPr/>
        </p:nvPicPr>
        <p:blipFill>
          <a:blip r:embed="rId5">
            <a:alphaModFix/>
          </a:blip>
          <a:stretch>
            <a:fillRect/>
          </a:stretch>
        </p:blipFill>
        <p:spPr>
          <a:xfrm>
            <a:off x="6162520" y="4308700"/>
            <a:ext cx="1986699" cy="1328779"/>
          </a:xfrm>
          <a:prstGeom prst="rect">
            <a:avLst/>
          </a:prstGeom>
          <a:noFill/>
          <a:ln>
            <a:noFill/>
          </a:ln>
        </p:spPr>
      </p:pic>
      <p:sp>
        <p:nvSpPr>
          <p:cNvPr id="276" name="Google Shape;276;g3059925212c_0_206"/>
          <p:cNvSpPr txBox="1"/>
          <p:nvPr/>
        </p:nvSpPr>
        <p:spPr>
          <a:xfrm>
            <a:off x="6162521" y="5637474"/>
            <a:ext cx="1858500" cy="432300"/>
          </a:xfrm>
          <a:prstGeom prst="rect">
            <a:avLst/>
          </a:prstGeom>
          <a:noFill/>
          <a:ln>
            <a:noFill/>
          </a:ln>
        </p:spPr>
        <p:txBody>
          <a:bodyPr spcFirstLastPara="1" wrap="square" lIns="91425" tIns="91425" rIns="91425" bIns="91425" anchor="t" anchorCtr="0">
            <a:noAutofit/>
          </a:bodyPr>
          <a:lstStyle/>
          <a:p>
            <a:r>
              <a:rPr lang="en">
                <a:solidFill>
                  <a:schemeClr val="dk2"/>
                </a:solidFill>
              </a:rPr>
              <a:t>Réalité Virtuelle</a:t>
            </a:r>
            <a:endParaRPr>
              <a:solidFill>
                <a:schemeClr val="dk2"/>
              </a:solidFill>
            </a:endParaRPr>
          </a:p>
        </p:txBody>
      </p:sp>
      <p:pic>
        <p:nvPicPr>
          <p:cNvPr id="277" name="Google Shape;277;g3059925212c_0_206"/>
          <p:cNvPicPr preferRelativeResize="0"/>
          <p:nvPr/>
        </p:nvPicPr>
        <p:blipFill>
          <a:blip r:embed="rId6">
            <a:alphaModFix/>
          </a:blip>
          <a:stretch>
            <a:fillRect/>
          </a:stretch>
        </p:blipFill>
        <p:spPr>
          <a:xfrm>
            <a:off x="167790" y="1288208"/>
            <a:ext cx="1651214" cy="2203201"/>
          </a:xfrm>
          <a:prstGeom prst="rect">
            <a:avLst/>
          </a:prstGeom>
          <a:noFill/>
          <a:ln>
            <a:noFill/>
          </a:ln>
        </p:spPr>
      </p:pic>
      <p:sp>
        <p:nvSpPr>
          <p:cNvPr id="278" name="Google Shape;278;g3059925212c_0_206"/>
          <p:cNvSpPr txBox="1"/>
          <p:nvPr/>
        </p:nvSpPr>
        <p:spPr>
          <a:xfrm>
            <a:off x="155147" y="3490818"/>
            <a:ext cx="1858500" cy="432300"/>
          </a:xfrm>
          <a:prstGeom prst="rect">
            <a:avLst/>
          </a:prstGeom>
          <a:noFill/>
          <a:ln>
            <a:noFill/>
          </a:ln>
        </p:spPr>
        <p:txBody>
          <a:bodyPr spcFirstLastPara="1" wrap="square" lIns="91425" tIns="91425" rIns="91425" bIns="91425" anchor="t" anchorCtr="0">
            <a:noAutofit/>
          </a:bodyPr>
          <a:lstStyle/>
          <a:p>
            <a:r>
              <a:rPr lang="en" dirty="0">
                <a:solidFill>
                  <a:schemeClr val="dk2"/>
                </a:solidFill>
              </a:rPr>
              <a:t>Tablette IPad</a:t>
            </a:r>
            <a:endParaRPr dirty="0">
              <a:solidFill>
                <a:schemeClr val="dk2"/>
              </a:solidFill>
            </a:endParaRPr>
          </a:p>
        </p:txBody>
      </p:sp>
      <p:sp>
        <p:nvSpPr>
          <p:cNvPr id="280" name="Google Shape;280;g3059925212c_0_206"/>
          <p:cNvSpPr txBox="1"/>
          <p:nvPr/>
        </p:nvSpPr>
        <p:spPr>
          <a:xfrm>
            <a:off x="965100" y="5671044"/>
            <a:ext cx="1986600" cy="432300"/>
          </a:xfrm>
          <a:prstGeom prst="rect">
            <a:avLst/>
          </a:prstGeom>
          <a:noFill/>
          <a:ln>
            <a:noFill/>
          </a:ln>
        </p:spPr>
        <p:txBody>
          <a:bodyPr spcFirstLastPara="1" wrap="square" lIns="91425" tIns="91425" rIns="91425" bIns="91425" anchor="t" anchorCtr="0">
            <a:noAutofit/>
          </a:bodyPr>
          <a:lstStyle/>
          <a:p>
            <a:r>
              <a:rPr lang="en" dirty="0">
                <a:solidFill>
                  <a:schemeClr val="dk2"/>
                </a:solidFill>
              </a:rPr>
              <a:t>Interface portée</a:t>
            </a:r>
            <a:endParaRPr dirty="0">
              <a:solidFill>
                <a:schemeClr val="dk2"/>
              </a:solidFill>
            </a:endParaRPr>
          </a:p>
        </p:txBody>
      </p:sp>
      <p:pic>
        <p:nvPicPr>
          <p:cNvPr id="2" name="Google Shape;234;g3059925212c_0_5">
            <a:extLst>
              <a:ext uri="{FF2B5EF4-FFF2-40B4-BE49-F238E27FC236}">
                <a16:creationId xmlns:a16="http://schemas.microsoft.com/office/drawing/2014/main" id="{33A82E68-03BF-505E-7F97-8224B0DFD297}"/>
              </a:ext>
            </a:extLst>
          </p:cNvPr>
          <p:cNvPicPr preferRelativeResize="0"/>
          <p:nvPr/>
        </p:nvPicPr>
        <p:blipFill>
          <a:blip r:embed="rId7">
            <a:alphaModFix/>
          </a:blip>
          <a:stretch>
            <a:fillRect/>
          </a:stretch>
        </p:blipFill>
        <p:spPr>
          <a:xfrm>
            <a:off x="3328444" y="3997599"/>
            <a:ext cx="2620150" cy="1746340"/>
          </a:xfrm>
          <a:prstGeom prst="rect">
            <a:avLst/>
          </a:prstGeom>
          <a:noFill/>
          <a:ln>
            <a:noFill/>
          </a:ln>
        </p:spPr>
      </p:pic>
      <p:sp>
        <p:nvSpPr>
          <p:cNvPr id="3" name="Google Shape;280;g3059925212c_0_206">
            <a:extLst>
              <a:ext uri="{FF2B5EF4-FFF2-40B4-BE49-F238E27FC236}">
                <a16:creationId xmlns:a16="http://schemas.microsoft.com/office/drawing/2014/main" id="{B06989AD-5F15-89D1-D022-DF797B537076}"/>
              </a:ext>
            </a:extLst>
          </p:cNvPr>
          <p:cNvSpPr txBox="1"/>
          <p:nvPr/>
        </p:nvSpPr>
        <p:spPr>
          <a:xfrm>
            <a:off x="3727535" y="5736386"/>
            <a:ext cx="1986600" cy="432300"/>
          </a:xfrm>
          <a:prstGeom prst="rect">
            <a:avLst/>
          </a:prstGeom>
          <a:noFill/>
          <a:ln>
            <a:noFill/>
          </a:ln>
        </p:spPr>
        <p:txBody>
          <a:bodyPr spcFirstLastPara="1" wrap="square" lIns="91425" tIns="91425" rIns="91425" bIns="91425" anchor="t" anchorCtr="0">
            <a:noAutofit/>
          </a:bodyPr>
          <a:lstStyle/>
          <a:p>
            <a:r>
              <a:rPr lang="en" dirty="0">
                <a:solidFill>
                  <a:schemeClr val="dk2"/>
                </a:solidFill>
              </a:rPr>
              <a:t>Agent Virtual</a:t>
            </a:r>
            <a:endParaRPr dirty="0">
              <a:solidFill>
                <a:schemeClr val="dk2"/>
              </a:solidFill>
            </a:endParaRPr>
          </a:p>
        </p:txBody>
      </p:sp>
      <p:pic>
        <p:nvPicPr>
          <p:cNvPr id="4" name="Google Shape;233;g3059925212c_0_5">
            <a:extLst>
              <a:ext uri="{FF2B5EF4-FFF2-40B4-BE49-F238E27FC236}">
                <a16:creationId xmlns:a16="http://schemas.microsoft.com/office/drawing/2014/main" id="{505DC63D-F7B5-A63D-1E15-8BF4CDC2C7D0}"/>
              </a:ext>
            </a:extLst>
          </p:cNvPr>
          <p:cNvPicPr preferRelativeResize="0"/>
          <p:nvPr/>
        </p:nvPicPr>
        <p:blipFill>
          <a:blip r:embed="rId8">
            <a:alphaModFix/>
          </a:blip>
          <a:stretch>
            <a:fillRect/>
          </a:stretch>
        </p:blipFill>
        <p:spPr>
          <a:xfrm>
            <a:off x="6405017" y="1344292"/>
            <a:ext cx="2620150" cy="1746340"/>
          </a:xfrm>
          <a:prstGeom prst="rect">
            <a:avLst/>
          </a:prstGeom>
          <a:noFill/>
          <a:ln>
            <a:noFill/>
          </a:ln>
        </p:spPr>
      </p:pic>
      <p:pic>
        <p:nvPicPr>
          <p:cNvPr id="5" name="Google Shape;232;g3059925212c_0_5">
            <a:extLst>
              <a:ext uri="{FF2B5EF4-FFF2-40B4-BE49-F238E27FC236}">
                <a16:creationId xmlns:a16="http://schemas.microsoft.com/office/drawing/2014/main" id="{DFCDA49D-A703-C862-AD2D-2707D33F2B1E}"/>
              </a:ext>
            </a:extLst>
          </p:cNvPr>
          <p:cNvPicPr preferRelativeResize="0"/>
          <p:nvPr/>
        </p:nvPicPr>
        <p:blipFill>
          <a:blip r:embed="rId9">
            <a:alphaModFix/>
          </a:blip>
          <a:stretch>
            <a:fillRect/>
          </a:stretch>
        </p:blipFill>
        <p:spPr>
          <a:xfrm>
            <a:off x="964795" y="4406129"/>
            <a:ext cx="1986600" cy="1330257"/>
          </a:xfrm>
          <a:prstGeom prst="rect">
            <a:avLst/>
          </a:prstGeom>
          <a:noFill/>
          <a:ln>
            <a:noFill/>
          </a:ln>
        </p:spPr>
      </p:pic>
      <p:sp>
        <p:nvSpPr>
          <p:cNvPr id="6" name="Google Shape;276;g3059925212c_0_206">
            <a:extLst>
              <a:ext uri="{FF2B5EF4-FFF2-40B4-BE49-F238E27FC236}">
                <a16:creationId xmlns:a16="http://schemas.microsoft.com/office/drawing/2014/main" id="{69A95DAB-EAA0-5CA3-836E-62B3AF6122B0}"/>
              </a:ext>
            </a:extLst>
          </p:cNvPr>
          <p:cNvSpPr txBox="1"/>
          <p:nvPr/>
        </p:nvSpPr>
        <p:spPr>
          <a:xfrm>
            <a:off x="6695223" y="3097999"/>
            <a:ext cx="1858500" cy="432300"/>
          </a:xfrm>
          <a:prstGeom prst="rect">
            <a:avLst/>
          </a:prstGeom>
          <a:noFill/>
          <a:ln>
            <a:noFill/>
          </a:ln>
        </p:spPr>
        <p:txBody>
          <a:bodyPr spcFirstLastPara="1" wrap="square" lIns="91425" tIns="91425" rIns="91425" bIns="91425" anchor="t" anchorCtr="0">
            <a:noAutofit/>
          </a:bodyPr>
          <a:lstStyle/>
          <a:p>
            <a:r>
              <a:rPr lang="en" dirty="0">
                <a:solidFill>
                  <a:schemeClr val="dk2"/>
                </a:solidFill>
              </a:rPr>
              <a:t>Mur d’écrans</a:t>
            </a:r>
            <a:endParaRPr dirty="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1D6D1A-FA44-1B83-066F-BAD7BFA2CFB6}"/>
              </a:ext>
            </a:extLst>
          </p:cNvPr>
          <p:cNvSpPr>
            <a:spLocks noGrp="1"/>
          </p:cNvSpPr>
          <p:nvPr>
            <p:ph type="title"/>
          </p:nvPr>
        </p:nvSpPr>
        <p:spPr/>
        <p:txBody>
          <a:bodyPr/>
          <a:lstStyle/>
          <a:p>
            <a:r>
              <a:rPr lang="en-US" dirty="0"/>
              <a:t>Master </a:t>
            </a:r>
            <a:r>
              <a:rPr lang="en-US" dirty="0" err="1"/>
              <a:t>interdisciplinaire</a:t>
            </a:r>
            <a:endParaRPr lang="en-US" dirty="0"/>
          </a:p>
        </p:txBody>
      </p:sp>
      <p:sp>
        <p:nvSpPr>
          <p:cNvPr id="3" name="Espace réservé du texte 2">
            <a:extLst>
              <a:ext uri="{FF2B5EF4-FFF2-40B4-BE49-F238E27FC236}">
                <a16:creationId xmlns:a16="http://schemas.microsoft.com/office/drawing/2014/main" id="{32E33836-5D94-F3A6-6600-B60F1AF7E137}"/>
              </a:ext>
            </a:extLst>
          </p:cNvPr>
          <p:cNvSpPr>
            <a:spLocks noGrp="1"/>
          </p:cNvSpPr>
          <p:nvPr>
            <p:ph type="body" idx="1"/>
          </p:nvPr>
        </p:nvSpPr>
        <p:spPr/>
        <p:txBody>
          <a:bodyPr/>
          <a:lstStyle/>
          <a:p>
            <a:endParaRPr lang="en-US" dirty="0"/>
          </a:p>
        </p:txBody>
      </p:sp>
      <p:graphicFrame>
        <p:nvGraphicFramePr>
          <p:cNvPr id="4" name="Diagramme 3">
            <a:extLst>
              <a:ext uri="{FF2B5EF4-FFF2-40B4-BE49-F238E27FC236}">
                <a16:creationId xmlns:a16="http://schemas.microsoft.com/office/drawing/2014/main" id="{0A1E441D-5C9B-9FC8-0CF9-5DCBB8845121}"/>
              </a:ext>
            </a:extLst>
          </p:cNvPr>
          <p:cNvGraphicFramePr/>
          <p:nvPr>
            <p:extLst>
              <p:ext uri="{D42A27DB-BD31-4B8C-83A1-F6EECF244321}">
                <p14:modId xmlns:p14="http://schemas.microsoft.com/office/powerpoint/2010/main" val="312581017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201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ECCAC-938A-7C06-2E20-44165CBB6CAE}"/>
              </a:ext>
            </a:extLst>
          </p:cNvPr>
          <p:cNvSpPr>
            <a:spLocks noGrp="1"/>
          </p:cNvSpPr>
          <p:nvPr>
            <p:ph type="title"/>
          </p:nvPr>
        </p:nvSpPr>
        <p:spPr/>
        <p:txBody>
          <a:bodyPr/>
          <a:lstStyle/>
          <a:p>
            <a:r>
              <a:rPr lang="en-US" dirty="0"/>
              <a:t>Master international</a:t>
            </a:r>
          </a:p>
        </p:txBody>
      </p:sp>
      <p:sp>
        <p:nvSpPr>
          <p:cNvPr id="3" name="Espace réservé du texte 2">
            <a:extLst>
              <a:ext uri="{FF2B5EF4-FFF2-40B4-BE49-F238E27FC236}">
                <a16:creationId xmlns:a16="http://schemas.microsoft.com/office/drawing/2014/main" id="{39E242C3-6DF1-9B92-C740-7710A50B9172}"/>
              </a:ext>
            </a:extLst>
          </p:cNvPr>
          <p:cNvSpPr>
            <a:spLocks noGrp="1"/>
          </p:cNvSpPr>
          <p:nvPr>
            <p:ph type="body" idx="1"/>
          </p:nvPr>
        </p:nvSpPr>
        <p:spPr/>
        <p:txBody>
          <a:bodyPr/>
          <a:lstStyle/>
          <a:p>
            <a:r>
              <a:rPr lang="en-US" dirty="0" err="1"/>
              <a:t>L’enseignement</a:t>
            </a:r>
            <a:r>
              <a:rPr lang="en-US" dirty="0"/>
              <a:t> </a:t>
            </a:r>
            <a:r>
              <a:rPr lang="en-US" dirty="0" err="1"/>
              <a:t>est</a:t>
            </a:r>
            <a:r>
              <a:rPr lang="en-US" dirty="0"/>
              <a:t> </a:t>
            </a:r>
            <a:r>
              <a:rPr lang="en-US" dirty="0" err="1"/>
              <a:t>intégralement</a:t>
            </a:r>
            <a:r>
              <a:rPr lang="en-US" dirty="0"/>
              <a:t> </a:t>
            </a:r>
            <a:r>
              <a:rPr lang="en-US" dirty="0" err="1"/>
              <a:t>en</a:t>
            </a:r>
            <a:r>
              <a:rPr lang="en-US" dirty="0"/>
              <a:t> </a:t>
            </a:r>
            <a:r>
              <a:rPr lang="en-US" dirty="0" err="1"/>
              <a:t>anglais</a:t>
            </a:r>
            <a:endParaRPr lang="en-US" dirty="0"/>
          </a:p>
          <a:p>
            <a:r>
              <a:rPr lang="en-US" dirty="0"/>
              <a:t>Plus de 50% des </a:t>
            </a:r>
            <a:r>
              <a:rPr lang="en-US" dirty="0" err="1"/>
              <a:t>étudiants</a:t>
            </a:r>
            <a:r>
              <a:rPr lang="en-US" dirty="0"/>
              <a:t> </a:t>
            </a:r>
            <a:r>
              <a:rPr lang="en-US" dirty="0" err="1"/>
              <a:t>sont</a:t>
            </a:r>
            <a:r>
              <a:rPr lang="en-US" dirty="0"/>
              <a:t> </a:t>
            </a:r>
            <a:r>
              <a:rPr lang="en-US" dirty="0" err="1"/>
              <a:t>internationaux</a:t>
            </a:r>
            <a:endParaRPr lang="en-US" dirty="0"/>
          </a:p>
          <a:p>
            <a:r>
              <a:rPr lang="en-US" dirty="0"/>
              <a:t>Pré-</a:t>
            </a:r>
            <a:r>
              <a:rPr lang="en-US" dirty="0" err="1"/>
              <a:t>requis</a:t>
            </a:r>
            <a:r>
              <a:rPr lang="en-US" dirty="0"/>
              <a:t> : Bon </a:t>
            </a:r>
            <a:r>
              <a:rPr lang="en-US" dirty="0" err="1"/>
              <a:t>niveau</a:t>
            </a:r>
            <a:r>
              <a:rPr lang="en-US" dirty="0"/>
              <a:t> </a:t>
            </a:r>
            <a:r>
              <a:rPr lang="en-US" dirty="0" err="1"/>
              <a:t>d’anglais</a:t>
            </a:r>
            <a:r>
              <a:rPr lang="en-US" dirty="0"/>
              <a:t> (au </a:t>
            </a:r>
            <a:r>
              <a:rPr lang="en-US" dirty="0" err="1"/>
              <a:t>moins</a:t>
            </a:r>
            <a:r>
              <a:rPr lang="en-US" dirty="0"/>
              <a:t> B2)</a:t>
            </a:r>
          </a:p>
          <a:p>
            <a:endParaRPr lang="en-US" dirty="0"/>
          </a:p>
          <a:p>
            <a:endParaRPr lang="en-US" dirty="0"/>
          </a:p>
        </p:txBody>
      </p:sp>
    </p:spTree>
    <p:extLst>
      <p:ext uri="{BB962C8B-B14F-4D97-AF65-F5344CB8AC3E}">
        <p14:creationId xmlns:p14="http://schemas.microsoft.com/office/powerpoint/2010/main" val="398807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493CC-080F-94D4-7F25-EBECBF763FC4}"/>
              </a:ext>
            </a:extLst>
          </p:cNvPr>
          <p:cNvSpPr>
            <a:spLocks noGrp="1"/>
          </p:cNvSpPr>
          <p:nvPr>
            <p:ph type="title"/>
          </p:nvPr>
        </p:nvSpPr>
        <p:spPr/>
        <p:txBody>
          <a:bodyPr/>
          <a:lstStyle/>
          <a:p>
            <a:r>
              <a:rPr lang="en-US" dirty="0" err="1"/>
              <a:t>Débouchés</a:t>
            </a:r>
            <a:endParaRPr lang="en-US" dirty="0"/>
          </a:p>
        </p:txBody>
      </p:sp>
      <p:sp>
        <p:nvSpPr>
          <p:cNvPr id="3" name="Espace réservé du texte 2">
            <a:extLst>
              <a:ext uri="{FF2B5EF4-FFF2-40B4-BE49-F238E27FC236}">
                <a16:creationId xmlns:a16="http://schemas.microsoft.com/office/drawing/2014/main" id="{FF8DFE9C-4D6E-44E0-4A52-170618A0D938}"/>
              </a:ext>
            </a:extLst>
          </p:cNvPr>
          <p:cNvSpPr>
            <a:spLocks noGrp="1"/>
          </p:cNvSpPr>
          <p:nvPr>
            <p:ph type="body" idx="1"/>
          </p:nvPr>
        </p:nvSpPr>
        <p:spPr/>
        <p:txBody>
          <a:bodyPr>
            <a:normAutofit lnSpcReduction="10000"/>
          </a:bodyPr>
          <a:lstStyle/>
          <a:p>
            <a:r>
              <a:rPr lang="en-US" dirty="0" err="1"/>
              <a:t>Secteurs</a:t>
            </a:r>
            <a:r>
              <a:rPr lang="en-US" dirty="0"/>
              <a:t> : R&amp;D, conseil, recherche</a:t>
            </a:r>
          </a:p>
          <a:p>
            <a:r>
              <a:rPr lang="en-US" dirty="0"/>
              <a:t>Types </a:t>
            </a:r>
            <a:r>
              <a:rPr lang="en-US" dirty="0" err="1"/>
              <a:t>d’emplois</a:t>
            </a:r>
            <a:r>
              <a:rPr lang="en-US" dirty="0"/>
              <a:t> : </a:t>
            </a:r>
          </a:p>
          <a:p>
            <a:pPr lvl="1"/>
            <a:r>
              <a:rPr lang="fr-FR" dirty="0"/>
              <a:t>ingénieur, concepteur et chef de projet</a:t>
            </a:r>
          </a:p>
          <a:p>
            <a:pPr lvl="1"/>
            <a:r>
              <a:rPr lang="fr-FR" dirty="0"/>
              <a:t>spécialiste de l'interface utilisateur sur diverses plateformes : ordinateur de bureau, web, mobile, réalité virtuelle et augmentée</a:t>
            </a:r>
            <a:endParaRPr lang="en-US" dirty="0"/>
          </a:p>
          <a:p>
            <a:r>
              <a:rPr lang="en-US" dirty="0" err="1"/>
              <a:t>Recruteurs</a:t>
            </a:r>
            <a:r>
              <a:rPr lang="en-US" dirty="0"/>
              <a:t> : </a:t>
            </a:r>
          </a:p>
          <a:p>
            <a:pPr lvl="1"/>
            <a:r>
              <a:rPr lang="en-US" dirty="0" err="1"/>
              <a:t>Toutes</a:t>
            </a:r>
            <a:r>
              <a:rPr lang="en-US" dirty="0"/>
              <a:t> </a:t>
            </a:r>
            <a:r>
              <a:rPr lang="en-US" dirty="0" err="1"/>
              <a:t>sortes</a:t>
            </a:r>
            <a:r>
              <a:rPr lang="en-US" dirty="0"/>
              <a:t> </a:t>
            </a:r>
            <a:r>
              <a:rPr lang="en-US" dirty="0" err="1"/>
              <a:t>d’entreprises</a:t>
            </a:r>
            <a:r>
              <a:rPr lang="en-US" dirty="0"/>
              <a:t> (pas </a:t>
            </a:r>
            <a:r>
              <a:rPr lang="en-US" dirty="0" err="1"/>
              <a:t>seulement</a:t>
            </a:r>
            <a:r>
              <a:rPr lang="en-US" dirty="0"/>
              <a:t> </a:t>
            </a:r>
            <a:r>
              <a:rPr lang="en-US" dirty="0" err="1"/>
              <a:t>en</a:t>
            </a:r>
            <a:r>
              <a:rPr lang="en-US" dirty="0"/>
              <a:t> </a:t>
            </a:r>
            <a:r>
              <a:rPr lang="en-US" dirty="0" err="1"/>
              <a:t>informatique</a:t>
            </a:r>
            <a:r>
              <a:rPr lang="en-US" dirty="0"/>
              <a:t>) </a:t>
            </a:r>
          </a:p>
          <a:p>
            <a:pPr lvl="1"/>
            <a:r>
              <a:rPr lang="en-US" dirty="0" err="1"/>
              <a:t>Exemples</a:t>
            </a:r>
            <a:r>
              <a:rPr lang="en-US" dirty="0"/>
              <a:t> : Dassault, Schlumberger, Danone, Air Liquide, Ericsson, Trivago</a:t>
            </a:r>
          </a:p>
        </p:txBody>
      </p:sp>
    </p:spTree>
    <p:extLst>
      <p:ext uri="{BB962C8B-B14F-4D97-AF65-F5344CB8AC3E}">
        <p14:creationId xmlns:p14="http://schemas.microsoft.com/office/powerpoint/2010/main" val="173392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4D3FA-920F-FD9E-382A-6C97F31DDA8D}"/>
              </a:ext>
            </a:extLst>
          </p:cNvPr>
          <p:cNvSpPr>
            <a:spLocks noGrp="1"/>
          </p:cNvSpPr>
          <p:nvPr>
            <p:ph type="title"/>
          </p:nvPr>
        </p:nvSpPr>
        <p:spPr/>
        <p:txBody>
          <a:bodyPr/>
          <a:lstStyle/>
          <a:p>
            <a:r>
              <a:rPr lang="en-US" dirty="0" err="1"/>
              <a:t>Adossement</a:t>
            </a:r>
            <a:r>
              <a:rPr lang="en-US" dirty="0"/>
              <a:t> à la recherche</a:t>
            </a:r>
          </a:p>
        </p:txBody>
      </p:sp>
      <p:sp>
        <p:nvSpPr>
          <p:cNvPr id="3" name="Espace réservé du texte 2">
            <a:extLst>
              <a:ext uri="{FF2B5EF4-FFF2-40B4-BE49-F238E27FC236}">
                <a16:creationId xmlns:a16="http://schemas.microsoft.com/office/drawing/2014/main" id="{E16D75EF-DFA7-CE2A-535C-9AA22247C9E4}"/>
              </a:ext>
            </a:extLst>
          </p:cNvPr>
          <p:cNvSpPr>
            <a:spLocks noGrp="1"/>
          </p:cNvSpPr>
          <p:nvPr>
            <p:ph type="body" idx="1"/>
          </p:nvPr>
        </p:nvSpPr>
        <p:spPr/>
        <p:txBody>
          <a:bodyPr/>
          <a:lstStyle/>
          <a:p>
            <a:endParaRPr lang="en-US"/>
          </a:p>
        </p:txBody>
      </p:sp>
      <p:pic>
        <p:nvPicPr>
          <p:cNvPr id="5" name="Image 4">
            <a:extLst>
              <a:ext uri="{FF2B5EF4-FFF2-40B4-BE49-F238E27FC236}">
                <a16:creationId xmlns:a16="http://schemas.microsoft.com/office/drawing/2014/main" id="{102E7048-714A-BF77-E858-33AC85317259}"/>
              </a:ext>
            </a:extLst>
          </p:cNvPr>
          <p:cNvPicPr>
            <a:picLocks noChangeAspect="1"/>
          </p:cNvPicPr>
          <p:nvPr/>
        </p:nvPicPr>
        <p:blipFill>
          <a:blip r:embed="rId2"/>
          <a:stretch>
            <a:fillRect/>
          </a:stretch>
        </p:blipFill>
        <p:spPr>
          <a:xfrm>
            <a:off x="1043607" y="1315354"/>
            <a:ext cx="6404943" cy="4998980"/>
          </a:xfrm>
          <a:prstGeom prst="rect">
            <a:avLst/>
          </a:prstGeom>
        </p:spPr>
      </p:pic>
      <p:sp>
        <p:nvSpPr>
          <p:cNvPr id="6" name="ZoneTexte 5">
            <a:extLst>
              <a:ext uri="{FF2B5EF4-FFF2-40B4-BE49-F238E27FC236}">
                <a16:creationId xmlns:a16="http://schemas.microsoft.com/office/drawing/2014/main" id="{4EB1DB1F-63ED-85FD-A5A4-7AFE61092663}"/>
              </a:ext>
            </a:extLst>
          </p:cNvPr>
          <p:cNvSpPr txBox="1"/>
          <p:nvPr/>
        </p:nvSpPr>
        <p:spPr>
          <a:xfrm>
            <a:off x="1685925" y="914400"/>
            <a:ext cx="5372100" cy="369332"/>
          </a:xfrm>
          <a:prstGeom prst="rect">
            <a:avLst/>
          </a:prstGeom>
          <a:noFill/>
        </p:spPr>
        <p:txBody>
          <a:bodyPr wrap="square" rtlCol="0">
            <a:spAutoFit/>
          </a:bodyPr>
          <a:lstStyle/>
          <a:p>
            <a:r>
              <a:rPr lang="en-US" dirty="0"/>
              <a:t>Département Interaction avec </a:t>
            </a:r>
            <a:r>
              <a:rPr lang="en-US" dirty="0" err="1"/>
              <a:t>l’Humain</a:t>
            </a:r>
            <a:r>
              <a:rPr lang="en-US" dirty="0"/>
              <a:t> du LISN</a:t>
            </a:r>
          </a:p>
        </p:txBody>
      </p:sp>
    </p:spTree>
    <p:extLst>
      <p:ext uri="{BB962C8B-B14F-4D97-AF65-F5344CB8AC3E}">
        <p14:creationId xmlns:p14="http://schemas.microsoft.com/office/powerpoint/2010/main" val="261883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en-US" dirty="0"/>
              <a:t>Who’s who</a:t>
            </a:r>
          </a:p>
        </p:txBody>
      </p:sp>
      <p:sp>
        <p:nvSpPr>
          <p:cNvPr id="9" name="Espace réservé du contenu 8"/>
          <p:cNvSpPr>
            <a:spLocks noGrp="1"/>
          </p:cNvSpPr>
          <p:nvPr>
            <p:ph idx="1"/>
          </p:nvPr>
        </p:nvSpPr>
        <p:spPr/>
        <p:txBody>
          <a:bodyPr>
            <a:normAutofit/>
          </a:bodyPr>
          <a:lstStyle/>
          <a:p>
            <a:r>
              <a:rPr lang="fr-FR" dirty="0"/>
              <a:t>Responsable:</a:t>
            </a:r>
          </a:p>
          <a:p>
            <a:pPr lvl="1"/>
            <a:r>
              <a:rPr lang="fr-FR" dirty="0"/>
              <a:t>Ouriel Grynszpan </a:t>
            </a:r>
            <a:r>
              <a:rPr lang="fr-FR" sz="1800" dirty="0">
                <a:hlinkClick r:id="rId2"/>
              </a:rPr>
              <a:t>ouriel.grynszpan@</a:t>
            </a:r>
            <a:r>
              <a:rPr lang="fr-FR" sz="1800" dirty="0">
                <a:hlinkClick r:id="rId3"/>
              </a:rPr>
              <a:t>universite-paris-saclay.fr</a:t>
            </a:r>
            <a:endParaRPr lang="fr-FR" sz="1800" dirty="0"/>
          </a:p>
          <a:p>
            <a:r>
              <a:rPr lang="fr-FR" dirty="0"/>
              <a:t>Coordinatrice des stages M2: </a:t>
            </a:r>
          </a:p>
          <a:p>
            <a:pPr lvl="1"/>
            <a:r>
              <a:rPr lang="fr-FR" dirty="0" err="1"/>
              <a:t>Huyen</a:t>
            </a:r>
            <a:r>
              <a:rPr lang="fr-FR" dirty="0"/>
              <a:t> Nguyen </a:t>
            </a:r>
            <a:r>
              <a:rPr lang="fr-FR" sz="1800" dirty="0">
                <a:hlinkClick r:id="rId4"/>
              </a:rPr>
              <a:t>huyen.nguyen@limsi.fr</a:t>
            </a:r>
            <a:r>
              <a:rPr lang="fr-FR" sz="1800" dirty="0"/>
              <a:t>  </a:t>
            </a:r>
          </a:p>
          <a:p>
            <a:r>
              <a:rPr lang="fr-FR" dirty="0" err="1"/>
              <a:t>Gestionaire</a:t>
            </a:r>
            <a:r>
              <a:rPr lang="fr-FR" dirty="0"/>
              <a:t> HCI:</a:t>
            </a:r>
          </a:p>
          <a:p>
            <a:pPr lvl="1"/>
            <a:r>
              <a:rPr lang="fr-FR" dirty="0"/>
              <a:t>Eva Perin </a:t>
            </a:r>
            <a:r>
              <a:rPr lang="fr-FR" sz="1800" dirty="0">
                <a:hlinkClick r:id="rId5"/>
              </a:rPr>
              <a:t>eva.perin@universite-paris-saclay.fr</a:t>
            </a:r>
            <a:r>
              <a:rPr lang="fr-FR" sz="1800" dirty="0"/>
              <a:t>  </a:t>
            </a:r>
          </a:p>
          <a:p>
            <a:r>
              <a:rPr lang="en-US" sz="2400" dirty="0"/>
              <a:t>Site web : </a:t>
            </a:r>
            <a:r>
              <a:rPr lang="en-US" sz="2400" u="sng" dirty="0"/>
              <a:t>sites.google.com/view/master-</a:t>
            </a:r>
            <a:r>
              <a:rPr lang="en-US" sz="2400" u="sng" dirty="0" err="1"/>
              <a:t>hcid</a:t>
            </a:r>
            <a:r>
              <a:rPr lang="en-US" sz="2400" u="sng" dirty="0"/>
              <a:t>-</a:t>
            </a:r>
            <a:r>
              <a:rPr lang="en-US" sz="2400" u="sng" dirty="0" err="1"/>
              <a:t>hci</a:t>
            </a:r>
            <a:endParaRPr lang="en-US" sz="2400" u="sng" dirty="0"/>
          </a:p>
          <a:p>
            <a:endParaRPr lang="fr-FR" sz="2200" dirty="0"/>
          </a:p>
        </p:txBody>
      </p:sp>
    </p:spTree>
    <p:extLst>
      <p:ext uri="{BB962C8B-B14F-4D97-AF65-F5344CB8AC3E}">
        <p14:creationId xmlns:p14="http://schemas.microsoft.com/office/powerpoint/2010/main" val="148920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ED6836C-5641-156D-400D-3C6F81497698}"/>
              </a:ext>
            </a:extLst>
          </p:cNvPr>
          <p:cNvSpPr>
            <a:spLocks noGrp="1"/>
          </p:cNvSpPr>
          <p:nvPr>
            <p:ph idx="1"/>
          </p:nvPr>
        </p:nvSpPr>
        <p:spPr>
          <a:xfrm>
            <a:off x="628650" y="1825625"/>
            <a:ext cx="7886700" cy="4534232"/>
          </a:xfrm>
        </p:spPr>
        <p:txBody>
          <a:bodyPr>
            <a:normAutofit/>
          </a:bodyPr>
          <a:lstStyle/>
          <a:p>
            <a:r>
              <a:rPr lang="en-US" dirty="0"/>
              <a:t>Master = 2 years = 2 × 60 ECTS (European Credits Transfer System)</a:t>
            </a:r>
          </a:p>
          <a:p>
            <a:r>
              <a:rPr lang="en-US" dirty="0"/>
              <a:t>All UE from the Master in Computer Science are worth 2.5 ECTS</a:t>
            </a:r>
          </a:p>
          <a:p>
            <a:endParaRPr lang="en-US" dirty="0"/>
          </a:p>
          <a:p>
            <a:endParaRPr lang="en-US" dirty="0"/>
          </a:p>
          <a:p>
            <a:r>
              <a:rPr lang="en-US" dirty="0"/>
              <a:t>Disciplinary UE:</a:t>
            </a:r>
          </a:p>
          <a:p>
            <a:pPr lvl="1"/>
            <a:r>
              <a:rPr lang="en-US" dirty="0"/>
              <a:t>Mandatory UE from your track</a:t>
            </a:r>
          </a:p>
          <a:p>
            <a:pPr lvl="1"/>
            <a:r>
              <a:rPr lang="en-US" dirty="0"/>
              <a:t>Optional UE from your track</a:t>
            </a:r>
          </a:p>
          <a:p>
            <a:pPr lvl="1"/>
            <a:r>
              <a:rPr lang="en-US" dirty="0"/>
              <a:t>UE from other tracks</a:t>
            </a:r>
          </a:p>
        </p:txBody>
      </p:sp>
      <p:sp>
        <p:nvSpPr>
          <p:cNvPr id="3" name="Titre 2">
            <a:extLst>
              <a:ext uri="{FF2B5EF4-FFF2-40B4-BE49-F238E27FC236}">
                <a16:creationId xmlns:a16="http://schemas.microsoft.com/office/drawing/2014/main" id="{AD2300AD-8927-C7B5-9C4D-7C1F93E9710D}"/>
              </a:ext>
            </a:extLst>
          </p:cNvPr>
          <p:cNvSpPr>
            <a:spLocks noGrp="1"/>
          </p:cNvSpPr>
          <p:nvPr>
            <p:ph type="title"/>
          </p:nvPr>
        </p:nvSpPr>
        <p:spPr/>
        <p:txBody>
          <a:bodyPr/>
          <a:lstStyle/>
          <a:p>
            <a:r>
              <a:rPr lang="en-US" dirty="0"/>
              <a:t>Credits’ principle</a:t>
            </a:r>
          </a:p>
        </p:txBody>
      </p:sp>
      <p:grpSp>
        <p:nvGrpSpPr>
          <p:cNvPr id="8" name="Groupe 7">
            <a:extLst>
              <a:ext uri="{FF2B5EF4-FFF2-40B4-BE49-F238E27FC236}">
                <a16:creationId xmlns:a16="http://schemas.microsoft.com/office/drawing/2014/main" id="{740EB7CD-27FF-3502-D525-EC826169F20C}"/>
              </a:ext>
            </a:extLst>
          </p:cNvPr>
          <p:cNvGrpSpPr/>
          <p:nvPr/>
        </p:nvGrpSpPr>
        <p:grpSpPr>
          <a:xfrm>
            <a:off x="628650" y="3621130"/>
            <a:ext cx="7805667" cy="646331"/>
            <a:chOff x="628650" y="5449620"/>
            <a:chExt cx="7805667" cy="646331"/>
          </a:xfrm>
        </p:grpSpPr>
        <p:sp>
          <p:nvSpPr>
            <p:cNvPr id="5" name="ZoneTexte 4">
              <a:extLst>
                <a:ext uri="{FF2B5EF4-FFF2-40B4-BE49-F238E27FC236}">
                  <a16:creationId xmlns:a16="http://schemas.microsoft.com/office/drawing/2014/main" id="{61AF3D36-2FBE-E885-98C0-0E58A590AA9F}"/>
                </a:ext>
              </a:extLst>
            </p:cNvPr>
            <p:cNvSpPr txBox="1"/>
            <p:nvPr/>
          </p:nvSpPr>
          <p:spPr>
            <a:xfrm>
              <a:off x="628650" y="5449620"/>
              <a:ext cx="4393726" cy="646331"/>
            </a:xfrm>
            <a:prstGeom prst="rect">
              <a:avLst/>
            </a:prstGeom>
            <a:solidFill>
              <a:srgbClr val="00B0F0"/>
            </a:solidFill>
          </p:spPr>
          <p:txBody>
            <a:bodyPr wrap="square" rtlCol="0">
              <a:spAutoFit/>
            </a:bodyPr>
            <a:lstStyle/>
            <a:p>
              <a:r>
                <a:rPr lang="en-US" b="1" dirty="0"/>
                <a:t>Disciplinary UE in Computer Science</a:t>
              </a:r>
            </a:p>
            <a:p>
              <a:r>
                <a:rPr lang="en-US" b="1" dirty="0"/>
                <a:t>70 ECTS, i.e. 28 UE</a:t>
              </a:r>
            </a:p>
          </p:txBody>
        </p:sp>
        <p:sp>
          <p:nvSpPr>
            <p:cNvPr id="6" name="ZoneTexte 5">
              <a:extLst>
                <a:ext uri="{FF2B5EF4-FFF2-40B4-BE49-F238E27FC236}">
                  <a16:creationId xmlns:a16="http://schemas.microsoft.com/office/drawing/2014/main" id="{8C867502-CD82-5765-C9FC-A6E74ECA4C6E}"/>
                </a:ext>
              </a:extLst>
            </p:cNvPr>
            <p:cNvSpPr txBox="1"/>
            <p:nvPr/>
          </p:nvSpPr>
          <p:spPr>
            <a:xfrm>
              <a:off x="5022375" y="5449620"/>
              <a:ext cx="1705971" cy="646331"/>
            </a:xfrm>
            <a:prstGeom prst="rect">
              <a:avLst/>
            </a:prstGeom>
            <a:solidFill>
              <a:schemeClr val="accent4">
                <a:lumMod val="60000"/>
                <a:lumOff val="40000"/>
              </a:schemeClr>
            </a:solidFill>
          </p:spPr>
          <p:txBody>
            <a:bodyPr wrap="square" rtlCol="0">
              <a:spAutoFit/>
            </a:bodyPr>
            <a:lstStyle/>
            <a:p>
              <a:r>
                <a:rPr lang="en-US" b="1" dirty="0"/>
                <a:t>Soft Skills’ UE</a:t>
              </a:r>
            </a:p>
            <a:p>
              <a:r>
                <a:rPr lang="en-US" b="1" dirty="0"/>
                <a:t>20 ECTS</a:t>
              </a:r>
            </a:p>
          </p:txBody>
        </p:sp>
        <p:sp>
          <p:nvSpPr>
            <p:cNvPr id="7" name="ZoneTexte 6">
              <a:extLst>
                <a:ext uri="{FF2B5EF4-FFF2-40B4-BE49-F238E27FC236}">
                  <a16:creationId xmlns:a16="http://schemas.microsoft.com/office/drawing/2014/main" id="{F0E71573-96C5-4EE4-6BA7-DBB3A39A257F}"/>
                </a:ext>
              </a:extLst>
            </p:cNvPr>
            <p:cNvSpPr txBox="1"/>
            <p:nvPr/>
          </p:nvSpPr>
          <p:spPr>
            <a:xfrm>
              <a:off x="6728346" y="5449620"/>
              <a:ext cx="1705971" cy="646331"/>
            </a:xfrm>
            <a:prstGeom prst="rect">
              <a:avLst/>
            </a:prstGeom>
            <a:solidFill>
              <a:schemeClr val="tx1">
                <a:lumMod val="25000"/>
                <a:lumOff val="75000"/>
              </a:schemeClr>
            </a:solidFill>
          </p:spPr>
          <p:txBody>
            <a:bodyPr wrap="square" rtlCol="0">
              <a:spAutoFit/>
            </a:bodyPr>
            <a:lstStyle/>
            <a:p>
              <a:r>
                <a:rPr lang="en-US" dirty="0"/>
                <a:t>M2 Internship</a:t>
              </a:r>
            </a:p>
            <a:p>
              <a:r>
                <a:rPr lang="en-US" dirty="0"/>
                <a:t>30 ECTS</a:t>
              </a:r>
            </a:p>
          </p:txBody>
        </p:sp>
      </p:grpSp>
    </p:spTree>
    <p:extLst>
      <p:ext uri="{BB962C8B-B14F-4D97-AF65-F5344CB8AC3E}">
        <p14:creationId xmlns:p14="http://schemas.microsoft.com/office/powerpoint/2010/main" val="951028313"/>
      </p:ext>
    </p:extLst>
  </p:cSld>
  <p:clrMapOvr>
    <a:masterClrMapping/>
  </p:clrMapOvr>
</p:sld>
</file>

<file path=ppt/theme/theme1.xml><?xml version="1.0" encoding="utf-8"?>
<a:theme xmlns:a="http://schemas.openxmlformats.org/drawingml/2006/main" name="1_UPSACLAY">
  <a:themeElements>
    <a:clrScheme name="UPSACLAY 1">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 refaire" id="{94AEBCF8-AF65-4DB5-B259-1F3F1BE73777}" vid="{6FB0EB57-A501-4BEC-859A-9BC2B4F2B6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A5375287F7B842B1714C41EEC5F404" ma:contentTypeVersion="3" ma:contentTypeDescription="Crée un document." ma:contentTypeScope="" ma:versionID="49e4d68a6e63967bb26c92ac82a42af8">
  <xsd:schema xmlns:xsd="http://www.w3.org/2001/XMLSchema" xmlns:xs="http://www.w3.org/2001/XMLSchema" xmlns:p="http://schemas.microsoft.com/office/2006/metadata/properties" xmlns:ns2="http://schemas.microsoft.com/sharepoint/v3/fields" targetNamespace="http://schemas.microsoft.com/office/2006/metadata/properties" ma:root="true" ma:fieldsID="64e9bf36bc789e2afd72475ca03152d8" ns2:_="">
    <xsd:import namespace="http://schemas.microsoft.com/sharepoint/v3/fields"/>
    <xsd:element name="properties">
      <xsd:complexType>
        <xsd:sequence>
          <xsd:element name="documentManagement">
            <xsd:complexType>
              <xsd:all>
                <xsd:element ref="ns2: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8" nillable="true" ma:displayName="Format" ma:description="Type de support, format de fichier ou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10" ma:displayName="Commentaires"/>
        <xsd:element name="keywords" minOccurs="0" maxOccurs="1" type="xsd:string"/>
        <xsd:element ref="dc:language" minOccurs="0" maxOccurs="1"/>
        <xsd:element name="category" minOccurs="0" maxOccurs="1" type="xsd:string" ma:index="9" ma:displayName="Type de document"/>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ormat xmlns="http://schemas.microsoft.com/sharepoint/v3/fields">pptx</_Forma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E9A75-B467-4D0B-ADCC-8DDE64F84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0D5053-A592-4FD9-81F2-BDCC80B39CE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fields"/>
    <ds:schemaRef ds:uri="http://www.w3.org/XML/1998/namespace"/>
    <ds:schemaRef ds:uri="http://purl.org/dc/elements/1.1/"/>
  </ds:schemaRefs>
</ds:datastoreItem>
</file>

<file path=customXml/itemProps3.xml><?xml version="1.0" encoding="utf-8"?>
<ds:datastoreItem xmlns:ds="http://schemas.openxmlformats.org/officeDocument/2006/customXml" ds:itemID="{7824851F-72B6-4F6F-BA51-28529205C2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4301</TotalTime>
  <Words>656</Words>
  <Application>Microsoft Office PowerPoint</Application>
  <PresentationFormat>Affichage à l'écran (4:3)</PresentationFormat>
  <Paragraphs>110</Paragraphs>
  <Slides>15</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Arial Unicode MS</vt:lpstr>
      <vt:lpstr>Calibri</vt:lpstr>
      <vt:lpstr>Open Sans</vt:lpstr>
      <vt:lpstr>1_UPSACLAY</vt:lpstr>
      <vt:lpstr>Master HCI</vt:lpstr>
      <vt:lpstr>Progression des interfaces matérielles et logicielles</vt:lpstr>
      <vt:lpstr>Diversité des interactions</vt:lpstr>
      <vt:lpstr>Master interdisciplinaire</vt:lpstr>
      <vt:lpstr>Master international</vt:lpstr>
      <vt:lpstr>Débouchés</vt:lpstr>
      <vt:lpstr>Adossement à la recherche</vt:lpstr>
      <vt:lpstr>Who’s who</vt:lpstr>
      <vt:lpstr>Credits’ principle</vt:lpstr>
      <vt:lpstr>Evaluation</vt:lpstr>
      <vt:lpstr>Schedule</vt:lpstr>
      <vt:lpstr>Intership</vt:lpstr>
      <vt:lpstr>Paris-Saclay Faculty (1/2)</vt:lpstr>
      <vt:lpstr>Paris-Saclay Faculty (2/2)</vt:lpstr>
      <vt:lpstr>Telecom Paris Faculty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Paris</dc:creator>
  <dc:description>Modèle de présentation PowerPoint au format 4/3e</dc:description>
  <cp:lastModifiedBy>Sandrine Delahaye</cp:lastModifiedBy>
  <cp:revision>180</cp:revision>
  <dcterms:created xsi:type="dcterms:W3CDTF">2020-02-07T10:36:28Z</dcterms:created>
  <dcterms:modified xsi:type="dcterms:W3CDTF">2025-01-10T12:48:34Z</dcterms:modified>
  <cp:category>Présentation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0x01010014A5375287F7B842B1714C41EEC5F404</vt:lpwstr>
  </property>
</Properties>
</file>