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38"/>
  </p:notesMasterIdLst>
  <p:handoutMasterIdLst>
    <p:handoutMasterId r:id="rId39"/>
  </p:handoutMasterIdLst>
  <p:sldIdLst>
    <p:sldId id="329" r:id="rId5"/>
    <p:sldId id="262" r:id="rId6"/>
    <p:sldId id="264" r:id="rId7"/>
    <p:sldId id="265" r:id="rId8"/>
    <p:sldId id="266" r:id="rId9"/>
    <p:sldId id="268" r:id="rId10"/>
    <p:sldId id="269" r:id="rId11"/>
    <p:sldId id="325" r:id="rId12"/>
    <p:sldId id="272" r:id="rId13"/>
    <p:sldId id="273" r:id="rId14"/>
    <p:sldId id="280" r:id="rId15"/>
    <p:sldId id="326" r:id="rId16"/>
    <p:sldId id="331" r:id="rId17"/>
    <p:sldId id="282" r:id="rId18"/>
    <p:sldId id="327" r:id="rId19"/>
    <p:sldId id="283" r:id="rId20"/>
    <p:sldId id="285" r:id="rId21"/>
    <p:sldId id="286" r:id="rId22"/>
    <p:sldId id="287" r:id="rId23"/>
    <p:sldId id="288" r:id="rId24"/>
    <p:sldId id="289" r:id="rId25"/>
    <p:sldId id="332" r:id="rId26"/>
    <p:sldId id="290" r:id="rId27"/>
    <p:sldId id="316" r:id="rId28"/>
    <p:sldId id="317" r:id="rId29"/>
    <p:sldId id="291" r:id="rId30"/>
    <p:sldId id="292" r:id="rId31"/>
    <p:sldId id="337" r:id="rId32"/>
    <p:sldId id="293" r:id="rId33"/>
    <p:sldId id="294" r:id="rId34"/>
    <p:sldId id="295" r:id="rId35"/>
    <p:sldId id="296" r:id="rId36"/>
    <p:sldId id="297" r:id="rId37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B2FC75-C497-4E2B-8133-2CF4D33E60E3}" type="datetime1">
              <a:rPr lang="fr-FR" smtClean="0"/>
              <a:t>02/02/2025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5A2F8B-77F4-4019-B743-01D21DFE6C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245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A805AF-18EA-4CDB-9662-C84070AF0D42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F937A20-946F-4FE9-9157-769BA906E7B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6062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 rtlCol="0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fld id="{E258BB98-7B18-489F-AB4B-B95D398EDD72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D7E6-A186-4559-9083-51FBF40370DD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71525" y="714375"/>
            <a:ext cx="7734300" cy="5400675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542CC9-4681-4B2F-9D82-5AD519DBFA6D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6B7B-D0C7-4592-82AE-38D457AC0241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67512" y="4204209"/>
            <a:ext cx="9226296" cy="1645920"/>
          </a:xfrm>
        </p:spPr>
        <p:txBody>
          <a:bodyPr rtlCol="0"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9124F9-F8E5-439D-B4F6-ABCAA2B04450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76656" y="1998134"/>
            <a:ext cx="4663440" cy="376732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11330" y="1998134"/>
            <a:ext cx="4663440" cy="376732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AD9F3E-D808-4949-9006-188E68814E50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6656" y="2040467"/>
            <a:ext cx="4663440" cy="723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76656" y="2753084"/>
            <a:ext cx="466344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007608" y="2038435"/>
            <a:ext cx="4663440" cy="722376"/>
          </a:xfrm>
        </p:spPr>
        <p:txBody>
          <a:bodyPr rtlCol="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007608" y="2750990"/>
            <a:ext cx="466344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37E3E2-B86D-44FE-AC7D-F5D7F5DD5A06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9D2DC0-8465-45B0-8106-700A0DAA5B2F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91FEC5-115B-47B2-A759-C3C1E651DCDE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rtlCol="0"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62000" y="762000"/>
            <a:ext cx="6096000" cy="45720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275982" y="2511813"/>
            <a:ext cx="3398520" cy="3126987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9640F-514F-4F81-B107-9B8A5A23E78D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rtlCol="0"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e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76656" y="5909735"/>
            <a:ext cx="9229344" cy="5334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fld id="{D73E7197-EEB7-49A1-BA17-1E296E1DE889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fld id="{B3E02187-507C-48F9-91F4-E7AF09439A4D}" type="datetime1">
              <a:rPr lang="fr-FR" noProof="0" smtClean="0"/>
              <a:t>02/02/2025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https://cdn.evolve-mma.com/wp-content/uploads/2015/05/Angela-Lee-750x400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264" y="-230078"/>
            <a:ext cx="13280264" cy="70880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à coins arrondis 12"/>
          <p:cNvSpPr/>
          <p:nvPr/>
        </p:nvSpPr>
        <p:spPr>
          <a:xfrm>
            <a:off x="6877878" y="1656521"/>
            <a:ext cx="5095868" cy="3556723"/>
          </a:xfrm>
          <a:prstGeom prst="wedgeRoundRectCallout">
            <a:avLst>
              <a:gd name="adj1" fmla="val -38551"/>
              <a:gd name="adj2" fmla="val 63345"/>
              <a:gd name="adj3" fmla="val 16667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3F7B797-3BDC-40F9-8E80-CB0B0C130324}"/>
              </a:ext>
            </a:extLst>
          </p:cNvPr>
          <p:cNvSpPr txBox="1">
            <a:spLocks/>
          </p:cNvSpPr>
          <p:nvPr/>
        </p:nvSpPr>
        <p:spPr>
          <a:xfrm>
            <a:off x="7252551" y="1321991"/>
            <a:ext cx="5922917" cy="33528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5200" b="1" cap="all" dirty="0" smtClean="0">
              <a:solidFill>
                <a:srgbClr val="FFC000"/>
              </a:solidFill>
              <a:latin typeface="Bahnschrift" panose="020B0502040204020203" pitchFamily="34" charset="0"/>
              <a:cs typeface="Circular Std Bold" panose="020B0804020101010102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cap="all" dirty="0" smtClean="0">
              <a:solidFill>
                <a:srgbClr val="FFC000"/>
              </a:solidFill>
              <a:latin typeface="Bahnschrift" panose="020B0502040204020203" pitchFamily="34" charset="0"/>
              <a:cs typeface="Circular Std Bold" panose="020B0804020101010102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5200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FR" sz="5200" b="1" cap="all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endParaRPr lang="fr-FR" sz="5200" b="1" cap="all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5200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pratiques</a:t>
            </a:r>
          </a:p>
          <a:p>
            <a:pPr>
              <a:lnSpc>
                <a:spcPct val="100000"/>
              </a:lnSpc>
            </a:pPr>
            <a:r>
              <a:rPr lang="fr-FR" sz="5200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corporelles</a:t>
            </a:r>
          </a:p>
          <a:p>
            <a:pPr>
              <a:lnSpc>
                <a:spcPct val="100000"/>
              </a:lnSpc>
            </a:pPr>
            <a:r>
              <a:rPr lang="fr-FR" sz="5200" b="1" cap="all" dirty="0" smtClean="0">
                <a:solidFill>
                  <a:srgbClr val="002060"/>
                </a:solidFill>
                <a:latin typeface="Bahnschrift" panose="020B0502040204020203" pitchFamily="34" charset="0"/>
                <a:cs typeface="Circular Std Bold" panose="020B0804020101010102" pitchFamily="34" charset="0"/>
              </a:rPr>
              <a:t> </a:t>
            </a:r>
            <a:br>
              <a:rPr lang="fr-FR" sz="5200" b="1" cap="all" dirty="0" smtClean="0">
                <a:solidFill>
                  <a:srgbClr val="002060"/>
                </a:solidFill>
                <a:latin typeface="Bahnschrift" panose="020B0502040204020203" pitchFamily="34" charset="0"/>
                <a:cs typeface="Circular Std Bold" panose="020B0804020101010102" pitchFamily="34" charset="0"/>
              </a:rPr>
            </a:br>
            <a:endParaRPr lang="fr-FR" sz="5200" b="1" cap="all" dirty="0">
              <a:solidFill>
                <a:srgbClr val="002060"/>
              </a:solidFill>
              <a:latin typeface="Bahnschrift" panose="020B0502040204020203" pitchFamily="34" charset="0"/>
              <a:cs typeface="Circular Std Bold" panose="020B0804020101010102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3902D97B-B3A5-4723-92DA-D3BB12BDECBA}"/>
              </a:ext>
            </a:extLst>
          </p:cNvPr>
          <p:cNvSpPr txBox="1">
            <a:spLocks/>
          </p:cNvSpPr>
          <p:nvPr/>
        </p:nvSpPr>
        <p:spPr>
          <a:xfrm>
            <a:off x="4240733" y="611168"/>
            <a:ext cx="4213540" cy="1880415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200" i="1" dirty="0" smtClean="0">
              <a:solidFill>
                <a:schemeClr val="tx1"/>
              </a:solidFill>
              <a:latin typeface="Calluna" panose="00000500000000000000" pitchFamily="50" charset="0"/>
            </a:endParaRPr>
          </a:p>
          <a:p>
            <a:endParaRPr lang="fr-FR" sz="2200" i="1" dirty="0" smtClean="0">
              <a:solidFill>
                <a:schemeClr val="tx1"/>
              </a:solidFill>
              <a:latin typeface="Calluna" panose="00000500000000000000" pitchFamily="50" charset="0"/>
            </a:endParaRPr>
          </a:p>
          <a:p>
            <a:endParaRPr lang="fr-FR" sz="2200" i="1" dirty="0" smtClean="0">
              <a:solidFill>
                <a:schemeClr val="tx1"/>
              </a:solidFill>
              <a:latin typeface="Calluna" panose="00000500000000000000" pitchFamily="50" charset="0"/>
            </a:endParaRPr>
          </a:p>
          <a:p>
            <a:pPr algn="r"/>
            <a:r>
              <a:rPr lang="fr-FR" sz="1800" b="1" u="sng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SEANCE 4</a:t>
            </a:r>
            <a:endParaRPr lang="fr-FR" sz="1800" b="1" u="sng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b="1" dirty="0" smtClean="0">
                <a:solidFill>
                  <a:schemeClr val="tx1"/>
                </a:solidFill>
                <a:latin typeface="Calluna" panose="00000500000000000000" pitchFamily="50" charset="0"/>
                <a:cs typeface="Calibri" panose="020F0502020204030204" pitchFamily="34" charset="0"/>
              </a:rPr>
              <a:t>1.2.</a:t>
            </a: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scolarisation du cirque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Magali </a:t>
            </a:r>
            <a:r>
              <a:rPr lang="fr-FR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Sizorn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« Le cirque à l’épreuve de sa scolarisation. </a:t>
            </a:r>
            <a:r>
              <a:rPr lang="fr-FR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Artification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légitimation… normalisation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 », </a:t>
            </a:r>
            <a:r>
              <a:rPr lang="fr-FR" sz="20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Staps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n° 103, 2014, p. 23-38</a:t>
            </a:r>
            <a:endParaRPr lang="fr-FR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Cirque (art extérieur à l’école) entre dans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programmes d’EPS dans les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années 1990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est cité dans les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activités artistiques »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 d’EPS du collège de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1996-1998 +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programmes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lycée de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Intérêt pédagogique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l’absence de connotation féminine : plaît bien plus que la danse aux garçons.</a:t>
            </a:r>
          </a:p>
          <a:p>
            <a:pPr>
              <a:lnSpc>
                <a:spcPct val="100000"/>
              </a:lnSpc>
            </a:pP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Aujourd’hui = place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équivalente à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 de création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appropriation d’un autre rapport au corps, l’exploration des sensations et la mise en spectacle à partir du corps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On parle d’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arts du cirque »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264" y="313509"/>
            <a:ext cx="11299370" cy="62832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que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scolarisation du cirque fait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cirque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normalisation ?</a:t>
            </a:r>
          </a:p>
          <a:p>
            <a:pPr lvl="4">
              <a:lnSpc>
                <a:spcPct val="11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l’école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découpe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cirque en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série de gestes à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effectuer, à répéter, à maîtriser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acrobatie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équilibre, saut, enchaînement de mouvement,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chorégraphie.</a:t>
            </a:r>
          </a:p>
          <a:p>
            <a:pPr lvl="4">
              <a:lnSpc>
                <a:spcPct val="11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 le cirque de sa dimension de création et d’inventivité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corporelle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prise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risque et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normes gestuelles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4">
              <a:lnSpc>
                <a:spcPct val="11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fige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ses formes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élémentaires et le soumet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d’abord aux intérêts et aux valeurs de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l’école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fr-FR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Critiques :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scolarisation change la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de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l’activité =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dés-</a:t>
            </a:r>
            <a:r>
              <a:rPr lang="fr-FR" sz="2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1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Le cirque n’est pas un jeu de construction où il convient d’assembler des éléments complémentaire 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1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Faisons-nous vivre à nos élèves une authentique tranche de vie artistique quand nous programmons le cirque ? »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 Pied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2012).</a:t>
            </a:r>
          </a:p>
          <a:p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Tension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comparable à celle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l’expression corporelle dans les années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1980 :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l’activité corporelle produit un effet sur l’activité corporelle elle-même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normalise.</a:t>
            </a:r>
          </a:p>
          <a:p>
            <a:pPr>
              <a:lnSpc>
                <a:spcPct val="110000"/>
              </a:lnSpc>
            </a:pP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4" indent="0">
              <a:lnSpc>
                <a:spcPct val="110000"/>
              </a:lnSpc>
              <a:buNone/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Enjeu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comparable hors de l’école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(ateliers, associations, etc.) : </a:t>
            </a:r>
          </a:p>
          <a:p>
            <a:pPr marL="0" lvl="4" indent="0">
              <a:lnSpc>
                <a:spcPct val="110000"/>
              </a:lnSpc>
              <a:buNone/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—&gt;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peut-on formaliser les activités corporelles artistiques sans 		les vider de leur dimension artistique ?</a:t>
            </a:r>
          </a:p>
          <a:p>
            <a:pPr lvl="4">
              <a:lnSpc>
                <a:spcPct val="110000"/>
              </a:lnSpc>
            </a:pP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9232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0" y="954157"/>
            <a:ext cx="5540188" cy="3458817"/>
          </a:xfrm>
          <a:prstGeom prst="wedgeRoundRectCallout">
            <a:avLst>
              <a:gd name="adj1" fmla="val -38551"/>
              <a:gd name="adj2" fmla="val 63345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3F7B797-3BDC-40F9-8E80-CB0B0C130324}"/>
              </a:ext>
            </a:extLst>
          </p:cNvPr>
          <p:cNvSpPr txBox="1">
            <a:spLocks/>
          </p:cNvSpPr>
          <p:nvPr/>
        </p:nvSpPr>
        <p:spPr>
          <a:xfrm>
            <a:off x="251012" y="368763"/>
            <a:ext cx="8388601" cy="33528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5200" b="1" cap="all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5600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II/.</a:t>
            </a:r>
            <a:r>
              <a:rPr lang="fr-FR" sz="5600" b="1" cap="all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4800" b="1" cap="all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4800" b="1" cap="all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4800" b="1" cap="all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4800" b="1" cap="all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r-FR" sz="4800" b="1" cap="all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 contrainte</a:t>
            </a:r>
          </a:p>
          <a:p>
            <a:pPr>
              <a:lnSpc>
                <a:spcPct val="100000"/>
              </a:lnSpc>
            </a:pPr>
            <a:endParaRPr lang="fr-FR" sz="800" b="1" cap="all" spc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cap="all" spc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hip hop et politiques publiques</a:t>
            </a:r>
            <a:endParaRPr lang="fr-FR" sz="5200" b="1" cap="all" spc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125" y="340013"/>
            <a:ext cx="10317953" cy="62832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600" b="1" dirty="0" smtClean="0">
                <a:latin typeface="Calluna" panose="00000500000000000000" pitchFamily="50" charset="0"/>
                <a:cs typeface="Calibri" panose="020F0502020204030204" pitchFamily="34" charset="0"/>
              </a:rPr>
              <a:t>2.1</a:t>
            </a:r>
            <a:r>
              <a:rPr lang="fr-FR" sz="2600" b="1" dirty="0">
                <a:latin typeface="Calluna" panose="00000500000000000000" pitchFamily="50" charset="0"/>
                <a:cs typeface="Calibri" panose="020F0502020204030204" pitchFamily="34" charset="0"/>
              </a:rPr>
              <a:t>.</a:t>
            </a:r>
            <a:r>
              <a:rPr lang="fr-FR" sz="2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hip-hop : </a:t>
            </a:r>
            <a:r>
              <a:rPr lang="fr-FR" sz="2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danses urbaines</a:t>
            </a:r>
            <a:endParaRPr lang="fr-FR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Début des années 1970 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hip-hop appartient à la contre-culture américaine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en particulier à la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 artistique du South Bronx à New York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3">
              <a:lnSpc>
                <a:spcPct val="100000"/>
              </a:lnSpc>
            </a:pPr>
            <a:r>
              <a:rPr lang="fr-F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–&gt;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 musicale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qui, outre le rap, le graffiti, le </a:t>
            </a:r>
            <a:r>
              <a:rPr lang="fr-FR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DJing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le </a:t>
            </a:r>
            <a:r>
              <a:rPr lang="fr-FR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beatboxing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comprend le </a:t>
            </a:r>
            <a:r>
              <a:rPr lang="fr-FR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dance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 aspect-là qui nous intéresse, celui de la danse urbaine, mais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séparable du reste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3">
              <a:lnSpc>
                <a:spcPct val="100000"/>
              </a:lnSpc>
            </a:pPr>
            <a:r>
              <a:rPr lang="fr-F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–&gt;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Emprunte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danses de cérémonie africaine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notamment de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Kaduna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Nigéria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lvl="3">
              <a:lnSpc>
                <a:spcPct val="100000"/>
              </a:lnSpc>
            </a:pPr>
            <a:r>
              <a:rPr lang="fr-F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–&gt;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mouvements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saccadés du corps, des acrobaties, des figures au sol et de postures figées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509" y="287383"/>
            <a:ext cx="11599817" cy="63093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France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pratique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hip-hop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années 1980 </a:t>
            </a:r>
            <a:endParaRPr lang="fr-FR" sz="2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1982 : tournée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York City Rap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organisée par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 1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1984 : émission télévisée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Sidney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2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H.I.P.H.O.P</a:t>
            </a:r>
            <a:r>
              <a:rPr lang="fr-FR" sz="2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TF1</a:t>
            </a:r>
            <a:r>
              <a:rPr lang="fr-F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</a:t>
            </a:r>
            <a:r>
              <a:rPr lang="fr-FR" sz="22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monde 			 entièrement rap +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breakdance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S’impose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années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banlieues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multiplication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clubs de hip-hop,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démonstrations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compétitions partout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France.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aujourd’hui :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hip-hop institué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(FF Danse) =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breakdance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discipline olympique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Paris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Raison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« parler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jeunesse »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capacité « à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partagées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les réseaux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sociaux » (Tony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Estanguet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pdt Comité de direction des JO de Paris)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épreuves de B-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boying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modèle de la Battle =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cadrage possible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(souci de respecter/récupérer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culture)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musique DJ inconnue, performance en face-à-face, notation de la créativité et de la qualité d’exécution des figures</a:t>
            </a:r>
          </a:p>
          <a:p>
            <a:pPr lvl="3">
              <a:lnSpc>
                <a:spcPct val="100000"/>
              </a:lnSpc>
            </a:pP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ommet : </a:t>
            </a:r>
            <a:r>
              <a:rPr lang="fr-FR" sz="2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pratiques corporelles 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sportivisation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pratiques artistiques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137" y="352697"/>
            <a:ext cx="11234057" cy="62440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Processus politique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hip-hop s’implante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en France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moment où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jeunes des quartiers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 » deviennent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cible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politiques d’insertion et d’intégration sociales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nnées 1990 :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violences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(à l’école) et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émeutes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dans les quartiers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jeunesse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défavorisée devient un « problème »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fr-FR" sz="1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l’État et pour les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municipalités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hip-hop fait partie des solutions</a:t>
            </a: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 : appartient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à la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contre-culture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jeune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bon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moyen pour socialiser ces jeunes et pour promouvoir des pratiques culturelles peu légitimes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contrecarrer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le discours sécuritaire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fr-FR" sz="1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Subventions, équipement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encouragement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par les municipalités</a:t>
            </a: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Rap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break dance, tags = absorbées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par les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 valeurs républicaines »</a:t>
            </a:r>
          </a:p>
          <a:p>
            <a:pPr lvl="4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Valorisé par les institutions publiques pour : notions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d’« ouverture culturelle », d’« interculturalité », et de « métissage culturel 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r>
              <a:rPr lang="fr-FR" sz="2600" b="1" dirty="0" smtClean="0">
                <a:latin typeface="Calluna" panose="00000500000000000000" pitchFamily="50" charset="0"/>
                <a:cs typeface="Calibri" panose="020F0502020204030204" pitchFamily="34" charset="0"/>
              </a:rPr>
              <a:t>2.2</a:t>
            </a:r>
            <a:r>
              <a:rPr lang="fr-FR" sz="2600" b="1" dirty="0">
                <a:latin typeface="Calluna" panose="00000500000000000000" pitchFamily="50" charset="0"/>
                <a:cs typeface="Calibri" panose="020F0502020204030204" pitchFamily="34" charset="0"/>
              </a:rPr>
              <a:t>.</a:t>
            </a:r>
            <a:r>
              <a:rPr lang="fr-FR" sz="2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Légitimation ou </a:t>
            </a:r>
            <a:r>
              <a:rPr lang="fr-F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normalisation </a:t>
            </a:r>
            <a:r>
              <a:rPr lang="fr-FR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Hip-hop et politiques de la ville</a:t>
            </a:r>
            <a:endParaRPr lang="fr-FR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breakdance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le rendre légitime et présentable =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produit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politiques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ville</a:t>
            </a:r>
            <a:r>
              <a:rPr lang="fr-F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L’existence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l’activité et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manières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pratiquer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doivent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beaucoup à l’intervention des institutions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publiques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mairies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CCAS, éducateurs, Maisons de quartier, etc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4"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donnent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l’activité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cadre, des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normes et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valeurs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contribuent à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l’organiser, à la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rendre formelle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4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conduit à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imposer les « bonnes »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pratiques et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« bons » pratiquants (B-boy)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86" y="300447"/>
            <a:ext cx="11364685" cy="6296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i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fr-FR" sz="2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Sylvia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Faure, « Institutionnalisation de la danse hip-hop et récits autobiographiques des artistes chorégraphes, </a:t>
            </a:r>
            <a:r>
              <a:rPr lang="fr-FR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Genèses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n° 55, 2004, p. 84-106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(Enquête salles de hip-hop, différents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quartiers populaires de Lyon, Marseille, etc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éveloppement break-dance =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encadrement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« 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jeunes des cités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: rôle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des pouvoirs publics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nouent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partenariats »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avec les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responsables socio-culturels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(animateurs, éducateurs, etc.) pour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développer le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hip-hop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salles d’entraînement et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horaires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MJC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(Maison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jeunes et de la culture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danseurs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confirmés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formation avec des chorégraphes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professionnels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Battles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(compétitions de figures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réinterprétation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très cadrée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premières expressions de la danse hip-hop qui se tenaient dans la rue ou les boîtes de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nuit. 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697" y="326571"/>
            <a:ext cx="11390811" cy="6270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processus d’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l’activité passe par une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artistique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(chorégraphique, musicale)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ça fonctionne :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Pouvoirs publics =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investissent dans le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hip-hop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(subventions + équipements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en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 le support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politiques d’intégration ou de développement des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quartiers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retour :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danseurs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dépendent des subventions et des dispositifs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doivent donc se soumettre à la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« publique »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hip-hop.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Socialisation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institutionnelle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danseurs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soutien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visent à les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sortir des pratiques de l’autodidaxie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(apprentissage par soi-même) et à leur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adopter une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de « projet 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 =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du break-dance c’est pratiquer </a:t>
            </a:r>
            <a:r>
              <a:rPr lang="fr-FR" sz="2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 il convient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hip-hop </a:t>
            </a:r>
            <a:r>
              <a:rPr lang="fr-FR" sz="2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convient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713" y="300446"/>
            <a:ext cx="11001538" cy="6270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 vu</a:t>
            </a:r>
            <a:r>
              <a:rPr lang="fr-F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fr-FR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–&gt;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 des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echniques du corps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(incorporation, convention, stylisation)</a:t>
            </a:r>
          </a:p>
          <a:p>
            <a:pPr>
              <a:lnSpc>
                <a:spcPct val="100000"/>
              </a:lnSpc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–&gt;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Déterminants sociaux :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dispositions sportives, socialisation familiale, transformation des sports</a:t>
            </a:r>
          </a:p>
          <a:p>
            <a:pPr>
              <a:lnSpc>
                <a:spcPct val="100000"/>
              </a:lnSpc>
            </a:pPr>
            <a:endParaRPr lang="fr-FR" sz="2200" b="1" i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va voir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r-FR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–&gt;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 d’organisation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des loisirs sportifs :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pratiques formelles et informelles.</a:t>
            </a:r>
            <a:endParaRPr lang="fr-F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–&gt; Choix : </a:t>
            </a:r>
            <a:r>
              <a:rPr lang="fr-FR" sz="2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(cirque, hip-hop, arts martiaux, MMA) et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sports de rue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(skate, </a:t>
            </a:r>
            <a:r>
              <a:rPr lang="fr-FR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parkour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etc.).</a:t>
            </a: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514" y="339635"/>
            <a:ext cx="11155680" cy="62571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introduit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d’importants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conflits internes à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pratique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sein des groupes de pratiquants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chorégraphique du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breakdance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impose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manière légitime de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danser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normalisation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techniques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corporelles =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imposées et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manières de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exécuter : </a:t>
            </a: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coupole,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freeze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locking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popper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krump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d’autres danseurs (souvent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jeunes)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apprennent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innovent « entre soi 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; ils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contestent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valorisant des techniques corporelles moins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cadrées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improvisées = prétendent défendre le « vrai break ».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L’intervention des pouvoirs publics pèse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la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possibilité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devenir danseur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contestation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jeunes danseurs accusent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danseurs subventionnés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d’avoir « perdu leur âme 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conflit au sein de l’activité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des systèmes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valeurs et des principes d’identité, entre pratique formalisée et pratique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entre soi 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fr-FR" sz="22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(free style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etc</a:t>
            </a:r>
            <a:r>
              <a:rPr lang="fr-FR" sz="22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fr-FR" sz="2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 typique d’une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sous contrainte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d’un loisir sportif</a:t>
            </a: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publiques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façonnent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pratique artistique, la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légitiment, l’investissent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sens et de valeurs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tolérance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métissage culturel,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universalisme, etc.</a:t>
            </a: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de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normes de pratique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 d’une politique de prise en charge des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jeunes des cités 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orientent la pratique et les façons de pratiquer.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7222434" y="2362580"/>
            <a:ext cx="4704523" cy="2742820"/>
          </a:xfrm>
          <a:prstGeom prst="wedgeRoundRectCallout">
            <a:avLst>
              <a:gd name="adj1" fmla="val -38551"/>
              <a:gd name="adj2" fmla="val 63345"/>
              <a:gd name="adj3" fmla="val 16667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3F7B797-3BDC-40F9-8E80-CB0B0C130324}"/>
              </a:ext>
            </a:extLst>
          </p:cNvPr>
          <p:cNvSpPr txBox="1">
            <a:spLocks/>
          </p:cNvSpPr>
          <p:nvPr/>
        </p:nvSpPr>
        <p:spPr>
          <a:xfrm>
            <a:off x="7461389" y="1752600"/>
            <a:ext cx="5922917" cy="33528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5200" b="1" cap="all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5600" b="1" cap="all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III/.</a:t>
            </a:r>
            <a:r>
              <a:rPr lang="fr-FR" sz="5600" b="1" cap="all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arts martiaux</a:t>
            </a:r>
          </a:p>
          <a:p>
            <a:pPr>
              <a:lnSpc>
                <a:spcPct val="100000"/>
              </a:lnSpc>
            </a:pPr>
            <a:endParaRPr lang="fr-FR" sz="800" b="1" cap="all" spc="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cap="all" spc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2200" b="1" cap="all" spc="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cap="all" spc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singulière ?</a:t>
            </a:r>
            <a:endParaRPr lang="fr-FR" sz="5200" b="1" cap="all" spc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153" y="496389"/>
            <a:ext cx="10753725" cy="61003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Dernier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 de cette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cas des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martiaux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2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martiaux 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= produit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d’un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processus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d’institutionnalisation qui s’apparente à une </a:t>
            </a:r>
            <a:r>
              <a:rPr lang="fr-FR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passage du non-art à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l’art ; du combat au sport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b="1" dirty="0" smtClean="0">
                <a:latin typeface="Calluna" panose="00000500000000000000" pitchFamily="50" charset="0"/>
                <a:cs typeface="Calibri" panose="020F0502020204030204" pitchFamily="34" charset="0"/>
              </a:rPr>
              <a:t>3.1</a:t>
            </a:r>
            <a:r>
              <a:rPr lang="fr-FR" b="1" dirty="0">
                <a:latin typeface="Calluna" panose="00000500000000000000" pitchFamily="50" charset="0"/>
                <a:cs typeface="Calibri" panose="020F0502020204030204" pitchFamily="34" charset="0"/>
              </a:rPr>
              <a:t>.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Esthétisation des techniques corporelles et euphémisation des combats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Benoît Gaudin, «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La codification des pratiques martiales. Une approche socio-historique », </a:t>
            </a:r>
            <a:r>
              <a:rPr lang="fr-FR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Actes de la recherche en sciences sociales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n° 179, 2009, p. 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4-31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Rappel :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judo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karaté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muay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thaï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capoeira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combat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blesser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tuer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l’adversaire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guerre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combat de rue, règlement de compte, violence d’honneur.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moments différents de leur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histoire = pratiques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codifiées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 un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règlement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d’où la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violence a été bannie, les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gestes sont rationalisés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(esthétisation) et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combats </a:t>
            </a:r>
            <a:r>
              <a:rPr lang="fr-FR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euphémisés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processus de </a:t>
            </a:r>
            <a:r>
              <a:rPr lang="fr-FR" sz="22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sportivisation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décrit par Norbert Elias*.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Euphémisation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violence en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 martial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2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gestes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l’exécution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doit être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belle et pure pour être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3">
              <a:lnSpc>
                <a:spcPct val="100000"/>
              </a:lnSpc>
            </a:pPr>
            <a:endParaRPr lang="fr-FR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–&gt; </a:t>
            </a:r>
            <a:r>
              <a:rPr lang="fr-FR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Capoiera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mouvements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esthétisés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s’apparentent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une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chorégraphie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endParaRPr lang="fr-FR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–&gt;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Judo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un </a:t>
            </a:r>
            <a:r>
              <a:rPr lang="fr-F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de-</a:t>
            </a:r>
            <a:r>
              <a:rPr lang="fr-FR" sz="22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</a:t>
            </a:r>
            <a:r>
              <a:rPr lang="fr-F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22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baraï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un </a:t>
            </a:r>
            <a:r>
              <a:rPr lang="fr-FR" sz="22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hiza</a:t>
            </a:r>
            <a:r>
              <a:rPr lang="fr-FR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guruma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être comptabilisés ou valoir un ippon, doivent être exécutés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règles de l’art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Codification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2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esthétisation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techniques du corps propres à l’activité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transforme la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pratique et la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façon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pratiquer.</a:t>
            </a:r>
          </a:p>
        </p:txBody>
      </p:sp>
    </p:spTree>
    <p:extLst>
      <p:ext uri="{BB962C8B-B14F-4D97-AF65-F5344CB8AC3E}">
        <p14:creationId xmlns:p14="http://schemas.microsoft.com/office/powerpoint/2010/main" val="5257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9635" y="222069"/>
            <a:ext cx="11443062" cy="63746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600" b="1" dirty="0" smtClean="0">
                <a:latin typeface="Calluna" panose="00000500000000000000" pitchFamily="50" charset="0"/>
                <a:cs typeface="Calibri" panose="020F0502020204030204" pitchFamily="34" charset="0"/>
              </a:rPr>
              <a:t>3.2</a:t>
            </a:r>
            <a:r>
              <a:rPr lang="fr-FR" sz="2600" b="1" dirty="0">
                <a:latin typeface="Calluna" panose="00000500000000000000" pitchFamily="50" charset="0"/>
                <a:cs typeface="Calibri" panose="020F0502020204030204" pitchFamily="34" charset="0"/>
              </a:rPr>
              <a:t>.</a:t>
            </a:r>
            <a:r>
              <a:rPr lang="fr-FR" sz="2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MMA : un cas-limite de l’</a:t>
            </a:r>
            <a:r>
              <a:rPr lang="fr-FR" sz="2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fr-FR" sz="2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MMA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(arts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martiaux mixtes)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contrevient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apparence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processus 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d’un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combat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extrême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Apparu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Brésil (</a:t>
            </a:r>
            <a:r>
              <a:rPr lang="fr-FR" sz="2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</a:t>
            </a:r>
            <a:r>
              <a:rPr lang="fr-FR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tudo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puis USA, Hollande,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différentes 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noms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20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</a:t>
            </a:r>
            <a:r>
              <a:rPr lang="fr-FR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fighting</a:t>
            </a:r>
            <a:r>
              <a:rPr lang="fr-FR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extreme</a:t>
            </a:r>
            <a:r>
              <a:rPr lang="fr-FR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fighting</a:t>
            </a:r>
            <a:r>
              <a:rPr lang="fr-FR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free </a:t>
            </a:r>
            <a:r>
              <a:rPr lang="fr-FR" sz="20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fight</a:t>
            </a:r>
            <a:r>
              <a:rPr lang="fr-FR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etc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–&gt;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dérive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combats ultimes »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a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lieu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dans une cage »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(octogone) </a:t>
            </a:r>
            <a:endParaRPr lang="fr-FR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aux prises des 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boxeurs, des lutteurs, des judokas, des karatékas ou encore des kick-boxeurs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plus violentes de ces arts martiaux sont 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réunies =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coups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poings et de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pieds,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compris quand l’adversaire est au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 =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combat de rue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 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coups sont 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permis »</a:t>
            </a:r>
          </a:p>
          <a:p>
            <a:pPr>
              <a:lnSpc>
                <a:spcPct val="110000"/>
              </a:lnSpc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 au travers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d’un 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secteur professionnel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principalement </a:t>
            </a:r>
            <a:r>
              <a:rPr lang="fr-FR"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Ultimate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Fighting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Championship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(UFC)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rôle central d’un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 de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violence </a:t>
            </a:r>
            <a:r>
              <a:rPr lang="fr-FR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accentué 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la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révolution numérique </a:t>
            </a:r>
            <a:r>
              <a:rPr lang="fr-FR" sz="2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</a:t>
            </a:r>
            <a:r>
              <a:rPr lang="fr-FR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fr-FR" sz="2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endParaRPr lang="fr-FR" sz="200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383" y="378823"/>
            <a:ext cx="11743508" cy="621791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violence au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 de cette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</a:t>
            </a:r>
          </a:p>
          <a:p>
            <a:pPr lvl="4">
              <a:lnSpc>
                <a:spcPct val="11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mordre et arracher les yeux, tout est permis – les coups de poing et de pied, étouffer, tirer les cheveux, les clés, les coups de coude et même les coups de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tête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10000"/>
              </a:lnSpc>
            </a:pP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percussion, projection, soumission</a:t>
            </a:r>
          </a:p>
          <a:p>
            <a:pPr lvl="4">
              <a:lnSpc>
                <a:spcPct val="11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 ; pas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catégories de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poids ;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rounds, ni jury, ni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 possible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K.O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ou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soumission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l’adversaire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 pu parler de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sportivisation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inversée, ou </a:t>
            </a:r>
            <a:r>
              <a:rPr lang="fr-FR" sz="22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dé-</a:t>
            </a:r>
            <a:r>
              <a:rPr lang="fr-FR" sz="22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sportivisation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combats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fr-FR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euphémisés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gestes pas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codifiés ou retenus et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exécution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s’apprécie pas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terrain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beauté du geste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 débattu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faut-il accepter « un sport si violent » 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46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383" y="378823"/>
            <a:ext cx="11743508" cy="621791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formellement interdit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longtemps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invisibilisé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France.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10000"/>
              </a:lnSpc>
            </a:pPr>
            <a:r>
              <a:rPr lang="fr-FR" sz="2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un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arrêté ministériel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interdit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possibilité pour un sport de combat d’autoriser les coups au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semi-reconnaissance, semi-interdiction</a:t>
            </a:r>
          </a:p>
          <a:p>
            <a:pPr>
              <a:lnSpc>
                <a:spcPct val="110000"/>
              </a:lnSpc>
            </a:pPr>
            <a:endParaRPr lang="fr-FR" sz="22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Autorisé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février 2020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 la ministre des Sports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Roxana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Maracineanu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février 2021 : procédure de délégation du MMA : FMMAF sous tutelle de FF de Boxe</a:t>
            </a:r>
          </a:p>
          <a:p>
            <a:pPr marL="1440000" lvl="8" indent="-91440">
              <a:lnSpc>
                <a:spcPct val="110000"/>
              </a:lnSpc>
              <a:spcBef>
                <a:spcPts val="1300"/>
              </a:spcBef>
            </a:pPr>
            <a:r>
              <a:rPr lang="fr-F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c’est pour libérer, encadrer et développer sa pratique mais pas n’importe comment ni à n’importe quel prix. Rien ne passera au-dessus de l’intérêt des pratiquants, amateurs et professionnels. Rien ne passera au-dessus de leur intégrité physique et morale »</a:t>
            </a:r>
          </a:p>
          <a:p>
            <a:pPr marL="91440" lvl="5" indent="-91440">
              <a:lnSpc>
                <a:spcPct val="110000"/>
              </a:lnSpc>
              <a:spcBef>
                <a:spcPts val="1300"/>
              </a:spcBef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Depuis septembre 2021 :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 des clubs ; diplômes, licences, compétition</a:t>
            </a:r>
          </a:p>
          <a:p>
            <a:pPr marL="91440" lvl="5" indent="-91440">
              <a:lnSpc>
                <a:spcPct val="110000"/>
              </a:lnSpc>
              <a:spcBef>
                <a:spcPts val="1300"/>
              </a:spcBef>
            </a:pP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60 000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pratiquants en 2024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" lvl="5" indent="-91440">
              <a:lnSpc>
                <a:spcPct val="110000"/>
              </a:lnSpc>
              <a:spcBef>
                <a:spcPts val="1300"/>
              </a:spcBef>
            </a:pP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1440" lvl="8" indent="-91440">
              <a:lnSpc>
                <a:spcPct val="110000"/>
              </a:lnSpc>
              <a:spcBef>
                <a:spcPts val="1300"/>
              </a:spcBef>
            </a:pP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Cas de figure intéressant :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s’institutionnalise sans passer ni par l’école ni par les politiques publiques ; et même « malgré les résistances institutionnelles »</a:t>
            </a: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fait, des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clubs existent depuis longtemps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la pratique amateur est florissante.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 :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parlementaire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la pratique des Arts martiaux mixtes couramment appelés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MMA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Rapport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sénateurs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Vignal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Grosperrin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ministre de la Ville :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recense plus de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associations déclarée promouvant la pratique du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MMA en France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Enquête sociologique :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*Thibault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Delfavero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Williams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Nuytens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Nicolas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Penin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« Exister malgré les résistances institutionnelles : observer le </a:t>
            </a:r>
            <a:r>
              <a:rPr lang="fr-FR" sz="22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martial arts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sa dimension associative », </a:t>
            </a:r>
            <a:r>
              <a:rPr lang="fr-FR" sz="22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Staps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n° 124, 2019, p. 7-22.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clubs, 65 adhérents,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entraîneur =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magasinier rompu à tous les arts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martiaux.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Objectifs </a:t>
            </a:r>
            <a:r>
              <a:rPr lang="fr-FR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fr-FR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séance</a:t>
            </a:r>
          </a:p>
          <a:p>
            <a:pPr>
              <a:lnSpc>
                <a:spcPct val="100000"/>
              </a:lnSpc>
            </a:pP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comprendre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comment des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pratiques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corporelles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à vocation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sportive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s’institutionnalisent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sont dotées de règles, de principes d’appréciation et de classification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communs et comment ce processus prend appui sur l’Etat, l’Ecole, les fédérations, les politiques locales, etc. = </a:t>
            </a:r>
            <a:r>
              <a:rPr lang="fr-FR" sz="2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formalisation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l’activité sportive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lvl="8">
              <a:lnSpc>
                <a:spcPct val="100000"/>
              </a:lnSpc>
            </a:pPr>
            <a:endParaRPr lang="fr-FR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*Formalisation = rendre (ou devenir) formel ; doter d’une forme instituée, qui précède, traverse et rend possible les usages sportifs particuliers.</a:t>
            </a:r>
          </a:p>
          <a:p>
            <a:pPr>
              <a:lnSpc>
                <a:spcPct val="100000"/>
              </a:lnSpc>
            </a:pPr>
            <a:endParaRPr lang="fr-FR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comprendre ce que ce processus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aux techniques du corps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mises en jeu et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 recrutement social de ces loisirs sportifs</a:t>
            </a:r>
            <a:endParaRPr lang="fr-F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37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766" y="490329"/>
            <a:ext cx="10994381" cy="61064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Institutionnalisation alternative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fait apparaître une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frontière des pratiques sportives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MMA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objets de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stratégies d’</a:t>
            </a:r>
            <a:r>
              <a:rPr lang="fr-FR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invisibilisation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part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politiques locales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5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n’apparaissent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dans la communication sportive des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mairies</a:t>
            </a:r>
          </a:p>
          <a:p>
            <a:pPr lvl="5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la liste des activités sportives disponibles sur la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commune</a:t>
            </a:r>
          </a:p>
          <a:p>
            <a:pPr>
              <a:lnSpc>
                <a:spcPct val="100000"/>
              </a:lnSpc>
            </a:pP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Souvent au début clubs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n’ont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local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 à disposition, pas de matériel, pas de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subvention </a:t>
            </a:r>
          </a:p>
          <a:p>
            <a:pPr lvl="5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fois l’entraînement fini tout doit être démonté et rangé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5">
              <a:lnSpc>
                <a:spcPct val="100000"/>
              </a:lnSpc>
            </a:pP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Aujourd’hui : salle, clubs, cours, etc.</a:t>
            </a:r>
          </a:p>
        </p:txBody>
      </p:sp>
    </p:spTree>
    <p:extLst>
      <p:ext uri="{BB962C8B-B14F-4D97-AF65-F5344CB8AC3E}">
        <p14:creationId xmlns:p14="http://schemas.microsoft.com/office/powerpoint/2010/main" val="17634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Tournant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sportif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pratique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années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</a:t>
            </a: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codification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règles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interdiction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frappes au sol pour les débutants, des attaques aux yeux, des coups à l’arrière de la tête ou de colonne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vertébrale 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combats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sol sont très surveillés, interdiction de piétiner l’adversaire et des mouvements de coude de haut en bas pour frapper un combattant au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</a:t>
            </a:r>
          </a:p>
          <a:p>
            <a:pPr lvl="3">
              <a:lnSpc>
                <a:spcPct val="100000"/>
              </a:lnSpc>
            </a:pP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 : création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fédération internationale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unification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techniques et des règlements.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catégories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poids, d’âge, débutants et confirmés, cadrage réglementaire ; salut ; unification des tenues vestimentaire, apprentissage des percussions, division des pratiques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2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grappler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préhension et </a:t>
            </a:r>
            <a:r>
              <a:rPr lang="fr-FR" sz="2200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striker</a:t>
            </a:r>
            <a:r>
              <a:rPr lang="fr-FR" sz="22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percussion. </a:t>
            </a: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mouvement classique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2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sportivisation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pratiques de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combat = art martial. 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9452" y="496389"/>
            <a:ext cx="11260182" cy="6100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pourtant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contrairement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break-dance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au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cirque, où le développement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entraîné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normalisation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pratiques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des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tensions internes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ici :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attachement à une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 du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hors cadre »,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liberté, mais aussi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l’exceptionnalité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sport 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assez proches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ce qui vaut pour sports à risque.</a:t>
            </a:r>
          </a:p>
          <a:p>
            <a:pPr>
              <a:lnSpc>
                <a:spcPct val="100000"/>
              </a:lnSpc>
            </a:pP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essentiel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comprendre la carrière de cet art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martial = </a:t>
            </a: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n’est pas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raté dans la </a:t>
            </a:r>
            <a:r>
              <a:rPr lang="fr-FR" sz="22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sportivisation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(si on s’arrête à la violence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coups) ; </a:t>
            </a: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 c’est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processus possibles de la </a:t>
            </a:r>
            <a:r>
              <a:rPr lang="fr-FR" sz="2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sportivisation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arts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martiaux</a:t>
            </a:r>
            <a:endParaRPr lang="fr-FR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redéfinition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acte des frontières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sport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loisirs sportifs = du non-art à l’art = mode d’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institutionalisation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pratiques corporelles</a:t>
            </a: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rôle de l’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des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politiques publiques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l’EPS et </a:t>
            </a:r>
            <a:r>
              <a:rPr lang="fr-FR" sz="2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sportivisation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hip-hop.</a:t>
            </a: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Effets sur la pratique : standardisation des techniques corporelles + tension entre pratiquants autour de l’ethos de la pratique</a:t>
            </a: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MMA comme exemple de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sportivisation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arts martiaux = jeu autour de la définition des sports et des loisirs sportifs</a:t>
            </a:r>
            <a:endParaRPr lang="fr-FR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074" y="326571"/>
            <a:ext cx="11351623" cy="6270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Définition</a:t>
            </a:r>
          </a:p>
          <a:p>
            <a:pPr>
              <a:lnSpc>
                <a:spcPct val="100000"/>
              </a:lnSpc>
            </a:pP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*Roberta Shapiro, «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Art et changement social : l’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artification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», </a:t>
            </a:r>
            <a:r>
              <a:rPr lang="fr-F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P. Le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Quéau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(textes réunis par), </a:t>
            </a:r>
            <a:r>
              <a:rPr lang="fr-F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Vingt ans de sociologie de l’art : bilan et perspectives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Paris, L’Harmattan ; p. </a:t>
            </a: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129-136</a:t>
            </a:r>
          </a:p>
          <a:p>
            <a:pPr>
              <a:lnSpc>
                <a:spcPct val="100000"/>
              </a:lnSpc>
            </a:pPr>
            <a:endParaRPr lang="fr-FR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(on parle aussi d’</a:t>
            </a:r>
            <a:r>
              <a:rPr lang="fr-F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artification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 passage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 non-art à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l’art 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Intervention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de l’art dans le développement d’une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activité (corporelle). </a:t>
            </a:r>
          </a:p>
          <a:p>
            <a:pPr lvl="2">
              <a:lnSpc>
                <a:spcPct val="100000"/>
              </a:lnSpc>
            </a:pPr>
            <a:r>
              <a:rPr lang="fr-FR" sz="1800" i="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Notion forgée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par Montaigne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décrire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mécanisme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qui a conduit de la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« nature »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« paysage »</a:t>
            </a:r>
          </a:p>
          <a:p>
            <a:pPr>
              <a:lnSpc>
                <a:spcPct val="100000"/>
              </a:lnSpc>
            </a:pP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=&gt; une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activité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fr-FR" sz="2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artialisée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quand elle est l’objet d’une </a:t>
            </a:r>
            <a:r>
              <a:rPr lang="fr-F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mise en ordre </a:t>
            </a:r>
            <a:r>
              <a:rPr lang="fr-FR" sz="22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artistique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devient l’objet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d’une </a:t>
            </a:r>
            <a:r>
              <a:rPr lang="fr-F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appréciation d’ordre esthétique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processus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transformation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qui passe par des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opérations techniques et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organisationnelles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qui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assure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l’activité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légitimité artistique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qu’elle n’avait pas 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reconnaissance </a:t>
            </a:r>
            <a:r>
              <a:rPr lang="fr-F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d’une dimension de création, d’expression, 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d’inventivité, etc.</a:t>
            </a: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Séance</a:t>
            </a:r>
            <a:r>
              <a:rPr lang="fr-FR" sz="22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même processus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l’EPS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développement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 l’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 corporelle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du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cirque à l’école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=&gt; rôle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scolaire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fr-FR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 et institutionnalisation du hip-hop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=&gt; rôle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politiques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publiques</a:t>
            </a: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arts martiaux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 combats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artialisés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pratique de combat devient « art »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cas-limite du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martial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MMA = Arts martiaux mixtes)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2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138" y="378823"/>
            <a:ext cx="11430000" cy="62179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600" b="1" dirty="0" smtClean="0">
                <a:solidFill>
                  <a:schemeClr val="tx1"/>
                </a:solidFill>
                <a:latin typeface="Calluna" panose="00000500000000000000" pitchFamily="50" charset="0"/>
                <a:cs typeface="Calibri" panose="020F0502020204030204" pitchFamily="34" charset="0"/>
              </a:rPr>
              <a:t>1.1</a:t>
            </a:r>
            <a:r>
              <a:rPr lang="fr-FR" sz="2600" b="1" dirty="0">
                <a:solidFill>
                  <a:schemeClr val="tx1"/>
                </a:solidFill>
                <a:latin typeface="Calluna" panose="00000500000000000000" pitchFamily="50" charset="0"/>
                <a:cs typeface="Calibri" panose="020F0502020204030204" pitchFamily="34" charset="0"/>
              </a:rPr>
              <a:t>.</a:t>
            </a:r>
            <a:r>
              <a:rPr lang="fr-FR" sz="26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L’art contre le sport ? Le cas de l’« expression corporelle »</a:t>
            </a:r>
            <a:endParaRPr lang="fr-FR" sz="2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Enjeu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comment se forment les activités physiques artistiques 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leur institutionnalisation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=&gt;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rôle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l’institution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scolaire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cas de l’expression corporelle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; prend appui sur la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anse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l’école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Entrée de la danse à l’école ; processus ancien :</a:t>
            </a: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années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1920-40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éducation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jeunes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former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corps de la future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femme/mère : élégance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procréation 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accent des exercices sur la poitrine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hanches (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Rôle d’Irène Popard)</a:t>
            </a:r>
            <a:endParaRPr lang="fr-FR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années 1950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ENSEP de Châtenay-Malabry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danse contemporaine entre dans la formation des professeures d’EPS en 1958 avec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l’arrivée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Karin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Waehner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engage l’élève dans une forme d’expression de soi 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pratique croise la danse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théâtre</a:t>
            </a:r>
          </a:p>
          <a:p>
            <a:pPr lvl="2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Mais peu pratiqué</a:t>
            </a:r>
            <a:endParaRPr lang="fr-FR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320" y="437322"/>
            <a:ext cx="11691257" cy="59634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Institutionnalisation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APA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l’école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années 1970-80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après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68,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critique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institutions,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bourgeoisie et de l’aliénation marchande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Critique du sport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parmi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professeurs d’EPS,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autour de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Jean-Marie-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Brohm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trotskyste, et sa revue : </a:t>
            </a:r>
            <a:r>
              <a:rPr lang="fr-FR" sz="22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 corps </a:t>
            </a:r>
            <a:r>
              <a:rPr lang="fr-FR" sz="22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Critique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sports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bourgeoise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(musculature et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virilité) et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soumission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corps aux intérêts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capitalistes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(spectacle, compétition, hiérarchie, division des postes, etc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  <a:p>
            <a:pPr lvl="4">
              <a:lnSpc>
                <a:spcPct val="100000"/>
              </a:lnSpc>
            </a:pPr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Proposition moins radicale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moins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politisée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xpression corporelle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 créée en 1969 autour de Claude </a:t>
            </a:r>
            <a:r>
              <a:rPr lang="fr-FR" sz="2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Pujade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-Renaud (IREP de Toulouse)</a:t>
            </a:r>
          </a:p>
          <a:p>
            <a:pPr lvl="4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dérivé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danse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scolaire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mime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chorégraphie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 scénique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mettre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l’élève en position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d’improvisation, d’invention personnelle et d’appropriation technique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12" y="556591"/>
            <a:ext cx="11351622" cy="6040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Entrée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textes officiels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l’EPS le 20 juillet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1972 :</a:t>
            </a: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Enjeu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contrepoint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l’EPS sportive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domine depuis les années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1960 = il s’agit de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déstructurer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techniques du corps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standardisées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gestes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sportifs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répétitifs.</a:t>
            </a: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l’élève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joue » avec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mouvement,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il/elle apprend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sentir les points de contact, à découvrir que son corps est une ressource de sensations et que ses mouvements lui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appartiennent.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2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Finalité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d’un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spectacle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créer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enchaînement de gestes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destinés à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transmettre un message au public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démarche artistique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 le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corps. 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Décloisonnement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genres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 pratiquée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les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garçons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par les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filles</a:t>
            </a:r>
          </a:p>
          <a:p>
            <a:pPr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rompt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distribution sexuelle classique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activités physiques, entre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vocation de compétition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(performance) pour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garçons et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activités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vocation artistique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(apparence)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filles =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ici expression corporelle pour tout le monde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656" y="496389"/>
            <a:ext cx="10753725" cy="6100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Encore pratiquée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années 1980,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développement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limité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écoles.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3"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rompt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sports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(contre la culture sportive de masse qui construit la légitimité de l’EPS pour parents et élèves) ;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rompt avec la pédagogie directive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(contre l’enseignant qui dirige l’élève, ici tout part de l’élève) ;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 l’emprise masculine sur EPS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(ici connotation féminine) ;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enfin : </a:t>
            </a: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activité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difficile à évaluer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(contre l’idée même de note).</a:t>
            </a:r>
          </a:p>
          <a:p>
            <a:pPr>
              <a:lnSpc>
                <a:spcPct val="100000"/>
              </a:lnSpc>
            </a:pPr>
            <a:endParaRPr lang="fr-F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 de même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à un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 intéressant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où se mêlent : </a:t>
            </a:r>
            <a:endParaRPr lang="fr-F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artialisation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pratiques corporelles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passe du non-art (motricité) à l’art (spectacle)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3">
              <a:lnSpc>
                <a:spcPct val="100000"/>
              </a:lnSpc>
            </a:pP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—&gt;</a:t>
            </a:r>
            <a:r>
              <a:rPr lang="fr-F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institutionnalisation d’une </a:t>
            </a:r>
            <a:r>
              <a:rPr lang="fr-F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 physique à vocation </a:t>
            </a:r>
            <a:r>
              <a:rPr lang="fr-F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artistique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le biais de </a:t>
            </a:r>
            <a:r>
              <a:rPr lang="fr-FR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l’école</a:t>
            </a:r>
          </a:p>
          <a:p>
            <a:pPr lvl="8">
              <a:lnSpc>
                <a:spcPct val="100000"/>
              </a:lnSpc>
            </a:pP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une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(école) assure la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formalisation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d’une activité à travers sa 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art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étropolitai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956_TF22529792.potx" id="{C45D3E78-7024-48B2-993A-1A2FB1215DAA}" vid="{D0CE8048-7647-4C10-AB22-9F21058F468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13C901-7F07-466C-BBFB-37B66ED1F69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C149337-CC20-42E7-8327-E5212BE34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1AEF4D-E1F1-46B8-8C58-B490BFDD64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Métropolitain</Template>
  <TotalTime>0</TotalTime>
  <Words>1170</Words>
  <Application>Microsoft Office PowerPoint</Application>
  <PresentationFormat>Grand écran</PresentationFormat>
  <Paragraphs>252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Bahnschrift</vt:lpstr>
      <vt:lpstr>Calibri</vt:lpstr>
      <vt:lpstr>Calibri Light</vt:lpstr>
      <vt:lpstr>Calluna</vt:lpstr>
      <vt:lpstr>Circular Std Bold</vt:lpstr>
      <vt:lpstr>Métropolitain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2021-01-21T17:34:46Z</dcterms:created>
  <dcterms:modified xsi:type="dcterms:W3CDTF">2025-02-02T17:02:41Z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