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6" r:id="rId3"/>
    <p:sldId id="268" r:id="rId4"/>
    <p:sldId id="269" r:id="rId5"/>
    <p:sldId id="267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91" d="100"/>
          <a:sy n="91" d="100"/>
        </p:scale>
        <p:origin x="87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e garde couleur">
    <p:bg>
      <p:bgPr>
        <a:solidFill>
          <a:srgbClr val="6316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8A1557-BA38-FF4B-99A9-E0509405A4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003" y="2006217"/>
            <a:ext cx="11129588" cy="150374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B185686-36B9-3C4B-863F-ECA198F7F4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602038"/>
            <a:ext cx="9857591" cy="862386"/>
          </a:xfrm>
        </p:spPr>
        <p:txBody>
          <a:bodyPr anchor="ctr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555311-6814-AF48-829D-E69DF800CF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03056"/>
            <a:ext cx="1108934" cy="365125"/>
          </a:xfrm>
        </p:spPr>
        <p:txBody>
          <a:bodyPr/>
          <a:lstStyle>
            <a:lvl1pPr>
              <a:defRPr sz="1050"/>
            </a:lvl1pPr>
          </a:lstStyle>
          <a:p>
            <a:fld id="{9917E7B9-64FC-45DB-923D-189FEA91716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B6C1E5-38EE-8B45-9C6A-9E9AD9E58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85016" y="6203056"/>
            <a:ext cx="6594438" cy="365125"/>
          </a:xfrm>
        </p:spPr>
        <p:txBody>
          <a:bodyPr/>
          <a:lstStyle>
            <a:lvl1pPr>
              <a:defRPr sz="1050"/>
            </a:lvl1pPr>
          </a:lstStyle>
          <a:p>
            <a:endParaRPr lang="fr-FR"/>
          </a:p>
        </p:txBody>
      </p:sp>
      <p:pic>
        <p:nvPicPr>
          <p:cNvPr id="7" name="Image 14">
            <a:extLst>
              <a:ext uri="{FF2B5EF4-FFF2-40B4-BE49-F238E27FC236}">
                <a16:creationId xmlns:a16="http://schemas.microsoft.com/office/drawing/2014/main" id="{E3FD71F0-BCA0-D64E-A92B-8BE93D0DDE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252003" y="227141"/>
            <a:ext cx="5646664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616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e garde N&amp;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8A1557-BA38-FF4B-99A9-E0509405A4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003" y="1804230"/>
            <a:ext cx="10415997" cy="150374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200">
                <a:solidFill>
                  <a:srgbClr val="63163C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B185686-36B9-3C4B-863F-ECA198F7F4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862386"/>
          </a:xfrm>
        </p:spPr>
        <p:txBody>
          <a:bodyPr anchor="ctr"/>
          <a:lstStyle>
            <a:lvl1pPr marL="0" indent="0" algn="l">
              <a:buNone/>
              <a:defRPr sz="2400">
                <a:solidFill>
                  <a:srgbClr val="63163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555311-6814-AF48-829D-E69DF800CF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24572"/>
            <a:ext cx="990600" cy="365125"/>
          </a:xfrm>
        </p:spPr>
        <p:txBody>
          <a:bodyPr/>
          <a:lstStyle/>
          <a:p>
            <a:fld id="{9917E7B9-64FC-45DB-923D-189FEA91716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B6C1E5-38EE-8B45-9C6A-9E9AD9E58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85016" y="6224572"/>
            <a:ext cx="6594438" cy="365125"/>
          </a:xfrm>
        </p:spPr>
        <p:txBody>
          <a:bodyPr/>
          <a:lstStyle/>
          <a:p>
            <a:endParaRPr lang="fr-FR"/>
          </a:p>
        </p:txBody>
      </p:sp>
      <p:pic>
        <p:nvPicPr>
          <p:cNvPr id="8" name="Image 7" descr="Une image contenant assis, signe, ordinateur, dessin&#10;&#10;Description générée automatiquement">
            <a:extLst>
              <a:ext uri="{FF2B5EF4-FFF2-40B4-BE49-F238E27FC236}">
                <a16:creationId xmlns:a16="http://schemas.microsoft.com/office/drawing/2014/main" id="{E98DE75E-2679-054D-A41A-9E11BC9D40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5901" y="186469"/>
            <a:ext cx="5663884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3064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nd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4AA3B7-FDB5-7B40-972E-03690CE3C0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8958" y="6220176"/>
            <a:ext cx="1033631" cy="365125"/>
          </a:xfrm>
        </p:spPr>
        <p:txBody>
          <a:bodyPr/>
          <a:lstStyle>
            <a:lvl1pPr>
              <a:defRPr sz="1000"/>
            </a:lvl1pPr>
          </a:lstStyle>
          <a:p>
            <a:fld id="{9917E7B9-64FC-45DB-923D-189FEA91716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1FEBF2-DAA9-5748-88D2-A7C39FA03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85016" y="6224572"/>
            <a:ext cx="6594438" cy="365125"/>
          </a:xfrm>
        </p:spPr>
        <p:txBody>
          <a:bodyPr/>
          <a:lstStyle>
            <a:lvl1pPr>
              <a:defRPr sz="1000"/>
            </a:lvl1pPr>
          </a:lstStyle>
          <a:p>
            <a:endParaRPr lang="fr-FR"/>
          </a:p>
        </p:txBody>
      </p:sp>
      <p:pic>
        <p:nvPicPr>
          <p:cNvPr id="7" name="Image 17">
            <a:extLst>
              <a:ext uri="{FF2B5EF4-FFF2-40B4-BE49-F238E27FC236}">
                <a16:creationId xmlns:a16="http://schemas.microsoft.com/office/drawing/2014/main" id="{F38E78A0-587B-8341-B07E-95E53D7D8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950436" y="6142001"/>
            <a:ext cx="2144144" cy="478445"/>
          </a:xfrm>
          <a:prstGeom prst="rect">
            <a:avLst/>
          </a:prstGeom>
        </p:spPr>
      </p:pic>
      <p:sp>
        <p:nvSpPr>
          <p:cNvPr id="10" name="Titre 9">
            <a:extLst>
              <a:ext uri="{FF2B5EF4-FFF2-40B4-BE49-F238E27FC236}">
                <a16:creationId xmlns:a16="http://schemas.microsoft.com/office/drawing/2014/main" id="{125C5E8B-3C42-7F4A-8BF2-5F3B0B18A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398" y="203762"/>
            <a:ext cx="10794402" cy="732154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265647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4AA3B7-FDB5-7B40-972E-03690CE3C0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24572"/>
            <a:ext cx="1033631" cy="365125"/>
          </a:xfrm>
        </p:spPr>
        <p:txBody>
          <a:bodyPr/>
          <a:lstStyle/>
          <a:p>
            <a:fld id="{9917E7B9-64FC-45DB-923D-189FEA91716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1FEBF2-DAA9-5748-88D2-A7C39FA03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85016" y="6224572"/>
            <a:ext cx="6594438" cy="365125"/>
          </a:xfrm>
        </p:spPr>
        <p:txBody>
          <a:bodyPr/>
          <a:lstStyle/>
          <a:p>
            <a:endParaRPr lang="fr-FR"/>
          </a:p>
        </p:txBody>
      </p:sp>
      <p:pic>
        <p:nvPicPr>
          <p:cNvPr id="7" name="Image 17">
            <a:extLst>
              <a:ext uri="{FF2B5EF4-FFF2-40B4-BE49-F238E27FC236}">
                <a16:creationId xmlns:a16="http://schemas.microsoft.com/office/drawing/2014/main" id="{F38E78A0-587B-8341-B07E-95E53D7D8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950436" y="6142001"/>
            <a:ext cx="2144144" cy="478445"/>
          </a:xfrm>
          <a:prstGeom prst="rect">
            <a:avLst/>
          </a:prstGeom>
        </p:spPr>
      </p:pic>
      <p:sp>
        <p:nvSpPr>
          <p:cNvPr id="10" name="Titre 9">
            <a:extLst>
              <a:ext uri="{FF2B5EF4-FFF2-40B4-BE49-F238E27FC236}">
                <a16:creationId xmlns:a16="http://schemas.microsoft.com/office/drawing/2014/main" id="{125C5E8B-3C42-7F4A-8BF2-5F3B0B18A8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398" y="237554"/>
            <a:ext cx="10794402" cy="73215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sous-titre</a:t>
            </a:r>
          </a:p>
        </p:txBody>
      </p:sp>
    </p:spTree>
    <p:extLst>
      <p:ext uri="{BB962C8B-B14F-4D97-AF65-F5344CB8AC3E}">
        <p14:creationId xmlns:p14="http://schemas.microsoft.com/office/powerpoint/2010/main" val="1470611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164AF6C-DC4D-5D4C-A663-B4A7B9054F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35330"/>
            <a:ext cx="1130449" cy="365125"/>
          </a:xfrm>
        </p:spPr>
        <p:txBody>
          <a:bodyPr/>
          <a:lstStyle/>
          <a:p>
            <a:fld id="{9917E7B9-64FC-45DB-923D-189FEA91716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064E9A3-3AA9-C846-8FEC-29A0A1148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85016" y="6235330"/>
            <a:ext cx="6594438" cy="365125"/>
          </a:xfrm>
        </p:spPr>
        <p:txBody>
          <a:bodyPr/>
          <a:lstStyle/>
          <a:p>
            <a:endParaRPr lang="fr-FR"/>
          </a:p>
        </p:txBody>
      </p:sp>
      <p:pic>
        <p:nvPicPr>
          <p:cNvPr id="5" name="Image 17">
            <a:extLst>
              <a:ext uri="{FF2B5EF4-FFF2-40B4-BE49-F238E27FC236}">
                <a16:creationId xmlns:a16="http://schemas.microsoft.com/office/drawing/2014/main" id="{442D3CB0-151B-0A45-B227-2E22299E77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950436" y="6142001"/>
            <a:ext cx="2144144" cy="478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855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6EF0-AF2A-498A-9369-C75DB3CB27F2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2817E-FFB0-435C-892C-9C3CB4E9CD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2835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76F6E40-6422-0D40-8070-C1C541A9A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2808419"/>
            <a:ext cx="10418781" cy="2154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1821E3-804D-E84D-9593-5C045D7775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191683"/>
            <a:ext cx="1388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7E7B9-64FC-45DB-923D-189FEA91716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630978-8161-0C4B-B52E-6F77518628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85016" y="6203056"/>
            <a:ext cx="65944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A528EB42-77D5-C149-8B48-AD6EC6AE29A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/>
        </p:blipFill>
        <p:spPr bwMode="auto">
          <a:xfrm rot="16199999">
            <a:off x="5983654" y="649654"/>
            <a:ext cx="224692" cy="12192000"/>
          </a:xfrm>
          <a:prstGeom prst="rect">
            <a:avLst/>
          </a:prstGeom>
        </p:spPr>
      </p:pic>
      <p:sp>
        <p:nvSpPr>
          <p:cNvPr id="11" name="Espace réservé du titre 10">
            <a:extLst>
              <a:ext uri="{FF2B5EF4-FFF2-40B4-BE49-F238E27FC236}">
                <a16:creationId xmlns:a16="http://schemas.microsoft.com/office/drawing/2014/main" id="{DB8B80F0-E2CF-9A4D-9838-868A521A6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31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412958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fr-FR" sz="3200" b="1" kern="1200">
          <a:solidFill>
            <a:srgbClr val="63163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63163C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abine.pelle@universite-paris-saclay.fr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D8698BE6-10E7-49A4-AEF4-437244B9B9B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5325072" y="2450271"/>
            <a:ext cx="6724340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chemeClr val="bg1"/>
                </a:solidFill>
              </a:rPr>
              <a:t>Fondements socio-historiques de l’EP dans le Système éducatif</a:t>
            </a: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C6B3DB41-9447-4DA6-97B3-D44249E0FC6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5210" y="5947204"/>
            <a:ext cx="12041579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/>
              <a:t>Pelle Sabine</a:t>
            </a:r>
            <a:r>
              <a:rPr lang="fr-FR" sz="1800">
                <a:solidFill>
                  <a:schemeClr val="bg1"/>
                </a:solidFill>
              </a:rPr>
              <a:t>	  L2 </a:t>
            </a:r>
            <a:r>
              <a:rPr lang="fr-FR" sz="1800" dirty="0">
                <a:solidFill>
                  <a:schemeClr val="bg1"/>
                </a:solidFill>
              </a:rPr>
              <a:t>EM     TD4</a:t>
            </a:r>
            <a:r>
              <a:rPr lang="fr-FR" sz="3600" b="1" dirty="0">
                <a:solidFill>
                  <a:schemeClr val="bg1"/>
                </a:solidFill>
              </a:rPr>
              <a:t>	 </a:t>
            </a:r>
            <a:r>
              <a:rPr lang="fr-FR" sz="1800" dirty="0">
                <a:solidFill>
                  <a:schemeClr val="bg1"/>
                </a:solidFill>
              </a:rPr>
              <a:t>Semestre 4</a:t>
            </a:r>
            <a:r>
              <a:rPr lang="fr-FR" dirty="0">
                <a:solidFill>
                  <a:schemeClr val="bg1"/>
                </a:solidFill>
              </a:rPr>
              <a:t>			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F183122C-7771-4CDA-8E44-C44EDD0FC5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77349" y="615330"/>
            <a:ext cx="2105026" cy="710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C3C0423C-165F-4024-B9FE-6C31F92E87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72128" y="1826994"/>
            <a:ext cx="4757072" cy="3738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140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10BF0D48-EF03-4593-85B0-FF68B631D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Programme du TD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4A117B0-50AC-EE58-CE8B-04FE113206C6}"/>
              </a:ext>
            </a:extLst>
          </p:cNvPr>
          <p:cNvSpPr txBox="1"/>
          <p:nvPr/>
        </p:nvSpPr>
        <p:spPr>
          <a:xfrm>
            <a:off x="551843" y="2491742"/>
            <a:ext cx="1089973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000" dirty="0"/>
              <a:t>Préparation des débats</a:t>
            </a:r>
          </a:p>
          <a:p>
            <a:endParaRPr lang="fr-FR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FR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000" dirty="0"/>
              <a:t>Ecriture : Poser par écrit l’argumentation des débats</a:t>
            </a:r>
          </a:p>
        </p:txBody>
      </p:sp>
    </p:spTree>
    <p:extLst>
      <p:ext uri="{BB962C8B-B14F-4D97-AF65-F5344CB8AC3E}">
        <p14:creationId xmlns:p14="http://schemas.microsoft.com/office/powerpoint/2010/main" val="3418510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D61303-BEC3-A12A-2D92-A874387F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Ecriture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5F63F48-DA67-CD20-7617-E913035ACE81}"/>
              </a:ext>
            </a:extLst>
          </p:cNvPr>
          <p:cNvSpPr txBox="1"/>
          <p:nvPr/>
        </p:nvSpPr>
        <p:spPr>
          <a:xfrm>
            <a:off x="832747" y="3883075"/>
            <a:ext cx="105265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b="1" dirty="0"/>
              <a:t>X est-elle (il) plus favorable que Y, pour l’apprentissage et le développement des élèves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665BDFF-9754-5F37-F2A7-AA3A0F291215}"/>
              </a:ext>
            </a:extLst>
          </p:cNvPr>
          <p:cNvSpPr txBox="1"/>
          <p:nvPr/>
        </p:nvSpPr>
        <p:spPr>
          <a:xfrm>
            <a:off x="982980" y="1988821"/>
            <a:ext cx="978408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800" dirty="0"/>
              <a:t>A partir de votre travail de recherche pour les débats, des débats eux-mêmes, des textes et du CM, répondez à la question suivante :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A96D25B-DAAE-10A3-4DEF-5EFF690D5C75}"/>
              </a:ext>
            </a:extLst>
          </p:cNvPr>
          <p:cNvSpPr txBox="1"/>
          <p:nvPr/>
        </p:nvSpPr>
        <p:spPr>
          <a:xfrm>
            <a:off x="1154954" y="5191834"/>
            <a:ext cx="978408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800" dirty="0"/>
              <a:t>Individuellement, choisir une des deux thématiques travaillées et rédiger une réponse sur feuille</a:t>
            </a:r>
          </a:p>
        </p:txBody>
      </p:sp>
    </p:spTree>
    <p:extLst>
      <p:ext uri="{BB962C8B-B14F-4D97-AF65-F5344CB8AC3E}">
        <p14:creationId xmlns:p14="http://schemas.microsoft.com/office/powerpoint/2010/main" val="807756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AB4AB398-F453-A08B-8BE0-8DD115139578}"/>
              </a:ext>
            </a:extLst>
          </p:cNvPr>
          <p:cNvSpPr txBox="1"/>
          <p:nvPr/>
        </p:nvSpPr>
        <p:spPr>
          <a:xfrm>
            <a:off x="179696" y="535900"/>
            <a:ext cx="11832608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Structure : un passage d’introduction (4 lignes maximum), une partie développement, un passage de conclusion (4 lignes maximum). Alinéas, sauts de ligne sur le modèle</a:t>
            </a:r>
          </a:p>
          <a:p>
            <a:endParaRPr lang="fr-FR" sz="1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600" i="1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Alinéa</a:t>
            </a:r>
            <a:r>
              <a:rPr lang="fr-FR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 Partie d’introduction…………………………………………………………………………………………………………</a:t>
            </a:r>
          </a:p>
          <a:p>
            <a:r>
              <a:rPr lang="fr-FR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………………………………………………………………………………………………………..…………………………………………..</a:t>
            </a:r>
          </a:p>
          <a:p>
            <a:r>
              <a:rPr lang="fr-FR" sz="1600" i="1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Saut de ligne</a:t>
            </a:r>
          </a:p>
          <a:p>
            <a:r>
              <a:rPr lang="fr-FR" sz="1600" i="1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Alinéa</a:t>
            </a:r>
            <a:r>
              <a:rPr lang="fr-FR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 Développement (sous partie 1 = argument1).……………………………………………………………………</a:t>
            </a:r>
          </a:p>
          <a:p>
            <a:r>
              <a:rPr lang="fr-FR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………………………………………………………………………………………………………..………………………………………….. ………………………………………………………………………………………………………..………………………………………….. </a:t>
            </a:r>
          </a:p>
          <a:p>
            <a:r>
              <a:rPr lang="fr-FR" sz="1600" i="1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Alinéa</a:t>
            </a:r>
            <a:r>
              <a:rPr lang="fr-FR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 Développement (sous partie 1 = argument2).……………………………………………………………………</a:t>
            </a:r>
          </a:p>
          <a:p>
            <a:r>
              <a:rPr lang="fr-FR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………………………………………………………………………………………………………..………………………………………….. ………………………………………………………………………………………………………..………………………………………….. </a:t>
            </a:r>
          </a:p>
          <a:p>
            <a:r>
              <a:rPr lang="fr-FR" sz="1600" i="1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Saut de ligne</a:t>
            </a:r>
          </a:p>
          <a:p>
            <a:r>
              <a:rPr lang="fr-FR" sz="1600" i="1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Alinéa</a:t>
            </a:r>
            <a:r>
              <a:rPr lang="fr-FR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 Développement (sous partie 1 = limite du propos).……………………………………………………………………</a:t>
            </a:r>
          </a:p>
          <a:p>
            <a:r>
              <a:rPr lang="fr-FR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………………………………………………………………………………………………………..………………………………………….. ………………………………………………………………………………………………………..………………………………………….. </a:t>
            </a:r>
          </a:p>
          <a:p>
            <a:r>
              <a:rPr lang="fr-FR" sz="1600" i="1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Saut de ligne</a:t>
            </a:r>
            <a:endParaRPr lang="fr-FR" sz="1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1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600" i="1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Alinéa</a:t>
            </a:r>
            <a:r>
              <a:rPr lang="fr-FR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 Partie de conclusion…………………………………………………………………………………………………………</a:t>
            </a:r>
          </a:p>
          <a:p>
            <a:r>
              <a:rPr lang="fr-FR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………………………………………………………………………………………………………..…………………………………………..</a:t>
            </a:r>
          </a:p>
          <a:p>
            <a:r>
              <a:rPr lang="fr-FR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………………………………………………………………………………………………………..…………………………………………..</a:t>
            </a:r>
          </a:p>
          <a:p>
            <a:endParaRPr lang="fr-FR" sz="1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52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04317CB0-6FA7-4BED-B392-F05E20094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 le TD5</a:t>
            </a:r>
          </a:p>
        </p:txBody>
      </p:sp>
      <p:pic>
        <p:nvPicPr>
          <p:cNvPr id="2" name="Picture 4" descr="Faire les devoirs sans stress, c’est possible">
            <a:extLst>
              <a:ext uri="{FF2B5EF4-FFF2-40B4-BE49-F238E27FC236}">
                <a16:creationId xmlns:a16="http://schemas.microsoft.com/office/drawing/2014/main" id="{883A11C6-B06D-35A6-F036-427043EA3C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8320" y="117477"/>
            <a:ext cx="1965157" cy="13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FDD01E62-69A6-EF8E-A4B3-E713C2B33C27}"/>
              </a:ext>
            </a:extLst>
          </p:cNvPr>
          <p:cNvSpPr txBox="1"/>
          <p:nvPr/>
        </p:nvSpPr>
        <p:spPr>
          <a:xfrm>
            <a:off x="342900" y="1911922"/>
            <a:ext cx="118491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dirty="0"/>
              <a:t>Individuellement, terminer le travail d’écriture et le rapporter</a:t>
            </a:r>
          </a:p>
          <a:p>
            <a:endParaRPr lang="fr-FR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dirty="0"/>
              <a:t>Lire le texte: </a:t>
            </a:r>
          </a:p>
          <a:p>
            <a:pPr lvl="2"/>
            <a:r>
              <a:rPr lang="fr-FR" sz="2400" dirty="0"/>
              <a:t>Philippe Perrenoud, </a:t>
            </a:r>
            <a:r>
              <a:rPr lang="fr-FR" sz="2400" i="1" dirty="0"/>
              <a:t>Différenciation de l’enseignement: résistances, deuils et paradoxes, in </a:t>
            </a:r>
            <a:r>
              <a:rPr lang="fr-FR" sz="2400" u="sng" dirty="0"/>
              <a:t>La pédagogie à l’école des différences</a:t>
            </a:r>
            <a:r>
              <a:rPr lang="fr-FR" sz="2400" dirty="0"/>
              <a:t>, Paris, ESF, 1995, 2</a:t>
            </a:r>
            <a:r>
              <a:rPr lang="fr-FR" sz="2400" baseline="30000" dirty="0"/>
              <a:t>ème</a:t>
            </a:r>
            <a:r>
              <a:rPr lang="fr-FR" sz="2400" dirty="0"/>
              <a:t> édition, 1996, chapitre 4, pp.119-128</a:t>
            </a:r>
          </a:p>
          <a:p>
            <a:pPr lvl="2"/>
            <a:endParaRPr lang="fr-FR" sz="24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dirty="0"/>
              <a:t>Par groupe, formuler 5 questions et leurs réponses sur le texte permettant de le cerner dans son ensemble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FR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dirty="0" err="1">
                <a:hlinkClick r:id="rId3"/>
              </a:rPr>
              <a:t>Sabine.pelle@universite</a:t>
            </a:r>
            <a:r>
              <a:rPr lang="fr-FR" sz="2400" dirty="0">
                <a:hlinkClick r:id="rId3"/>
              </a:rPr>
              <a:t>-</a:t>
            </a:r>
            <a:r>
              <a:rPr lang="fr-FR" sz="2400" dirty="0" err="1">
                <a:hlinkClick r:id="rId3"/>
              </a:rPr>
              <a:t>paris-saclay.fr</a:t>
            </a:r>
            <a:endParaRPr lang="fr-FR" sz="240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FR" sz="2400"/>
          </a:p>
        </p:txBody>
      </p:sp>
    </p:spTree>
    <p:extLst>
      <p:ext uri="{BB962C8B-B14F-4D97-AF65-F5344CB8AC3E}">
        <p14:creationId xmlns:p14="http://schemas.microsoft.com/office/powerpoint/2010/main" val="4121361291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PT Paris Saclay 16-9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4" id="{42800A18-35BA-EC41-B8C8-B2EB80C86888}" vid="{0AEF19FC-64CA-074A-8358-7D912B3F472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Modèle PPT Paris Saclay 16-9</Template>
  <TotalTime>25</TotalTime>
  <Words>399</Words>
  <Application>Microsoft Office PowerPoint</Application>
  <PresentationFormat>Grand écran</PresentationFormat>
  <Paragraphs>66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Modèle PPT Paris Saclay 16-9</vt:lpstr>
      <vt:lpstr>Fondements socio-historiques de l’EP dans le Système éducatif</vt:lpstr>
      <vt:lpstr>Programme du TD</vt:lpstr>
      <vt:lpstr>Ecriture</vt:lpstr>
      <vt:lpstr>Présentation PowerPoint</vt:lpstr>
      <vt:lpstr>Pour le TD5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Fondements socio-historiques de l’EP dans le Système éducatif</dc:title>
  <dc:creator>Clément Guénolé</dc:creator>
  <cp:lastModifiedBy>sabine pelle</cp:lastModifiedBy>
  <cp:revision>15</cp:revision>
  <dcterms:created xsi:type="dcterms:W3CDTF">2024-01-25T10:23:16Z</dcterms:created>
  <dcterms:modified xsi:type="dcterms:W3CDTF">2025-02-06T08:49:57Z</dcterms:modified>
</cp:coreProperties>
</file>