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1" r:id="rId2"/>
    <p:sldId id="310" r:id="rId3"/>
    <p:sldId id="314" r:id="rId4"/>
    <p:sldId id="264" r:id="rId5"/>
    <p:sldId id="304" r:id="rId6"/>
    <p:sldId id="307" r:id="rId7"/>
    <p:sldId id="308" r:id="rId8"/>
    <p:sldId id="257" r:id="rId9"/>
    <p:sldId id="258" r:id="rId10"/>
    <p:sldId id="266" r:id="rId11"/>
    <p:sldId id="272" r:id="rId12"/>
    <p:sldId id="271" r:id="rId13"/>
    <p:sldId id="274" r:id="rId14"/>
    <p:sldId id="281" r:id="rId15"/>
    <p:sldId id="278" r:id="rId16"/>
    <p:sldId id="285" r:id="rId17"/>
    <p:sldId id="320" r:id="rId18"/>
    <p:sldId id="321" r:id="rId19"/>
    <p:sldId id="279" r:id="rId20"/>
    <p:sldId id="318" r:id="rId21"/>
    <p:sldId id="287" r:id="rId22"/>
    <p:sldId id="292" r:id="rId23"/>
    <p:sldId id="282" r:id="rId24"/>
    <p:sldId id="286" r:id="rId25"/>
    <p:sldId id="291" r:id="rId26"/>
    <p:sldId id="293" r:id="rId27"/>
    <p:sldId id="295" r:id="rId28"/>
    <p:sldId id="296" r:id="rId29"/>
    <p:sldId id="317" r:id="rId30"/>
    <p:sldId id="297" r:id="rId31"/>
    <p:sldId id="300" r:id="rId32"/>
    <p:sldId id="289" r:id="rId33"/>
    <p:sldId id="301" r:id="rId34"/>
    <p:sldId id="30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4E"/>
    <a:srgbClr val="00F2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smtClean="0"/>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1/22/2025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1/22/2025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smtClean="0"/>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1/22/2025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smtClean="0"/>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1/22/2025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1/22/2025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91"/>
            <a:ext cx="12192000" cy="8663768"/>
          </a:xfrm>
          <a:prstGeom prst="rect">
            <a:avLst/>
          </a:prstGeom>
        </p:spPr>
      </p:pic>
      <p:sp>
        <p:nvSpPr>
          <p:cNvPr id="13" name="Rectangle à coins arrondis 12"/>
          <p:cNvSpPr/>
          <p:nvPr/>
        </p:nvSpPr>
        <p:spPr>
          <a:xfrm>
            <a:off x="6460064" y="815184"/>
            <a:ext cx="5540188" cy="4997553"/>
          </a:xfrm>
          <a:prstGeom prst="wedgeRoundRectCallout">
            <a:avLst>
              <a:gd name="adj1" fmla="val -38551"/>
              <a:gd name="adj2" fmla="val 63345"/>
              <a:gd name="adj3" fmla="val 16667"/>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6937526" y="1793775"/>
            <a:ext cx="5922917"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endParaRPr lang="fr-FR" sz="5200" b="1" cap="all" dirty="0" smtClean="0">
              <a:solidFill>
                <a:srgbClr val="002060"/>
              </a:solidFill>
              <a:latin typeface="Bahnschrift" panose="020B0502040204020203" pitchFamily="34" charset="0"/>
              <a:cs typeface="Circular Std Bold" panose="020B0804020101010102" pitchFamily="34" charset="0"/>
            </a:endParaRPr>
          </a:p>
          <a:p>
            <a:pPr>
              <a:lnSpc>
                <a:spcPct val="100000"/>
              </a:lnSpc>
            </a:pPr>
            <a:endParaRPr lang="fr-FR" sz="1200" b="1" cap="all" dirty="0" smtClean="0">
              <a:solidFill>
                <a:srgbClr val="002060"/>
              </a:solidFill>
              <a:latin typeface="Bahnschrift" panose="020B0502040204020203" pitchFamily="34" charset="0"/>
              <a:cs typeface="Circular Std Bold" panose="020B0804020101010102" pitchFamily="34" charset="0"/>
            </a:endParaRPr>
          </a:p>
          <a:p>
            <a:pPr>
              <a:lnSpc>
                <a:spcPct val="100000"/>
              </a:lnSpc>
            </a:pPr>
            <a:r>
              <a:rPr lang="fr-FR" sz="5800" b="1" cap="all" dirty="0" smtClean="0">
                <a:solidFill>
                  <a:srgbClr val="002060"/>
                </a:solidFill>
                <a:latin typeface="+mn-lt"/>
                <a:cs typeface="Circular Std Bold" panose="020B0804020101010102" pitchFamily="34" charset="0"/>
              </a:rPr>
              <a:t>MÉTHODES D’ENQUÊTE</a:t>
            </a:r>
          </a:p>
          <a:p>
            <a:pPr>
              <a:lnSpc>
                <a:spcPct val="100000"/>
              </a:lnSpc>
            </a:pPr>
            <a:r>
              <a:rPr lang="fr-FR" sz="5200" b="1" cap="all" dirty="0" smtClean="0">
                <a:solidFill>
                  <a:srgbClr val="002060"/>
                </a:solidFill>
                <a:latin typeface="Bahnschrift" panose="020B0502040204020203" pitchFamily="34" charset="0"/>
                <a:cs typeface="Circular Std Bold" panose="020B0804020101010102" pitchFamily="34" charset="0"/>
              </a:rPr>
              <a:t> </a:t>
            </a:r>
            <a:br>
              <a:rPr lang="fr-FR" sz="5200" b="1" cap="all" dirty="0" smtClean="0">
                <a:solidFill>
                  <a:srgbClr val="002060"/>
                </a:solidFill>
                <a:latin typeface="Bahnschrift" panose="020B0502040204020203" pitchFamily="34" charset="0"/>
                <a:cs typeface="Circular Std Bold" panose="020B0804020101010102" pitchFamily="34" charset="0"/>
              </a:rPr>
            </a:br>
            <a:endParaRPr lang="fr-FR" sz="5200" b="1" cap="all" dirty="0">
              <a:solidFill>
                <a:srgbClr val="002060"/>
              </a:solidFill>
              <a:latin typeface="Bahnschrift" panose="020B0502040204020203" pitchFamily="34" charset="0"/>
              <a:cs typeface="Circular Std Bold" panose="020B0804020101010102" pitchFamily="34" charset="0"/>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6566848" y="356396"/>
            <a:ext cx="5326619" cy="1880415"/>
          </a:xfrm>
          <a:prstGeom prst="rect">
            <a:avLst/>
          </a:prstGeom>
        </p:spPr>
        <p:txBody>
          <a:bodyPr rtlCol="0">
            <a:normAutofit fontScale="70000" lnSpcReduction="2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endParaRPr lang="fr-FR" sz="2200" i="1" dirty="0" smtClean="0">
              <a:solidFill>
                <a:schemeClr val="tx1"/>
              </a:solidFill>
              <a:latin typeface="Calluna" panose="00000500000000000000" pitchFamily="50" charset="0"/>
            </a:endParaRPr>
          </a:p>
          <a:p>
            <a:pPr algn="ctr"/>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r>
              <a:rPr lang="fr-FR" b="1" u="sng" dirty="0" smtClean="0">
                <a:solidFill>
                  <a:schemeClr val="bg1"/>
                </a:solidFill>
                <a:latin typeface="Bahnschrift" panose="020B0502040204020203" pitchFamily="34" charset="0"/>
              </a:rPr>
              <a:t>LICENCE 2 &gt; </a:t>
            </a:r>
          </a:p>
          <a:p>
            <a:r>
              <a:rPr lang="fr-FR" b="1" u="sng" dirty="0" smtClean="0">
                <a:solidFill>
                  <a:schemeClr val="bg1"/>
                </a:solidFill>
                <a:latin typeface="Bahnschrift" panose="020B0502040204020203" pitchFamily="34" charset="0"/>
              </a:rPr>
              <a:t>TECHNIQUES DU CORPS</a:t>
            </a:r>
            <a:endParaRPr lang="fr-FR" b="1" u="sng" dirty="0">
              <a:solidFill>
                <a:schemeClr val="bg1"/>
              </a:solidFill>
              <a:latin typeface="Bahnschrift" panose="020B0502040204020203" pitchFamily="34" charset="0"/>
            </a:endParaRPr>
          </a:p>
        </p:txBody>
      </p:sp>
      <p:pic>
        <p:nvPicPr>
          <p:cNvPr id="9" name="Image 8" descr="https://www.static.inrae.fr/cdn/ff/5WbuCpssyGTbKyO3rzttlwrJTeDcI3bui4gGXdtSTG8/1585560203/public/jpg/logo-UnivPSaclay-fonc%C3%A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2391"/>
            <a:ext cx="1439545" cy="917575"/>
          </a:xfrm>
          <a:prstGeom prst="rect">
            <a:avLst/>
          </a:prstGeom>
          <a:noFill/>
          <a:ln>
            <a:noFill/>
          </a:ln>
        </p:spPr>
      </p:pic>
    </p:spTree>
    <p:extLst>
      <p:ext uri="{BB962C8B-B14F-4D97-AF65-F5344CB8AC3E}">
        <p14:creationId xmlns:p14="http://schemas.microsoft.com/office/powerpoint/2010/main" val="400625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AC4E"/>
                </a:solidFill>
              </a:rPr>
              <a:t>2</a:t>
            </a:r>
            <a:r>
              <a:rPr lang="fr-FR" dirty="0" smtClean="0">
                <a:solidFill>
                  <a:srgbClr val="00AC4E"/>
                </a:solidFill>
              </a:rPr>
              <a:t>.</a:t>
            </a:r>
            <a:r>
              <a:rPr lang="fr-FR" dirty="0" smtClean="0"/>
              <a:t> L’observation</a:t>
            </a:r>
            <a:endParaRPr lang="fr-FR" dirty="0"/>
          </a:p>
        </p:txBody>
      </p:sp>
      <p:sp>
        <p:nvSpPr>
          <p:cNvPr id="3" name="Espace réservé du texte 2"/>
          <p:cNvSpPr>
            <a:spLocks noGrp="1"/>
          </p:cNvSpPr>
          <p:nvPr>
            <p:ph type="body" idx="1"/>
          </p:nvPr>
        </p:nvSpPr>
        <p:spPr/>
        <p:txBody>
          <a:bodyPr/>
          <a:lstStyle/>
          <a:p>
            <a:r>
              <a:rPr lang="fr-FR" dirty="0" smtClean="0">
                <a:solidFill>
                  <a:srgbClr val="00AC4E"/>
                </a:solidFill>
              </a:rPr>
              <a:t>Outils, règles, principes</a:t>
            </a:r>
            <a:endParaRPr lang="fr-FR" dirty="0">
              <a:solidFill>
                <a:srgbClr val="00AC4E"/>
              </a:solidFill>
            </a:endParaRPr>
          </a:p>
        </p:txBody>
      </p:sp>
    </p:spTree>
    <p:extLst>
      <p:ext uri="{BB962C8B-B14F-4D97-AF65-F5344CB8AC3E}">
        <p14:creationId xmlns:p14="http://schemas.microsoft.com/office/powerpoint/2010/main" val="3527699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7" y="304800"/>
            <a:ext cx="10410235" cy="6174377"/>
          </a:xfrm>
        </p:spPr>
        <p:txBody>
          <a:bodyPr>
            <a:normAutofit/>
          </a:bodyPr>
          <a:lstStyle/>
          <a:p>
            <a:pPr marL="0" indent="0">
              <a:buNone/>
            </a:pPr>
            <a:r>
              <a:rPr lang="fr-FR" sz="2200" b="1" dirty="0" smtClean="0">
                <a:solidFill>
                  <a:srgbClr val="FF0000"/>
                </a:solidFill>
              </a:rPr>
              <a:t>1. Comment se mettre à observer : l’entrée sur le terrain </a:t>
            </a:r>
          </a:p>
          <a:p>
            <a:pPr marL="0" indent="0">
              <a:buNone/>
            </a:pPr>
            <a:endParaRPr lang="fr-FR" i="1" dirty="0" smtClean="0">
              <a:solidFill>
                <a:schemeClr val="tx1"/>
              </a:solidFill>
            </a:endParaRPr>
          </a:p>
          <a:p>
            <a:pPr marL="0" indent="0">
              <a:buNone/>
            </a:pPr>
            <a:r>
              <a:rPr lang="fr-FR" dirty="0" smtClean="0">
                <a:solidFill>
                  <a:schemeClr val="tx1"/>
                </a:solidFill>
              </a:rPr>
              <a:t>Toujours difficile : à préparer avec soin et à questionner après coup</a:t>
            </a:r>
          </a:p>
          <a:p>
            <a:pPr marL="0" indent="0">
              <a:buNone/>
            </a:pPr>
            <a:r>
              <a:rPr lang="fr-FR" dirty="0">
                <a:solidFill>
                  <a:schemeClr val="tx1"/>
                </a:solidFill>
              </a:rPr>
              <a:t>– Trouver le lieu de </a:t>
            </a:r>
            <a:r>
              <a:rPr lang="fr-FR" dirty="0" smtClean="0">
                <a:solidFill>
                  <a:schemeClr val="tx1"/>
                </a:solidFill>
              </a:rPr>
              <a:t>l’action et réfléchir à ce qu’il contient : </a:t>
            </a:r>
          </a:p>
          <a:p>
            <a:pPr marL="0" indent="0">
              <a:buNone/>
            </a:pPr>
            <a:r>
              <a:rPr lang="fr-FR" dirty="0" smtClean="0">
                <a:solidFill>
                  <a:schemeClr val="tx1"/>
                </a:solidFill>
              </a:rPr>
              <a:t>	= effet des propriétés des enquêteurs (âge, sexe, tenue, etc.) sur le groupe observé, sur 	l’activité observée, effet de votre connaissance préalable des pratiquants, de la pratique 	(connivence, évidence, esbroufe, etc.)</a:t>
            </a:r>
          </a:p>
          <a:p>
            <a:pPr marL="0" indent="0">
              <a:buNone/>
            </a:pPr>
            <a:r>
              <a:rPr lang="fr-FR" dirty="0" smtClean="0">
                <a:solidFill>
                  <a:schemeClr val="tx1"/>
                </a:solidFill>
              </a:rPr>
              <a:t>	= effet des propriétés de l’activité : suppose-t-elle d’ordinaire d’être observée 	(spectateurs, etc.), ou pas ; quel effet ?</a:t>
            </a:r>
          </a:p>
          <a:p>
            <a:pPr marL="0" indent="0">
              <a:buNone/>
            </a:pPr>
            <a:r>
              <a:rPr lang="fr-FR" dirty="0" smtClean="0">
                <a:solidFill>
                  <a:schemeClr val="tx1"/>
                </a:solidFill>
              </a:rPr>
              <a:t>– Négocier sa place : avec qui et que promettre ?</a:t>
            </a:r>
          </a:p>
          <a:p>
            <a:pPr marL="0" indent="0">
              <a:buNone/>
            </a:pPr>
            <a:r>
              <a:rPr lang="fr-FR" dirty="0">
                <a:solidFill>
                  <a:schemeClr val="tx1"/>
                </a:solidFill>
              </a:rPr>
              <a:t>	</a:t>
            </a:r>
            <a:r>
              <a:rPr lang="fr-FR" dirty="0" smtClean="0">
                <a:solidFill>
                  <a:schemeClr val="tx1"/>
                </a:solidFill>
              </a:rPr>
              <a:t>Comment </a:t>
            </a:r>
            <a:r>
              <a:rPr lang="fr-FR" dirty="0">
                <a:solidFill>
                  <a:schemeClr val="tx1"/>
                </a:solidFill>
              </a:rPr>
              <a:t>présenter votre enquête ? Les vertus du flou</a:t>
            </a:r>
            <a:endParaRPr lang="fr-FR" i="1" dirty="0" smtClean="0">
              <a:solidFill>
                <a:schemeClr val="tx1"/>
              </a:solidFill>
            </a:endParaRPr>
          </a:p>
          <a:p>
            <a:pPr marL="0" indent="0">
              <a:buNone/>
            </a:pPr>
            <a:r>
              <a:rPr lang="fr-FR" dirty="0">
                <a:solidFill>
                  <a:schemeClr val="tx1"/>
                </a:solidFill>
              </a:rPr>
              <a:t>	</a:t>
            </a:r>
            <a:r>
              <a:rPr lang="fr-FR" dirty="0" smtClean="0">
                <a:solidFill>
                  <a:schemeClr val="tx1"/>
                </a:solidFill>
              </a:rPr>
              <a:t>Quel </a:t>
            </a:r>
            <a:r>
              <a:rPr lang="fr-FR" dirty="0">
                <a:solidFill>
                  <a:schemeClr val="tx1"/>
                </a:solidFill>
              </a:rPr>
              <a:t>rôle tenir : participer ou non ? (ici : réfléchir au fait </a:t>
            </a:r>
          </a:p>
          <a:p>
            <a:pPr marL="0" indent="0">
              <a:buNone/>
            </a:pPr>
            <a:r>
              <a:rPr lang="fr-FR" dirty="0">
                <a:solidFill>
                  <a:schemeClr val="tx1"/>
                </a:solidFill>
              </a:rPr>
              <a:t>	</a:t>
            </a:r>
            <a:r>
              <a:rPr lang="fr-FR" dirty="0" smtClean="0">
                <a:solidFill>
                  <a:schemeClr val="tx1"/>
                </a:solidFill>
              </a:rPr>
              <a:t>Trouver </a:t>
            </a:r>
            <a:r>
              <a:rPr lang="fr-FR" dirty="0">
                <a:solidFill>
                  <a:schemeClr val="tx1"/>
                </a:solidFill>
              </a:rPr>
              <a:t>des alliés (informateurs, relais, etc</a:t>
            </a:r>
            <a:r>
              <a:rPr lang="fr-FR" dirty="0" smtClean="0">
                <a:solidFill>
                  <a:schemeClr val="tx1"/>
                </a:solidFill>
              </a:rPr>
              <a:t>.)</a:t>
            </a:r>
          </a:p>
          <a:p>
            <a:pPr marL="0" indent="0">
              <a:buNone/>
            </a:pPr>
            <a:endParaRPr lang="fr-FR" u="sng" dirty="0" smtClean="0">
              <a:solidFill>
                <a:schemeClr val="tx1"/>
              </a:solidFill>
            </a:endParaRPr>
          </a:p>
          <a:p>
            <a:pPr marL="0" indent="0">
              <a:buNone/>
            </a:pPr>
            <a:r>
              <a:rPr lang="fr-FR" dirty="0" smtClean="0">
                <a:solidFill>
                  <a:schemeClr val="tx1"/>
                </a:solidFill>
              </a:rPr>
              <a:t>	*</a:t>
            </a:r>
            <a:r>
              <a:rPr lang="fr-FR" u="sng" dirty="0" smtClean="0">
                <a:solidFill>
                  <a:schemeClr val="tx1"/>
                </a:solidFill>
              </a:rPr>
              <a:t>Un cas exemplaire</a:t>
            </a:r>
            <a:r>
              <a:rPr lang="fr-FR" dirty="0" smtClean="0">
                <a:solidFill>
                  <a:schemeClr val="tx1"/>
                </a:solidFill>
              </a:rPr>
              <a:t> : P. Bourgois</a:t>
            </a:r>
            <a:endParaRPr lang="fr-FR" dirty="0">
              <a:solidFill>
                <a:schemeClr val="tx1"/>
              </a:solidFill>
            </a:endParaRPr>
          </a:p>
          <a:p>
            <a:pPr marL="0" indent="0">
              <a:buNone/>
            </a:pPr>
            <a:endParaRPr lang="fr-FR" dirty="0" smtClean="0">
              <a:solidFill>
                <a:schemeClr val="tx1"/>
              </a:solidFill>
            </a:endParaRPr>
          </a:p>
          <a:p>
            <a:pPr marL="0" indent="0">
              <a:buNone/>
            </a:pPr>
            <a:endParaRPr lang="fr-FR" i="1" dirty="0">
              <a:solidFill>
                <a:schemeClr val="tx1"/>
              </a:solidFill>
            </a:endParaRPr>
          </a:p>
          <a:p>
            <a:pPr marL="0" indent="0">
              <a:buNone/>
            </a:pPr>
            <a:endParaRPr lang="fr-FR" i="1" dirty="0">
              <a:solidFill>
                <a:schemeClr val="tx1"/>
              </a:solidFill>
            </a:endParaRPr>
          </a:p>
          <a:p>
            <a:pPr marL="0" indent="0">
              <a:buNone/>
            </a:pPr>
            <a:endParaRPr lang="fr-FR" dirty="0" smtClean="0">
              <a:solidFill>
                <a:schemeClr val="tx1"/>
              </a:solidFill>
            </a:endParaRPr>
          </a:p>
        </p:txBody>
      </p:sp>
    </p:spTree>
    <p:extLst>
      <p:ext uri="{BB962C8B-B14F-4D97-AF65-F5344CB8AC3E}">
        <p14:creationId xmlns:p14="http://schemas.microsoft.com/office/powerpoint/2010/main" val="51274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8" y="574767"/>
            <a:ext cx="10178322" cy="5904410"/>
          </a:xfrm>
        </p:spPr>
        <p:txBody>
          <a:bodyPr>
            <a:normAutofit/>
          </a:bodyPr>
          <a:lstStyle/>
          <a:p>
            <a:pPr marL="0" indent="0">
              <a:buNone/>
            </a:pPr>
            <a:r>
              <a:rPr lang="fr-FR" b="1" dirty="0" smtClean="0">
                <a:solidFill>
                  <a:srgbClr val="FF0000"/>
                </a:solidFill>
              </a:rPr>
              <a:t>2</a:t>
            </a:r>
            <a:r>
              <a:rPr lang="fr-FR" b="1" dirty="0">
                <a:solidFill>
                  <a:srgbClr val="FF0000"/>
                </a:solidFill>
              </a:rPr>
              <a:t>.</a:t>
            </a:r>
            <a:r>
              <a:rPr lang="fr-FR" b="1" dirty="0" smtClean="0">
                <a:solidFill>
                  <a:srgbClr val="FF0000"/>
                </a:solidFill>
              </a:rPr>
              <a:t> </a:t>
            </a:r>
            <a:r>
              <a:rPr lang="fr-FR" b="1" dirty="0">
                <a:solidFill>
                  <a:srgbClr val="FF0000"/>
                </a:solidFill>
              </a:rPr>
              <a:t>Le recueil des </a:t>
            </a:r>
            <a:r>
              <a:rPr lang="fr-FR" b="1" dirty="0" smtClean="0">
                <a:solidFill>
                  <a:srgbClr val="FF0000"/>
                </a:solidFill>
              </a:rPr>
              <a:t>données</a:t>
            </a:r>
          </a:p>
          <a:p>
            <a:pPr marL="0" indent="0">
              <a:buNone/>
            </a:pPr>
            <a:endParaRPr lang="fr-FR" dirty="0" smtClean="0">
              <a:solidFill>
                <a:schemeClr val="tx1"/>
              </a:solidFill>
            </a:endParaRPr>
          </a:p>
          <a:p>
            <a:pPr marL="0" indent="0">
              <a:buNone/>
            </a:pPr>
            <a:r>
              <a:rPr lang="fr-FR" dirty="0" smtClean="0">
                <a:solidFill>
                  <a:schemeClr val="tx1"/>
                </a:solidFill>
              </a:rPr>
              <a:t>– </a:t>
            </a:r>
            <a:r>
              <a:rPr lang="fr-FR" dirty="0">
                <a:solidFill>
                  <a:schemeClr val="tx1"/>
                </a:solidFill>
              </a:rPr>
              <a:t>L’observation </a:t>
            </a:r>
            <a:r>
              <a:rPr lang="fr-FR" dirty="0" smtClean="0">
                <a:solidFill>
                  <a:schemeClr val="tx1"/>
                </a:solidFill>
              </a:rPr>
              <a:t>ne dépend que de vous. Personne ne vous dit quoi observer, ni si votre interprétation de ce que vous avez observé est la bonne. </a:t>
            </a:r>
          </a:p>
          <a:p>
            <a:pPr marL="0" indent="0">
              <a:buNone/>
            </a:pPr>
            <a:r>
              <a:rPr lang="fr-FR" dirty="0" smtClean="0">
                <a:solidFill>
                  <a:schemeClr val="tx1"/>
                </a:solidFill>
              </a:rPr>
              <a:t>Vous risquez de voir de travers, d’entendre de travers ou de vous méprendre sur le « sens » de ce qui se joue : </a:t>
            </a:r>
          </a:p>
          <a:p>
            <a:pPr marL="0" indent="0">
              <a:buNone/>
            </a:pPr>
            <a:r>
              <a:rPr lang="fr-FR" dirty="0" smtClean="0">
                <a:solidFill>
                  <a:schemeClr val="tx1"/>
                </a:solidFill>
              </a:rPr>
              <a:t>	discutez-en ; comparez ce que vous avez vu ; faites-vous expliquez ; tester vos 	observations ; familiarisez-vous</a:t>
            </a:r>
          </a:p>
          <a:p>
            <a:pPr marL="0" indent="0">
              <a:buNone/>
            </a:pPr>
            <a:endParaRPr lang="fr-FR" dirty="0" smtClean="0">
              <a:solidFill>
                <a:schemeClr val="tx1"/>
              </a:solidFill>
            </a:endParaRPr>
          </a:p>
          <a:p>
            <a:pPr marL="0" indent="0">
              <a:buNone/>
            </a:pPr>
            <a:r>
              <a:rPr lang="fr-FR" dirty="0" smtClean="0">
                <a:solidFill>
                  <a:schemeClr val="tx1"/>
                </a:solidFill>
              </a:rPr>
              <a:t>*Les </a:t>
            </a:r>
            <a:r>
              <a:rPr lang="fr-FR" b="1" dirty="0" smtClean="0">
                <a:solidFill>
                  <a:schemeClr val="tx1"/>
                </a:solidFill>
              </a:rPr>
              <a:t>malentendus</a:t>
            </a:r>
            <a:r>
              <a:rPr lang="fr-FR" dirty="0" smtClean="0">
                <a:solidFill>
                  <a:schemeClr val="tx1"/>
                </a:solidFill>
              </a:rPr>
              <a:t> et les contre-sens sont difficiles à éviter : ils sont toujours très riches ; ils traduisent la spécificité d’une pratique ou d’un milieu (qui vous est d’abord étranger)</a:t>
            </a:r>
            <a:endParaRPr lang="fr-FR" dirty="0">
              <a:solidFill>
                <a:schemeClr val="tx1"/>
              </a:solidFill>
            </a:endParaRPr>
          </a:p>
          <a:p>
            <a:pPr marL="0" indent="0">
              <a:buNone/>
            </a:pPr>
            <a:endParaRPr lang="fr-FR" b="1" dirty="0" smtClean="0">
              <a:solidFill>
                <a:schemeClr val="tx1"/>
              </a:solidFill>
            </a:endParaRPr>
          </a:p>
        </p:txBody>
      </p:sp>
    </p:spTree>
    <p:extLst>
      <p:ext uri="{BB962C8B-B14F-4D97-AF65-F5344CB8AC3E}">
        <p14:creationId xmlns:p14="http://schemas.microsoft.com/office/powerpoint/2010/main" val="3749704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8" y="574767"/>
            <a:ext cx="10178322" cy="5904410"/>
          </a:xfrm>
        </p:spPr>
        <p:txBody>
          <a:bodyPr>
            <a:normAutofit lnSpcReduction="10000"/>
          </a:bodyPr>
          <a:lstStyle/>
          <a:p>
            <a:pPr marL="0" indent="0">
              <a:buNone/>
            </a:pPr>
            <a:r>
              <a:rPr lang="fr-FR" b="1" dirty="0" smtClean="0">
                <a:solidFill>
                  <a:srgbClr val="FF0000"/>
                </a:solidFill>
              </a:rPr>
              <a:t>3. Que faut-il observer et comment ?</a:t>
            </a:r>
            <a:endParaRPr lang="fr-FR" b="1" dirty="0">
              <a:solidFill>
                <a:srgbClr val="FF0000"/>
              </a:solidFill>
            </a:endParaRPr>
          </a:p>
          <a:p>
            <a:pPr marL="0" indent="0">
              <a:buNone/>
            </a:pPr>
            <a:endParaRPr lang="fr-FR" i="1" dirty="0" smtClean="0">
              <a:solidFill>
                <a:schemeClr val="tx1"/>
              </a:solidFill>
            </a:endParaRPr>
          </a:p>
          <a:p>
            <a:pPr marL="0" indent="0">
              <a:buNone/>
            </a:pPr>
            <a:r>
              <a:rPr lang="fr-FR" dirty="0">
                <a:solidFill>
                  <a:schemeClr val="tx1"/>
                </a:solidFill>
              </a:rPr>
              <a:t>– Observer </a:t>
            </a:r>
            <a:r>
              <a:rPr lang="fr-FR" dirty="0" smtClean="0">
                <a:solidFill>
                  <a:schemeClr val="tx1"/>
                </a:solidFill>
              </a:rPr>
              <a:t>est un exercice d’attention : un savoir-faire qui s’apprend, s’exerce, se vérifie et s’analyse</a:t>
            </a:r>
          </a:p>
          <a:p>
            <a:pPr marL="0" indent="0">
              <a:buNone/>
            </a:pPr>
            <a:r>
              <a:rPr lang="fr-FR" dirty="0" smtClean="0">
                <a:solidFill>
                  <a:schemeClr val="tx1"/>
                </a:solidFill>
              </a:rPr>
              <a:t>– Identifiez clairement ce que vous êtes venus observer (on n’observe pas en général) : une interaction ordinaire ; une occasion particulière ; un imprévu, etc.</a:t>
            </a:r>
          </a:p>
          <a:p>
            <a:pPr marL="0" indent="0">
              <a:buNone/>
            </a:pPr>
            <a:r>
              <a:rPr lang="fr-FR" dirty="0" smtClean="0">
                <a:solidFill>
                  <a:schemeClr val="tx1"/>
                </a:solidFill>
              </a:rPr>
              <a:t>– </a:t>
            </a:r>
            <a:r>
              <a:rPr lang="fr-FR" dirty="0">
                <a:solidFill>
                  <a:schemeClr val="tx1"/>
                </a:solidFill>
              </a:rPr>
              <a:t>E</a:t>
            </a:r>
            <a:r>
              <a:rPr lang="fr-FR" dirty="0" smtClean="0">
                <a:solidFill>
                  <a:schemeClr val="tx1"/>
                </a:solidFill>
              </a:rPr>
              <a:t>xpliquer et partagez vos impressions : questionner le « point de vue »</a:t>
            </a:r>
          </a:p>
          <a:p>
            <a:pPr marL="0" indent="0">
              <a:buNone/>
            </a:pPr>
            <a:r>
              <a:rPr lang="fr-FR" dirty="0">
                <a:solidFill>
                  <a:schemeClr val="tx1"/>
                </a:solidFill>
              </a:rPr>
              <a:t>– faire </a:t>
            </a:r>
            <a:r>
              <a:rPr lang="fr-FR" dirty="0" smtClean="0">
                <a:solidFill>
                  <a:schemeClr val="tx1"/>
                </a:solidFill>
              </a:rPr>
              <a:t>varier les points de vue retenus ; les scènes ou les moments observés</a:t>
            </a:r>
          </a:p>
          <a:p>
            <a:pPr marL="0" indent="0">
              <a:buNone/>
            </a:pPr>
            <a:r>
              <a:rPr lang="fr-FR" dirty="0" smtClean="0">
                <a:solidFill>
                  <a:schemeClr val="tx1"/>
                </a:solidFill>
              </a:rPr>
              <a:t>–</a:t>
            </a:r>
            <a:r>
              <a:rPr lang="fr-FR" dirty="0">
                <a:solidFill>
                  <a:schemeClr val="tx1"/>
                </a:solidFill>
              </a:rPr>
              <a:t> N</a:t>
            </a:r>
            <a:r>
              <a:rPr lang="fr-FR" dirty="0" smtClean="0">
                <a:solidFill>
                  <a:schemeClr val="tx1"/>
                </a:solidFill>
              </a:rPr>
              <a:t>e </a:t>
            </a:r>
            <a:r>
              <a:rPr lang="fr-FR" dirty="0">
                <a:solidFill>
                  <a:schemeClr val="tx1"/>
                </a:solidFill>
              </a:rPr>
              <a:t>pas chercher à être neutre = plutôt ce qui vous étonne ou vous retient ou même vous </a:t>
            </a:r>
            <a:r>
              <a:rPr lang="fr-FR" dirty="0" smtClean="0">
                <a:solidFill>
                  <a:schemeClr val="tx1"/>
                </a:solidFill>
              </a:rPr>
              <a:t>choque.</a:t>
            </a:r>
            <a:endParaRPr lang="fr-FR" b="1" i="1" dirty="0" smtClean="0">
              <a:solidFill>
                <a:schemeClr val="tx1"/>
              </a:solidFill>
            </a:endParaRPr>
          </a:p>
          <a:p>
            <a:pPr marL="0" indent="0">
              <a:buNone/>
            </a:pPr>
            <a:endParaRPr lang="fr-FR" b="1" i="1" dirty="0">
              <a:solidFill>
                <a:schemeClr val="tx1"/>
              </a:solidFill>
            </a:endParaRPr>
          </a:p>
          <a:p>
            <a:pPr marL="0" indent="0">
              <a:buNone/>
            </a:pPr>
            <a:r>
              <a:rPr lang="fr-FR" b="1" dirty="0" smtClean="0">
                <a:solidFill>
                  <a:schemeClr val="tx1"/>
                </a:solidFill>
              </a:rPr>
              <a:t>Tension </a:t>
            </a:r>
            <a:r>
              <a:rPr lang="fr-FR" dirty="0" smtClean="0">
                <a:solidFill>
                  <a:schemeClr val="tx1"/>
                </a:solidFill>
              </a:rPr>
              <a:t>: le plus souvent, on ne voit rien dans des situations trop familières ; mais on ne comprend rien dans des situations trop étrangères </a:t>
            </a:r>
          </a:p>
          <a:p>
            <a:pPr>
              <a:buFont typeface="Symbol" panose="05050102010706020507" pitchFamily="18" charset="2"/>
              <a:buChar char="Þ"/>
            </a:pPr>
            <a:r>
              <a:rPr lang="fr-FR" sz="2000" dirty="0" smtClean="0">
                <a:solidFill>
                  <a:schemeClr val="tx1"/>
                </a:solidFill>
              </a:rPr>
              <a:t>rendre étranger ce qui est familier et rendre familier ce qui est étranger</a:t>
            </a:r>
            <a:endParaRPr lang="fr-FR" dirty="0">
              <a:solidFill>
                <a:schemeClr val="tx1"/>
              </a:solidFill>
            </a:endParaRPr>
          </a:p>
          <a:p>
            <a:pPr marL="0" indent="0">
              <a:buNone/>
            </a:pPr>
            <a:r>
              <a:rPr lang="fr-FR" dirty="0" smtClean="0">
                <a:solidFill>
                  <a:schemeClr val="tx1"/>
                </a:solidFill>
              </a:rPr>
              <a:t>	</a:t>
            </a:r>
            <a:r>
              <a:rPr lang="fr-FR" u="sng" dirty="0" smtClean="0">
                <a:solidFill>
                  <a:schemeClr val="tx1"/>
                </a:solidFill>
              </a:rPr>
              <a:t>Un cas exemplaire</a:t>
            </a:r>
            <a:r>
              <a:rPr lang="fr-FR" dirty="0" smtClean="0">
                <a:solidFill>
                  <a:schemeClr val="tx1"/>
                </a:solidFill>
              </a:rPr>
              <a:t> :</a:t>
            </a:r>
            <a:r>
              <a:rPr lang="fr-FR" i="1" dirty="0" smtClean="0">
                <a:solidFill>
                  <a:schemeClr val="tx1"/>
                </a:solidFill>
              </a:rPr>
              <a:t> F.  Weber aux jardins d 'Ivry</a:t>
            </a:r>
            <a:endParaRPr lang="fr-FR" i="1" dirty="0">
              <a:solidFill>
                <a:schemeClr val="tx1"/>
              </a:solidFill>
            </a:endParaRPr>
          </a:p>
          <a:p>
            <a:pPr>
              <a:buFont typeface="Symbol" panose="05050102010706020507" pitchFamily="18" charset="2"/>
              <a:buChar char="Þ"/>
            </a:pPr>
            <a:endParaRPr lang="fr-FR" sz="2000" dirty="0" smtClean="0">
              <a:solidFill>
                <a:schemeClr val="tx1"/>
              </a:solidFill>
            </a:endParaRPr>
          </a:p>
        </p:txBody>
      </p:sp>
    </p:spTree>
    <p:extLst>
      <p:ext uri="{BB962C8B-B14F-4D97-AF65-F5344CB8AC3E}">
        <p14:creationId xmlns:p14="http://schemas.microsoft.com/office/powerpoint/2010/main" val="161262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8" y="574767"/>
            <a:ext cx="10178322" cy="5904410"/>
          </a:xfrm>
        </p:spPr>
        <p:txBody>
          <a:bodyPr>
            <a:normAutofit/>
          </a:bodyPr>
          <a:lstStyle/>
          <a:p>
            <a:pPr marL="0" indent="0">
              <a:buNone/>
            </a:pPr>
            <a:r>
              <a:rPr lang="fr-FR" b="1" dirty="0" smtClean="0">
                <a:solidFill>
                  <a:srgbClr val="FF0000"/>
                </a:solidFill>
              </a:rPr>
              <a:t>4. Les outils de l’observation</a:t>
            </a:r>
            <a:endParaRPr lang="fr-FR" b="1" dirty="0">
              <a:solidFill>
                <a:srgbClr val="FF0000"/>
              </a:solidFill>
            </a:endParaRPr>
          </a:p>
          <a:p>
            <a:pPr marL="0" indent="0">
              <a:buNone/>
            </a:pPr>
            <a:endParaRPr lang="fr-FR" dirty="0" smtClean="0">
              <a:solidFill>
                <a:schemeClr val="tx1"/>
              </a:solidFill>
            </a:endParaRPr>
          </a:p>
          <a:p>
            <a:pPr marL="0" indent="0">
              <a:buNone/>
            </a:pPr>
            <a:r>
              <a:rPr lang="fr-FR" dirty="0">
                <a:solidFill>
                  <a:schemeClr val="tx1"/>
                </a:solidFill>
              </a:rPr>
              <a:t>– </a:t>
            </a:r>
            <a:r>
              <a:rPr lang="fr-FR" b="1" dirty="0" smtClean="0">
                <a:solidFill>
                  <a:schemeClr val="tx1"/>
                </a:solidFill>
              </a:rPr>
              <a:t>Schémas, dessins, croquis</a:t>
            </a:r>
            <a:r>
              <a:rPr lang="fr-FR" dirty="0" smtClean="0">
                <a:solidFill>
                  <a:schemeClr val="tx1"/>
                </a:solidFill>
              </a:rPr>
              <a:t> </a:t>
            </a:r>
            <a:r>
              <a:rPr lang="fr-FR" dirty="0">
                <a:solidFill>
                  <a:schemeClr val="tx1"/>
                </a:solidFill>
              </a:rPr>
              <a:t>= disposition précise ; date, lieu</a:t>
            </a:r>
            <a:r>
              <a:rPr lang="fr-FR" dirty="0" smtClean="0">
                <a:solidFill>
                  <a:schemeClr val="tx1"/>
                </a:solidFill>
              </a:rPr>
              <a:t>, nombre des participant, durée, disposition, </a:t>
            </a:r>
            <a:r>
              <a:rPr lang="fr-FR" dirty="0">
                <a:solidFill>
                  <a:schemeClr val="tx1"/>
                </a:solidFill>
              </a:rPr>
              <a:t>etc</a:t>
            </a:r>
            <a:r>
              <a:rPr lang="fr-FR" dirty="0" smtClean="0">
                <a:solidFill>
                  <a:schemeClr val="tx1"/>
                </a:solidFill>
              </a:rPr>
              <a:t>.</a:t>
            </a:r>
          </a:p>
          <a:p>
            <a:pPr marL="0" indent="0">
              <a:buNone/>
            </a:pPr>
            <a:r>
              <a:rPr lang="fr-FR" dirty="0" smtClean="0">
                <a:solidFill>
                  <a:schemeClr val="tx1"/>
                </a:solidFill>
              </a:rPr>
              <a:t>– </a:t>
            </a:r>
            <a:r>
              <a:rPr lang="fr-FR" b="1" dirty="0" smtClean="0">
                <a:solidFill>
                  <a:schemeClr val="tx1"/>
                </a:solidFill>
              </a:rPr>
              <a:t>Documentation « indigène »</a:t>
            </a:r>
          </a:p>
          <a:p>
            <a:pPr marL="0" indent="0">
              <a:buNone/>
            </a:pPr>
            <a:r>
              <a:rPr lang="fr-FR" dirty="0">
                <a:solidFill>
                  <a:schemeClr val="tx1"/>
                </a:solidFill>
              </a:rPr>
              <a:t>– </a:t>
            </a:r>
            <a:r>
              <a:rPr lang="fr-FR" b="1" dirty="0" smtClean="0">
                <a:solidFill>
                  <a:schemeClr val="tx1"/>
                </a:solidFill>
              </a:rPr>
              <a:t>Photos, films</a:t>
            </a:r>
            <a:r>
              <a:rPr lang="fr-FR" dirty="0" smtClean="0">
                <a:solidFill>
                  <a:schemeClr val="tx1"/>
                </a:solidFill>
              </a:rPr>
              <a:t> : souvent difficile et mal vu ; à négocier et réfléchir aux effets induits sur la pratique</a:t>
            </a:r>
            <a:endParaRPr lang="fr-FR" dirty="0">
              <a:solidFill>
                <a:schemeClr val="tx1"/>
              </a:solidFill>
            </a:endParaRPr>
          </a:p>
          <a:p>
            <a:pPr marL="0" indent="0">
              <a:buNone/>
            </a:pPr>
            <a:r>
              <a:rPr lang="fr-FR" dirty="0" smtClean="0">
                <a:solidFill>
                  <a:schemeClr val="tx1"/>
                </a:solidFill>
              </a:rPr>
              <a:t>– </a:t>
            </a:r>
            <a:r>
              <a:rPr lang="fr-FR" b="1" dirty="0" smtClean="0">
                <a:solidFill>
                  <a:schemeClr val="tx1"/>
                </a:solidFill>
              </a:rPr>
              <a:t>Enregistrements </a:t>
            </a:r>
            <a:r>
              <a:rPr lang="fr-FR" dirty="0" smtClean="0">
                <a:solidFill>
                  <a:schemeClr val="tx1"/>
                </a:solidFill>
              </a:rPr>
              <a:t>: ambiance sonore ; musique, etc. </a:t>
            </a:r>
          </a:p>
          <a:p>
            <a:pPr marL="0" indent="0">
              <a:buNone/>
            </a:pPr>
            <a:r>
              <a:rPr lang="fr-FR" dirty="0" smtClean="0">
                <a:solidFill>
                  <a:schemeClr val="tx1"/>
                </a:solidFill>
              </a:rPr>
              <a:t>– </a:t>
            </a:r>
            <a:r>
              <a:rPr lang="fr-FR" b="1" dirty="0" smtClean="0">
                <a:solidFill>
                  <a:schemeClr val="tx1"/>
                </a:solidFill>
              </a:rPr>
              <a:t>Journal de terrain</a:t>
            </a:r>
            <a:r>
              <a:rPr lang="fr-FR" dirty="0" smtClean="0">
                <a:solidFill>
                  <a:schemeClr val="tx1"/>
                </a:solidFill>
              </a:rPr>
              <a:t> : prendre des notes ; mais ruser car </a:t>
            </a:r>
            <a:r>
              <a:rPr lang="fr-FR" dirty="0">
                <a:solidFill>
                  <a:schemeClr val="tx1"/>
                </a:solidFill>
              </a:rPr>
              <a:t>sortir un cahier </a:t>
            </a:r>
            <a:r>
              <a:rPr lang="fr-FR" dirty="0" smtClean="0">
                <a:solidFill>
                  <a:schemeClr val="tx1"/>
                </a:solidFill>
              </a:rPr>
              <a:t>ou </a:t>
            </a:r>
            <a:r>
              <a:rPr lang="fr-FR" dirty="0">
                <a:solidFill>
                  <a:schemeClr val="tx1"/>
                </a:solidFill>
              </a:rPr>
              <a:t>tapoter sur son téléphone est souvent mal perçu </a:t>
            </a:r>
            <a:r>
              <a:rPr lang="fr-FR" dirty="0" smtClean="0">
                <a:solidFill>
                  <a:schemeClr val="tx1"/>
                </a:solidFill>
              </a:rPr>
              <a:t>; vous </a:t>
            </a:r>
            <a:r>
              <a:rPr lang="fr-FR" dirty="0">
                <a:solidFill>
                  <a:schemeClr val="tx1"/>
                </a:solidFill>
              </a:rPr>
              <a:t>situe </a:t>
            </a:r>
            <a:r>
              <a:rPr lang="fr-FR" dirty="0" smtClean="0">
                <a:solidFill>
                  <a:schemeClr val="tx1"/>
                </a:solidFill>
              </a:rPr>
              <a:t>dans </a:t>
            </a:r>
            <a:r>
              <a:rPr lang="fr-FR" dirty="0">
                <a:solidFill>
                  <a:schemeClr val="tx1"/>
                </a:solidFill>
              </a:rPr>
              <a:t>une position </a:t>
            </a:r>
            <a:r>
              <a:rPr lang="fr-FR" dirty="0" smtClean="0">
                <a:solidFill>
                  <a:schemeClr val="tx1"/>
                </a:solidFill>
              </a:rPr>
              <a:t>scolaire (d’autorité </a:t>
            </a:r>
            <a:r>
              <a:rPr lang="fr-FR" dirty="0">
                <a:solidFill>
                  <a:schemeClr val="tx1"/>
                </a:solidFill>
              </a:rPr>
              <a:t>ou de </a:t>
            </a:r>
            <a:r>
              <a:rPr lang="fr-FR" dirty="0" smtClean="0">
                <a:solidFill>
                  <a:schemeClr val="tx1"/>
                </a:solidFill>
              </a:rPr>
              <a:t>surveillance). </a:t>
            </a:r>
          </a:p>
          <a:p>
            <a:pPr marL="0" indent="0">
              <a:buNone/>
            </a:pPr>
            <a:endParaRPr lang="fr-FR" dirty="0" smtClean="0">
              <a:solidFill>
                <a:schemeClr val="tx1"/>
              </a:solidFill>
            </a:endParaRPr>
          </a:p>
          <a:p>
            <a:pPr marL="0" indent="0">
              <a:buNone/>
            </a:pPr>
            <a:r>
              <a:rPr lang="fr-FR" dirty="0">
                <a:solidFill>
                  <a:schemeClr val="tx1"/>
                </a:solidFill>
              </a:rPr>
              <a:t>	</a:t>
            </a:r>
            <a:r>
              <a:rPr lang="fr-FR" dirty="0" smtClean="0">
                <a:solidFill>
                  <a:schemeClr val="tx1"/>
                </a:solidFill>
              </a:rPr>
              <a:t>Vous </a:t>
            </a:r>
            <a:r>
              <a:rPr lang="fr-FR" dirty="0">
                <a:solidFill>
                  <a:schemeClr val="tx1"/>
                </a:solidFill>
              </a:rPr>
              <a:t>exercer à mémoriser </a:t>
            </a:r>
            <a:r>
              <a:rPr lang="fr-FR" dirty="0" smtClean="0">
                <a:solidFill>
                  <a:schemeClr val="tx1"/>
                </a:solidFill>
              </a:rPr>
              <a:t>puis noter ce que vous remarquez</a:t>
            </a:r>
          </a:p>
        </p:txBody>
      </p:sp>
    </p:spTree>
    <p:extLst>
      <p:ext uri="{BB962C8B-B14F-4D97-AF65-F5344CB8AC3E}">
        <p14:creationId xmlns:p14="http://schemas.microsoft.com/office/powerpoint/2010/main" val="374996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rot="5400000">
            <a:off x="1848065" y="-1848068"/>
            <a:ext cx="6858001" cy="10554139"/>
          </a:xfrm>
          <a:prstGeom prst="rect">
            <a:avLst/>
          </a:prstGeom>
        </p:spPr>
      </p:pic>
    </p:spTree>
    <p:extLst>
      <p:ext uri="{BB962C8B-B14F-4D97-AF65-F5344CB8AC3E}">
        <p14:creationId xmlns:p14="http://schemas.microsoft.com/office/powerpoint/2010/main" val="1023833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1136384" cy="6864526"/>
          </a:xfrm>
          <a:prstGeom prst="rect">
            <a:avLst/>
          </a:prstGeom>
        </p:spPr>
      </p:pic>
    </p:spTree>
    <p:extLst>
      <p:ext uri="{BB962C8B-B14F-4D97-AF65-F5344CB8AC3E}">
        <p14:creationId xmlns:p14="http://schemas.microsoft.com/office/powerpoint/2010/main" val="175002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97564" y="-419123"/>
            <a:ext cx="10628245" cy="7277123"/>
          </a:xfrm>
          <a:prstGeom prst="rect">
            <a:avLst/>
          </a:prstGeom>
        </p:spPr>
      </p:pic>
    </p:spTree>
    <p:extLst>
      <p:ext uri="{BB962C8B-B14F-4D97-AF65-F5344CB8AC3E}">
        <p14:creationId xmlns:p14="http://schemas.microsoft.com/office/powerpoint/2010/main" val="1444982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526896" y="-188265"/>
            <a:ext cx="5285800" cy="7509191"/>
          </a:xfrm>
          <a:prstGeom prst="rect">
            <a:avLst/>
          </a:prstGeom>
        </p:spPr>
      </p:pic>
    </p:spTree>
    <p:extLst>
      <p:ext uri="{BB962C8B-B14F-4D97-AF65-F5344CB8AC3E}">
        <p14:creationId xmlns:p14="http://schemas.microsoft.com/office/powerpoint/2010/main" val="896927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36332" cy="6847713"/>
          </a:xfrm>
          <a:prstGeom prst="rect">
            <a:avLst/>
          </a:prstGeom>
        </p:spPr>
      </p:pic>
    </p:spTree>
    <p:extLst>
      <p:ext uri="{BB962C8B-B14F-4D97-AF65-F5344CB8AC3E}">
        <p14:creationId xmlns:p14="http://schemas.microsoft.com/office/powerpoint/2010/main" val="235301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 y="-1"/>
            <a:ext cx="11926957" cy="7100047"/>
          </a:xfrm>
          <a:prstGeom prst="rect">
            <a:avLst/>
          </a:prstGeom>
        </p:spPr>
      </p:pic>
    </p:spTree>
    <p:extLst>
      <p:ext uri="{BB962C8B-B14F-4D97-AF65-F5344CB8AC3E}">
        <p14:creationId xmlns:p14="http://schemas.microsoft.com/office/powerpoint/2010/main" val="381320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45774" y="-672198"/>
            <a:ext cx="12337774" cy="8563867"/>
          </a:xfrm>
          <a:prstGeom prst="rect">
            <a:avLst/>
          </a:prstGeom>
        </p:spPr>
      </p:pic>
    </p:spTree>
    <p:extLst>
      <p:ext uri="{BB962C8B-B14F-4D97-AF65-F5344CB8AC3E}">
        <p14:creationId xmlns:p14="http://schemas.microsoft.com/office/powerpoint/2010/main" val="2827589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8" y="470263"/>
            <a:ext cx="10178322" cy="5956663"/>
          </a:xfrm>
        </p:spPr>
        <p:txBody>
          <a:bodyPr>
            <a:normAutofit/>
          </a:bodyPr>
          <a:lstStyle/>
          <a:p>
            <a:pPr marL="0" indent="0">
              <a:buNone/>
            </a:pPr>
            <a:r>
              <a:rPr lang="fr-FR" dirty="0" err="1" smtClean="0"/>
              <a:t>Wacquant</a:t>
            </a:r>
            <a:r>
              <a:rPr lang="fr-FR" dirty="0" smtClean="0"/>
              <a:t> – </a:t>
            </a:r>
            <a:r>
              <a:rPr lang="fr-FR" i="1" dirty="0" smtClean="0"/>
              <a:t>51</a:t>
            </a:r>
          </a:p>
          <a:p>
            <a:pPr marL="0" indent="0">
              <a:buNone/>
            </a:pPr>
            <a:endParaRPr lang="fr-FR" i="1" dirty="0" smtClean="0"/>
          </a:p>
          <a:p>
            <a:pPr marL="0" indent="0">
              <a:buNone/>
            </a:pPr>
            <a:endParaRPr lang="fr-FR" i="1" dirty="0"/>
          </a:p>
        </p:txBody>
      </p:sp>
    </p:spTree>
    <p:extLst>
      <p:ext uri="{BB962C8B-B14F-4D97-AF65-F5344CB8AC3E}">
        <p14:creationId xmlns:p14="http://schemas.microsoft.com/office/powerpoint/2010/main" val="3289492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33670" y="225287"/>
            <a:ext cx="10575234" cy="6201640"/>
          </a:xfrm>
        </p:spPr>
        <p:txBody>
          <a:bodyPr>
            <a:normAutofit lnSpcReduction="10000"/>
          </a:bodyPr>
          <a:lstStyle/>
          <a:p>
            <a:pPr marL="0" indent="0">
              <a:buNone/>
            </a:pPr>
            <a:r>
              <a:rPr lang="fr-FR" b="1" u="sng" dirty="0" smtClean="0">
                <a:solidFill>
                  <a:schemeClr val="tx1"/>
                </a:solidFill>
                <a:latin typeface="Gill Sans MT" panose="020B0502020104020203" pitchFamily="34" charset="0"/>
              </a:rPr>
              <a:t>Un cas exemplaire, sélectivité extrême</a:t>
            </a:r>
            <a:r>
              <a:rPr lang="fr-FR" b="1" dirty="0" smtClean="0">
                <a:solidFill>
                  <a:schemeClr val="tx1"/>
                </a:solidFill>
                <a:latin typeface="Gill Sans MT" panose="020B0502020104020203" pitchFamily="34" charset="0"/>
              </a:rPr>
              <a:t> </a:t>
            </a:r>
            <a:r>
              <a:rPr lang="fr-FR" dirty="0" smtClean="0">
                <a:solidFill>
                  <a:schemeClr val="tx1"/>
                </a:solidFill>
                <a:latin typeface="Gill Sans MT" panose="020B0502020104020203" pitchFamily="34" charset="0"/>
              </a:rPr>
              <a:t>(</a:t>
            </a:r>
            <a:r>
              <a:rPr lang="fr-FR" dirty="0" err="1" smtClean="0">
                <a:solidFill>
                  <a:schemeClr val="tx1"/>
                </a:solidFill>
                <a:latin typeface="Gill Sans MT" panose="020B0502020104020203" pitchFamily="34" charset="0"/>
              </a:rPr>
              <a:t>Coavoux</a:t>
            </a:r>
            <a:r>
              <a:rPr lang="fr-FR" dirty="0" smtClean="0">
                <a:solidFill>
                  <a:schemeClr val="tx1"/>
                </a:solidFill>
                <a:latin typeface="Gill Sans MT" panose="020B0502020104020203" pitchFamily="34" charset="0"/>
              </a:rPr>
              <a:t>)</a:t>
            </a:r>
            <a:r>
              <a:rPr lang="fr-FR" b="1" dirty="0" smtClean="0">
                <a:solidFill>
                  <a:schemeClr val="tx1"/>
                </a:solidFill>
                <a:latin typeface="Gill Sans MT" panose="020B0502020104020203" pitchFamily="34" charset="0"/>
              </a:rPr>
              <a:t> :</a:t>
            </a:r>
          </a:p>
          <a:p>
            <a:pPr marL="914400" lvl="2" indent="0">
              <a:buNone/>
            </a:pPr>
            <a:endParaRPr lang="fr-FR" sz="1800" dirty="0" smtClean="0">
              <a:solidFill>
                <a:schemeClr val="tx1"/>
              </a:solidFill>
              <a:latin typeface="Calluna" panose="00000500000000000000" pitchFamily="50" charset="0"/>
            </a:endParaRPr>
          </a:p>
          <a:p>
            <a:pPr marL="914400" lvl="2" indent="0">
              <a:buNone/>
            </a:pPr>
            <a:r>
              <a:rPr lang="fr-FR" sz="2000" dirty="0" smtClean="0">
                <a:solidFill>
                  <a:schemeClr val="tx1"/>
                </a:solidFill>
                <a:latin typeface="Calluna" panose="00000500000000000000" pitchFamily="50" charset="0"/>
              </a:rPr>
              <a:t>« Une </a:t>
            </a:r>
            <a:r>
              <a:rPr lang="fr-FR" sz="2000" dirty="0">
                <a:solidFill>
                  <a:schemeClr val="tx1"/>
                </a:solidFill>
                <a:latin typeface="Calluna" panose="00000500000000000000" pitchFamily="50" charset="0"/>
              </a:rPr>
              <a:t>femme d’environ 60 ans entre par le nord-ouest [l’entrée opposée au tableau de Poussin]. Elle s’arrête un instant quelques pas après l’entrée, regarde autour, puis marche droit au Poussin.</a:t>
            </a:r>
            <a:br>
              <a:rPr lang="fr-FR" sz="2000" dirty="0">
                <a:solidFill>
                  <a:schemeClr val="tx1"/>
                </a:solidFill>
                <a:latin typeface="Calluna" panose="00000500000000000000" pitchFamily="50" charset="0"/>
              </a:rPr>
            </a:br>
            <a:r>
              <a:rPr lang="fr-FR" sz="2000" dirty="0">
                <a:solidFill>
                  <a:schemeClr val="tx1"/>
                </a:solidFill>
                <a:latin typeface="Calluna" panose="00000500000000000000" pitchFamily="50" charset="0"/>
              </a:rPr>
              <a:t>Elle s’assied sur le banc qui fait face au tableau, et le regarde sans bouger pendant environ deux minutes. Son regard est fixé sur le tableau (elle ne se tourne pas vers le cartel, n’a pas d’audio-guide). Elle penche parfois un peu la tête à droite ou à gauche. Après deux minutes, elle se lève, s’approche du tableau, et regarde certains détails : le ciel, l’aigle (en haut à droite). Elle lit alors le cartel, et se dirige vers la sortie nord-est. Elle y aperçoit la brochure, en prend une et retourne s’asseoir à la même place. Elle la lit longuement, cinq minutes au moins. Elle arrête sa lecture pour regarder, longuement (30 secondes), le tableau, puis fait de fréquents allers-retours des yeux, entre la brochure et le tableau.</a:t>
            </a:r>
            <a:br>
              <a:rPr lang="fr-FR" sz="2000" dirty="0">
                <a:solidFill>
                  <a:schemeClr val="tx1"/>
                </a:solidFill>
                <a:latin typeface="Calluna" panose="00000500000000000000" pitchFamily="50" charset="0"/>
              </a:rPr>
            </a:br>
            <a:r>
              <a:rPr lang="fr-FR" sz="2000" dirty="0">
                <a:solidFill>
                  <a:schemeClr val="tx1"/>
                </a:solidFill>
                <a:latin typeface="Calluna" panose="00000500000000000000" pitchFamily="50" charset="0"/>
              </a:rPr>
              <a:t>La brochure terminée, elle regarde alors autour d’elle, les murs nord et sud [où sont accrochés des tableaux de moindre importance], puis fixe à nouveau le Poussin, le coude sur le dossier du banc, la tête un peu penchée, deux minutes. Elle se lève, va prendre une seconde brochure, la met dans son sac, et regarde rapidement les tableaux du mur nord avant de quitter la </a:t>
            </a:r>
            <a:r>
              <a:rPr lang="fr-FR" sz="2000" dirty="0" smtClean="0">
                <a:solidFill>
                  <a:schemeClr val="tx1"/>
                </a:solidFill>
                <a:latin typeface="Calluna" panose="00000500000000000000" pitchFamily="50" charset="0"/>
              </a:rPr>
              <a:t>salle. »</a:t>
            </a:r>
          </a:p>
          <a:p>
            <a:pPr marL="0" indent="0" algn="r">
              <a:buNone/>
            </a:pPr>
            <a:r>
              <a:rPr lang="fr-FR" dirty="0" smtClean="0">
                <a:solidFill>
                  <a:schemeClr val="tx1"/>
                </a:solidFill>
                <a:latin typeface="Calluna" panose="00000500000000000000" pitchFamily="50" charset="0"/>
              </a:rPr>
              <a:t>(Journal de terrain, 19 juillet 2018).</a:t>
            </a:r>
            <a:endParaRPr lang="fr-FR" i="1" dirty="0" smtClean="0">
              <a:solidFill>
                <a:schemeClr val="tx1"/>
              </a:solidFill>
            </a:endParaRPr>
          </a:p>
          <a:p>
            <a:pPr marL="0" indent="0">
              <a:buNone/>
            </a:pPr>
            <a:endParaRPr lang="fr-FR" i="1" dirty="0">
              <a:solidFill>
                <a:schemeClr val="tx1"/>
              </a:solidFill>
            </a:endParaRPr>
          </a:p>
        </p:txBody>
      </p:sp>
    </p:spTree>
    <p:extLst>
      <p:ext uri="{BB962C8B-B14F-4D97-AF65-F5344CB8AC3E}">
        <p14:creationId xmlns:p14="http://schemas.microsoft.com/office/powerpoint/2010/main" val="755319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8" y="561703"/>
            <a:ext cx="10178322" cy="5734594"/>
          </a:xfrm>
        </p:spPr>
        <p:txBody>
          <a:bodyPr>
            <a:normAutofit/>
          </a:bodyPr>
          <a:lstStyle/>
          <a:p>
            <a:pPr marL="0" indent="0">
              <a:buNone/>
            </a:pPr>
            <a:r>
              <a:rPr lang="fr-FR" b="1" dirty="0" smtClean="0">
                <a:solidFill>
                  <a:srgbClr val="FF0000"/>
                </a:solidFill>
                <a:latin typeface="Calluna" panose="00000500000000000000" pitchFamily="50" charset="0"/>
              </a:rPr>
              <a:t>Aide-mémoire</a:t>
            </a:r>
            <a:r>
              <a:rPr lang="fr-FR" b="1" dirty="0">
                <a:solidFill>
                  <a:srgbClr val="FF0000"/>
                </a:solidFill>
                <a:latin typeface="Calluna" panose="00000500000000000000" pitchFamily="50" charset="0"/>
              </a:rPr>
              <a:t> </a:t>
            </a:r>
            <a:r>
              <a:rPr lang="fr-FR" b="1" dirty="0" smtClean="0">
                <a:solidFill>
                  <a:srgbClr val="FF0000"/>
                </a:solidFill>
                <a:latin typeface="Calluna" panose="00000500000000000000" pitchFamily="50" charset="0"/>
              </a:rPr>
              <a:t>- </a:t>
            </a:r>
            <a:r>
              <a:rPr lang="fr-FR" b="1" i="1" dirty="0">
                <a:solidFill>
                  <a:srgbClr val="FF0000"/>
                </a:solidFill>
                <a:latin typeface="Calluna" panose="00000500000000000000" pitchFamily="50" charset="0"/>
              </a:rPr>
              <a:t>c</a:t>
            </a:r>
            <a:r>
              <a:rPr lang="fr-FR" b="1" i="1" dirty="0" smtClean="0">
                <a:solidFill>
                  <a:srgbClr val="FF0000"/>
                </a:solidFill>
                <a:latin typeface="Calluna" panose="00000500000000000000" pitchFamily="50" charset="0"/>
              </a:rPr>
              <a:t>e qui est à noter :</a:t>
            </a:r>
          </a:p>
          <a:p>
            <a:pPr marL="0" indent="0">
              <a:buNone/>
            </a:pPr>
            <a:endParaRPr lang="fr-FR" dirty="0" smtClean="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 déroulement chronologique de l’événement (séance de pratique)</a:t>
            </a:r>
          </a:p>
          <a:p>
            <a:pPr>
              <a:buFontTx/>
              <a:buChar char="-"/>
            </a:pPr>
            <a:r>
              <a:rPr lang="fr-FR" dirty="0">
                <a:solidFill>
                  <a:schemeClr val="tx1"/>
                </a:solidFill>
                <a:latin typeface="Calluna" panose="00000500000000000000" pitchFamily="50" charset="0"/>
              </a:rPr>
              <a:t>s</a:t>
            </a:r>
            <a:r>
              <a:rPr lang="fr-FR" dirty="0" smtClean="0">
                <a:solidFill>
                  <a:schemeClr val="tx1"/>
                </a:solidFill>
                <a:latin typeface="Calluna" panose="00000500000000000000" pitchFamily="50" charset="0"/>
              </a:rPr>
              <a:t>chéma des différentes positions occupées</a:t>
            </a:r>
          </a:p>
          <a:p>
            <a:pPr>
              <a:buFontTx/>
              <a:buChar char="-"/>
            </a:pPr>
            <a:r>
              <a:rPr lang="fr-FR" dirty="0">
                <a:solidFill>
                  <a:schemeClr val="tx1"/>
                </a:solidFill>
                <a:latin typeface="Calluna" panose="00000500000000000000" pitchFamily="50" charset="0"/>
              </a:rPr>
              <a:t>c</a:t>
            </a:r>
            <a:r>
              <a:rPr lang="fr-FR" dirty="0" smtClean="0">
                <a:solidFill>
                  <a:schemeClr val="tx1"/>
                </a:solidFill>
                <a:latin typeface="Calluna" panose="00000500000000000000" pitchFamily="50" charset="0"/>
              </a:rPr>
              <a:t>e que vous avez fait</a:t>
            </a:r>
          </a:p>
          <a:p>
            <a:pPr>
              <a:buFontTx/>
              <a:buChar char="-"/>
            </a:pPr>
            <a:r>
              <a:rPr lang="fr-FR" dirty="0">
                <a:solidFill>
                  <a:schemeClr val="tx1"/>
                </a:solidFill>
                <a:latin typeface="Calluna" panose="00000500000000000000" pitchFamily="50" charset="0"/>
              </a:rPr>
              <a:t>c</a:t>
            </a:r>
            <a:r>
              <a:rPr lang="fr-FR" dirty="0" smtClean="0">
                <a:solidFill>
                  <a:schemeClr val="tx1"/>
                </a:solidFill>
                <a:latin typeface="Calluna" panose="00000500000000000000" pitchFamily="50" charset="0"/>
              </a:rPr>
              <a:t>e que vous avez vu et/ou entendu</a:t>
            </a:r>
          </a:p>
          <a:p>
            <a:pPr>
              <a:buFontTx/>
              <a:buChar char="-"/>
            </a:pPr>
            <a:r>
              <a:rPr lang="fr-FR" dirty="0">
                <a:solidFill>
                  <a:schemeClr val="tx1"/>
                </a:solidFill>
                <a:latin typeface="Calluna" panose="00000500000000000000" pitchFamily="50" charset="0"/>
              </a:rPr>
              <a:t>c</a:t>
            </a:r>
            <a:r>
              <a:rPr lang="fr-FR" dirty="0" smtClean="0">
                <a:solidFill>
                  <a:schemeClr val="tx1"/>
                </a:solidFill>
                <a:latin typeface="Calluna" panose="00000500000000000000" pitchFamily="50" charset="0"/>
              </a:rPr>
              <a:t>e qui vous a choqué, étonné ou plu</a:t>
            </a:r>
          </a:p>
          <a:p>
            <a:pPr>
              <a:buFontTx/>
              <a:buChar char="-"/>
            </a:pPr>
            <a:r>
              <a:rPr lang="fr-FR" dirty="0">
                <a:solidFill>
                  <a:schemeClr val="tx1"/>
                </a:solidFill>
                <a:latin typeface="Calluna" panose="00000500000000000000" pitchFamily="50" charset="0"/>
              </a:rPr>
              <a:t>v</a:t>
            </a:r>
            <a:r>
              <a:rPr lang="fr-FR" dirty="0" smtClean="0">
                <a:solidFill>
                  <a:schemeClr val="tx1"/>
                </a:solidFill>
                <a:latin typeface="Calluna" panose="00000500000000000000" pitchFamily="50" charset="0"/>
              </a:rPr>
              <a:t>otre analyse (provisoire)</a:t>
            </a:r>
          </a:p>
          <a:p>
            <a:pPr>
              <a:buFontTx/>
              <a:buChar char="-"/>
            </a:pPr>
            <a:endParaRPr lang="fr-FR" dirty="0">
              <a:solidFill>
                <a:schemeClr val="tx1"/>
              </a:solidFill>
              <a:latin typeface="Calluna" panose="00000500000000000000" pitchFamily="50" charset="0"/>
            </a:endParaRPr>
          </a:p>
          <a:p>
            <a:pPr marL="0" indent="0">
              <a:buNone/>
            </a:pPr>
            <a:r>
              <a:rPr lang="fr-FR" b="1" i="1" dirty="0" smtClean="0">
                <a:solidFill>
                  <a:schemeClr val="tx1"/>
                </a:solidFill>
                <a:latin typeface="Calluna" panose="00000500000000000000" pitchFamily="50" charset="0"/>
              </a:rPr>
              <a:t>Petit truc</a:t>
            </a:r>
            <a:r>
              <a:rPr lang="fr-FR" i="1" dirty="0" smtClean="0">
                <a:solidFill>
                  <a:schemeClr val="tx1"/>
                </a:solidFill>
                <a:latin typeface="Calluna" panose="00000500000000000000" pitchFamily="50" charset="0"/>
              </a:rPr>
              <a:t> : spécifier les lieux et les scènes ; personnaliser les « observés » ; qui fait quoi, dans quel ordre ?</a:t>
            </a:r>
          </a:p>
          <a:p>
            <a:pPr marL="0" indent="0">
              <a:buNone/>
            </a:pPr>
            <a:r>
              <a:rPr lang="fr-FR" b="1" i="1" dirty="0" smtClean="0">
                <a:solidFill>
                  <a:schemeClr val="tx1"/>
                </a:solidFill>
                <a:latin typeface="Calluna" panose="00000500000000000000" pitchFamily="50" charset="0"/>
              </a:rPr>
              <a:t>Gros risque</a:t>
            </a:r>
            <a:r>
              <a:rPr lang="fr-FR" dirty="0" smtClean="0">
                <a:solidFill>
                  <a:schemeClr val="tx1"/>
                </a:solidFill>
                <a:latin typeface="Calluna" panose="00000500000000000000" pitchFamily="50" charset="0"/>
              </a:rPr>
              <a:t> </a:t>
            </a:r>
            <a:r>
              <a:rPr lang="fr-FR" i="1" dirty="0" smtClean="0">
                <a:solidFill>
                  <a:schemeClr val="tx1"/>
                </a:solidFill>
                <a:latin typeface="Calluna" panose="00000500000000000000" pitchFamily="50" charset="0"/>
              </a:rPr>
              <a:t>:</a:t>
            </a:r>
            <a:r>
              <a:rPr lang="fr-FR" dirty="0" smtClean="0">
                <a:solidFill>
                  <a:schemeClr val="tx1"/>
                </a:solidFill>
                <a:latin typeface="Calluna" panose="00000500000000000000" pitchFamily="50" charset="0"/>
              </a:rPr>
              <a:t> mépris, compassion, identification.</a:t>
            </a:r>
            <a:endParaRPr lang="fr-FR" i="1" dirty="0">
              <a:solidFill>
                <a:schemeClr val="tx1"/>
              </a:solidFill>
              <a:latin typeface="Calluna" panose="00000500000000000000" pitchFamily="50" charset="0"/>
            </a:endParaRPr>
          </a:p>
        </p:txBody>
      </p:sp>
    </p:spTree>
    <p:extLst>
      <p:ext uri="{BB962C8B-B14F-4D97-AF65-F5344CB8AC3E}">
        <p14:creationId xmlns:p14="http://schemas.microsoft.com/office/powerpoint/2010/main" val="2511144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AC4E"/>
                </a:solidFill>
              </a:rPr>
              <a:t>3.</a:t>
            </a:r>
            <a:r>
              <a:rPr lang="fr-FR" dirty="0" smtClean="0"/>
              <a:t> l’entretien</a:t>
            </a:r>
            <a:endParaRPr lang="fr-FR" dirty="0"/>
          </a:p>
        </p:txBody>
      </p:sp>
      <p:sp>
        <p:nvSpPr>
          <p:cNvPr id="3" name="Espace réservé du texte 2"/>
          <p:cNvSpPr>
            <a:spLocks noGrp="1"/>
          </p:cNvSpPr>
          <p:nvPr>
            <p:ph type="body" idx="1"/>
          </p:nvPr>
        </p:nvSpPr>
        <p:spPr/>
        <p:txBody>
          <a:bodyPr/>
          <a:lstStyle/>
          <a:p>
            <a:r>
              <a:rPr lang="fr-FR" dirty="0" smtClean="0">
                <a:solidFill>
                  <a:srgbClr val="00AC4E"/>
                </a:solidFill>
              </a:rPr>
              <a:t>Préparer et conduire l’échange</a:t>
            </a:r>
            <a:endParaRPr lang="fr-FR" dirty="0">
              <a:solidFill>
                <a:srgbClr val="00AC4E"/>
              </a:solidFill>
            </a:endParaRPr>
          </a:p>
        </p:txBody>
      </p:sp>
    </p:spTree>
    <p:extLst>
      <p:ext uri="{BB962C8B-B14F-4D97-AF65-F5344CB8AC3E}">
        <p14:creationId xmlns:p14="http://schemas.microsoft.com/office/powerpoint/2010/main" val="433894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7" y="331304"/>
            <a:ext cx="10383731" cy="6082559"/>
          </a:xfrm>
        </p:spPr>
        <p:txBody>
          <a:bodyPr>
            <a:normAutofit/>
          </a:bodyPr>
          <a:lstStyle/>
          <a:p>
            <a:pPr marL="0" indent="0">
              <a:buNone/>
            </a:pPr>
            <a:r>
              <a:rPr lang="fr-FR" b="1" dirty="0" smtClean="0">
                <a:solidFill>
                  <a:srgbClr val="FF0000"/>
                </a:solidFill>
                <a:latin typeface="Gill Sans MT" panose="020B0502020104020203" pitchFamily="34" charset="0"/>
              </a:rPr>
              <a:t>1. Utilité </a:t>
            </a:r>
          </a:p>
          <a:p>
            <a:pPr marL="0" indent="0">
              <a:buNone/>
            </a:pPr>
            <a:r>
              <a:rPr lang="fr-FR"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obtenir des informations sur ce qui ne s’observe pas (ou mal) : qui sont les pratiquants, d’où viennent-ils, comment en sont-ils venus à la pratique, quels liens ont-ils développés entre eux et à l’égard de l’activité, quel sens elle prend pour eux, etc.</a:t>
            </a:r>
            <a:endParaRPr lang="fr-FR" dirty="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 vérifier l’interprétation de ce que vous avez observé</a:t>
            </a:r>
          </a:p>
          <a:p>
            <a:pPr marL="0" indent="0">
              <a:buNone/>
            </a:pPr>
            <a:endParaRPr lang="fr-FR" i="1" dirty="0">
              <a:solidFill>
                <a:schemeClr val="tx1"/>
              </a:solidFill>
              <a:latin typeface="Calluna" panose="00000500000000000000" pitchFamily="50" charset="0"/>
            </a:endParaRPr>
          </a:p>
          <a:p>
            <a:pPr marL="0" indent="0">
              <a:buNone/>
            </a:pPr>
            <a:endParaRPr lang="fr-FR" i="1" dirty="0">
              <a:solidFill>
                <a:schemeClr val="tx1"/>
              </a:solidFill>
              <a:latin typeface="Calluna" panose="00000500000000000000" pitchFamily="50" charset="0"/>
            </a:endParaRPr>
          </a:p>
          <a:p>
            <a:pPr marL="0" indent="0">
              <a:buNone/>
            </a:pPr>
            <a:r>
              <a:rPr lang="fr-FR" b="1" dirty="0">
                <a:solidFill>
                  <a:srgbClr val="FF0000"/>
                </a:solidFill>
              </a:rPr>
              <a:t>2. </a:t>
            </a:r>
            <a:r>
              <a:rPr lang="fr-FR" b="1" dirty="0" smtClean="0">
                <a:solidFill>
                  <a:srgbClr val="FF0000"/>
                </a:solidFill>
              </a:rPr>
              <a:t>Forme</a:t>
            </a:r>
            <a:endParaRPr lang="fr-FR" b="1" dirty="0">
              <a:solidFill>
                <a:srgbClr val="FF0000"/>
              </a:solidFill>
            </a:endParaRPr>
          </a:p>
          <a:p>
            <a:pPr marL="0" indent="0">
              <a:buNone/>
            </a:pPr>
            <a:r>
              <a:rPr lang="fr-FR" dirty="0" smtClean="0">
                <a:solidFill>
                  <a:schemeClr val="tx1"/>
                </a:solidFill>
                <a:latin typeface="Calluna" panose="00000500000000000000" pitchFamily="50" charset="0"/>
              </a:rPr>
              <a:t>Entretiens de plusieurs sortes : </a:t>
            </a:r>
          </a:p>
          <a:p>
            <a:pPr marL="0" indent="0">
              <a:buNone/>
            </a:pPr>
            <a:r>
              <a:rPr lang="fr-FR" dirty="0" smtClean="0">
                <a:solidFill>
                  <a:schemeClr val="tx1"/>
                </a:solidFill>
                <a:latin typeface="Calluna" panose="00000500000000000000" pitchFamily="50" charset="0"/>
              </a:rPr>
              <a:t>	– </a:t>
            </a:r>
            <a:r>
              <a:rPr lang="fr-FR" b="1" dirty="0" smtClean="0">
                <a:solidFill>
                  <a:schemeClr val="tx1"/>
                </a:solidFill>
                <a:latin typeface="Calluna" panose="00000500000000000000" pitchFamily="50" charset="0"/>
              </a:rPr>
              <a:t>directifs</a:t>
            </a:r>
            <a:r>
              <a:rPr lang="fr-FR" dirty="0" smtClean="0">
                <a:solidFill>
                  <a:schemeClr val="tx1"/>
                </a:solidFill>
                <a:latin typeface="Calluna" panose="00000500000000000000" pitchFamily="50" charset="0"/>
              </a:rPr>
              <a:t> (traitement en série, de type quanti), collecter informations qui sont 	ensuite codées. </a:t>
            </a:r>
          </a:p>
          <a:p>
            <a:pPr marL="0" indent="0">
              <a:buNone/>
            </a:pPr>
            <a:r>
              <a:rPr lang="fr-FR" dirty="0" smtClean="0">
                <a:solidFill>
                  <a:schemeClr val="tx1"/>
                </a:solidFill>
                <a:latin typeface="Calluna" panose="00000500000000000000" pitchFamily="50" charset="0"/>
              </a:rPr>
              <a:t>	– </a:t>
            </a:r>
            <a:r>
              <a:rPr lang="fr-FR" b="1" dirty="0" smtClean="0">
                <a:solidFill>
                  <a:schemeClr val="tx1"/>
                </a:solidFill>
                <a:latin typeface="Calluna" panose="00000500000000000000" pitchFamily="50" charset="0"/>
              </a:rPr>
              <a:t>non-directifs </a:t>
            </a:r>
            <a:r>
              <a:rPr lang="fr-FR" dirty="0" smtClean="0">
                <a:solidFill>
                  <a:schemeClr val="tx1"/>
                </a:solidFill>
                <a:latin typeface="Calluna" panose="00000500000000000000" pitchFamily="50" charset="0"/>
              </a:rPr>
              <a:t>: de type </a:t>
            </a:r>
            <a:r>
              <a:rPr lang="fr-FR" dirty="0" err="1" smtClean="0">
                <a:solidFill>
                  <a:schemeClr val="tx1"/>
                </a:solidFill>
                <a:latin typeface="Calluna" panose="00000500000000000000" pitchFamily="50" charset="0"/>
              </a:rPr>
              <a:t>quali</a:t>
            </a:r>
            <a:r>
              <a:rPr lang="fr-FR"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 les nôtres :</a:t>
            </a:r>
            <a:endParaRPr lang="fr-FR" b="1"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3056370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8" y="613955"/>
            <a:ext cx="10178322" cy="5799908"/>
          </a:xfrm>
        </p:spPr>
        <p:txBody>
          <a:bodyPr/>
          <a:lstStyle/>
          <a:p>
            <a:pPr marL="0" indent="0">
              <a:buNone/>
            </a:pPr>
            <a:r>
              <a:rPr lang="fr-FR" dirty="0" smtClean="0">
                <a:solidFill>
                  <a:schemeClr val="tx1"/>
                </a:solidFill>
                <a:latin typeface="Calluna" panose="00000500000000000000" pitchFamily="50" charset="0"/>
              </a:rPr>
              <a:t>= entretiens longs et enregistrés au cours desquels les enquêtés parlent à la première personne et s’adressent à vous personnellement = </a:t>
            </a:r>
            <a:r>
              <a:rPr lang="fr-FR" i="1" dirty="0">
                <a:solidFill>
                  <a:schemeClr val="tx1"/>
                </a:solidFill>
                <a:latin typeface="Calluna" panose="00000500000000000000" pitchFamily="50" charset="0"/>
              </a:rPr>
              <a:t>s</a:t>
            </a:r>
            <a:r>
              <a:rPr lang="fr-FR" i="1" dirty="0" smtClean="0">
                <a:solidFill>
                  <a:schemeClr val="tx1"/>
                </a:solidFill>
                <a:latin typeface="Calluna" panose="00000500000000000000" pitchFamily="50" charset="0"/>
              </a:rPr>
              <a:t>ur le modèle d’une discussion, d’un échange </a:t>
            </a:r>
          </a:p>
          <a:p>
            <a:pPr>
              <a:buFont typeface="Symbol" panose="05050102010706020507" pitchFamily="18" charset="2"/>
              <a:buChar char="Þ"/>
            </a:pPr>
            <a:r>
              <a:rPr lang="fr-FR" dirty="0" smtClean="0">
                <a:solidFill>
                  <a:schemeClr val="tx1"/>
                </a:solidFill>
                <a:latin typeface="Calluna" panose="00000500000000000000" pitchFamily="50" charset="0"/>
              </a:rPr>
              <a:t> ont lieu dans le milieu de votre enquête </a:t>
            </a:r>
          </a:p>
          <a:p>
            <a:pPr>
              <a:buFont typeface="Symbol" panose="05050102010706020507" pitchFamily="18" charset="2"/>
              <a:buChar char="Þ"/>
            </a:pPr>
            <a:r>
              <a:rPr lang="fr-FR" dirty="0" smtClean="0">
                <a:solidFill>
                  <a:schemeClr val="tx1"/>
                </a:solidFill>
                <a:latin typeface="Calluna" panose="00000500000000000000" pitchFamily="50" charset="0"/>
              </a:rPr>
              <a:t> peuvent prendre appui sur vos observations préalables et s’accompagnent d’une   observation plus diffuse des conditions dans lesquelles vous les conduisez.</a:t>
            </a:r>
          </a:p>
          <a:p>
            <a:pPr marL="0" indent="0">
              <a:buNone/>
            </a:pPr>
            <a:endParaRPr lang="fr-FR" i="1" dirty="0">
              <a:solidFill>
                <a:schemeClr val="tx1"/>
              </a:solidFill>
              <a:latin typeface="Calluna" panose="00000500000000000000" pitchFamily="50" charset="0"/>
            </a:endParaRPr>
          </a:p>
          <a:p>
            <a:pPr marL="0" indent="0">
              <a:buNone/>
            </a:pPr>
            <a:r>
              <a:rPr lang="fr-FR" b="1" dirty="0" smtClean="0">
                <a:solidFill>
                  <a:srgbClr val="FF0000"/>
                </a:solidFill>
              </a:rPr>
              <a:t>3. Mener un entretien</a:t>
            </a:r>
          </a:p>
          <a:p>
            <a:pPr marL="0" indent="0">
              <a:buNone/>
            </a:pPr>
            <a:endParaRPr lang="fr-FR" sz="1200" b="1" i="1" dirty="0" smtClean="0">
              <a:solidFill>
                <a:schemeClr val="tx1"/>
              </a:solidFill>
              <a:latin typeface="Calluna" panose="00000500000000000000" pitchFamily="50" charset="0"/>
            </a:endParaRPr>
          </a:p>
          <a:p>
            <a:pPr marL="0" indent="0">
              <a:buNone/>
            </a:pPr>
            <a:r>
              <a:rPr lang="fr-FR" b="1" dirty="0" smtClean="0">
                <a:solidFill>
                  <a:schemeClr val="tx1"/>
                </a:solidFill>
                <a:latin typeface="Calluna" panose="00000500000000000000" pitchFamily="50" charset="0"/>
              </a:rPr>
              <a:t>Combien</a:t>
            </a:r>
            <a:r>
              <a:rPr lang="fr-FR" dirty="0" smtClean="0">
                <a:solidFill>
                  <a:schemeClr val="tx1"/>
                </a:solidFill>
                <a:latin typeface="Calluna" panose="00000500000000000000" pitchFamily="50" charset="0"/>
              </a:rPr>
              <a:t> : mieux vaut privilégier les entretiens approfondis, donc peu nombreux mais bien choisis et bien menés, plutôt qu’une multitude de petits entretiens vite menés.</a:t>
            </a:r>
          </a:p>
          <a:p>
            <a:pPr marL="0" indent="0">
              <a:buNone/>
            </a:pPr>
            <a:endParaRPr lang="fr-FR" dirty="0">
              <a:solidFill>
                <a:schemeClr val="tx1"/>
              </a:solidFill>
              <a:latin typeface="Calluna" panose="00000500000000000000" pitchFamily="50" charset="0"/>
            </a:endParaRPr>
          </a:p>
          <a:p>
            <a:pPr marL="0" indent="0">
              <a:buNone/>
            </a:pPr>
            <a:r>
              <a:rPr lang="fr-FR" b="1" dirty="0" smtClean="0">
                <a:solidFill>
                  <a:schemeClr val="tx1"/>
                </a:solidFill>
                <a:latin typeface="Calluna" panose="00000500000000000000" pitchFamily="50" charset="0"/>
              </a:rPr>
              <a:t>Réfléchir à la position</a:t>
            </a:r>
            <a:r>
              <a:rPr lang="fr-FR" dirty="0" smtClean="0">
                <a:solidFill>
                  <a:schemeClr val="tx1"/>
                </a:solidFill>
                <a:latin typeface="Calluna" panose="00000500000000000000" pitchFamily="50" charset="0"/>
              </a:rPr>
              <a:t> : la vôtre, dans l’échange ; celle de l’enquêté (ou des enquêtés), qui peut en tirer avantage par ailleurs ou être accoutumé à l’exercice </a:t>
            </a:r>
          </a:p>
        </p:txBody>
      </p:sp>
    </p:spTree>
    <p:extLst>
      <p:ext uri="{BB962C8B-B14F-4D97-AF65-F5344CB8AC3E}">
        <p14:creationId xmlns:p14="http://schemas.microsoft.com/office/powerpoint/2010/main" val="2118629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9931" y="291548"/>
            <a:ext cx="10548730" cy="6268278"/>
          </a:xfrm>
        </p:spPr>
        <p:txBody>
          <a:bodyPr>
            <a:normAutofit fontScale="92500"/>
          </a:bodyPr>
          <a:lstStyle/>
          <a:p>
            <a:pPr marL="0" indent="0">
              <a:buNone/>
            </a:pPr>
            <a:r>
              <a:rPr lang="fr-FR" sz="2200" dirty="0" smtClean="0">
                <a:solidFill>
                  <a:schemeClr val="tx1"/>
                </a:solidFill>
                <a:latin typeface="Calluna" panose="00000500000000000000" pitchFamily="50" charset="0"/>
              </a:rPr>
              <a:t>Prêtez une grande </a:t>
            </a:r>
            <a:r>
              <a:rPr lang="fr-FR" sz="2200" dirty="0">
                <a:solidFill>
                  <a:schemeClr val="tx1"/>
                </a:solidFill>
                <a:latin typeface="Calluna" panose="00000500000000000000" pitchFamily="50" charset="0"/>
              </a:rPr>
              <a:t>attention à la manière </a:t>
            </a:r>
            <a:r>
              <a:rPr lang="fr-FR" sz="2200" dirty="0" smtClean="0">
                <a:solidFill>
                  <a:schemeClr val="tx1"/>
                </a:solidFill>
                <a:latin typeface="Calluna" panose="00000500000000000000" pitchFamily="50" charset="0"/>
              </a:rPr>
              <a:t>dont la relation enquêté(s)/enquêteurs se noue :</a:t>
            </a:r>
          </a:p>
          <a:p>
            <a:pPr marL="0" indent="0">
              <a:buNone/>
            </a:pPr>
            <a:r>
              <a:rPr lang="fr-FR" sz="2200" dirty="0" smtClean="0">
                <a:solidFill>
                  <a:schemeClr val="tx1"/>
                </a:solidFill>
                <a:latin typeface="Calluna" panose="00000500000000000000" pitchFamily="50" charset="0"/>
              </a:rPr>
              <a:t>	–comment </a:t>
            </a:r>
            <a:r>
              <a:rPr lang="fr-FR" sz="2200" dirty="0" smtClean="0">
                <a:solidFill>
                  <a:schemeClr val="tx1"/>
                </a:solidFill>
                <a:latin typeface="Calluna" panose="00000500000000000000" pitchFamily="50" charset="0"/>
              </a:rPr>
              <a:t>se présenter</a:t>
            </a:r>
          </a:p>
          <a:p>
            <a:pPr marL="0" indent="0">
              <a:buNone/>
            </a:pPr>
            <a:r>
              <a:rPr lang="fr-FR" sz="2200" dirty="0" smtClean="0">
                <a:solidFill>
                  <a:schemeClr val="tx1"/>
                </a:solidFill>
                <a:latin typeface="Calluna" panose="00000500000000000000" pitchFamily="50" charset="0"/>
              </a:rPr>
              <a:t>	– comment présenter son enquête </a:t>
            </a:r>
            <a:r>
              <a:rPr lang="fr-FR" sz="2200" dirty="0" smtClean="0">
                <a:solidFill>
                  <a:schemeClr val="tx1"/>
                </a:solidFill>
                <a:latin typeface="Calluna" panose="00000500000000000000" pitchFamily="50" charset="0"/>
              </a:rPr>
              <a:t>: que peut-on dire, que faut-il dire ?</a:t>
            </a:r>
          </a:p>
          <a:p>
            <a:pPr marL="0" indent="0">
              <a:buNone/>
            </a:pPr>
            <a:r>
              <a:rPr lang="fr-FR" sz="2200" dirty="0" smtClean="0">
                <a:solidFill>
                  <a:schemeClr val="tx1"/>
                </a:solidFill>
                <a:latin typeface="Calluna" panose="00000500000000000000" pitchFamily="50" charset="0"/>
              </a:rPr>
              <a:t>	–la </a:t>
            </a:r>
            <a:r>
              <a:rPr lang="fr-FR" sz="2200" dirty="0" smtClean="0">
                <a:solidFill>
                  <a:schemeClr val="tx1"/>
                </a:solidFill>
                <a:latin typeface="Calluna" panose="00000500000000000000" pitchFamily="50" charset="0"/>
              </a:rPr>
              <a:t>manière dont s’est définie la situation d’entretien et son évolution : volontaire, etc.</a:t>
            </a:r>
          </a:p>
          <a:p>
            <a:pPr marL="0" indent="0">
              <a:buNone/>
            </a:pPr>
            <a:r>
              <a:rPr lang="fr-FR" sz="2200" dirty="0" smtClean="0">
                <a:solidFill>
                  <a:schemeClr val="tx1"/>
                </a:solidFill>
                <a:latin typeface="Calluna" panose="00000500000000000000" pitchFamily="50" charset="0"/>
              </a:rPr>
              <a:t>	– </a:t>
            </a:r>
            <a:r>
              <a:rPr lang="fr-FR" sz="2200" dirty="0" smtClean="0">
                <a:solidFill>
                  <a:schemeClr val="tx1"/>
                </a:solidFill>
                <a:latin typeface="Calluna" panose="00000500000000000000" pitchFamily="50" charset="0"/>
              </a:rPr>
              <a:t>le lieu et le moment de l’enquête</a:t>
            </a:r>
            <a:endParaRPr lang="fr-FR" sz="2200" i="1" dirty="0" smtClean="0">
              <a:solidFill>
                <a:schemeClr val="tx1"/>
              </a:solidFill>
              <a:latin typeface="Calluna" panose="00000500000000000000" pitchFamily="50" charset="0"/>
            </a:endParaRPr>
          </a:p>
          <a:p>
            <a:pPr marL="0" indent="0">
              <a:buNone/>
            </a:pPr>
            <a:endParaRPr lang="fr-FR" i="1" dirty="0" smtClean="0">
              <a:solidFill>
                <a:schemeClr val="tx1"/>
              </a:solidFill>
              <a:latin typeface="Calluna" panose="00000500000000000000" pitchFamily="50" charset="0"/>
            </a:endParaRPr>
          </a:p>
          <a:p>
            <a:pPr marL="0" indent="0">
              <a:buNone/>
            </a:pPr>
            <a:r>
              <a:rPr lang="fr-FR" sz="2400" b="1" dirty="0" smtClean="0">
                <a:solidFill>
                  <a:srgbClr val="FF0000"/>
                </a:solidFill>
              </a:rPr>
              <a:t>4. Avec qui ?</a:t>
            </a:r>
            <a:endParaRPr lang="fr-FR" sz="2200" i="1" dirty="0" smtClean="0">
              <a:solidFill>
                <a:schemeClr val="tx1"/>
              </a:solidFill>
              <a:latin typeface="Calluna" panose="00000500000000000000" pitchFamily="50" charset="0"/>
            </a:endParaRPr>
          </a:p>
          <a:p>
            <a:pPr marL="0" indent="0">
              <a:buNone/>
            </a:pPr>
            <a:r>
              <a:rPr lang="fr-FR" sz="2200" dirty="0" smtClean="0">
                <a:solidFill>
                  <a:schemeClr val="tx1"/>
                </a:solidFill>
                <a:latin typeface="Calluna" panose="00000500000000000000" pitchFamily="50" charset="0"/>
              </a:rPr>
              <a:t>– </a:t>
            </a:r>
            <a:r>
              <a:rPr lang="fr-FR" sz="2200" dirty="0">
                <a:solidFill>
                  <a:schemeClr val="tx1"/>
                </a:solidFill>
                <a:latin typeface="Calluna" panose="00000500000000000000" pitchFamily="50" charset="0"/>
              </a:rPr>
              <a:t>Certains </a:t>
            </a:r>
            <a:r>
              <a:rPr lang="fr-FR" sz="2200" dirty="0" smtClean="0">
                <a:solidFill>
                  <a:schemeClr val="tx1"/>
                </a:solidFill>
                <a:latin typeface="Calluna" panose="00000500000000000000" pitchFamily="50" charset="0"/>
              </a:rPr>
              <a:t>interlocuteurs sont mieux indiqués que d’autres ; appuyez-vous sur la relation d’enquête que vous avez commencé à nouer</a:t>
            </a:r>
          </a:p>
          <a:p>
            <a:pPr marL="0" indent="0">
              <a:buNone/>
            </a:pPr>
            <a:r>
              <a:rPr lang="fr-FR" sz="2200" dirty="0" smtClean="0">
                <a:solidFill>
                  <a:schemeClr val="tx1"/>
                </a:solidFill>
                <a:latin typeface="Calluna" panose="00000500000000000000" pitchFamily="50" charset="0"/>
              </a:rPr>
              <a:t>– Expliquez ce que vous attendez de votre enquêtés</a:t>
            </a:r>
          </a:p>
          <a:p>
            <a:pPr marL="0" indent="0">
              <a:buNone/>
            </a:pPr>
            <a:r>
              <a:rPr lang="fr-FR" sz="2200" dirty="0" smtClean="0">
                <a:solidFill>
                  <a:schemeClr val="tx1"/>
                </a:solidFill>
                <a:latin typeface="Calluna" panose="00000500000000000000" pitchFamily="50" charset="0"/>
              </a:rPr>
              <a:t>– </a:t>
            </a:r>
            <a:r>
              <a:rPr lang="fr-FR" sz="2200" dirty="0">
                <a:solidFill>
                  <a:schemeClr val="tx1"/>
                </a:solidFill>
                <a:latin typeface="Calluna" panose="00000500000000000000" pitchFamily="50" charset="0"/>
              </a:rPr>
              <a:t>Acceptez </a:t>
            </a:r>
            <a:r>
              <a:rPr lang="fr-FR" sz="2200" dirty="0" smtClean="0">
                <a:solidFill>
                  <a:schemeClr val="tx1"/>
                </a:solidFill>
                <a:latin typeface="Calluna" panose="00000500000000000000" pitchFamily="50" charset="0"/>
              </a:rPr>
              <a:t>les refus d’entretien et faites-en un moyen de compréhension. Ils tiennent le plus souvent à :</a:t>
            </a:r>
          </a:p>
          <a:p>
            <a:pPr marL="0" indent="0">
              <a:buNone/>
            </a:pPr>
            <a:r>
              <a:rPr lang="fr-FR" sz="2200" dirty="0" smtClean="0">
                <a:solidFill>
                  <a:schemeClr val="tx1"/>
                </a:solidFill>
                <a:latin typeface="Calluna" panose="00000500000000000000" pitchFamily="50" charset="0"/>
              </a:rPr>
              <a:t>	– la position sociale de l’enquêté (se sent illégitime, ou inintéressant, etc.)</a:t>
            </a:r>
          </a:p>
          <a:p>
            <a:pPr marL="0" indent="0">
              <a:buNone/>
            </a:pPr>
            <a:r>
              <a:rPr lang="fr-FR" sz="2200" dirty="0" smtClean="0">
                <a:solidFill>
                  <a:schemeClr val="tx1"/>
                </a:solidFill>
                <a:latin typeface="Calluna" panose="00000500000000000000" pitchFamily="50" charset="0"/>
              </a:rPr>
              <a:t>	– la perception de votre enquête : les effets qu’elle peut avoir</a:t>
            </a:r>
          </a:p>
          <a:p>
            <a:pPr marL="0" indent="0">
              <a:buNone/>
            </a:pPr>
            <a:r>
              <a:rPr lang="fr-FR" sz="2200" dirty="0" smtClean="0">
                <a:solidFill>
                  <a:schemeClr val="tx1"/>
                </a:solidFill>
                <a:latin typeface="Calluna" panose="00000500000000000000" pitchFamily="50" charset="0"/>
              </a:rPr>
              <a:t>	– la perception de votre position dans le milieu enquêté</a:t>
            </a:r>
          </a:p>
          <a:p>
            <a:pPr marL="0" indent="0">
              <a:buNone/>
            </a:pPr>
            <a:endParaRPr lang="fr-FR" i="1" dirty="0" smtClean="0">
              <a:solidFill>
                <a:schemeClr val="tx1"/>
              </a:solidFill>
              <a:latin typeface="Calluna" panose="00000500000000000000" pitchFamily="50" charset="0"/>
            </a:endParaRPr>
          </a:p>
          <a:p>
            <a:pPr marL="0" indent="0">
              <a:buNone/>
            </a:pPr>
            <a:endParaRPr lang="fr-FR" i="1" dirty="0">
              <a:solidFill>
                <a:schemeClr val="tx1"/>
              </a:solidFill>
              <a:latin typeface="Calluna" panose="00000500000000000000" pitchFamily="50" charset="0"/>
            </a:endParaRPr>
          </a:p>
        </p:txBody>
      </p:sp>
    </p:spTree>
    <p:extLst>
      <p:ext uri="{BB962C8B-B14F-4D97-AF65-F5344CB8AC3E}">
        <p14:creationId xmlns:p14="http://schemas.microsoft.com/office/powerpoint/2010/main" val="49669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8" y="274320"/>
            <a:ext cx="10178322" cy="6139543"/>
          </a:xfrm>
        </p:spPr>
        <p:txBody>
          <a:bodyPr>
            <a:normAutofit/>
          </a:bodyPr>
          <a:lstStyle/>
          <a:p>
            <a:pPr marL="0" indent="0">
              <a:buNone/>
            </a:pPr>
            <a:r>
              <a:rPr lang="fr-FR" sz="2200" b="1" dirty="0">
                <a:solidFill>
                  <a:srgbClr val="FF0000"/>
                </a:solidFill>
              </a:rPr>
              <a:t>5</a:t>
            </a:r>
            <a:r>
              <a:rPr lang="fr-FR" sz="2200" b="1" dirty="0" smtClean="0">
                <a:solidFill>
                  <a:srgbClr val="FF0000"/>
                </a:solidFill>
              </a:rPr>
              <a:t>. Mener l’entretien</a:t>
            </a:r>
          </a:p>
          <a:p>
            <a:pPr marL="0" indent="0">
              <a:buNone/>
            </a:pPr>
            <a:endParaRPr lang="fr-FR" dirty="0" smtClean="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 Rassurer sur le sérieux de votre démarche </a:t>
            </a:r>
            <a:endParaRPr lang="fr-FR" i="1" dirty="0" smtClean="0">
              <a:solidFill>
                <a:schemeClr val="tx1"/>
              </a:solidFill>
              <a:latin typeface="Calluna" panose="00000500000000000000" pitchFamily="50" charset="0"/>
            </a:endParaRPr>
          </a:p>
          <a:p>
            <a:pPr marL="0" indent="0">
              <a:buNone/>
            </a:pPr>
            <a:r>
              <a:rPr lang="fr-FR" dirty="0">
                <a:solidFill>
                  <a:schemeClr val="tx1"/>
                </a:solidFill>
                <a:latin typeface="Calluna" panose="00000500000000000000" pitchFamily="50" charset="0"/>
              </a:rPr>
              <a:t>– </a:t>
            </a:r>
            <a:r>
              <a:rPr lang="fr-FR" b="1" dirty="0">
                <a:solidFill>
                  <a:schemeClr val="tx1"/>
                </a:solidFill>
                <a:latin typeface="Calluna" panose="00000500000000000000" pitchFamily="50" charset="0"/>
              </a:rPr>
              <a:t>S’adapter au milieu social</a:t>
            </a:r>
            <a:r>
              <a:rPr lang="fr-FR" dirty="0">
                <a:solidFill>
                  <a:schemeClr val="tx1"/>
                </a:solidFill>
                <a:latin typeface="Calluna" panose="00000500000000000000" pitchFamily="50" charset="0"/>
              </a:rPr>
              <a:t> des enquêtés et réfléchir à la signification de la situation d’entretien (maître/élève, enquêteur des services sociaux, etc.) ; pour les personnes doté d’un capital culturel important, l’entretien est bien vu, il se rapproche du travail de journaliste et valorise donc l’enquêté. Mais donc n’est pas neutre.</a:t>
            </a:r>
            <a:endParaRPr lang="fr-FR" dirty="0" smtClean="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 </a:t>
            </a:r>
            <a:r>
              <a:rPr lang="fr-FR" dirty="0">
                <a:solidFill>
                  <a:schemeClr val="tx1"/>
                </a:solidFill>
                <a:latin typeface="Calluna" panose="00000500000000000000" pitchFamily="50" charset="0"/>
              </a:rPr>
              <a:t>Obtenir </a:t>
            </a:r>
            <a:r>
              <a:rPr lang="fr-FR" dirty="0" smtClean="0">
                <a:solidFill>
                  <a:schemeClr val="tx1"/>
                </a:solidFill>
                <a:latin typeface="Calluna" panose="00000500000000000000" pitchFamily="50" charset="0"/>
              </a:rPr>
              <a:t>des </a:t>
            </a:r>
            <a:r>
              <a:rPr lang="fr-FR" b="1" dirty="0" smtClean="0">
                <a:solidFill>
                  <a:schemeClr val="tx1"/>
                </a:solidFill>
                <a:latin typeface="Calluna" panose="00000500000000000000" pitchFamily="50" charset="0"/>
              </a:rPr>
              <a:t>informations objectives</a:t>
            </a:r>
            <a:r>
              <a:rPr lang="fr-FR" dirty="0" smtClean="0">
                <a:solidFill>
                  <a:schemeClr val="tx1"/>
                </a:solidFill>
                <a:latin typeface="Calluna" panose="00000500000000000000" pitchFamily="50" charset="0"/>
              </a:rPr>
              <a:t> sur les enquêtés (âge, origine, profession, marié ou non, etc.) Mais </a:t>
            </a:r>
            <a:r>
              <a:rPr lang="fr-FR" u="sng" dirty="0" smtClean="0">
                <a:solidFill>
                  <a:schemeClr val="tx1"/>
                </a:solidFill>
                <a:latin typeface="Calluna" panose="00000500000000000000" pitchFamily="50" charset="0"/>
              </a:rPr>
              <a:t>pas sous la forme d’un interrogatoire</a:t>
            </a:r>
            <a:r>
              <a:rPr lang="fr-FR" dirty="0" smtClean="0">
                <a:solidFill>
                  <a:schemeClr val="tx1"/>
                </a:solidFill>
                <a:latin typeface="Calluna" panose="00000500000000000000" pitchFamily="50" charset="0"/>
              </a:rPr>
              <a:t> = dans contexte.</a:t>
            </a:r>
          </a:p>
          <a:p>
            <a:pPr marL="0" indent="0">
              <a:buNone/>
            </a:pPr>
            <a:r>
              <a:rPr lang="fr-FR" dirty="0">
                <a:solidFill>
                  <a:schemeClr val="tx1"/>
                </a:solidFill>
                <a:latin typeface="Calluna" panose="00000500000000000000" pitchFamily="50" charset="0"/>
              </a:rPr>
              <a:t>– </a:t>
            </a:r>
            <a:r>
              <a:rPr lang="fr-FR" b="1" dirty="0" smtClean="0">
                <a:solidFill>
                  <a:schemeClr val="tx1"/>
                </a:solidFill>
                <a:latin typeface="Calluna" panose="00000500000000000000" pitchFamily="50" charset="0"/>
              </a:rPr>
              <a:t>Ne pas trop préparer le questionnaire</a:t>
            </a:r>
            <a:r>
              <a:rPr lang="fr-FR" dirty="0" smtClean="0">
                <a:solidFill>
                  <a:schemeClr val="tx1"/>
                </a:solidFill>
                <a:latin typeface="Calluna" panose="00000500000000000000" pitchFamily="50" charset="0"/>
              </a:rPr>
              <a:t>, nouer une « relation » et embrayer sur ce qu’on vous dit : préparer un guide d’entretien rassure, mais ça vous oblige à suivre un ordre de question =&gt; pas assez à l’écoute (vous faites entrer dans un canevas préalable ce qu’on vous dit).</a:t>
            </a:r>
          </a:p>
          <a:p>
            <a:pPr marL="0" indent="0">
              <a:buNone/>
            </a:pPr>
            <a:r>
              <a:rPr lang="fr-FR" dirty="0" smtClean="0">
                <a:solidFill>
                  <a:schemeClr val="tx1"/>
                </a:solidFill>
                <a:latin typeface="Calluna" panose="00000500000000000000" pitchFamily="50" charset="0"/>
              </a:rPr>
              <a:t>	= </a:t>
            </a:r>
            <a:r>
              <a:rPr lang="fr-FR" b="1" dirty="0" smtClean="0">
                <a:solidFill>
                  <a:schemeClr val="tx1"/>
                </a:solidFill>
                <a:latin typeface="Calluna" panose="00000500000000000000" pitchFamily="50" charset="0"/>
              </a:rPr>
              <a:t>la clé est de construire une relation de confiance, propice à un entretien réussi</a:t>
            </a:r>
            <a:endParaRPr lang="fr-FR" b="1" dirty="0">
              <a:solidFill>
                <a:schemeClr val="tx1"/>
              </a:solidFill>
              <a:latin typeface="Calluna" panose="00000500000000000000" pitchFamily="50" charset="0"/>
            </a:endParaRPr>
          </a:p>
        </p:txBody>
      </p:sp>
    </p:spTree>
    <p:extLst>
      <p:ext uri="{BB962C8B-B14F-4D97-AF65-F5344CB8AC3E}">
        <p14:creationId xmlns:p14="http://schemas.microsoft.com/office/powerpoint/2010/main" val="2819520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86678" y="304800"/>
            <a:ext cx="10343322" cy="6109063"/>
          </a:xfrm>
        </p:spPr>
        <p:txBody>
          <a:bodyPr>
            <a:normAutofit/>
          </a:bodyPr>
          <a:lstStyle/>
          <a:p>
            <a:pPr marL="0" indent="0">
              <a:buNone/>
            </a:pPr>
            <a:r>
              <a:rPr lang="fr-FR" dirty="0" smtClean="0">
                <a:solidFill>
                  <a:schemeClr val="tx1"/>
                </a:solidFill>
                <a:latin typeface="Calluna" panose="00000500000000000000" pitchFamily="50" charset="0"/>
              </a:rPr>
              <a:t>– Encouragez </a:t>
            </a:r>
            <a:r>
              <a:rPr lang="fr-FR" dirty="0">
                <a:solidFill>
                  <a:schemeClr val="tx1"/>
                </a:solidFill>
                <a:latin typeface="Calluna" panose="00000500000000000000" pitchFamily="50" charset="0"/>
              </a:rPr>
              <a:t>vos enquêtés à jouer le rôle </a:t>
            </a:r>
            <a:r>
              <a:rPr lang="fr-FR" dirty="0" smtClean="0">
                <a:solidFill>
                  <a:schemeClr val="tx1"/>
                </a:solidFill>
                <a:latin typeface="Calluna" panose="00000500000000000000" pitchFamily="50" charset="0"/>
              </a:rPr>
              <a:t>d’« informateur », les </a:t>
            </a:r>
            <a:r>
              <a:rPr lang="fr-FR" dirty="0">
                <a:solidFill>
                  <a:schemeClr val="tx1"/>
                </a:solidFill>
                <a:latin typeface="Calluna" panose="00000500000000000000" pitchFamily="50" charset="0"/>
              </a:rPr>
              <a:t>mettre dans la position de ceux qui vous apprennent quelque chose. Quitte à jouer un peu aux « naïfs </a:t>
            </a:r>
            <a:r>
              <a:rPr lang="fr-FR" dirty="0" smtClean="0">
                <a:solidFill>
                  <a:schemeClr val="tx1"/>
                </a:solidFill>
                <a:latin typeface="Calluna" panose="00000500000000000000" pitchFamily="50" charset="0"/>
              </a:rPr>
              <a:t>».</a:t>
            </a:r>
            <a:endParaRPr lang="fr-FR" dirty="0">
              <a:solidFill>
                <a:schemeClr val="tx1"/>
              </a:solidFill>
              <a:latin typeface="Calluna" panose="00000500000000000000" pitchFamily="50" charset="0"/>
            </a:endParaRPr>
          </a:p>
          <a:p>
            <a:pPr marL="0" indent="0">
              <a:buNone/>
            </a:pPr>
            <a:endParaRPr lang="fr-FR" b="1" dirty="0" smtClean="0">
              <a:solidFill>
                <a:schemeClr val="tx1"/>
              </a:solidFill>
              <a:latin typeface="Calluna" panose="00000500000000000000" pitchFamily="50" charset="0"/>
            </a:endParaRPr>
          </a:p>
          <a:p>
            <a:pPr marL="0" indent="0">
              <a:buNone/>
            </a:pPr>
            <a:r>
              <a:rPr lang="fr-FR" b="1"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Mettez </a:t>
            </a:r>
            <a:r>
              <a:rPr lang="fr-FR" dirty="0">
                <a:solidFill>
                  <a:schemeClr val="tx1"/>
                </a:solidFill>
                <a:latin typeface="Calluna" panose="00000500000000000000" pitchFamily="50" charset="0"/>
              </a:rPr>
              <a:t>les en confiance et montrez que les « comprenez » = ils vous parleront « en confidence </a:t>
            </a:r>
            <a:r>
              <a:rPr lang="fr-FR" dirty="0" smtClean="0">
                <a:solidFill>
                  <a:schemeClr val="tx1"/>
                </a:solidFill>
                <a:latin typeface="Calluna" panose="00000500000000000000" pitchFamily="50" charset="0"/>
              </a:rPr>
              <a:t>».</a:t>
            </a:r>
            <a:endParaRPr lang="fr-FR" dirty="0">
              <a:solidFill>
                <a:schemeClr val="tx1"/>
              </a:solidFill>
              <a:latin typeface="Calluna" panose="00000500000000000000" pitchFamily="50" charset="0"/>
            </a:endParaRPr>
          </a:p>
          <a:p>
            <a:pPr marL="0" indent="0">
              <a:buNone/>
            </a:pPr>
            <a:r>
              <a:rPr lang="fr-FR" b="1"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Ne </a:t>
            </a:r>
            <a:r>
              <a:rPr lang="fr-FR" dirty="0">
                <a:solidFill>
                  <a:schemeClr val="tx1"/>
                </a:solidFill>
                <a:latin typeface="Calluna" panose="00000500000000000000" pitchFamily="50" charset="0"/>
              </a:rPr>
              <a:t>pas oublier que la situation d’entretien est aussi une expérience pour vos enquêtés – parfois : « je n’en avais jamais parlé à personne » ; « je ne croyais pas pouvoir en dire autant </a:t>
            </a:r>
            <a:r>
              <a:rPr lang="fr-FR" dirty="0" smtClean="0">
                <a:solidFill>
                  <a:schemeClr val="tx1"/>
                </a:solidFill>
                <a:latin typeface="Calluna" panose="00000500000000000000" pitchFamily="50" charset="0"/>
              </a:rPr>
              <a:t>».</a:t>
            </a:r>
            <a:endParaRPr lang="fr-FR" b="1" dirty="0" smtClean="0">
              <a:solidFill>
                <a:schemeClr val="tx1"/>
              </a:solidFill>
              <a:latin typeface="Calluna" panose="00000500000000000000" pitchFamily="50" charset="0"/>
            </a:endParaRPr>
          </a:p>
          <a:p>
            <a:pPr marL="0" indent="0">
              <a:buNone/>
            </a:pPr>
            <a:endParaRPr lang="fr-FR" b="1" dirty="0" smtClean="0">
              <a:solidFill>
                <a:schemeClr val="tx1"/>
              </a:solidFill>
              <a:latin typeface="Calluna" panose="00000500000000000000" pitchFamily="50" charset="0"/>
            </a:endParaRPr>
          </a:p>
          <a:p>
            <a:pPr marL="0" indent="0">
              <a:buNone/>
            </a:pPr>
            <a:r>
              <a:rPr lang="fr-FR" b="1" dirty="0">
                <a:solidFill>
                  <a:schemeClr val="tx1"/>
                </a:solidFill>
                <a:latin typeface="Calluna" panose="00000500000000000000" pitchFamily="50" charset="0"/>
              </a:rPr>
              <a:t>– </a:t>
            </a:r>
            <a:r>
              <a:rPr lang="fr-FR" b="1" dirty="0" smtClean="0">
                <a:solidFill>
                  <a:srgbClr val="FF0000"/>
                </a:solidFill>
                <a:latin typeface="Calluna" panose="00000500000000000000" pitchFamily="50" charset="0"/>
              </a:rPr>
              <a:t>Pas </a:t>
            </a:r>
            <a:r>
              <a:rPr lang="fr-FR" b="1" dirty="0">
                <a:solidFill>
                  <a:srgbClr val="FF0000"/>
                </a:solidFill>
                <a:latin typeface="Calluna" panose="00000500000000000000" pitchFamily="50" charset="0"/>
              </a:rPr>
              <a:t>de questions trop larges </a:t>
            </a:r>
            <a:r>
              <a:rPr lang="fr-FR" b="1" dirty="0">
                <a:solidFill>
                  <a:schemeClr val="tx1"/>
                </a:solidFill>
                <a:latin typeface="Calluna" panose="00000500000000000000" pitchFamily="50" charset="0"/>
              </a:rPr>
              <a:t>ou trop éloignées de </a:t>
            </a:r>
            <a:r>
              <a:rPr lang="fr-FR" b="1" dirty="0" smtClean="0">
                <a:solidFill>
                  <a:schemeClr val="tx1"/>
                </a:solidFill>
                <a:latin typeface="Calluna" panose="00000500000000000000" pitchFamily="50" charset="0"/>
              </a:rPr>
              <a:t>l’activité ;</a:t>
            </a:r>
          </a:p>
          <a:p>
            <a:pPr marL="0" indent="0">
              <a:buNone/>
            </a:pPr>
            <a:r>
              <a:rPr lang="fr-FR" b="1" dirty="0" smtClean="0">
                <a:solidFill>
                  <a:schemeClr val="tx1"/>
                </a:solidFill>
                <a:latin typeface="Calluna" panose="00000500000000000000" pitchFamily="50" charset="0"/>
              </a:rPr>
              <a:t>– </a:t>
            </a:r>
            <a:r>
              <a:rPr lang="fr-FR" b="1" dirty="0" smtClean="0">
                <a:solidFill>
                  <a:srgbClr val="FF0000"/>
                </a:solidFill>
                <a:latin typeface="Calluna" panose="00000500000000000000" pitchFamily="50" charset="0"/>
              </a:rPr>
              <a:t>Pas d’imposition savante</a:t>
            </a:r>
            <a:r>
              <a:rPr lang="fr-FR" b="1" dirty="0" smtClean="0">
                <a:solidFill>
                  <a:schemeClr val="tx1"/>
                </a:solidFill>
                <a:latin typeface="Calluna" panose="00000500000000000000" pitchFamily="50" charset="0"/>
              </a:rPr>
              <a:t> : ils </a:t>
            </a:r>
            <a:r>
              <a:rPr lang="fr-FR" b="1" dirty="0">
                <a:solidFill>
                  <a:schemeClr val="tx1"/>
                </a:solidFill>
                <a:latin typeface="Calluna" panose="00000500000000000000" pitchFamily="50" charset="0"/>
              </a:rPr>
              <a:t>ne sont pas là pour </a:t>
            </a:r>
            <a:r>
              <a:rPr lang="fr-FR" b="1" dirty="0" smtClean="0">
                <a:solidFill>
                  <a:schemeClr val="tx1"/>
                </a:solidFill>
                <a:latin typeface="Calluna" panose="00000500000000000000" pitchFamily="50" charset="0"/>
              </a:rPr>
              <a:t>se poser les questions que vous vous posez ni pour analyser </a:t>
            </a:r>
            <a:r>
              <a:rPr lang="fr-FR" b="1" dirty="0">
                <a:solidFill>
                  <a:schemeClr val="tx1"/>
                </a:solidFill>
                <a:latin typeface="Calluna" panose="00000500000000000000" pitchFamily="50" charset="0"/>
              </a:rPr>
              <a:t>ce qu’ils </a:t>
            </a:r>
            <a:r>
              <a:rPr lang="fr-FR" b="1" dirty="0" smtClean="0">
                <a:solidFill>
                  <a:schemeClr val="tx1"/>
                </a:solidFill>
                <a:latin typeface="Calluna" panose="00000500000000000000" pitchFamily="50" charset="0"/>
              </a:rPr>
              <a:t>font ; </a:t>
            </a:r>
            <a:r>
              <a:rPr lang="fr-FR" b="1" dirty="0">
                <a:solidFill>
                  <a:schemeClr val="tx1"/>
                </a:solidFill>
                <a:latin typeface="Calluna" panose="00000500000000000000" pitchFamily="50" charset="0"/>
              </a:rPr>
              <a:t>mais pour le décrire : faites-les parler de ce qu’ils </a:t>
            </a:r>
            <a:r>
              <a:rPr lang="fr-FR" b="1" dirty="0" smtClean="0">
                <a:solidFill>
                  <a:schemeClr val="tx1"/>
                </a:solidFill>
                <a:latin typeface="Calluna" panose="00000500000000000000" pitchFamily="50" charset="0"/>
              </a:rPr>
              <a:t>font</a:t>
            </a:r>
            <a:r>
              <a:rPr lang="fr-FR" b="1"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 </a:t>
            </a:r>
            <a:r>
              <a:rPr lang="fr-FR" b="1" dirty="0">
                <a:solidFill>
                  <a:schemeClr val="tx1"/>
                </a:solidFill>
                <a:latin typeface="Calluna" panose="00000500000000000000" pitchFamily="50" charset="0"/>
              </a:rPr>
              <a:t>demandez qu’on vous raconte des anecdotes. Ce que les enquêtés retiennent et veulent </a:t>
            </a:r>
            <a:r>
              <a:rPr lang="fr-FR" b="1" dirty="0" smtClean="0">
                <a:solidFill>
                  <a:schemeClr val="tx1"/>
                </a:solidFill>
                <a:latin typeface="Calluna" panose="00000500000000000000" pitchFamily="50" charset="0"/>
              </a:rPr>
              <a:t>partager </a:t>
            </a:r>
            <a:r>
              <a:rPr lang="fr-FR" b="1" dirty="0">
                <a:solidFill>
                  <a:schemeClr val="tx1"/>
                </a:solidFill>
                <a:latin typeface="Calluna" panose="00000500000000000000" pitchFamily="50" charset="0"/>
              </a:rPr>
              <a:t>est toujours très </a:t>
            </a:r>
            <a:r>
              <a:rPr lang="fr-FR" b="1" dirty="0" smtClean="0">
                <a:solidFill>
                  <a:schemeClr val="tx1"/>
                </a:solidFill>
                <a:latin typeface="Calluna" panose="00000500000000000000" pitchFamily="50" charset="0"/>
              </a:rPr>
              <a:t>instructif</a:t>
            </a:r>
          </a:p>
          <a:p>
            <a:pPr marL="0" indent="0">
              <a:buNone/>
            </a:pPr>
            <a:endParaRPr lang="fr-FR" b="1" dirty="0">
              <a:solidFill>
                <a:schemeClr val="tx1"/>
              </a:solidFill>
              <a:latin typeface="Calluna" panose="00000500000000000000" pitchFamily="50" charset="0"/>
            </a:endParaRPr>
          </a:p>
          <a:p>
            <a:pPr marL="0" indent="0">
              <a:buNone/>
            </a:pPr>
            <a:endParaRPr lang="fr-FR" b="1" dirty="0">
              <a:solidFill>
                <a:schemeClr val="tx1"/>
              </a:solidFill>
              <a:latin typeface="Calluna" panose="00000500000000000000" pitchFamily="50" charset="0"/>
            </a:endParaRPr>
          </a:p>
        </p:txBody>
      </p:sp>
    </p:spTree>
    <p:extLst>
      <p:ext uri="{BB962C8B-B14F-4D97-AF65-F5344CB8AC3E}">
        <p14:creationId xmlns:p14="http://schemas.microsoft.com/office/powerpoint/2010/main" val="277947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00AC4E"/>
                </a:solidFill>
              </a:rPr>
              <a:t>1</a:t>
            </a:r>
            <a:r>
              <a:rPr lang="fr-FR" dirty="0" smtClean="0">
                <a:solidFill>
                  <a:srgbClr val="00AC4E"/>
                </a:solidFill>
              </a:rPr>
              <a:t>.</a:t>
            </a:r>
            <a:r>
              <a:rPr lang="fr-FR" dirty="0" smtClean="0"/>
              <a:t> </a:t>
            </a:r>
            <a:r>
              <a:rPr lang="fr-FR" dirty="0" err="1" smtClean="0"/>
              <a:t>EnquÊter</a:t>
            </a:r>
            <a:r>
              <a:rPr lang="fr-FR" dirty="0" smtClean="0"/>
              <a:t> sur le terrain</a:t>
            </a:r>
            <a:endParaRPr lang="fr-FR" dirty="0"/>
          </a:p>
        </p:txBody>
      </p:sp>
      <p:sp>
        <p:nvSpPr>
          <p:cNvPr id="3" name="Espace réservé du texte 2"/>
          <p:cNvSpPr>
            <a:spLocks noGrp="1"/>
          </p:cNvSpPr>
          <p:nvPr>
            <p:ph type="body" idx="1"/>
          </p:nvPr>
        </p:nvSpPr>
        <p:spPr/>
        <p:txBody>
          <a:bodyPr/>
          <a:lstStyle/>
          <a:p>
            <a:r>
              <a:rPr lang="fr-FR" dirty="0" smtClean="0">
                <a:solidFill>
                  <a:srgbClr val="00AC4E"/>
                </a:solidFill>
              </a:rPr>
              <a:t>Outils, règles, principes</a:t>
            </a:r>
            <a:endParaRPr lang="fr-FR" dirty="0">
              <a:solidFill>
                <a:srgbClr val="00AC4E"/>
              </a:solidFill>
            </a:endParaRPr>
          </a:p>
        </p:txBody>
      </p:sp>
    </p:spTree>
    <p:extLst>
      <p:ext uri="{BB962C8B-B14F-4D97-AF65-F5344CB8AC3E}">
        <p14:creationId xmlns:p14="http://schemas.microsoft.com/office/powerpoint/2010/main" val="3724563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5418" y="331304"/>
            <a:ext cx="10370478" cy="6069307"/>
          </a:xfrm>
        </p:spPr>
        <p:txBody>
          <a:bodyPr>
            <a:normAutofit/>
          </a:bodyPr>
          <a:lstStyle/>
          <a:p>
            <a:pPr marL="0" indent="0">
              <a:buNone/>
            </a:pPr>
            <a:r>
              <a:rPr lang="fr-FR" dirty="0" smtClean="0">
                <a:solidFill>
                  <a:schemeClr val="tx1"/>
                </a:solidFill>
                <a:latin typeface="Calluna" panose="00000500000000000000" pitchFamily="50" charset="0"/>
              </a:rPr>
              <a:t>– </a:t>
            </a:r>
            <a:r>
              <a:rPr lang="fr-FR" b="1" dirty="0" smtClean="0">
                <a:solidFill>
                  <a:schemeClr val="tx1"/>
                </a:solidFill>
                <a:latin typeface="Calluna" panose="00000500000000000000" pitchFamily="50" charset="0"/>
              </a:rPr>
              <a:t>Préparer des thèmes à aborder </a:t>
            </a:r>
            <a:r>
              <a:rPr lang="fr-FR" dirty="0" smtClean="0">
                <a:solidFill>
                  <a:schemeClr val="tx1"/>
                </a:solidFill>
                <a:latin typeface="Calluna" panose="00000500000000000000" pitchFamily="50" charset="0"/>
              </a:rPr>
              <a:t>(carnet)</a:t>
            </a:r>
          </a:p>
          <a:p>
            <a:pPr marL="0" indent="0">
              <a:buNone/>
            </a:pPr>
            <a:r>
              <a:rPr lang="fr-FR" dirty="0" smtClean="0">
                <a:solidFill>
                  <a:schemeClr val="tx1"/>
                </a:solidFill>
                <a:latin typeface="Calluna" panose="00000500000000000000" pitchFamily="50" charset="0"/>
              </a:rPr>
              <a:t>– </a:t>
            </a:r>
            <a:r>
              <a:rPr lang="fr-FR" b="1" dirty="0" smtClean="0">
                <a:solidFill>
                  <a:schemeClr val="tx1"/>
                </a:solidFill>
                <a:latin typeface="Calluna" panose="00000500000000000000" pitchFamily="50" charset="0"/>
              </a:rPr>
              <a:t>Enregistrer</a:t>
            </a:r>
            <a:r>
              <a:rPr lang="fr-FR" dirty="0" smtClean="0">
                <a:solidFill>
                  <a:schemeClr val="tx1"/>
                </a:solidFill>
                <a:latin typeface="Calluna" panose="00000500000000000000" pitchFamily="50" charset="0"/>
              </a:rPr>
              <a:t> = construction de preuves =&gt; demander à enregistrer (souvent facile). Si réticence : rassurez / anonymat. Surtout : </a:t>
            </a:r>
            <a:r>
              <a:rPr lang="fr-FR" dirty="0" smtClean="0">
                <a:solidFill>
                  <a:schemeClr val="tx1"/>
                </a:solidFill>
                <a:latin typeface="Calluna" panose="00000500000000000000" pitchFamily="50" charset="0"/>
              </a:rPr>
              <a:t>que </a:t>
            </a:r>
            <a:r>
              <a:rPr lang="fr-FR" dirty="0" smtClean="0">
                <a:solidFill>
                  <a:schemeClr val="tx1"/>
                </a:solidFill>
                <a:latin typeface="Calluna" panose="00000500000000000000" pitchFamily="50" charset="0"/>
              </a:rPr>
              <a:t>ça ait l’air naturel, discuter un </a:t>
            </a:r>
            <a:r>
              <a:rPr lang="fr-FR" dirty="0" smtClean="0">
                <a:solidFill>
                  <a:schemeClr val="tx1"/>
                </a:solidFill>
                <a:latin typeface="Calluna" panose="00000500000000000000" pitchFamily="50" charset="0"/>
              </a:rPr>
              <a:t>peu, </a:t>
            </a:r>
            <a:r>
              <a:rPr lang="fr-FR" dirty="0" smtClean="0">
                <a:solidFill>
                  <a:schemeClr val="tx1"/>
                </a:solidFill>
                <a:latin typeface="Calluna" panose="00000500000000000000" pitchFamily="50" charset="0"/>
              </a:rPr>
              <a:t>évoquez vos études. Si refus : demandez-vous pourquoi ?</a:t>
            </a:r>
          </a:p>
          <a:p>
            <a:pPr marL="0" indent="0">
              <a:buNone/>
            </a:pPr>
            <a:r>
              <a:rPr lang="fr-FR" dirty="0">
                <a:solidFill>
                  <a:schemeClr val="tx1"/>
                </a:solidFill>
                <a:latin typeface="Calluna" panose="00000500000000000000" pitchFamily="50" charset="0"/>
              </a:rPr>
              <a:t>– </a:t>
            </a:r>
            <a:r>
              <a:rPr lang="fr-FR" b="1" dirty="0" smtClean="0">
                <a:solidFill>
                  <a:schemeClr val="tx1"/>
                </a:solidFill>
                <a:latin typeface="Calluna" panose="00000500000000000000" pitchFamily="50" charset="0"/>
              </a:rPr>
              <a:t>Conduire l’échange</a:t>
            </a:r>
            <a:r>
              <a:rPr lang="fr-FR" dirty="0" smtClean="0">
                <a:solidFill>
                  <a:schemeClr val="tx1"/>
                </a:solidFill>
                <a:latin typeface="Calluna" panose="00000500000000000000" pitchFamily="50" charset="0"/>
              </a:rPr>
              <a:t> : lisez un ou deux entretiens ; soyez </a:t>
            </a:r>
            <a:r>
              <a:rPr lang="fr-FR" dirty="0" smtClean="0">
                <a:solidFill>
                  <a:schemeClr val="tx1"/>
                </a:solidFill>
                <a:latin typeface="Calluna" panose="00000500000000000000" pitchFamily="50" charset="0"/>
              </a:rPr>
              <a:t>attentifs, écoutez, </a:t>
            </a:r>
            <a:r>
              <a:rPr lang="fr-FR" dirty="0" smtClean="0">
                <a:solidFill>
                  <a:schemeClr val="tx1"/>
                </a:solidFill>
                <a:latin typeface="Calluna" panose="00000500000000000000" pitchFamily="50" charset="0"/>
              </a:rPr>
              <a:t>sachez relancer, vous placer, faites préciser (ne rien laisser d’implicite), ne pas se montrer trop </a:t>
            </a:r>
            <a:r>
              <a:rPr lang="fr-FR" dirty="0" smtClean="0">
                <a:solidFill>
                  <a:schemeClr val="tx1"/>
                </a:solidFill>
                <a:latin typeface="Calluna" panose="00000500000000000000" pitchFamily="50" charset="0"/>
              </a:rPr>
              <a:t>interventionniste.</a:t>
            </a:r>
            <a:endParaRPr lang="fr-FR" dirty="0" smtClean="0">
              <a:solidFill>
                <a:schemeClr val="tx1"/>
              </a:solidFill>
              <a:latin typeface="Calluna" panose="00000500000000000000" pitchFamily="50" charset="0"/>
            </a:endParaRPr>
          </a:p>
          <a:p>
            <a:pPr marL="0" indent="0">
              <a:buNone/>
            </a:pPr>
            <a:r>
              <a:rPr lang="fr-FR" dirty="0">
                <a:solidFill>
                  <a:schemeClr val="tx1"/>
                </a:solidFill>
                <a:latin typeface="Calluna" panose="00000500000000000000" pitchFamily="50" charset="0"/>
              </a:rPr>
              <a:t>– </a:t>
            </a:r>
            <a:r>
              <a:rPr lang="fr-FR" b="1" dirty="0" smtClean="0">
                <a:solidFill>
                  <a:schemeClr val="tx1"/>
                </a:solidFill>
                <a:latin typeface="Calluna" panose="00000500000000000000" pitchFamily="50" charset="0"/>
              </a:rPr>
              <a:t>Conseil</a:t>
            </a:r>
            <a:r>
              <a:rPr lang="fr-FR" dirty="0">
                <a:solidFill>
                  <a:schemeClr val="tx1"/>
                </a:solidFill>
                <a:latin typeface="Calluna" panose="00000500000000000000" pitchFamily="50" charset="0"/>
              </a:rPr>
              <a:t>. Au départ un entretien est centré sur un seul point ; l’enquêté doit savoir où vous allez. Non-directif mais organisé =&gt; </a:t>
            </a:r>
            <a:r>
              <a:rPr lang="fr-FR" dirty="0" smtClean="0">
                <a:solidFill>
                  <a:schemeClr val="tx1"/>
                </a:solidFill>
                <a:latin typeface="Calluna" panose="00000500000000000000" pitchFamily="50" charset="0"/>
              </a:rPr>
              <a:t>guidez l’entretien et appuyez-vous </a:t>
            </a:r>
            <a:r>
              <a:rPr lang="fr-FR" dirty="0">
                <a:solidFill>
                  <a:schemeClr val="tx1"/>
                </a:solidFill>
                <a:latin typeface="Calluna" panose="00000500000000000000" pitchFamily="50" charset="0"/>
              </a:rPr>
              <a:t>sur ce </a:t>
            </a:r>
            <a:r>
              <a:rPr lang="fr-FR" dirty="0" smtClean="0">
                <a:solidFill>
                  <a:schemeClr val="tx1"/>
                </a:solidFill>
                <a:latin typeface="Calluna" panose="00000500000000000000" pitchFamily="50" charset="0"/>
              </a:rPr>
              <a:t>qu’on </a:t>
            </a:r>
            <a:r>
              <a:rPr lang="fr-FR" dirty="0">
                <a:solidFill>
                  <a:schemeClr val="tx1"/>
                </a:solidFill>
                <a:latin typeface="Calluna" panose="00000500000000000000" pitchFamily="50" charset="0"/>
              </a:rPr>
              <a:t>vous dit. Surtout pas d’interprétation à ce </a:t>
            </a:r>
            <a:r>
              <a:rPr lang="fr-FR" dirty="0" smtClean="0">
                <a:solidFill>
                  <a:schemeClr val="tx1"/>
                </a:solidFill>
                <a:latin typeface="Calluna" panose="00000500000000000000" pitchFamily="50" charset="0"/>
              </a:rPr>
              <a:t>stade.</a:t>
            </a:r>
            <a:endParaRPr lang="fr-FR" dirty="0" smtClean="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Un entretien = plusieurs phases : le lancement (souvent fastidieux) ; vous n’êtes pas très à l’aise, l’enquêté non plus. Faites simple. Il faut que l’interviewé se sente guidé, abordez votre sujet avec lui. Evitez de lui demande de « se présenter » (très difficile et ambigu).</a:t>
            </a:r>
          </a:p>
          <a:p>
            <a:pPr marL="457200" lvl="1" indent="0">
              <a:buNone/>
            </a:pPr>
            <a:r>
              <a:rPr lang="fr-FR" sz="2000" b="1" i="1" dirty="0" smtClean="0">
                <a:solidFill>
                  <a:schemeClr val="tx1"/>
                </a:solidFill>
                <a:latin typeface="Calluna" panose="00000500000000000000" pitchFamily="50" charset="0"/>
              </a:rPr>
              <a:t>Ex.</a:t>
            </a:r>
            <a:r>
              <a:rPr lang="fr-FR" sz="2000" dirty="0" smtClean="0">
                <a:solidFill>
                  <a:schemeClr val="tx1"/>
                </a:solidFill>
                <a:latin typeface="Calluna" panose="00000500000000000000" pitchFamily="50" charset="0"/>
              </a:rPr>
              <a:t> : commencer par un « récit historique » = </a:t>
            </a:r>
            <a:r>
              <a:rPr lang="fr-FR" sz="2000" b="1" dirty="0" smtClean="0">
                <a:solidFill>
                  <a:schemeClr val="tx1"/>
                </a:solidFill>
                <a:latin typeface="Calluna" panose="00000500000000000000" pitchFamily="50" charset="0"/>
              </a:rPr>
              <a:t>« Tu m’as dis que tu étais dans ce (club de judo) depuis 2022, c’est bien ça, et avant tu étais dans un autre club ?… »</a:t>
            </a:r>
            <a:endParaRPr lang="fr-FR" sz="2000"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3677689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7" y="291548"/>
            <a:ext cx="10396983" cy="6122315"/>
          </a:xfrm>
        </p:spPr>
        <p:txBody>
          <a:bodyPr>
            <a:normAutofit/>
          </a:bodyPr>
          <a:lstStyle/>
          <a:p>
            <a:pPr marL="0" indent="0">
              <a:buNone/>
            </a:pPr>
            <a:r>
              <a:rPr lang="fr-FR" dirty="0" smtClean="0">
                <a:solidFill>
                  <a:schemeClr val="tx1"/>
                </a:solidFill>
                <a:latin typeface="Calluna" panose="00000500000000000000" pitchFamily="50" charset="0"/>
              </a:rPr>
              <a:t>– Ponctuez les échanges de micro-interprétations sur ce que vous venez d’entendre ; des reformulations ; des « c’est bien ça » ; des « tu veux dire que ». Travail « à chaud », sans filet, et qui exige beaucoup d’attention. Evitez les malentendus, les fausses connivences.</a:t>
            </a:r>
            <a:endParaRPr lang="fr-FR" b="1" dirty="0" smtClean="0">
              <a:solidFill>
                <a:schemeClr val="tx1"/>
              </a:solidFill>
              <a:latin typeface="Calluna" panose="00000500000000000000" pitchFamily="50" charset="0"/>
            </a:endParaRPr>
          </a:p>
          <a:p>
            <a:pPr marL="0" indent="0">
              <a:buNone/>
            </a:pPr>
            <a:r>
              <a:rPr lang="fr-FR" dirty="0">
                <a:solidFill>
                  <a:schemeClr val="tx1"/>
                </a:solidFill>
                <a:latin typeface="Calluna" panose="00000500000000000000" pitchFamily="50" charset="0"/>
              </a:rPr>
              <a:t>– Prenez </a:t>
            </a:r>
            <a:r>
              <a:rPr lang="fr-FR" dirty="0" smtClean="0">
                <a:solidFill>
                  <a:schemeClr val="tx1"/>
                </a:solidFill>
                <a:latin typeface="Calluna" panose="00000500000000000000" pitchFamily="50" charset="0"/>
              </a:rPr>
              <a:t>en compte des moues, des soupirs, des silences, des yeux au ciel, des mimiques qui sont expressives. Indices. </a:t>
            </a:r>
            <a:r>
              <a:rPr lang="fr-FR" sz="2000" dirty="0" smtClean="0">
                <a:solidFill>
                  <a:schemeClr val="tx1"/>
                </a:solidFill>
                <a:latin typeface="Calluna" panose="00000500000000000000" pitchFamily="50" charset="0"/>
              </a:rPr>
              <a:t>Servez-vous en pour faire avancer, relancer ou ré-</a:t>
            </a:r>
            <a:r>
              <a:rPr lang="fr-FR" dirty="0" smtClean="0">
                <a:solidFill>
                  <a:schemeClr val="tx1"/>
                </a:solidFill>
                <a:latin typeface="Calluna" panose="00000500000000000000" pitchFamily="50" charset="0"/>
              </a:rPr>
              <a:t>ai</a:t>
            </a:r>
            <a:r>
              <a:rPr lang="fr-FR" sz="2000" dirty="0" smtClean="0">
                <a:solidFill>
                  <a:schemeClr val="tx1"/>
                </a:solidFill>
                <a:latin typeface="Calluna" panose="00000500000000000000" pitchFamily="50" charset="0"/>
              </a:rPr>
              <a:t>guiller vos questions.</a:t>
            </a:r>
          </a:p>
          <a:p>
            <a:pPr marL="0" indent="0">
              <a:buNone/>
            </a:pPr>
            <a:endParaRPr lang="fr-FR" dirty="0">
              <a:solidFill>
                <a:schemeClr val="tx1"/>
              </a:solidFill>
              <a:latin typeface="Calluna" panose="00000500000000000000" pitchFamily="50" charset="0"/>
            </a:endParaRPr>
          </a:p>
          <a:p>
            <a:pPr marL="0" indent="0">
              <a:buNone/>
            </a:pPr>
            <a:r>
              <a:rPr lang="fr-FR"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Les </a:t>
            </a:r>
            <a:r>
              <a:rPr lang="fr-FR" dirty="0">
                <a:solidFill>
                  <a:schemeClr val="tx1"/>
                </a:solidFill>
                <a:latin typeface="Calluna" panose="00000500000000000000" pitchFamily="50" charset="0"/>
              </a:rPr>
              <a:t>relances et marque d’approbation : « tout à fait », « voilà », « oui, c’est exactement ça </a:t>
            </a:r>
            <a:r>
              <a:rPr lang="fr-FR" dirty="0" smtClean="0">
                <a:solidFill>
                  <a:schemeClr val="tx1"/>
                </a:solidFill>
                <a:latin typeface="Calluna" panose="00000500000000000000" pitchFamily="50" charset="0"/>
              </a:rPr>
              <a:t>» = </a:t>
            </a:r>
            <a:r>
              <a:rPr lang="fr-FR" dirty="0">
                <a:solidFill>
                  <a:schemeClr val="tx1"/>
                </a:solidFill>
                <a:latin typeface="Calluna" panose="00000500000000000000" pitchFamily="50" charset="0"/>
              </a:rPr>
              <a:t>ce n’est pas vous qui êtes « intéressant », c’est lui ou </a:t>
            </a:r>
            <a:r>
              <a:rPr lang="fr-FR" dirty="0" smtClean="0">
                <a:solidFill>
                  <a:schemeClr val="tx1"/>
                </a:solidFill>
                <a:latin typeface="Calluna" panose="00000500000000000000" pitchFamily="50" charset="0"/>
              </a:rPr>
              <a:t>elle, ou eux.</a:t>
            </a:r>
            <a:endParaRPr lang="fr-FR" dirty="0">
              <a:solidFill>
                <a:schemeClr val="tx1"/>
              </a:solidFill>
              <a:latin typeface="Calluna" panose="00000500000000000000" pitchFamily="50" charset="0"/>
            </a:endParaRPr>
          </a:p>
          <a:p>
            <a:pPr marL="0" indent="0">
              <a:buNone/>
            </a:pPr>
            <a:endParaRPr lang="fr-FR" dirty="0" smtClean="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 Les </a:t>
            </a:r>
            <a:r>
              <a:rPr lang="fr-FR" dirty="0">
                <a:solidFill>
                  <a:schemeClr val="tx1"/>
                </a:solidFill>
                <a:latin typeface="Calluna" panose="00000500000000000000" pitchFamily="50" charset="0"/>
              </a:rPr>
              <a:t>fins d’entretien sont </a:t>
            </a:r>
            <a:r>
              <a:rPr lang="fr-FR" dirty="0" smtClean="0">
                <a:solidFill>
                  <a:schemeClr val="tx1"/>
                </a:solidFill>
                <a:latin typeface="Calluna" panose="00000500000000000000" pitchFamily="50" charset="0"/>
              </a:rPr>
              <a:t>souvent </a:t>
            </a:r>
            <a:r>
              <a:rPr lang="fr-FR" dirty="0">
                <a:solidFill>
                  <a:schemeClr val="tx1"/>
                </a:solidFill>
                <a:latin typeface="Calluna" panose="00000500000000000000" pitchFamily="50" charset="0"/>
              </a:rPr>
              <a:t>très riches. Parfois fin et reprise : n’oubliez pas d’enregistrer de nouveau</a:t>
            </a:r>
            <a:r>
              <a:rPr lang="fr-FR" dirty="0" smtClean="0">
                <a:solidFill>
                  <a:schemeClr val="tx1"/>
                </a:solidFill>
                <a:latin typeface="Calluna" panose="00000500000000000000" pitchFamily="50" charset="0"/>
              </a:rPr>
              <a:t>.</a:t>
            </a:r>
            <a:endParaRPr lang="fr-FR" dirty="0">
              <a:solidFill>
                <a:schemeClr val="tx1"/>
              </a:solidFill>
              <a:latin typeface="Calluna" panose="00000500000000000000" pitchFamily="50" charset="0"/>
            </a:endParaRPr>
          </a:p>
          <a:p>
            <a:pPr marL="0" indent="0">
              <a:buNone/>
            </a:pPr>
            <a:endParaRPr lang="fr-FR" b="1" dirty="0" smtClean="0">
              <a:solidFill>
                <a:schemeClr val="tx1"/>
              </a:solidFill>
              <a:latin typeface="Calluna" panose="00000500000000000000" pitchFamily="50" charset="0"/>
            </a:endParaRPr>
          </a:p>
          <a:p>
            <a:pPr marL="0" indent="0">
              <a:buNone/>
            </a:pPr>
            <a:r>
              <a:rPr lang="fr-FR" b="1" dirty="0" smtClean="0">
                <a:solidFill>
                  <a:srgbClr val="FF0000"/>
                </a:solidFill>
                <a:latin typeface="Calluna" panose="00000500000000000000" pitchFamily="50" charset="0"/>
              </a:rPr>
              <a:t>—&gt;</a:t>
            </a:r>
            <a:r>
              <a:rPr lang="fr-FR" b="1" dirty="0" smtClean="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la </a:t>
            </a:r>
            <a:r>
              <a:rPr lang="fr-FR" dirty="0">
                <a:solidFill>
                  <a:schemeClr val="tx1"/>
                </a:solidFill>
                <a:latin typeface="Calluna" panose="00000500000000000000" pitchFamily="50" charset="0"/>
              </a:rPr>
              <a:t>clé n’est pas une prétendue « neutralité </a:t>
            </a:r>
            <a:r>
              <a:rPr lang="fr-FR" dirty="0" smtClean="0">
                <a:solidFill>
                  <a:schemeClr val="tx1"/>
                </a:solidFill>
                <a:latin typeface="Calluna" panose="00000500000000000000" pitchFamily="50" charset="0"/>
              </a:rPr>
              <a:t>», </a:t>
            </a:r>
            <a:r>
              <a:rPr lang="fr-FR" dirty="0">
                <a:solidFill>
                  <a:schemeClr val="tx1"/>
                </a:solidFill>
                <a:latin typeface="Calluna" panose="00000500000000000000" pitchFamily="50" charset="0"/>
              </a:rPr>
              <a:t>mais la maîtrise d’une situation d’entretien qui vous permet de recueillir du savoir et que vous pouvez analyser dans le cadre de votre terrain.</a:t>
            </a:r>
          </a:p>
          <a:p>
            <a:pPr marL="0" indent="0">
              <a:buNone/>
            </a:pPr>
            <a:endParaRPr lang="fr-FR" sz="2000"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2596661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8" y="574767"/>
            <a:ext cx="10178322" cy="5904410"/>
          </a:xfrm>
        </p:spPr>
        <p:txBody>
          <a:bodyPr>
            <a:normAutofit/>
          </a:bodyPr>
          <a:lstStyle/>
          <a:p>
            <a:pPr marL="0" indent="0">
              <a:buNone/>
            </a:pPr>
            <a:r>
              <a:rPr lang="fr-FR" b="1" u="sng" dirty="0" smtClean="0">
                <a:solidFill>
                  <a:schemeClr val="tx1"/>
                </a:solidFill>
                <a:latin typeface="Calluna" panose="00000500000000000000" pitchFamily="50" charset="0"/>
              </a:rPr>
              <a:t>Un </a:t>
            </a:r>
            <a:r>
              <a:rPr lang="fr-FR" b="1" u="sng" smtClean="0">
                <a:solidFill>
                  <a:schemeClr val="tx1"/>
                </a:solidFill>
                <a:latin typeface="Calluna" panose="00000500000000000000" pitchFamily="50" charset="0"/>
              </a:rPr>
              <a:t>extrait d’entretien</a:t>
            </a:r>
            <a:r>
              <a:rPr lang="fr-FR" b="1" smtClean="0">
                <a:solidFill>
                  <a:schemeClr val="tx1"/>
                </a:solidFill>
                <a:latin typeface="Calluna" panose="00000500000000000000" pitchFamily="50" charset="0"/>
              </a:rPr>
              <a:t> </a:t>
            </a:r>
            <a:r>
              <a:rPr lang="fr-FR" b="1" dirty="0" smtClean="0">
                <a:solidFill>
                  <a:schemeClr val="tx1"/>
                </a:solidFill>
                <a:latin typeface="Calluna" panose="00000500000000000000" pitchFamily="50" charset="0"/>
              </a:rPr>
              <a:t>: Delalande (2023) : </a:t>
            </a:r>
          </a:p>
          <a:p>
            <a:pPr marL="0" lvl="0" indent="0" eaLnBrk="0" fontAlgn="base" hangingPunct="0">
              <a:lnSpc>
                <a:spcPct val="100000"/>
              </a:lnSpc>
              <a:spcBef>
                <a:spcPct val="0"/>
              </a:spcBef>
              <a:spcAft>
                <a:spcPct val="0"/>
              </a:spcAft>
              <a:buClrTx/>
              <a:buNone/>
            </a:pPr>
            <a:endParaRPr lang="fr-FR" altLang="fr-FR" dirty="0" smtClean="0">
              <a:solidFill>
                <a:schemeClr val="tx1"/>
              </a:solidFill>
              <a:latin typeface="Arial" panose="020B0604020202020204" pitchFamily="34" charset="0"/>
            </a:endParaRPr>
          </a:p>
          <a:p>
            <a:pPr marL="0" indent="0">
              <a:buNone/>
            </a:pPr>
            <a:r>
              <a:rPr lang="fr-FR" dirty="0">
                <a:solidFill>
                  <a:schemeClr val="tx1"/>
                </a:solidFill>
                <a:latin typeface="Calluna" panose="00000500000000000000" pitchFamily="50" charset="0"/>
              </a:rPr>
              <a:t>Au CE2, je demande à Latifa : </a:t>
            </a:r>
            <a:endParaRPr lang="fr-FR" dirty="0" smtClean="0">
              <a:solidFill>
                <a:schemeClr val="tx1"/>
              </a:solidFill>
              <a:latin typeface="Calluna" panose="00000500000000000000" pitchFamily="50" charset="0"/>
            </a:endParaRPr>
          </a:p>
          <a:p>
            <a:pPr marL="457200" lvl="1" indent="0">
              <a:buNone/>
            </a:pPr>
            <a:r>
              <a:rPr lang="fr-FR" sz="2000" b="1" dirty="0" smtClean="0">
                <a:solidFill>
                  <a:schemeClr val="tx1"/>
                </a:solidFill>
                <a:latin typeface="Calluna" panose="00000500000000000000" pitchFamily="50" charset="0"/>
              </a:rPr>
              <a:t>« </a:t>
            </a:r>
            <a:r>
              <a:rPr lang="fr-FR" sz="2000" b="1" dirty="0">
                <a:solidFill>
                  <a:schemeClr val="tx1"/>
                </a:solidFill>
                <a:latin typeface="Calluna" panose="00000500000000000000" pitchFamily="50" charset="0"/>
              </a:rPr>
              <a:t>Est-ce que vous jouez au papa et à la maman ? </a:t>
            </a:r>
            <a:endParaRPr lang="fr-FR" sz="2000" b="1" dirty="0" smtClean="0">
              <a:solidFill>
                <a:schemeClr val="tx1"/>
              </a:solidFill>
              <a:latin typeface="Calluna" panose="00000500000000000000" pitchFamily="50" charset="0"/>
            </a:endParaRPr>
          </a:p>
          <a:p>
            <a:pPr marL="457200" lvl="1" indent="0">
              <a:buNone/>
            </a:pPr>
            <a:r>
              <a:rPr lang="fr-FR" sz="2000" b="1" dirty="0" smtClean="0">
                <a:solidFill>
                  <a:schemeClr val="tx1"/>
                </a:solidFill>
                <a:latin typeface="Calluna" panose="00000500000000000000" pitchFamily="50" charset="0"/>
              </a:rPr>
              <a:t>– </a:t>
            </a:r>
            <a:r>
              <a:rPr lang="fr-FR" sz="2000" b="1" dirty="0">
                <a:solidFill>
                  <a:schemeClr val="tx1"/>
                </a:solidFill>
                <a:latin typeface="Calluna" panose="00000500000000000000" pitchFamily="50" charset="0"/>
              </a:rPr>
              <a:t>Ça c’était quand j’étais petite en CP. Mais maintenant ça me plaît plus. » </a:t>
            </a:r>
            <a:endParaRPr lang="fr-FR" sz="2000" b="1" dirty="0" smtClean="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Dans </a:t>
            </a:r>
            <a:r>
              <a:rPr lang="fr-FR" dirty="0">
                <a:solidFill>
                  <a:schemeClr val="tx1"/>
                </a:solidFill>
                <a:latin typeface="Calluna" panose="00000500000000000000" pitchFamily="50" charset="0"/>
              </a:rPr>
              <a:t>la même classe, Abdel me dit : </a:t>
            </a:r>
            <a:endParaRPr lang="fr-FR" dirty="0" smtClean="0">
              <a:solidFill>
                <a:schemeClr val="tx1"/>
              </a:solidFill>
              <a:latin typeface="Calluna" panose="00000500000000000000" pitchFamily="50" charset="0"/>
            </a:endParaRPr>
          </a:p>
          <a:p>
            <a:pPr marL="457200" lvl="1" indent="0">
              <a:buNone/>
            </a:pPr>
            <a:r>
              <a:rPr lang="fr-FR" sz="2000" b="1" dirty="0" smtClean="0">
                <a:solidFill>
                  <a:schemeClr val="tx1"/>
                </a:solidFill>
                <a:latin typeface="Calluna" panose="00000500000000000000" pitchFamily="50" charset="0"/>
              </a:rPr>
              <a:t>« </a:t>
            </a:r>
            <a:r>
              <a:rPr lang="fr-FR" sz="2000" b="1" dirty="0">
                <a:solidFill>
                  <a:schemeClr val="tx1"/>
                </a:solidFill>
                <a:latin typeface="Calluna" panose="00000500000000000000" pitchFamily="50" charset="0"/>
              </a:rPr>
              <a:t>Aux voitures, c’est pour les bébés. » </a:t>
            </a:r>
            <a:endParaRPr lang="fr-FR" sz="2000" b="1" dirty="0" smtClean="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Du </a:t>
            </a:r>
            <a:r>
              <a:rPr lang="fr-FR" dirty="0">
                <a:solidFill>
                  <a:schemeClr val="tx1"/>
                </a:solidFill>
                <a:latin typeface="Calluna" panose="00000500000000000000" pitchFamily="50" charset="0"/>
              </a:rPr>
              <a:t>fait de cette association entre âge et savoir, un enfant apprend davantage avec ses camarades qu’au contact des grands qui ont déjà abandonné l’activité quand lui-même parvient à l’âge d’y jouer. </a:t>
            </a:r>
            <a:r>
              <a:rPr lang="fr-FR" dirty="0" smtClean="0">
                <a:solidFill>
                  <a:schemeClr val="tx1"/>
                </a:solidFill>
                <a:latin typeface="Calluna" panose="00000500000000000000" pitchFamily="50" charset="0"/>
              </a:rPr>
              <a:t>Le </a:t>
            </a:r>
            <a:r>
              <a:rPr lang="fr-FR" dirty="0">
                <a:solidFill>
                  <a:schemeClr val="tx1"/>
                </a:solidFill>
                <a:latin typeface="Calluna" panose="00000500000000000000" pitchFamily="50" charset="0"/>
              </a:rPr>
              <a:t>groupe exerce une pression sur l’individu et lui apprend à se soumettre à la norme collective. </a:t>
            </a:r>
            <a:endParaRPr lang="fr-FR" dirty="0" smtClean="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Je </a:t>
            </a:r>
            <a:r>
              <a:rPr lang="fr-FR" dirty="0">
                <a:solidFill>
                  <a:schemeClr val="tx1"/>
                </a:solidFill>
                <a:latin typeface="Calluna" panose="00000500000000000000" pitchFamily="50" charset="0"/>
              </a:rPr>
              <a:t>demande à Latifa (CE2) quand a lieu la période des billes : </a:t>
            </a:r>
            <a:endParaRPr lang="fr-FR" dirty="0" smtClean="0">
              <a:solidFill>
                <a:schemeClr val="tx1"/>
              </a:solidFill>
              <a:latin typeface="Calluna" panose="00000500000000000000" pitchFamily="50" charset="0"/>
            </a:endParaRPr>
          </a:p>
          <a:p>
            <a:pPr marL="457200" lvl="1" indent="0">
              <a:buNone/>
            </a:pPr>
            <a:r>
              <a:rPr lang="fr-FR" sz="2000" b="1" dirty="0" smtClean="0">
                <a:solidFill>
                  <a:schemeClr val="tx1"/>
                </a:solidFill>
                <a:latin typeface="Calluna" panose="00000500000000000000" pitchFamily="50" charset="0"/>
              </a:rPr>
              <a:t>« </a:t>
            </a:r>
            <a:r>
              <a:rPr lang="fr-FR" sz="2000" b="1" dirty="0">
                <a:solidFill>
                  <a:schemeClr val="tx1"/>
                </a:solidFill>
                <a:latin typeface="Calluna" panose="00000500000000000000" pitchFamily="50" charset="0"/>
              </a:rPr>
              <a:t>C’est pas moi qui sais, c’est les autres qui savent et je les vois jouer. Y a des grands qui savent quand c’est la saison, y jouent et ensuite un autre, un autre, ça regroupe, et tout le monde joue. »</a:t>
            </a:r>
            <a:r>
              <a:rPr lang="fr-FR" sz="2000" dirty="0">
                <a:solidFill>
                  <a:schemeClr val="tx1"/>
                </a:solidFill>
                <a:latin typeface="Calluna" panose="00000500000000000000" pitchFamily="50" charset="0"/>
              </a:rPr>
              <a:t> </a:t>
            </a:r>
          </a:p>
        </p:txBody>
      </p:sp>
    </p:spTree>
    <p:extLst>
      <p:ext uri="{BB962C8B-B14F-4D97-AF65-F5344CB8AC3E}">
        <p14:creationId xmlns:p14="http://schemas.microsoft.com/office/powerpoint/2010/main" val="2747291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8" y="627017"/>
            <a:ext cx="10178322" cy="5643154"/>
          </a:xfrm>
        </p:spPr>
        <p:txBody>
          <a:bodyPr>
            <a:normAutofit/>
          </a:bodyPr>
          <a:lstStyle/>
          <a:p>
            <a:pPr marL="0" indent="0">
              <a:buNone/>
            </a:pPr>
            <a:r>
              <a:rPr lang="fr-FR" sz="2200" b="1" dirty="0" smtClean="0">
                <a:solidFill>
                  <a:srgbClr val="FF0000"/>
                </a:solidFill>
              </a:rPr>
              <a:t>6. Lancez-vous !</a:t>
            </a:r>
            <a:endParaRPr lang="fr-FR" sz="2200" b="1" dirty="0">
              <a:solidFill>
                <a:srgbClr val="FF0000"/>
              </a:solidFill>
            </a:endParaRPr>
          </a:p>
          <a:p>
            <a:pPr marL="0" indent="0">
              <a:buNone/>
            </a:pPr>
            <a:endParaRPr lang="fr-FR" b="1" dirty="0" smtClean="0">
              <a:solidFill>
                <a:schemeClr val="tx1"/>
              </a:solidFill>
              <a:latin typeface="Calluna" panose="00000500000000000000" pitchFamily="50" charset="0"/>
            </a:endParaRPr>
          </a:p>
          <a:p>
            <a:pPr marL="0" indent="0">
              <a:buNone/>
            </a:pPr>
            <a:r>
              <a:rPr lang="fr-FR" b="1" dirty="0">
                <a:solidFill>
                  <a:schemeClr val="tx1"/>
                </a:solidFill>
                <a:latin typeface="Calluna" panose="00000500000000000000" pitchFamily="50" charset="0"/>
              </a:rPr>
              <a:t>– </a:t>
            </a:r>
            <a:r>
              <a:rPr lang="fr-FR" b="1" dirty="0" smtClean="0">
                <a:solidFill>
                  <a:schemeClr val="tx1"/>
                </a:solidFill>
                <a:latin typeface="Calluna" panose="00000500000000000000" pitchFamily="50" charset="0"/>
              </a:rPr>
              <a:t>Oubliez ces conseils !</a:t>
            </a:r>
          </a:p>
          <a:p>
            <a:pPr marL="0" indent="0">
              <a:buNone/>
            </a:pPr>
            <a:r>
              <a:rPr lang="fr-FR" b="1" dirty="0">
                <a:solidFill>
                  <a:schemeClr val="tx1"/>
                </a:solidFill>
                <a:latin typeface="Calluna" panose="00000500000000000000" pitchFamily="50" charset="0"/>
              </a:rPr>
              <a:t>– </a:t>
            </a:r>
            <a:r>
              <a:rPr lang="fr-FR" b="1" dirty="0" smtClean="0">
                <a:solidFill>
                  <a:schemeClr val="tx1"/>
                </a:solidFill>
                <a:latin typeface="Calluna" panose="00000500000000000000" pitchFamily="50" charset="0"/>
              </a:rPr>
              <a:t>Allez-y </a:t>
            </a:r>
            <a:endParaRPr lang="fr-FR" dirty="0">
              <a:solidFill>
                <a:schemeClr val="tx1"/>
              </a:solidFill>
              <a:latin typeface="Calluna" panose="00000500000000000000" pitchFamily="50" charset="0"/>
            </a:endParaRPr>
          </a:p>
          <a:p>
            <a:pPr marL="0" indent="0">
              <a:buNone/>
            </a:pPr>
            <a:endParaRPr lang="fr-FR" b="1" dirty="0" smtClean="0">
              <a:solidFill>
                <a:schemeClr val="tx1"/>
              </a:solidFill>
              <a:latin typeface="Calluna" panose="00000500000000000000" pitchFamily="50" charset="0"/>
            </a:endParaRPr>
          </a:p>
          <a:p>
            <a:pPr marL="0" indent="0">
              <a:buNone/>
            </a:pPr>
            <a:r>
              <a:rPr lang="fr-FR" dirty="0" smtClean="0">
                <a:solidFill>
                  <a:srgbClr val="FF0000"/>
                </a:solidFill>
                <a:latin typeface="Calluna" panose="00000500000000000000" pitchFamily="50" charset="0"/>
              </a:rPr>
              <a:t>—&gt;</a:t>
            </a:r>
            <a:r>
              <a:rPr lang="fr-FR" b="1" dirty="0" smtClean="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Entretiens et observations = manière de produire du savoir ; mais aussi = moyen d’agrandir sa connaissance de la vie : vous allez rencontrer des gens, des lieux, des pratiques</a:t>
            </a:r>
            <a:r>
              <a:rPr lang="fr-FR"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 ou les voir sous un nouveau jour.</a:t>
            </a:r>
          </a:p>
          <a:p>
            <a:pPr marL="0" indent="0">
              <a:buNone/>
            </a:pPr>
            <a:r>
              <a:rPr lang="fr-FR" dirty="0" smtClean="0">
                <a:solidFill>
                  <a:schemeClr val="tx1"/>
                </a:solidFill>
                <a:latin typeface="Calluna" panose="00000500000000000000" pitchFamily="50" charset="0"/>
              </a:rPr>
              <a:t>Vous pouvez y </a:t>
            </a:r>
            <a:r>
              <a:rPr lang="fr-FR" b="1" dirty="0" smtClean="0">
                <a:solidFill>
                  <a:schemeClr val="tx1"/>
                </a:solidFill>
                <a:latin typeface="Calluna" panose="00000500000000000000" pitchFamily="50" charset="0"/>
              </a:rPr>
              <a:t>prendre un grand plaisir</a:t>
            </a:r>
            <a:r>
              <a:rPr lang="fr-FR" dirty="0" smtClean="0">
                <a:solidFill>
                  <a:schemeClr val="tx1"/>
                </a:solidFill>
                <a:latin typeface="Calluna" panose="00000500000000000000" pitchFamily="50" charset="0"/>
              </a:rPr>
              <a:t>, en garder de très bons souvenirs, certaines parties de votre enquête seront de « événements ».</a:t>
            </a:r>
            <a:endParaRPr lang="fr-FR" dirty="0">
              <a:solidFill>
                <a:schemeClr val="tx1"/>
              </a:solidFill>
              <a:latin typeface="Calluna" panose="00000500000000000000" pitchFamily="50" charset="0"/>
            </a:endParaRPr>
          </a:p>
          <a:p>
            <a:pPr marL="0" indent="0">
              <a:buNone/>
            </a:pPr>
            <a:endParaRPr lang="fr-FR"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1041597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51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8" y="535577"/>
            <a:ext cx="10178322" cy="5956663"/>
          </a:xfrm>
        </p:spPr>
        <p:txBody>
          <a:bodyPr>
            <a:normAutofit/>
          </a:bodyPr>
          <a:lstStyle/>
          <a:p>
            <a:pPr marL="0" indent="0">
              <a:buNone/>
            </a:pPr>
            <a:r>
              <a:rPr lang="fr-FR" b="1" dirty="0" smtClean="0">
                <a:solidFill>
                  <a:srgbClr val="FF0000"/>
                </a:solidFill>
                <a:latin typeface="Gill Sans MT" panose="020B0502020104020203" pitchFamily="34" charset="0"/>
              </a:rPr>
              <a:t>1. Pourquoi </a:t>
            </a:r>
            <a:r>
              <a:rPr lang="fr-FR" b="1" dirty="0">
                <a:solidFill>
                  <a:srgbClr val="FF0000"/>
                </a:solidFill>
                <a:latin typeface="Gill Sans MT" panose="020B0502020104020203" pitchFamily="34" charset="0"/>
              </a:rPr>
              <a:t>enquêter ?</a:t>
            </a:r>
            <a:r>
              <a:rPr lang="fr-FR" b="1" dirty="0">
                <a:solidFill>
                  <a:schemeClr val="tx1"/>
                </a:solidFill>
                <a:latin typeface="Gill Sans MT" panose="020B0502020104020203" pitchFamily="34" charset="0"/>
              </a:rPr>
              <a:t> </a:t>
            </a:r>
          </a:p>
          <a:p>
            <a:pPr marL="0" indent="0">
              <a:buNone/>
            </a:pPr>
            <a:endParaRPr lang="fr-FR" dirty="0" smtClean="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Décrire et comprendre une pratique et des pratiquants :</a:t>
            </a:r>
            <a:endParaRPr lang="fr-FR" dirty="0">
              <a:solidFill>
                <a:schemeClr val="tx1"/>
              </a:solidFill>
              <a:latin typeface="Calluna" panose="00000500000000000000" pitchFamily="50" charset="0"/>
            </a:endParaRPr>
          </a:p>
          <a:p>
            <a:pPr marL="0" indent="0">
              <a:buNone/>
            </a:pPr>
            <a:endParaRPr lang="fr-FR" dirty="0" smtClean="0">
              <a:solidFill>
                <a:schemeClr val="tx1"/>
              </a:solidFill>
              <a:latin typeface="Calluna" panose="00000500000000000000" pitchFamily="50" charset="0"/>
            </a:endParaRPr>
          </a:p>
          <a:p>
            <a:pPr marL="0" indent="0">
              <a:buNone/>
            </a:pPr>
            <a:r>
              <a:rPr lang="fr-FR"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C</a:t>
            </a:r>
            <a:r>
              <a:rPr lang="fr-FR" b="1" dirty="0" smtClean="0">
                <a:solidFill>
                  <a:schemeClr val="tx1"/>
                </a:solidFill>
                <a:latin typeface="Calluna" panose="00000500000000000000" pitchFamily="50" charset="0"/>
              </a:rPr>
              <a:t>e que font les gens : </a:t>
            </a:r>
            <a:r>
              <a:rPr lang="fr-FR" dirty="0" smtClean="0">
                <a:solidFill>
                  <a:schemeClr val="tx1"/>
                </a:solidFill>
                <a:latin typeface="Calluna" panose="00000500000000000000" pitchFamily="50" charset="0"/>
              </a:rPr>
              <a:t>comment, quand, où, de quelle manière, quels gestes, etc. (le décrire à partir de ce qu’ils font vraiment) = techniques du corps = observation*</a:t>
            </a:r>
          </a:p>
          <a:p>
            <a:pPr marL="0" indent="0">
              <a:buNone/>
            </a:pPr>
            <a:endParaRPr lang="fr-FR" dirty="0" smtClean="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 </a:t>
            </a:r>
            <a:r>
              <a:rPr lang="fr-FR" b="1" dirty="0" smtClean="0">
                <a:solidFill>
                  <a:schemeClr val="tx1"/>
                </a:solidFill>
                <a:latin typeface="Calluna" panose="00000500000000000000" pitchFamily="50" charset="0"/>
              </a:rPr>
              <a:t>Qui sont-ils (elles) ?</a:t>
            </a:r>
            <a:r>
              <a:rPr lang="fr-FR" dirty="0" smtClean="0">
                <a:solidFill>
                  <a:schemeClr val="tx1"/>
                </a:solidFill>
                <a:latin typeface="Calluna" panose="00000500000000000000" pitchFamily="50" charset="0"/>
              </a:rPr>
              <a:t> Origines</a:t>
            </a:r>
            <a:r>
              <a:rPr lang="fr-FR"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et positions sociales, âge, socialisation, trajectoire au sein des pratiques sportives = déterminants sociaux = entretien</a:t>
            </a:r>
            <a:endParaRPr lang="fr-FR" dirty="0">
              <a:solidFill>
                <a:schemeClr val="tx1"/>
              </a:solidFill>
              <a:latin typeface="Calluna" panose="00000500000000000000" pitchFamily="50" charset="0"/>
            </a:endParaRPr>
          </a:p>
          <a:p>
            <a:pPr marL="0" indent="0">
              <a:buNone/>
            </a:pPr>
            <a:endParaRPr lang="fr-FR" dirty="0" smtClean="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a:t>
            </a:r>
            <a:r>
              <a:rPr lang="fr-FR" b="1" dirty="0" smtClean="0">
                <a:solidFill>
                  <a:schemeClr val="tx1"/>
                </a:solidFill>
                <a:latin typeface="Calluna" panose="00000500000000000000" pitchFamily="50" charset="0"/>
              </a:rPr>
              <a:t> Comment s’organisent-ils entre eux ; quelles sont leurs valeurs, leur culture, qui décident des activités du groupe, comment se transmettent </a:t>
            </a:r>
            <a:r>
              <a:rPr lang="fr-FR" b="1" dirty="0">
                <a:solidFill>
                  <a:schemeClr val="tx1"/>
                </a:solidFill>
                <a:latin typeface="Calluna" panose="00000500000000000000" pitchFamily="50" charset="0"/>
              </a:rPr>
              <a:t>c</a:t>
            </a:r>
            <a:r>
              <a:rPr lang="fr-FR" b="1" dirty="0" smtClean="0">
                <a:solidFill>
                  <a:schemeClr val="tx1"/>
                </a:solidFill>
                <a:latin typeface="Calluna" panose="00000500000000000000" pitchFamily="50" charset="0"/>
              </a:rPr>
              <a:t>es valeurs, etc. ? Comment vivent-ils (elles) leur pratique ? = </a:t>
            </a:r>
            <a:r>
              <a:rPr lang="fr-FR" dirty="0" smtClean="0">
                <a:solidFill>
                  <a:schemeClr val="tx1"/>
                </a:solidFill>
                <a:latin typeface="Calluna" panose="00000500000000000000" pitchFamily="50" charset="0"/>
              </a:rPr>
              <a:t>entretien et observation</a:t>
            </a:r>
            <a:endParaRPr lang="fr-FR" dirty="0">
              <a:solidFill>
                <a:schemeClr val="tx1"/>
              </a:solidFill>
              <a:latin typeface="Calluna" panose="00000500000000000000" pitchFamily="50" charset="0"/>
            </a:endParaRPr>
          </a:p>
        </p:txBody>
      </p:sp>
    </p:spTree>
    <p:extLst>
      <p:ext uri="{BB962C8B-B14F-4D97-AF65-F5344CB8AC3E}">
        <p14:creationId xmlns:p14="http://schemas.microsoft.com/office/powerpoint/2010/main" val="70115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8" y="587829"/>
            <a:ext cx="10178322" cy="5878285"/>
          </a:xfrm>
        </p:spPr>
        <p:txBody>
          <a:bodyPr>
            <a:normAutofit/>
          </a:bodyPr>
          <a:lstStyle/>
          <a:p>
            <a:pPr marL="0" indent="0">
              <a:buNone/>
            </a:pPr>
            <a:endParaRPr lang="fr-FR" dirty="0" smtClean="0">
              <a:solidFill>
                <a:schemeClr val="tx1"/>
              </a:solidFill>
              <a:latin typeface="Calluna" panose="00000500000000000000" pitchFamily="50" charset="0"/>
            </a:endParaRPr>
          </a:p>
          <a:p>
            <a:pPr marL="0" indent="0">
              <a:buNone/>
            </a:pPr>
            <a:r>
              <a:rPr lang="fr-FR" dirty="0">
                <a:solidFill>
                  <a:schemeClr val="tx1"/>
                </a:solidFill>
                <a:latin typeface="Calluna" panose="00000500000000000000" pitchFamily="50" charset="0"/>
              </a:rPr>
              <a:t>— Autre </a:t>
            </a:r>
            <a:r>
              <a:rPr lang="fr-FR" dirty="0" smtClean="0">
                <a:solidFill>
                  <a:schemeClr val="tx1"/>
                </a:solidFill>
                <a:latin typeface="Calluna" panose="00000500000000000000" pitchFamily="50" charset="0"/>
              </a:rPr>
              <a:t>intérêt : sortir des savoirs théoriques et comprendre les pratiques ordinaires en pratique (parfois très éloigné de la théorie) ;</a:t>
            </a:r>
          </a:p>
          <a:p>
            <a:pPr marL="0" indent="0">
              <a:buNone/>
            </a:pPr>
            <a:endParaRPr lang="fr-FR" dirty="0" smtClean="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 Souvent aussi : </a:t>
            </a:r>
            <a:r>
              <a:rPr lang="fr-FR" b="1" dirty="0" smtClean="0">
                <a:solidFill>
                  <a:schemeClr val="tx1"/>
                </a:solidFill>
                <a:latin typeface="Calluna" panose="00000500000000000000" pitchFamily="50" charset="0"/>
              </a:rPr>
              <a:t>quand </a:t>
            </a:r>
            <a:r>
              <a:rPr lang="fr-FR" b="1" dirty="0">
                <a:solidFill>
                  <a:schemeClr val="tx1"/>
                </a:solidFill>
                <a:latin typeface="Calluna" panose="00000500000000000000" pitchFamily="50" charset="0"/>
              </a:rPr>
              <a:t>il s’agit de catégories sociales dominées </a:t>
            </a:r>
            <a:r>
              <a:rPr lang="fr-FR" b="1" dirty="0" smtClean="0">
                <a:solidFill>
                  <a:schemeClr val="tx1"/>
                </a:solidFill>
                <a:latin typeface="Calluna" panose="00000500000000000000" pitchFamily="50" charset="0"/>
              </a:rPr>
              <a:t>(</a:t>
            </a:r>
            <a:r>
              <a:rPr lang="fr-FR" dirty="0" smtClean="0">
                <a:solidFill>
                  <a:schemeClr val="tx1"/>
                </a:solidFill>
                <a:latin typeface="Calluna" panose="00000500000000000000" pitchFamily="50" charset="0"/>
              </a:rPr>
              <a:t>absentes </a:t>
            </a:r>
            <a:r>
              <a:rPr lang="fr-FR" dirty="0">
                <a:solidFill>
                  <a:schemeClr val="tx1"/>
                </a:solidFill>
                <a:latin typeface="Calluna" panose="00000500000000000000" pitchFamily="50" charset="0"/>
              </a:rPr>
              <a:t>des descriptions de la société, </a:t>
            </a:r>
            <a:r>
              <a:rPr lang="fr-FR" dirty="0" smtClean="0">
                <a:solidFill>
                  <a:schemeClr val="tx1"/>
                </a:solidFill>
                <a:latin typeface="Calluna" panose="00000500000000000000" pitchFamily="50" charset="0"/>
              </a:rPr>
              <a:t>ou décrites </a:t>
            </a:r>
            <a:r>
              <a:rPr lang="fr-FR" dirty="0">
                <a:solidFill>
                  <a:schemeClr val="tx1"/>
                </a:solidFill>
                <a:latin typeface="Calluna" panose="00000500000000000000" pitchFamily="50" charset="0"/>
              </a:rPr>
              <a:t>à partir du point de vue des </a:t>
            </a:r>
            <a:r>
              <a:rPr lang="fr-FR" dirty="0" smtClean="0">
                <a:solidFill>
                  <a:schemeClr val="tx1"/>
                </a:solidFill>
                <a:latin typeface="Calluna" panose="00000500000000000000" pitchFamily="50" charset="0"/>
              </a:rPr>
              <a:t>dominants) : donner de la visibilité</a:t>
            </a:r>
          </a:p>
          <a:p>
            <a:pPr marL="0" indent="0">
              <a:buNone/>
            </a:pPr>
            <a:endParaRPr lang="fr-FR" dirty="0" smtClean="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 Dépasser ou contourner le « savoir officiel » produit </a:t>
            </a:r>
            <a:r>
              <a:rPr lang="fr-FR" dirty="0">
                <a:solidFill>
                  <a:schemeClr val="tx1"/>
                </a:solidFill>
                <a:latin typeface="Calluna" panose="00000500000000000000" pitchFamily="50" charset="0"/>
              </a:rPr>
              <a:t>au sujet des </a:t>
            </a:r>
            <a:r>
              <a:rPr lang="fr-FR" dirty="0" smtClean="0">
                <a:solidFill>
                  <a:schemeClr val="tx1"/>
                </a:solidFill>
                <a:latin typeface="Calluna" panose="00000500000000000000" pitchFamily="50" charset="0"/>
              </a:rPr>
              <a:t>enquêtés</a:t>
            </a:r>
          </a:p>
          <a:p>
            <a:pPr marL="0" indent="0">
              <a:buNone/>
            </a:pPr>
            <a:endParaRPr lang="fr-FR" dirty="0">
              <a:solidFill>
                <a:schemeClr val="tx1"/>
              </a:solidFill>
              <a:latin typeface="Calluna" panose="00000500000000000000" pitchFamily="50" charset="0"/>
            </a:endParaRPr>
          </a:p>
          <a:p>
            <a:pPr marL="0" indent="0">
              <a:buNone/>
            </a:pPr>
            <a:r>
              <a:rPr lang="fr-FR" b="1" dirty="0" smtClean="0">
                <a:solidFill>
                  <a:schemeClr val="tx1"/>
                </a:solidFill>
                <a:latin typeface="Calluna" panose="00000500000000000000" pitchFamily="50" charset="0"/>
              </a:rPr>
              <a:t>Parfois : seul </a:t>
            </a:r>
            <a:r>
              <a:rPr lang="fr-FR" b="1" dirty="0">
                <a:solidFill>
                  <a:schemeClr val="tx1"/>
                </a:solidFill>
                <a:latin typeface="Calluna" panose="00000500000000000000" pitchFamily="50" charset="0"/>
              </a:rPr>
              <a:t>moyen est d’aller à leur rencontre, de discuter avec eux et/ou de partager leur </a:t>
            </a:r>
            <a:r>
              <a:rPr lang="fr-FR" b="1" dirty="0" smtClean="0">
                <a:solidFill>
                  <a:schemeClr val="tx1"/>
                </a:solidFill>
                <a:latin typeface="Calluna" panose="00000500000000000000" pitchFamily="50" charset="0"/>
              </a:rPr>
              <a:t>pratique</a:t>
            </a:r>
            <a:r>
              <a:rPr lang="fr-FR" b="1"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(cf. H. </a:t>
            </a:r>
            <a:r>
              <a:rPr lang="fr-FR" dirty="0">
                <a:solidFill>
                  <a:schemeClr val="tx1"/>
                </a:solidFill>
                <a:latin typeface="Calluna" panose="00000500000000000000" pitchFamily="50" charset="0"/>
              </a:rPr>
              <a:t>Becker, </a:t>
            </a:r>
            <a:r>
              <a:rPr lang="fr-FR" i="1" dirty="0">
                <a:solidFill>
                  <a:schemeClr val="tx1"/>
                </a:solidFill>
                <a:latin typeface="Calluna" panose="00000500000000000000" pitchFamily="50" charset="0"/>
              </a:rPr>
              <a:t>Outsider. Études de sociologie de la déviance</a:t>
            </a:r>
            <a:r>
              <a:rPr lang="fr-FR" dirty="0">
                <a:solidFill>
                  <a:schemeClr val="tx1"/>
                </a:solidFill>
                <a:latin typeface="Calluna" panose="00000500000000000000" pitchFamily="50" charset="0"/>
              </a:rPr>
              <a:t>, Paris, Métailié, 1985)</a:t>
            </a:r>
            <a:r>
              <a:rPr lang="fr-FR" b="1" dirty="0">
                <a:solidFill>
                  <a:schemeClr val="tx1"/>
                </a:solidFill>
                <a:latin typeface="Calluna" panose="00000500000000000000" pitchFamily="50" charset="0"/>
              </a:rPr>
              <a:t>.</a:t>
            </a:r>
            <a:endParaRPr lang="fr-FR" dirty="0">
              <a:solidFill>
                <a:schemeClr val="tx1"/>
              </a:solidFill>
              <a:latin typeface="Calluna" panose="00000500000000000000" pitchFamily="50" charset="0"/>
            </a:endParaRPr>
          </a:p>
          <a:p>
            <a:pPr marL="0" indent="0">
              <a:buNone/>
            </a:pPr>
            <a:endParaRPr lang="fr-FR" dirty="0">
              <a:solidFill>
                <a:schemeClr val="tx1"/>
              </a:solidFill>
              <a:latin typeface="Calluna" panose="00000500000000000000" pitchFamily="50" charset="0"/>
            </a:endParaRPr>
          </a:p>
        </p:txBody>
      </p:sp>
    </p:spTree>
    <p:extLst>
      <p:ext uri="{BB962C8B-B14F-4D97-AF65-F5344CB8AC3E}">
        <p14:creationId xmlns:p14="http://schemas.microsoft.com/office/powerpoint/2010/main" val="162907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8" y="587829"/>
            <a:ext cx="10178322" cy="5878285"/>
          </a:xfrm>
        </p:spPr>
        <p:txBody>
          <a:bodyPr>
            <a:normAutofit/>
          </a:bodyPr>
          <a:lstStyle/>
          <a:p>
            <a:pPr marL="0" indent="0">
              <a:buNone/>
            </a:pPr>
            <a:r>
              <a:rPr lang="fr-FR" b="1" dirty="0" smtClean="0">
                <a:solidFill>
                  <a:srgbClr val="FF0000"/>
                </a:solidFill>
                <a:latin typeface="Gill Sans MT" panose="020B0502020104020203" pitchFamily="34" charset="0"/>
              </a:rPr>
              <a:t>2. Principes généraux de l’enquête de terrain :</a:t>
            </a:r>
            <a:endParaRPr lang="fr-FR" b="1" dirty="0">
              <a:solidFill>
                <a:schemeClr val="tx1"/>
              </a:solidFill>
              <a:latin typeface="Gill Sans MT" panose="020B0502020104020203" pitchFamily="34" charset="0"/>
            </a:endParaRPr>
          </a:p>
          <a:p>
            <a:pPr marL="0" indent="0">
              <a:buNone/>
            </a:pPr>
            <a:endParaRPr lang="fr-FR" dirty="0">
              <a:solidFill>
                <a:schemeClr val="tx1"/>
              </a:solidFill>
              <a:latin typeface="Calluna" panose="00000500000000000000" pitchFamily="50" charset="0"/>
            </a:endParaRPr>
          </a:p>
          <a:p>
            <a:pPr marL="0" indent="0">
              <a:buNone/>
            </a:pPr>
            <a:r>
              <a:rPr lang="fr-FR" b="1" dirty="0" smtClean="0">
                <a:solidFill>
                  <a:schemeClr val="tx1"/>
                </a:solidFill>
                <a:latin typeface="Calluna" panose="00000500000000000000" pitchFamily="50" charset="0"/>
              </a:rPr>
              <a:t>1/. 	Ne pas juger, </a:t>
            </a:r>
            <a:r>
              <a:rPr lang="fr-FR" b="1" dirty="0">
                <a:solidFill>
                  <a:schemeClr val="tx1"/>
                </a:solidFill>
                <a:latin typeface="Calluna" panose="00000500000000000000" pitchFamily="50" charset="0"/>
              </a:rPr>
              <a:t>ne </a:t>
            </a:r>
            <a:r>
              <a:rPr lang="fr-FR" b="1" dirty="0" smtClean="0">
                <a:solidFill>
                  <a:schemeClr val="tx1"/>
                </a:solidFill>
                <a:latin typeface="Calluna" panose="00000500000000000000" pitchFamily="50" charset="0"/>
              </a:rPr>
              <a:t>pas condamner</a:t>
            </a:r>
            <a:r>
              <a:rPr lang="fr-FR"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 comprendre</a:t>
            </a:r>
          </a:p>
          <a:p>
            <a:pPr marL="0" indent="0">
              <a:buNone/>
            </a:pPr>
            <a:r>
              <a:rPr lang="fr-FR"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a:t>
            </a:r>
            <a:r>
              <a:rPr lang="fr-FR" dirty="0">
                <a:solidFill>
                  <a:schemeClr val="tx1"/>
                </a:solidFill>
                <a:latin typeface="Calluna" panose="00000500000000000000" pitchFamily="50" charset="0"/>
              </a:rPr>
              <a:t> Elle cherche avant tout à comprendre, en rapprochant le lointain, en rendant </a:t>
            </a:r>
            <a:r>
              <a:rPr lang="fr-FR" dirty="0" smtClean="0">
                <a:solidFill>
                  <a:schemeClr val="tx1"/>
                </a:solidFill>
                <a:latin typeface="Calluna" panose="00000500000000000000" pitchFamily="50" charset="0"/>
              </a:rPr>
              <a:t>	familier </a:t>
            </a:r>
            <a:r>
              <a:rPr lang="fr-FR" dirty="0">
                <a:solidFill>
                  <a:schemeClr val="tx1"/>
                </a:solidFill>
                <a:latin typeface="Calluna" panose="00000500000000000000" pitchFamily="50" charset="0"/>
              </a:rPr>
              <a:t>l’étranger </a:t>
            </a:r>
            <a:r>
              <a:rPr lang="fr-FR" dirty="0" smtClean="0">
                <a:solidFill>
                  <a:schemeClr val="tx1"/>
                </a:solidFill>
                <a:latin typeface="Calluna" panose="00000500000000000000" pitchFamily="50" charset="0"/>
              </a:rPr>
              <a:t>».</a:t>
            </a:r>
          </a:p>
          <a:p>
            <a:pPr marL="457200" indent="-457200">
              <a:buAutoNum type="arabicPeriod"/>
            </a:pPr>
            <a:endParaRPr lang="fr-FR" b="1" dirty="0" smtClean="0">
              <a:solidFill>
                <a:schemeClr val="tx1"/>
              </a:solidFill>
              <a:latin typeface="Calluna" panose="00000500000000000000" pitchFamily="50" charset="0"/>
            </a:endParaRPr>
          </a:p>
          <a:p>
            <a:pPr marL="0" indent="0">
              <a:buNone/>
            </a:pPr>
            <a:r>
              <a:rPr lang="fr-FR" b="1" dirty="0" smtClean="0">
                <a:solidFill>
                  <a:schemeClr val="tx1"/>
                </a:solidFill>
                <a:latin typeface="Calluna" panose="00000500000000000000" pitchFamily="50" charset="0"/>
              </a:rPr>
              <a:t>2/.	Produire du savoir</a:t>
            </a:r>
            <a:r>
              <a:rPr lang="fr-FR" b="1" dirty="0">
                <a:solidFill>
                  <a:schemeClr val="tx1"/>
                </a:solidFill>
                <a:latin typeface="Calluna" panose="00000500000000000000" pitchFamily="50" charset="0"/>
              </a:rPr>
              <a:t> </a:t>
            </a:r>
            <a:r>
              <a:rPr lang="fr-FR" b="1" dirty="0" smtClean="0">
                <a:solidFill>
                  <a:schemeClr val="tx1"/>
                </a:solidFill>
                <a:latin typeface="Calluna" panose="00000500000000000000" pitchFamily="50" charset="0"/>
              </a:rPr>
              <a:t>et s’assurer de la validité de ce savoir</a:t>
            </a:r>
            <a:endParaRPr lang="fr-FR" dirty="0" smtClean="0">
              <a:solidFill>
                <a:schemeClr val="tx1"/>
              </a:solidFill>
              <a:latin typeface="Calluna" panose="00000500000000000000" pitchFamily="50" charset="0"/>
            </a:endParaRPr>
          </a:p>
          <a:p>
            <a:pPr marL="0" indent="0">
              <a:buNone/>
            </a:pPr>
            <a:endParaRPr lang="fr-FR" dirty="0" smtClean="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D’où : </a:t>
            </a:r>
            <a:r>
              <a:rPr lang="fr-FR" b="1" dirty="0" smtClean="0">
                <a:solidFill>
                  <a:schemeClr val="tx1"/>
                </a:solidFill>
                <a:latin typeface="Calluna" panose="00000500000000000000" pitchFamily="50" charset="0"/>
              </a:rPr>
              <a:t>techniques d’enquête</a:t>
            </a:r>
            <a:r>
              <a:rPr lang="fr-FR" dirty="0" smtClean="0">
                <a:solidFill>
                  <a:schemeClr val="tx1"/>
                </a:solidFill>
                <a:latin typeface="Calluna" panose="00000500000000000000" pitchFamily="50" charset="0"/>
              </a:rPr>
              <a:t> (à la fois pratiques et réflexives : se montrer inventif pour réaliser l’enquête et réfléchir aux conditions de l’enquête).</a:t>
            </a:r>
          </a:p>
          <a:p>
            <a:pPr marL="0" indent="0">
              <a:buNone/>
            </a:pPr>
            <a:endParaRPr lang="fr-FR" dirty="0">
              <a:solidFill>
                <a:schemeClr val="tx1"/>
              </a:solidFill>
              <a:latin typeface="Calluna" panose="00000500000000000000" pitchFamily="50" charset="0"/>
            </a:endParaRPr>
          </a:p>
          <a:p>
            <a:pPr marL="0" indent="0">
              <a:buNone/>
            </a:pPr>
            <a:endParaRPr lang="fr-FR"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77617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8" y="587829"/>
            <a:ext cx="10178322" cy="5878285"/>
          </a:xfrm>
        </p:spPr>
        <p:txBody>
          <a:bodyPr>
            <a:normAutofit/>
          </a:bodyPr>
          <a:lstStyle/>
          <a:p>
            <a:pPr marL="0" indent="0">
              <a:buNone/>
            </a:pPr>
            <a:r>
              <a:rPr lang="fr-FR" b="1" dirty="0" smtClean="0">
                <a:solidFill>
                  <a:srgbClr val="FF0000"/>
                </a:solidFill>
              </a:rPr>
              <a:t>3. Une tradition</a:t>
            </a:r>
            <a:endParaRPr lang="fr-FR" dirty="0">
              <a:solidFill>
                <a:srgbClr val="FF0000"/>
              </a:solidFill>
            </a:endParaRPr>
          </a:p>
          <a:p>
            <a:pPr marL="457200" lvl="1" indent="0">
              <a:buNone/>
            </a:pPr>
            <a:endParaRPr lang="fr-FR" sz="2000" dirty="0" smtClean="0">
              <a:solidFill>
                <a:schemeClr val="tx1"/>
              </a:solidFill>
              <a:latin typeface="Calluna" panose="00000500000000000000" pitchFamily="50" charset="0"/>
            </a:endParaRPr>
          </a:p>
          <a:p>
            <a:pPr marL="457200" lvl="1" indent="0">
              <a:buNone/>
            </a:pPr>
            <a:r>
              <a:rPr lang="fr-FR" sz="2000" dirty="0" smtClean="0">
                <a:solidFill>
                  <a:schemeClr val="tx1"/>
                </a:solidFill>
                <a:latin typeface="Calluna" panose="00000500000000000000" pitchFamily="50" charset="0"/>
              </a:rPr>
              <a:t>*</a:t>
            </a:r>
            <a:r>
              <a:rPr lang="fr-FR" sz="2000" dirty="0">
                <a:solidFill>
                  <a:schemeClr val="tx1"/>
                </a:solidFill>
                <a:latin typeface="Calluna" panose="00000500000000000000" pitchFamily="50" charset="0"/>
              </a:rPr>
              <a:t>Park à ses étudiants : </a:t>
            </a:r>
            <a:r>
              <a:rPr lang="fr-FR" sz="2000" b="1" dirty="0">
                <a:solidFill>
                  <a:schemeClr val="tx1"/>
                </a:solidFill>
                <a:latin typeface="Calluna" panose="00000500000000000000" pitchFamily="50" charset="0"/>
              </a:rPr>
              <a:t>« Une chose supplémentaire est nécessaire : l’observation de première main. Allez vous installer dans les salons des hôtels de luxe et sur les marches des asiles de nuit, allez vous asseoir dans les canapés de la Gold </a:t>
            </a:r>
            <a:r>
              <a:rPr lang="fr-FR" sz="2000" b="1" dirty="0" err="1">
                <a:solidFill>
                  <a:schemeClr val="tx1"/>
                </a:solidFill>
                <a:latin typeface="Calluna" panose="00000500000000000000" pitchFamily="50" charset="0"/>
              </a:rPr>
              <a:t>Coast</a:t>
            </a:r>
            <a:r>
              <a:rPr lang="fr-FR" sz="2000" b="1" dirty="0">
                <a:solidFill>
                  <a:schemeClr val="tx1"/>
                </a:solidFill>
                <a:latin typeface="Calluna" panose="00000500000000000000" pitchFamily="50" charset="0"/>
              </a:rPr>
              <a:t> et vous allonger sur les paillasses des taudis, prenez place à l’Orchestra Hall et au Star and </a:t>
            </a:r>
            <a:r>
              <a:rPr lang="fr-FR" sz="2000" b="1" dirty="0" err="1">
                <a:solidFill>
                  <a:schemeClr val="tx1"/>
                </a:solidFill>
                <a:latin typeface="Calluna" panose="00000500000000000000" pitchFamily="50" charset="0"/>
              </a:rPr>
              <a:t>Garter</a:t>
            </a:r>
            <a:r>
              <a:rPr lang="fr-FR" sz="2000" b="1" dirty="0">
                <a:solidFill>
                  <a:schemeClr val="tx1"/>
                </a:solidFill>
                <a:latin typeface="Calluna" panose="00000500000000000000" pitchFamily="50" charset="0"/>
              </a:rPr>
              <a:t> </a:t>
            </a:r>
            <a:r>
              <a:rPr lang="fr-FR" sz="2000" b="1" dirty="0" err="1">
                <a:solidFill>
                  <a:schemeClr val="tx1"/>
                </a:solidFill>
                <a:latin typeface="Calluna" panose="00000500000000000000" pitchFamily="50" charset="0"/>
              </a:rPr>
              <a:t>Burlesk</a:t>
            </a:r>
            <a:r>
              <a:rPr lang="fr-FR" sz="2000" b="1" dirty="0">
                <a:solidFill>
                  <a:schemeClr val="tx1"/>
                </a:solidFill>
                <a:latin typeface="Calluna" panose="00000500000000000000" pitchFamily="50" charset="0"/>
              </a:rPr>
              <a:t>. En bref, messieurs, allez salir vos fonds de culotte dans la recherche réelle »</a:t>
            </a:r>
            <a:endParaRPr lang="fr-FR" sz="2000" b="1" dirty="0" smtClean="0">
              <a:solidFill>
                <a:schemeClr val="tx1"/>
              </a:solidFill>
              <a:latin typeface="Calluna" panose="00000500000000000000" pitchFamily="50" charset="0"/>
            </a:endParaRPr>
          </a:p>
          <a:p>
            <a:pPr marL="457200" lvl="1" indent="0">
              <a:buNone/>
            </a:pPr>
            <a:endParaRPr lang="fr-FR" sz="2000" dirty="0" smtClean="0">
              <a:solidFill>
                <a:schemeClr val="tx1"/>
              </a:solidFill>
              <a:latin typeface="Calluna" panose="00000500000000000000" pitchFamily="50" charset="0"/>
            </a:endParaRPr>
          </a:p>
          <a:p>
            <a:pPr marL="457200" lvl="1" indent="0">
              <a:buNone/>
            </a:pPr>
            <a:r>
              <a:rPr lang="en-US" sz="2000" dirty="0" smtClean="0">
                <a:solidFill>
                  <a:schemeClr val="tx1"/>
                </a:solidFill>
                <a:latin typeface="Calluna" panose="00000500000000000000" pitchFamily="50" charset="0"/>
              </a:rPr>
              <a:t>*</a:t>
            </a:r>
            <a:r>
              <a:rPr lang="en-US" sz="2000" dirty="0">
                <a:solidFill>
                  <a:schemeClr val="tx1"/>
                </a:solidFill>
                <a:latin typeface="Calluna" panose="00000500000000000000" pitchFamily="50" charset="0"/>
              </a:rPr>
              <a:t>Humphrey (1970) : Tearoom trade (</a:t>
            </a:r>
            <a:r>
              <a:rPr lang="en-US" sz="2000" dirty="0" err="1" smtClean="0">
                <a:solidFill>
                  <a:schemeClr val="tx1"/>
                </a:solidFill>
                <a:latin typeface="Calluna" panose="00000500000000000000" pitchFamily="50" charset="0"/>
              </a:rPr>
              <a:t>pissotières</a:t>
            </a:r>
            <a:r>
              <a:rPr lang="en-US" sz="2000" dirty="0" smtClean="0">
                <a:solidFill>
                  <a:schemeClr val="tx1"/>
                </a:solidFill>
                <a:latin typeface="Calluna" panose="00000500000000000000" pitchFamily="50" charset="0"/>
              </a:rPr>
              <a:t>) </a:t>
            </a:r>
            <a:endParaRPr lang="fr-FR" sz="2000" dirty="0">
              <a:solidFill>
                <a:schemeClr val="tx1"/>
              </a:solidFill>
              <a:latin typeface="Calluna" panose="00000500000000000000" pitchFamily="50" charset="0"/>
            </a:endParaRPr>
          </a:p>
          <a:p>
            <a:endParaRPr lang="fr-FR"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211236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7" y="331304"/>
            <a:ext cx="10436739" cy="6147873"/>
          </a:xfrm>
        </p:spPr>
        <p:txBody>
          <a:bodyPr>
            <a:normAutofit/>
          </a:bodyPr>
          <a:lstStyle/>
          <a:p>
            <a:pPr marL="0" indent="0">
              <a:buNone/>
            </a:pPr>
            <a:r>
              <a:rPr lang="fr-FR" b="1" dirty="0" smtClean="0">
                <a:solidFill>
                  <a:srgbClr val="FF0000"/>
                </a:solidFill>
              </a:rPr>
              <a:t>4. La démarche </a:t>
            </a:r>
            <a:endParaRPr lang="fr-FR" b="1" dirty="0">
              <a:solidFill>
                <a:srgbClr val="FF0000"/>
              </a:solidFill>
            </a:endParaRPr>
          </a:p>
          <a:p>
            <a:pPr marL="0" indent="0">
              <a:buNone/>
            </a:pPr>
            <a:endParaRPr lang="fr-FR" dirty="0" smtClean="0">
              <a:solidFill>
                <a:schemeClr val="tx1"/>
              </a:solidFill>
              <a:latin typeface="Calluna" panose="00000500000000000000" pitchFamily="50" charset="0"/>
            </a:endParaRPr>
          </a:p>
          <a:p>
            <a:pPr marL="0" indent="0">
              <a:buNone/>
            </a:pPr>
            <a:r>
              <a:rPr lang="fr-FR" b="1" dirty="0" smtClean="0">
                <a:solidFill>
                  <a:schemeClr val="tx1"/>
                </a:solidFill>
                <a:latin typeface="Calluna" panose="00000500000000000000" pitchFamily="50" charset="0"/>
              </a:rPr>
              <a:t>Produire </a:t>
            </a:r>
            <a:r>
              <a:rPr lang="fr-FR" b="1" dirty="0">
                <a:solidFill>
                  <a:schemeClr val="tx1"/>
                </a:solidFill>
                <a:latin typeface="Calluna" panose="00000500000000000000" pitchFamily="50" charset="0"/>
              </a:rPr>
              <a:t>des « données » qui ensuite vous permettrons de produire des interprétations</a:t>
            </a:r>
            <a:r>
              <a:rPr lang="fr-FR" dirty="0">
                <a:solidFill>
                  <a:schemeClr val="tx1"/>
                </a:solidFill>
                <a:latin typeface="Calluna" panose="00000500000000000000" pitchFamily="50" charset="0"/>
              </a:rPr>
              <a:t>. </a:t>
            </a:r>
            <a:endParaRPr lang="fr-FR" dirty="0" smtClean="0">
              <a:solidFill>
                <a:schemeClr val="tx1"/>
              </a:solidFill>
              <a:latin typeface="Calluna" panose="00000500000000000000" pitchFamily="50" charset="0"/>
            </a:endParaRPr>
          </a:p>
          <a:p>
            <a:pPr marL="0" indent="0">
              <a:buNone/>
            </a:pPr>
            <a:endParaRPr lang="fr-FR" dirty="0" smtClean="0">
              <a:solidFill>
                <a:schemeClr val="tx1"/>
              </a:solidFill>
              <a:latin typeface="Calluna" panose="00000500000000000000" pitchFamily="50" charset="0"/>
            </a:endParaRPr>
          </a:p>
          <a:p>
            <a:pPr marL="0" indent="0">
              <a:buNone/>
            </a:pPr>
            <a:r>
              <a:rPr lang="fr-FR" i="1" dirty="0" smtClean="0">
                <a:solidFill>
                  <a:schemeClr val="tx1"/>
                </a:solidFill>
                <a:latin typeface="Calluna" panose="00000500000000000000" pitchFamily="50" charset="0"/>
              </a:rPr>
              <a:t>Deux </a:t>
            </a:r>
            <a:r>
              <a:rPr lang="fr-FR" i="1" dirty="0">
                <a:solidFill>
                  <a:schemeClr val="tx1"/>
                </a:solidFill>
                <a:latin typeface="Calluna" panose="00000500000000000000" pitchFamily="50" charset="0"/>
              </a:rPr>
              <a:t>principaux outils </a:t>
            </a:r>
            <a:r>
              <a:rPr lang="fr-FR" i="1" dirty="0" smtClean="0">
                <a:solidFill>
                  <a:schemeClr val="tx1"/>
                </a:solidFill>
                <a:latin typeface="Calluna" panose="00000500000000000000" pitchFamily="50" charset="0"/>
              </a:rPr>
              <a:t>:</a:t>
            </a:r>
            <a:endParaRPr lang="fr-FR" b="1" i="1" dirty="0" smtClean="0">
              <a:solidFill>
                <a:schemeClr val="tx1"/>
              </a:solidFill>
              <a:latin typeface="Calluna" panose="00000500000000000000" pitchFamily="50" charset="0"/>
            </a:endParaRPr>
          </a:p>
          <a:p>
            <a:pPr marL="0" indent="0">
              <a:buNone/>
            </a:pPr>
            <a:r>
              <a:rPr lang="fr-FR" b="1" dirty="0" smtClean="0">
                <a:solidFill>
                  <a:schemeClr val="tx1"/>
                </a:solidFill>
                <a:latin typeface="Calluna" panose="00000500000000000000" pitchFamily="50" charset="0"/>
              </a:rPr>
              <a:t>—</a:t>
            </a:r>
            <a:r>
              <a:rPr lang="fr-FR" b="1" dirty="0">
                <a:solidFill>
                  <a:schemeClr val="tx1"/>
                </a:solidFill>
                <a:latin typeface="Calluna" panose="00000500000000000000" pitchFamily="50" charset="0"/>
              </a:rPr>
              <a:t> </a:t>
            </a:r>
            <a:r>
              <a:rPr lang="fr-FR" b="1" u="sng" dirty="0" smtClean="0">
                <a:solidFill>
                  <a:srgbClr val="FF0000"/>
                </a:solidFill>
                <a:latin typeface="Calluna" panose="00000500000000000000" pitchFamily="50" charset="0"/>
              </a:rPr>
              <a:t>l’entretien</a:t>
            </a:r>
            <a:r>
              <a:rPr lang="fr-FR" b="1" dirty="0" smtClean="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 s’entretenir </a:t>
            </a:r>
            <a:r>
              <a:rPr lang="fr-FR" dirty="0">
                <a:solidFill>
                  <a:schemeClr val="tx1"/>
                </a:solidFill>
                <a:latin typeface="Calluna" panose="00000500000000000000" pitchFamily="50" charset="0"/>
              </a:rPr>
              <a:t>avec les individus dont vous voulez étudier les pratiques ; recueillir leur parole, leur propre vision de ce qu’ils font, l’histoire personnelle ou celle du groupe, etc. C’est souvent la meilleure façon quand on manque de temps. </a:t>
            </a:r>
          </a:p>
          <a:p>
            <a:pPr marL="0" indent="0">
              <a:buNone/>
            </a:pPr>
            <a:endParaRPr lang="fr-FR" b="1" dirty="0" smtClean="0">
              <a:solidFill>
                <a:schemeClr val="tx1"/>
              </a:solidFill>
              <a:latin typeface="Calluna" panose="00000500000000000000" pitchFamily="50" charset="0"/>
            </a:endParaRPr>
          </a:p>
          <a:p>
            <a:pPr marL="0" indent="0">
              <a:buNone/>
            </a:pPr>
            <a:r>
              <a:rPr lang="fr-FR" b="1" dirty="0" smtClean="0">
                <a:solidFill>
                  <a:schemeClr val="tx1"/>
                </a:solidFill>
                <a:latin typeface="Calluna" panose="00000500000000000000" pitchFamily="50" charset="0"/>
              </a:rPr>
              <a:t>—</a:t>
            </a:r>
            <a:r>
              <a:rPr lang="fr-FR" b="1" dirty="0">
                <a:solidFill>
                  <a:schemeClr val="tx1"/>
                </a:solidFill>
                <a:latin typeface="Calluna" panose="00000500000000000000" pitchFamily="50" charset="0"/>
              </a:rPr>
              <a:t> </a:t>
            </a:r>
            <a:r>
              <a:rPr lang="fr-FR" b="1" u="sng" dirty="0" smtClean="0">
                <a:solidFill>
                  <a:srgbClr val="FF0000"/>
                </a:solidFill>
                <a:latin typeface="Calluna" panose="00000500000000000000" pitchFamily="50" charset="0"/>
              </a:rPr>
              <a:t>l’observation</a:t>
            </a:r>
            <a:r>
              <a:rPr lang="fr-FR"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 trouver </a:t>
            </a:r>
            <a:r>
              <a:rPr lang="fr-FR" dirty="0">
                <a:solidFill>
                  <a:schemeClr val="tx1"/>
                </a:solidFill>
                <a:latin typeface="Calluna" panose="00000500000000000000" pitchFamily="50" charset="0"/>
              </a:rPr>
              <a:t>un moyen d’observer directement ce que font celles et/ou ceux dont vous voulez étudier les pratiques. C’est une démarche qui, souvent, réclame un peu de temps et pas mal de vigilance</a:t>
            </a:r>
            <a:r>
              <a:rPr lang="fr-FR" dirty="0" smtClean="0">
                <a:solidFill>
                  <a:schemeClr val="tx1"/>
                </a:solidFill>
                <a:latin typeface="Calluna" panose="00000500000000000000" pitchFamily="50" charset="0"/>
              </a:rPr>
              <a:t>.</a:t>
            </a:r>
          </a:p>
          <a:p>
            <a:pPr marL="0" indent="0">
              <a:buNone/>
            </a:pPr>
            <a:endParaRPr lang="fr-FR" dirty="0">
              <a:solidFill>
                <a:schemeClr val="tx1"/>
              </a:solidFill>
              <a:latin typeface="Calluna" panose="00000500000000000000" pitchFamily="50" charset="0"/>
            </a:endParaRPr>
          </a:p>
          <a:p>
            <a:pPr marL="0" indent="0">
              <a:buNone/>
            </a:pPr>
            <a:r>
              <a:rPr lang="fr-FR" b="1" dirty="0" smtClean="0">
                <a:solidFill>
                  <a:srgbClr val="FF0000"/>
                </a:solidFill>
                <a:latin typeface="Calluna" panose="00000500000000000000" pitchFamily="50" charset="0"/>
              </a:rPr>
              <a:t>—&gt; </a:t>
            </a:r>
            <a:r>
              <a:rPr lang="fr-FR" b="1" dirty="0" smtClean="0">
                <a:solidFill>
                  <a:schemeClr val="tx1"/>
                </a:solidFill>
                <a:latin typeface="Calluna" panose="00000500000000000000" pitchFamily="50" charset="0"/>
              </a:rPr>
              <a:t>Ce </a:t>
            </a:r>
            <a:r>
              <a:rPr lang="fr-FR" b="1" dirty="0">
                <a:solidFill>
                  <a:schemeClr val="tx1"/>
                </a:solidFill>
                <a:latin typeface="Calluna" panose="00000500000000000000" pitchFamily="50" charset="0"/>
              </a:rPr>
              <a:t>ne sont que des « outils » (dont il faut apprendre à se servir) : ils ne suffisent pas à construire un thème et à choisir un terrain.</a:t>
            </a:r>
            <a:endParaRPr lang="fr-FR" dirty="0">
              <a:solidFill>
                <a:schemeClr val="tx1"/>
              </a:solidFill>
              <a:latin typeface="Calluna" panose="00000500000000000000" pitchFamily="50" charset="0"/>
            </a:endParaRPr>
          </a:p>
        </p:txBody>
      </p:sp>
    </p:spTree>
    <p:extLst>
      <p:ext uri="{BB962C8B-B14F-4D97-AF65-F5344CB8AC3E}">
        <p14:creationId xmlns:p14="http://schemas.microsoft.com/office/powerpoint/2010/main" val="146193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1678" y="574767"/>
            <a:ext cx="10178322" cy="5904410"/>
          </a:xfrm>
        </p:spPr>
        <p:txBody>
          <a:bodyPr>
            <a:normAutofit/>
          </a:bodyPr>
          <a:lstStyle/>
          <a:p>
            <a:pPr marL="0" indent="0">
              <a:buNone/>
            </a:pPr>
            <a:r>
              <a:rPr lang="fr-FR" b="1" dirty="0">
                <a:solidFill>
                  <a:srgbClr val="FF0000"/>
                </a:solidFill>
              </a:rPr>
              <a:t>5</a:t>
            </a:r>
            <a:r>
              <a:rPr lang="fr-FR" b="1" dirty="0" smtClean="0">
                <a:solidFill>
                  <a:srgbClr val="FF0000"/>
                </a:solidFill>
              </a:rPr>
              <a:t>.</a:t>
            </a:r>
            <a:r>
              <a:rPr lang="fr-FR" b="1" dirty="0">
                <a:solidFill>
                  <a:srgbClr val="FF0000"/>
                </a:solidFill>
              </a:rPr>
              <a:t> </a:t>
            </a:r>
            <a:r>
              <a:rPr lang="fr-FR" b="1" dirty="0" smtClean="0">
                <a:solidFill>
                  <a:srgbClr val="FF0000"/>
                </a:solidFill>
              </a:rPr>
              <a:t>Préparer son terrain</a:t>
            </a:r>
            <a:endParaRPr lang="fr-FR" dirty="0">
              <a:solidFill>
                <a:srgbClr val="FF0000"/>
              </a:solidFill>
            </a:endParaRPr>
          </a:p>
          <a:p>
            <a:pPr marL="0" indent="0">
              <a:buNone/>
            </a:pPr>
            <a:endParaRPr lang="fr-FR" dirty="0" smtClean="0">
              <a:solidFill>
                <a:schemeClr val="tx1"/>
              </a:solidFill>
            </a:endParaRPr>
          </a:p>
          <a:p>
            <a:pPr marL="0" indent="0">
              <a:buNone/>
            </a:pPr>
            <a:r>
              <a:rPr lang="fr-FR" dirty="0" smtClean="0">
                <a:solidFill>
                  <a:schemeClr val="tx1"/>
                </a:solidFill>
                <a:latin typeface="Calluna" panose="00000500000000000000" pitchFamily="50" charset="0"/>
              </a:rPr>
              <a:t>Se </a:t>
            </a:r>
            <a:r>
              <a:rPr lang="fr-FR" dirty="0">
                <a:solidFill>
                  <a:schemeClr val="tx1"/>
                </a:solidFill>
                <a:latin typeface="Calluna" panose="00000500000000000000" pitchFamily="50" charset="0"/>
              </a:rPr>
              <a:t>méfier des préjugés (ou : prénotions) et s’interroger sur les raisons qui vous poussent vers le sujet en question. </a:t>
            </a:r>
            <a:endParaRPr lang="fr-FR" dirty="0" smtClean="0">
              <a:solidFill>
                <a:schemeClr val="tx1"/>
              </a:solidFill>
              <a:latin typeface="Calluna" panose="00000500000000000000" pitchFamily="50" charset="0"/>
            </a:endParaRPr>
          </a:p>
          <a:p>
            <a:pPr marL="0" indent="0">
              <a:buNone/>
            </a:pPr>
            <a:endParaRPr lang="fr-FR" dirty="0">
              <a:solidFill>
                <a:schemeClr val="tx1"/>
              </a:solidFill>
              <a:latin typeface="Calluna" panose="00000500000000000000" pitchFamily="50" charset="0"/>
            </a:endParaRPr>
          </a:p>
          <a:p>
            <a:pPr marL="0" indent="0">
              <a:buNone/>
            </a:pPr>
            <a:r>
              <a:rPr lang="fr-FR" dirty="0" smtClean="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Eviter de vous grandir : l’étude est précise, resserrée sur un groupe de pratique et une forme de pratique</a:t>
            </a:r>
          </a:p>
          <a:p>
            <a:pPr marL="0" indent="0">
              <a:buNone/>
            </a:pPr>
            <a:r>
              <a:rPr lang="fr-FR"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Le terrain doit être faisable</a:t>
            </a:r>
          </a:p>
          <a:p>
            <a:pPr marL="0" indent="0">
              <a:buNone/>
            </a:pPr>
            <a:r>
              <a:rPr lang="fr-FR"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Se </a:t>
            </a:r>
            <a:r>
              <a:rPr lang="fr-FR" dirty="0" smtClean="0">
                <a:solidFill>
                  <a:schemeClr val="tx1"/>
                </a:solidFill>
                <a:latin typeface="Calluna" panose="00000500000000000000" pitchFamily="50" charset="0"/>
              </a:rPr>
              <a:t>documenter (un peu) sur la pratique, les lieux, les pratiquants ; infos sur le club, sur le nb de pratiquants, les spécificités locales : savoir de quoi l’on parle et avec qui</a:t>
            </a:r>
          </a:p>
          <a:p>
            <a:pPr marL="0" indent="0">
              <a:buNone/>
            </a:pPr>
            <a:r>
              <a:rPr lang="fr-FR" dirty="0">
                <a:solidFill>
                  <a:schemeClr val="tx1"/>
                </a:solidFill>
                <a:latin typeface="Calluna" panose="00000500000000000000" pitchFamily="50" charset="0"/>
              </a:rPr>
              <a:t>– </a:t>
            </a:r>
            <a:r>
              <a:rPr lang="fr-FR" dirty="0" smtClean="0">
                <a:solidFill>
                  <a:schemeClr val="tx1"/>
                </a:solidFill>
                <a:latin typeface="Calluna" panose="00000500000000000000" pitchFamily="50" charset="0"/>
              </a:rPr>
              <a:t>Devenir compétent (un peu) sur votre sujet : se rendre familier la pratique si vous n’y connaissez rien et, à l’inverse, se la rendre étrange si vous en êtes déjà familiers</a:t>
            </a:r>
          </a:p>
          <a:p>
            <a:pPr marL="0" indent="0">
              <a:buNone/>
            </a:pPr>
            <a:r>
              <a:rPr lang="fr-FR" dirty="0" smtClean="0">
                <a:solidFill>
                  <a:schemeClr val="tx1"/>
                </a:solidFill>
                <a:latin typeface="Calluna" panose="00000500000000000000" pitchFamily="50" charset="0"/>
              </a:rPr>
              <a:t> </a:t>
            </a:r>
          </a:p>
        </p:txBody>
      </p:sp>
    </p:spTree>
    <p:extLst>
      <p:ext uri="{BB962C8B-B14F-4D97-AF65-F5344CB8AC3E}">
        <p14:creationId xmlns:p14="http://schemas.microsoft.com/office/powerpoint/2010/main" val="393780263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Badge</Template>
  <TotalTime>674</TotalTime>
  <Words>1306</Words>
  <Application>Microsoft Office PowerPoint</Application>
  <PresentationFormat>Grand écran</PresentationFormat>
  <Paragraphs>198</Paragraphs>
  <Slides>34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Arial</vt:lpstr>
      <vt:lpstr>Bahnschrift</vt:lpstr>
      <vt:lpstr>Calluna</vt:lpstr>
      <vt:lpstr>Circular Std Bold</vt:lpstr>
      <vt:lpstr>Gill Sans MT</vt:lpstr>
      <vt:lpstr>Impact</vt:lpstr>
      <vt:lpstr>Symbol</vt:lpstr>
      <vt:lpstr>Badge</vt:lpstr>
      <vt:lpstr>Présentation PowerPoint</vt:lpstr>
      <vt:lpstr>Présentation PowerPoint</vt:lpstr>
      <vt:lpstr>1. EnquÊter sur le terrain</vt:lpstr>
      <vt:lpstr>Présentation PowerPoint</vt:lpstr>
      <vt:lpstr>Présentation PowerPoint</vt:lpstr>
      <vt:lpstr>Présentation PowerPoint</vt:lpstr>
      <vt:lpstr>Présentation PowerPoint</vt:lpstr>
      <vt:lpstr>Présentation PowerPoint</vt:lpstr>
      <vt:lpstr>Présentation PowerPoint</vt:lpstr>
      <vt:lpstr>2. L’observation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l’entretien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 Méthodes d’enquête</dc:title>
  <dc:creator>Christophe</dc:creator>
  <cp:lastModifiedBy>Christophe</cp:lastModifiedBy>
  <cp:revision>59</cp:revision>
  <dcterms:created xsi:type="dcterms:W3CDTF">2020-11-09T08:21:34Z</dcterms:created>
  <dcterms:modified xsi:type="dcterms:W3CDTF">2025-01-22T17:08:53Z</dcterms:modified>
</cp:coreProperties>
</file>