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51"/>
  </p:notesMasterIdLst>
  <p:handoutMasterIdLst>
    <p:handoutMasterId r:id="rId52"/>
  </p:handoutMasterIdLst>
  <p:sldIdLst>
    <p:sldId id="320" r:id="rId5"/>
    <p:sldId id="261" r:id="rId6"/>
    <p:sldId id="263" r:id="rId7"/>
    <p:sldId id="264" r:id="rId8"/>
    <p:sldId id="296" r:id="rId9"/>
    <p:sldId id="295" r:id="rId10"/>
    <p:sldId id="321" r:id="rId11"/>
    <p:sldId id="297" r:id="rId12"/>
    <p:sldId id="305" r:id="rId13"/>
    <p:sldId id="265" r:id="rId14"/>
    <p:sldId id="266" r:id="rId15"/>
    <p:sldId id="322" r:id="rId16"/>
    <p:sldId id="267" r:id="rId17"/>
    <p:sldId id="306" r:id="rId18"/>
    <p:sldId id="269" r:id="rId19"/>
    <p:sldId id="270" r:id="rId20"/>
    <p:sldId id="299" r:id="rId21"/>
    <p:sldId id="300" r:id="rId22"/>
    <p:sldId id="301" r:id="rId23"/>
    <p:sldId id="273" r:id="rId24"/>
    <p:sldId id="324" r:id="rId25"/>
    <p:sldId id="275" r:id="rId26"/>
    <p:sldId id="276" r:id="rId27"/>
    <p:sldId id="323" r:id="rId28"/>
    <p:sldId id="325" r:id="rId29"/>
    <p:sldId id="279" r:id="rId30"/>
    <p:sldId id="271" r:id="rId31"/>
    <p:sldId id="326" r:id="rId32"/>
    <p:sldId id="281" r:id="rId33"/>
    <p:sldId id="282" r:id="rId34"/>
    <p:sldId id="289" r:id="rId35"/>
    <p:sldId id="310" r:id="rId36"/>
    <p:sldId id="309" r:id="rId37"/>
    <p:sldId id="283" r:id="rId38"/>
    <p:sldId id="303" r:id="rId39"/>
    <p:sldId id="284" r:id="rId40"/>
    <p:sldId id="311" r:id="rId41"/>
    <p:sldId id="327" r:id="rId42"/>
    <p:sldId id="286" r:id="rId43"/>
    <p:sldId id="313" r:id="rId44"/>
    <p:sldId id="288" r:id="rId45"/>
    <p:sldId id="329" r:id="rId46"/>
    <p:sldId id="291" r:id="rId47"/>
    <p:sldId id="319" r:id="rId48"/>
    <p:sldId id="318" r:id="rId49"/>
    <p:sldId id="316" r:id="rId50"/>
  </p:sldIdLst>
  <p:sldSz cx="12192000" cy="6858000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34" autoAdjust="0"/>
  </p:normalViewPr>
  <p:slideViewPr>
    <p:cSldViewPr snapToGrid="0">
      <p:cViewPr varScale="1">
        <p:scale>
          <a:sx n="72" d="100"/>
          <a:sy n="72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CB2FC75-C497-4E2B-8133-2CF4D33E60E3}" type="datetime1">
              <a:rPr lang="fr-FR" smtClean="0"/>
              <a:t>25/01/2025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5A2F8B-77F4-4019-B743-01D21DFE6C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245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5A805AF-18EA-4CDB-9662-C84070AF0D42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F937A20-946F-4FE9-9157-769BA906E7B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60623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rtlCol="0"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 rtlCol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r-FR" noProof="0" smtClean="0"/>
              <a:t>Modifier le style des sous-titres du masque</a:t>
            </a:r>
            <a:endParaRPr lang="fr-FR" noProof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fld id="{E258BB98-7B18-489F-AB4B-B95D398EDD72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D7E6-A186-4559-9083-51FBF40370DD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771525" y="714375"/>
            <a:ext cx="7734300" cy="5400675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542CC9-4681-4B2F-9D82-5AD519DBFA6D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DB6B7B-D0C7-4592-82AE-38D457AC0241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67512" y="4204209"/>
            <a:ext cx="9226296" cy="1645920"/>
          </a:xfrm>
        </p:spPr>
        <p:txBody>
          <a:bodyPr rtlCol="0"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9124F9-F8E5-439D-B4F6-ABCAA2B04450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76656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11330" y="1998134"/>
            <a:ext cx="4663440" cy="376732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AD9F3E-D808-4949-9006-188E68814E50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76656" y="2040467"/>
            <a:ext cx="4663440" cy="723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76656" y="2753084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007608" y="2038435"/>
            <a:ext cx="4663440" cy="722376"/>
          </a:xfrm>
        </p:spPr>
        <p:txBody>
          <a:bodyPr rtlCol="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007608" y="2750990"/>
            <a:ext cx="466344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37E3E2-B86D-44FE-AC7D-F5D7F5DD5A06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9D2DC0-8465-45B0-8106-700A0DAA5B2F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91FEC5-115B-47B2-A759-C3C1E651DCDE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rtlCol="0"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62000" y="762000"/>
            <a:ext cx="6096000" cy="457200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2511813"/>
            <a:ext cx="3398520" cy="3126987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9640F-514F-4F81-B107-9B8A5A23E78D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rtlCol="0"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e l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76656" y="5909735"/>
            <a:ext cx="9229344" cy="533400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fld id="{D73E7197-EEB7-49A1-BA17-1E296E1DE889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rtl="0"/>
            <a:fld id="{4FAB73BC-B049-4115-A692-8D63A059BFB8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fld id="{B3E02187-507C-48F9-91F4-E7AF09439A4D}" type="datetime1">
              <a:rPr lang="fr-FR" noProof="0" smtClean="0"/>
              <a:t>25/01/2025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84"/>
            <a:ext cx="14415958" cy="6701168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5979524" y="743108"/>
            <a:ext cx="5540188" cy="4997553"/>
          </a:xfrm>
          <a:prstGeom prst="wedgeRoundRectCallout">
            <a:avLst>
              <a:gd name="adj1" fmla="val -38551"/>
              <a:gd name="adj2" fmla="val 63345"/>
              <a:gd name="adj3" fmla="val 16667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6269082" y="1193682"/>
            <a:ext cx="5922917" cy="335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5200" b="1" cap="all" spc="0" dirty="0" smtClean="0">
                <a:solidFill>
                  <a:srgbClr val="FFC000"/>
                </a:solidFill>
                <a:latin typeface="Bahnschrift" panose="020B0502040204020203" pitchFamily="34" charset="0"/>
                <a:cs typeface="Circular Std Bold" panose="020B0804020101010102" pitchFamily="34" charset="0"/>
              </a:rPr>
              <a:t>Les Déterminants sociaux </a:t>
            </a:r>
          </a:p>
          <a:p>
            <a:pPr>
              <a:lnSpc>
                <a:spcPct val="100000"/>
              </a:lnSpc>
            </a:pPr>
            <a:r>
              <a:rPr lang="fr-FR" sz="5200" b="1" cap="all" spc="0" dirty="0" smtClean="0">
                <a:solidFill>
                  <a:srgbClr val="FFC000"/>
                </a:solidFill>
                <a:latin typeface="Bahnschrift" panose="020B0502040204020203" pitchFamily="34" charset="0"/>
                <a:cs typeface="Circular Std Bold" panose="020B0804020101010102" pitchFamily="34" charset="0"/>
              </a:rPr>
              <a:t>des loisirs sportifs</a:t>
            </a:r>
          </a:p>
          <a:p>
            <a:pPr>
              <a:lnSpc>
                <a:spcPct val="100000"/>
              </a:lnSpc>
            </a:pPr>
            <a:r>
              <a:rPr lang="fr-FR" sz="5200" b="1" cap="all" dirty="0" smtClean="0">
                <a:solidFill>
                  <a:srgbClr val="002060"/>
                </a:solidFill>
                <a:latin typeface="Bahnschrift" panose="020B0502040204020203" pitchFamily="34" charset="0"/>
                <a:cs typeface="Circular Std Bold" panose="020B0804020101010102" pitchFamily="34" charset="0"/>
              </a:rPr>
              <a:t> </a:t>
            </a:r>
            <a:br>
              <a:rPr lang="fr-FR" sz="5200" b="1" cap="all" dirty="0" smtClean="0">
                <a:solidFill>
                  <a:srgbClr val="002060"/>
                </a:solidFill>
                <a:latin typeface="Bahnschrift" panose="020B0502040204020203" pitchFamily="34" charset="0"/>
                <a:cs typeface="Circular Std Bold" panose="020B0804020101010102" pitchFamily="34" charset="0"/>
              </a:rPr>
            </a:br>
            <a:endParaRPr lang="fr-FR" sz="5200" b="1" cap="all" dirty="0">
              <a:solidFill>
                <a:srgbClr val="002060"/>
              </a:solidFill>
              <a:latin typeface="Bahnschrift" panose="020B0502040204020203" pitchFamily="34" charset="0"/>
              <a:cs typeface="Circular Std Bold" panose="020B0804020101010102" pitchFamily="34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3902D97B-B3A5-4723-92DA-D3BB12BDECBA}"/>
              </a:ext>
            </a:extLst>
          </p:cNvPr>
          <p:cNvSpPr txBox="1">
            <a:spLocks/>
          </p:cNvSpPr>
          <p:nvPr/>
        </p:nvSpPr>
        <p:spPr>
          <a:xfrm>
            <a:off x="6418294" y="28188"/>
            <a:ext cx="4213540" cy="1880415"/>
          </a:xfrm>
          <a:prstGeom prst="rect">
            <a:avLst/>
          </a:prstGeom>
        </p:spPr>
        <p:txBody>
          <a:bodyPr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2200" i="1" dirty="0" smtClean="0">
              <a:solidFill>
                <a:schemeClr val="tx1"/>
              </a:solidFill>
              <a:latin typeface="Calluna" panose="00000500000000000000" pitchFamily="50" charset="0"/>
            </a:endParaRPr>
          </a:p>
          <a:p>
            <a:endParaRPr lang="fr-FR" sz="2200" i="1" dirty="0" smtClean="0">
              <a:solidFill>
                <a:schemeClr val="tx1"/>
              </a:solidFill>
              <a:latin typeface="Calluna" panose="00000500000000000000" pitchFamily="50" charset="0"/>
            </a:endParaRPr>
          </a:p>
          <a:p>
            <a:endParaRPr lang="fr-FR" sz="2200" i="1" dirty="0" smtClean="0">
              <a:solidFill>
                <a:schemeClr val="tx1"/>
              </a:solidFill>
              <a:latin typeface="Calluna" panose="00000500000000000000" pitchFamily="50" charset="0"/>
            </a:endParaRPr>
          </a:p>
          <a:p>
            <a:pPr algn="r"/>
            <a:r>
              <a:rPr lang="fr-FR" sz="1800" b="1" u="sng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SEANCE 3</a:t>
            </a:r>
            <a:endParaRPr lang="fr-FR" sz="1800" b="1" u="sng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22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0713" y="609599"/>
            <a:ext cx="11236670" cy="577813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100" dirty="0" smtClean="0">
                <a:latin typeface="Calluna" panose="00000500000000000000" pitchFamily="50" charset="0"/>
              </a:rPr>
              <a:t> sports = </a:t>
            </a:r>
            <a:r>
              <a:rPr lang="fr-FR" sz="2100" b="1" dirty="0" smtClean="0">
                <a:latin typeface="Calluna" panose="00000500000000000000" pitchFamily="50" charset="0"/>
              </a:rPr>
              <a:t>loisirs </a:t>
            </a:r>
            <a:r>
              <a:rPr lang="fr-FR" sz="2100" b="1" dirty="0" smtClean="0">
                <a:latin typeface="Calluna" panose="00000500000000000000" pitchFamily="50" charset="0"/>
              </a:rPr>
              <a:t>sportifs</a:t>
            </a:r>
            <a:r>
              <a:rPr lang="fr-FR" sz="2100" dirty="0" smtClean="0">
                <a:latin typeface="Calluna" panose="00000500000000000000" pitchFamily="50" charset="0"/>
              </a:rPr>
              <a:t> </a:t>
            </a:r>
            <a:r>
              <a:rPr lang="fr-FR" sz="2100" dirty="0" smtClean="0">
                <a:latin typeface="Calluna" panose="00000500000000000000" pitchFamily="50" charset="0"/>
              </a:rPr>
              <a:t>mais ne </a:t>
            </a:r>
            <a:r>
              <a:rPr lang="fr-FR" sz="2100" dirty="0">
                <a:latin typeface="Calluna" panose="00000500000000000000" pitchFamily="50" charset="0"/>
              </a:rPr>
              <a:t>sont qu’un des aspects possibles des pratiques de loisir d’une </a:t>
            </a:r>
            <a:r>
              <a:rPr lang="fr-FR" sz="2100" dirty="0" smtClean="0">
                <a:latin typeface="Calluna" panose="00000500000000000000" pitchFamily="50" charset="0"/>
              </a:rPr>
              <a:t>population ; ils entrent en concurrence et en complémentarité avec d’autres loisirs (lecture, musique, cinéma, etc</a:t>
            </a:r>
            <a:r>
              <a:rPr lang="fr-FR" sz="2100" dirty="0" smtClean="0">
                <a:latin typeface="Calluna" panose="00000500000000000000" pitchFamily="50" charset="0"/>
              </a:rPr>
              <a:t>.).</a:t>
            </a:r>
            <a:endParaRPr lang="fr-FR" sz="2100" dirty="0" smtClean="0">
              <a:latin typeface="Calluna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100" dirty="0" smtClean="0">
                <a:latin typeface="Calluna" panose="00000500000000000000" pitchFamily="50" charset="0"/>
              </a:rPr>
              <a:t> </a:t>
            </a:r>
            <a:r>
              <a:rPr lang="fr-FR" sz="2100" dirty="0">
                <a:latin typeface="Calluna" panose="00000500000000000000" pitchFamily="50" charset="0"/>
              </a:rPr>
              <a:t>on </a:t>
            </a:r>
            <a:r>
              <a:rPr lang="fr-FR" sz="2100" dirty="0" smtClean="0">
                <a:latin typeface="Calluna" panose="00000500000000000000" pitchFamily="50" charset="0"/>
              </a:rPr>
              <a:t>ne fait pas du sport en général, mais </a:t>
            </a:r>
            <a:r>
              <a:rPr lang="fr-FR" sz="2100" b="1" i="1" dirty="0" smtClean="0">
                <a:latin typeface="Calluna" panose="00000500000000000000" pitchFamily="50" charset="0"/>
              </a:rPr>
              <a:t>un</a:t>
            </a:r>
            <a:r>
              <a:rPr lang="fr-FR" sz="2100" dirty="0" smtClean="0">
                <a:latin typeface="Calluna" panose="00000500000000000000" pitchFamily="50" charset="0"/>
              </a:rPr>
              <a:t> ou </a:t>
            </a:r>
            <a:r>
              <a:rPr lang="fr-FR" sz="2100" b="1" i="1" dirty="0" smtClean="0">
                <a:latin typeface="Calluna" panose="00000500000000000000" pitchFamily="50" charset="0"/>
              </a:rPr>
              <a:t>des</a:t>
            </a:r>
            <a:r>
              <a:rPr lang="fr-FR" sz="2100" dirty="0" smtClean="0">
                <a:latin typeface="Calluna" panose="00000500000000000000" pitchFamily="50" charset="0"/>
              </a:rPr>
              <a:t> sports en particulier ; on le fait toujours d’une certaine façon et pas toute sa vie. </a:t>
            </a:r>
            <a:endParaRPr lang="fr-FR" sz="21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1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= </a:t>
            </a:r>
            <a:r>
              <a:rPr lang="fr-FR" sz="21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il </a:t>
            </a:r>
            <a:r>
              <a:rPr lang="fr-FR" sz="21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faut </a:t>
            </a:r>
            <a:r>
              <a:rPr lang="fr-FR" sz="2100" dirty="0" smtClean="0">
                <a:latin typeface="Calluna" panose="00000500000000000000" pitchFamily="50" charset="0"/>
              </a:rPr>
              <a:t>distinguer en </a:t>
            </a:r>
            <a:r>
              <a:rPr lang="fr-FR" sz="2100" b="1" dirty="0">
                <a:latin typeface="Calluna" panose="00000500000000000000" pitchFamily="50" charset="0"/>
              </a:rPr>
              <a:t>fonction de l’</a:t>
            </a:r>
            <a:r>
              <a:rPr lang="fr-FR" sz="2100" b="1" dirty="0">
                <a:solidFill>
                  <a:srgbClr val="FF0000"/>
                </a:solidFill>
                <a:latin typeface="Calluna" panose="00000500000000000000" pitchFamily="50" charset="0"/>
              </a:rPr>
              <a:t>intensité</a:t>
            </a:r>
            <a:r>
              <a:rPr lang="fr-FR" sz="2100" dirty="0">
                <a:latin typeface="Calluna" panose="00000500000000000000" pitchFamily="50" charset="0"/>
              </a:rPr>
              <a:t> ou de la </a:t>
            </a:r>
            <a:r>
              <a:rPr lang="fr-FR" sz="2100" b="1" dirty="0">
                <a:solidFill>
                  <a:srgbClr val="FF0000"/>
                </a:solidFill>
                <a:latin typeface="Calluna" panose="00000500000000000000" pitchFamily="50" charset="0"/>
              </a:rPr>
              <a:t>régularité</a:t>
            </a:r>
            <a:r>
              <a:rPr lang="fr-FR" sz="2100" dirty="0">
                <a:latin typeface="Calluna" panose="00000500000000000000" pitchFamily="50" charset="0"/>
              </a:rPr>
              <a:t> de la </a:t>
            </a:r>
            <a:r>
              <a:rPr lang="fr-FR" sz="2100" dirty="0" smtClean="0">
                <a:latin typeface="Calluna" panose="00000500000000000000" pitchFamily="50" charset="0"/>
              </a:rPr>
              <a:t>pratique, mais aussi de sa </a:t>
            </a:r>
            <a:r>
              <a:rPr lang="fr-FR" sz="21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nature</a:t>
            </a:r>
            <a:r>
              <a:rPr lang="fr-FR" sz="2100" dirty="0">
                <a:latin typeface="Calluna" panose="00000500000000000000" pitchFamily="50" charset="0"/>
              </a:rPr>
              <a:t> : </a:t>
            </a:r>
            <a:r>
              <a:rPr lang="fr-FR" sz="2100" b="1" dirty="0">
                <a:latin typeface="Calluna" panose="00000500000000000000" pitchFamily="50" charset="0"/>
              </a:rPr>
              <a:t>s’agit-il d’une pratique en </a:t>
            </a:r>
            <a:r>
              <a:rPr lang="fr-FR" sz="2100" b="1" dirty="0" smtClean="0">
                <a:latin typeface="Calluna" panose="00000500000000000000" pitchFamily="50" charset="0"/>
              </a:rPr>
              <a:t>club (formelle) </a:t>
            </a:r>
            <a:r>
              <a:rPr lang="fr-FR" sz="2100" b="1" dirty="0">
                <a:latin typeface="Calluna" panose="00000500000000000000" pitchFamily="50" charset="0"/>
              </a:rPr>
              <a:t>ou d’une pratique </a:t>
            </a:r>
            <a:r>
              <a:rPr lang="fr-FR" sz="2100" b="1" dirty="0" smtClean="0">
                <a:latin typeface="Calluna" panose="00000500000000000000" pitchFamily="50" charset="0"/>
              </a:rPr>
              <a:t>informelle</a:t>
            </a:r>
            <a:r>
              <a:rPr lang="fr-FR" sz="2100" dirty="0">
                <a:latin typeface="Calluna" panose="00000500000000000000" pitchFamily="50" charset="0"/>
              </a:rPr>
              <a:t> </a:t>
            </a:r>
            <a:r>
              <a:rPr lang="fr-FR" sz="2100" dirty="0" smtClean="0">
                <a:latin typeface="Calluna" panose="00000500000000000000" pitchFamily="50" charset="0"/>
              </a:rPr>
              <a:t>?</a:t>
            </a:r>
          </a:p>
          <a:p>
            <a:pPr>
              <a:lnSpc>
                <a:spcPct val="100000"/>
              </a:lnSpc>
            </a:pPr>
            <a:endParaRPr lang="fr-FR" sz="21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= </a:t>
            </a:r>
            <a:r>
              <a:rPr lang="fr-FR" sz="21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il </a:t>
            </a:r>
            <a:r>
              <a:rPr lang="fr-FR" sz="21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faut</a:t>
            </a:r>
            <a:r>
              <a:rPr lang="fr-FR" sz="2100" dirty="0" smtClean="0">
                <a:latin typeface="Calluna" panose="00000500000000000000" pitchFamily="50" charset="0"/>
              </a:rPr>
              <a:t> aussi étudier </a:t>
            </a:r>
            <a:r>
              <a:rPr lang="fr-FR" sz="2100" dirty="0" smtClean="0">
                <a:latin typeface="Calluna" panose="00000500000000000000" pitchFamily="50" charset="0"/>
              </a:rPr>
              <a:t>les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trajectoires d’engagement</a:t>
            </a:r>
            <a:r>
              <a:rPr lang="fr-FR" sz="2100" dirty="0" smtClean="0">
                <a:latin typeface="Calluna" panose="00000500000000000000" pitchFamily="50" charset="0"/>
              </a:rPr>
              <a:t> : </a:t>
            </a:r>
            <a:r>
              <a:rPr lang="fr-FR" sz="2100" dirty="0" smtClean="0">
                <a:latin typeface="Calluna" panose="00000500000000000000" pitchFamily="50" charset="0"/>
              </a:rPr>
              <a:t>on </a:t>
            </a:r>
            <a:r>
              <a:rPr lang="fr-FR" sz="2100" dirty="0">
                <a:latin typeface="Calluna" panose="00000500000000000000" pitchFamily="50" charset="0"/>
              </a:rPr>
              <a:t>peut </a:t>
            </a:r>
            <a:r>
              <a:rPr lang="fr-FR" sz="2100" dirty="0" smtClean="0">
                <a:latin typeface="Calluna" panose="00000500000000000000" pitchFamily="50" charset="0"/>
              </a:rPr>
              <a:t>s’engager puis abandonner</a:t>
            </a:r>
            <a:r>
              <a:rPr lang="fr-FR" sz="2100" dirty="0">
                <a:latin typeface="Calluna" panose="00000500000000000000" pitchFamily="50" charset="0"/>
              </a:rPr>
              <a:t>, </a:t>
            </a:r>
            <a:r>
              <a:rPr lang="fr-FR" sz="2100" dirty="0" smtClean="0">
                <a:latin typeface="Calluna" panose="00000500000000000000" pitchFamily="50" charset="0"/>
              </a:rPr>
              <a:t>passer </a:t>
            </a:r>
            <a:r>
              <a:rPr lang="fr-FR" sz="2100" dirty="0">
                <a:latin typeface="Calluna" panose="00000500000000000000" pitchFamily="50" charset="0"/>
              </a:rPr>
              <a:t>d’un loisir sportif à un autre durant sa </a:t>
            </a:r>
            <a:r>
              <a:rPr lang="fr-FR" sz="2100" dirty="0" smtClean="0">
                <a:latin typeface="Calluna" panose="00000500000000000000" pitchFamily="50" charset="0"/>
              </a:rPr>
              <a:t>vie </a:t>
            </a:r>
            <a:endParaRPr lang="fr-FR" sz="2100" dirty="0" smtClean="0">
              <a:latin typeface="Calluna" panose="00000500000000000000" pitchFamily="50" charset="0"/>
            </a:endParaRPr>
          </a:p>
          <a:p>
            <a:pPr lvl="4">
              <a:lnSpc>
                <a:spcPct val="100000"/>
              </a:lnSpc>
            </a:pPr>
            <a:endParaRPr lang="fr-FR" sz="2000" dirty="0" smtClean="0">
              <a:latin typeface="Calluna" panose="00000500000000000000" pitchFamily="50" charset="0"/>
            </a:endParaRPr>
          </a:p>
          <a:p>
            <a:pPr lvl="4">
              <a:lnSpc>
                <a:spcPct val="100000"/>
              </a:lnSpc>
            </a:pPr>
            <a:r>
              <a:rPr lang="fr-FR" sz="2000" dirty="0" smtClean="0">
                <a:latin typeface="Calluna" panose="00000500000000000000" pitchFamily="50" charset="0"/>
              </a:rPr>
              <a:t>=&gt; </a:t>
            </a:r>
            <a:r>
              <a:rPr lang="fr-FR" sz="2000" b="1" dirty="0" smtClean="0">
                <a:latin typeface="Calluna" panose="00000500000000000000" pitchFamily="50" charset="0"/>
              </a:rPr>
              <a:t>entrées </a:t>
            </a:r>
            <a:r>
              <a:rPr lang="fr-FR" sz="2000" dirty="0">
                <a:latin typeface="Calluna" panose="00000500000000000000" pitchFamily="50" charset="0"/>
              </a:rPr>
              <a:t>dans la pratique, </a:t>
            </a:r>
            <a:r>
              <a:rPr lang="fr-FR" sz="2000" b="1" dirty="0" smtClean="0">
                <a:latin typeface="Calluna" panose="00000500000000000000" pitchFamily="50" charset="0"/>
              </a:rPr>
              <a:t>conversions</a:t>
            </a:r>
            <a:r>
              <a:rPr lang="fr-FR" sz="2000" dirty="0" smtClean="0">
                <a:latin typeface="Calluna" panose="00000500000000000000" pitchFamily="50" charset="0"/>
              </a:rPr>
              <a:t> </a:t>
            </a:r>
            <a:r>
              <a:rPr lang="fr-FR" sz="2000" dirty="0">
                <a:latin typeface="Calluna" panose="00000500000000000000" pitchFamily="50" charset="0"/>
              </a:rPr>
              <a:t>ou </a:t>
            </a:r>
            <a:r>
              <a:rPr lang="fr-FR" sz="2000" b="1" dirty="0" smtClean="0">
                <a:latin typeface="Calluna" panose="00000500000000000000" pitchFamily="50" charset="0"/>
              </a:rPr>
              <a:t>abandons</a:t>
            </a:r>
            <a:r>
              <a:rPr lang="fr-FR" sz="2000" dirty="0" smtClean="0">
                <a:latin typeface="Calluna" panose="00000500000000000000" pitchFamily="50" charset="0"/>
              </a:rPr>
              <a:t> = dépendent </a:t>
            </a:r>
            <a:r>
              <a:rPr lang="fr-FR" sz="2000" dirty="0">
                <a:latin typeface="Calluna" panose="00000500000000000000" pitchFamily="50" charset="0"/>
              </a:rPr>
              <a:t>de </a:t>
            </a:r>
            <a:r>
              <a:rPr lang="fr-FR" sz="2000" dirty="0">
                <a:solidFill>
                  <a:srgbClr val="FF0000"/>
                </a:solidFill>
                <a:latin typeface="Calluna" panose="00000500000000000000" pitchFamily="50" charset="0"/>
              </a:rPr>
              <a:t>la </a:t>
            </a:r>
            <a:r>
              <a:rPr lang="fr-FR" sz="2000" b="1" dirty="0">
                <a:solidFill>
                  <a:srgbClr val="FF0000"/>
                </a:solidFill>
                <a:latin typeface="Calluna" panose="00000500000000000000" pitchFamily="50" charset="0"/>
              </a:rPr>
              <a:t>vie </a:t>
            </a:r>
            <a:r>
              <a:rPr lang="fr-FR" sz="20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individuelle</a:t>
            </a:r>
            <a:r>
              <a:rPr lang="fr-FR" sz="2000" dirty="0" smtClean="0">
                <a:latin typeface="Calluna" panose="00000500000000000000" pitchFamily="50" charset="0"/>
              </a:rPr>
              <a:t>, </a:t>
            </a:r>
            <a:r>
              <a:rPr lang="fr-FR" sz="2000" dirty="0">
                <a:latin typeface="Calluna" panose="00000500000000000000" pitchFamily="50" charset="0"/>
              </a:rPr>
              <a:t>mais aussi de l’</a:t>
            </a:r>
            <a:r>
              <a:rPr lang="fr-FR" sz="2000" b="1" dirty="0">
                <a:solidFill>
                  <a:srgbClr val="FF0000"/>
                </a:solidFill>
                <a:latin typeface="Calluna" panose="00000500000000000000" pitchFamily="50" charset="0"/>
              </a:rPr>
              <a:t>apparition de nouveaux sports </a:t>
            </a:r>
            <a:r>
              <a:rPr lang="fr-FR" sz="2000" dirty="0">
                <a:latin typeface="Calluna" panose="00000500000000000000" pitchFamily="50" charset="0"/>
              </a:rPr>
              <a:t>ou du </a:t>
            </a:r>
            <a:r>
              <a:rPr lang="fr-FR" sz="2000" b="1" dirty="0">
                <a:solidFill>
                  <a:srgbClr val="FF0000"/>
                </a:solidFill>
                <a:latin typeface="Calluna" panose="00000500000000000000" pitchFamily="50" charset="0"/>
              </a:rPr>
              <a:t>vieillissement de celui </a:t>
            </a:r>
            <a:r>
              <a:rPr lang="fr-FR" sz="2000" dirty="0">
                <a:latin typeface="Calluna" panose="00000500000000000000" pitchFamily="50" charset="0"/>
              </a:rPr>
              <a:t>que l’on pratique. </a:t>
            </a:r>
            <a:endParaRPr lang="fr-FR" sz="2000" dirty="0" smtClean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79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496389"/>
            <a:ext cx="10753725" cy="610035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fr-FR" sz="2200" b="1" i="1" dirty="0" smtClean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200" b="1" i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Trois </a:t>
            </a:r>
            <a:r>
              <a:rPr lang="fr-FR" sz="2200" b="1" i="1" dirty="0">
                <a:solidFill>
                  <a:srgbClr val="FF0000"/>
                </a:solidFill>
                <a:latin typeface="Calluna" panose="00000500000000000000" pitchFamily="50" charset="0"/>
              </a:rPr>
              <a:t>e</a:t>
            </a:r>
            <a:r>
              <a:rPr lang="fr-FR" sz="2200" b="1" i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njeux</a:t>
            </a:r>
            <a:r>
              <a:rPr lang="fr-FR" sz="2200" b="1" i="1" dirty="0" smtClean="0">
                <a:latin typeface="Calluna" panose="00000500000000000000" pitchFamily="50" charset="0"/>
              </a:rPr>
              <a:t> </a:t>
            </a:r>
            <a:r>
              <a:rPr lang="fr-FR" sz="2200" b="1" i="1" dirty="0" smtClean="0">
                <a:latin typeface="Calluna" panose="00000500000000000000" pitchFamily="50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200" dirty="0" smtClean="0">
              <a:latin typeface="Calluna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–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Q</a:t>
            </a:r>
            <a:r>
              <a:rPr lang="fr-FR" sz="2200" dirty="0" smtClean="0">
                <a:latin typeface="Calluna" panose="00000500000000000000" pitchFamily="50" charset="0"/>
              </a:rPr>
              <a:t>ui </a:t>
            </a:r>
            <a:r>
              <a:rPr lang="fr-FR" sz="2200" dirty="0">
                <a:latin typeface="Calluna" panose="00000500000000000000" pitchFamily="50" charset="0"/>
              </a:rPr>
              <a:t>pratique </a:t>
            </a:r>
            <a:r>
              <a:rPr lang="fr-FR" sz="2200" dirty="0" smtClean="0">
                <a:latin typeface="Calluna" panose="00000500000000000000" pitchFamily="50" charset="0"/>
              </a:rPr>
              <a:t>quoi et pourquoi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200" dirty="0" smtClean="0">
              <a:latin typeface="Calluna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–</a:t>
            </a:r>
            <a:r>
              <a:rPr lang="fr-FR" sz="2200" dirty="0" smtClean="0">
                <a:latin typeface="Calluna" panose="00000500000000000000" pitchFamily="50" charset="0"/>
              </a:rPr>
              <a:t> Comment </a:t>
            </a:r>
            <a:r>
              <a:rPr lang="fr-FR" sz="2200" dirty="0">
                <a:latin typeface="Calluna" panose="00000500000000000000" pitchFamily="50" charset="0"/>
              </a:rPr>
              <a:t>s'organisent des communautés de </a:t>
            </a:r>
            <a:r>
              <a:rPr lang="fr-FR" sz="2200" dirty="0" smtClean="0">
                <a:latin typeface="Calluna" panose="00000500000000000000" pitchFamily="50" charset="0"/>
              </a:rPr>
              <a:t>pratiquants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200" dirty="0" smtClean="0">
              <a:latin typeface="Calluna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–</a:t>
            </a:r>
            <a:r>
              <a:rPr lang="fr-FR" sz="2200" dirty="0" smtClean="0">
                <a:latin typeface="Calluna" panose="00000500000000000000" pitchFamily="50" charset="0"/>
              </a:rPr>
              <a:t> Comme </a:t>
            </a:r>
            <a:r>
              <a:rPr lang="fr-FR" sz="2200" dirty="0">
                <a:latin typeface="Calluna" panose="00000500000000000000" pitchFamily="50" charset="0"/>
              </a:rPr>
              <a:t>se structurent </a:t>
            </a:r>
            <a:r>
              <a:rPr lang="fr-FR" sz="2200" dirty="0" smtClean="0">
                <a:latin typeface="Calluna" panose="00000500000000000000" pitchFamily="50" charset="0"/>
              </a:rPr>
              <a:t>et se renouvellent des </a:t>
            </a:r>
            <a:r>
              <a:rPr lang="fr-FR" sz="2200" dirty="0">
                <a:latin typeface="Calluna" panose="00000500000000000000" pitchFamily="50" charset="0"/>
              </a:rPr>
              <a:t>espaces de </a:t>
            </a:r>
            <a:r>
              <a:rPr lang="fr-FR" sz="2200" dirty="0" smtClean="0">
                <a:latin typeface="Calluna" panose="00000500000000000000" pitchFamily="50" charset="0"/>
              </a:rPr>
              <a:t>pratiques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?</a:t>
            </a:r>
            <a:endParaRPr lang="fr-FR" sz="2200" dirty="0">
              <a:latin typeface="Calluna" panose="00000500000000000000" pitchFamily="50" charset="0"/>
            </a:endParaRP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964367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826"/>
            <a:ext cx="12496800" cy="8331200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582317" y="2227770"/>
            <a:ext cx="4572779" cy="3616439"/>
          </a:xfrm>
          <a:prstGeom prst="wedgeRoundRectCallout">
            <a:avLst>
              <a:gd name="adj1" fmla="val -38551"/>
              <a:gd name="adj2" fmla="val 63345"/>
              <a:gd name="adj3" fmla="val 16667"/>
            </a:avLst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1033337" y="1518779"/>
            <a:ext cx="5922917" cy="335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5200" b="1" cap="all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5600" b="1" cap="all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I/.</a:t>
            </a:r>
            <a:r>
              <a:rPr lang="fr-FR" sz="5600" b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sz="4800" b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</a:p>
          <a:p>
            <a:pPr>
              <a:lnSpc>
                <a:spcPct val="100000"/>
              </a:lnSpc>
            </a:pPr>
            <a:r>
              <a:rPr lang="fr-FR" sz="4800" b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sociale des pratiques</a:t>
            </a:r>
            <a:r>
              <a:rPr lang="fr-FR" sz="5200" b="1" cap="all" spc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5200" b="1" cap="all" spc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5200" b="1" cap="all" spc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24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728870"/>
            <a:ext cx="10753725" cy="58678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Pratique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sportive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= activité libre. </a:t>
            </a:r>
            <a:endParaRPr lang="fr-FR" sz="2200" b="1" dirty="0" smtClean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Mais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: on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ne pratique pas le sport qu’on veut ni comme on le veut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.</a:t>
            </a:r>
          </a:p>
          <a:p>
            <a:pPr lvl="4">
              <a:lnSpc>
                <a:spcPct val="100000"/>
              </a:lnSpc>
            </a:pPr>
            <a:r>
              <a:rPr lang="fr-FR" sz="2000" dirty="0" smtClean="0">
                <a:latin typeface="Calluna" panose="00000500000000000000" pitchFamily="50" charset="0"/>
              </a:rPr>
              <a:t>= On a </a:t>
            </a:r>
            <a:r>
              <a:rPr lang="fr-FR" sz="2000" dirty="0">
                <a:latin typeface="Calluna" panose="00000500000000000000" pitchFamily="50" charset="0"/>
              </a:rPr>
              <a:t>plus de chance de pratiquer le golf si on est un homme issu des fractions sociales dominantes des villes, et ainsi de suite. </a:t>
            </a:r>
            <a:endParaRPr lang="fr-FR" sz="2000" dirty="0">
              <a:latin typeface="Calluna" panose="00000500000000000000" pitchFamily="50" charset="0"/>
            </a:endParaRPr>
          </a:p>
          <a:p>
            <a:pPr lvl="4"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Pour </a:t>
            </a:r>
            <a:r>
              <a:rPr lang="fr-FR" sz="2200" dirty="0" smtClean="0">
                <a:latin typeface="Calluna" panose="00000500000000000000" pitchFamily="50" charset="0"/>
              </a:rPr>
              <a:t>en convaincre : l’INSEE* </a:t>
            </a:r>
            <a:r>
              <a:rPr lang="fr-FR" sz="2200" dirty="0">
                <a:latin typeface="Calluna" panose="00000500000000000000" pitchFamily="50" charset="0"/>
              </a:rPr>
              <a:t>fournit des </a:t>
            </a:r>
            <a:r>
              <a:rPr lang="fr-FR" sz="2200" dirty="0" smtClean="0">
                <a:latin typeface="Calluna" panose="00000500000000000000" pitchFamily="50" charset="0"/>
              </a:rPr>
              <a:t>enquêtes.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= </a:t>
            </a:r>
            <a:r>
              <a:rPr lang="fr-FR" sz="2200" dirty="0" smtClean="0">
                <a:latin typeface="Calluna" panose="00000500000000000000" pitchFamily="50" charset="0"/>
              </a:rPr>
              <a:t>Enquête sur le </a:t>
            </a:r>
            <a:r>
              <a:rPr lang="fr-FR" sz="2200" dirty="0">
                <a:latin typeface="Calluna" panose="00000500000000000000" pitchFamily="50" charset="0"/>
              </a:rPr>
              <a:t>logement, la situation familiale, les vêtements, les vacances, la vie quotidienne, les revenus la possession d’animaux domestiques, et </a:t>
            </a:r>
            <a:r>
              <a:rPr lang="fr-FR" sz="2200" dirty="0" smtClean="0">
                <a:latin typeface="Calluna" panose="00000500000000000000" pitchFamily="50" charset="0"/>
              </a:rPr>
              <a:t>donc : </a:t>
            </a:r>
          </a:p>
          <a:p>
            <a:pPr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«</a:t>
            </a:r>
            <a:r>
              <a:rPr lang="fr-FR" sz="2200" b="1" dirty="0">
                <a:latin typeface="Calluna" panose="00000500000000000000" pitchFamily="50" charset="0"/>
              </a:rPr>
              <a:t> les pratiques de loisir des Français </a:t>
            </a:r>
            <a:r>
              <a:rPr lang="fr-FR" sz="2200" b="1" dirty="0" smtClean="0">
                <a:latin typeface="Calluna" panose="00000500000000000000" pitchFamily="50" charset="0"/>
              </a:rPr>
              <a:t>»</a:t>
            </a:r>
            <a:r>
              <a:rPr lang="fr-FR" sz="2200" dirty="0" smtClean="0">
                <a:latin typeface="Calluna" panose="00000500000000000000" pitchFamily="50" charset="0"/>
              </a:rPr>
              <a:t> : </a:t>
            </a:r>
            <a:r>
              <a:rPr lang="fr-FR" sz="2200" dirty="0" smtClean="0">
                <a:latin typeface="Calluna" panose="00000500000000000000" pitchFamily="50" charset="0"/>
              </a:rPr>
              <a:t>depui</a:t>
            </a:r>
            <a:r>
              <a:rPr lang="fr-FR" sz="2200" dirty="0" smtClean="0">
                <a:latin typeface="Calluna" panose="00000500000000000000" pitchFamily="50" charset="0"/>
              </a:rPr>
              <a:t>s </a:t>
            </a:r>
            <a:r>
              <a:rPr lang="fr-FR" sz="2200" b="1" dirty="0" smtClean="0">
                <a:latin typeface="Calluna" panose="00000500000000000000" pitchFamily="50" charset="0"/>
              </a:rPr>
              <a:t>1967 </a:t>
            </a:r>
            <a:r>
              <a:rPr lang="fr-FR" sz="2200" dirty="0">
                <a:latin typeface="Calluna" panose="00000500000000000000" pitchFamily="50" charset="0"/>
              </a:rPr>
              <a:t>(n=6637 de personnes &gt; 14 ans), </a:t>
            </a:r>
            <a:r>
              <a:rPr lang="fr-FR" sz="2200" dirty="0" smtClean="0">
                <a:latin typeface="Calluna" panose="00000500000000000000" pitchFamily="50" charset="0"/>
              </a:rPr>
              <a:t>incluent conduites </a:t>
            </a:r>
            <a:r>
              <a:rPr lang="fr-FR" sz="2200" dirty="0" smtClean="0">
                <a:latin typeface="Calluna" panose="00000500000000000000" pitchFamily="50" charset="0"/>
              </a:rPr>
              <a:t>sportives.</a:t>
            </a:r>
            <a:endParaRPr lang="fr-FR" sz="2200" dirty="0">
              <a:latin typeface="Calluna" panose="00000500000000000000" pitchFamily="50" charset="0"/>
            </a:endParaRP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768478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34476" r="43265" b="8381"/>
          <a:stretch/>
        </p:blipFill>
        <p:spPr>
          <a:xfrm>
            <a:off x="-169817" y="-679276"/>
            <a:ext cx="6348549" cy="135075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34476" r="43265" b="8381"/>
          <a:stretch/>
        </p:blipFill>
        <p:spPr>
          <a:xfrm>
            <a:off x="5843451" y="-6257120"/>
            <a:ext cx="6348549" cy="1350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31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3340" y="384313"/>
            <a:ext cx="10887042" cy="621242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1</a:t>
            </a:r>
            <a:r>
              <a:rPr lang="fr-FR" b="1" dirty="0">
                <a:solidFill>
                  <a:srgbClr val="FF0000"/>
                </a:solidFill>
                <a:latin typeface="Calluna" panose="00000500000000000000" pitchFamily="50" charset="0"/>
              </a:rPr>
              <a:t>. Loisirs sportifs et catégories sociales</a:t>
            </a:r>
            <a:endParaRPr lang="fr-FR" dirty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L’analyse </a:t>
            </a:r>
            <a:r>
              <a:rPr lang="fr-FR" sz="2200" dirty="0">
                <a:latin typeface="Calluna" panose="00000500000000000000" pitchFamily="50" charset="0"/>
              </a:rPr>
              <a:t>statistique de la distribution sociale et de la fréquence des pratiques de loisir </a:t>
            </a:r>
            <a:r>
              <a:rPr lang="fr-FR" sz="2200" dirty="0" smtClean="0">
                <a:latin typeface="Calluna" panose="00000500000000000000" pitchFamily="50" charset="0"/>
              </a:rPr>
              <a:t>sportif </a:t>
            </a:r>
            <a:r>
              <a:rPr lang="fr-FR" sz="2200" dirty="0">
                <a:latin typeface="Calluna" panose="00000500000000000000" pitchFamily="50" charset="0"/>
              </a:rPr>
              <a:t>évoque </a:t>
            </a:r>
            <a:r>
              <a:rPr lang="fr-FR" sz="2200" dirty="0" smtClean="0">
                <a:latin typeface="Calluna" panose="00000500000000000000" pitchFamily="50" charset="0"/>
              </a:rPr>
              <a:t>le </a:t>
            </a:r>
            <a:r>
              <a:rPr lang="fr-FR" sz="2200" b="1" dirty="0" smtClean="0">
                <a:latin typeface="Calluna" panose="00000500000000000000" pitchFamily="50" charset="0"/>
              </a:rPr>
              <a:t>travail sociologique </a:t>
            </a:r>
            <a:r>
              <a:rPr lang="fr-FR" sz="2200" dirty="0" smtClean="0">
                <a:latin typeface="Calluna" panose="00000500000000000000" pitchFamily="50" charset="0"/>
              </a:rPr>
              <a:t>de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Pierre 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B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ourdieu</a:t>
            </a:r>
            <a:r>
              <a:rPr lang="fr-FR" sz="2200" b="1" dirty="0" smtClean="0">
                <a:latin typeface="Calluna" panose="00000500000000000000" pitchFamily="50" charset="0"/>
              </a:rPr>
              <a:t> </a:t>
            </a:r>
            <a:r>
              <a:rPr lang="fr-FR" sz="2200" b="1" dirty="0">
                <a:latin typeface="Calluna" panose="00000500000000000000" pitchFamily="50" charset="0"/>
              </a:rPr>
              <a:t>dans </a:t>
            </a:r>
            <a:r>
              <a:rPr lang="fr-FR" sz="2200" b="1" i="1" dirty="0">
                <a:latin typeface="Calluna" panose="00000500000000000000" pitchFamily="50" charset="0"/>
              </a:rPr>
              <a:t>La Distinction</a:t>
            </a:r>
            <a:r>
              <a:rPr lang="fr-FR" sz="2200" b="1" dirty="0">
                <a:latin typeface="Calluna" panose="00000500000000000000" pitchFamily="50" charset="0"/>
              </a:rPr>
              <a:t> (1979)</a:t>
            </a:r>
            <a:r>
              <a:rPr lang="fr-FR" sz="2200" dirty="0">
                <a:latin typeface="Calluna" panose="00000500000000000000" pitchFamily="50" charset="0"/>
              </a:rPr>
              <a:t>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endParaRPr lang="fr-FR" sz="2200" i="1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200" i="1" dirty="0" smtClean="0">
                <a:latin typeface="Calluna" panose="00000500000000000000" pitchFamily="50" charset="0"/>
              </a:rPr>
              <a:t>Principe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: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correspondance</a:t>
            </a:r>
            <a:r>
              <a:rPr lang="fr-FR" sz="2200" dirty="0" smtClean="0">
                <a:latin typeface="Calluna" panose="00000500000000000000" pitchFamily="50" charset="0"/>
              </a:rPr>
              <a:t> entre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espace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des positions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sociales et espace social des sports</a:t>
            </a:r>
            <a:r>
              <a:rPr lang="fr-FR" sz="2200" dirty="0" smtClean="0">
                <a:latin typeface="Calluna" panose="00000500000000000000" pitchFamily="50" charset="0"/>
              </a:rPr>
              <a:t>. </a:t>
            </a:r>
            <a:r>
              <a:rPr lang="fr-FR" sz="2200" dirty="0" smtClean="0">
                <a:latin typeface="Calluna" panose="00000500000000000000" pitchFamily="50" charset="0"/>
              </a:rPr>
              <a:t>		= Quand </a:t>
            </a:r>
            <a:r>
              <a:rPr lang="fr-FR" sz="2200" dirty="0">
                <a:latin typeface="Calluna" panose="00000500000000000000" pitchFamily="50" charset="0"/>
              </a:rPr>
              <a:t>on appartient à tel milieu social (capital culturel et capital </a:t>
            </a:r>
            <a:r>
              <a:rPr lang="fr-FR" sz="2200" dirty="0" smtClean="0">
                <a:latin typeface="Calluna" panose="00000500000000000000" pitchFamily="50" charset="0"/>
              </a:rPr>
              <a:t>			économique</a:t>
            </a:r>
            <a:r>
              <a:rPr lang="fr-FR" sz="2200" dirty="0">
                <a:latin typeface="Calluna" panose="00000500000000000000" pitchFamily="50" charset="0"/>
              </a:rPr>
              <a:t>) on a plus de chance </a:t>
            </a:r>
            <a:r>
              <a:rPr lang="fr-FR" sz="2200" dirty="0" smtClean="0">
                <a:latin typeface="Calluna" panose="00000500000000000000" pitchFamily="50" charset="0"/>
              </a:rPr>
              <a:t>de </a:t>
            </a:r>
            <a:r>
              <a:rPr lang="fr-FR" sz="2200" dirty="0">
                <a:latin typeface="Calluna" panose="00000500000000000000" pitchFamily="50" charset="0"/>
              </a:rPr>
              <a:t>pratiquer tel </a:t>
            </a:r>
            <a:r>
              <a:rPr lang="fr-FR" sz="2200" dirty="0" smtClean="0">
                <a:latin typeface="Calluna" panose="00000500000000000000" pitchFamily="50" charset="0"/>
              </a:rPr>
              <a:t>sport </a:t>
            </a:r>
            <a:r>
              <a:rPr lang="fr-FR" sz="2200" dirty="0">
                <a:latin typeface="Calluna" panose="00000500000000000000" pitchFamily="50" charset="0"/>
              </a:rPr>
              <a:t>et </a:t>
            </a:r>
            <a:r>
              <a:rPr lang="fr-FR" sz="2200" dirty="0" smtClean="0">
                <a:latin typeface="Calluna" panose="00000500000000000000" pitchFamily="50" charset="0"/>
              </a:rPr>
              <a:t>de </a:t>
            </a:r>
            <a:r>
              <a:rPr lang="fr-FR" sz="2200" dirty="0">
                <a:latin typeface="Calluna" panose="00000500000000000000" pitchFamily="50" charset="0"/>
              </a:rPr>
              <a:t>le pratiquer </a:t>
            </a:r>
            <a:r>
              <a:rPr lang="fr-FR" sz="2200" dirty="0" smtClean="0">
                <a:latin typeface="Calluna" panose="00000500000000000000" pitchFamily="50" charset="0"/>
              </a:rPr>
              <a:t>		de </a:t>
            </a:r>
            <a:r>
              <a:rPr lang="fr-FR" sz="2200" dirty="0">
                <a:latin typeface="Calluna" panose="00000500000000000000" pitchFamily="50" charset="0"/>
              </a:rPr>
              <a:t>telle manière. </a:t>
            </a:r>
            <a:endParaRPr lang="fr-FR" sz="2200" i="1" dirty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endParaRPr lang="fr-FR" sz="2200" i="1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Critiqué depuis</a:t>
            </a:r>
            <a:r>
              <a:rPr lang="fr-FR" sz="2200" dirty="0" smtClean="0">
                <a:latin typeface="Calluna" panose="00000500000000000000" pitchFamily="50" charset="0"/>
              </a:rPr>
              <a:t>. Car : </a:t>
            </a:r>
            <a:r>
              <a:rPr lang="fr-FR" sz="2200" b="1" dirty="0" smtClean="0">
                <a:latin typeface="Calluna" panose="00000500000000000000" pitchFamily="50" charset="0"/>
              </a:rPr>
              <a:t>éclectisme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des pratiques dans les milieux supérieurs (moindre spécialisation,</a:t>
            </a:r>
            <a:r>
              <a:rPr lang="fr-FR" sz="2200" b="1" dirty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Richard</a:t>
            </a:r>
            <a:r>
              <a:rPr lang="fr-FR" sz="2200" b="1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Peterson </a:t>
            </a:r>
            <a:r>
              <a:rPr lang="fr-FR" sz="2200" dirty="0">
                <a:latin typeface="Calluna" panose="00000500000000000000" pitchFamily="50" charset="0"/>
              </a:rPr>
              <a:t>parle d’« </a:t>
            </a:r>
            <a:r>
              <a:rPr lang="fr-FR" sz="2200" dirty="0">
                <a:solidFill>
                  <a:srgbClr val="FF0000"/>
                </a:solidFill>
                <a:latin typeface="Calluna" panose="00000500000000000000" pitchFamily="50" charset="0"/>
              </a:rPr>
              <a:t>omnivores</a:t>
            </a:r>
            <a:r>
              <a:rPr lang="fr-FR" sz="2200" dirty="0">
                <a:latin typeface="Calluna" panose="00000500000000000000" pitchFamily="50" charset="0"/>
              </a:rPr>
              <a:t> </a:t>
            </a:r>
            <a:r>
              <a:rPr lang="fr-FR" sz="2200" dirty="0" smtClean="0">
                <a:latin typeface="Calluna" panose="00000500000000000000" pitchFamily="50" charset="0"/>
              </a:rPr>
              <a:t>») ; et car </a:t>
            </a:r>
            <a:r>
              <a:rPr lang="fr-FR" sz="2200" b="1" dirty="0" smtClean="0">
                <a:latin typeface="Calluna" panose="00000500000000000000" pitchFamily="50" charset="0"/>
              </a:rPr>
              <a:t>discordance</a:t>
            </a:r>
            <a:r>
              <a:rPr lang="fr-FR" sz="2200" dirty="0" smtClean="0">
                <a:latin typeface="Calluna" panose="00000500000000000000" pitchFamily="50" charset="0"/>
              </a:rPr>
              <a:t> des goûts dans milieux supérieurs : </a:t>
            </a:r>
            <a:r>
              <a:rPr lang="fr-FR" sz="2200" dirty="0">
                <a:latin typeface="Calluna" panose="00000500000000000000" pitchFamily="50" charset="0"/>
              </a:rPr>
              <a:t>aimer le golf et écouter du rap </a:t>
            </a:r>
            <a:r>
              <a:rPr lang="fr-FR" sz="2200" dirty="0" smtClean="0">
                <a:latin typeface="Calluna" panose="00000500000000000000" pitchFamily="50" charset="0"/>
              </a:rPr>
              <a:t>(</a:t>
            </a:r>
            <a:r>
              <a:rPr lang="fr-FR" sz="2200" dirty="0">
                <a:latin typeface="Calluna" panose="00000500000000000000" pitchFamily="50" charset="0"/>
              </a:rPr>
              <a:t>Bernard </a:t>
            </a:r>
            <a:r>
              <a:rPr lang="fr-FR" sz="2200" dirty="0" err="1" smtClean="0">
                <a:latin typeface="Calluna" panose="00000500000000000000" pitchFamily="50" charset="0"/>
              </a:rPr>
              <a:t>Lahire</a:t>
            </a:r>
            <a:r>
              <a:rPr lang="fr-FR" sz="2200" dirty="0" smtClean="0">
                <a:latin typeface="Calluna" panose="00000500000000000000" pitchFamily="50" charset="0"/>
              </a:rPr>
              <a:t> parle de « 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dissonances</a:t>
            </a:r>
            <a:r>
              <a:rPr lang="fr-FR" sz="2200" dirty="0" smtClean="0">
                <a:latin typeface="Calluna" panose="00000500000000000000" pitchFamily="50" charset="0"/>
              </a:rPr>
              <a:t> »).</a:t>
            </a:r>
            <a:endParaRPr lang="fr-FR" sz="2200" dirty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12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496389"/>
            <a:ext cx="10753725" cy="61003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200" b="1" i="1" dirty="0">
                <a:solidFill>
                  <a:srgbClr val="FF0000"/>
                </a:solidFill>
                <a:latin typeface="Calluna" panose="00000500000000000000" pitchFamily="50" charset="0"/>
              </a:rPr>
              <a:t>Ce qui </a:t>
            </a:r>
            <a:r>
              <a:rPr lang="fr-FR" sz="2200" b="1" i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ressort : </a:t>
            </a: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—loisirs </a:t>
            </a:r>
            <a:r>
              <a:rPr lang="fr-FR" sz="2200" dirty="0">
                <a:latin typeface="Calluna" panose="00000500000000000000" pitchFamily="50" charset="0"/>
              </a:rPr>
              <a:t>sportifs </a:t>
            </a:r>
            <a:r>
              <a:rPr lang="fr-FR" sz="2200" dirty="0" smtClean="0">
                <a:latin typeface="Calluna" panose="00000500000000000000" pitchFamily="50" charset="0"/>
              </a:rPr>
              <a:t>= le </a:t>
            </a:r>
            <a:r>
              <a:rPr lang="fr-FR" sz="2200" dirty="0">
                <a:latin typeface="Calluna" panose="00000500000000000000" pitchFamily="50" charset="0"/>
              </a:rPr>
              <a:t>fait </a:t>
            </a:r>
            <a:r>
              <a:rPr lang="fr-FR" sz="2200" dirty="0" smtClean="0">
                <a:latin typeface="Calluna" panose="00000500000000000000" pitchFamily="50" charset="0"/>
              </a:rPr>
              <a:t>des </a:t>
            </a:r>
            <a:r>
              <a:rPr lang="fr-FR" sz="2200" dirty="0">
                <a:latin typeface="Calluna" panose="00000500000000000000" pitchFamily="50" charset="0"/>
              </a:rPr>
              <a:t>catégories suivantes : </a:t>
            </a:r>
            <a:r>
              <a:rPr lang="fr-FR" sz="2200" b="1" dirty="0">
                <a:latin typeface="Calluna" panose="00000500000000000000" pitchFamily="50" charset="0"/>
              </a:rPr>
              <a:t>hommes, jeunes, riches et urbains</a:t>
            </a:r>
            <a:r>
              <a:rPr lang="fr-FR" sz="2200" dirty="0">
                <a:latin typeface="Calluna" panose="00000500000000000000" pitchFamily="50" charset="0"/>
              </a:rPr>
              <a:t>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—si </a:t>
            </a:r>
            <a:r>
              <a:rPr lang="fr-FR" sz="2200" dirty="0">
                <a:latin typeface="Calluna" panose="00000500000000000000" pitchFamily="50" charset="0"/>
              </a:rPr>
              <a:t>les taux de pratique augmentent depuis 1967, et augmentent notamment parmi les </a:t>
            </a:r>
            <a:r>
              <a:rPr lang="fr-FR" sz="2200" dirty="0" smtClean="0">
                <a:latin typeface="Calluna" panose="00000500000000000000" pitchFamily="50" charset="0"/>
              </a:rPr>
              <a:t>femmes, </a:t>
            </a:r>
            <a:r>
              <a:rPr lang="fr-FR" sz="2200" dirty="0">
                <a:latin typeface="Calluna" panose="00000500000000000000" pitchFamily="50" charset="0"/>
              </a:rPr>
              <a:t>on est frappé par le </a:t>
            </a:r>
            <a:r>
              <a:rPr lang="fr-FR" sz="2200" b="1" dirty="0">
                <a:latin typeface="Calluna" panose="00000500000000000000" pitchFamily="50" charset="0"/>
              </a:rPr>
              <a:t>taux assez élevé de </a:t>
            </a:r>
            <a:r>
              <a:rPr lang="fr-FR" sz="2200" b="1" dirty="0" smtClean="0">
                <a:latin typeface="Calluna" panose="00000500000000000000" pitchFamily="50" charset="0"/>
              </a:rPr>
              <a:t>non-pratique : 29%</a:t>
            </a:r>
            <a:r>
              <a:rPr lang="fr-FR" sz="2200" dirty="0" smtClean="0">
                <a:latin typeface="Calluna" panose="00000500000000000000" pitchFamily="50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=&gt;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loisirs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sportifs ne sont pas prioritaires dans les pratiques de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loisir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. </a:t>
            </a:r>
          </a:p>
          <a:p>
            <a:pPr lvl="4"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2/3 des </a:t>
            </a:r>
            <a:r>
              <a:rPr lang="fr-FR" sz="2200" dirty="0">
                <a:latin typeface="Calluna" panose="00000500000000000000" pitchFamily="50" charset="0"/>
              </a:rPr>
              <a:t>non-pratiquants </a:t>
            </a:r>
            <a:r>
              <a:rPr lang="fr-FR" sz="2200" dirty="0" smtClean="0">
                <a:latin typeface="Calluna" panose="00000500000000000000" pitchFamily="50" charset="0"/>
              </a:rPr>
              <a:t>= + 50 </a:t>
            </a:r>
            <a:r>
              <a:rPr lang="fr-FR" sz="2200" dirty="0">
                <a:latin typeface="Calluna" panose="00000500000000000000" pitchFamily="50" charset="0"/>
              </a:rPr>
              <a:t>ans,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 lvl="4"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60</a:t>
            </a:r>
            <a:r>
              <a:rPr lang="fr-FR" sz="2200" dirty="0">
                <a:latin typeface="Calluna" panose="00000500000000000000" pitchFamily="50" charset="0"/>
              </a:rPr>
              <a:t>% sont des </a:t>
            </a:r>
            <a:r>
              <a:rPr lang="fr-FR" sz="2200" dirty="0" smtClean="0">
                <a:latin typeface="Calluna" panose="00000500000000000000" pitchFamily="50" charset="0"/>
              </a:rPr>
              <a:t>femmes</a:t>
            </a:r>
          </a:p>
          <a:p>
            <a:pPr lvl="4"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80</a:t>
            </a:r>
            <a:r>
              <a:rPr lang="fr-FR" sz="2200" dirty="0">
                <a:latin typeface="Calluna" panose="00000500000000000000" pitchFamily="50" charset="0"/>
              </a:rPr>
              <a:t>% n’ont pas le baccalauréat.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Raisons </a:t>
            </a:r>
            <a:r>
              <a:rPr lang="fr-FR" sz="2200" dirty="0">
                <a:latin typeface="Calluna" panose="00000500000000000000" pitchFamily="50" charset="0"/>
              </a:rPr>
              <a:t>de cette </a:t>
            </a:r>
            <a:r>
              <a:rPr lang="fr-FR" sz="2200" dirty="0" smtClean="0">
                <a:latin typeface="Calluna" panose="00000500000000000000" pitchFamily="50" charset="0"/>
              </a:rPr>
              <a:t>non-pratique : «</a:t>
            </a:r>
            <a:r>
              <a:rPr lang="fr-FR" sz="2200" dirty="0">
                <a:latin typeface="Calluna" panose="00000500000000000000" pitchFamily="50" charset="0"/>
              </a:rPr>
              <a:t> </a:t>
            </a:r>
            <a:r>
              <a:rPr lang="fr-FR" sz="2200" b="1" dirty="0">
                <a:latin typeface="Calluna" panose="00000500000000000000" pitchFamily="50" charset="0"/>
              </a:rPr>
              <a:t>problèmes de </a:t>
            </a:r>
            <a:r>
              <a:rPr lang="fr-FR" sz="2200" b="1" dirty="0" smtClean="0">
                <a:latin typeface="Calluna" panose="00000500000000000000" pitchFamily="50" charset="0"/>
              </a:rPr>
              <a:t>santé</a:t>
            </a:r>
            <a:r>
              <a:rPr lang="fr-FR" sz="2200" dirty="0" smtClean="0">
                <a:latin typeface="Calluna" panose="00000500000000000000" pitchFamily="50" charset="0"/>
              </a:rPr>
              <a:t> » </a:t>
            </a:r>
            <a:r>
              <a:rPr lang="fr-FR" sz="2200" dirty="0">
                <a:latin typeface="Calluna" panose="00000500000000000000" pitchFamily="50" charset="0"/>
              </a:rPr>
              <a:t>(41%), </a:t>
            </a:r>
            <a:r>
              <a:rPr lang="fr-FR" sz="2200" b="1" dirty="0">
                <a:latin typeface="Calluna" panose="00000500000000000000" pitchFamily="50" charset="0"/>
              </a:rPr>
              <a:t>l’âge</a:t>
            </a:r>
            <a:r>
              <a:rPr lang="fr-FR" sz="2200" dirty="0">
                <a:latin typeface="Calluna" panose="00000500000000000000" pitchFamily="50" charset="0"/>
              </a:rPr>
              <a:t> trop avancé (26%), </a:t>
            </a:r>
            <a:r>
              <a:rPr lang="fr-FR" sz="2200" dirty="0" smtClean="0">
                <a:latin typeface="Calluna" panose="00000500000000000000" pitchFamily="50" charset="0"/>
              </a:rPr>
              <a:t>«</a:t>
            </a:r>
            <a:r>
              <a:rPr lang="fr-FR" sz="2200" dirty="0">
                <a:latin typeface="Calluna" panose="00000500000000000000" pitchFamily="50" charset="0"/>
              </a:rPr>
              <a:t> </a:t>
            </a:r>
            <a:r>
              <a:rPr lang="fr-FR" sz="2200" b="1" dirty="0">
                <a:latin typeface="Calluna" panose="00000500000000000000" pitchFamily="50" charset="0"/>
              </a:rPr>
              <a:t>n’aime pas le sport</a:t>
            </a:r>
            <a:r>
              <a:rPr lang="fr-FR" sz="2200" dirty="0">
                <a:latin typeface="Calluna" panose="00000500000000000000" pitchFamily="50" charset="0"/>
              </a:rPr>
              <a:t> » (25%) </a:t>
            </a:r>
            <a:r>
              <a:rPr lang="fr-FR" sz="2200" dirty="0" smtClean="0">
                <a:latin typeface="Calluna" panose="00000500000000000000" pitchFamily="50" charset="0"/>
              </a:rPr>
              <a:t>ou encore </a:t>
            </a:r>
            <a:r>
              <a:rPr lang="fr-FR" sz="2200" b="1" dirty="0">
                <a:latin typeface="Calluna" panose="00000500000000000000" pitchFamily="50" charset="0"/>
              </a:rPr>
              <a:t>contraintes professionnelles </a:t>
            </a:r>
            <a:r>
              <a:rPr lang="fr-FR" sz="2200" dirty="0">
                <a:latin typeface="Calluna" panose="00000500000000000000" pitchFamily="50" charset="0"/>
              </a:rPr>
              <a:t>ou scolaires (14%). </a:t>
            </a: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427149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" y="265080"/>
            <a:ext cx="9104812" cy="585579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392195" y="378822"/>
            <a:ext cx="2586445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latin typeface="Bahnschrift Condensed" panose="020B0502040204020203" pitchFamily="34" charset="0"/>
              </a:rPr>
              <a:t>Champ</a:t>
            </a:r>
            <a:r>
              <a:rPr lang="fr-FR" sz="1300" dirty="0">
                <a:latin typeface="Bahnschrift Condensed" panose="020B0502040204020203" pitchFamily="34" charset="0"/>
              </a:rPr>
              <a:t> : personnes de 15 ans ou plus.</a:t>
            </a:r>
            <a:br>
              <a:rPr lang="fr-FR" sz="1300" dirty="0">
                <a:latin typeface="Bahnschrift Condensed" panose="020B0502040204020203" pitchFamily="34" charset="0"/>
              </a:rPr>
            </a:br>
            <a:r>
              <a:rPr lang="fr-FR" sz="1300" b="1" dirty="0">
                <a:latin typeface="Bahnschrift Condensed" panose="020B0502040204020203" pitchFamily="34" charset="0"/>
              </a:rPr>
              <a:t>Lecture</a:t>
            </a:r>
            <a:r>
              <a:rPr lang="fr-FR" sz="1300" dirty="0">
                <a:latin typeface="Bahnschrift Condensed" panose="020B0502040204020203" pitchFamily="34" charset="0"/>
              </a:rPr>
              <a:t> : en 2003, 38 % des personnes de 15 ans ou plus font du vélo ; parmi elles, 46 % sont des femmes.</a:t>
            </a:r>
            <a:br>
              <a:rPr lang="fr-FR" sz="1300" dirty="0">
                <a:latin typeface="Bahnschrift Condensed" panose="020B0502040204020203" pitchFamily="34" charset="0"/>
              </a:rPr>
            </a:br>
            <a:r>
              <a:rPr lang="fr-FR" sz="1300" b="1" dirty="0">
                <a:latin typeface="Bahnschrift Condensed" panose="020B0502040204020203" pitchFamily="34" charset="0"/>
              </a:rPr>
              <a:t>Source</a:t>
            </a:r>
            <a:r>
              <a:rPr lang="fr-FR" sz="1300" dirty="0">
                <a:latin typeface="Bahnschrift Condensed" panose="020B0502040204020203" pitchFamily="34" charset="0"/>
              </a:rPr>
              <a:t> : Insee, Enquête « Participation culturelle et sportive », 2003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6847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5" y="117565"/>
            <a:ext cx="9539479" cy="461118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053944" y="4937760"/>
            <a:ext cx="3657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latin typeface="Bahnschrift Condensed" panose="020B0502040204020203" pitchFamily="34" charset="0"/>
              </a:rPr>
              <a:t>Champ</a:t>
            </a:r>
            <a:r>
              <a:rPr lang="fr-FR" sz="1300" dirty="0">
                <a:latin typeface="Bahnschrift Condensed" panose="020B0502040204020203" pitchFamily="34" charset="0"/>
              </a:rPr>
              <a:t> : personnes de 15 ans ou plus.</a:t>
            </a:r>
            <a:br>
              <a:rPr lang="fr-FR" sz="1300" dirty="0">
                <a:latin typeface="Bahnschrift Condensed" panose="020B0502040204020203" pitchFamily="34" charset="0"/>
              </a:rPr>
            </a:br>
            <a:r>
              <a:rPr lang="fr-FR" sz="1300" b="1" dirty="0">
                <a:latin typeface="Bahnschrift Condensed" panose="020B0502040204020203" pitchFamily="34" charset="0"/>
              </a:rPr>
              <a:t>Lecture</a:t>
            </a:r>
            <a:r>
              <a:rPr lang="fr-FR" sz="1300" dirty="0">
                <a:latin typeface="Bahnschrift Condensed" panose="020B0502040204020203" pitchFamily="34" charset="0"/>
              </a:rPr>
              <a:t> : 33 % des personnes de 15 ans ou plus ont un nombre d'activités physiques et sportives supérieur à la moyenne. En 2003, elles ont pratiqué en moyenne 5 sports différents. </a:t>
            </a:r>
            <a:r>
              <a:rPr lang="fr-FR" sz="1300" b="1" dirty="0">
                <a:latin typeface="Bahnschrift Condensed" panose="020B0502040204020203" pitchFamily="34" charset="0"/>
              </a:rPr>
              <a:t>Source</a:t>
            </a:r>
            <a:r>
              <a:rPr lang="fr-FR" sz="1300" dirty="0">
                <a:latin typeface="Bahnschrift Condensed" panose="020B0502040204020203" pitchFamily="34" charset="0"/>
              </a:rPr>
              <a:t> : Insee, Enquête « Participation culturelle et sportive », 2003.</a:t>
            </a:r>
          </a:p>
        </p:txBody>
      </p:sp>
    </p:spTree>
    <p:extLst>
      <p:ext uri="{BB962C8B-B14F-4D97-AF65-F5344CB8AC3E}">
        <p14:creationId xmlns:p14="http://schemas.microsoft.com/office/powerpoint/2010/main" val="2589629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6" y="122252"/>
            <a:ext cx="8334103" cy="65457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752115" y="809897"/>
            <a:ext cx="28999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latin typeface="Bahnschrift Condensed" panose="020B0502040204020203" pitchFamily="34" charset="0"/>
              </a:rPr>
              <a:t>Champ</a:t>
            </a:r>
            <a:r>
              <a:rPr lang="fr-FR" sz="1300" dirty="0">
                <a:latin typeface="Bahnschrift Condensed" panose="020B0502040204020203" pitchFamily="34" charset="0"/>
              </a:rPr>
              <a:t> : personnes de 15 ans ou plus.</a:t>
            </a:r>
            <a:br>
              <a:rPr lang="fr-FR" sz="1300" dirty="0">
                <a:latin typeface="Bahnschrift Condensed" panose="020B0502040204020203" pitchFamily="34" charset="0"/>
              </a:rPr>
            </a:br>
            <a:r>
              <a:rPr lang="fr-FR" sz="1300" b="1" dirty="0">
                <a:latin typeface="Bahnschrift Condensed" panose="020B0502040204020203" pitchFamily="34" charset="0"/>
              </a:rPr>
              <a:t>Note</a:t>
            </a:r>
            <a:r>
              <a:rPr lang="fr-FR" sz="1300" dirty="0">
                <a:latin typeface="Bahnschrift Condensed" panose="020B0502040204020203" pitchFamily="34" charset="0"/>
              </a:rPr>
              <a:t> : les effets de chaque facteur sont présentés en écart par rapport à une situation de référence notée</a:t>
            </a:r>
            <a:r>
              <a:rPr lang="fr-FR" sz="1300" i="1" dirty="0">
                <a:latin typeface="Bahnschrift Condensed" panose="020B0502040204020203" pitchFamily="34" charset="0"/>
              </a:rPr>
              <a:t> Réf.</a:t>
            </a:r>
            <a:r>
              <a:rPr lang="fr-FR" sz="1300" dirty="0">
                <a:latin typeface="Bahnschrift Condensed" panose="020B0502040204020203" pitchFamily="34" charset="0"/>
              </a:rPr>
              <a:t> la mention ns indique, qu'au seuil choisi (5 %), le facteur n'a pas d'effet significatif par rapport à la situation de référence. Un signe + signifie que le facteur diminue le nombre de pratiques, tandis qu'un signe x indique que le facteur tend à l'augmenter, le coefficient consigné correspond à l'ampleur de l'effet. En plus des facteurs qui apparaissent dans ce tableau, la catégorie de commune, la vie en couple et la présence d'enfants de moins de 3 ans dans le ménage ont été introduits pour estimer le modèle. Ces facteurs ont aussi un effet significatif, mais de moindre amplitude.</a:t>
            </a:r>
            <a:br>
              <a:rPr lang="fr-FR" sz="1300" dirty="0">
                <a:latin typeface="Bahnschrift Condensed" panose="020B0502040204020203" pitchFamily="34" charset="0"/>
              </a:rPr>
            </a:br>
            <a:r>
              <a:rPr lang="fr-FR" sz="1300" dirty="0">
                <a:latin typeface="Bahnschrift Condensed" panose="020B0502040204020203" pitchFamily="34" charset="0"/>
              </a:rPr>
              <a:t>Lecture : dans la situation de référence, un homme pratique des activités sportives 98 fois dans l'année. Une femme dans la même situation en fait 2,4 fois moins (+ 2,4), soit environ 40 fois ; en revanche, le nombre de ses activités et pratiques culturelles est 1,2 fois plus élevé (x 1,2). Source : Insee, Enquête « Participation culturelle et sportive », 2003.</a:t>
            </a:r>
          </a:p>
        </p:txBody>
      </p:sp>
    </p:spTree>
    <p:extLst>
      <p:ext uri="{BB962C8B-B14F-4D97-AF65-F5344CB8AC3E}">
        <p14:creationId xmlns:p14="http://schemas.microsoft.com/office/powerpoint/2010/main" val="1482352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7078" y="437323"/>
            <a:ext cx="11264348" cy="61594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2200" b="1" i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On </a:t>
            </a:r>
            <a:r>
              <a:rPr lang="fr-FR" sz="2200" b="1" i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va voir</a:t>
            </a:r>
            <a:r>
              <a:rPr lang="fr-FR" sz="2200" dirty="0" smtClean="0">
                <a:latin typeface="Calluna" panose="00000500000000000000" pitchFamily="50" charset="0"/>
              </a:rPr>
              <a:t> : activité sportive ne consiste pas à piocher comme bon nous semble dans un </a:t>
            </a:r>
            <a:r>
              <a:rPr lang="fr-FR" sz="2200" b="1" dirty="0" smtClean="0">
                <a:latin typeface="Calluna" panose="00000500000000000000" pitchFamily="50" charset="0"/>
              </a:rPr>
              <a:t>stock </a:t>
            </a:r>
            <a:r>
              <a:rPr lang="fr-FR" sz="2200" b="1" dirty="0">
                <a:latin typeface="Calluna" panose="00000500000000000000" pitchFamily="50" charset="0"/>
              </a:rPr>
              <a:t>de techniques corporelles </a:t>
            </a:r>
            <a:r>
              <a:rPr lang="fr-FR" sz="2200" b="1" dirty="0" smtClean="0">
                <a:latin typeface="Calluna" panose="00000500000000000000" pitchFamily="50" charset="0"/>
              </a:rPr>
              <a:t>disponibles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 lvl="5">
              <a:lnSpc>
                <a:spcPct val="11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(*</a:t>
            </a:r>
            <a:r>
              <a:rPr lang="fr-FR" sz="2200" dirty="0">
                <a:latin typeface="Calluna" panose="00000500000000000000" pitchFamily="50" charset="0"/>
              </a:rPr>
              <a:t>dernier rappel : « </a:t>
            </a:r>
            <a:r>
              <a:rPr lang="fr-FR" sz="2200" b="1" dirty="0">
                <a:latin typeface="Calluna" panose="00000500000000000000" pitchFamily="50" charset="0"/>
              </a:rPr>
              <a:t>les façons dont les hommes, société par société, d’une façon traditionnelle, savent se servir de leur corps » - Mauss</a:t>
            </a:r>
            <a:r>
              <a:rPr lang="fr-FR" sz="2200" dirty="0" smtClean="0">
                <a:latin typeface="Calluna" panose="00000500000000000000" pitchFamily="50" charset="0"/>
              </a:rPr>
              <a:t>).</a:t>
            </a:r>
          </a:p>
          <a:p>
            <a:pPr>
              <a:lnSpc>
                <a:spcPct val="11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On </a:t>
            </a:r>
            <a:r>
              <a:rPr lang="fr-FR" sz="2200" dirty="0" smtClean="0">
                <a:latin typeface="Calluna" panose="00000500000000000000" pitchFamily="50" charset="0"/>
              </a:rPr>
              <a:t>est </a:t>
            </a:r>
            <a:r>
              <a:rPr lang="fr-FR" sz="2200" b="1" dirty="0" smtClean="0">
                <a:latin typeface="Calluna" panose="00000500000000000000" pitchFamily="50" charset="0"/>
              </a:rPr>
              <a:t>disposés</a:t>
            </a:r>
            <a:r>
              <a:rPr lang="fr-FR" sz="2200" b="1" dirty="0" smtClean="0">
                <a:latin typeface="Calluna" panose="00000500000000000000" pitchFamily="50" charset="0"/>
              </a:rPr>
              <a:t>, </a:t>
            </a:r>
            <a:r>
              <a:rPr lang="fr-FR" sz="2200" b="1" dirty="0" smtClean="0">
                <a:latin typeface="Calluna" panose="00000500000000000000" pitchFamily="50" charset="0"/>
              </a:rPr>
              <a:t>déterminés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à </a:t>
            </a:r>
            <a:r>
              <a:rPr lang="fr-FR" sz="2200" dirty="0" smtClean="0">
                <a:latin typeface="Calluna" panose="00000500000000000000" pitchFamily="50" charset="0"/>
              </a:rPr>
              <a:t>pratiquer tel sport.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= </a:t>
            </a:r>
            <a:r>
              <a:rPr lang="fr-FR" sz="2200" dirty="0" smtClean="0">
                <a:latin typeface="Calluna" panose="00000500000000000000" pitchFamily="50" charset="0"/>
              </a:rPr>
              <a:t>l’engagement dans </a:t>
            </a:r>
            <a:r>
              <a:rPr lang="fr-FR" sz="2200" dirty="0" smtClean="0">
                <a:latin typeface="Calluna" panose="00000500000000000000" pitchFamily="50" charset="0"/>
              </a:rPr>
              <a:t>loisirs sportifs </a:t>
            </a:r>
            <a:r>
              <a:rPr lang="fr-FR" sz="2200" dirty="0" smtClean="0">
                <a:latin typeface="Calluna" panose="00000500000000000000" pitchFamily="50" charset="0"/>
              </a:rPr>
              <a:t>dépend </a:t>
            </a:r>
            <a:r>
              <a:rPr lang="fr-FR" sz="2200" b="1" dirty="0">
                <a:latin typeface="Calluna" panose="00000500000000000000" pitchFamily="50" charset="0"/>
              </a:rPr>
              <a:t>aussi de plus vastes déterminants sociaux </a:t>
            </a:r>
            <a:r>
              <a:rPr lang="fr-FR" sz="2200" b="1" dirty="0" smtClean="0">
                <a:latin typeface="Calluna" panose="00000500000000000000" pitchFamily="50" charset="0"/>
              </a:rPr>
              <a:t>: </a:t>
            </a:r>
            <a:r>
              <a:rPr lang="fr-FR" sz="2200" dirty="0" smtClean="0">
                <a:latin typeface="Calluna" panose="00000500000000000000" pitchFamily="50" charset="0"/>
              </a:rPr>
              <a:t>la </a:t>
            </a:r>
            <a:r>
              <a:rPr lang="fr-FR" sz="2200" dirty="0">
                <a:latin typeface="Calluna" panose="00000500000000000000" pitchFamily="50" charset="0"/>
              </a:rPr>
              <a:t>classe, </a:t>
            </a:r>
            <a:r>
              <a:rPr lang="fr-FR" sz="2200" dirty="0" smtClean="0">
                <a:latin typeface="Calluna" panose="00000500000000000000" pitchFamily="50" charset="0"/>
              </a:rPr>
              <a:t>le </a:t>
            </a:r>
            <a:r>
              <a:rPr lang="fr-FR" sz="2200" dirty="0">
                <a:latin typeface="Calluna" panose="00000500000000000000" pitchFamily="50" charset="0"/>
              </a:rPr>
              <a:t>genre, </a:t>
            </a:r>
            <a:r>
              <a:rPr lang="fr-FR" sz="2200" dirty="0" smtClean="0">
                <a:latin typeface="Calluna" panose="00000500000000000000" pitchFamily="50" charset="0"/>
              </a:rPr>
              <a:t>l’âge</a:t>
            </a:r>
            <a:r>
              <a:rPr lang="fr-FR" sz="2200" dirty="0">
                <a:latin typeface="Calluna" panose="00000500000000000000" pitchFamily="50" charset="0"/>
              </a:rPr>
              <a:t>, </a:t>
            </a:r>
            <a:r>
              <a:rPr lang="fr-FR" sz="2200" dirty="0" smtClean="0">
                <a:latin typeface="Calluna" panose="00000500000000000000" pitchFamily="50" charset="0"/>
              </a:rPr>
              <a:t>le lieu </a:t>
            </a:r>
            <a:r>
              <a:rPr lang="fr-FR" sz="2200" dirty="0">
                <a:latin typeface="Calluna" panose="00000500000000000000" pitchFamily="50" charset="0"/>
              </a:rPr>
              <a:t>de vie (ville/campagne, etc</a:t>
            </a:r>
            <a:r>
              <a:rPr lang="fr-FR" sz="2200" dirty="0" smtClean="0">
                <a:latin typeface="Calluna" panose="00000500000000000000" pitchFamily="50" charset="0"/>
              </a:rPr>
              <a:t>.), </a:t>
            </a:r>
            <a:r>
              <a:rPr lang="fr-FR" sz="2200" dirty="0" smtClean="0">
                <a:latin typeface="Calluna" panose="00000500000000000000" pitchFamily="50" charset="0"/>
              </a:rPr>
              <a:t>le </a:t>
            </a:r>
            <a:r>
              <a:rPr lang="fr-FR" sz="2200" dirty="0" smtClean="0">
                <a:latin typeface="Calluna" panose="00000500000000000000" pitchFamily="50" charset="0"/>
              </a:rPr>
              <a:t>niveau de </a:t>
            </a:r>
            <a:r>
              <a:rPr lang="fr-FR" sz="2200" dirty="0" smtClean="0">
                <a:latin typeface="Calluna" panose="00000500000000000000" pitchFamily="50" charset="0"/>
              </a:rPr>
              <a:t>diplôme</a:t>
            </a:r>
            <a:r>
              <a:rPr lang="fr-FR" sz="2200" b="1" dirty="0" smtClean="0">
                <a:latin typeface="Calluna" panose="00000500000000000000" pitchFamily="50" charset="0"/>
              </a:rPr>
              <a:t>.</a:t>
            </a:r>
            <a:endParaRPr lang="fr-FR" sz="2200" b="1" dirty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endParaRPr lang="fr-FR" sz="2200" b="1" i="1" dirty="0" smtClean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200" b="1" i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200" i="1" dirty="0" smtClean="0">
                <a:latin typeface="Calluna" panose="00000500000000000000" pitchFamily="50" charset="0"/>
              </a:rPr>
              <a:t> Question</a:t>
            </a:r>
            <a:r>
              <a:rPr lang="fr-FR" sz="2200" dirty="0">
                <a:latin typeface="Calluna" panose="00000500000000000000" pitchFamily="50" charset="0"/>
              </a:rPr>
              <a:t> :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qui fait quoi, comment et pourquoi 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?</a:t>
            </a:r>
            <a:endParaRPr lang="fr-FR" sz="2200" b="1" dirty="0">
              <a:latin typeface="Calluna" panose="00000500000000000000" pitchFamily="50" charset="0"/>
            </a:endParaRP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2299221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4313" y="384313"/>
            <a:ext cx="11463129" cy="62124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2</a:t>
            </a:r>
            <a:r>
              <a:rPr lang="fr-FR" b="1" dirty="0">
                <a:solidFill>
                  <a:srgbClr val="FF0000"/>
                </a:solidFill>
                <a:latin typeface="Calluna" panose="00000500000000000000" pitchFamily="50" charset="0"/>
              </a:rPr>
              <a:t>. Le primat des jeunes et des catégories </a:t>
            </a: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supérieures</a:t>
            </a:r>
          </a:p>
          <a:p>
            <a:pPr>
              <a:lnSpc>
                <a:spcPct val="100000"/>
              </a:lnSpc>
            </a:pPr>
            <a:endParaRPr lang="fr-FR" sz="1300" b="1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— Age : </a:t>
            </a:r>
            <a:r>
              <a:rPr lang="fr-FR" sz="2200" dirty="0" smtClean="0">
                <a:latin typeface="Calluna" panose="00000500000000000000" pitchFamily="50" charset="0"/>
              </a:rPr>
              <a:t>distribution</a:t>
            </a:r>
            <a:r>
              <a:rPr lang="fr-FR" sz="2200" b="1" dirty="0" smtClean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très contrastée : </a:t>
            </a:r>
            <a:r>
              <a:rPr lang="fr-FR" sz="2200" b="1" dirty="0" smtClean="0">
                <a:latin typeface="Calluna" panose="00000500000000000000" pitchFamily="50" charset="0"/>
              </a:rPr>
              <a:t>jeunes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sont très sportifs : </a:t>
            </a:r>
            <a:r>
              <a:rPr lang="fr-FR" sz="2200" b="1" dirty="0">
                <a:latin typeface="Calluna" panose="00000500000000000000" pitchFamily="50" charset="0"/>
              </a:rPr>
              <a:t>90% des 15-24 ans </a:t>
            </a:r>
            <a:r>
              <a:rPr lang="fr-FR" sz="2200" dirty="0">
                <a:latin typeface="Calluna" panose="00000500000000000000" pitchFamily="50" charset="0"/>
              </a:rPr>
              <a:t>ont pratiqué une activité sportive durant </a:t>
            </a:r>
            <a:r>
              <a:rPr lang="fr-FR" sz="2200" dirty="0" smtClean="0">
                <a:latin typeface="Calluna" panose="00000500000000000000" pitchFamily="50" charset="0"/>
              </a:rPr>
              <a:t>l’année ; 25</a:t>
            </a:r>
            <a:r>
              <a:rPr lang="fr-FR" sz="2200" dirty="0">
                <a:latin typeface="Calluna" panose="00000500000000000000" pitchFamily="50" charset="0"/>
              </a:rPr>
              <a:t> % </a:t>
            </a:r>
            <a:r>
              <a:rPr lang="fr-FR" sz="2200" dirty="0" smtClean="0">
                <a:latin typeface="Calluna" panose="00000500000000000000" pitchFamily="50" charset="0"/>
              </a:rPr>
              <a:t>seulement des </a:t>
            </a:r>
            <a:r>
              <a:rPr lang="fr-FR" sz="2200" dirty="0">
                <a:latin typeface="Calluna" panose="00000500000000000000" pitchFamily="50" charset="0"/>
              </a:rPr>
              <a:t>plus de 65 ans.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>
                <a:latin typeface="Calluna" panose="00000500000000000000" pitchFamily="50" charset="0"/>
              </a:rPr>
              <a:t>— </a:t>
            </a:r>
            <a:r>
              <a:rPr lang="fr-FR" sz="2200" b="1" dirty="0" smtClean="0">
                <a:latin typeface="Calluna" panose="00000500000000000000" pitchFamily="50" charset="0"/>
              </a:rPr>
              <a:t>Sexe</a:t>
            </a:r>
            <a:r>
              <a:rPr lang="fr-FR" sz="2200" dirty="0" smtClean="0">
                <a:latin typeface="Calluna" panose="00000500000000000000" pitchFamily="50" charset="0"/>
              </a:rPr>
              <a:t> : taux </a:t>
            </a:r>
            <a:r>
              <a:rPr lang="fr-FR" sz="2200" dirty="0">
                <a:latin typeface="Calluna" panose="00000500000000000000" pitchFamily="50" charset="0"/>
              </a:rPr>
              <a:t>de pratique (au moins une fois dans l’année) chez les </a:t>
            </a:r>
            <a:r>
              <a:rPr lang="fr-FR" sz="2200" b="1" dirty="0">
                <a:latin typeface="Calluna" panose="00000500000000000000" pitchFamily="50" charset="0"/>
              </a:rPr>
              <a:t>hommes </a:t>
            </a:r>
            <a:r>
              <a:rPr lang="fr-FR" sz="2200" b="1" dirty="0" smtClean="0">
                <a:latin typeface="Calluna" panose="00000500000000000000" pitchFamily="50" charset="0"/>
              </a:rPr>
              <a:t>79</a:t>
            </a:r>
            <a:r>
              <a:rPr lang="fr-FR" sz="2200" b="1" dirty="0" smtClean="0">
                <a:latin typeface="Calluna" panose="00000500000000000000" pitchFamily="50" charset="0"/>
              </a:rPr>
              <a:t>%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contre </a:t>
            </a:r>
            <a:r>
              <a:rPr lang="fr-FR" sz="2200" b="1" dirty="0">
                <a:latin typeface="Calluna" panose="00000500000000000000" pitchFamily="50" charset="0"/>
              </a:rPr>
              <a:t>64% chez les femmes</a:t>
            </a:r>
            <a:r>
              <a:rPr lang="fr-FR" sz="2200" dirty="0">
                <a:latin typeface="Calluna" panose="00000500000000000000" pitchFamily="50" charset="0"/>
              </a:rPr>
              <a:t>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Dans </a:t>
            </a:r>
            <a:r>
              <a:rPr lang="fr-FR" sz="2200" dirty="0">
                <a:latin typeface="Calluna" panose="00000500000000000000" pitchFamily="50" charset="0"/>
              </a:rPr>
              <a:t>le </a:t>
            </a:r>
            <a:r>
              <a:rPr lang="fr-FR" sz="2200" dirty="0" smtClean="0">
                <a:latin typeface="Calluna" panose="00000500000000000000" pitchFamily="50" charset="0"/>
              </a:rPr>
              <a:t>détail : garçons </a:t>
            </a:r>
            <a:r>
              <a:rPr lang="fr-FR" sz="2200" dirty="0">
                <a:latin typeface="Calluna" panose="00000500000000000000" pitchFamily="50" charset="0"/>
              </a:rPr>
              <a:t>et </a:t>
            </a:r>
            <a:r>
              <a:rPr lang="fr-FR" sz="2200" dirty="0" smtClean="0">
                <a:latin typeface="Calluna" panose="00000500000000000000" pitchFamily="50" charset="0"/>
              </a:rPr>
              <a:t>filles </a:t>
            </a:r>
            <a:r>
              <a:rPr lang="fr-FR" sz="2200" dirty="0">
                <a:latin typeface="Calluna" panose="00000500000000000000" pitchFamily="50" charset="0"/>
              </a:rPr>
              <a:t>ont des taux à peu près similaires entre 15 et 24 ans, mais </a:t>
            </a:r>
            <a:r>
              <a:rPr lang="fr-FR" sz="2200" b="1" dirty="0" smtClean="0">
                <a:latin typeface="Calluna" panose="00000500000000000000" pitchFamily="50" charset="0"/>
              </a:rPr>
              <a:t>décrochage à </a:t>
            </a:r>
            <a:r>
              <a:rPr lang="fr-FR" sz="2200" b="1" dirty="0">
                <a:latin typeface="Calluna" panose="00000500000000000000" pitchFamily="50" charset="0"/>
              </a:rPr>
              <a:t>partir de 25 </a:t>
            </a:r>
            <a:r>
              <a:rPr lang="fr-FR" sz="2200" b="1" dirty="0" smtClean="0">
                <a:latin typeface="Calluna" panose="00000500000000000000" pitchFamily="50" charset="0"/>
              </a:rPr>
              <a:t>ans</a:t>
            </a:r>
            <a:r>
              <a:rPr lang="fr-FR" sz="2200" dirty="0">
                <a:latin typeface="Calluna" panose="00000500000000000000" pitchFamily="50" charset="0"/>
              </a:rPr>
              <a:t>. 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Forte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i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négalité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des chances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d’accès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au sport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pour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les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femme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s.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</a:p>
          <a:p>
            <a:pPr lvl="4"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L’écart réduit avec le niveau </a:t>
            </a:r>
            <a:r>
              <a:rPr lang="fr-FR" sz="2200" dirty="0">
                <a:latin typeface="Calluna" panose="00000500000000000000" pitchFamily="50" charset="0"/>
              </a:rPr>
              <a:t>de diplôme : </a:t>
            </a:r>
            <a:r>
              <a:rPr lang="fr-FR" sz="2200" b="1" dirty="0">
                <a:latin typeface="Calluna" panose="00000500000000000000" pitchFamily="50" charset="0"/>
              </a:rPr>
              <a:t>21% seulement des non </a:t>
            </a:r>
            <a:r>
              <a:rPr lang="fr-FR" sz="2200" b="1" dirty="0" smtClean="0">
                <a:latin typeface="Calluna" panose="00000500000000000000" pitchFamily="50" charset="0"/>
              </a:rPr>
              <a:t>diplôm</a:t>
            </a:r>
            <a:r>
              <a:rPr lang="fr-FR" sz="2200" b="1" u="sng" dirty="0" smtClean="0">
                <a:latin typeface="Calluna" panose="00000500000000000000" pitchFamily="50" charset="0"/>
              </a:rPr>
              <a:t>ée</a:t>
            </a:r>
            <a:r>
              <a:rPr lang="fr-FR" sz="2200" b="1" dirty="0" smtClean="0">
                <a:latin typeface="Calluna" panose="00000500000000000000" pitchFamily="50" charset="0"/>
              </a:rPr>
              <a:t>s ;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b="1" dirty="0">
                <a:latin typeface="Calluna" panose="00000500000000000000" pitchFamily="50" charset="0"/>
              </a:rPr>
              <a:t>63% </a:t>
            </a:r>
            <a:r>
              <a:rPr lang="fr-FR" sz="2200" dirty="0">
                <a:latin typeface="Calluna" panose="00000500000000000000" pitchFamily="50" charset="0"/>
              </a:rPr>
              <a:t>des </a:t>
            </a:r>
            <a:r>
              <a:rPr lang="fr-FR" sz="2200" dirty="0" smtClean="0">
                <a:latin typeface="Calluna" panose="00000500000000000000" pitchFamily="50" charset="0"/>
              </a:rPr>
              <a:t>Bac+2 et +. Type </a:t>
            </a:r>
            <a:r>
              <a:rPr lang="fr-FR" sz="2200" dirty="0">
                <a:latin typeface="Calluna" panose="00000500000000000000" pitchFamily="50" charset="0"/>
              </a:rPr>
              <a:t>de </a:t>
            </a:r>
            <a:r>
              <a:rPr lang="fr-FR" sz="2200" dirty="0" smtClean="0">
                <a:latin typeface="Calluna" panose="00000500000000000000" pitchFamily="50" charset="0"/>
              </a:rPr>
              <a:t>ménage </a:t>
            </a:r>
            <a:r>
              <a:rPr lang="fr-FR" sz="2200" dirty="0">
                <a:latin typeface="Calluna" panose="00000500000000000000" pitchFamily="50" charset="0"/>
              </a:rPr>
              <a:t>: </a:t>
            </a:r>
            <a:r>
              <a:rPr lang="fr-FR" sz="2200" b="1" dirty="0" smtClean="0">
                <a:latin typeface="Calluna" panose="00000500000000000000" pitchFamily="50" charset="0"/>
              </a:rPr>
              <a:t>plus une femme </a:t>
            </a:r>
            <a:r>
              <a:rPr lang="fr-FR" sz="2200" b="1" dirty="0">
                <a:latin typeface="Calluna" panose="00000500000000000000" pitchFamily="50" charset="0"/>
              </a:rPr>
              <a:t>est en couple avec enfants </a:t>
            </a:r>
            <a:r>
              <a:rPr lang="fr-FR" sz="2200" dirty="0">
                <a:latin typeface="Calluna" panose="00000500000000000000" pitchFamily="50" charset="0"/>
              </a:rPr>
              <a:t>plus l’écart se </a:t>
            </a:r>
            <a:r>
              <a:rPr lang="fr-FR" sz="2200" dirty="0" smtClean="0">
                <a:latin typeface="Calluna" panose="00000500000000000000" pitchFamily="50" charset="0"/>
              </a:rPr>
              <a:t>creuse.</a:t>
            </a: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Enfin, nature et motivations du sport au </a:t>
            </a:r>
            <a:r>
              <a:rPr lang="fr-FR" sz="2200" b="1" dirty="0" smtClean="0">
                <a:latin typeface="Calluna" panose="00000500000000000000" pitchFamily="50" charset="0"/>
              </a:rPr>
              <a:t>féminin</a:t>
            </a:r>
            <a:r>
              <a:rPr lang="fr-FR" sz="2200" dirty="0" smtClean="0">
                <a:latin typeface="Calluna" panose="00000500000000000000" pitchFamily="50" charset="0"/>
              </a:rPr>
              <a:t> : marche </a:t>
            </a:r>
            <a:r>
              <a:rPr lang="fr-FR" sz="2200" dirty="0">
                <a:latin typeface="Calluna" panose="00000500000000000000" pitchFamily="50" charset="0"/>
              </a:rPr>
              <a:t>à pied (&gt;70% des </a:t>
            </a:r>
            <a:r>
              <a:rPr lang="fr-FR" sz="2200" dirty="0" smtClean="0">
                <a:latin typeface="Calluna" panose="00000500000000000000" pitchFamily="50" charset="0"/>
              </a:rPr>
              <a:t>femmes), </a:t>
            </a:r>
            <a:r>
              <a:rPr lang="fr-FR" sz="2200" dirty="0">
                <a:latin typeface="Calluna" panose="00000500000000000000" pitchFamily="50" charset="0"/>
              </a:rPr>
              <a:t>gymnastique et natation (20%), puis cyclisme (18</a:t>
            </a:r>
            <a:r>
              <a:rPr lang="fr-FR" sz="2200" dirty="0" smtClean="0">
                <a:latin typeface="Calluna" panose="00000500000000000000" pitchFamily="50" charset="0"/>
              </a:rPr>
              <a:t>%) et </a:t>
            </a:r>
            <a:r>
              <a:rPr lang="fr-FR" sz="2200" dirty="0">
                <a:latin typeface="Calluna" panose="00000500000000000000" pitchFamily="50" charset="0"/>
              </a:rPr>
              <a:t>danse (13</a:t>
            </a:r>
            <a:r>
              <a:rPr lang="fr-FR" sz="2200" dirty="0" smtClean="0">
                <a:latin typeface="Calluna" panose="00000500000000000000" pitchFamily="50" charset="0"/>
              </a:rPr>
              <a:t>%). Motivations : 20</a:t>
            </a:r>
            <a:r>
              <a:rPr lang="fr-FR" sz="2200" dirty="0">
                <a:latin typeface="Calluna" panose="00000500000000000000" pitchFamily="50" charset="0"/>
              </a:rPr>
              <a:t>% des </a:t>
            </a:r>
            <a:r>
              <a:rPr lang="fr-FR" sz="2200" b="1" dirty="0">
                <a:latin typeface="Calluna" panose="00000500000000000000" pitchFamily="50" charset="0"/>
              </a:rPr>
              <a:t>hommes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pour </a:t>
            </a:r>
            <a:r>
              <a:rPr lang="fr-FR" sz="2200" dirty="0">
                <a:latin typeface="Calluna" panose="00000500000000000000" pitchFamily="50" charset="0"/>
              </a:rPr>
              <a:t>« dépasser ses limites » contre 10% pour les femmes. Femmes = </a:t>
            </a:r>
            <a:r>
              <a:rPr lang="fr-FR" sz="2200" dirty="0" smtClean="0">
                <a:latin typeface="Calluna" panose="00000500000000000000" pitchFamily="50" charset="0"/>
              </a:rPr>
              <a:t>«</a:t>
            </a:r>
            <a:r>
              <a:rPr lang="fr-FR" sz="2200" dirty="0">
                <a:latin typeface="Calluna" panose="00000500000000000000" pitchFamily="50" charset="0"/>
              </a:rPr>
              <a:t> évacuer le stress » et « perdre du poids </a:t>
            </a:r>
            <a:r>
              <a:rPr lang="fr-FR" sz="2200" dirty="0" smtClean="0">
                <a:latin typeface="Calluna" panose="00000500000000000000" pitchFamily="50" charset="0"/>
              </a:rPr>
              <a:t>», hommes pour « passer du temps entre amis ».</a:t>
            </a:r>
            <a:endParaRPr lang="fr-FR" sz="2200" dirty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277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3826" y="384313"/>
            <a:ext cx="11383616" cy="62124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r-FR" sz="2200" b="1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— </a:t>
            </a:r>
            <a:r>
              <a:rPr lang="fr-FR" sz="2200" b="1" dirty="0">
                <a:latin typeface="Calluna" panose="00000500000000000000" pitchFamily="50" charset="0"/>
              </a:rPr>
              <a:t>Nature </a:t>
            </a:r>
            <a:r>
              <a:rPr lang="fr-FR" sz="2200" b="1" dirty="0" smtClean="0">
                <a:latin typeface="Calluna" panose="00000500000000000000" pitchFamily="50" charset="0"/>
              </a:rPr>
              <a:t>des sports </a:t>
            </a:r>
            <a:r>
              <a:rPr lang="fr-FR" sz="2200" dirty="0" smtClean="0">
                <a:latin typeface="Calluna" panose="00000500000000000000" pitchFamily="50" charset="0"/>
              </a:rPr>
              <a:t>: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sports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collectifs</a:t>
            </a:r>
            <a:r>
              <a:rPr lang="fr-FR" sz="2200" dirty="0">
                <a:latin typeface="Calluna" panose="00000500000000000000" pitchFamily="50" charset="0"/>
              </a:rPr>
              <a:t> (football, volley-ball, basket-ball, handball, rugby) sont l’apanage des </a:t>
            </a:r>
            <a:r>
              <a:rPr lang="fr-FR" sz="2200" dirty="0" smtClean="0">
                <a:latin typeface="Calluna" panose="00000500000000000000" pitchFamily="50" charset="0"/>
              </a:rPr>
              <a:t>jeunes</a:t>
            </a:r>
            <a:r>
              <a:rPr lang="fr-FR" sz="2200" dirty="0">
                <a:latin typeface="Calluna" panose="00000500000000000000" pitchFamily="50" charset="0"/>
              </a:rPr>
              <a:t>. Taux de pratique des 15-29 ans plus élevés dans toutes les disciplines : course à pied, athlétisme, sports de raquette, musculation ou ski.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 lvl="4">
              <a:lnSpc>
                <a:spcPct val="100000"/>
              </a:lnSpc>
            </a:pPr>
            <a:r>
              <a:rPr lang="fr-FR" sz="2200" i="1" dirty="0" smtClean="0">
                <a:latin typeface="Calluna" panose="00000500000000000000" pitchFamily="50" charset="0"/>
              </a:rPr>
              <a:t>Ex</a:t>
            </a:r>
            <a:r>
              <a:rPr lang="fr-FR" sz="2200" dirty="0" smtClean="0">
                <a:latin typeface="Calluna" panose="00000500000000000000" pitchFamily="50" charset="0"/>
              </a:rPr>
              <a:t> : 66</a:t>
            </a:r>
            <a:r>
              <a:rPr lang="fr-FR" sz="2200" dirty="0">
                <a:latin typeface="Calluna" panose="00000500000000000000" pitchFamily="50" charset="0"/>
              </a:rPr>
              <a:t>% des </a:t>
            </a:r>
            <a:r>
              <a:rPr lang="fr-FR" sz="2200" dirty="0" smtClean="0">
                <a:latin typeface="Calluna" panose="00000500000000000000" pitchFamily="50" charset="0"/>
              </a:rPr>
              <a:t>« footballeurs » </a:t>
            </a:r>
            <a:r>
              <a:rPr lang="fr-FR" sz="2200" dirty="0">
                <a:latin typeface="Calluna" panose="00000500000000000000" pitchFamily="50" charset="0"/>
              </a:rPr>
              <a:t>ont mois de 30 ans.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 lvl="4"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Seuls </a:t>
            </a:r>
            <a:r>
              <a:rPr lang="fr-FR" sz="2200" b="1" dirty="0" smtClean="0">
                <a:latin typeface="Calluna" panose="00000500000000000000" pitchFamily="50" charset="0"/>
              </a:rPr>
              <a:t>vélo</a:t>
            </a:r>
            <a:r>
              <a:rPr lang="fr-FR" sz="2200" b="1" dirty="0">
                <a:latin typeface="Calluna" panose="00000500000000000000" pitchFamily="50" charset="0"/>
              </a:rPr>
              <a:t>, </a:t>
            </a:r>
            <a:r>
              <a:rPr lang="fr-FR" sz="2200" b="1" dirty="0" smtClean="0">
                <a:latin typeface="Calluna" panose="00000500000000000000" pitchFamily="50" charset="0"/>
              </a:rPr>
              <a:t>natation</a:t>
            </a:r>
            <a:r>
              <a:rPr lang="fr-FR" sz="2200" b="1" dirty="0">
                <a:latin typeface="Calluna" panose="00000500000000000000" pitchFamily="50" charset="0"/>
              </a:rPr>
              <a:t>, </a:t>
            </a:r>
            <a:r>
              <a:rPr lang="fr-FR" sz="2200" b="1" dirty="0" smtClean="0">
                <a:latin typeface="Calluna" panose="00000500000000000000" pitchFamily="50" charset="0"/>
              </a:rPr>
              <a:t>randonnée</a:t>
            </a:r>
            <a:r>
              <a:rPr lang="fr-FR" sz="2200" b="1" dirty="0">
                <a:latin typeface="Calluna" panose="00000500000000000000" pitchFamily="50" charset="0"/>
              </a:rPr>
              <a:t>, </a:t>
            </a:r>
            <a:r>
              <a:rPr lang="fr-FR" sz="2200" b="1" dirty="0" smtClean="0">
                <a:latin typeface="Calluna" panose="00000500000000000000" pitchFamily="50" charset="0"/>
              </a:rPr>
              <a:t>pétanque </a:t>
            </a:r>
            <a:r>
              <a:rPr lang="fr-FR" sz="2200" b="1" dirty="0">
                <a:latin typeface="Calluna" panose="00000500000000000000" pitchFamily="50" charset="0"/>
              </a:rPr>
              <a:t>et </a:t>
            </a:r>
            <a:r>
              <a:rPr lang="fr-FR" sz="2200" b="1" dirty="0" smtClean="0">
                <a:latin typeface="Calluna" panose="00000500000000000000" pitchFamily="50" charset="0"/>
              </a:rPr>
              <a:t>gymnastique </a:t>
            </a:r>
            <a:r>
              <a:rPr lang="fr-FR" sz="2200" dirty="0" smtClean="0">
                <a:latin typeface="Calluna" panose="00000500000000000000" pitchFamily="50" charset="0"/>
              </a:rPr>
              <a:t>= </a:t>
            </a:r>
            <a:r>
              <a:rPr lang="fr-FR" sz="2200" dirty="0">
                <a:latin typeface="Calluna" panose="00000500000000000000" pitchFamily="50" charset="0"/>
              </a:rPr>
              <a:t>plus de 10% des « séniors </a:t>
            </a:r>
            <a:r>
              <a:rPr lang="fr-FR" sz="2200" dirty="0" smtClean="0">
                <a:latin typeface="Calluna" panose="00000500000000000000" pitchFamily="50" charset="0"/>
              </a:rPr>
              <a:t>».</a:t>
            </a:r>
          </a:p>
          <a:p>
            <a:pPr>
              <a:lnSpc>
                <a:spcPct val="100000"/>
              </a:lnSpc>
            </a:pPr>
            <a:endParaRPr lang="fr-FR" sz="2200" b="1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— </a:t>
            </a:r>
            <a:r>
              <a:rPr lang="fr-FR" sz="2200" b="1" dirty="0">
                <a:latin typeface="Calluna" panose="00000500000000000000" pitchFamily="50" charset="0"/>
              </a:rPr>
              <a:t>Influence du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b="1" dirty="0">
                <a:latin typeface="Calluna" panose="00000500000000000000" pitchFamily="50" charset="0"/>
              </a:rPr>
              <a:t>diplôme et du niveau de vie élevé</a:t>
            </a:r>
            <a:r>
              <a:rPr lang="fr-FR" sz="2200" dirty="0">
                <a:latin typeface="Calluna" panose="00000500000000000000" pitchFamily="50" charset="0"/>
              </a:rPr>
              <a:t> =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après l’âge = critère le </a:t>
            </a:r>
            <a:r>
              <a:rPr lang="fr-FR" sz="2200" dirty="0">
                <a:latin typeface="Calluna" panose="00000500000000000000" pitchFamily="50" charset="0"/>
              </a:rPr>
              <a:t>plus </a:t>
            </a:r>
            <a:r>
              <a:rPr lang="fr-FR" sz="2200" dirty="0" smtClean="0">
                <a:latin typeface="Calluna" panose="00000500000000000000" pitchFamily="50" charset="0"/>
              </a:rPr>
              <a:t>marqué : </a:t>
            </a:r>
            <a:r>
              <a:rPr lang="fr-FR" sz="2200" b="1" dirty="0" smtClean="0">
                <a:latin typeface="Calluna" panose="00000500000000000000" pitchFamily="50" charset="0"/>
              </a:rPr>
              <a:t>88</a:t>
            </a:r>
            <a:r>
              <a:rPr lang="fr-FR" sz="2200" b="1" dirty="0">
                <a:latin typeface="Calluna" panose="00000500000000000000" pitchFamily="50" charset="0"/>
              </a:rPr>
              <a:t>% des diplômés du supérieur </a:t>
            </a:r>
            <a:r>
              <a:rPr lang="fr-FR" sz="2200" dirty="0">
                <a:latin typeface="Calluna" panose="00000500000000000000" pitchFamily="50" charset="0"/>
              </a:rPr>
              <a:t>ont pratiqué une activité </a:t>
            </a:r>
            <a:r>
              <a:rPr lang="fr-FR" sz="2200" dirty="0" smtClean="0">
                <a:latin typeface="Calluna" panose="00000500000000000000" pitchFamily="50" charset="0"/>
              </a:rPr>
              <a:t>sportive </a:t>
            </a:r>
            <a:r>
              <a:rPr lang="fr-FR" sz="2200" dirty="0">
                <a:latin typeface="Calluna" panose="00000500000000000000" pitchFamily="50" charset="0"/>
              </a:rPr>
              <a:t>contre </a:t>
            </a:r>
            <a:r>
              <a:rPr lang="fr-FR" sz="2200" b="1" dirty="0">
                <a:latin typeface="Calluna" panose="00000500000000000000" pitchFamily="50" charset="0"/>
              </a:rPr>
              <a:t>60% des titulaires d’un diplôme inférieur au bac </a:t>
            </a:r>
            <a:r>
              <a:rPr lang="fr-FR" sz="2200" dirty="0">
                <a:latin typeface="Calluna" panose="00000500000000000000" pitchFamily="50" charset="0"/>
              </a:rPr>
              <a:t>ou sans diplôme. </a:t>
            </a:r>
          </a:p>
          <a:p>
            <a:pPr>
              <a:lnSpc>
                <a:spcPct val="100000"/>
              </a:lnSpc>
            </a:pPr>
            <a:endParaRPr lang="fr-FR" sz="2200" dirty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dirty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dirty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17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496389"/>
            <a:ext cx="10753725" cy="61003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3</a:t>
            </a:r>
            <a:r>
              <a:rPr lang="fr-FR" b="1" dirty="0">
                <a:solidFill>
                  <a:srgbClr val="FF0000"/>
                </a:solidFill>
                <a:latin typeface="Calluna" panose="00000500000000000000" pitchFamily="50" charset="0"/>
              </a:rPr>
              <a:t>. Les distinctions fines : </a:t>
            </a: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régularité, institution </a:t>
            </a:r>
            <a:r>
              <a:rPr lang="fr-FR" b="1" dirty="0">
                <a:solidFill>
                  <a:srgbClr val="FF0000"/>
                </a:solidFill>
                <a:latin typeface="Calluna" panose="00000500000000000000" pitchFamily="50" charset="0"/>
              </a:rPr>
              <a:t>et effets de lieu</a:t>
            </a:r>
            <a:endParaRPr lang="fr-FR" dirty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0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Statistiques masquent les </a:t>
            </a:r>
            <a:r>
              <a:rPr lang="fr-FR" sz="2200" dirty="0">
                <a:latin typeface="Calluna" panose="00000500000000000000" pitchFamily="50" charset="0"/>
              </a:rPr>
              <a:t>différences de </a:t>
            </a:r>
            <a:r>
              <a:rPr lang="fr-FR" sz="2200" dirty="0" smtClean="0">
                <a:latin typeface="Calluna" panose="00000500000000000000" pitchFamily="50" charset="0"/>
              </a:rPr>
              <a:t>pratique : </a:t>
            </a:r>
            <a:r>
              <a:rPr lang="fr-FR" sz="2200" b="1" dirty="0" smtClean="0">
                <a:latin typeface="Calluna" panose="00000500000000000000" pitchFamily="50" charset="0"/>
              </a:rPr>
              <a:t>appartenance </a:t>
            </a:r>
            <a:r>
              <a:rPr lang="fr-FR" sz="2200" b="1" dirty="0">
                <a:latin typeface="Calluna" panose="00000500000000000000" pitchFamily="50" charset="0"/>
              </a:rPr>
              <a:t>géographique</a:t>
            </a:r>
            <a:r>
              <a:rPr lang="fr-FR" sz="2200" dirty="0">
                <a:latin typeface="Calluna" panose="00000500000000000000" pitchFamily="50" charset="0"/>
              </a:rPr>
              <a:t>, mais aussi </a:t>
            </a:r>
            <a:r>
              <a:rPr lang="fr-FR" sz="2200" b="1" dirty="0" smtClean="0">
                <a:latin typeface="Calluna" panose="00000500000000000000" pitchFamily="50" charset="0"/>
              </a:rPr>
              <a:t>différenciation </a:t>
            </a:r>
            <a:r>
              <a:rPr lang="fr-FR" sz="2200" b="1" dirty="0">
                <a:latin typeface="Calluna" panose="00000500000000000000" pitchFamily="50" charset="0"/>
              </a:rPr>
              <a:t>sociale des </a:t>
            </a:r>
            <a:r>
              <a:rPr lang="fr-FR" sz="2200" b="1" dirty="0" smtClean="0">
                <a:latin typeface="Calluna" panose="00000500000000000000" pitchFamily="50" charset="0"/>
              </a:rPr>
              <a:t>modalités de pratique</a:t>
            </a:r>
            <a:r>
              <a:rPr lang="fr-FR" sz="2200" dirty="0" smtClean="0">
                <a:latin typeface="Calluna" panose="00000500000000000000" pitchFamily="50" charset="0"/>
              </a:rPr>
              <a:t> pour un même sport.</a:t>
            </a: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—&gt; </a:t>
            </a:r>
            <a:r>
              <a:rPr lang="fr-FR" sz="2200" dirty="0" smtClean="0">
                <a:latin typeface="Calluna" panose="00000500000000000000" pitchFamily="50" charset="0"/>
              </a:rPr>
              <a:t>La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nature</a:t>
            </a:r>
            <a:r>
              <a:rPr lang="fr-FR" sz="2200" b="1" dirty="0">
                <a:latin typeface="Calluna" panose="00000500000000000000" pitchFamily="50" charset="0"/>
              </a:rPr>
              <a:t> de l’activité importe moins </a:t>
            </a:r>
            <a:r>
              <a:rPr lang="fr-FR" sz="2200" dirty="0">
                <a:latin typeface="Calluna" panose="00000500000000000000" pitchFamily="50" charset="0"/>
              </a:rPr>
              <a:t>pour caractériser socialement la pratique de loisirs sportifs </a:t>
            </a:r>
            <a:r>
              <a:rPr lang="fr-FR" sz="2200" b="1" dirty="0">
                <a:latin typeface="Calluna" panose="00000500000000000000" pitchFamily="50" charset="0"/>
              </a:rPr>
              <a:t>que l’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intensité</a:t>
            </a:r>
            <a:r>
              <a:rPr lang="fr-FR" sz="2200" b="1" dirty="0">
                <a:latin typeface="Calluna" panose="00000500000000000000" pitchFamily="50" charset="0"/>
              </a:rPr>
              <a:t> avec laquelle ils sont pratiqués</a:t>
            </a:r>
            <a:r>
              <a:rPr lang="fr-FR" sz="2200" dirty="0">
                <a:latin typeface="Calluna" panose="00000500000000000000" pitchFamily="50" charset="0"/>
              </a:rPr>
              <a:t>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 lvl="3"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En 2015 : </a:t>
            </a:r>
            <a:r>
              <a:rPr lang="fr-FR" sz="2200" dirty="0">
                <a:latin typeface="Calluna" panose="00000500000000000000" pitchFamily="50" charset="0"/>
              </a:rPr>
              <a:t>32% des hommes et des femmes déclarent pratiquer </a:t>
            </a:r>
            <a:r>
              <a:rPr lang="fr-FR" sz="2200" b="1" dirty="0">
                <a:latin typeface="Calluna" panose="00000500000000000000" pitchFamily="50" charset="0"/>
              </a:rPr>
              <a:t>au moins une fois par </a:t>
            </a:r>
            <a:r>
              <a:rPr lang="fr-FR" sz="2200" b="1" dirty="0" smtClean="0">
                <a:latin typeface="Calluna" panose="00000500000000000000" pitchFamily="50" charset="0"/>
              </a:rPr>
              <a:t>semaine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et 10% </a:t>
            </a:r>
            <a:r>
              <a:rPr lang="fr-FR" sz="2200" dirty="0" smtClean="0">
                <a:latin typeface="Calluna" panose="00000500000000000000" pitchFamily="50" charset="0"/>
              </a:rPr>
              <a:t>seulement de </a:t>
            </a:r>
            <a:r>
              <a:rPr lang="fr-FR" sz="2200" b="1" dirty="0">
                <a:latin typeface="Calluna" panose="00000500000000000000" pitchFamily="50" charset="0"/>
              </a:rPr>
              <a:t>temps en temps</a:t>
            </a:r>
            <a:r>
              <a:rPr lang="fr-FR" sz="2200" dirty="0">
                <a:latin typeface="Calluna" panose="00000500000000000000" pitchFamily="50" charset="0"/>
              </a:rPr>
              <a:t> tout au long de l’année.</a:t>
            </a:r>
          </a:p>
          <a:p>
            <a:pPr>
              <a:lnSpc>
                <a:spcPct val="100000"/>
              </a:lnSpc>
            </a:pPr>
            <a:r>
              <a:rPr lang="fr-FR" sz="2200" dirty="0">
                <a:latin typeface="Calluna" panose="00000500000000000000" pitchFamily="50" charset="0"/>
              </a:rPr>
              <a:t>Le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cumul</a:t>
            </a:r>
            <a:r>
              <a:rPr lang="fr-FR" sz="2200" b="1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et </a:t>
            </a:r>
            <a:r>
              <a:rPr lang="fr-FR" sz="2200" dirty="0">
                <a:latin typeface="Calluna" panose="00000500000000000000" pitchFamily="50" charset="0"/>
              </a:rPr>
              <a:t>la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fréquence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se remarquent </a:t>
            </a:r>
            <a:r>
              <a:rPr lang="fr-FR" sz="2200" dirty="0">
                <a:latin typeface="Calluna" panose="00000500000000000000" pitchFamily="50" charset="0"/>
              </a:rPr>
              <a:t>parmi les </a:t>
            </a:r>
            <a:r>
              <a:rPr lang="fr-FR" sz="2200" b="1" dirty="0">
                <a:latin typeface="Calluna" panose="00000500000000000000" pitchFamily="50" charset="0"/>
              </a:rPr>
              <a:t>jeunes et au sein des catégories diplômées </a:t>
            </a:r>
            <a:r>
              <a:rPr lang="fr-FR" sz="2200" dirty="0">
                <a:latin typeface="Calluna" panose="00000500000000000000" pitchFamily="50" charset="0"/>
              </a:rPr>
              <a:t>et disposant d’un </a:t>
            </a:r>
            <a:r>
              <a:rPr lang="fr-FR" sz="2200" b="1" dirty="0">
                <a:latin typeface="Calluna" panose="00000500000000000000" pitchFamily="50" charset="0"/>
              </a:rPr>
              <a:t>niveau de vie </a:t>
            </a:r>
            <a:r>
              <a:rPr lang="fr-FR" sz="2200" b="1" dirty="0" smtClean="0">
                <a:latin typeface="Calluna" panose="00000500000000000000" pitchFamily="50" charset="0"/>
              </a:rPr>
              <a:t>élevé.</a:t>
            </a:r>
            <a:endParaRPr lang="fr-FR" sz="2200" b="1" dirty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dirty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25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965" y="209006"/>
            <a:ext cx="11171355" cy="617873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—Le degré d’institution des </a:t>
            </a:r>
            <a:r>
              <a:rPr lang="fr-FR" sz="2200" dirty="0">
                <a:latin typeface="Calluna" panose="00000500000000000000" pitchFamily="50" charset="0"/>
              </a:rPr>
              <a:t>pratiques </a:t>
            </a:r>
            <a:r>
              <a:rPr lang="fr-FR" sz="2200" dirty="0" smtClean="0">
                <a:latin typeface="Calluna" panose="00000500000000000000" pitchFamily="50" charset="0"/>
              </a:rPr>
              <a:t>joue beaucoup aussi : selon qu’il s’agit de 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pratiques libres </a:t>
            </a:r>
            <a:r>
              <a:rPr lang="fr-FR" sz="2200" dirty="0">
                <a:latin typeface="Calluna" panose="00000500000000000000" pitchFamily="50" charset="0"/>
              </a:rPr>
              <a:t>ou 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affinitaires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(skate, </a:t>
            </a:r>
            <a:r>
              <a:rPr lang="fr-FR" sz="2200" dirty="0" err="1">
                <a:latin typeface="Calluna" panose="00000500000000000000" pitchFamily="50" charset="0"/>
              </a:rPr>
              <a:t>parkour</a:t>
            </a:r>
            <a:r>
              <a:rPr lang="fr-FR" sz="2200" dirty="0">
                <a:latin typeface="Calluna" panose="00000500000000000000" pitchFamily="50" charset="0"/>
              </a:rPr>
              <a:t>, etc.), </a:t>
            </a:r>
            <a:r>
              <a:rPr lang="fr-FR" sz="2200" dirty="0" smtClean="0">
                <a:latin typeface="Calluna" panose="00000500000000000000" pitchFamily="50" charset="0"/>
              </a:rPr>
              <a:t>d’associations sportives municipales, de clubs </a:t>
            </a:r>
            <a:r>
              <a:rPr lang="fr-FR" sz="2200" dirty="0">
                <a:latin typeface="Calluna" panose="00000500000000000000" pitchFamily="50" charset="0"/>
              </a:rPr>
              <a:t>universitaires, </a:t>
            </a:r>
            <a:r>
              <a:rPr lang="fr-FR" sz="2200" dirty="0" smtClean="0">
                <a:latin typeface="Calluna" panose="00000500000000000000" pitchFamily="50" charset="0"/>
              </a:rPr>
              <a:t>de compétition</a:t>
            </a:r>
            <a:r>
              <a:rPr lang="fr-FR" sz="2200" dirty="0">
                <a:latin typeface="Calluna" panose="00000500000000000000" pitchFamily="50" charset="0"/>
              </a:rPr>
              <a:t>, </a:t>
            </a:r>
            <a:r>
              <a:rPr lang="fr-FR" sz="2200" dirty="0" smtClean="0">
                <a:latin typeface="Calluna" panose="00000500000000000000" pitchFamily="50" charset="0"/>
              </a:rPr>
              <a:t>d’anciens </a:t>
            </a:r>
            <a:r>
              <a:rPr lang="fr-FR" sz="2200" dirty="0">
                <a:latin typeface="Calluna" panose="00000500000000000000" pitchFamily="50" charset="0"/>
              </a:rPr>
              <a:t>clubs ou nouveaux clubs, </a:t>
            </a:r>
            <a:r>
              <a:rPr lang="fr-FR" sz="2200" dirty="0" smtClean="0">
                <a:latin typeface="Calluna" panose="00000500000000000000" pitchFamily="50" charset="0"/>
              </a:rPr>
              <a:t>de clubs ruraux </a:t>
            </a:r>
            <a:r>
              <a:rPr lang="fr-FR" sz="2200" dirty="0">
                <a:latin typeface="Calluna" panose="00000500000000000000" pitchFamily="50" charset="0"/>
              </a:rPr>
              <a:t>ou </a:t>
            </a:r>
            <a:r>
              <a:rPr lang="fr-FR" sz="2200" dirty="0" smtClean="0">
                <a:latin typeface="Calluna" panose="00000500000000000000" pitchFamily="50" charset="0"/>
              </a:rPr>
              <a:t>de clubs urbains.</a:t>
            </a:r>
          </a:p>
          <a:p>
            <a:pPr>
              <a:lnSpc>
                <a:spcPct val="11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L’existence </a:t>
            </a:r>
            <a:r>
              <a:rPr lang="fr-FR" sz="2200" dirty="0">
                <a:latin typeface="Calluna" panose="00000500000000000000" pitchFamily="50" charset="0"/>
              </a:rPr>
              <a:t>de </a:t>
            </a:r>
            <a:r>
              <a:rPr lang="fr-FR" sz="2200" b="1" dirty="0">
                <a:latin typeface="Calluna" panose="00000500000000000000" pitchFamily="50" charset="0"/>
              </a:rPr>
              <a:t>structures institutionnelles</a:t>
            </a:r>
            <a:r>
              <a:rPr lang="fr-FR" sz="2200" dirty="0">
                <a:latin typeface="Calluna" panose="00000500000000000000" pitchFamily="50" charset="0"/>
              </a:rPr>
              <a:t> (clubs, fédération, championnat, etc.) profite d’abord aux </a:t>
            </a:r>
            <a:r>
              <a:rPr lang="fr-FR" sz="2200" b="1" dirty="0">
                <a:latin typeface="Calluna" panose="00000500000000000000" pitchFamily="50" charset="0"/>
              </a:rPr>
              <a:t>jeunes et aux catégories sociales aisées</a:t>
            </a:r>
            <a:r>
              <a:rPr lang="fr-FR" sz="2200" dirty="0">
                <a:latin typeface="Calluna" panose="00000500000000000000" pitchFamily="50" charset="0"/>
              </a:rPr>
              <a:t> </a:t>
            </a:r>
            <a:r>
              <a:rPr lang="fr-FR" sz="2200" dirty="0" smtClean="0">
                <a:latin typeface="Calluna" panose="00000500000000000000" pitchFamily="50" charset="0"/>
              </a:rPr>
              <a:t>:</a:t>
            </a:r>
          </a:p>
          <a:p>
            <a:pPr lvl="4">
              <a:lnSpc>
                <a:spcPct val="110000"/>
              </a:lnSpc>
            </a:pPr>
            <a:endParaRPr lang="fr-FR" sz="2200" b="1" dirty="0" smtClean="0">
              <a:latin typeface="Calluna" panose="00000500000000000000" pitchFamily="50" charset="0"/>
            </a:endParaRPr>
          </a:p>
          <a:p>
            <a:pPr lvl="4">
              <a:lnSpc>
                <a:spcPct val="110000"/>
              </a:lnSpc>
            </a:pP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100" dirty="0" smtClean="0">
                <a:latin typeface="Calluna" panose="00000500000000000000" pitchFamily="50" charset="0"/>
              </a:rPr>
              <a:t> </a:t>
            </a:r>
            <a:r>
              <a:rPr lang="fr-FR" sz="2100" b="1" dirty="0" smtClean="0">
                <a:latin typeface="Calluna" panose="00000500000000000000" pitchFamily="50" charset="0"/>
              </a:rPr>
              <a:t>Charles </a:t>
            </a:r>
            <a:r>
              <a:rPr lang="fr-FR" sz="2100" b="1" dirty="0" err="1">
                <a:latin typeface="Calluna" panose="00000500000000000000" pitchFamily="50" charset="0"/>
              </a:rPr>
              <a:t>Suaud</a:t>
            </a:r>
            <a:r>
              <a:rPr lang="fr-FR" sz="2100" b="1" dirty="0">
                <a:latin typeface="Calluna" panose="00000500000000000000" pitchFamily="50" charset="0"/>
              </a:rPr>
              <a:t> </a:t>
            </a:r>
            <a:r>
              <a:rPr lang="fr-FR" sz="2100" dirty="0" smtClean="0">
                <a:latin typeface="Calluna" panose="00000500000000000000" pitchFamily="50" charset="0"/>
              </a:rPr>
              <a:t>a </a:t>
            </a:r>
            <a:r>
              <a:rPr lang="fr-FR" sz="2100" dirty="0">
                <a:latin typeface="Calluna" panose="00000500000000000000" pitchFamily="50" charset="0"/>
              </a:rPr>
              <a:t>étudié </a:t>
            </a:r>
            <a:r>
              <a:rPr lang="fr-FR" sz="2100" dirty="0" smtClean="0">
                <a:latin typeface="Calluna" panose="00000500000000000000" pitchFamily="50" charset="0"/>
              </a:rPr>
              <a:t>le </a:t>
            </a:r>
            <a:r>
              <a:rPr lang="fr-FR" sz="2100" dirty="0">
                <a:latin typeface="Calluna" panose="00000500000000000000" pitchFamily="50" charset="0"/>
              </a:rPr>
              <a:t>tennis à </a:t>
            </a:r>
            <a:r>
              <a:rPr lang="fr-FR" sz="2100" dirty="0" smtClean="0">
                <a:latin typeface="Calluna" panose="00000500000000000000" pitchFamily="50" charset="0"/>
              </a:rPr>
              <a:t>Nantes = </a:t>
            </a:r>
            <a:r>
              <a:rPr lang="fr-FR" sz="2100" dirty="0" smtClean="0">
                <a:latin typeface="Calluna" panose="00000500000000000000" pitchFamily="50" charset="0"/>
              </a:rPr>
              <a:t>part </a:t>
            </a:r>
            <a:r>
              <a:rPr lang="fr-FR" sz="2100" dirty="0">
                <a:latin typeface="Calluna" panose="00000500000000000000" pitchFamily="50" charset="0"/>
              </a:rPr>
              <a:t>des classes supérieures (</a:t>
            </a:r>
            <a:r>
              <a:rPr lang="fr-FR" sz="2100" dirty="0" smtClean="0">
                <a:latin typeface="Calluna" panose="00000500000000000000" pitchFamily="50" charset="0"/>
              </a:rPr>
              <a:t>patrons, </a:t>
            </a:r>
            <a:r>
              <a:rPr lang="fr-FR" sz="2100" dirty="0">
                <a:latin typeface="Calluna" panose="00000500000000000000" pitchFamily="50" charset="0"/>
              </a:rPr>
              <a:t>cadres supérieurs et professions libérales) </a:t>
            </a:r>
            <a:r>
              <a:rPr lang="fr-FR" sz="2100" dirty="0" smtClean="0">
                <a:latin typeface="Calluna" panose="00000500000000000000" pitchFamily="50" charset="0"/>
              </a:rPr>
              <a:t>varie </a:t>
            </a:r>
            <a:r>
              <a:rPr lang="fr-FR" sz="2100" dirty="0">
                <a:latin typeface="Calluna" panose="00000500000000000000" pitchFamily="50" charset="0"/>
              </a:rPr>
              <a:t>selon le </a:t>
            </a:r>
            <a:r>
              <a:rPr lang="fr-FR" sz="2100" b="1" dirty="0">
                <a:latin typeface="Calluna" panose="00000500000000000000" pitchFamily="50" charset="0"/>
              </a:rPr>
              <a:t>standing du club</a:t>
            </a:r>
            <a:r>
              <a:rPr lang="fr-FR" sz="2100" dirty="0">
                <a:latin typeface="Calluna" panose="00000500000000000000" pitchFamily="50" charset="0"/>
              </a:rPr>
              <a:t> : </a:t>
            </a:r>
            <a:r>
              <a:rPr lang="fr-FR" sz="2100" dirty="0" smtClean="0">
                <a:latin typeface="Calluna" panose="00000500000000000000" pitchFamily="50" charset="0"/>
              </a:rPr>
              <a:t>63</a:t>
            </a:r>
            <a:r>
              <a:rPr lang="fr-FR" sz="2100" dirty="0">
                <a:latin typeface="Calluna" panose="00000500000000000000" pitchFamily="50" charset="0"/>
              </a:rPr>
              <a:t>% </a:t>
            </a:r>
            <a:r>
              <a:rPr lang="fr-FR" sz="2100" dirty="0" smtClean="0">
                <a:latin typeface="Calluna" panose="00000500000000000000" pitchFamily="50" charset="0"/>
              </a:rPr>
              <a:t>dans </a:t>
            </a:r>
            <a:r>
              <a:rPr lang="fr-FR" sz="2100" dirty="0">
                <a:latin typeface="Calluna" panose="00000500000000000000" pitchFamily="50" charset="0"/>
              </a:rPr>
              <a:t>club proche des « beaux quartiers </a:t>
            </a:r>
            <a:r>
              <a:rPr lang="fr-FR" sz="2100" dirty="0" smtClean="0">
                <a:latin typeface="Calluna" panose="00000500000000000000" pitchFamily="50" charset="0"/>
              </a:rPr>
              <a:t>» </a:t>
            </a:r>
            <a:r>
              <a:rPr lang="fr-FR" sz="2100" dirty="0">
                <a:latin typeface="Calluna" panose="00000500000000000000" pitchFamily="50" charset="0"/>
              </a:rPr>
              <a:t>et 43% « seulement » dans </a:t>
            </a:r>
            <a:r>
              <a:rPr lang="fr-FR" sz="2100" dirty="0" smtClean="0">
                <a:latin typeface="Calluna" panose="00000500000000000000" pitchFamily="50" charset="0"/>
              </a:rPr>
              <a:t>club </a:t>
            </a:r>
            <a:r>
              <a:rPr lang="fr-FR" sz="2100" dirty="0">
                <a:latin typeface="Calluna" panose="00000500000000000000" pitchFamily="50" charset="0"/>
              </a:rPr>
              <a:t>situé à</a:t>
            </a:r>
            <a:r>
              <a:rPr lang="fr-FR" sz="2100" dirty="0" smtClean="0">
                <a:latin typeface="Calluna" panose="00000500000000000000" pitchFamily="50" charset="0"/>
              </a:rPr>
              <a:t> </a:t>
            </a:r>
            <a:r>
              <a:rPr lang="fr-FR" sz="2100" dirty="0">
                <a:latin typeface="Calluna" panose="00000500000000000000" pitchFamily="50" charset="0"/>
              </a:rPr>
              <a:t>la </a:t>
            </a:r>
            <a:r>
              <a:rPr lang="fr-FR" sz="2100" dirty="0" smtClean="0">
                <a:latin typeface="Calluna" panose="00000500000000000000" pitchFamily="50" charset="0"/>
              </a:rPr>
              <a:t>campagne. </a:t>
            </a:r>
          </a:p>
          <a:p>
            <a:pPr lvl="4">
              <a:lnSpc>
                <a:spcPct val="110000"/>
              </a:lnSpc>
            </a:pPr>
            <a:endParaRPr lang="fr-FR" sz="2100" b="1" dirty="0" smtClean="0">
              <a:latin typeface="Calluna" panose="00000500000000000000" pitchFamily="50" charset="0"/>
            </a:endParaRPr>
          </a:p>
          <a:p>
            <a:pPr lvl="4">
              <a:lnSpc>
                <a:spcPct val="110000"/>
              </a:lnSpc>
            </a:pPr>
            <a:r>
              <a:rPr lang="fr-FR" sz="2100" b="1" dirty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100" b="1" dirty="0" smtClean="0">
                <a:latin typeface="Calluna" panose="00000500000000000000" pitchFamily="50" charset="0"/>
              </a:rPr>
              <a:t> Jacques </a:t>
            </a:r>
            <a:r>
              <a:rPr lang="fr-FR" sz="2100" b="1" dirty="0" err="1" smtClean="0">
                <a:latin typeface="Calluna" panose="00000500000000000000" pitchFamily="50" charset="0"/>
              </a:rPr>
              <a:t>Defrance</a:t>
            </a:r>
            <a:r>
              <a:rPr lang="fr-FR" sz="2100" dirty="0">
                <a:latin typeface="Calluna" panose="00000500000000000000" pitchFamily="50" charset="0"/>
              </a:rPr>
              <a:t> </a:t>
            </a:r>
            <a:r>
              <a:rPr lang="fr-FR" sz="2100" dirty="0" smtClean="0">
                <a:latin typeface="Calluna" panose="00000500000000000000" pitchFamily="50" charset="0"/>
              </a:rPr>
              <a:t>a étudié la </a:t>
            </a:r>
            <a:r>
              <a:rPr lang="fr-FR" sz="2100" dirty="0">
                <a:latin typeface="Calluna" panose="00000500000000000000" pitchFamily="50" charset="0"/>
              </a:rPr>
              <a:t>course à pied </a:t>
            </a:r>
            <a:r>
              <a:rPr lang="fr-FR" sz="2100" dirty="0" smtClean="0">
                <a:latin typeface="Calluna" panose="00000500000000000000" pitchFamily="50" charset="0"/>
              </a:rPr>
              <a:t>= importance </a:t>
            </a:r>
            <a:r>
              <a:rPr lang="fr-FR" sz="2100" dirty="0" smtClean="0">
                <a:latin typeface="Calluna" panose="00000500000000000000" pitchFamily="50" charset="0"/>
              </a:rPr>
              <a:t>de la </a:t>
            </a:r>
            <a:r>
              <a:rPr lang="fr-FR" sz="2100" dirty="0">
                <a:latin typeface="Calluna" panose="00000500000000000000" pitchFamily="50" charset="0"/>
              </a:rPr>
              <a:t>variable de l’âge : </a:t>
            </a:r>
            <a:r>
              <a:rPr lang="fr-FR" sz="2100" dirty="0" smtClean="0">
                <a:latin typeface="Calluna" panose="00000500000000000000" pitchFamily="50" charset="0"/>
              </a:rPr>
              <a:t>enfants </a:t>
            </a:r>
            <a:r>
              <a:rPr lang="fr-FR" sz="2100" dirty="0">
                <a:latin typeface="Calluna" panose="00000500000000000000" pitchFamily="50" charset="0"/>
              </a:rPr>
              <a:t>de cadres supérieurs et moyens </a:t>
            </a:r>
            <a:r>
              <a:rPr lang="fr-FR" sz="2100" dirty="0" smtClean="0">
                <a:latin typeface="Calluna" panose="00000500000000000000" pitchFamily="50" charset="0"/>
              </a:rPr>
              <a:t>sont </a:t>
            </a:r>
            <a:r>
              <a:rPr lang="fr-FR" sz="2100" b="1" dirty="0" smtClean="0">
                <a:latin typeface="Calluna" panose="00000500000000000000" pitchFamily="50" charset="0"/>
              </a:rPr>
              <a:t>23</a:t>
            </a:r>
            <a:r>
              <a:rPr lang="fr-FR" sz="2100" b="1" dirty="0">
                <a:latin typeface="Calluna" panose="00000500000000000000" pitchFamily="50" charset="0"/>
              </a:rPr>
              <a:t>% parmi les 11-18 ans </a:t>
            </a:r>
            <a:r>
              <a:rPr lang="fr-FR" sz="2100" dirty="0">
                <a:latin typeface="Calluna" panose="00000500000000000000" pitchFamily="50" charset="0"/>
              </a:rPr>
              <a:t>courant dans les compétitions scolaires et de </a:t>
            </a:r>
            <a:r>
              <a:rPr lang="fr-FR" sz="2100" b="1" dirty="0">
                <a:latin typeface="Calluna" panose="00000500000000000000" pitchFamily="50" charset="0"/>
              </a:rPr>
              <a:t>46% parmi les 20-25 ans </a:t>
            </a:r>
            <a:r>
              <a:rPr lang="fr-FR" sz="2100" dirty="0" smtClean="0">
                <a:latin typeface="Calluna" panose="00000500000000000000" pitchFamily="50" charset="0"/>
              </a:rPr>
              <a:t>dans </a:t>
            </a:r>
            <a:r>
              <a:rPr lang="fr-FR" sz="2100" dirty="0">
                <a:latin typeface="Calluna" panose="00000500000000000000" pitchFamily="50" charset="0"/>
              </a:rPr>
              <a:t>les compétitions fédérales. </a:t>
            </a:r>
            <a:endParaRPr lang="fr-FR" sz="2100" dirty="0" smtClean="0">
              <a:latin typeface="Calluna" panose="00000500000000000000" pitchFamily="50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fr-FR" sz="2200" dirty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36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965" y="209006"/>
            <a:ext cx="11171355" cy="617873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Donc :</a:t>
            </a:r>
            <a:r>
              <a:rPr lang="fr-FR" sz="2200" dirty="0" smtClean="0">
                <a:latin typeface="Calluna" panose="00000500000000000000" pitchFamily="50" charset="0"/>
              </a:rPr>
              <a:t> ce </a:t>
            </a:r>
            <a:r>
              <a:rPr lang="fr-FR" sz="2200" dirty="0">
                <a:latin typeface="Calluna" panose="00000500000000000000" pitchFamily="50" charset="0"/>
              </a:rPr>
              <a:t>qui </a:t>
            </a:r>
            <a:r>
              <a:rPr lang="fr-FR" sz="2200" dirty="0" smtClean="0">
                <a:latin typeface="Calluna" panose="00000500000000000000" pitchFamily="50" charset="0"/>
              </a:rPr>
              <a:t>distingue </a:t>
            </a:r>
            <a:r>
              <a:rPr lang="fr-FR" sz="2200" dirty="0" smtClean="0">
                <a:latin typeface="Calluna" panose="00000500000000000000" pitchFamily="50" charset="0"/>
              </a:rPr>
              <a:t>= pas </a:t>
            </a:r>
            <a:r>
              <a:rPr lang="fr-FR" sz="2200" dirty="0">
                <a:latin typeface="Calluna" panose="00000500000000000000" pitchFamily="50" charset="0"/>
              </a:rPr>
              <a:t>seulement la </a:t>
            </a:r>
            <a:r>
              <a:rPr lang="fr-FR" sz="2200" b="1" dirty="0">
                <a:latin typeface="Calluna" panose="00000500000000000000" pitchFamily="50" charset="0"/>
              </a:rPr>
              <a:t>nature de la pratique</a:t>
            </a:r>
            <a:r>
              <a:rPr lang="fr-FR" sz="2200" dirty="0">
                <a:latin typeface="Calluna" panose="00000500000000000000" pitchFamily="50" charset="0"/>
              </a:rPr>
              <a:t> (judo, tennis, etc.), mais aussi le </a:t>
            </a:r>
            <a:r>
              <a:rPr lang="fr-FR" sz="2200" b="1" dirty="0" smtClean="0">
                <a:latin typeface="Calluna" panose="00000500000000000000" pitchFamily="50" charset="0"/>
              </a:rPr>
              <a:t>type </a:t>
            </a:r>
            <a:r>
              <a:rPr lang="fr-FR" sz="2200" b="1" dirty="0">
                <a:latin typeface="Calluna" panose="00000500000000000000" pitchFamily="50" charset="0"/>
              </a:rPr>
              <a:t>d’engagement </a:t>
            </a:r>
            <a:r>
              <a:rPr lang="fr-FR" sz="2200" dirty="0" smtClean="0">
                <a:latin typeface="Calluna" panose="00000500000000000000" pitchFamily="50" charset="0"/>
              </a:rPr>
              <a:t>avec lequel on pratique = 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« différenciation </a:t>
            </a:r>
            <a:r>
              <a:rPr lang="fr-FR" sz="2200" dirty="0">
                <a:solidFill>
                  <a:srgbClr val="FF0000"/>
                </a:solidFill>
                <a:latin typeface="Calluna" panose="00000500000000000000" pitchFamily="50" charset="0"/>
              </a:rPr>
              <a:t>des 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attitudes »</a:t>
            </a:r>
            <a:r>
              <a:rPr lang="fr-FR" sz="2200" dirty="0" smtClean="0">
                <a:latin typeface="Calluna" panose="00000500000000000000" pitchFamily="50" charset="0"/>
              </a:rPr>
              <a:t>. </a:t>
            </a:r>
          </a:p>
          <a:p>
            <a:pPr>
              <a:lnSpc>
                <a:spcPct val="110000"/>
              </a:lnSpc>
            </a:pPr>
            <a:endParaRPr lang="fr-FR" sz="1000" b="1" u="sng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200" b="1" u="sng" dirty="0" smtClean="0">
                <a:latin typeface="Calluna" panose="00000500000000000000" pitchFamily="50" charset="0"/>
              </a:rPr>
              <a:t>Mais ces points ne doivent </a:t>
            </a:r>
            <a:r>
              <a:rPr lang="fr-FR" sz="2200" b="1" u="sng" dirty="0">
                <a:latin typeface="Calluna" panose="00000500000000000000" pitchFamily="50" charset="0"/>
              </a:rPr>
              <a:t>pas tromper</a:t>
            </a:r>
            <a:r>
              <a:rPr lang="fr-FR" sz="2200" dirty="0">
                <a:latin typeface="Calluna" panose="00000500000000000000" pitchFamily="50" charset="0"/>
              </a:rPr>
              <a:t> :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en </a:t>
            </a:r>
            <a:r>
              <a:rPr lang="fr-FR" sz="2200" dirty="0">
                <a:latin typeface="Calluna" panose="00000500000000000000" pitchFamily="50" charset="0"/>
              </a:rPr>
              <a:t>France </a:t>
            </a:r>
            <a:r>
              <a:rPr lang="fr-FR" sz="2200" dirty="0" smtClean="0">
                <a:latin typeface="Calluna" panose="00000500000000000000" pitchFamily="50" charset="0"/>
              </a:rPr>
              <a:t>ce qui domine largement, ce sont les </a:t>
            </a:r>
            <a:r>
              <a:rPr lang="fr-FR" sz="2200" dirty="0">
                <a:latin typeface="Calluna" panose="00000500000000000000" pitchFamily="50" charset="0"/>
              </a:rPr>
              <a:t>pratiques « informelles </a:t>
            </a:r>
            <a:r>
              <a:rPr lang="fr-FR" sz="2200" dirty="0" smtClean="0">
                <a:latin typeface="Calluna" panose="00000500000000000000" pitchFamily="50" charset="0"/>
              </a:rPr>
              <a:t>» = </a:t>
            </a:r>
            <a:r>
              <a:rPr lang="fr-FR" sz="2200" dirty="0">
                <a:latin typeface="Calluna" panose="00000500000000000000" pitchFamily="50" charset="0"/>
              </a:rPr>
              <a:t>« hors club ».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 algn="ctr">
              <a:lnSpc>
                <a:spcPct val="11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Seul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1 Français sur 5 possède une licence sportive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endParaRPr lang="fr-FR" sz="1000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=&gt; </a:t>
            </a:r>
            <a:r>
              <a:rPr lang="fr-FR" sz="2200" dirty="0">
                <a:latin typeface="Calluna" panose="00000500000000000000" pitchFamily="50" charset="0"/>
              </a:rPr>
              <a:t>inégal accès aux infrastructures et </a:t>
            </a:r>
            <a:r>
              <a:rPr lang="fr-FR" sz="2200" dirty="0" smtClean="0">
                <a:latin typeface="Calluna" panose="00000500000000000000" pitchFamily="50" charset="0"/>
              </a:rPr>
              <a:t>lié aux politiques </a:t>
            </a:r>
            <a:r>
              <a:rPr lang="fr-FR" sz="2200" dirty="0">
                <a:latin typeface="Calluna" panose="00000500000000000000" pitchFamily="50" charset="0"/>
              </a:rPr>
              <a:t>publiques d’équipement.</a:t>
            </a:r>
          </a:p>
          <a:p>
            <a:pPr>
              <a:lnSpc>
                <a:spcPct val="110000"/>
              </a:lnSpc>
            </a:pPr>
            <a:endParaRPr lang="fr-FR" sz="2200" b="1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 </a:t>
            </a:r>
            <a:r>
              <a:rPr lang="fr-FR" sz="2200" b="1" dirty="0" smtClean="0">
                <a:latin typeface="Calluna" panose="00000500000000000000" pitchFamily="50" charset="0"/>
              </a:rPr>
              <a:t>Tableau </a:t>
            </a:r>
            <a:r>
              <a:rPr lang="fr-FR" sz="2200" b="1" dirty="0">
                <a:latin typeface="Calluna" panose="00000500000000000000" pitchFamily="50" charset="0"/>
              </a:rPr>
              <a:t>global ne suffit pas : il faut étudier </a:t>
            </a:r>
            <a:r>
              <a:rPr lang="fr-FR" sz="2200" dirty="0" smtClean="0">
                <a:latin typeface="Calluna" panose="00000500000000000000" pitchFamily="50" charset="0"/>
              </a:rPr>
              <a:t>la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formation des dispositions sportives</a:t>
            </a:r>
            <a:r>
              <a:rPr lang="fr-FR" sz="2200" dirty="0">
                <a:latin typeface="Calluna" panose="00000500000000000000" pitchFamily="50" charset="0"/>
              </a:rPr>
              <a:t>. </a:t>
            </a:r>
          </a:p>
          <a:p>
            <a:pPr>
              <a:lnSpc>
                <a:spcPct val="110000"/>
              </a:lnSpc>
            </a:pPr>
            <a:endParaRPr lang="fr-FR" sz="2200" dirty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60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666"/>
            <a:ext cx="14847683" cy="6953665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423290" y="2252870"/>
            <a:ext cx="4917335" cy="3990309"/>
          </a:xfrm>
          <a:prstGeom prst="wedgeRoundRectCallout">
            <a:avLst>
              <a:gd name="adj1" fmla="val -38551"/>
              <a:gd name="adj2" fmla="val 63345"/>
              <a:gd name="adj3" fmla="val 16667"/>
            </a:avLst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728538" y="1521389"/>
            <a:ext cx="5922917" cy="335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5200" b="1" cap="all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5600" b="1" cap="all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II/.</a:t>
            </a:r>
            <a:r>
              <a:rPr lang="fr-FR" sz="5600" b="1" cap="all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sz="4800" b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</a:t>
            </a:r>
          </a:p>
          <a:p>
            <a:pPr>
              <a:lnSpc>
                <a:spcPct val="100000"/>
              </a:lnSpc>
            </a:pPr>
            <a:r>
              <a:rPr lang="fr-FR" sz="4800" b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dispositions sportives</a:t>
            </a:r>
          </a:p>
          <a:p>
            <a:pPr>
              <a:lnSpc>
                <a:spcPct val="100000"/>
              </a:lnSpc>
            </a:pPr>
            <a:endParaRPr lang="fr-FR" sz="800" b="1" cap="all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000" b="1" cap="all" spc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Socialisation et engagement</a:t>
            </a:r>
          </a:p>
          <a:p>
            <a:pPr>
              <a:lnSpc>
                <a:spcPct val="100000"/>
              </a:lnSpc>
            </a:pPr>
            <a:endParaRPr lang="fr-FR" sz="5200" b="1" cap="all" spc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88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496389"/>
            <a:ext cx="10753725" cy="61003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1</a:t>
            </a:r>
            <a:r>
              <a:rPr lang="fr-FR" b="1" dirty="0">
                <a:solidFill>
                  <a:srgbClr val="FF0000"/>
                </a:solidFill>
                <a:latin typeface="Calluna" panose="00000500000000000000" pitchFamily="50" charset="0"/>
              </a:rPr>
              <a:t>. </a:t>
            </a: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Le sport dans l’enfance : «</a:t>
            </a:r>
            <a:r>
              <a:rPr lang="fr-FR" b="1" dirty="0">
                <a:solidFill>
                  <a:srgbClr val="FF0000"/>
                </a:solidFill>
                <a:latin typeface="Calluna" panose="00000500000000000000" pitchFamily="50" charset="0"/>
              </a:rPr>
              <a:t> Quand le sport fait la classe </a:t>
            </a: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»</a:t>
            </a:r>
            <a:endParaRPr lang="fr-FR" dirty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0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Peu </a:t>
            </a:r>
            <a:r>
              <a:rPr lang="fr-FR" sz="2200" dirty="0">
                <a:latin typeface="Calluna" panose="00000500000000000000" pitchFamily="50" charset="0"/>
              </a:rPr>
              <a:t>de travaux sur l’</a:t>
            </a:r>
            <a:r>
              <a:rPr lang="fr-FR" sz="2200" b="1" dirty="0">
                <a:latin typeface="Calluna" panose="00000500000000000000" pitchFamily="50" charset="0"/>
              </a:rPr>
              <a:t>entrée dans les sports</a:t>
            </a:r>
            <a:r>
              <a:rPr lang="fr-FR" sz="2200" dirty="0">
                <a:latin typeface="Calluna" panose="00000500000000000000" pitchFamily="50" charset="0"/>
              </a:rPr>
              <a:t>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On </a:t>
            </a:r>
            <a:r>
              <a:rPr lang="fr-FR" sz="2200" dirty="0">
                <a:latin typeface="Calluna" panose="00000500000000000000" pitchFamily="50" charset="0"/>
              </a:rPr>
              <a:t>sait que </a:t>
            </a:r>
            <a:r>
              <a:rPr lang="fr-FR" sz="2200" dirty="0" smtClean="0">
                <a:latin typeface="Calluna" panose="00000500000000000000" pitchFamily="50" charset="0"/>
              </a:rPr>
              <a:t>: loisirs </a:t>
            </a:r>
            <a:r>
              <a:rPr lang="fr-FR" sz="2200" dirty="0">
                <a:latin typeface="Calluna" panose="00000500000000000000" pitchFamily="50" charset="0"/>
              </a:rPr>
              <a:t>sportifs </a:t>
            </a:r>
            <a:r>
              <a:rPr lang="fr-FR" sz="2200" dirty="0" smtClean="0">
                <a:latin typeface="Calluna" panose="00000500000000000000" pitchFamily="50" charset="0"/>
              </a:rPr>
              <a:t>= largement </a:t>
            </a:r>
            <a:r>
              <a:rPr lang="fr-FR" sz="2200" dirty="0">
                <a:latin typeface="Calluna" panose="00000500000000000000" pitchFamily="50" charset="0"/>
              </a:rPr>
              <a:t>diffusés dans l’enfance. </a:t>
            </a:r>
            <a:r>
              <a:rPr lang="fr-FR" sz="2200" dirty="0" smtClean="0">
                <a:latin typeface="Calluna" panose="00000500000000000000" pitchFamily="50" charset="0"/>
              </a:rPr>
              <a:t>Selon enquête </a:t>
            </a:r>
            <a:r>
              <a:rPr lang="fr-FR" sz="2200" dirty="0">
                <a:latin typeface="Calluna" panose="00000500000000000000" pitchFamily="50" charset="0"/>
              </a:rPr>
              <a:t>récente (</a:t>
            </a:r>
            <a:r>
              <a:rPr lang="fr-FR" sz="2200" b="1" dirty="0">
                <a:latin typeface="Calluna" panose="00000500000000000000" pitchFamily="50" charset="0"/>
              </a:rPr>
              <a:t>Sylvie Octobre, </a:t>
            </a:r>
            <a:r>
              <a:rPr lang="fr-FR" sz="2200" b="1" i="1" dirty="0">
                <a:latin typeface="Calluna" panose="00000500000000000000" pitchFamily="50" charset="0"/>
              </a:rPr>
              <a:t>Les Loisirs culturels des 6-14 ans</a:t>
            </a:r>
            <a:r>
              <a:rPr lang="fr-FR" sz="2200" b="1" dirty="0">
                <a:latin typeface="Calluna" panose="00000500000000000000" pitchFamily="50" charset="0"/>
              </a:rPr>
              <a:t>, </a:t>
            </a:r>
            <a:r>
              <a:rPr lang="fr-FR" sz="2200" b="1" dirty="0" smtClean="0">
                <a:latin typeface="Calluna" panose="00000500000000000000" pitchFamily="50" charset="0"/>
              </a:rPr>
              <a:t>2004</a:t>
            </a:r>
            <a:r>
              <a:rPr lang="fr-FR" sz="2200" dirty="0" smtClean="0">
                <a:latin typeface="Calluna" panose="00000500000000000000" pitchFamily="50" charset="0"/>
              </a:rPr>
              <a:t>) : </a:t>
            </a:r>
            <a:r>
              <a:rPr lang="fr-FR" sz="2200" b="1" dirty="0" smtClean="0">
                <a:latin typeface="Calluna" panose="00000500000000000000" pitchFamily="50" charset="0"/>
              </a:rPr>
              <a:t>seuls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b="1" dirty="0">
                <a:latin typeface="Calluna" panose="00000500000000000000" pitchFamily="50" charset="0"/>
              </a:rPr>
              <a:t>28% </a:t>
            </a:r>
            <a:r>
              <a:rPr lang="fr-FR" sz="2200" dirty="0">
                <a:latin typeface="Calluna" panose="00000500000000000000" pitchFamily="50" charset="0"/>
              </a:rPr>
              <a:t>des enfants de CP </a:t>
            </a:r>
            <a:r>
              <a:rPr lang="fr-FR" sz="2200" b="1" dirty="0">
                <a:latin typeface="Calluna" panose="00000500000000000000" pitchFamily="50" charset="0"/>
              </a:rPr>
              <a:t>ne pratiquent « jamais ou presque jamais »</a:t>
            </a:r>
            <a:r>
              <a:rPr lang="fr-FR" sz="2200" dirty="0">
                <a:latin typeface="Calluna" panose="00000500000000000000" pitchFamily="50" charset="0"/>
              </a:rPr>
              <a:t> d’activités sportives, </a:t>
            </a:r>
            <a:r>
              <a:rPr lang="fr-FR" sz="2200" b="1" dirty="0" smtClean="0">
                <a:latin typeface="Calluna" panose="00000500000000000000" pitchFamily="50" charset="0"/>
              </a:rPr>
              <a:t>54% </a:t>
            </a:r>
            <a:r>
              <a:rPr lang="fr-FR" sz="2200" dirty="0">
                <a:latin typeface="Calluna" panose="00000500000000000000" pitchFamily="50" charset="0"/>
              </a:rPr>
              <a:t>des enfants de CE2 sont inscrits dans un club sportif et </a:t>
            </a:r>
            <a:r>
              <a:rPr lang="fr-FR" sz="2200" b="1" dirty="0" smtClean="0">
                <a:latin typeface="Calluna" panose="00000500000000000000" pitchFamily="50" charset="0"/>
              </a:rPr>
              <a:t>52%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font régulièrement du sport ou des promenades.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b="1" u="sng" dirty="0" smtClean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u="sng" dirty="0" smtClean="0">
                <a:solidFill>
                  <a:srgbClr val="FF0000"/>
                </a:solidFill>
                <a:latin typeface="Calluna" panose="00000500000000000000" pitchFamily="50" charset="0"/>
              </a:rPr>
              <a:t>Donc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 : les enfants des différents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milieux sociaux ne sont </a:t>
            </a:r>
            <a:r>
              <a:rPr lang="fr-FR" sz="2200" b="1" u="sng" dirty="0">
                <a:solidFill>
                  <a:srgbClr val="FF0000"/>
                </a:solidFill>
                <a:latin typeface="Calluna" panose="00000500000000000000" pitchFamily="50" charset="0"/>
              </a:rPr>
              <a:t>pas égaux devant les </a:t>
            </a:r>
            <a:r>
              <a:rPr lang="fr-FR" sz="2200" b="1" u="sng" dirty="0" smtClean="0">
                <a:solidFill>
                  <a:srgbClr val="FF0000"/>
                </a:solidFill>
                <a:latin typeface="Calluna" panose="00000500000000000000" pitchFamily="50" charset="0"/>
              </a:rPr>
              <a:t>sports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.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 Pourquoi ?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Q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u’est-ce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qui porte certains à s’engager dans certains sports et à en délaisser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d’autres ?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Q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u’est-ce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qui fait qu’ils s’y investissent avec application ou pas ?</a:t>
            </a:r>
            <a:r>
              <a:rPr lang="fr-FR" sz="2200" dirty="0">
                <a:solidFill>
                  <a:srgbClr val="FF0000"/>
                </a:solidFill>
                <a:latin typeface="Calluna" panose="00000500000000000000" pitchFamily="50" charset="0"/>
              </a:rPr>
              <a:t> </a:t>
            </a:r>
            <a:endParaRPr lang="fr-FR" sz="2200" dirty="0" smtClean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 lvl="4"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 lvl="4"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= </a:t>
            </a:r>
            <a:r>
              <a:rPr lang="fr-FR" sz="2200" b="1" dirty="0" err="1" smtClean="0">
                <a:latin typeface="Calluna" panose="00000500000000000000" pitchFamily="50" charset="0"/>
              </a:rPr>
              <a:t>sportivisation</a:t>
            </a:r>
            <a:r>
              <a:rPr lang="fr-FR" sz="2200" b="1" dirty="0" smtClean="0">
                <a:latin typeface="Calluna" panose="00000500000000000000" pitchFamily="50" charset="0"/>
              </a:rPr>
              <a:t> </a:t>
            </a:r>
            <a:r>
              <a:rPr lang="fr-FR" sz="2200" b="1" dirty="0">
                <a:latin typeface="Calluna" panose="00000500000000000000" pitchFamily="50" charset="0"/>
              </a:rPr>
              <a:t>de l’enfance </a:t>
            </a:r>
            <a:r>
              <a:rPr lang="fr-FR" sz="2200" dirty="0" smtClean="0">
                <a:latin typeface="Calluna" panose="00000500000000000000" pitchFamily="50" charset="0"/>
              </a:rPr>
              <a:t>très </a:t>
            </a:r>
            <a:r>
              <a:rPr lang="fr-FR" sz="2200" dirty="0">
                <a:latin typeface="Calluna" panose="00000500000000000000" pitchFamily="50" charset="0"/>
              </a:rPr>
              <a:t>différent d’un milieu social à l’autre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5989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4624" y="291548"/>
            <a:ext cx="11343063" cy="630519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Cas. </a:t>
            </a:r>
            <a:r>
              <a:rPr lang="fr-FR" sz="2200" b="1" dirty="0" smtClean="0">
                <a:latin typeface="Calluna" panose="00000500000000000000" pitchFamily="50" charset="0"/>
              </a:rPr>
              <a:t>Christine </a:t>
            </a:r>
            <a:r>
              <a:rPr lang="fr-FR" sz="2200" b="1" dirty="0" err="1">
                <a:latin typeface="Calluna" panose="00000500000000000000" pitchFamily="50" charset="0"/>
              </a:rPr>
              <a:t>Mennesson</a:t>
            </a:r>
            <a:r>
              <a:rPr lang="fr-FR" sz="2200" b="1" dirty="0">
                <a:latin typeface="Calluna" panose="00000500000000000000" pitchFamily="50" charset="0"/>
              </a:rPr>
              <a:t>, Julien Bertrand et Sarah </a:t>
            </a:r>
            <a:r>
              <a:rPr lang="fr-FR" sz="2200" b="1" dirty="0" smtClean="0">
                <a:latin typeface="Calluna" panose="00000500000000000000" pitchFamily="50" charset="0"/>
              </a:rPr>
              <a:t>Nicaise</a:t>
            </a:r>
            <a:r>
              <a:rPr lang="fr-FR" sz="2200" dirty="0" smtClean="0">
                <a:latin typeface="Calluna" panose="00000500000000000000" pitchFamily="50" charset="0"/>
              </a:rPr>
              <a:t>, </a:t>
            </a:r>
            <a:r>
              <a:rPr lang="fr-FR" sz="2200" b="1" dirty="0" smtClean="0">
                <a:latin typeface="Calluna" panose="00000500000000000000" pitchFamily="50" charset="0"/>
              </a:rPr>
              <a:t>«</a:t>
            </a:r>
            <a:r>
              <a:rPr lang="fr-FR" sz="2200" b="1" dirty="0">
                <a:latin typeface="Calluna" panose="00000500000000000000" pitchFamily="50" charset="0"/>
              </a:rPr>
              <a:t> Quand le sport construit la classe </a:t>
            </a:r>
            <a:r>
              <a:rPr lang="fr-FR" sz="2200" b="1" dirty="0" smtClean="0">
                <a:latin typeface="Calluna" panose="00000500000000000000" pitchFamily="50" charset="0"/>
              </a:rPr>
              <a:t>»</a:t>
            </a:r>
            <a:r>
              <a:rPr lang="fr-FR" sz="2200" dirty="0" smtClean="0">
                <a:latin typeface="Calluna" panose="00000500000000000000" pitchFamily="50" charset="0"/>
              </a:rPr>
              <a:t>, </a:t>
            </a:r>
            <a:r>
              <a:rPr lang="fr-FR" sz="2200" i="1" dirty="0" smtClean="0">
                <a:latin typeface="Calluna" panose="00000500000000000000" pitchFamily="50" charset="0"/>
              </a:rPr>
              <a:t>in </a:t>
            </a:r>
            <a:r>
              <a:rPr lang="fr-FR" sz="2200" b="1" dirty="0" smtClean="0">
                <a:latin typeface="Calluna" panose="00000500000000000000" pitchFamily="50" charset="0"/>
              </a:rPr>
              <a:t>Bernard </a:t>
            </a:r>
            <a:r>
              <a:rPr lang="fr-FR" sz="2200" b="1" dirty="0" err="1">
                <a:latin typeface="Calluna" panose="00000500000000000000" pitchFamily="50" charset="0"/>
              </a:rPr>
              <a:t>Lahire</a:t>
            </a:r>
            <a:r>
              <a:rPr lang="fr-FR" sz="2200" b="1" dirty="0">
                <a:latin typeface="Calluna" panose="00000500000000000000" pitchFamily="50" charset="0"/>
              </a:rPr>
              <a:t> dans </a:t>
            </a:r>
            <a:r>
              <a:rPr lang="fr-FR" sz="2200" b="1" i="1" dirty="0">
                <a:latin typeface="Calluna" panose="00000500000000000000" pitchFamily="50" charset="0"/>
              </a:rPr>
              <a:t>Enfances de classe. De l’inégalité parmi les enfants</a:t>
            </a:r>
            <a:r>
              <a:rPr lang="fr-FR" sz="2200" b="1" dirty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(Seuil, 2019</a:t>
            </a:r>
            <a:r>
              <a:rPr lang="fr-FR" sz="2200" dirty="0" smtClean="0">
                <a:latin typeface="Calluna" panose="00000500000000000000" pitchFamily="50" charset="0"/>
              </a:rPr>
              <a:t>). Enquête de 17 chercheurs sur 35 enfants de 5 et 6 ans entre 2014 et 2018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— </a:t>
            </a:r>
            <a:r>
              <a:rPr lang="fr-FR" sz="2200" dirty="0">
                <a:latin typeface="Calluna" panose="00000500000000000000" pitchFamily="50" charset="0"/>
              </a:rPr>
              <a:t>Dès </a:t>
            </a:r>
            <a:r>
              <a:rPr lang="fr-FR" sz="2200" dirty="0" smtClean="0">
                <a:latin typeface="Calluna" panose="00000500000000000000" pitchFamily="50" charset="0"/>
              </a:rPr>
              <a:t>5</a:t>
            </a:r>
            <a:r>
              <a:rPr lang="fr-FR" sz="2200" dirty="0">
                <a:latin typeface="Calluna" panose="00000500000000000000" pitchFamily="50" charset="0"/>
              </a:rPr>
              <a:t> </a:t>
            </a:r>
            <a:r>
              <a:rPr lang="fr-FR" sz="2200" dirty="0" smtClean="0">
                <a:latin typeface="Calluna" panose="00000500000000000000" pitchFamily="50" charset="0"/>
              </a:rPr>
              <a:t>ans</a:t>
            </a:r>
            <a:r>
              <a:rPr lang="fr-FR" sz="2200" dirty="0">
                <a:latin typeface="Calluna" panose="00000500000000000000" pitchFamily="50" charset="0"/>
              </a:rPr>
              <a:t>, </a:t>
            </a:r>
            <a:r>
              <a:rPr lang="fr-FR" sz="2200" dirty="0" smtClean="0">
                <a:latin typeface="Calluna" panose="00000500000000000000" pitchFamily="50" charset="0"/>
              </a:rPr>
              <a:t>sport </a:t>
            </a:r>
            <a:r>
              <a:rPr lang="fr-FR" sz="2200" dirty="0" smtClean="0">
                <a:latin typeface="Calluna" panose="00000500000000000000" pitchFamily="50" charset="0"/>
              </a:rPr>
              <a:t>hors de l’école </a:t>
            </a:r>
            <a:r>
              <a:rPr lang="fr-FR" sz="2200" dirty="0" smtClean="0">
                <a:latin typeface="Calluna" panose="00000500000000000000" pitchFamily="50" charset="0"/>
              </a:rPr>
              <a:t>=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«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 apparaît comme une </a:t>
            </a:r>
            <a:r>
              <a:rPr lang="fr-FR" sz="2200" b="1" i="1" dirty="0">
                <a:solidFill>
                  <a:srgbClr val="FF0000"/>
                </a:solidFill>
                <a:latin typeface="Calluna" panose="00000500000000000000" pitchFamily="50" charset="0"/>
              </a:rPr>
              <a:t>norme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, aux deux sens du terme, c’est-à-dire à la fois comme une activité largement diffusée, et comme une injonction socialement intériorisée par de nombreux parents »</a:t>
            </a:r>
            <a:r>
              <a:rPr lang="fr-FR" sz="2200" dirty="0">
                <a:latin typeface="Calluna" panose="00000500000000000000" pitchFamily="50" charset="0"/>
              </a:rPr>
              <a:t>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— S’explique par deux traits :</a:t>
            </a:r>
          </a:p>
          <a:p>
            <a:pPr lvl="3">
              <a:lnSpc>
                <a:spcPct val="12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&gt;</a:t>
            </a:r>
            <a:r>
              <a:rPr lang="fr-FR" sz="2200" b="1" dirty="0" smtClean="0">
                <a:latin typeface="Calluna" panose="00000500000000000000" pitchFamily="50" charset="0"/>
              </a:rPr>
              <a:t> un </a:t>
            </a:r>
            <a:r>
              <a:rPr lang="fr-FR" sz="2200" b="1" dirty="0">
                <a:latin typeface="Calluna" panose="00000500000000000000" pitchFamily="50" charset="0"/>
              </a:rPr>
              <a:t>« coût d’entrée » relativement bas</a:t>
            </a:r>
            <a:r>
              <a:rPr lang="fr-FR" sz="2200" dirty="0">
                <a:latin typeface="Calluna" panose="00000500000000000000" pitchFamily="50" charset="0"/>
              </a:rPr>
              <a:t> : </a:t>
            </a:r>
            <a:r>
              <a:rPr lang="fr-FR" sz="2200" dirty="0" smtClean="0">
                <a:latin typeface="Calluna" panose="00000500000000000000" pitchFamily="50" charset="0"/>
              </a:rPr>
              <a:t>offre </a:t>
            </a:r>
            <a:r>
              <a:rPr lang="fr-FR" sz="2200" dirty="0">
                <a:latin typeface="Calluna" panose="00000500000000000000" pitchFamily="50" charset="0"/>
              </a:rPr>
              <a:t>de pratiques </a:t>
            </a:r>
            <a:r>
              <a:rPr lang="fr-FR" sz="2200" dirty="0" smtClean="0">
                <a:latin typeface="Calluna" panose="00000500000000000000" pitchFamily="50" charset="0"/>
              </a:rPr>
              <a:t>sportives abondante </a:t>
            </a:r>
            <a:r>
              <a:rPr lang="fr-FR" sz="2200" dirty="0">
                <a:latin typeface="Calluna" panose="00000500000000000000" pitchFamily="50" charset="0"/>
              </a:rPr>
              <a:t>à peu près partout, </a:t>
            </a:r>
            <a:r>
              <a:rPr lang="fr-FR" sz="2200" dirty="0" smtClean="0">
                <a:latin typeface="Calluna" panose="00000500000000000000" pitchFamily="50" charset="0"/>
              </a:rPr>
              <a:t>même dans </a:t>
            </a:r>
            <a:r>
              <a:rPr lang="fr-FR" sz="2200" dirty="0">
                <a:latin typeface="Calluna" panose="00000500000000000000" pitchFamily="50" charset="0"/>
              </a:rPr>
              <a:t>zones au maillage plus faible (village, etc</a:t>
            </a:r>
            <a:r>
              <a:rPr lang="fr-FR" sz="2200" dirty="0" smtClean="0">
                <a:latin typeface="Calluna" panose="00000500000000000000" pitchFamily="50" charset="0"/>
              </a:rPr>
              <a:t>.) ; </a:t>
            </a:r>
          </a:p>
          <a:p>
            <a:pPr lvl="3">
              <a:lnSpc>
                <a:spcPct val="120000"/>
              </a:lnSpc>
            </a:pP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&gt;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des </a:t>
            </a:r>
            <a:r>
              <a:rPr lang="fr-FR" sz="2200" b="1" dirty="0" smtClean="0">
                <a:latin typeface="Calluna" panose="00000500000000000000" pitchFamily="50" charset="0"/>
              </a:rPr>
              <a:t>«</a:t>
            </a:r>
            <a:r>
              <a:rPr lang="fr-FR" sz="2200" b="1" dirty="0">
                <a:latin typeface="Calluna" panose="00000500000000000000" pitchFamily="50" charset="0"/>
              </a:rPr>
              <a:t> barrières symboliques » </a:t>
            </a:r>
            <a:r>
              <a:rPr lang="fr-FR" sz="2200" dirty="0" smtClean="0">
                <a:latin typeface="Calluna" panose="00000500000000000000" pitchFamily="50" charset="0"/>
              </a:rPr>
              <a:t>moins </a:t>
            </a:r>
            <a:r>
              <a:rPr lang="fr-FR" sz="2200" dirty="0" smtClean="0">
                <a:latin typeface="Calluna" panose="00000500000000000000" pitchFamily="50" charset="0"/>
              </a:rPr>
              <a:t>fortes pour sports que </a:t>
            </a:r>
            <a:r>
              <a:rPr lang="fr-FR" sz="2200" dirty="0">
                <a:latin typeface="Calluna" panose="00000500000000000000" pitchFamily="50" charset="0"/>
              </a:rPr>
              <a:t>pour </a:t>
            </a:r>
            <a:r>
              <a:rPr lang="fr-FR" sz="2200" dirty="0" smtClean="0">
                <a:latin typeface="Calluna" panose="00000500000000000000" pitchFamily="50" charset="0"/>
              </a:rPr>
              <a:t>loisirs </a:t>
            </a:r>
            <a:r>
              <a:rPr lang="fr-FR" sz="2200" dirty="0">
                <a:latin typeface="Calluna" panose="00000500000000000000" pitchFamily="50" charset="0"/>
              </a:rPr>
              <a:t>culturels </a:t>
            </a:r>
            <a:r>
              <a:rPr lang="fr-FR" sz="2200" dirty="0" smtClean="0">
                <a:latin typeface="Calluna" panose="00000500000000000000" pitchFamily="50" charset="0"/>
              </a:rPr>
              <a:t>(notamment artistiques)</a:t>
            </a:r>
            <a:r>
              <a:rPr lang="fr-FR" sz="2200" dirty="0">
                <a:latin typeface="Calluna" panose="00000500000000000000" pitchFamily="50" charset="0"/>
              </a:rPr>
              <a:t> : </a:t>
            </a:r>
            <a:r>
              <a:rPr lang="fr-FR" sz="2200" dirty="0" smtClean="0">
                <a:latin typeface="Calluna" panose="00000500000000000000" pitchFamily="50" charset="0"/>
              </a:rPr>
              <a:t>violoncelle difficile dans </a:t>
            </a:r>
            <a:r>
              <a:rPr lang="fr-FR" sz="2200" dirty="0">
                <a:latin typeface="Calluna" panose="00000500000000000000" pitchFamily="50" charset="0"/>
              </a:rPr>
              <a:t>milieux sociaux faiblement dotés en capital </a:t>
            </a:r>
            <a:r>
              <a:rPr lang="fr-FR" sz="2200" dirty="0" smtClean="0">
                <a:latin typeface="Calluna" panose="00000500000000000000" pitchFamily="50" charset="0"/>
              </a:rPr>
              <a:t>culturel ; beaucoup </a:t>
            </a:r>
            <a:r>
              <a:rPr lang="fr-FR" sz="2200" dirty="0" smtClean="0">
                <a:latin typeface="Calluna" panose="00000500000000000000" pitchFamily="50" charset="0"/>
              </a:rPr>
              <a:t>difficile moins </a:t>
            </a:r>
            <a:r>
              <a:rPr lang="fr-FR" sz="2200" dirty="0">
                <a:latin typeface="Calluna" panose="00000500000000000000" pitchFamily="50" charset="0"/>
              </a:rPr>
              <a:t>pour </a:t>
            </a:r>
            <a:r>
              <a:rPr lang="fr-FR" sz="2200" dirty="0" smtClean="0">
                <a:latin typeface="Calluna" panose="00000500000000000000" pitchFamily="50" charset="0"/>
              </a:rPr>
              <a:t>football </a:t>
            </a:r>
            <a:r>
              <a:rPr lang="fr-FR" sz="2200" dirty="0">
                <a:latin typeface="Calluna" panose="00000500000000000000" pitchFamily="50" charset="0"/>
              </a:rPr>
              <a:t>ou du judo.</a:t>
            </a: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943723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4624" y="291548"/>
            <a:ext cx="11343063" cy="630519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fr-FR" sz="2200" dirty="0">
                <a:solidFill>
                  <a:srgbClr val="FF0000"/>
                </a:solidFill>
                <a:latin typeface="Calluna" panose="00000500000000000000" pitchFamily="50" charset="0"/>
              </a:rPr>
              <a:t>—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Malgré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cette accessibilité = </a:t>
            </a:r>
            <a:r>
              <a:rPr lang="fr-FR" sz="2200" dirty="0" smtClean="0">
                <a:latin typeface="Calluna" panose="00000500000000000000" pitchFamily="50" charset="0"/>
              </a:rPr>
              <a:t>enfants </a:t>
            </a:r>
            <a:r>
              <a:rPr lang="fr-FR" sz="2200" dirty="0">
                <a:latin typeface="Calluna" panose="00000500000000000000" pitchFamily="50" charset="0"/>
              </a:rPr>
              <a:t>qui n’ont </a:t>
            </a:r>
            <a:r>
              <a:rPr lang="fr-FR" sz="2200" b="1" dirty="0">
                <a:latin typeface="Calluna" panose="00000500000000000000" pitchFamily="50" charset="0"/>
              </a:rPr>
              <a:t>aucune activité</a:t>
            </a:r>
            <a:r>
              <a:rPr lang="fr-FR" sz="2200" dirty="0">
                <a:latin typeface="Calluna" panose="00000500000000000000" pitchFamily="50" charset="0"/>
              </a:rPr>
              <a:t> sportive encadrée appartiennent </a:t>
            </a:r>
            <a:r>
              <a:rPr lang="fr-FR" sz="2200" b="1" dirty="0">
                <a:latin typeface="Calluna" panose="00000500000000000000" pitchFamily="50" charset="0"/>
              </a:rPr>
              <a:t>presque toujours aux classes </a:t>
            </a:r>
            <a:r>
              <a:rPr lang="fr-FR" sz="2200" b="1" dirty="0" smtClean="0">
                <a:latin typeface="Calluna" panose="00000500000000000000" pitchFamily="50" charset="0"/>
              </a:rPr>
              <a:t>populaires</a:t>
            </a:r>
            <a:r>
              <a:rPr lang="fr-FR" sz="2200" dirty="0" smtClean="0">
                <a:latin typeface="Calluna" panose="00000500000000000000" pitchFamily="50" charset="0"/>
              </a:rPr>
              <a:t>, </a:t>
            </a:r>
            <a:r>
              <a:rPr lang="fr-FR" sz="2200" dirty="0">
                <a:latin typeface="Calluna" panose="00000500000000000000" pitchFamily="50" charset="0"/>
              </a:rPr>
              <a:t>alors que </a:t>
            </a:r>
            <a:r>
              <a:rPr lang="fr-FR" sz="2200" dirty="0" smtClean="0">
                <a:latin typeface="Calluna" panose="00000500000000000000" pitchFamily="50" charset="0"/>
              </a:rPr>
              <a:t>sports </a:t>
            </a:r>
            <a:r>
              <a:rPr lang="fr-FR" sz="2200" dirty="0">
                <a:latin typeface="Calluna" panose="00000500000000000000" pitchFamily="50" charset="0"/>
              </a:rPr>
              <a:t>encadrés sont systématiques pour les enfants dans les </a:t>
            </a:r>
            <a:r>
              <a:rPr lang="fr-FR" sz="2200" b="1" dirty="0">
                <a:latin typeface="Calluna" panose="00000500000000000000" pitchFamily="50" charset="0"/>
              </a:rPr>
              <a:t>classes moyennes supérieures et les milieux aisés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  <a:endParaRPr lang="fr-FR" sz="2200" dirty="0">
              <a:latin typeface="Calluna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</a:t>
            </a:r>
            <a:r>
              <a:rPr lang="fr-FR" sz="2200" dirty="0" smtClean="0">
                <a:latin typeface="Calluna" panose="00000500000000000000" pitchFamily="50" charset="0"/>
              </a:rPr>
              <a:t> Dans </a:t>
            </a:r>
            <a:r>
              <a:rPr lang="fr-FR" sz="2200" dirty="0">
                <a:latin typeface="Calluna" panose="00000500000000000000" pitchFamily="50" charset="0"/>
              </a:rPr>
              <a:t>ces </a:t>
            </a:r>
            <a:r>
              <a:rPr lang="fr-FR" sz="2200" dirty="0" smtClean="0">
                <a:latin typeface="Calluna" panose="00000500000000000000" pitchFamily="50" charset="0"/>
              </a:rPr>
              <a:t>milieux (moyen et supérieur), </a:t>
            </a:r>
            <a:r>
              <a:rPr lang="fr-FR" sz="2200" dirty="0" smtClean="0">
                <a:latin typeface="Calluna" panose="00000500000000000000" pitchFamily="50" charset="0"/>
              </a:rPr>
              <a:t>sport fait </a:t>
            </a:r>
            <a:r>
              <a:rPr lang="fr-FR" sz="2200" dirty="0">
                <a:latin typeface="Calluna" panose="00000500000000000000" pitchFamily="50" charset="0"/>
              </a:rPr>
              <a:t>partie de l’</a:t>
            </a:r>
            <a:r>
              <a:rPr lang="fr-FR" sz="2200" b="1" dirty="0">
                <a:latin typeface="Calluna" panose="00000500000000000000" pitchFamily="50" charset="0"/>
              </a:rPr>
              <a:t>« éducation concertée </a:t>
            </a:r>
            <a:r>
              <a:rPr lang="fr-FR" sz="2200" b="1" dirty="0" smtClean="0">
                <a:latin typeface="Calluna" panose="00000500000000000000" pitchFamily="50" charset="0"/>
              </a:rPr>
              <a:t>»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: parents s’investissent </a:t>
            </a:r>
            <a:r>
              <a:rPr lang="fr-FR" sz="2200" dirty="0">
                <a:latin typeface="Calluna" panose="00000500000000000000" pitchFamily="50" charset="0"/>
              </a:rPr>
              <a:t>massivement dans l’éducation de leurs enfants de façon à assurer la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reproduction des positions sociales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occupées</a:t>
            </a:r>
            <a:r>
              <a:rPr lang="fr-FR" sz="2200" dirty="0" smtClean="0">
                <a:latin typeface="Calluna" panose="00000500000000000000" pitchFamily="50" charset="0"/>
              </a:rPr>
              <a:t> = sport </a:t>
            </a:r>
            <a:r>
              <a:rPr lang="fr-FR" sz="2200" dirty="0">
                <a:latin typeface="Calluna" panose="00000500000000000000" pitchFamily="50" charset="0"/>
              </a:rPr>
              <a:t>pratiqué </a:t>
            </a:r>
            <a:r>
              <a:rPr lang="fr-FR" sz="2200" dirty="0" smtClean="0">
                <a:latin typeface="Calluna" panose="00000500000000000000" pitchFamily="50" charset="0"/>
              </a:rPr>
              <a:t>avec une </a:t>
            </a:r>
            <a:r>
              <a:rPr lang="fr-FR" sz="2200" b="1" dirty="0">
                <a:latin typeface="Calluna" panose="00000500000000000000" pitchFamily="50" charset="0"/>
              </a:rPr>
              <a:t>certaine intensité </a:t>
            </a:r>
            <a:r>
              <a:rPr lang="fr-FR" sz="2200" dirty="0">
                <a:latin typeface="Calluna" panose="00000500000000000000" pitchFamily="50" charset="0"/>
              </a:rPr>
              <a:t>+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b="1" dirty="0" smtClean="0">
                <a:latin typeface="Calluna" panose="00000500000000000000" pitchFamily="50" charset="0"/>
              </a:rPr>
              <a:t>associé </a:t>
            </a:r>
            <a:r>
              <a:rPr lang="fr-FR" sz="2200" b="1" dirty="0">
                <a:latin typeface="Calluna" panose="00000500000000000000" pitchFamily="50" charset="0"/>
              </a:rPr>
              <a:t>à des pratiques sportives plus informelles exercées </a:t>
            </a:r>
            <a:r>
              <a:rPr lang="fr-FR" sz="2200" b="1" dirty="0" smtClean="0">
                <a:latin typeface="Calluna" panose="00000500000000000000" pitchFamily="50" charset="0"/>
              </a:rPr>
              <a:t>dans la </a:t>
            </a:r>
            <a:r>
              <a:rPr lang="fr-FR" sz="2200" b="1" dirty="0">
                <a:latin typeface="Calluna" panose="00000500000000000000" pitchFamily="50" charset="0"/>
              </a:rPr>
              <a:t>famille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Or </a:t>
            </a:r>
            <a:r>
              <a:rPr lang="fr-FR" sz="2200" dirty="0">
                <a:latin typeface="Calluna" panose="00000500000000000000" pitchFamily="50" charset="0"/>
              </a:rPr>
              <a:t>ce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cadre de socialisation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propre aux groupes favorisés développe </a:t>
            </a:r>
            <a:r>
              <a:rPr lang="fr-FR" sz="2200" dirty="0">
                <a:latin typeface="Calluna" panose="00000500000000000000" pitchFamily="50" charset="0"/>
              </a:rPr>
              <a:t>chez ces enfants </a:t>
            </a:r>
            <a:r>
              <a:rPr lang="fr-FR" sz="2200" dirty="0" smtClean="0">
                <a:latin typeface="Calluna" panose="00000500000000000000" pitchFamily="50" charset="0"/>
              </a:rPr>
              <a:t>une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disposition à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s’investir dans les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sports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: ils sont encouragés à faire du sport et à accorder à cette pratique une importance qui a du sens dans la </a:t>
            </a:r>
            <a:r>
              <a:rPr lang="fr-FR" sz="2200" dirty="0" smtClean="0">
                <a:latin typeface="Calluna" panose="00000500000000000000" pitchFamily="50" charset="0"/>
              </a:rPr>
              <a:t>famille (= fort encouragement à s’engager dans sport et à lui attribuer de la valeur).</a:t>
            </a:r>
            <a:endParaRPr lang="fr-FR" sz="2200" dirty="0">
              <a:latin typeface="Calluna" panose="00000500000000000000" pitchFamily="50" charset="0"/>
            </a:endParaRP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411982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3339" y="450575"/>
            <a:ext cx="11092069" cy="61461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2100" b="1" dirty="0" smtClean="0">
                <a:latin typeface="Calluna" panose="00000500000000000000" pitchFamily="50" charset="0"/>
              </a:rPr>
              <a:t>À l’inverse</a:t>
            </a:r>
            <a:r>
              <a:rPr lang="fr-FR" sz="2100" dirty="0" smtClean="0">
                <a:latin typeface="Calluna" panose="00000500000000000000" pitchFamily="50" charset="0"/>
              </a:rPr>
              <a:t> : </a:t>
            </a:r>
            <a:endParaRPr lang="fr-FR" sz="21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100" b="1" dirty="0">
                <a:solidFill>
                  <a:srgbClr val="FF0000"/>
                </a:solidFill>
                <a:latin typeface="Calluna" panose="00000500000000000000" pitchFamily="50" charset="0"/>
              </a:rPr>
              <a:t>— </a:t>
            </a:r>
            <a:r>
              <a:rPr lang="fr-FR" sz="2100" b="1" u="sng" dirty="0" smtClean="0">
                <a:solidFill>
                  <a:srgbClr val="FF0000"/>
                </a:solidFill>
                <a:latin typeface="Calluna" panose="00000500000000000000" pitchFamily="50" charset="0"/>
              </a:rPr>
              <a:t>Milieux </a:t>
            </a:r>
            <a:r>
              <a:rPr lang="fr-FR" sz="2100" b="1" u="sng" dirty="0">
                <a:solidFill>
                  <a:srgbClr val="FF0000"/>
                </a:solidFill>
                <a:latin typeface="Calluna" panose="00000500000000000000" pitchFamily="50" charset="0"/>
              </a:rPr>
              <a:t>défavorisés ou </a:t>
            </a:r>
            <a:r>
              <a:rPr lang="fr-FR" sz="2100" b="1" u="sng" dirty="0" smtClean="0">
                <a:solidFill>
                  <a:srgbClr val="FF0000"/>
                </a:solidFill>
                <a:latin typeface="Calluna" panose="00000500000000000000" pitchFamily="50" charset="0"/>
              </a:rPr>
              <a:t>précarisés</a:t>
            </a:r>
            <a:r>
              <a:rPr lang="fr-FR" sz="2100" u="sng" dirty="0" smtClean="0">
                <a:solidFill>
                  <a:srgbClr val="FF0000"/>
                </a:solidFill>
                <a:latin typeface="Calluna" panose="00000500000000000000" pitchFamily="50" charset="0"/>
              </a:rPr>
              <a:t> </a:t>
            </a:r>
            <a:r>
              <a:rPr lang="fr-FR" sz="2100" dirty="0" smtClean="0">
                <a:latin typeface="Calluna" panose="00000500000000000000" pitchFamily="50" charset="0"/>
              </a:rPr>
              <a:t>(surtout filles) = </a:t>
            </a:r>
            <a:r>
              <a:rPr lang="fr-FR" sz="2100" dirty="0" smtClean="0">
                <a:latin typeface="Calluna" panose="00000500000000000000" pitchFamily="50" charset="0"/>
              </a:rPr>
              <a:t>enfants </a:t>
            </a:r>
            <a:r>
              <a:rPr lang="fr-FR" sz="2100" b="1" dirty="0" smtClean="0">
                <a:latin typeface="Calluna" panose="00000500000000000000" pitchFamily="50" charset="0"/>
              </a:rPr>
              <a:t>éloignés </a:t>
            </a:r>
            <a:r>
              <a:rPr lang="fr-FR" sz="2100" b="1" dirty="0">
                <a:latin typeface="Calluna" panose="00000500000000000000" pitchFamily="50" charset="0"/>
              </a:rPr>
              <a:t>des sports </a:t>
            </a:r>
            <a:r>
              <a:rPr lang="fr-FR" sz="2100" dirty="0" smtClean="0">
                <a:latin typeface="Calluna" panose="00000500000000000000" pitchFamily="50" charset="0"/>
              </a:rPr>
              <a:t>=</a:t>
            </a:r>
            <a:r>
              <a:rPr lang="fr-FR" sz="2100" dirty="0" smtClean="0">
                <a:latin typeface="Calluna" panose="00000500000000000000" pitchFamily="50" charset="0"/>
              </a:rPr>
              <a:t> manque </a:t>
            </a:r>
            <a:r>
              <a:rPr lang="fr-FR" sz="2100" dirty="0">
                <a:latin typeface="Calluna" panose="00000500000000000000" pitchFamily="50" charset="0"/>
              </a:rPr>
              <a:t>de </a:t>
            </a:r>
            <a:r>
              <a:rPr lang="fr-FR" sz="2100" b="1" dirty="0">
                <a:latin typeface="Calluna" panose="00000500000000000000" pitchFamily="50" charset="0"/>
              </a:rPr>
              <a:t>ressources économiques </a:t>
            </a:r>
            <a:r>
              <a:rPr lang="fr-FR" sz="2100" b="1" dirty="0" smtClean="0">
                <a:latin typeface="Calluna" panose="00000500000000000000" pitchFamily="50" charset="0"/>
              </a:rPr>
              <a:t>des parents </a:t>
            </a:r>
            <a:r>
              <a:rPr lang="fr-FR" sz="2100" dirty="0" smtClean="0">
                <a:latin typeface="Calluna" panose="00000500000000000000" pitchFamily="50" charset="0"/>
              </a:rPr>
              <a:t>pour </a:t>
            </a:r>
            <a:r>
              <a:rPr lang="fr-FR" sz="2100" dirty="0">
                <a:latin typeface="Calluna" panose="00000500000000000000" pitchFamily="50" charset="0"/>
              </a:rPr>
              <a:t>inscrire leurs enfants en club </a:t>
            </a:r>
            <a:r>
              <a:rPr lang="fr-FR" sz="2100" dirty="0" smtClean="0">
                <a:latin typeface="Calluna" panose="00000500000000000000" pitchFamily="50" charset="0"/>
              </a:rPr>
              <a:t>+ </a:t>
            </a:r>
            <a:r>
              <a:rPr lang="fr-FR" sz="2100" b="1" dirty="0" smtClean="0">
                <a:latin typeface="Calluna" panose="00000500000000000000" pitchFamily="50" charset="0"/>
              </a:rPr>
              <a:t>peu </a:t>
            </a:r>
            <a:r>
              <a:rPr lang="fr-FR" sz="2100" b="1" dirty="0">
                <a:latin typeface="Calluna" panose="00000500000000000000" pitchFamily="50" charset="0"/>
              </a:rPr>
              <a:t>informés </a:t>
            </a:r>
            <a:r>
              <a:rPr lang="fr-FR" sz="2100" dirty="0">
                <a:latin typeface="Calluna" panose="00000500000000000000" pitchFamily="50" charset="0"/>
              </a:rPr>
              <a:t>des activités </a:t>
            </a:r>
            <a:r>
              <a:rPr lang="fr-FR" sz="2100" dirty="0" smtClean="0">
                <a:latin typeface="Calluna" panose="00000500000000000000" pitchFamily="50" charset="0"/>
              </a:rPr>
              <a:t>et </a:t>
            </a:r>
            <a:r>
              <a:rPr lang="fr-FR" sz="2100" b="1" dirty="0" smtClean="0">
                <a:latin typeface="Calluna" panose="00000500000000000000" pitchFamily="50" charset="0"/>
              </a:rPr>
              <a:t>manquent </a:t>
            </a:r>
            <a:r>
              <a:rPr lang="fr-FR" sz="2100" b="1" dirty="0">
                <a:latin typeface="Calluna" panose="00000500000000000000" pitchFamily="50" charset="0"/>
              </a:rPr>
              <a:t>de </a:t>
            </a:r>
            <a:r>
              <a:rPr lang="fr-FR" sz="2100" b="1" dirty="0" smtClean="0">
                <a:latin typeface="Calluna" panose="00000500000000000000" pitchFamily="50" charset="0"/>
              </a:rPr>
              <a:t>temps</a:t>
            </a:r>
            <a:r>
              <a:rPr lang="fr-FR" sz="2100" dirty="0" smtClean="0">
                <a:latin typeface="Calluna" panose="00000500000000000000" pitchFamily="50" charset="0"/>
              </a:rPr>
              <a:t> =&gt; souvent </a:t>
            </a:r>
            <a:r>
              <a:rPr lang="fr-FR" sz="2100" dirty="0">
                <a:latin typeface="Calluna" panose="00000500000000000000" pitchFamily="50" charset="0"/>
              </a:rPr>
              <a:t>ce sont </a:t>
            </a:r>
            <a:r>
              <a:rPr lang="fr-FR" sz="2100" b="1" dirty="0" smtClean="0">
                <a:latin typeface="Calluna" panose="00000500000000000000" pitchFamily="50" charset="0"/>
              </a:rPr>
              <a:t>les enseignants</a:t>
            </a:r>
            <a:r>
              <a:rPr lang="fr-FR" sz="2100" dirty="0" smtClean="0">
                <a:latin typeface="Calluna" panose="00000500000000000000" pitchFamily="50" charset="0"/>
              </a:rPr>
              <a:t> </a:t>
            </a:r>
            <a:r>
              <a:rPr lang="fr-FR" sz="2100" dirty="0">
                <a:latin typeface="Calluna" panose="00000500000000000000" pitchFamily="50" charset="0"/>
              </a:rPr>
              <a:t>qui suggèrent à ces parents d’inscrire leurs enfants à un sport – comme occupation, </a:t>
            </a:r>
            <a:r>
              <a:rPr lang="fr-FR" sz="2100" dirty="0" smtClean="0">
                <a:latin typeface="Calluna" panose="00000500000000000000" pitchFamily="50" charset="0"/>
              </a:rPr>
              <a:t>ou </a:t>
            </a:r>
            <a:r>
              <a:rPr lang="fr-FR" sz="2100" dirty="0">
                <a:latin typeface="Calluna" panose="00000500000000000000" pitchFamily="50" charset="0"/>
              </a:rPr>
              <a:t>comme mode de « canalisation ».</a:t>
            </a:r>
          </a:p>
          <a:p>
            <a:pPr lvl="4">
              <a:lnSpc>
                <a:spcPct val="100000"/>
              </a:lnSpc>
            </a:pP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100" b="1" dirty="0" smtClean="0">
                <a:latin typeface="Calluna" panose="00000500000000000000" pitchFamily="50" charset="0"/>
              </a:rPr>
              <a:t>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formes </a:t>
            </a:r>
            <a:r>
              <a:rPr lang="fr-FR" sz="2100" b="1" dirty="0">
                <a:solidFill>
                  <a:srgbClr val="FF0000"/>
                </a:solidFill>
                <a:latin typeface="Calluna" panose="00000500000000000000" pitchFamily="50" charset="0"/>
              </a:rPr>
              <a:t>différentes de socialisation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au sport et </a:t>
            </a:r>
            <a:r>
              <a:rPr lang="fr-FR" sz="2100" b="1" dirty="0">
                <a:solidFill>
                  <a:srgbClr val="FF0000"/>
                </a:solidFill>
                <a:latin typeface="Calluna" panose="00000500000000000000" pitchFamily="50" charset="0"/>
              </a:rPr>
              <a:t>d’investissement dans les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sports</a:t>
            </a:r>
            <a:endParaRPr lang="fr-FR" sz="2100" b="1" dirty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100" b="1" dirty="0" smtClean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 </a:t>
            </a:r>
            <a:r>
              <a:rPr lang="fr-FR" sz="2100" b="1" u="heavy" dirty="0">
                <a:solidFill>
                  <a:srgbClr val="FF0000"/>
                </a:solidFill>
                <a:latin typeface="Calluna" panose="00000500000000000000" pitchFamily="50" charset="0"/>
              </a:rPr>
              <a:t>C</a:t>
            </a:r>
            <a:r>
              <a:rPr lang="fr-FR" sz="2100" b="1" u="heavy" dirty="0" smtClean="0">
                <a:solidFill>
                  <a:srgbClr val="FF0000"/>
                </a:solidFill>
                <a:latin typeface="Calluna" panose="00000500000000000000" pitchFamily="50" charset="0"/>
              </a:rPr>
              <a:t>lasses </a:t>
            </a:r>
            <a:r>
              <a:rPr lang="fr-FR" sz="2100" b="1" u="heavy" dirty="0" smtClean="0">
                <a:solidFill>
                  <a:srgbClr val="FF0000"/>
                </a:solidFill>
                <a:latin typeface="Calluna" panose="00000500000000000000" pitchFamily="50" charset="0"/>
              </a:rPr>
              <a:t>populaires</a:t>
            </a:r>
            <a:r>
              <a:rPr lang="fr-FR" sz="2100" dirty="0">
                <a:latin typeface="Calluna" panose="00000500000000000000" pitchFamily="50" charset="0"/>
              </a:rPr>
              <a:t> </a:t>
            </a:r>
            <a:r>
              <a:rPr lang="fr-FR" sz="2100" dirty="0" smtClean="0">
                <a:latin typeface="Calluna" panose="00000500000000000000" pitchFamily="50" charset="0"/>
              </a:rPr>
              <a:t>:</a:t>
            </a:r>
            <a:r>
              <a:rPr lang="fr-FR" sz="2100" dirty="0" smtClean="0">
                <a:latin typeface="Calluna" panose="00000500000000000000" pitchFamily="50" charset="0"/>
              </a:rPr>
              <a:t> enfants souvent </a:t>
            </a:r>
            <a:r>
              <a:rPr lang="fr-FR" sz="2100" dirty="0">
                <a:latin typeface="Calluna" panose="00000500000000000000" pitchFamily="50" charset="0"/>
              </a:rPr>
              <a:t>inscrits en club et </a:t>
            </a:r>
            <a:r>
              <a:rPr lang="fr-FR" sz="2100" dirty="0" smtClean="0">
                <a:latin typeface="Calluna" panose="00000500000000000000" pitchFamily="50" charset="0"/>
              </a:rPr>
              <a:t>pratiquent avec </a:t>
            </a:r>
            <a:r>
              <a:rPr lang="fr-FR" sz="2100" dirty="0">
                <a:latin typeface="Calluna" panose="00000500000000000000" pitchFamily="50" charset="0"/>
              </a:rPr>
              <a:t>leurs parents la marche, le vélo, le ballon, etc., </a:t>
            </a:r>
            <a:r>
              <a:rPr lang="fr-FR" sz="2100" b="1" dirty="0">
                <a:latin typeface="Calluna" panose="00000500000000000000" pitchFamily="50" charset="0"/>
              </a:rPr>
              <a:t>la logique qui prime est celle de la </a:t>
            </a:r>
            <a:r>
              <a:rPr lang="fr-FR" sz="2100" b="1" u="sng" dirty="0">
                <a:solidFill>
                  <a:srgbClr val="FF0000"/>
                </a:solidFill>
                <a:latin typeface="Calluna" panose="00000500000000000000" pitchFamily="50" charset="0"/>
              </a:rPr>
              <a:t>modération</a:t>
            </a:r>
            <a:r>
              <a:rPr lang="fr-FR" sz="2100" dirty="0">
                <a:latin typeface="Calluna" panose="00000500000000000000" pitchFamily="50" charset="0"/>
              </a:rPr>
              <a:t>. </a:t>
            </a:r>
            <a:endParaRPr lang="fr-FR" sz="21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Choix </a:t>
            </a:r>
            <a:r>
              <a:rPr lang="fr-FR" sz="2100" dirty="0">
                <a:latin typeface="Calluna" panose="00000500000000000000" pitchFamily="50" charset="0"/>
              </a:rPr>
              <a:t>des </a:t>
            </a:r>
            <a:r>
              <a:rPr lang="fr-FR" sz="2100" dirty="0" smtClean="0">
                <a:latin typeface="Calluna" panose="00000500000000000000" pitchFamily="50" charset="0"/>
              </a:rPr>
              <a:t>activités = </a:t>
            </a:r>
            <a:r>
              <a:rPr lang="fr-FR" sz="2100" b="1" dirty="0" smtClean="0">
                <a:latin typeface="Calluna" panose="00000500000000000000" pitchFamily="50" charset="0"/>
              </a:rPr>
              <a:t>association </a:t>
            </a:r>
            <a:r>
              <a:rPr lang="fr-FR" sz="2100" b="1" dirty="0">
                <a:latin typeface="Calluna" panose="00000500000000000000" pitchFamily="50" charset="0"/>
              </a:rPr>
              <a:t>la plus proche</a:t>
            </a:r>
            <a:r>
              <a:rPr lang="fr-FR" sz="2100" dirty="0">
                <a:latin typeface="Calluna" panose="00000500000000000000" pitchFamily="50" charset="0"/>
              </a:rPr>
              <a:t>, et </a:t>
            </a:r>
            <a:r>
              <a:rPr lang="fr-FR" sz="2100" dirty="0" smtClean="0">
                <a:latin typeface="Calluna" panose="00000500000000000000" pitchFamily="50" charset="0"/>
              </a:rPr>
              <a:t>parents </a:t>
            </a:r>
            <a:r>
              <a:rPr lang="fr-FR" sz="2100" dirty="0">
                <a:latin typeface="Calluna" panose="00000500000000000000" pitchFamily="50" charset="0"/>
              </a:rPr>
              <a:t>privilégient la </a:t>
            </a:r>
            <a:r>
              <a:rPr lang="fr-FR" sz="2100" b="1" dirty="0">
                <a:latin typeface="Calluna" panose="00000500000000000000" pitchFamily="50" charset="0"/>
              </a:rPr>
              <a:t>dimension ludique </a:t>
            </a:r>
            <a:r>
              <a:rPr lang="fr-FR" sz="2100" dirty="0">
                <a:latin typeface="Calluna" panose="00000500000000000000" pitchFamily="50" charset="0"/>
              </a:rPr>
              <a:t>des </a:t>
            </a:r>
            <a:r>
              <a:rPr lang="fr-FR" sz="2100" dirty="0" smtClean="0">
                <a:latin typeface="Calluna" panose="00000500000000000000" pitchFamily="50" charset="0"/>
              </a:rPr>
              <a:t>sports </a:t>
            </a:r>
            <a:r>
              <a:rPr lang="fr-FR" sz="2100" dirty="0">
                <a:latin typeface="Calluna" panose="00000500000000000000" pitchFamily="50" charset="0"/>
              </a:rPr>
              <a:t>choisis (natation, gymnastique, danse</a:t>
            </a:r>
            <a:r>
              <a:rPr lang="fr-FR" sz="2100" dirty="0" smtClean="0">
                <a:latin typeface="Calluna" panose="00000500000000000000" pitchFamily="50" charset="0"/>
              </a:rPr>
              <a:t>) </a:t>
            </a:r>
            <a:r>
              <a:rPr lang="fr-FR" sz="2100" dirty="0">
                <a:latin typeface="Calluna" panose="00000500000000000000" pitchFamily="50" charset="0"/>
              </a:rPr>
              <a:t>et pas la dimension compétitive. </a:t>
            </a:r>
            <a:endParaRPr lang="fr-FR" sz="21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= </a:t>
            </a:r>
            <a:r>
              <a:rPr lang="fr-FR" sz="2100" b="1" dirty="0" smtClean="0">
                <a:latin typeface="Calluna" panose="00000500000000000000" pitchFamily="50" charset="0"/>
              </a:rPr>
              <a:t>s’évader</a:t>
            </a:r>
            <a:r>
              <a:rPr lang="fr-FR" sz="2100" b="1" dirty="0">
                <a:latin typeface="Calluna" panose="00000500000000000000" pitchFamily="50" charset="0"/>
              </a:rPr>
              <a:t>, </a:t>
            </a:r>
            <a:r>
              <a:rPr lang="fr-FR" sz="2100" b="1" dirty="0" smtClean="0">
                <a:latin typeface="Calluna" panose="00000500000000000000" pitchFamily="50" charset="0"/>
              </a:rPr>
              <a:t>se </a:t>
            </a:r>
            <a:r>
              <a:rPr lang="fr-FR" sz="2100" b="1" dirty="0">
                <a:latin typeface="Calluna" panose="00000500000000000000" pitchFamily="50" charset="0"/>
              </a:rPr>
              <a:t>défouler, </a:t>
            </a:r>
            <a:r>
              <a:rPr lang="fr-FR" sz="2100" b="1" dirty="0" smtClean="0">
                <a:latin typeface="Calluna" panose="00000500000000000000" pitchFamily="50" charset="0"/>
              </a:rPr>
              <a:t>avoir </a:t>
            </a:r>
            <a:r>
              <a:rPr lang="fr-FR" sz="2100" b="1" dirty="0">
                <a:latin typeface="Calluna" panose="00000500000000000000" pitchFamily="50" charset="0"/>
              </a:rPr>
              <a:t>du temps à </a:t>
            </a:r>
            <a:r>
              <a:rPr lang="fr-FR" sz="2100" b="1" dirty="0" smtClean="0">
                <a:latin typeface="Calluna" panose="00000500000000000000" pitchFamily="50" charset="0"/>
              </a:rPr>
              <a:t>soi</a:t>
            </a:r>
            <a:r>
              <a:rPr lang="fr-FR" sz="2100" dirty="0" smtClean="0">
                <a:latin typeface="Calluna" panose="00000500000000000000" pitchFamily="50" charset="0"/>
              </a:rPr>
              <a:t> =&gt; </a:t>
            </a:r>
            <a:r>
              <a:rPr lang="fr-FR" sz="2100" dirty="0" smtClean="0">
                <a:latin typeface="Calluna" panose="00000500000000000000" pitchFamily="50" charset="0"/>
              </a:rPr>
              <a:t>sports </a:t>
            </a:r>
            <a:r>
              <a:rPr lang="fr-FR" sz="2100" dirty="0" smtClean="0">
                <a:latin typeface="Calluna" panose="00000500000000000000" pitchFamily="50" charset="0"/>
              </a:rPr>
              <a:t>= </a:t>
            </a:r>
            <a:r>
              <a:rPr lang="fr-FR" sz="21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un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moyen d’éducation </a:t>
            </a:r>
            <a:r>
              <a:rPr lang="fr-FR" sz="2100" b="1" dirty="0">
                <a:solidFill>
                  <a:srgbClr val="FF0000"/>
                </a:solidFill>
                <a:latin typeface="Calluna" panose="00000500000000000000" pitchFamily="50" charset="0"/>
              </a:rPr>
              <a:t>des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enfants</a:t>
            </a:r>
            <a:r>
              <a:rPr lang="fr-FR" sz="2100" dirty="0" smtClean="0">
                <a:latin typeface="Calluna" panose="00000500000000000000" pitchFamily="50" charset="0"/>
              </a:rPr>
              <a:t> et une manière de s’impliquer dans leur développement</a:t>
            </a:r>
            <a:r>
              <a:rPr lang="fr-FR" sz="2100" dirty="0">
                <a:latin typeface="Calluna" panose="00000500000000000000" pitchFamily="50" charset="0"/>
              </a:rPr>
              <a:t>. </a:t>
            </a:r>
          </a:p>
          <a:p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423978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496389"/>
            <a:ext cx="10753725" cy="61003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Définition </a:t>
            </a:r>
            <a:r>
              <a:rPr lang="fr-FR" sz="2200" dirty="0" smtClean="0">
                <a:latin typeface="Calluna" panose="00000500000000000000" pitchFamily="50" charset="0"/>
              </a:rPr>
              <a:t>: </a:t>
            </a:r>
            <a:r>
              <a:rPr lang="fr-FR" sz="2200" b="1" dirty="0" smtClean="0">
                <a:latin typeface="Calluna" panose="00000500000000000000" pitchFamily="50" charset="0"/>
              </a:rPr>
              <a:t>loisirs sportifs</a:t>
            </a:r>
            <a:r>
              <a:rPr lang="fr-FR" sz="2200" dirty="0" smtClean="0">
                <a:latin typeface="Calluna" panose="00000500000000000000" pitchFamily="50" charset="0"/>
              </a:rPr>
              <a:t>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— « </a:t>
            </a:r>
            <a:r>
              <a:rPr lang="fr-FR" sz="2200" b="1" dirty="0" smtClean="0">
                <a:latin typeface="Calluna" panose="00000500000000000000" pitchFamily="50" charset="0"/>
              </a:rPr>
              <a:t>loisir »</a:t>
            </a:r>
            <a:r>
              <a:rPr lang="fr-FR" sz="2200" dirty="0">
                <a:latin typeface="Calluna" panose="00000500000000000000" pitchFamily="50" charset="0"/>
              </a:rPr>
              <a:t> : </a:t>
            </a:r>
            <a:r>
              <a:rPr lang="fr-FR" sz="2200" dirty="0" smtClean="0">
                <a:latin typeface="Calluna" panose="00000500000000000000" pitchFamily="50" charset="0"/>
              </a:rPr>
              <a:t>sens a beaucoup </a:t>
            </a:r>
            <a:r>
              <a:rPr lang="fr-FR" sz="2200" dirty="0">
                <a:latin typeface="Calluna" panose="00000500000000000000" pitchFamily="50" charset="0"/>
              </a:rPr>
              <a:t>changé avec le temps.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Vient </a:t>
            </a:r>
            <a:r>
              <a:rPr lang="fr-FR" sz="2200" dirty="0">
                <a:latin typeface="Calluna" panose="00000500000000000000" pitchFamily="50" charset="0"/>
              </a:rPr>
              <a:t>du latin </a:t>
            </a:r>
            <a:r>
              <a:rPr lang="fr-FR" sz="2200" i="1" dirty="0" err="1">
                <a:latin typeface="Calluna" panose="00000500000000000000" pitchFamily="50" charset="0"/>
              </a:rPr>
              <a:t>l</a:t>
            </a:r>
            <a:r>
              <a:rPr lang="fr-FR" sz="2200" i="1" dirty="0" err="1" smtClean="0">
                <a:latin typeface="Calluna" panose="00000500000000000000" pitchFamily="50" charset="0"/>
              </a:rPr>
              <a:t>icere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= </a:t>
            </a:r>
            <a:r>
              <a:rPr lang="fr-FR" sz="2200" b="1" dirty="0">
                <a:latin typeface="Calluna" panose="00000500000000000000" pitchFamily="50" charset="0"/>
              </a:rPr>
              <a:t>« être permis »</a:t>
            </a:r>
            <a:r>
              <a:rPr lang="fr-FR" sz="2200" dirty="0">
                <a:latin typeface="Calluna" panose="00000500000000000000" pitchFamily="50" charset="0"/>
              </a:rPr>
              <a:t>. </a:t>
            </a:r>
            <a:r>
              <a:rPr lang="fr-FR" sz="2200" dirty="0" smtClean="0">
                <a:latin typeface="Calluna" panose="00000500000000000000" pitchFamily="50" charset="0"/>
              </a:rPr>
              <a:t>Désigne donc l’activité </a:t>
            </a:r>
            <a:r>
              <a:rPr lang="fr-FR" sz="2200" dirty="0">
                <a:latin typeface="Calluna" panose="00000500000000000000" pitchFamily="50" charset="0"/>
              </a:rPr>
              <a:t>à laquelle on s’adonne </a:t>
            </a:r>
            <a:r>
              <a:rPr lang="fr-FR" sz="2200" dirty="0" smtClean="0">
                <a:latin typeface="Calluna" panose="00000500000000000000" pitchFamily="50" charset="0"/>
              </a:rPr>
              <a:t>durant </a:t>
            </a:r>
            <a:r>
              <a:rPr lang="fr-FR" sz="2200" dirty="0" smtClean="0">
                <a:latin typeface="Calluna" panose="00000500000000000000" pitchFamily="50" charset="0"/>
              </a:rPr>
              <a:t>son </a:t>
            </a:r>
            <a:r>
              <a:rPr lang="fr-FR" sz="2200" b="1" dirty="0">
                <a:latin typeface="Calluna" panose="00000500000000000000" pitchFamily="50" charset="0"/>
              </a:rPr>
              <a:t>temps </a:t>
            </a:r>
            <a:r>
              <a:rPr lang="fr-FR" sz="2200" b="1" dirty="0" smtClean="0">
                <a:latin typeface="Calluna" panose="00000500000000000000" pitchFamily="50" charset="0"/>
              </a:rPr>
              <a:t>libre</a:t>
            </a:r>
            <a:r>
              <a:rPr lang="fr-FR" sz="2200" dirty="0" smtClean="0">
                <a:latin typeface="Calluna" panose="00000500000000000000" pitchFamily="50" charset="0"/>
              </a:rPr>
              <a:t>, </a:t>
            </a:r>
            <a:r>
              <a:rPr lang="fr-FR" sz="2200" dirty="0">
                <a:latin typeface="Calluna" panose="00000500000000000000" pitchFamily="50" charset="0"/>
              </a:rPr>
              <a:t>et ce temps libre s’oppose au </a:t>
            </a:r>
            <a:r>
              <a:rPr lang="fr-FR" sz="2200" b="1" dirty="0">
                <a:latin typeface="Calluna" panose="00000500000000000000" pitchFamily="50" charset="0"/>
              </a:rPr>
              <a:t>temps contraint </a:t>
            </a:r>
            <a:r>
              <a:rPr lang="fr-FR" sz="2200" dirty="0">
                <a:latin typeface="Calluna" panose="00000500000000000000" pitchFamily="50" charset="0"/>
              </a:rPr>
              <a:t>que constituent les occupations imposées : emploi, éducation, tâches domestiques, transports, etc.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Jusqu’au </a:t>
            </a:r>
            <a:r>
              <a:rPr lang="fr-FR" sz="2200" dirty="0">
                <a:latin typeface="Calluna" panose="00000500000000000000" pitchFamily="50" charset="0"/>
              </a:rPr>
              <a:t>18</a:t>
            </a:r>
            <a:r>
              <a:rPr lang="fr-FR" sz="2200" baseline="30000" dirty="0">
                <a:latin typeface="Calluna" panose="00000500000000000000" pitchFamily="50" charset="0"/>
              </a:rPr>
              <a:t>e</a:t>
            </a:r>
            <a:r>
              <a:rPr lang="fr-FR" sz="2200" dirty="0">
                <a:latin typeface="Calluna" panose="00000500000000000000" pitchFamily="50" charset="0"/>
              </a:rPr>
              <a:t> siècle </a:t>
            </a:r>
            <a:r>
              <a:rPr lang="fr-FR" sz="2200" dirty="0" smtClean="0">
                <a:latin typeface="Calluna" panose="00000500000000000000" pitchFamily="50" charset="0"/>
              </a:rPr>
              <a:t>= « loisir » renvoyait </a:t>
            </a:r>
            <a:r>
              <a:rPr lang="fr-FR" sz="2200" dirty="0">
                <a:latin typeface="Calluna" panose="00000500000000000000" pitchFamily="50" charset="0"/>
              </a:rPr>
              <a:t>aux notions de « liberté » et d’« oisiveté », puis </a:t>
            </a:r>
            <a:r>
              <a:rPr lang="fr-FR" sz="2200" dirty="0" smtClean="0">
                <a:latin typeface="Calluna" panose="00000500000000000000" pitchFamily="50" charset="0"/>
              </a:rPr>
              <a:t>a </a:t>
            </a:r>
            <a:r>
              <a:rPr lang="fr-FR" sz="2200" dirty="0">
                <a:latin typeface="Calluna" panose="00000500000000000000" pitchFamily="50" charset="0"/>
              </a:rPr>
              <a:t>pris </a:t>
            </a:r>
            <a:r>
              <a:rPr lang="fr-FR" sz="2200" dirty="0" smtClean="0">
                <a:latin typeface="Calluna" panose="00000500000000000000" pitchFamily="50" charset="0"/>
              </a:rPr>
              <a:t>sens plus large de </a:t>
            </a:r>
            <a:r>
              <a:rPr lang="fr-FR" sz="2200" dirty="0">
                <a:latin typeface="Calluna" panose="00000500000000000000" pitchFamily="50" charset="0"/>
              </a:rPr>
              <a:t>« divertissement ». </a:t>
            </a:r>
            <a:endParaRPr lang="fr-FR" sz="2200" dirty="0" smtClean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87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496389"/>
            <a:ext cx="10753725" cy="61003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</a:t>
            </a:r>
            <a:r>
              <a:rPr lang="fr-FR" sz="2100" dirty="0" smtClean="0">
                <a:latin typeface="Calluna" panose="00000500000000000000" pitchFamily="50" charset="0"/>
              </a:rPr>
              <a:t> </a:t>
            </a:r>
            <a:r>
              <a:rPr lang="fr-FR" sz="2100" b="1" u="heavy" dirty="0">
                <a:solidFill>
                  <a:srgbClr val="FF0000"/>
                </a:solidFill>
                <a:latin typeface="Calluna" panose="00000500000000000000" pitchFamily="50" charset="0"/>
              </a:rPr>
              <a:t>C</a:t>
            </a:r>
            <a:r>
              <a:rPr lang="fr-FR" sz="2100" b="1" u="heavy" dirty="0" smtClean="0">
                <a:solidFill>
                  <a:srgbClr val="FF0000"/>
                </a:solidFill>
                <a:latin typeface="Calluna" panose="00000500000000000000" pitchFamily="50" charset="0"/>
              </a:rPr>
              <a:t>lasses moyennes cultivées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 </a:t>
            </a:r>
            <a:r>
              <a:rPr lang="fr-FR" sz="2100" dirty="0" smtClean="0">
                <a:latin typeface="Calluna" panose="00000500000000000000" pitchFamily="50" charset="0"/>
              </a:rPr>
              <a:t>: </a:t>
            </a:r>
            <a:r>
              <a:rPr lang="fr-FR" sz="2100" b="1" dirty="0" smtClean="0">
                <a:latin typeface="Calluna" panose="00000500000000000000" pitchFamily="50" charset="0"/>
              </a:rPr>
              <a:t>logique différente : </a:t>
            </a:r>
            <a:r>
              <a:rPr lang="fr-FR" sz="2100" dirty="0" smtClean="0">
                <a:latin typeface="Calluna" panose="00000500000000000000" pitchFamily="50" charset="0"/>
              </a:rPr>
              <a:t>enfants font du </a:t>
            </a:r>
            <a:r>
              <a:rPr lang="fr-FR" sz="2100" b="1" dirty="0" smtClean="0">
                <a:latin typeface="Calluna" panose="00000500000000000000" pitchFamily="50" charset="0"/>
              </a:rPr>
              <a:t>cirque, de la danse contemporaine, du rugby, de la natation</a:t>
            </a:r>
            <a:r>
              <a:rPr lang="fr-FR" sz="21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Parents sont </a:t>
            </a:r>
            <a:r>
              <a:rPr lang="fr-FR" sz="2100" b="1" dirty="0" smtClean="0">
                <a:latin typeface="Calluna" panose="00000500000000000000" pitchFamily="50" charset="0"/>
              </a:rPr>
              <a:t>souvent peu sportifs </a:t>
            </a:r>
            <a:r>
              <a:rPr lang="fr-FR" sz="2100" dirty="0" smtClean="0">
                <a:latin typeface="Calluna" panose="00000500000000000000" pitchFamily="50" charset="0"/>
              </a:rPr>
              <a:t>et n’investissent pas un temps important dans l’accompagnement de la pratique de leurs enfants. L’activité sportive procède du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désir des enfants</a:t>
            </a:r>
            <a:r>
              <a:rPr lang="fr-FR" sz="2100" dirty="0" smtClean="0">
                <a:latin typeface="Calluna" panose="00000500000000000000" pitchFamily="50" charset="0"/>
              </a:rPr>
              <a:t>. Les parents ne souhaitent pas leur imposer un loisir. </a:t>
            </a:r>
          </a:p>
          <a:p>
            <a:pPr>
              <a:lnSpc>
                <a:spcPct val="100000"/>
              </a:lnSpc>
            </a:pPr>
            <a:endParaRPr lang="fr-FR" sz="21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Vision </a:t>
            </a:r>
            <a:r>
              <a:rPr lang="fr-FR" sz="2100" dirty="0" smtClean="0">
                <a:latin typeface="Calluna" panose="00000500000000000000" pitchFamily="50" charset="0"/>
              </a:rPr>
              <a:t>des sports comme </a:t>
            </a:r>
            <a:r>
              <a:rPr lang="fr-FR" sz="2100" b="1" dirty="0" smtClean="0">
                <a:latin typeface="Calluna" panose="00000500000000000000" pitchFamily="50" charset="0"/>
              </a:rPr>
              <a:t>expression de soi </a:t>
            </a:r>
            <a:r>
              <a:rPr lang="fr-FR" sz="2100" dirty="0" smtClean="0">
                <a:latin typeface="Calluna" panose="00000500000000000000" pitchFamily="50" charset="0"/>
              </a:rPr>
              <a:t>et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vive critique à l’égard de la compétition</a:t>
            </a:r>
            <a:r>
              <a:rPr lang="fr-FR" sz="21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= enfants (notamment garçons) </a:t>
            </a:r>
            <a:r>
              <a:rPr lang="fr-FR" sz="2100" dirty="0" smtClean="0">
                <a:latin typeface="Calluna" panose="00000500000000000000" pitchFamily="50" charset="0"/>
              </a:rPr>
              <a:t>intériorisent </a:t>
            </a:r>
            <a:r>
              <a:rPr lang="fr-FR" sz="2100" dirty="0" smtClean="0">
                <a:latin typeface="Calluna" panose="00000500000000000000" pitchFamily="50" charset="0"/>
              </a:rPr>
              <a:t>ainsi tout un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ethos anti-compétitif</a:t>
            </a:r>
            <a:r>
              <a:rPr lang="fr-FR" sz="2100" dirty="0" smtClean="0">
                <a:latin typeface="Calluna" panose="00000500000000000000" pitchFamily="50" charset="0"/>
              </a:rPr>
              <a:t> qui est au cœur des valeurs sociales de ces milieux =&gt; </a:t>
            </a:r>
            <a:r>
              <a:rPr lang="fr-FR" sz="2100" dirty="0" smtClean="0">
                <a:latin typeface="Calluna" panose="00000500000000000000" pitchFamily="50" charset="0"/>
              </a:rPr>
              <a:t>pas de </a:t>
            </a:r>
            <a:r>
              <a:rPr lang="fr-FR" sz="2100" dirty="0" smtClean="0">
                <a:latin typeface="Calluna" panose="00000500000000000000" pitchFamily="50" charset="0"/>
              </a:rPr>
              <a:t>souci d’être « chef » ou « meneur </a:t>
            </a:r>
            <a:r>
              <a:rPr lang="fr-FR" sz="2100" dirty="0" smtClean="0">
                <a:latin typeface="Calluna" panose="00000500000000000000" pitchFamily="50" charset="0"/>
              </a:rPr>
              <a:t>» </a:t>
            </a:r>
            <a:r>
              <a:rPr lang="fr-FR" sz="2100" dirty="0" smtClean="0">
                <a:latin typeface="Calluna" panose="00000500000000000000" pitchFamily="50" charset="0"/>
              </a:rPr>
              <a:t>et privilégient les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activités expressives</a:t>
            </a:r>
            <a:r>
              <a:rPr lang="fr-FR" sz="2100" dirty="0" smtClean="0">
                <a:latin typeface="Calluna" panose="00000500000000000000" pitchFamily="50" charset="0"/>
              </a:rPr>
              <a:t>.</a:t>
            </a:r>
            <a:endParaRPr lang="fr-FR" sz="21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Enfin, cette </a:t>
            </a:r>
            <a:r>
              <a:rPr lang="fr-FR" sz="2100" b="1" dirty="0" smtClean="0">
                <a:latin typeface="Calluna" panose="00000500000000000000" pitchFamily="50" charset="0"/>
              </a:rPr>
              <a:t>pratique modérée et anti-compétitive</a:t>
            </a:r>
            <a:r>
              <a:rPr lang="fr-FR" sz="2100" dirty="0" smtClean="0">
                <a:latin typeface="Calluna" panose="00000500000000000000" pitchFamily="50" charset="0"/>
              </a:rPr>
              <a:t> va de pair avec des </a:t>
            </a:r>
            <a:r>
              <a:rPr lang="fr-FR" sz="2100" b="1" dirty="0" smtClean="0">
                <a:latin typeface="Calluna" panose="00000500000000000000" pitchFamily="50" charset="0"/>
              </a:rPr>
              <a:t>objectifs pédagogiques</a:t>
            </a:r>
            <a:r>
              <a:rPr lang="fr-FR" sz="2100" dirty="0" smtClean="0">
                <a:latin typeface="Calluna" panose="00000500000000000000" pitchFamily="50" charset="0"/>
              </a:rPr>
              <a:t> :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avoir des acquis, développer des goûts artistiques, expression de soi</a:t>
            </a:r>
            <a:r>
              <a:rPr lang="fr-FR" sz="2100" dirty="0" smtClean="0">
                <a:latin typeface="Calluna" panose="00000500000000000000" pitchFamily="50" charset="0"/>
              </a:rPr>
              <a:t>.</a:t>
            </a:r>
          </a:p>
          <a:p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1886312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496389"/>
            <a:ext cx="10753725" cy="610035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2100" b="1" dirty="0">
                <a:solidFill>
                  <a:srgbClr val="FF0000"/>
                </a:solidFill>
                <a:latin typeface="Calluna" panose="00000500000000000000" pitchFamily="50" charset="0"/>
              </a:rPr>
              <a:t>— C</a:t>
            </a:r>
            <a:r>
              <a:rPr lang="fr-FR" sz="2100" b="1" u="heavy" dirty="0" smtClean="0">
                <a:solidFill>
                  <a:srgbClr val="FF0000"/>
                </a:solidFill>
                <a:latin typeface="Calluna" panose="00000500000000000000" pitchFamily="50" charset="0"/>
              </a:rPr>
              <a:t>lasses </a:t>
            </a:r>
            <a:r>
              <a:rPr lang="fr-FR" sz="2100" b="1" u="heavy" dirty="0">
                <a:solidFill>
                  <a:srgbClr val="FF0000"/>
                </a:solidFill>
                <a:latin typeface="Calluna" panose="00000500000000000000" pitchFamily="50" charset="0"/>
              </a:rPr>
              <a:t>moyennes économiques et </a:t>
            </a:r>
            <a:r>
              <a:rPr lang="fr-FR" sz="2100" b="1" u="heavy" dirty="0" smtClean="0">
                <a:solidFill>
                  <a:srgbClr val="FF0000"/>
                </a:solidFill>
                <a:latin typeface="Calluna" panose="00000500000000000000" pitchFamily="50" charset="0"/>
              </a:rPr>
              <a:t>classes supérieures</a:t>
            </a:r>
            <a:r>
              <a:rPr lang="fr-FR" sz="2100" dirty="0">
                <a:latin typeface="Calluna" panose="00000500000000000000" pitchFamily="50" charset="0"/>
              </a:rPr>
              <a:t> </a:t>
            </a:r>
            <a:r>
              <a:rPr lang="fr-FR" sz="2100" dirty="0" smtClean="0">
                <a:latin typeface="Calluna" panose="00000500000000000000" pitchFamily="50" charset="0"/>
              </a:rPr>
              <a:t>= investissement des enfants dans les sports est </a:t>
            </a:r>
            <a:r>
              <a:rPr lang="fr-FR" sz="2100" b="1" dirty="0" smtClean="0">
                <a:latin typeface="Calluna" panose="00000500000000000000" pitchFamily="50" charset="0"/>
              </a:rPr>
              <a:t>plus intensif </a:t>
            </a:r>
            <a:r>
              <a:rPr lang="fr-FR" sz="2100" b="1" dirty="0">
                <a:latin typeface="Calluna" panose="00000500000000000000" pitchFamily="50" charset="0"/>
              </a:rPr>
              <a:t>et plus </a:t>
            </a:r>
            <a:r>
              <a:rPr lang="fr-FR" sz="2100" b="1" dirty="0" smtClean="0">
                <a:latin typeface="Calluna" panose="00000500000000000000" pitchFamily="50" charset="0"/>
              </a:rPr>
              <a:t>prolongé</a:t>
            </a:r>
            <a:r>
              <a:rPr lang="fr-FR" sz="21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Pratique </a:t>
            </a:r>
            <a:r>
              <a:rPr lang="fr-FR" sz="2100" dirty="0" smtClean="0">
                <a:latin typeface="Calluna" panose="00000500000000000000" pitchFamily="50" charset="0"/>
              </a:rPr>
              <a:t>souvent </a:t>
            </a:r>
            <a:r>
              <a:rPr lang="fr-FR" sz="2100" b="1" dirty="0" smtClean="0">
                <a:latin typeface="Calluna" panose="00000500000000000000" pitchFamily="50" charset="0"/>
              </a:rPr>
              <a:t>obligatoire </a:t>
            </a:r>
            <a:r>
              <a:rPr lang="fr-FR" sz="2100" b="1" dirty="0" smtClean="0">
                <a:latin typeface="Calluna" panose="00000500000000000000" pitchFamily="50" charset="0"/>
              </a:rPr>
              <a:t>et multiple</a:t>
            </a:r>
            <a:r>
              <a:rPr lang="fr-FR" sz="2100" dirty="0" smtClean="0">
                <a:latin typeface="Calluna" panose="00000500000000000000" pitchFamily="50" charset="0"/>
              </a:rPr>
              <a:t> pour </a:t>
            </a:r>
            <a:r>
              <a:rPr lang="fr-FR" sz="2100" dirty="0">
                <a:latin typeface="Calluna" panose="00000500000000000000" pitchFamily="50" charset="0"/>
              </a:rPr>
              <a:t>les </a:t>
            </a:r>
            <a:r>
              <a:rPr lang="fr-FR" sz="2100" dirty="0" smtClean="0">
                <a:latin typeface="Calluna" panose="00000500000000000000" pitchFamily="50" charset="0"/>
              </a:rPr>
              <a:t>enfants = gymnastique</a:t>
            </a:r>
            <a:r>
              <a:rPr lang="fr-FR" sz="2100" dirty="0">
                <a:latin typeface="Calluna" panose="00000500000000000000" pitchFamily="50" charset="0"/>
              </a:rPr>
              <a:t>, </a:t>
            </a:r>
            <a:r>
              <a:rPr lang="fr-FR" sz="2100" dirty="0" smtClean="0">
                <a:latin typeface="Calluna" panose="00000500000000000000" pitchFamily="50" charset="0"/>
              </a:rPr>
              <a:t>danse </a:t>
            </a:r>
            <a:r>
              <a:rPr lang="fr-FR" sz="2100" dirty="0">
                <a:latin typeface="Calluna" panose="00000500000000000000" pitchFamily="50" charset="0"/>
              </a:rPr>
              <a:t>classique, </a:t>
            </a:r>
            <a:r>
              <a:rPr lang="fr-FR" sz="2100" dirty="0" smtClean="0">
                <a:latin typeface="Calluna" panose="00000500000000000000" pitchFamily="50" charset="0"/>
              </a:rPr>
              <a:t>escalade</a:t>
            </a:r>
            <a:r>
              <a:rPr lang="fr-FR" sz="2100" dirty="0">
                <a:latin typeface="Calluna" panose="00000500000000000000" pitchFamily="50" charset="0"/>
              </a:rPr>
              <a:t>, </a:t>
            </a:r>
            <a:r>
              <a:rPr lang="fr-FR" sz="2100" dirty="0" smtClean="0">
                <a:latin typeface="Calluna" panose="00000500000000000000" pitchFamily="50" charset="0"/>
              </a:rPr>
              <a:t>équitation</a:t>
            </a:r>
            <a:r>
              <a:rPr lang="fr-FR" sz="2100" dirty="0">
                <a:latin typeface="Calluna" panose="00000500000000000000" pitchFamily="50" charset="0"/>
              </a:rPr>
              <a:t>, </a:t>
            </a:r>
            <a:r>
              <a:rPr lang="fr-FR" sz="2100" dirty="0" smtClean="0">
                <a:latin typeface="Calluna" panose="00000500000000000000" pitchFamily="50" charset="0"/>
              </a:rPr>
              <a:t>tennis</a:t>
            </a:r>
            <a:r>
              <a:rPr lang="fr-FR" sz="2100" dirty="0">
                <a:latin typeface="Calluna" panose="00000500000000000000" pitchFamily="50" charset="0"/>
              </a:rPr>
              <a:t>, </a:t>
            </a:r>
            <a:r>
              <a:rPr lang="fr-FR" sz="2100" dirty="0" smtClean="0">
                <a:latin typeface="Calluna" panose="00000500000000000000" pitchFamily="50" charset="0"/>
              </a:rPr>
              <a:t>natation</a:t>
            </a:r>
            <a:r>
              <a:rPr lang="fr-FR" sz="2100" dirty="0">
                <a:latin typeface="Calluna" panose="00000500000000000000" pitchFamily="50" charset="0"/>
              </a:rPr>
              <a:t>, </a:t>
            </a:r>
            <a:r>
              <a:rPr lang="fr-FR" sz="2100" dirty="0" smtClean="0">
                <a:latin typeface="Calluna" panose="00000500000000000000" pitchFamily="50" charset="0"/>
              </a:rPr>
              <a:t>judo</a:t>
            </a:r>
            <a:r>
              <a:rPr lang="fr-FR" sz="2100" dirty="0">
                <a:latin typeface="Calluna" panose="00000500000000000000" pitchFamily="50" charset="0"/>
              </a:rPr>
              <a:t>, </a:t>
            </a:r>
            <a:r>
              <a:rPr lang="fr-FR" sz="2100" dirty="0" smtClean="0">
                <a:latin typeface="Calluna" panose="00000500000000000000" pitchFamily="50" charset="0"/>
              </a:rPr>
              <a:t>cirque</a:t>
            </a:r>
            <a:r>
              <a:rPr lang="fr-FR" sz="2100" dirty="0">
                <a:latin typeface="Calluna" panose="00000500000000000000" pitchFamily="50" charset="0"/>
              </a:rPr>
              <a:t>, </a:t>
            </a:r>
            <a:r>
              <a:rPr lang="fr-FR" sz="2100" dirty="0" smtClean="0">
                <a:latin typeface="Calluna" panose="00000500000000000000" pitchFamily="50" charset="0"/>
              </a:rPr>
              <a:t>football</a:t>
            </a:r>
            <a:r>
              <a:rPr lang="fr-FR" sz="2100" dirty="0">
                <a:latin typeface="Calluna" panose="00000500000000000000" pitchFamily="50" charset="0"/>
              </a:rPr>
              <a:t>, </a:t>
            </a:r>
            <a:r>
              <a:rPr lang="fr-FR" sz="2100" dirty="0" smtClean="0">
                <a:latin typeface="Calluna" panose="00000500000000000000" pitchFamily="50" charset="0"/>
              </a:rPr>
              <a:t>taekwondo </a:t>
            </a:r>
            <a:r>
              <a:rPr lang="fr-FR" sz="2100" dirty="0">
                <a:latin typeface="Calluna" panose="00000500000000000000" pitchFamily="50" charset="0"/>
              </a:rPr>
              <a:t>ou </a:t>
            </a:r>
            <a:r>
              <a:rPr lang="fr-FR" sz="2100" dirty="0" smtClean="0">
                <a:latin typeface="Calluna" panose="00000500000000000000" pitchFamily="50" charset="0"/>
              </a:rPr>
              <a:t>hand-ball</a:t>
            </a:r>
            <a:r>
              <a:rPr lang="fr-FR" sz="2100" dirty="0">
                <a:latin typeface="Calluna" panose="00000500000000000000" pitchFamily="50" charset="0"/>
              </a:rPr>
              <a:t>. </a:t>
            </a:r>
            <a:endParaRPr lang="fr-FR" sz="2100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Parents souvent expérience affirmée du sport ; inscrivent enfants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précocement</a:t>
            </a:r>
            <a:r>
              <a:rPr lang="fr-FR" sz="21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, les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accompagnent</a:t>
            </a:r>
            <a:r>
              <a:rPr lang="fr-FR" sz="21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 et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pratiquent</a:t>
            </a:r>
            <a:r>
              <a:rPr lang="fr-FR" sz="2100" dirty="0" smtClean="0">
                <a:latin typeface="Calluna" panose="00000500000000000000" pitchFamily="50" charset="0"/>
              </a:rPr>
              <a:t> aussi avec eux. Véritable </a:t>
            </a:r>
            <a:r>
              <a:rPr lang="fr-FR" sz="2100" b="1" dirty="0">
                <a:latin typeface="Calluna" panose="00000500000000000000" pitchFamily="50" charset="0"/>
              </a:rPr>
              <a:t>soutien à la participation </a:t>
            </a:r>
            <a:r>
              <a:rPr lang="fr-FR" sz="2100" b="1" dirty="0" smtClean="0">
                <a:latin typeface="Calluna" panose="00000500000000000000" pitchFamily="50" charset="0"/>
              </a:rPr>
              <a:t>sportive</a:t>
            </a:r>
            <a:r>
              <a:rPr lang="fr-FR" sz="2100" dirty="0">
                <a:latin typeface="Calluna" panose="00000500000000000000" pitchFamily="50" charset="0"/>
              </a:rPr>
              <a:t> : </a:t>
            </a:r>
            <a:r>
              <a:rPr lang="fr-FR" sz="2100" b="1" dirty="0">
                <a:latin typeface="Calluna" panose="00000500000000000000" pitchFamily="50" charset="0"/>
              </a:rPr>
              <a:t>encouragement, incitation au dépassement de soi, soutien en cas de baisse de motivation, conseils pour progresser, photos, vidéos qui sont regardées en famille</a:t>
            </a:r>
            <a:r>
              <a:rPr lang="fr-FR" sz="2100" dirty="0">
                <a:latin typeface="Calluna" panose="00000500000000000000" pitchFamily="50" charset="0"/>
              </a:rPr>
              <a:t>. </a:t>
            </a:r>
            <a:endParaRPr lang="fr-FR" sz="2100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= une </a:t>
            </a:r>
            <a:r>
              <a:rPr lang="fr-FR" sz="21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morale </a:t>
            </a:r>
            <a:r>
              <a:rPr lang="fr-FR" sz="2100" b="1" dirty="0">
                <a:solidFill>
                  <a:srgbClr val="FF0000"/>
                </a:solidFill>
                <a:latin typeface="Calluna" panose="00000500000000000000" pitchFamily="50" charset="0"/>
              </a:rPr>
              <a:t>de la compétition, du leadership et du dépassement de soi</a:t>
            </a:r>
            <a:r>
              <a:rPr lang="fr-FR" sz="2100" dirty="0">
                <a:latin typeface="Calluna" panose="00000500000000000000" pitchFamily="50" charset="0"/>
              </a:rPr>
              <a:t>. </a:t>
            </a:r>
            <a:endParaRPr lang="fr-FR" sz="2100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Sports </a:t>
            </a:r>
            <a:r>
              <a:rPr lang="fr-FR" sz="2100" dirty="0">
                <a:latin typeface="Calluna" panose="00000500000000000000" pitchFamily="50" charset="0"/>
              </a:rPr>
              <a:t>des enfants </a:t>
            </a:r>
            <a:r>
              <a:rPr lang="fr-FR" sz="2100" dirty="0" smtClean="0">
                <a:latin typeface="Calluna" panose="00000500000000000000" pitchFamily="50" charset="0"/>
              </a:rPr>
              <a:t>= </a:t>
            </a:r>
            <a:r>
              <a:rPr lang="fr-FR" sz="2100" b="1" dirty="0" smtClean="0">
                <a:latin typeface="Calluna" panose="00000500000000000000" pitchFamily="50" charset="0"/>
              </a:rPr>
              <a:t>investissement </a:t>
            </a:r>
            <a:r>
              <a:rPr lang="fr-FR" sz="2100" dirty="0">
                <a:latin typeface="Calluna" panose="00000500000000000000" pitchFamily="50" charset="0"/>
              </a:rPr>
              <a:t>qui doit trouver sa rentabilité dans le cadre scolaire et au-delà : </a:t>
            </a:r>
            <a:r>
              <a:rPr lang="fr-FR" sz="2100" b="1" dirty="0">
                <a:latin typeface="Calluna" panose="00000500000000000000" pitchFamily="50" charset="0"/>
              </a:rPr>
              <a:t>apprendre à s’affirmer, à être le premier, à </a:t>
            </a:r>
            <a:r>
              <a:rPr lang="fr-FR" sz="2100" b="1" dirty="0" smtClean="0">
                <a:latin typeface="Calluna" panose="00000500000000000000" pitchFamily="50" charset="0"/>
              </a:rPr>
              <a:t>s’imposer, </a:t>
            </a:r>
            <a:r>
              <a:rPr lang="fr-FR" sz="2100" b="1" dirty="0">
                <a:latin typeface="Calluna" panose="00000500000000000000" pitchFamily="50" charset="0"/>
              </a:rPr>
              <a:t>à ne pas laisser sa place aux </a:t>
            </a:r>
            <a:r>
              <a:rPr lang="fr-FR" sz="2100" b="1" dirty="0" smtClean="0">
                <a:latin typeface="Calluna" panose="00000500000000000000" pitchFamily="50" charset="0"/>
              </a:rPr>
              <a:t>autres</a:t>
            </a:r>
            <a:r>
              <a:rPr lang="fr-FR" sz="2100" dirty="0">
                <a:latin typeface="Calluna" panose="00000500000000000000" pitchFamily="50" charset="0"/>
              </a:rPr>
              <a:t> </a:t>
            </a:r>
            <a:r>
              <a:rPr lang="fr-FR" sz="2100" dirty="0" smtClean="0">
                <a:latin typeface="Calluna" panose="00000500000000000000" pitchFamily="50" charset="0"/>
              </a:rPr>
              <a:t>= </a:t>
            </a:r>
            <a:r>
              <a:rPr lang="fr-FR" sz="2100" b="1" dirty="0" smtClean="0">
                <a:latin typeface="Calluna" panose="00000500000000000000" pitchFamily="50" charset="0"/>
              </a:rPr>
              <a:t>forme privilégiée </a:t>
            </a:r>
            <a:r>
              <a:rPr lang="fr-FR" sz="2100" b="1" dirty="0">
                <a:latin typeface="Calluna" panose="00000500000000000000" pitchFamily="50" charset="0"/>
              </a:rPr>
              <a:t>du maintien des positions sociales dominantes ou </a:t>
            </a:r>
            <a:r>
              <a:rPr lang="fr-FR" sz="2100" b="1" dirty="0" smtClean="0">
                <a:latin typeface="Calluna" panose="00000500000000000000" pitchFamily="50" charset="0"/>
              </a:rPr>
              <a:t>trajectoires </a:t>
            </a:r>
            <a:r>
              <a:rPr lang="fr-FR" sz="2100" b="1" dirty="0">
                <a:latin typeface="Calluna" panose="00000500000000000000" pitchFamily="50" charset="0"/>
              </a:rPr>
              <a:t>ascendantes »</a:t>
            </a:r>
            <a:r>
              <a:rPr lang="fr-FR" sz="2100" dirty="0">
                <a:latin typeface="Calluna" panose="00000500000000000000" pitchFamily="50" charset="0"/>
              </a:rPr>
              <a:t>. </a:t>
            </a:r>
            <a:endParaRPr lang="fr-FR" sz="2100" dirty="0" smtClean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34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22367" y="928555"/>
            <a:ext cx="2090057" cy="796834"/>
          </a:xfrm>
          <a:prstGeom prst="roundRect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Classes populaires</a:t>
            </a:r>
            <a:endParaRPr lang="fr-FR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422367" y="2952207"/>
            <a:ext cx="2090057" cy="796834"/>
          </a:xfrm>
          <a:prstGeom prst="roundRect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Classes moyennes</a:t>
            </a:r>
            <a:endParaRPr lang="fr-FR" b="1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422367" y="5338355"/>
            <a:ext cx="2090057" cy="796834"/>
          </a:xfrm>
          <a:prstGeom prst="roundRect">
            <a:avLst/>
          </a:prstGeom>
          <a:solidFill>
            <a:srgbClr val="00B0F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Classes supérieures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3516087" y="922022"/>
            <a:ext cx="2277291" cy="796834"/>
          </a:xfrm>
          <a:prstGeom prst="roundRect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Proximité</a:t>
            </a:r>
            <a:endParaRPr lang="fr-FR" b="1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8730343" y="928556"/>
            <a:ext cx="2712719" cy="796834"/>
          </a:xfrm>
          <a:prstGeom prst="roundRect">
            <a:avLst/>
          </a:prstGeom>
          <a:solidFill>
            <a:srgbClr val="FFC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Modération et dimension ludique</a:t>
            </a:r>
            <a:endParaRPr lang="fr-FR" b="1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8887098" y="2862401"/>
            <a:ext cx="2712719" cy="827313"/>
          </a:xfrm>
          <a:prstGeom prst="roundRect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Logique modérée </a:t>
            </a:r>
          </a:p>
          <a:p>
            <a:pPr algn="ctr"/>
            <a:r>
              <a:rPr lang="fr-FR" b="1" dirty="0" smtClean="0"/>
              <a:t>et anti-compétitive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3516086" y="2276205"/>
            <a:ext cx="2277291" cy="796834"/>
          </a:xfrm>
          <a:prstGeom prst="roundRect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Activités d’expression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3516086" y="4703717"/>
            <a:ext cx="2277291" cy="796834"/>
          </a:xfrm>
          <a:prstGeom prst="roundRect">
            <a:avLst/>
          </a:prstGeom>
          <a:solidFill>
            <a:srgbClr val="00B0F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Multiples d’activités</a:t>
            </a:r>
            <a:endParaRPr lang="fr-FR" b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6298474" y="2892880"/>
            <a:ext cx="2277291" cy="796834"/>
          </a:xfrm>
          <a:prstGeom prst="roundRect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Faible accompagnement</a:t>
            </a:r>
            <a:endParaRPr lang="fr-FR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3516085" y="3329397"/>
            <a:ext cx="2277291" cy="796834"/>
          </a:xfrm>
          <a:prstGeom prst="roundRect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Désir de l’enfant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516085" y="5736772"/>
            <a:ext cx="2277291" cy="796834"/>
          </a:xfrm>
          <a:prstGeom prst="roundRect">
            <a:avLst/>
          </a:prstGeom>
          <a:solidFill>
            <a:srgbClr val="00B0F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Obligatoire</a:t>
            </a:r>
            <a:endParaRPr lang="fr-FR" b="1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6107972" y="4993277"/>
            <a:ext cx="2588624" cy="1141912"/>
          </a:xfrm>
          <a:prstGeom prst="roundRect">
            <a:avLst/>
          </a:prstGeom>
          <a:solidFill>
            <a:srgbClr val="00B0F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Fort accompagnement,</a:t>
            </a:r>
          </a:p>
          <a:p>
            <a:pPr algn="ctr"/>
            <a:r>
              <a:rPr lang="fr-FR" b="1" dirty="0"/>
              <a:t>s</a:t>
            </a:r>
            <a:r>
              <a:rPr lang="fr-FR" b="1" dirty="0" smtClean="0"/>
              <a:t>outien et pratique informelle</a:t>
            </a:r>
            <a:endParaRPr lang="fr-FR" b="1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9011193" y="4993277"/>
            <a:ext cx="2588624" cy="1141912"/>
          </a:xfrm>
          <a:prstGeom prst="roundRect">
            <a:avLst/>
          </a:prstGeom>
          <a:solidFill>
            <a:srgbClr val="00B0F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Logique compétitive et dépassement de soi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67514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496389"/>
            <a:ext cx="10753725" cy="610035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Bref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: </a:t>
            </a:r>
            <a:r>
              <a:rPr lang="fr-FR" sz="2200" dirty="0" smtClean="0">
                <a:latin typeface="Calluna" panose="00000500000000000000" pitchFamily="50" charset="0"/>
              </a:rPr>
              <a:t>engagement dans sport </a:t>
            </a:r>
            <a:r>
              <a:rPr lang="fr-FR" sz="2200" dirty="0" smtClean="0">
                <a:latin typeface="Calluna" panose="00000500000000000000" pitchFamily="50" charset="0"/>
              </a:rPr>
              <a:t>= </a:t>
            </a:r>
            <a:r>
              <a:rPr lang="fr-FR" sz="2200" dirty="0" smtClean="0">
                <a:latin typeface="Calluna" panose="00000500000000000000" pitchFamily="50" charset="0"/>
              </a:rPr>
              <a:t>produit d’une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socialisation familiale </a:t>
            </a:r>
            <a:r>
              <a:rPr lang="fr-FR" sz="2200" dirty="0" smtClean="0">
                <a:latin typeface="Calluna" panose="00000500000000000000" pitchFamily="50" charset="0"/>
              </a:rPr>
              <a:t>très différente d’une catégorie sociale à l’autre.</a:t>
            </a:r>
          </a:p>
          <a:p>
            <a:pPr>
              <a:lnSpc>
                <a:spcPct val="110000"/>
              </a:lnSpc>
            </a:pPr>
            <a:endParaRPr lang="fr-FR" sz="2200" b="1" dirty="0" smtClean="0">
              <a:latin typeface="Calluna" panose="00000500000000000000" pitchFamily="50" charset="0"/>
            </a:endParaRPr>
          </a:p>
          <a:p>
            <a:pPr>
              <a:lnSpc>
                <a:spcPct val="11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Et en retour : les sports </a:t>
            </a:r>
            <a:r>
              <a:rPr lang="fr-FR" sz="2200" b="1" dirty="0">
                <a:latin typeface="Calluna" panose="00000500000000000000" pitchFamily="50" charset="0"/>
              </a:rPr>
              <a:t>contribuent</a:t>
            </a:r>
            <a:r>
              <a:rPr lang="fr-FR" sz="2200" dirty="0">
                <a:latin typeface="Calluna" panose="00000500000000000000" pitchFamily="50" charset="0"/>
              </a:rPr>
              <a:t>, différemment suivant le sens et la valeur socialisatrice que leur attribuent les différents milieux sociaux, </a:t>
            </a:r>
            <a:r>
              <a:rPr lang="fr-FR" sz="2200" b="1" dirty="0">
                <a:latin typeface="Calluna" panose="00000500000000000000" pitchFamily="50" charset="0"/>
              </a:rPr>
              <a:t>à l’intériorisation de dispositions valorisées socialement sur la scène scolaire ou professionnelle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fr-FR" sz="2200" dirty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>
                <a:latin typeface="Calluna" panose="00000500000000000000" pitchFamily="50" charset="0"/>
              </a:rPr>
              <a:t>Mais socialisation aux sports = pas seulement liée à </a:t>
            </a:r>
            <a:r>
              <a:rPr lang="fr-FR" sz="2200" dirty="0" smtClean="0">
                <a:latin typeface="Calluna" panose="00000500000000000000" pitchFamily="50" charset="0"/>
              </a:rPr>
              <a:t>la famille.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Déterminants </a:t>
            </a:r>
            <a:r>
              <a:rPr lang="fr-FR" sz="2200" b="1" dirty="0">
                <a:latin typeface="Calluna" panose="00000500000000000000" pitchFamily="50" charset="0"/>
              </a:rPr>
              <a:t>sociaux </a:t>
            </a:r>
            <a:r>
              <a:rPr lang="fr-FR" sz="2200" dirty="0">
                <a:latin typeface="Calluna" panose="00000500000000000000" pitchFamily="50" charset="0"/>
              </a:rPr>
              <a:t>plus nombreux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6299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496389"/>
            <a:ext cx="10753725" cy="61003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2</a:t>
            </a:r>
            <a:r>
              <a:rPr lang="fr-FR" b="1" dirty="0">
                <a:solidFill>
                  <a:srgbClr val="FF0000"/>
                </a:solidFill>
                <a:latin typeface="Calluna" panose="00000500000000000000" pitchFamily="50" charset="0"/>
              </a:rPr>
              <a:t>. De la cour d’école au groupe de pairs : se maintenir dans l’activité</a:t>
            </a:r>
            <a:endParaRPr lang="fr-FR" dirty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8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L</a:t>
            </a:r>
            <a:r>
              <a:rPr lang="fr-FR" sz="2200" b="1" dirty="0" smtClean="0">
                <a:latin typeface="Calluna" panose="00000500000000000000" pitchFamily="50" charset="0"/>
              </a:rPr>
              <a:t>’école </a:t>
            </a:r>
            <a:r>
              <a:rPr lang="fr-FR" sz="2200" b="1" dirty="0">
                <a:latin typeface="Calluna" panose="00000500000000000000" pitchFamily="50" charset="0"/>
              </a:rPr>
              <a:t>est centrale</a:t>
            </a:r>
            <a:r>
              <a:rPr lang="fr-FR" sz="2200" dirty="0">
                <a:latin typeface="Calluna" panose="00000500000000000000" pitchFamily="50" charset="0"/>
              </a:rPr>
              <a:t>, et notamment </a:t>
            </a:r>
            <a:r>
              <a:rPr lang="fr-FR" sz="2200" b="1" dirty="0" smtClean="0">
                <a:latin typeface="Calluna" panose="00000500000000000000" pitchFamily="50" charset="0"/>
              </a:rPr>
              <a:t>cours </a:t>
            </a:r>
            <a:r>
              <a:rPr lang="fr-FR" sz="2200" b="1" dirty="0">
                <a:latin typeface="Calluna" panose="00000500000000000000" pitchFamily="50" charset="0"/>
              </a:rPr>
              <a:t>d’EPS</a:t>
            </a:r>
            <a:r>
              <a:rPr lang="fr-FR" sz="2200" dirty="0">
                <a:latin typeface="Calluna" panose="00000500000000000000" pitchFamily="50" charset="0"/>
              </a:rPr>
              <a:t>, mais aussi </a:t>
            </a:r>
            <a:r>
              <a:rPr lang="fr-FR" sz="2200" b="1" dirty="0" smtClean="0">
                <a:latin typeface="Calluna" panose="00000500000000000000" pitchFamily="50" charset="0"/>
              </a:rPr>
              <a:t>cour </a:t>
            </a:r>
            <a:r>
              <a:rPr lang="fr-FR" sz="2200" b="1" dirty="0">
                <a:latin typeface="Calluna" panose="00000500000000000000" pitchFamily="50" charset="0"/>
              </a:rPr>
              <a:t>d’école </a:t>
            </a:r>
            <a:r>
              <a:rPr lang="fr-FR" sz="2200" dirty="0">
                <a:latin typeface="Calluna" panose="00000500000000000000" pitchFamily="50" charset="0"/>
              </a:rPr>
              <a:t>où les enfants,</a:t>
            </a:r>
            <a:r>
              <a:rPr lang="fr-FR" sz="2200" b="1" dirty="0">
                <a:latin typeface="Calluna" panose="00000500000000000000" pitchFamily="50" charset="0"/>
              </a:rPr>
              <a:t> entre eux</a:t>
            </a:r>
            <a:r>
              <a:rPr lang="fr-FR" sz="2200" dirty="0">
                <a:latin typeface="Calluna" panose="00000500000000000000" pitchFamily="50" charset="0"/>
              </a:rPr>
              <a:t>, apprennent à maîtriser des activités sportives en se donnant des repères collectifs, en particulier s’agissant </a:t>
            </a:r>
            <a:r>
              <a:rPr lang="fr-FR" sz="2200" dirty="0" smtClean="0">
                <a:latin typeface="Calluna" panose="00000500000000000000" pitchFamily="50" charset="0"/>
              </a:rPr>
              <a:t>du genre (« jeux de garçons » et « jeux de filles »). </a:t>
            </a: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De </a:t>
            </a:r>
            <a:r>
              <a:rPr lang="fr-FR" sz="2200" dirty="0" smtClean="0">
                <a:latin typeface="Calluna" panose="00000500000000000000" pitchFamily="50" charset="0"/>
              </a:rPr>
              <a:t>même, interviennent des</a:t>
            </a:r>
            <a:r>
              <a:rPr lang="fr-FR" sz="2200" b="1" dirty="0" smtClean="0">
                <a:latin typeface="Calluna" panose="00000500000000000000" pitchFamily="50" charset="0"/>
              </a:rPr>
              <a:t> </a:t>
            </a:r>
            <a:r>
              <a:rPr lang="fr-FR" sz="2200" b="1" dirty="0">
                <a:latin typeface="Calluna" panose="00000500000000000000" pitchFamily="50" charset="0"/>
              </a:rPr>
              <a:t>conditions locales </a:t>
            </a:r>
            <a:r>
              <a:rPr lang="fr-FR" sz="2200" b="1" dirty="0" smtClean="0">
                <a:latin typeface="Calluna" panose="00000500000000000000" pitchFamily="50" charset="0"/>
              </a:rPr>
              <a:t>d’existence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: quels </a:t>
            </a:r>
            <a:r>
              <a:rPr lang="fr-FR" sz="2200" dirty="0">
                <a:latin typeface="Calluna" panose="00000500000000000000" pitchFamily="50" charset="0"/>
              </a:rPr>
              <a:t>loisirs sportifs pratique-t-on quand on vit dans un village et quand on vit dans un quartier sensible, comment les pratique-t-on et quelle place tiennent-ils dans la socialisation ordinaire ?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On </a:t>
            </a:r>
            <a:r>
              <a:rPr lang="fr-FR" sz="2200" dirty="0">
                <a:latin typeface="Calluna" panose="00000500000000000000" pitchFamily="50" charset="0"/>
              </a:rPr>
              <a:t>dispose sur ces points d’enquêtes sociologiques importantes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  <a:endParaRPr lang="fr-FR" sz="2200" dirty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12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2317"/>
            <a:ext cx="12192000" cy="91533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0629" y="5943598"/>
            <a:ext cx="258644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ahnschrift Condensed" panose="020B0502040204020203" pitchFamily="34" charset="0"/>
              </a:rPr>
              <a:t>Dernier match de la saison de foot amateur dans un village de Bourgogne étudié par Nicolas </a:t>
            </a:r>
            <a:r>
              <a:rPr lang="fr-FR" sz="1400" dirty="0" err="1">
                <a:latin typeface="Bahnschrift Condensed" panose="020B0502040204020203" pitchFamily="34" charset="0"/>
              </a:rPr>
              <a:t>Renahy</a:t>
            </a:r>
            <a:r>
              <a:rPr lang="fr-FR" sz="1400" dirty="0">
                <a:latin typeface="Bahnschrift Condensed" panose="020B0502040204020203" pitchFamily="34" charset="0"/>
              </a:rPr>
              <a:t>, en juin </a:t>
            </a:r>
            <a:r>
              <a:rPr lang="fr-FR" sz="1400" dirty="0" smtClean="0">
                <a:latin typeface="Bahnschrift Condensed" panose="020B0502040204020203" pitchFamily="34" charset="0"/>
              </a:rPr>
              <a:t>2009</a:t>
            </a:r>
            <a:endParaRPr lang="fr-FR" sz="1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58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4070" y="384313"/>
            <a:ext cx="11264347" cy="621242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Cas.</a:t>
            </a:r>
            <a:r>
              <a:rPr lang="fr-FR" dirty="0">
                <a:latin typeface="Calluna" panose="00000500000000000000" pitchFamily="50" charset="0"/>
              </a:rPr>
              <a:t> </a:t>
            </a:r>
            <a:r>
              <a:rPr lang="fr-FR" b="1" dirty="0" smtClean="0">
                <a:latin typeface="Calluna" panose="00000500000000000000" pitchFamily="50" charset="0"/>
              </a:rPr>
              <a:t>Nicolas </a:t>
            </a:r>
            <a:r>
              <a:rPr lang="fr-FR" b="1" dirty="0" err="1" smtClean="0">
                <a:latin typeface="Calluna" panose="00000500000000000000" pitchFamily="50" charset="0"/>
              </a:rPr>
              <a:t>Renahy</a:t>
            </a:r>
            <a:r>
              <a:rPr lang="fr-FR" b="1" dirty="0" smtClean="0">
                <a:latin typeface="Calluna" panose="00000500000000000000" pitchFamily="50" charset="0"/>
              </a:rPr>
              <a:t>, </a:t>
            </a:r>
            <a:r>
              <a:rPr lang="fr-FR" b="1" dirty="0">
                <a:latin typeface="Calluna" panose="00000500000000000000" pitchFamily="50" charset="0"/>
              </a:rPr>
              <a:t>« Football et représentation territoriale : un club amateur dans un village ouvrier », </a:t>
            </a:r>
            <a:r>
              <a:rPr lang="fr-FR" b="1" i="1" dirty="0">
                <a:latin typeface="Calluna" panose="00000500000000000000" pitchFamily="50" charset="0"/>
              </a:rPr>
              <a:t>Ethnologie française</a:t>
            </a:r>
            <a:r>
              <a:rPr lang="fr-FR" b="1" dirty="0">
                <a:latin typeface="Calluna" panose="00000500000000000000" pitchFamily="50" charset="0"/>
              </a:rPr>
              <a:t>, n° 31, 2001, p. 707-715</a:t>
            </a:r>
            <a:r>
              <a:rPr lang="fr-FR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fr-FR" dirty="0">
              <a:latin typeface="Calluna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dirty="0" smtClean="0">
                <a:latin typeface="Calluna" panose="00000500000000000000" pitchFamily="50" charset="0"/>
              </a:rPr>
              <a:t>Enquête dans un </a:t>
            </a:r>
            <a:r>
              <a:rPr lang="fr-FR" b="1" dirty="0" smtClean="0">
                <a:latin typeface="Calluna" panose="00000500000000000000" pitchFamily="50" charset="0"/>
              </a:rPr>
              <a:t>univers </a:t>
            </a:r>
            <a:r>
              <a:rPr lang="fr-FR" b="1" dirty="0">
                <a:latin typeface="Calluna" panose="00000500000000000000" pitchFamily="50" charset="0"/>
              </a:rPr>
              <a:t>social </a:t>
            </a:r>
            <a:r>
              <a:rPr lang="fr-FR" b="1" dirty="0" smtClean="0">
                <a:latin typeface="Calluna" panose="00000500000000000000" pitchFamily="50" charset="0"/>
              </a:rPr>
              <a:t>particulier : </a:t>
            </a:r>
            <a:r>
              <a:rPr lang="fr-FR" dirty="0" smtClean="0">
                <a:latin typeface="Calluna" panose="00000500000000000000" pitchFamily="50" charset="0"/>
              </a:rPr>
              <a:t>un </a:t>
            </a:r>
            <a:r>
              <a:rPr lang="fr-FR" b="1" dirty="0" smtClean="0">
                <a:latin typeface="Calluna" panose="00000500000000000000" pitchFamily="50" charset="0"/>
              </a:rPr>
              <a:t>club </a:t>
            </a:r>
            <a:r>
              <a:rPr lang="fr-FR" b="1" dirty="0">
                <a:latin typeface="Calluna" panose="00000500000000000000" pitchFamily="50" charset="0"/>
              </a:rPr>
              <a:t>de </a:t>
            </a:r>
            <a:r>
              <a:rPr lang="fr-FR" b="1" dirty="0" smtClean="0">
                <a:latin typeface="Calluna" panose="00000500000000000000" pitchFamily="50" charset="0"/>
              </a:rPr>
              <a:t>foot (</a:t>
            </a:r>
            <a:r>
              <a:rPr lang="fr-FR" dirty="0" smtClean="0">
                <a:latin typeface="Calluna" panose="00000500000000000000" pitchFamily="50" charset="0"/>
              </a:rPr>
              <a:t>équipe réserve) = réunit </a:t>
            </a:r>
            <a:r>
              <a:rPr lang="fr-FR" dirty="0">
                <a:latin typeface="Calluna" panose="00000500000000000000" pitchFamily="50" charset="0"/>
              </a:rPr>
              <a:t>des joueurs d’une trentaine </a:t>
            </a:r>
            <a:r>
              <a:rPr lang="fr-FR" dirty="0" smtClean="0">
                <a:latin typeface="Calluna" panose="00000500000000000000" pitchFamily="50" charset="0"/>
              </a:rPr>
              <a:t>d’années</a:t>
            </a:r>
            <a:r>
              <a:rPr lang="fr-FR" dirty="0" smtClean="0">
                <a:latin typeface="Calluna" panose="00000500000000000000" pitchFamily="50" charset="0"/>
              </a:rPr>
              <a:t>, </a:t>
            </a:r>
            <a:r>
              <a:rPr lang="fr-FR" dirty="0">
                <a:latin typeface="Calluna" panose="00000500000000000000" pitchFamily="50" charset="0"/>
              </a:rPr>
              <a:t>ont grandi là et sont issus des familles </a:t>
            </a:r>
            <a:r>
              <a:rPr lang="fr-FR" dirty="0" smtClean="0">
                <a:latin typeface="Calluna" panose="00000500000000000000" pitchFamily="50" charset="0"/>
              </a:rPr>
              <a:t>d’ouvriers </a:t>
            </a:r>
            <a:r>
              <a:rPr lang="fr-FR" dirty="0">
                <a:latin typeface="Calluna" panose="00000500000000000000" pitchFamily="50" charset="0"/>
              </a:rPr>
              <a:t>de l’usine </a:t>
            </a:r>
            <a:r>
              <a:rPr lang="fr-FR" dirty="0" smtClean="0">
                <a:latin typeface="Calluna" panose="00000500000000000000" pitchFamily="50" charset="0"/>
              </a:rPr>
              <a:t>proche </a:t>
            </a:r>
          </a:p>
          <a:p>
            <a:pPr>
              <a:lnSpc>
                <a:spcPct val="120000"/>
              </a:lnSpc>
            </a:pPr>
            <a:r>
              <a:rPr lang="fr-FR" dirty="0" smtClean="0">
                <a:latin typeface="Calluna" panose="00000500000000000000" pitchFamily="50" charset="0"/>
              </a:rPr>
              <a:t>C</a:t>
            </a:r>
            <a:r>
              <a:rPr lang="fr-FR" b="1" dirty="0" smtClean="0">
                <a:latin typeface="Calluna" panose="00000500000000000000" pitchFamily="50" charset="0"/>
              </a:rPr>
              <a:t>lub</a:t>
            </a:r>
            <a:r>
              <a:rPr lang="fr-FR" dirty="0" smtClean="0">
                <a:latin typeface="Calluna" panose="00000500000000000000" pitchFamily="50" charset="0"/>
              </a:rPr>
              <a:t> = </a:t>
            </a:r>
            <a:r>
              <a:rPr lang="fr-FR" b="1" dirty="0" smtClean="0">
                <a:latin typeface="Calluna" panose="00000500000000000000" pitchFamily="50" charset="0"/>
              </a:rPr>
              <a:t>lieu </a:t>
            </a:r>
            <a:r>
              <a:rPr lang="fr-FR" b="1" dirty="0">
                <a:latin typeface="Calluna" panose="00000500000000000000" pitchFamily="50" charset="0"/>
              </a:rPr>
              <a:t>de sociabilité</a:t>
            </a:r>
            <a:r>
              <a:rPr lang="fr-FR" dirty="0">
                <a:latin typeface="Calluna" panose="00000500000000000000" pitchFamily="50" charset="0"/>
              </a:rPr>
              <a:t>, </a:t>
            </a:r>
            <a:r>
              <a:rPr lang="fr-FR" b="1" dirty="0" smtClean="0">
                <a:latin typeface="Calluna" panose="00000500000000000000" pitchFamily="50" charset="0"/>
              </a:rPr>
              <a:t>vecteur </a:t>
            </a:r>
            <a:r>
              <a:rPr lang="fr-FR" b="1" dirty="0">
                <a:latin typeface="Calluna" panose="00000500000000000000" pitchFamily="50" charset="0"/>
              </a:rPr>
              <a:t>de </a:t>
            </a:r>
            <a:r>
              <a:rPr lang="fr-FR" b="1" dirty="0">
                <a:solidFill>
                  <a:srgbClr val="FF0000"/>
                </a:solidFill>
                <a:latin typeface="Calluna" panose="00000500000000000000" pitchFamily="50" charset="0"/>
              </a:rPr>
              <a:t>socialisation masculine</a:t>
            </a:r>
            <a:r>
              <a:rPr lang="fr-FR" dirty="0">
                <a:latin typeface="Calluna" panose="00000500000000000000" pitchFamily="50" charset="0"/>
              </a:rPr>
              <a:t> et </a:t>
            </a: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symbole d’appartenance</a:t>
            </a:r>
            <a:r>
              <a:rPr lang="fr-FR" dirty="0" smtClean="0">
                <a:latin typeface="Calluna" panose="00000500000000000000" pitchFamily="50" charset="0"/>
              </a:rPr>
              <a:t>, où s’entretient un </a:t>
            </a:r>
            <a:r>
              <a:rPr lang="fr-FR" b="1" dirty="0" smtClean="0">
                <a:latin typeface="Calluna" panose="00000500000000000000" pitchFamily="50" charset="0"/>
              </a:rPr>
              <a:t>entre soi</a:t>
            </a:r>
            <a:r>
              <a:rPr lang="fr-FR" dirty="0">
                <a:latin typeface="Calluna" panose="00000500000000000000" pitchFamily="50" charset="0"/>
              </a:rPr>
              <a:t> </a:t>
            </a:r>
            <a:r>
              <a:rPr lang="fr-FR" dirty="0" smtClean="0">
                <a:latin typeface="Calluna" panose="00000500000000000000" pitchFamily="50" charset="0"/>
              </a:rPr>
              <a:t>=&gt; bon </a:t>
            </a:r>
            <a:r>
              <a:rPr lang="fr-FR" b="1" dirty="0" smtClean="0">
                <a:latin typeface="Calluna" panose="00000500000000000000" pitchFamily="50" charset="0"/>
              </a:rPr>
              <a:t>lieu d’observation</a:t>
            </a:r>
            <a:r>
              <a:rPr lang="fr-FR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fr-FR" b="1" dirty="0" smtClean="0">
                <a:latin typeface="Calluna" panose="00000500000000000000" pitchFamily="50" charset="0"/>
              </a:rPr>
              <a:t>Equipe = instance de socialisation : joueurs</a:t>
            </a:r>
            <a:r>
              <a:rPr lang="fr-FR" dirty="0" smtClean="0">
                <a:latin typeface="Calluna" panose="00000500000000000000" pitchFamily="50" charset="0"/>
              </a:rPr>
              <a:t> </a:t>
            </a:r>
            <a:r>
              <a:rPr lang="fr-FR" dirty="0" smtClean="0">
                <a:latin typeface="Calluna" panose="00000500000000000000" pitchFamily="50" charset="0"/>
              </a:rPr>
              <a:t>ont </a:t>
            </a:r>
            <a:r>
              <a:rPr lang="fr-FR" dirty="0">
                <a:latin typeface="Calluna" panose="00000500000000000000" pitchFamily="50" charset="0"/>
              </a:rPr>
              <a:t>vu leurs </a:t>
            </a:r>
            <a:r>
              <a:rPr lang="fr-FR" b="1" dirty="0">
                <a:latin typeface="Calluna" panose="00000500000000000000" pitchFamily="50" charset="0"/>
              </a:rPr>
              <a:t>pères</a:t>
            </a:r>
            <a:r>
              <a:rPr lang="fr-FR" dirty="0">
                <a:latin typeface="Calluna" panose="00000500000000000000" pitchFamily="50" charset="0"/>
              </a:rPr>
              <a:t> jouer </a:t>
            </a:r>
            <a:r>
              <a:rPr lang="fr-FR" dirty="0" smtClean="0">
                <a:latin typeface="Calluna" panose="00000500000000000000" pitchFamily="50" charset="0"/>
              </a:rPr>
              <a:t>dans </a:t>
            </a:r>
            <a:r>
              <a:rPr lang="fr-FR" dirty="0" smtClean="0">
                <a:latin typeface="Calluna" panose="00000500000000000000" pitchFamily="50" charset="0"/>
              </a:rPr>
              <a:t>l’équipe </a:t>
            </a:r>
            <a:r>
              <a:rPr lang="fr-FR" dirty="0" smtClean="0">
                <a:latin typeface="Calluna" panose="00000500000000000000" pitchFamily="50" charset="0"/>
              </a:rPr>
              <a:t>; </a:t>
            </a:r>
            <a:r>
              <a:rPr lang="fr-FR" b="1" dirty="0" smtClean="0">
                <a:latin typeface="Calluna" panose="00000500000000000000" pitchFamily="50" charset="0"/>
              </a:rPr>
              <a:t>entraînements</a:t>
            </a:r>
            <a:r>
              <a:rPr lang="fr-FR" dirty="0" smtClean="0">
                <a:latin typeface="Calluna" panose="00000500000000000000" pitchFamily="50" charset="0"/>
              </a:rPr>
              <a:t>,, </a:t>
            </a:r>
            <a:r>
              <a:rPr lang="fr-FR" b="1" dirty="0" smtClean="0">
                <a:latin typeface="Calluna" panose="00000500000000000000" pitchFamily="50" charset="0"/>
              </a:rPr>
              <a:t>présence </a:t>
            </a:r>
            <a:r>
              <a:rPr lang="fr-FR" b="1" dirty="0">
                <a:latin typeface="Calluna" panose="00000500000000000000" pitchFamily="50" charset="0"/>
              </a:rPr>
              <a:t>des </a:t>
            </a:r>
            <a:r>
              <a:rPr lang="fr-FR" b="1" dirty="0" smtClean="0">
                <a:latin typeface="Calluna" panose="00000500000000000000" pitchFamily="50" charset="0"/>
              </a:rPr>
              <a:t>femmes</a:t>
            </a:r>
            <a:r>
              <a:rPr lang="fr-FR" dirty="0" smtClean="0">
                <a:latin typeface="Calluna" panose="00000500000000000000" pitchFamily="50" charset="0"/>
              </a:rPr>
              <a:t>, </a:t>
            </a:r>
            <a:r>
              <a:rPr lang="fr-FR" b="1" dirty="0" smtClean="0">
                <a:latin typeface="Calluna" panose="00000500000000000000" pitchFamily="50" charset="0"/>
              </a:rPr>
              <a:t>vestiaires</a:t>
            </a:r>
            <a:r>
              <a:rPr lang="fr-FR" dirty="0">
                <a:latin typeface="Calluna" panose="00000500000000000000" pitchFamily="50" charset="0"/>
              </a:rPr>
              <a:t>, </a:t>
            </a:r>
            <a:r>
              <a:rPr lang="fr-FR" dirty="0" smtClean="0">
                <a:latin typeface="Calluna" panose="00000500000000000000" pitchFamily="50" charset="0"/>
              </a:rPr>
              <a:t>échanges </a:t>
            </a:r>
            <a:r>
              <a:rPr lang="fr-FR" dirty="0">
                <a:latin typeface="Calluna" panose="00000500000000000000" pitchFamily="50" charset="0"/>
              </a:rPr>
              <a:t>et </a:t>
            </a:r>
            <a:r>
              <a:rPr lang="fr-FR" dirty="0" smtClean="0">
                <a:latin typeface="Calluna" panose="00000500000000000000" pitchFamily="50" charset="0"/>
              </a:rPr>
              <a:t>apprentissage </a:t>
            </a:r>
            <a:r>
              <a:rPr lang="fr-FR" dirty="0">
                <a:latin typeface="Calluna" panose="00000500000000000000" pitchFamily="50" charset="0"/>
              </a:rPr>
              <a:t>des </a:t>
            </a:r>
            <a:r>
              <a:rPr lang="fr-FR" dirty="0" smtClean="0">
                <a:latin typeface="Calluna" panose="00000500000000000000" pitchFamily="50" charset="0"/>
              </a:rPr>
              <a:t>gestes = </a:t>
            </a:r>
            <a:r>
              <a:rPr lang="fr-FR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cadre d’investissement et de maintien dans l’activité : </a:t>
            </a:r>
            <a:r>
              <a:rPr lang="fr-FR" b="1" dirty="0" err="1" smtClean="0">
                <a:solidFill>
                  <a:srgbClr val="FF0000"/>
                </a:solidFill>
                <a:latin typeface="Calluna" panose="00000500000000000000" pitchFamily="50" charset="0"/>
              </a:rPr>
              <a:t>entre-soi</a:t>
            </a:r>
            <a:r>
              <a:rPr lang="fr-FR" dirty="0" smtClean="0">
                <a:latin typeface="Calluna" panose="00000500000000000000" pitchFamily="50" charset="0"/>
              </a:rPr>
              <a:t>.  </a:t>
            </a:r>
          </a:p>
          <a:p>
            <a:pPr lvl="5">
              <a:lnSpc>
                <a:spcPct val="120000"/>
              </a:lnSpc>
            </a:pPr>
            <a:r>
              <a:rPr lang="fr-FR" sz="2300" dirty="0" smtClean="0">
                <a:latin typeface="Calluna" panose="00000500000000000000" pitchFamily="50" charset="0"/>
              </a:rPr>
              <a:t>*Quand </a:t>
            </a:r>
            <a:r>
              <a:rPr lang="fr-FR" sz="2300" dirty="0">
                <a:latin typeface="Calluna" panose="00000500000000000000" pitchFamily="50" charset="0"/>
              </a:rPr>
              <a:t>un joueur arrive il serre la main de chacun des autres arrivés avant lui, mais au moment du départ on salue la cantonade, </a:t>
            </a:r>
            <a:r>
              <a:rPr lang="fr-FR" sz="2300" dirty="0" smtClean="0">
                <a:latin typeface="Calluna" panose="00000500000000000000" pitchFamily="50" charset="0"/>
              </a:rPr>
              <a:t>le </a:t>
            </a:r>
            <a:r>
              <a:rPr lang="fr-FR" sz="2300" dirty="0">
                <a:latin typeface="Calluna" panose="00000500000000000000" pitchFamily="50" charset="0"/>
              </a:rPr>
              <a:t>mercredi on discute du match du dimanche, comment le vestiaire est un « centre de commérage » sur la vie locale, etc. </a:t>
            </a:r>
            <a:endParaRPr lang="fr-FR" sz="2300" dirty="0" smtClean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17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1548" y="238539"/>
            <a:ext cx="11138833" cy="635820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Plus </a:t>
            </a:r>
            <a:r>
              <a:rPr lang="fr-FR" sz="2200" b="1" dirty="0">
                <a:latin typeface="Calluna" panose="00000500000000000000" pitchFamily="50" charset="0"/>
              </a:rPr>
              <a:t>intéressant</a:t>
            </a:r>
            <a:r>
              <a:rPr lang="fr-FR" sz="2200" dirty="0">
                <a:latin typeface="Calluna" panose="00000500000000000000" pitchFamily="50" charset="0"/>
              </a:rPr>
              <a:t> = </a:t>
            </a:r>
            <a:r>
              <a:rPr lang="fr-FR" sz="2200" dirty="0" smtClean="0">
                <a:latin typeface="Calluna" panose="00000500000000000000" pitchFamily="50" charset="0"/>
              </a:rPr>
              <a:t>joueurs</a:t>
            </a:r>
            <a:r>
              <a:rPr lang="fr-FR" sz="2200" dirty="0">
                <a:latin typeface="Calluna" panose="00000500000000000000" pitchFamily="50" charset="0"/>
              </a:rPr>
              <a:t>, tous salariés ou précaires dans les environs, </a:t>
            </a:r>
            <a:r>
              <a:rPr lang="fr-FR" sz="2200" b="1" dirty="0" smtClean="0">
                <a:latin typeface="Calluna" panose="00000500000000000000" pitchFamily="50" charset="0"/>
              </a:rPr>
              <a:t>s’investissent dans le football parce qu’ils y trouvent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la confirmation de l’ethos qui est le leur</a:t>
            </a:r>
            <a:r>
              <a:rPr lang="fr-FR" sz="2200" b="1" dirty="0" smtClean="0">
                <a:latin typeface="Calluna" panose="00000500000000000000" pitchFamily="50" charset="0"/>
              </a:rPr>
              <a:t> :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20000"/>
              </a:lnSpc>
            </a:pPr>
            <a:endParaRPr lang="fr-FR" sz="2200" b="1" dirty="0" smtClean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</a:t>
            </a:r>
            <a:r>
              <a:rPr lang="fr-FR" sz="2200" b="1" dirty="0" smtClean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E</a:t>
            </a:r>
            <a:r>
              <a:rPr lang="fr-FR" sz="2200" dirty="0" smtClean="0">
                <a:latin typeface="Calluna" panose="00000500000000000000" pitchFamily="50" charset="0"/>
              </a:rPr>
              <a:t>ntrée </a:t>
            </a:r>
            <a:r>
              <a:rPr lang="fr-FR" sz="2200" dirty="0">
                <a:latin typeface="Calluna" panose="00000500000000000000" pitchFamily="50" charset="0"/>
              </a:rPr>
              <a:t>dans </a:t>
            </a:r>
            <a:r>
              <a:rPr lang="fr-FR" sz="2200" b="1" dirty="0">
                <a:latin typeface="Calluna" panose="00000500000000000000" pitchFamily="50" charset="0"/>
              </a:rPr>
              <a:t>l’univers masculin </a:t>
            </a:r>
            <a:r>
              <a:rPr lang="fr-FR" sz="2200" dirty="0">
                <a:latin typeface="Calluna" panose="00000500000000000000" pitchFamily="50" charset="0"/>
              </a:rPr>
              <a:t>et en adoptent valeurs</a:t>
            </a:r>
            <a:r>
              <a:rPr lang="fr-FR" sz="2200" b="1" dirty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de </a:t>
            </a:r>
            <a:r>
              <a:rPr lang="fr-FR" sz="2200" b="1" dirty="0">
                <a:latin typeface="Calluna" panose="00000500000000000000" pitchFamily="50" charset="0"/>
              </a:rPr>
              <a:t>solidarité et de virilité</a:t>
            </a:r>
          </a:p>
          <a:p>
            <a:pPr>
              <a:lnSpc>
                <a:spcPct val="120000"/>
              </a:lnSpc>
            </a:pP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— </a:t>
            </a:r>
            <a:r>
              <a:rPr lang="fr-FR" sz="2200" b="1" dirty="0" smtClean="0">
                <a:latin typeface="Calluna" panose="00000500000000000000" pitchFamily="50" charset="0"/>
              </a:rPr>
              <a:t>Effet sur techniques </a:t>
            </a:r>
            <a:r>
              <a:rPr lang="fr-FR" sz="2200" b="1" dirty="0" smtClean="0">
                <a:latin typeface="Calluna" panose="00000500000000000000" pitchFamily="50" charset="0"/>
              </a:rPr>
              <a:t>du corps : </a:t>
            </a:r>
            <a:r>
              <a:rPr lang="fr-FR" sz="2200" b="1" dirty="0" smtClean="0">
                <a:latin typeface="Calluna" panose="00000500000000000000" pitchFamily="50" charset="0"/>
              </a:rPr>
              <a:t>valeurs ouvrières = </a:t>
            </a:r>
            <a:r>
              <a:rPr lang="fr-FR" sz="2200" dirty="0" smtClean="0">
                <a:latin typeface="Calluna" panose="00000500000000000000" pitchFamily="50" charset="0"/>
              </a:rPr>
              <a:t>équipe </a:t>
            </a:r>
            <a:r>
              <a:rPr lang="fr-FR" sz="2200" dirty="0" smtClean="0">
                <a:latin typeface="Calluna" panose="00000500000000000000" pitchFamily="50" charset="0"/>
              </a:rPr>
              <a:t>tournée </a:t>
            </a:r>
            <a:r>
              <a:rPr lang="fr-FR" sz="2200" dirty="0">
                <a:latin typeface="Calluna" panose="00000500000000000000" pitchFamily="50" charset="0"/>
              </a:rPr>
              <a:t>vers </a:t>
            </a:r>
            <a:r>
              <a:rPr lang="fr-FR" sz="2200" b="1" dirty="0" smtClean="0">
                <a:latin typeface="Calluna" panose="00000500000000000000" pitchFamily="50" charset="0"/>
              </a:rPr>
              <a:t>souci d’efficacité</a:t>
            </a:r>
            <a:r>
              <a:rPr lang="fr-FR" sz="2200" dirty="0">
                <a:latin typeface="Calluna" panose="00000500000000000000" pitchFamily="50" charset="0"/>
              </a:rPr>
              <a:t>, </a:t>
            </a:r>
            <a:r>
              <a:rPr lang="fr-FR" sz="2200" b="1" dirty="0" smtClean="0">
                <a:latin typeface="Calluna" panose="00000500000000000000" pitchFamily="50" charset="0"/>
              </a:rPr>
              <a:t>gagner </a:t>
            </a:r>
            <a:r>
              <a:rPr lang="fr-FR" sz="2200" b="1" dirty="0">
                <a:latin typeface="Calluna" panose="00000500000000000000" pitchFamily="50" charset="0"/>
              </a:rPr>
              <a:t>et marquer des </a:t>
            </a:r>
            <a:r>
              <a:rPr lang="fr-FR" sz="2200" b="1" dirty="0" smtClean="0">
                <a:latin typeface="Calluna" panose="00000500000000000000" pitchFamily="50" charset="0"/>
              </a:rPr>
              <a:t>buts, souci </a:t>
            </a:r>
            <a:r>
              <a:rPr lang="fr-FR" sz="2200" dirty="0" smtClean="0">
                <a:latin typeface="Calluna" panose="00000500000000000000" pitchFamily="50" charset="0"/>
              </a:rPr>
              <a:t>du collectif, </a:t>
            </a:r>
            <a:r>
              <a:rPr lang="fr-FR" sz="2200" dirty="0">
                <a:latin typeface="Calluna" panose="00000500000000000000" pitchFamily="50" charset="0"/>
              </a:rPr>
              <a:t>fait de « s’accrocher » ou d’être « dur à passer </a:t>
            </a:r>
            <a:r>
              <a:rPr lang="fr-FR" sz="2200" dirty="0" smtClean="0">
                <a:latin typeface="Calluna" panose="00000500000000000000" pitchFamily="50" charset="0"/>
              </a:rPr>
              <a:t>» et </a:t>
            </a:r>
            <a:r>
              <a:rPr lang="fr-FR" sz="2200" dirty="0">
                <a:latin typeface="Calluna" panose="00000500000000000000" pitchFamily="50" charset="0"/>
              </a:rPr>
              <a:t>non </a:t>
            </a:r>
            <a:r>
              <a:rPr lang="fr-FR" sz="2200" dirty="0" smtClean="0">
                <a:latin typeface="Calluna" panose="00000500000000000000" pitchFamily="50" charset="0"/>
              </a:rPr>
              <a:t>la </a:t>
            </a:r>
            <a:r>
              <a:rPr lang="fr-FR" sz="2200" dirty="0">
                <a:latin typeface="Calluna" panose="00000500000000000000" pitchFamily="50" charset="0"/>
              </a:rPr>
              <a:t>recherche du beau geste ou de l’action virtuose. </a:t>
            </a:r>
            <a:r>
              <a:rPr lang="fr-FR" sz="2200" dirty="0" smtClean="0">
                <a:latin typeface="Calluna" panose="00000500000000000000" pitchFamily="50" charset="0"/>
              </a:rPr>
              <a:t>Valorisation </a:t>
            </a:r>
            <a:r>
              <a:rPr lang="fr-FR" sz="2200" dirty="0">
                <a:latin typeface="Calluna" panose="00000500000000000000" pitchFamily="50" charset="0"/>
              </a:rPr>
              <a:t>du jeu d’équipe (« Vincent, t’es pas tout seul ! </a:t>
            </a:r>
            <a:r>
              <a:rPr lang="fr-FR" sz="2200" dirty="0" smtClean="0">
                <a:latin typeface="Calluna" panose="00000500000000000000" pitchFamily="50" charset="0"/>
              </a:rPr>
              <a:t>»).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—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b="1" dirty="0" smtClean="0">
                <a:latin typeface="Calluna" panose="00000500000000000000" pitchFamily="50" charset="0"/>
              </a:rPr>
              <a:t>L</a:t>
            </a:r>
            <a:r>
              <a:rPr lang="fr-FR" sz="2200" dirty="0" smtClean="0">
                <a:latin typeface="Calluna" panose="00000500000000000000" pitchFamily="50" charset="0"/>
              </a:rPr>
              <a:t>ié aussi au </a:t>
            </a:r>
            <a:r>
              <a:rPr lang="fr-FR" sz="2200" dirty="0" smtClean="0">
                <a:latin typeface="Calluna" panose="00000500000000000000" pitchFamily="50" charset="0"/>
              </a:rPr>
              <a:t>club du </a:t>
            </a:r>
            <a:r>
              <a:rPr lang="fr-FR" sz="2200" dirty="0">
                <a:latin typeface="Calluna" panose="00000500000000000000" pitchFamily="50" charset="0"/>
              </a:rPr>
              <a:t>village </a:t>
            </a:r>
            <a:r>
              <a:rPr lang="fr-FR" sz="2200" dirty="0" smtClean="0">
                <a:latin typeface="Calluna" panose="00000500000000000000" pitchFamily="50" charset="0"/>
              </a:rPr>
              <a:t>= prendre en charge la fierté locale</a:t>
            </a:r>
          </a:p>
          <a:p>
            <a:pPr>
              <a:lnSpc>
                <a:spcPct val="12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Bref : joueurs s’investissent </a:t>
            </a:r>
            <a:r>
              <a:rPr lang="fr-FR" sz="2200" dirty="0">
                <a:latin typeface="Calluna" panose="00000500000000000000" pitchFamily="50" charset="0"/>
              </a:rPr>
              <a:t>dans un </a:t>
            </a:r>
            <a:r>
              <a:rPr lang="fr-FR" sz="2200" dirty="0" smtClean="0">
                <a:latin typeface="Calluna" panose="00000500000000000000" pitchFamily="50" charset="0"/>
              </a:rPr>
              <a:t>sport </a:t>
            </a:r>
            <a:r>
              <a:rPr lang="fr-FR" sz="2200" b="1" dirty="0">
                <a:latin typeface="Calluna" panose="00000500000000000000" pitchFamily="50" charset="0"/>
              </a:rPr>
              <a:t>disponible, organisé, doté d’une histoire locale qui </a:t>
            </a:r>
            <a:r>
              <a:rPr lang="fr-FR" sz="2200" b="1" dirty="0" smtClean="0">
                <a:latin typeface="Calluna" panose="00000500000000000000" pitchFamily="50" charset="0"/>
              </a:rPr>
              <a:t>est </a:t>
            </a:r>
            <a:r>
              <a:rPr lang="fr-FR" sz="2200" b="1" dirty="0">
                <a:latin typeface="Calluna" panose="00000500000000000000" pitchFamily="50" charset="0"/>
              </a:rPr>
              <a:t>la </a:t>
            </a:r>
            <a:r>
              <a:rPr lang="fr-FR" sz="2200" b="1" dirty="0" smtClean="0">
                <a:latin typeface="Calluna" panose="00000500000000000000" pitchFamily="50" charset="0"/>
              </a:rPr>
              <a:t>leur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et </a:t>
            </a:r>
            <a:r>
              <a:rPr lang="fr-FR" sz="2200" dirty="0" smtClean="0">
                <a:latin typeface="Calluna" panose="00000500000000000000" pitchFamily="50" charset="0"/>
              </a:rPr>
              <a:t>offre un mode </a:t>
            </a:r>
            <a:r>
              <a:rPr lang="fr-FR" sz="2200" b="1" dirty="0" smtClean="0">
                <a:latin typeface="Calluna" panose="00000500000000000000" pitchFamily="50" charset="0"/>
              </a:rPr>
              <a:t>de </a:t>
            </a:r>
            <a:r>
              <a:rPr lang="fr-FR" sz="2200" b="1" dirty="0" smtClean="0">
                <a:latin typeface="Calluna" panose="00000500000000000000" pitchFamily="50" charset="0"/>
              </a:rPr>
              <a:t>socialisation </a:t>
            </a:r>
            <a:r>
              <a:rPr lang="fr-FR" sz="2200" b="1" dirty="0">
                <a:latin typeface="Calluna" panose="00000500000000000000" pitchFamily="50" charset="0"/>
              </a:rPr>
              <a:t>à l’univers </a:t>
            </a:r>
            <a:r>
              <a:rPr lang="fr-FR" sz="2200" b="1" dirty="0" smtClean="0">
                <a:latin typeface="Calluna" panose="00000500000000000000" pitchFamily="50" charset="0"/>
              </a:rPr>
              <a:t>masculin </a:t>
            </a:r>
            <a:r>
              <a:rPr lang="fr-FR" sz="2200" b="1" dirty="0">
                <a:latin typeface="Calluna" panose="00000500000000000000" pitchFamily="50" charset="0"/>
              </a:rPr>
              <a:t>et </a:t>
            </a:r>
            <a:r>
              <a:rPr lang="fr-FR" sz="2200" b="1" dirty="0" smtClean="0">
                <a:latin typeface="Calluna" panose="00000500000000000000" pitchFamily="50" charset="0"/>
              </a:rPr>
              <a:t>ouvrier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  <a:endParaRPr lang="fr-FR" sz="2200" dirty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408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2122"/>
            <a:ext cx="12192000" cy="8128000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251011" y="2254274"/>
            <a:ext cx="5447423" cy="3962400"/>
          </a:xfrm>
          <a:prstGeom prst="wedgeRoundRectCallout">
            <a:avLst>
              <a:gd name="adj1" fmla="val -38551"/>
              <a:gd name="adj2" fmla="val 63345"/>
              <a:gd name="adj3" fmla="val 16667"/>
            </a:avLst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3F7B797-3BDC-40F9-8E80-CB0B0C130324}"/>
              </a:ext>
            </a:extLst>
          </p:cNvPr>
          <p:cNvSpPr txBox="1">
            <a:spLocks/>
          </p:cNvSpPr>
          <p:nvPr/>
        </p:nvSpPr>
        <p:spPr>
          <a:xfrm>
            <a:off x="741791" y="1518779"/>
            <a:ext cx="5922917" cy="335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5200" b="1" cap="all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5600" b="1" cap="all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III/.</a:t>
            </a:r>
            <a:r>
              <a:rPr lang="fr-FR" sz="5600" b="1" cap="all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sz="4800" b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trajectoire</a:t>
            </a:r>
          </a:p>
          <a:p>
            <a:pPr>
              <a:lnSpc>
                <a:spcPct val="100000"/>
              </a:lnSpc>
            </a:pPr>
            <a:r>
              <a:rPr lang="fr-FR" sz="4800" b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sociale</a:t>
            </a:r>
          </a:p>
          <a:p>
            <a:pPr>
              <a:lnSpc>
                <a:spcPct val="100000"/>
              </a:lnSpc>
            </a:pPr>
            <a:r>
              <a:rPr lang="fr-FR" sz="4800" b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sports</a:t>
            </a:r>
          </a:p>
          <a:p>
            <a:pPr>
              <a:lnSpc>
                <a:spcPct val="100000"/>
              </a:lnSpc>
            </a:pPr>
            <a:endParaRPr lang="fr-FR" sz="800" b="1" cap="all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000" b="1" cap="all" spc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Diffusion, institution, vieillissement</a:t>
            </a:r>
          </a:p>
          <a:p>
            <a:pPr>
              <a:lnSpc>
                <a:spcPct val="100000"/>
              </a:lnSpc>
            </a:pPr>
            <a:endParaRPr lang="fr-FR" sz="5200" b="1" cap="all" spc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18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496389"/>
            <a:ext cx="10753725" cy="61003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Maillage des déterminants </a:t>
            </a:r>
            <a:r>
              <a:rPr lang="fr-FR" sz="2200" dirty="0" smtClean="0">
                <a:latin typeface="Calluna" panose="00000500000000000000" pitchFamily="50" charset="0"/>
              </a:rPr>
              <a:t>déjà </a:t>
            </a:r>
            <a:r>
              <a:rPr lang="fr-FR" sz="2200" dirty="0">
                <a:latin typeface="Calluna" panose="00000500000000000000" pitchFamily="50" charset="0"/>
              </a:rPr>
              <a:t>serré. </a:t>
            </a:r>
            <a:r>
              <a:rPr lang="fr-FR" sz="2200" b="1" dirty="0" smtClean="0">
                <a:latin typeface="Calluna" panose="00000500000000000000" pitchFamily="50" charset="0"/>
              </a:rPr>
              <a:t>Mais incomplet</a:t>
            </a:r>
            <a:r>
              <a:rPr lang="fr-FR" sz="2200" dirty="0" smtClean="0">
                <a:latin typeface="Calluna" panose="00000500000000000000" pitchFamily="50" charset="0"/>
              </a:rPr>
              <a:t> :</a:t>
            </a:r>
          </a:p>
          <a:p>
            <a:pPr>
              <a:lnSpc>
                <a:spcPct val="100000"/>
              </a:lnSpc>
            </a:pP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b="1" dirty="0" smtClean="0">
                <a:latin typeface="Calluna" panose="00000500000000000000" pitchFamily="50" charset="0"/>
              </a:rPr>
              <a:t>les </a:t>
            </a:r>
            <a:r>
              <a:rPr lang="fr-FR" sz="2200" b="1" dirty="0">
                <a:latin typeface="Calluna" panose="00000500000000000000" pitchFamily="50" charset="0"/>
              </a:rPr>
              <a:t>sports changent avec le </a:t>
            </a:r>
            <a:r>
              <a:rPr lang="fr-FR" sz="2200" b="1" dirty="0" smtClean="0">
                <a:latin typeface="Calluna" panose="00000500000000000000" pitchFamily="50" charset="0"/>
              </a:rPr>
              <a:t>temps </a:t>
            </a:r>
            <a:r>
              <a:rPr lang="fr-FR" sz="2200" b="1" dirty="0">
                <a:latin typeface="Calluna" panose="00000500000000000000" pitchFamily="50" charset="0"/>
              </a:rPr>
              <a:t>et </a:t>
            </a:r>
            <a:r>
              <a:rPr lang="fr-FR" sz="2200" b="1" dirty="0" smtClean="0">
                <a:latin typeface="Calluna" panose="00000500000000000000" pitchFamily="50" charset="0"/>
              </a:rPr>
              <a:t>ce </a:t>
            </a:r>
            <a:r>
              <a:rPr lang="fr-FR" sz="2200" b="1" dirty="0">
                <a:latin typeface="Calluna" panose="00000500000000000000" pitchFamily="50" charset="0"/>
              </a:rPr>
              <a:t>qui rendait tel ou tel </a:t>
            </a:r>
            <a:r>
              <a:rPr lang="fr-FR" sz="2200" b="1" dirty="0" smtClean="0">
                <a:latin typeface="Calluna" panose="00000500000000000000" pitchFamily="50" charset="0"/>
              </a:rPr>
              <a:t>sport </a:t>
            </a:r>
            <a:r>
              <a:rPr lang="fr-FR" sz="2200" b="1" dirty="0">
                <a:latin typeface="Calluna" panose="00000500000000000000" pitchFamily="50" charset="0"/>
              </a:rPr>
              <a:t>attractif, agréable ou distinctif </a:t>
            </a:r>
            <a:r>
              <a:rPr lang="fr-FR" sz="2200" b="1" dirty="0" smtClean="0">
                <a:latin typeface="Calluna" panose="00000500000000000000" pitchFamily="50" charset="0"/>
              </a:rPr>
              <a:t>peut </a:t>
            </a:r>
            <a:r>
              <a:rPr lang="fr-FR" sz="2200" b="1" dirty="0">
                <a:latin typeface="Calluna" panose="00000500000000000000" pitchFamily="50" charset="0"/>
              </a:rPr>
              <a:t>très </a:t>
            </a:r>
            <a:r>
              <a:rPr lang="fr-FR" sz="2200" b="1" dirty="0" smtClean="0">
                <a:latin typeface="Calluna" panose="00000500000000000000" pitchFamily="50" charset="0"/>
              </a:rPr>
              <a:t>bien disparaître </a:t>
            </a:r>
            <a:r>
              <a:rPr lang="fr-FR" sz="2200" b="1" dirty="0">
                <a:latin typeface="Calluna" panose="00000500000000000000" pitchFamily="50" charset="0"/>
              </a:rPr>
              <a:t>ou </a:t>
            </a:r>
            <a:r>
              <a:rPr lang="fr-FR" sz="2200" b="1" dirty="0" smtClean="0">
                <a:latin typeface="Calluna" panose="00000500000000000000" pitchFamily="50" charset="0"/>
              </a:rPr>
              <a:t>décliner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Bref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: </a:t>
            </a:r>
            <a:r>
              <a:rPr lang="fr-FR" sz="2200" b="1" dirty="0">
                <a:latin typeface="Calluna" panose="00000500000000000000" pitchFamily="50" charset="0"/>
              </a:rPr>
              <a:t>sur le marché </a:t>
            </a:r>
            <a:r>
              <a:rPr lang="fr-FR" sz="2200" b="1" dirty="0" smtClean="0">
                <a:latin typeface="Calluna" panose="00000500000000000000" pitchFamily="50" charset="0"/>
              </a:rPr>
              <a:t>des </a:t>
            </a:r>
            <a:r>
              <a:rPr lang="fr-FR" sz="2200" b="1" dirty="0" smtClean="0">
                <a:latin typeface="Calluna" panose="00000500000000000000" pitchFamily="50" charset="0"/>
              </a:rPr>
              <a:t>loisirs, </a:t>
            </a:r>
            <a:r>
              <a:rPr lang="fr-FR" sz="2200" b="1" dirty="0">
                <a:latin typeface="Calluna" panose="00000500000000000000" pitchFamily="50" charset="0"/>
              </a:rPr>
              <a:t>les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sports naissent, vieillissent, se diffusent ou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s’institutionnalisent = </a:t>
            </a:r>
            <a:r>
              <a:rPr lang="fr-FR" sz="2200" b="1" dirty="0" smtClean="0">
                <a:latin typeface="Calluna" panose="00000500000000000000" pitchFamily="50" charset="0"/>
              </a:rPr>
              <a:t>ils </a:t>
            </a:r>
            <a:r>
              <a:rPr lang="fr-FR" sz="2200" b="1" dirty="0">
                <a:latin typeface="Calluna" panose="00000500000000000000" pitchFamily="50" charset="0"/>
              </a:rPr>
              <a:t>changent de place et de valeur dans l’espace social des sports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Or </a:t>
            </a:r>
            <a:r>
              <a:rPr lang="fr-FR" sz="2200" dirty="0">
                <a:latin typeface="Calluna" panose="00000500000000000000" pitchFamily="50" charset="0"/>
              </a:rPr>
              <a:t>toute modification dans la structure des pratiques sportives déclenche une transformation de tout ce qu’on a évoqué jusque-là.</a:t>
            </a: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200" dirty="0">
                <a:latin typeface="Calluna" panose="00000500000000000000" pitchFamily="50" charset="0"/>
              </a:rPr>
              <a:t> Je m’en </a:t>
            </a:r>
            <a:r>
              <a:rPr lang="fr-FR" sz="2200" dirty="0" smtClean="0">
                <a:latin typeface="Calluna" panose="00000500000000000000" pitchFamily="50" charset="0"/>
              </a:rPr>
              <a:t>tiens </a:t>
            </a:r>
            <a:r>
              <a:rPr lang="fr-FR" sz="2200" dirty="0">
                <a:latin typeface="Calluna" panose="00000500000000000000" pitchFamily="50" charset="0"/>
              </a:rPr>
              <a:t>à </a:t>
            </a:r>
            <a:r>
              <a:rPr lang="fr-FR" sz="2200" dirty="0" smtClean="0">
                <a:latin typeface="Calluna" panose="00000500000000000000" pitchFamily="50" charset="0"/>
              </a:rPr>
              <a:t>ceci :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comment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changent les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sports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, que contient et que produit ce changement 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?</a:t>
            </a:r>
            <a:endParaRPr lang="fr-FR" sz="2200" dirty="0">
              <a:solidFill>
                <a:srgbClr val="FF0000"/>
              </a:solidFill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95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4588" y="287383"/>
            <a:ext cx="11458738" cy="62571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Depuis </a:t>
            </a:r>
            <a:r>
              <a:rPr lang="fr-FR" sz="2200" dirty="0" smtClean="0">
                <a:latin typeface="Calluna" panose="00000500000000000000" pitchFamily="50" charset="0"/>
              </a:rPr>
              <a:t>fin 19</a:t>
            </a:r>
            <a:r>
              <a:rPr lang="fr-FR" sz="2200" baseline="30000" dirty="0" smtClean="0">
                <a:latin typeface="Calluna" panose="00000500000000000000" pitchFamily="50" charset="0"/>
              </a:rPr>
              <a:t>e</a:t>
            </a:r>
            <a:r>
              <a:rPr lang="fr-FR" sz="2200" dirty="0">
                <a:latin typeface="Calluna" panose="00000500000000000000" pitchFamily="50" charset="0"/>
              </a:rPr>
              <a:t> </a:t>
            </a:r>
            <a:r>
              <a:rPr lang="fr-FR" sz="2200" dirty="0" smtClean="0">
                <a:latin typeface="Calluna" panose="00000500000000000000" pitchFamily="50" charset="0"/>
              </a:rPr>
              <a:t>siècle : la </a:t>
            </a:r>
            <a:r>
              <a:rPr lang="fr-FR" sz="2200" dirty="0">
                <a:latin typeface="Calluna" panose="00000500000000000000" pitchFamily="50" charset="0"/>
              </a:rPr>
              <a:t>question des loisirs, en apparence très </a:t>
            </a:r>
            <a:r>
              <a:rPr lang="fr-FR" sz="2200" dirty="0" smtClean="0">
                <a:latin typeface="Calluna" panose="00000500000000000000" pitchFamily="50" charset="0"/>
              </a:rPr>
              <a:t>individuelle, a pris une importance collective nouvelle : </a:t>
            </a:r>
            <a:r>
              <a:rPr lang="fr-FR" sz="2200" dirty="0" smtClean="0">
                <a:latin typeface="Calluna" panose="00000500000000000000" pitchFamily="50" charset="0"/>
              </a:rPr>
              <a:t>affaire </a:t>
            </a:r>
            <a:r>
              <a:rPr lang="fr-FR" sz="2200" dirty="0">
                <a:latin typeface="Calluna" panose="00000500000000000000" pitchFamily="50" charset="0"/>
              </a:rPr>
              <a:t>d’</a:t>
            </a:r>
            <a:r>
              <a:rPr lang="fr-FR" sz="2200" b="1" dirty="0">
                <a:latin typeface="Calluna" panose="00000500000000000000" pitchFamily="50" charset="0"/>
              </a:rPr>
              <a:t>organisation sociale</a:t>
            </a:r>
            <a:r>
              <a:rPr lang="fr-FR" sz="2200" dirty="0">
                <a:latin typeface="Calluna" panose="00000500000000000000" pitchFamily="50" charset="0"/>
              </a:rPr>
              <a:t>, </a:t>
            </a:r>
            <a:r>
              <a:rPr lang="fr-FR" sz="2200" dirty="0" smtClean="0">
                <a:latin typeface="Calluna" panose="00000500000000000000" pitchFamily="50" charset="0"/>
              </a:rPr>
              <a:t>enjeu </a:t>
            </a:r>
            <a:r>
              <a:rPr lang="fr-FR" sz="2200" b="1" dirty="0" smtClean="0">
                <a:latin typeface="Calluna" panose="00000500000000000000" pitchFamily="50" charset="0"/>
              </a:rPr>
              <a:t>politique</a:t>
            </a:r>
            <a:r>
              <a:rPr lang="fr-FR" sz="2200" dirty="0">
                <a:latin typeface="Calluna" panose="00000500000000000000" pitchFamily="50" charset="0"/>
              </a:rPr>
              <a:t>,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objet </a:t>
            </a:r>
            <a:r>
              <a:rPr lang="fr-FR" sz="2200" dirty="0">
                <a:latin typeface="Calluna" panose="00000500000000000000" pitchFamily="50" charset="0"/>
              </a:rPr>
              <a:t>de </a:t>
            </a:r>
            <a:r>
              <a:rPr lang="fr-FR" sz="2200" b="1" dirty="0">
                <a:latin typeface="Calluna" panose="00000500000000000000" pitchFamily="50" charset="0"/>
              </a:rPr>
              <a:t>savoir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Enjeu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politique </a:t>
            </a:r>
            <a:r>
              <a:rPr lang="fr-FR" sz="2200" dirty="0" smtClean="0">
                <a:latin typeface="Calluna" panose="00000500000000000000" pitchFamily="50" charset="0"/>
              </a:rPr>
              <a:t>= luttes ouvrières, mobilisation syndicales et socialistes pour abaisser </a:t>
            </a:r>
            <a:r>
              <a:rPr lang="fr-FR" sz="2200" dirty="0">
                <a:latin typeface="Calluna" panose="00000500000000000000" pitchFamily="50" charset="0"/>
              </a:rPr>
              <a:t>le temps de </a:t>
            </a:r>
            <a:r>
              <a:rPr lang="fr-FR" sz="2200" dirty="0" smtClean="0">
                <a:latin typeface="Calluna" panose="00000500000000000000" pitchFamily="50" charset="0"/>
              </a:rPr>
              <a:t>travail et donc rendre possible l’accès aux loisirs :</a:t>
            </a:r>
          </a:p>
          <a:p>
            <a:pPr lvl="3">
              <a:lnSpc>
                <a:spcPct val="100000"/>
              </a:lnSpc>
            </a:pPr>
            <a:endParaRPr lang="fr-FR" sz="800" b="1" dirty="0">
              <a:latin typeface="Calluna" panose="00000500000000000000" pitchFamily="50" charset="0"/>
            </a:endParaRPr>
          </a:p>
          <a:p>
            <a:pPr lvl="7"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1906</a:t>
            </a:r>
            <a:r>
              <a:rPr lang="fr-FR" sz="2200" b="1" dirty="0">
                <a:latin typeface="Calluna" panose="00000500000000000000" pitchFamily="50" charset="0"/>
              </a:rPr>
              <a:t> : loi sur le </a:t>
            </a:r>
            <a:r>
              <a:rPr lang="fr-FR" sz="2200" b="1" dirty="0" smtClean="0">
                <a:latin typeface="Calluna" panose="00000500000000000000" pitchFamily="50" charset="0"/>
              </a:rPr>
              <a:t>repos du dimanche</a:t>
            </a:r>
          </a:p>
          <a:p>
            <a:pPr lvl="7"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1913 : loi sur les retraites ouvrières</a:t>
            </a:r>
          </a:p>
          <a:p>
            <a:pPr lvl="7"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1919</a:t>
            </a:r>
            <a:r>
              <a:rPr lang="fr-FR" sz="2200" b="1" dirty="0">
                <a:latin typeface="Calluna" panose="00000500000000000000" pitchFamily="50" charset="0"/>
              </a:rPr>
              <a:t> : loi sur les 8h. m</a:t>
            </a:r>
            <a:r>
              <a:rPr lang="fr-FR" sz="2200" b="1" dirty="0" smtClean="0">
                <a:latin typeface="Calluna" panose="00000500000000000000" pitchFamily="50" charset="0"/>
              </a:rPr>
              <a:t>aximum par jour par jour </a:t>
            </a:r>
          </a:p>
          <a:p>
            <a:pPr lvl="7"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1936</a:t>
            </a:r>
            <a:r>
              <a:rPr lang="fr-FR" sz="2200" b="1" dirty="0">
                <a:latin typeface="Calluna" panose="00000500000000000000" pitchFamily="50" charset="0"/>
              </a:rPr>
              <a:t> : 40h, samedi chômé et congés </a:t>
            </a:r>
            <a:r>
              <a:rPr lang="fr-FR" sz="2200" b="1" dirty="0" smtClean="0">
                <a:latin typeface="Calluna" panose="00000500000000000000" pitchFamily="50" charset="0"/>
              </a:rPr>
              <a:t>payés</a:t>
            </a:r>
          </a:p>
          <a:p>
            <a:pPr lvl="7"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1956</a:t>
            </a:r>
            <a:r>
              <a:rPr lang="fr-FR" sz="2200" b="1" dirty="0">
                <a:latin typeface="Calluna" panose="00000500000000000000" pitchFamily="50" charset="0"/>
              </a:rPr>
              <a:t> : 3</a:t>
            </a:r>
            <a:r>
              <a:rPr lang="fr-FR" sz="2200" b="1" baseline="30000" dirty="0">
                <a:latin typeface="Calluna" panose="00000500000000000000" pitchFamily="50" charset="0"/>
              </a:rPr>
              <a:t>e</a:t>
            </a:r>
            <a:r>
              <a:rPr lang="fr-FR" sz="2200" b="1" dirty="0">
                <a:latin typeface="Calluna" panose="00000500000000000000" pitchFamily="50" charset="0"/>
              </a:rPr>
              <a:t> semaine de congés </a:t>
            </a:r>
            <a:r>
              <a:rPr lang="fr-FR" sz="2200" b="1" dirty="0" smtClean="0">
                <a:latin typeface="Calluna" panose="00000500000000000000" pitchFamily="50" charset="0"/>
              </a:rPr>
              <a:t>payés</a:t>
            </a:r>
          </a:p>
          <a:p>
            <a:pPr lvl="7"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1981</a:t>
            </a:r>
            <a:r>
              <a:rPr lang="fr-FR" sz="2200" b="1" dirty="0">
                <a:latin typeface="Calluna" panose="00000500000000000000" pitchFamily="50" charset="0"/>
              </a:rPr>
              <a:t> : 39 h</a:t>
            </a:r>
            <a:r>
              <a:rPr lang="fr-FR" sz="2200" b="1" dirty="0" smtClean="0">
                <a:latin typeface="Calluna" panose="00000500000000000000" pitchFamily="50" charset="0"/>
              </a:rPr>
              <a:t>., 5</a:t>
            </a:r>
            <a:r>
              <a:rPr lang="fr-FR" sz="2200" b="1" baseline="30000" dirty="0" smtClean="0">
                <a:latin typeface="Calluna" panose="00000500000000000000" pitchFamily="50" charset="0"/>
              </a:rPr>
              <a:t>e</a:t>
            </a:r>
            <a:r>
              <a:rPr lang="fr-FR" sz="2200" b="1" dirty="0" smtClean="0">
                <a:latin typeface="Calluna" panose="00000500000000000000" pitchFamily="50" charset="0"/>
              </a:rPr>
              <a:t> semaine de congés payés </a:t>
            </a:r>
            <a:r>
              <a:rPr lang="fr-FR" sz="2200" dirty="0" smtClean="0">
                <a:latin typeface="Calluna" panose="00000500000000000000" pitchFamily="50" charset="0"/>
              </a:rPr>
              <a:t>(sports d’hiver)</a:t>
            </a:r>
            <a:r>
              <a:rPr lang="fr-FR" sz="2200" b="1" dirty="0" smtClean="0">
                <a:latin typeface="Calluna" panose="00000500000000000000" pitchFamily="50" charset="0"/>
              </a:rPr>
              <a:t>, retraite à 60 ans</a:t>
            </a:r>
          </a:p>
          <a:p>
            <a:pPr lvl="7"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1998</a:t>
            </a:r>
            <a:r>
              <a:rPr lang="fr-FR" sz="2200" b="1" dirty="0">
                <a:latin typeface="Calluna" panose="00000500000000000000" pitchFamily="50" charset="0"/>
              </a:rPr>
              <a:t> : 35h</a:t>
            </a:r>
            <a:r>
              <a:rPr lang="fr-FR" sz="2200" b="1" dirty="0" smtClean="0">
                <a:latin typeface="Calluna" panose="00000500000000000000" pitchFamily="50" charset="0"/>
              </a:rPr>
              <a:t>.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8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=&gt; Naît donc un </a:t>
            </a:r>
            <a:r>
              <a:rPr lang="fr-FR" sz="2200" b="1" dirty="0" smtClean="0">
                <a:latin typeface="Calluna" panose="00000500000000000000" pitchFamily="50" charset="0"/>
              </a:rPr>
              <a:t>marché </a:t>
            </a:r>
            <a:r>
              <a:rPr lang="fr-FR" sz="2200" b="1" dirty="0">
                <a:latin typeface="Calluna" panose="00000500000000000000" pitchFamily="50" charset="0"/>
              </a:rPr>
              <a:t>de l’encadrement </a:t>
            </a:r>
            <a:r>
              <a:rPr lang="fr-FR" sz="2200" b="1" dirty="0" smtClean="0">
                <a:latin typeface="Calluna" panose="00000500000000000000" pitchFamily="50" charset="0"/>
              </a:rPr>
              <a:t>des </a:t>
            </a:r>
            <a:r>
              <a:rPr lang="fr-FR" sz="2200" b="1" dirty="0">
                <a:latin typeface="Calluna" panose="00000500000000000000" pitchFamily="50" charset="0"/>
              </a:rPr>
              <a:t>loisirs </a:t>
            </a:r>
            <a:r>
              <a:rPr lang="fr-FR" sz="2200" dirty="0" smtClean="0">
                <a:latin typeface="Calluna" panose="00000500000000000000" pitchFamily="50" charset="0"/>
              </a:rPr>
              <a:t>que </a:t>
            </a:r>
            <a:r>
              <a:rPr lang="fr-FR" sz="2200" dirty="0">
                <a:latin typeface="Calluna" panose="00000500000000000000" pitchFamily="50" charset="0"/>
              </a:rPr>
              <a:t>se sont disputé l’</a:t>
            </a:r>
            <a:r>
              <a:rPr lang="fr-FR" sz="2200" b="1" dirty="0">
                <a:latin typeface="Calluna" panose="00000500000000000000" pitchFamily="50" charset="0"/>
              </a:rPr>
              <a:t>Église, l’État, le patronat, les partis politiques, les associations et les entrepreneurs de loisir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  <a:endParaRPr lang="fr-FR" sz="2200" dirty="0">
              <a:latin typeface="Calluna" panose="00000500000000000000" pitchFamily="50" charset="0"/>
            </a:endParaRP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2647612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9843" y="331303"/>
            <a:ext cx="11224591" cy="62654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Phénomènes le </a:t>
            </a:r>
            <a:r>
              <a:rPr lang="fr-FR" sz="2200" dirty="0">
                <a:latin typeface="Calluna" panose="00000500000000000000" pitchFamily="50" charset="0"/>
              </a:rPr>
              <a:t>mieux </a:t>
            </a:r>
            <a:r>
              <a:rPr lang="fr-FR" sz="2200" dirty="0" smtClean="0">
                <a:latin typeface="Calluna" panose="00000500000000000000" pitchFamily="50" charset="0"/>
              </a:rPr>
              <a:t>étudié =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diffusion </a:t>
            </a:r>
            <a:r>
              <a:rPr lang="fr-FR" sz="2200" b="1" dirty="0">
                <a:solidFill>
                  <a:srgbClr val="FF0000"/>
                </a:solidFill>
                <a:latin typeface="Calluna" panose="00000500000000000000" pitchFamily="50" charset="0"/>
              </a:rPr>
              <a:t>des sports</a:t>
            </a:r>
            <a:r>
              <a:rPr lang="fr-FR" sz="2200" dirty="0">
                <a:latin typeface="Calluna" panose="00000500000000000000" pitchFamily="50" charset="0"/>
              </a:rPr>
              <a:t>, autrement dit l’élargissement </a:t>
            </a:r>
            <a:r>
              <a:rPr lang="fr-FR" sz="2200" dirty="0" smtClean="0">
                <a:latin typeface="Calluna" panose="00000500000000000000" pitchFamily="50" charset="0"/>
              </a:rPr>
              <a:t>de </a:t>
            </a:r>
            <a:r>
              <a:rPr lang="fr-FR" sz="2200" dirty="0">
                <a:latin typeface="Calluna" panose="00000500000000000000" pitchFamily="50" charset="0"/>
              </a:rPr>
              <a:t>l’accès à une </a:t>
            </a:r>
            <a:r>
              <a:rPr lang="fr-FR" sz="2200" dirty="0" smtClean="0">
                <a:latin typeface="Calluna" panose="00000500000000000000" pitchFamily="50" charset="0"/>
              </a:rPr>
              <a:t>pratique. </a:t>
            </a:r>
          </a:p>
          <a:p>
            <a:pPr>
              <a:lnSpc>
                <a:spcPct val="100000"/>
              </a:lnSpc>
            </a:pPr>
            <a:r>
              <a:rPr lang="fr-FR" sz="2200" i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Ex.</a:t>
            </a:r>
            <a:r>
              <a:rPr lang="fr-FR" sz="2200" dirty="0" smtClean="0">
                <a:latin typeface="Calluna" panose="00000500000000000000" pitchFamily="50" charset="0"/>
              </a:rPr>
              <a:t> tennis</a:t>
            </a:r>
            <a:r>
              <a:rPr lang="fr-FR" sz="2200" dirty="0">
                <a:latin typeface="Calluna" panose="00000500000000000000" pitchFamily="50" charset="0"/>
              </a:rPr>
              <a:t>, longtemps réservé à une bourgeoisie cultivée, et dont la pratique s’est démocratisée dans les années </a:t>
            </a:r>
            <a:r>
              <a:rPr lang="fr-FR" sz="2200" dirty="0" smtClean="0">
                <a:latin typeface="Calluna" panose="00000500000000000000" pitchFamily="50" charset="0"/>
              </a:rPr>
              <a:t>1990-2000.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On </a:t>
            </a:r>
            <a:r>
              <a:rPr lang="fr-FR" sz="2200" dirty="0">
                <a:latin typeface="Calluna" panose="00000500000000000000" pitchFamily="50" charset="0"/>
              </a:rPr>
              <a:t>peut penser </a:t>
            </a:r>
            <a:r>
              <a:rPr lang="fr-FR" sz="2200" dirty="0" smtClean="0">
                <a:latin typeface="Calluna" panose="00000500000000000000" pitchFamily="50" charset="0"/>
              </a:rPr>
              <a:t>aussi </a:t>
            </a:r>
            <a:r>
              <a:rPr lang="fr-FR" sz="2200" dirty="0">
                <a:latin typeface="Calluna" panose="00000500000000000000" pitchFamily="50" charset="0"/>
              </a:rPr>
              <a:t>à l’explosion de la pratique du </a:t>
            </a:r>
            <a:r>
              <a:rPr lang="fr-FR" sz="2200" dirty="0">
                <a:solidFill>
                  <a:srgbClr val="FF0000"/>
                </a:solidFill>
                <a:latin typeface="Calluna" panose="00000500000000000000" pitchFamily="50" charset="0"/>
              </a:rPr>
              <a:t>football 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au féminin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après </a:t>
            </a:r>
            <a:r>
              <a:rPr lang="fr-FR" sz="2200" dirty="0" smtClean="0">
                <a:latin typeface="Calluna" panose="00000500000000000000" pitchFamily="50" charset="0"/>
              </a:rPr>
              <a:t>2010</a:t>
            </a: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*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Ce phénomène </a:t>
            </a:r>
            <a:r>
              <a:rPr lang="fr-FR" sz="2200" dirty="0">
                <a:latin typeface="Calluna" panose="00000500000000000000" pitchFamily="50" charset="0"/>
              </a:rPr>
              <a:t>de diffusion </a:t>
            </a:r>
            <a:r>
              <a:rPr lang="fr-FR" sz="2200" dirty="0" smtClean="0">
                <a:latin typeface="Calluna" panose="00000500000000000000" pitchFamily="50" charset="0"/>
              </a:rPr>
              <a:t>comporte </a:t>
            </a:r>
            <a:r>
              <a:rPr lang="fr-FR" sz="2200" dirty="0">
                <a:latin typeface="Calluna" panose="00000500000000000000" pitchFamily="50" charset="0"/>
              </a:rPr>
              <a:t>trois dimensions différentes </a:t>
            </a:r>
            <a:r>
              <a:rPr lang="fr-FR" sz="2200" dirty="0" smtClean="0">
                <a:latin typeface="Calluna" panose="00000500000000000000" pitchFamily="50" charset="0"/>
              </a:rPr>
              <a:t>:</a:t>
            </a:r>
            <a:endParaRPr lang="fr-FR" sz="2200" b="1" dirty="0" smtClean="0">
              <a:latin typeface="Calluna" panose="00000500000000000000" pitchFamily="50" charset="0"/>
            </a:endParaRPr>
          </a:p>
          <a:p>
            <a:pPr lvl="2">
              <a:lnSpc>
                <a:spcPct val="100000"/>
              </a:lnSpc>
            </a:pPr>
            <a:r>
              <a:rPr lang="fr-FR" sz="2200" b="1" i="0" dirty="0" smtClean="0">
                <a:solidFill>
                  <a:srgbClr val="FF0000"/>
                </a:solidFill>
                <a:latin typeface="Calluna" panose="00000500000000000000" pitchFamily="50" charset="0"/>
              </a:rPr>
              <a:t>1</a:t>
            </a:r>
            <a:r>
              <a:rPr lang="fr-FR" sz="2200" b="1" i="0" dirty="0">
                <a:solidFill>
                  <a:srgbClr val="FF0000"/>
                </a:solidFill>
                <a:latin typeface="Calluna" panose="00000500000000000000" pitchFamily="50" charset="0"/>
              </a:rPr>
              <a:t>.</a:t>
            </a:r>
            <a:r>
              <a:rPr lang="fr-FR" sz="2200" b="1" i="0" dirty="0" smtClean="0">
                <a:solidFill>
                  <a:srgbClr val="FF0000"/>
                </a:solidFill>
                <a:latin typeface="Calluna" panose="00000500000000000000" pitchFamily="50" charset="0"/>
              </a:rPr>
              <a:t> </a:t>
            </a:r>
            <a:r>
              <a:rPr lang="fr-FR" sz="2200" b="1" i="0" dirty="0">
                <a:solidFill>
                  <a:srgbClr val="FF0000"/>
                </a:solidFill>
                <a:latin typeface="Calluna" panose="00000500000000000000" pitchFamily="50" charset="0"/>
              </a:rPr>
              <a:t>la formation d’un goût </a:t>
            </a:r>
            <a:r>
              <a:rPr lang="fr-FR" sz="2200" i="0" dirty="0">
                <a:latin typeface="Calluna" panose="00000500000000000000" pitchFamily="50" charset="0"/>
              </a:rPr>
              <a:t>pour l’activité parmi les groupes sociaux qui en ont longtemps été exclus (médiatisation, scolarisation, </a:t>
            </a:r>
            <a:r>
              <a:rPr lang="fr-FR" sz="2200" i="0" dirty="0" smtClean="0">
                <a:latin typeface="Calluna" panose="00000500000000000000" pitchFamily="50" charset="0"/>
              </a:rPr>
              <a:t>grands événements, etc</a:t>
            </a:r>
            <a:r>
              <a:rPr lang="fr-FR" sz="2200" i="0" dirty="0">
                <a:latin typeface="Calluna" panose="00000500000000000000" pitchFamily="50" charset="0"/>
              </a:rPr>
              <a:t>.) ;</a:t>
            </a:r>
          </a:p>
          <a:p>
            <a:pPr lvl="2">
              <a:lnSpc>
                <a:spcPct val="100000"/>
              </a:lnSpc>
            </a:pPr>
            <a:endParaRPr lang="fr-FR" sz="2200" b="1" i="0" dirty="0" smtClean="0">
              <a:latin typeface="Calluna" panose="00000500000000000000" pitchFamily="50" charset="0"/>
            </a:endParaRPr>
          </a:p>
          <a:p>
            <a:pPr lvl="2">
              <a:lnSpc>
                <a:spcPct val="100000"/>
              </a:lnSpc>
            </a:pPr>
            <a:r>
              <a:rPr lang="fr-FR" sz="2200" b="1" i="0" dirty="0" smtClean="0">
                <a:solidFill>
                  <a:srgbClr val="FF0000"/>
                </a:solidFill>
                <a:latin typeface="Calluna" panose="00000500000000000000" pitchFamily="50" charset="0"/>
              </a:rPr>
              <a:t>2. </a:t>
            </a:r>
            <a:r>
              <a:rPr lang="fr-FR" sz="2200" b="1" i="0" dirty="0">
                <a:solidFill>
                  <a:srgbClr val="FF0000"/>
                </a:solidFill>
                <a:latin typeface="Calluna" panose="00000500000000000000" pitchFamily="50" charset="0"/>
              </a:rPr>
              <a:t>la modification des conditions matérielles ou institutionnelles </a:t>
            </a:r>
            <a:r>
              <a:rPr lang="fr-FR" sz="2200" i="0" dirty="0">
                <a:latin typeface="Calluna" panose="00000500000000000000" pitchFamily="50" charset="0"/>
              </a:rPr>
              <a:t>d’accès à la pratique (coût, proximité, innovations techniques, etc.)</a:t>
            </a:r>
          </a:p>
          <a:p>
            <a:pPr lvl="2">
              <a:lnSpc>
                <a:spcPct val="100000"/>
              </a:lnSpc>
            </a:pPr>
            <a:endParaRPr lang="fr-FR" sz="2200" b="1" i="0" dirty="0" smtClean="0">
              <a:latin typeface="Calluna" panose="00000500000000000000" pitchFamily="50" charset="0"/>
            </a:endParaRPr>
          </a:p>
          <a:p>
            <a:pPr lvl="2">
              <a:lnSpc>
                <a:spcPct val="100000"/>
              </a:lnSpc>
            </a:pPr>
            <a:r>
              <a:rPr lang="fr-FR" sz="2200" b="1" i="0" dirty="0" smtClean="0">
                <a:solidFill>
                  <a:srgbClr val="FF0000"/>
                </a:solidFill>
                <a:latin typeface="Calluna" panose="00000500000000000000" pitchFamily="50" charset="0"/>
              </a:rPr>
              <a:t>3</a:t>
            </a:r>
            <a:r>
              <a:rPr lang="fr-FR" sz="2200" b="1" i="0" dirty="0">
                <a:solidFill>
                  <a:srgbClr val="FF0000"/>
                </a:solidFill>
                <a:latin typeface="Calluna" panose="00000500000000000000" pitchFamily="50" charset="0"/>
              </a:rPr>
              <a:t>.</a:t>
            </a:r>
            <a:r>
              <a:rPr lang="fr-FR" sz="2200" b="1" i="0" dirty="0" smtClean="0">
                <a:solidFill>
                  <a:srgbClr val="FF0000"/>
                </a:solidFill>
                <a:latin typeface="Calluna" panose="00000500000000000000" pitchFamily="50" charset="0"/>
              </a:rPr>
              <a:t> </a:t>
            </a:r>
            <a:r>
              <a:rPr lang="fr-FR" sz="2200" b="1" i="0" dirty="0">
                <a:solidFill>
                  <a:srgbClr val="FF0000"/>
                </a:solidFill>
                <a:latin typeface="Calluna" panose="00000500000000000000" pitchFamily="50" charset="0"/>
              </a:rPr>
              <a:t>l’entrée de nouvelles fractions sociales</a:t>
            </a:r>
            <a:r>
              <a:rPr lang="fr-FR" sz="2200" b="1" i="0" dirty="0">
                <a:latin typeface="Calluna" panose="00000500000000000000" pitchFamily="50" charset="0"/>
              </a:rPr>
              <a:t> </a:t>
            </a:r>
            <a:r>
              <a:rPr lang="fr-FR" sz="2200" i="0" dirty="0">
                <a:latin typeface="Calluna" panose="00000500000000000000" pitchFamily="50" charset="0"/>
              </a:rPr>
              <a:t>dans la pratique</a:t>
            </a:r>
            <a:r>
              <a:rPr lang="fr-FR" sz="2200" b="1" i="0" dirty="0">
                <a:latin typeface="Calluna" panose="00000500000000000000" pitchFamily="50" charset="0"/>
              </a:rPr>
              <a:t>.</a:t>
            </a:r>
            <a:endParaRPr lang="fr-FR" sz="2200" i="0" dirty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dirty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991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0818" y="397565"/>
            <a:ext cx="11290852" cy="61991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Mais </a:t>
            </a:r>
            <a:r>
              <a:rPr lang="fr-FR" sz="2200" dirty="0">
                <a:latin typeface="Calluna" panose="00000500000000000000" pitchFamily="50" charset="0"/>
              </a:rPr>
              <a:t>ces trois dimensions contiennent toutes des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luttes</a:t>
            </a:r>
            <a:r>
              <a:rPr lang="fr-FR" sz="2200" dirty="0" smtClean="0">
                <a:latin typeface="Calluna" panose="00000500000000000000" pitchFamily="50" charset="0"/>
              </a:rPr>
              <a:t> = </a:t>
            </a:r>
          </a:p>
          <a:p>
            <a:pPr lvl="3">
              <a:lnSpc>
                <a:spcPct val="100000"/>
              </a:lnSpc>
            </a:pPr>
            <a:endParaRPr lang="fr-FR" sz="2200" b="1" dirty="0" smtClean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 lvl="3"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b="1" dirty="0" smtClean="0">
                <a:latin typeface="Calluna" panose="00000500000000000000" pitchFamily="50" charset="0"/>
              </a:rPr>
              <a:t>soit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parce que </a:t>
            </a:r>
            <a:r>
              <a:rPr lang="fr-FR" sz="2200" dirty="0" smtClean="0">
                <a:latin typeface="Calluna" panose="00000500000000000000" pitchFamily="50" charset="0"/>
              </a:rPr>
              <a:t>la démocratisation </a:t>
            </a:r>
            <a:r>
              <a:rPr lang="fr-FR" sz="2200" dirty="0">
                <a:latin typeface="Calluna" panose="00000500000000000000" pitchFamily="50" charset="0"/>
              </a:rPr>
              <a:t>est le fruit d’une partie des promoteurs du sport ou des autorités contre d’autres instances,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 lvl="3">
              <a:lnSpc>
                <a:spcPct val="100000"/>
              </a:lnSpc>
            </a:pPr>
            <a:endParaRPr lang="fr-FR" sz="2200" b="1" dirty="0" smtClean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 lvl="3"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b="1" dirty="0" smtClean="0">
                <a:latin typeface="Calluna" panose="00000500000000000000" pitchFamily="50" charset="0"/>
              </a:rPr>
              <a:t>soit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parce que l’extension à de nouveaux </a:t>
            </a:r>
            <a:r>
              <a:rPr lang="fr-FR" sz="2200" dirty="0" smtClean="0">
                <a:latin typeface="Calluna" panose="00000500000000000000" pitchFamily="50" charset="0"/>
              </a:rPr>
              <a:t>publics </a:t>
            </a:r>
            <a:r>
              <a:rPr lang="fr-FR" sz="2200" dirty="0">
                <a:latin typeface="Calluna" panose="00000500000000000000" pitchFamily="50" charset="0"/>
              </a:rPr>
              <a:t>fait naître une </a:t>
            </a:r>
            <a:r>
              <a:rPr lang="fr-FR" sz="2200" b="1" dirty="0">
                <a:latin typeface="Calluna" panose="00000500000000000000" pitchFamily="50" charset="0"/>
              </a:rPr>
              <a:t>résistance</a:t>
            </a:r>
            <a:r>
              <a:rPr lang="fr-FR" sz="2200" dirty="0">
                <a:latin typeface="Calluna" panose="00000500000000000000" pitchFamily="50" charset="0"/>
              </a:rPr>
              <a:t> de la part des anciens pratiquants qui y voient une « invasion » ou la disparition d’un privilège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b="1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Enquêtes </a:t>
            </a:r>
            <a:r>
              <a:rPr lang="fr-FR" sz="2200" b="1" dirty="0">
                <a:latin typeface="Calluna" panose="00000500000000000000" pitchFamily="50" charset="0"/>
              </a:rPr>
              <a:t>sociologiques </a:t>
            </a:r>
            <a:r>
              <a:rPr lang="fr-FR" sz="2200" b="1" dirty="0" smtClean="0">
                <a:latin typeface="Calluna" panose="00000500000000000000" pitchFamily="50" charset="0"/>
              </a:rPr>
              <a:t>rares</a:t>
            </a:r>
            <a:r>
              <a:rPr lang="fr-FR" sz="2200" dirty="0" smtClean="0">
                <a:latin typeface="Calluna" panose="00000500000000000000" pitchFamily="50" charset="0"/>
              </a:rPr>
              <a:t> car difficiles : </a:t>
            </a:r>
            <a:r>
              <a:rPr lang="fr-FR" sz="2200" dirty="0" smtClean="0">
                <a:latin typeface="Calluna" panose="00000500000000000000" pitchFamily="50" charset="0"/>
              </a:rPr>
              <a:t>comparer </a:t>
            </a:r>
            <a:r>
              <a:rPr lang="fr-FR" sz="2200" b="1" dirty="0" smtClean="0">
                <a:latin typeface="Calluna" panose="00000500000000000000" pitchFamily="50" charset="0"/>
              </a:rPr>
              <a:t>dans la durée</a:t>
            </a:r>
            <a:r>
              <a:rPr lang="fr-FR" sz="2200" dirty="0" smtClean="0">
                <a:latin typeface="Calluna" panose="00000500000000000000" pitchFamily="50" charset="0"/>
              </a:rPr>
              <a:t> les </a:t>
            </a:r>
            <a:r>
              <a:rPr lang="fr-FR" sz="2200" dirty="0">
                <a:latin typeface="Calluna" panose="00000500000000000000" pitchFamily="50" charset="0"/>
              </a:rPr>
              <a:t>propriétés sociales des pratiquants et </a:t>
            </a:r>
            <a:r>
              <a:rPr lang="fr-FR" sz="2200" dirty="0" smtClean="0">
                <a:latin typeface="Calluna" panose="00000500000000000000" pitchFamily="50" charset="0"/>
              </a:rPr>
              <a:t>les </a:t>
            </a:r>
            <a:r>
              <a:rPr lang="fr-FR" sz="2200" dirty="0">
                <a:latin typeface="Calluna" panose="00000500000000000000" pitchFamily="50" charset="0"/>
              </a:rPr>
              <a:t>façons de pratiquer, mais aussi la transformation des relations dans le groupe sportif lui-même entre des pratiquants </a:t>
            </a:r>
            <a:r>
              <a:rPr lang="fr-FR" sz="2200" dirty="0" smtClean="0">
                <a:latin typeface="Calluna" panose="00000500000000000000" pitchFamily="50" charset="0"/>
              </a:rPr>
              <a:t>entrés </a:t>
            </a:r>
            <a:r>
              <a:rPr lang="fr-FR" sz="2200" dirty="0">
                <a:latin typeface="Calluna" panose="00000500000000000000" pitchFamily="50" charset="0"/>
              </a:rPr>
              <a:t>à des moments différents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fr-FR" sz="2200" dirty="0">
              <a:latin typeface="Calluna" panose="00000500000000000000" pitchFamily="50" charset="0"/>
            </a:endParaRP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190374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0818" y="397565"/>
            <a:ext cx="11290852" cy="61991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Mais </a:t>
            </a:r>
            <a:r>
              <a:rPr lang="fr-FR" sz="2200" dirty="0">
                <a:latin typeface="Calluna" panose="00000500000000000000" pitchFamily="50" charset="0"/>
              </a:rPr>
              <a:t>ces trois dimensions contiennent toutes des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luttes</a:t>
            </a:r>
            <a:r>
              <a:rPr lang="fr-FR" sz="2200" dirty="0" smtClean="0">
                <a:latin typeface="Calluna" panose="00000500000000000000" pitchFamily="50" charset="0"/>
              </a:rPr>
              <a:t> = </a:t>
            </a:r>
          </a:p>
          <a:p>
            <a:pPr lvl="3"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b="1" dirty="0" smtClean="0">
                <a:latin typeface="Calluna" panose="00000500000000000000" pitchFamily="50" charset="0"/>
              </a:rPr>
              <a:t>soit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parce que </a:t>
            </a:r>
            <a:r>
              <a:rPr lang="fr-FR" sz="2200" dirty="0" smtClean="0">
                <a:latin typeface="Calluna" panose="00000500000000000000" pitchFamily="50" charset="0"/>
              </a:rPr>
              <a:t>la démocratisation </a:t>
            </a:r>
            <a:r>
              <a:rPr lang="fr-FR" sz="2200" dirty="0">
                <a:latin typeface="Calluna" panose="00000500000000000000" pitchFamily="50" charset="0"/>
              </a:rPr>
              <a:t>est le fruit d’une partie des promoteurs du sport ou des autorités contre d’autres instances, 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 lvl="3"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b="1" dirty="0" smtClean="0">
                <a:latin typeface="Calluna" panose="00000500000000000000" pitchFamily="50" charset="0"/>
              </a:rPr>
              <a:t>soit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dirty="0">
                <a:latin typeface="Calluna" panose="00000500000000000000" pitchFamily="50" charset="0"/>
              </a:rPr>
              <a:t>parce que l’extension à de nouveaux </a:t>
            </a:r>
            <a:r>
              <a:rPr lang="fr-FR" sz="2200" dirty="0" smtClean="0">
                <a:latin typeface="Calluna" panose="00000500000000000000" pitchFamily="50" charset="0"/>
              </a:rPr>
              <a:t>publics </a:t>
            </a:r>
            <a:r>
              <a:rPr lang="fr-FR" sz="2200" dirty="0">
                <a:latin typeface="Calluna" panose="00000500000000000000" pitchFamily="50" charset="0"/>
              </a:rPr>
              <a:t>fait naître une </a:t>
            </a:r>
            <a:r>
              <a:rPr lang="fr-FR" sz="2200" b="1" dirty="0">
                <a:latin typeface="Calluna" panose="00000500000000000000" pitchFamily="50" charset="0"/>
              </a:rPr>
              <a:t>résistance</a:t>
            </a:r>
            <a:r>
              <a:rPr lang="fr-FR" sz="2200" dirty="0">
                <a:latin typeface="Calluna" panose="00000500000000000000" pitchFamily="50" charset="0"/>
              </a:rPr>
              <a:t> de la part des anciens pratiquants qui y voient une « invasion » ou la disparition d’un privilège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b="1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 smtClean="0">
                <a:latin typeface="Calluna" panose="00000500000000000000" pitchFamily="50" charset="0"/>
              </a:rPr>
              <a:t>Enquêtes </a:t>
            </a:r>
            <a:r>
              <a:rPr lang="fr-FR" sz="2200" b="1" dirty="0">
                <a:latin typeface="Calluna" panose="00000500000000000000" pitchFamily="50" charset="0"/>
              </a:rPr>
              <a:t>sociologiques </a:t>
            </a:r>
            <a:r>
              <a:rPr lang="fr-FR" sz="2200" b="1" dirty="0" smtClean="0">
                <a:latin typeface="Calluna" panose="00000500000000000000" pitchFamily="50" charset="0"/>
              </a:rPr>
              <a:t>rares</a:t>
            </a:r>
            <a:r>
              <a:rPr lang="fr-FR" sz="2200" dirty="0" smtClean="0">
                <a:latin typeface="Calluna" panose="00000500000000000000" pitchFamily="50" charset="0"/>
              </a:rPr>
              <a:t> car difficiles : il faut comparer </a:t>
            </a:r>
            <a:r>
              <a:rPr lang="fr-FR" sz="2200" b="1" dirty="0" smtClean="0">
                <a:latin typeface="Calluna" panose="00000500000000000000" pitchFamily="50" charset="0"/>
              </a:rPr>
              <a:t>dans la durée</a:t>
            </a:r>
            <a:r>
              <a:rPr lang="fr-FR" sz="2200" dirty="0" smtClean="0">
                <a:latin typeface="Calluna" panose="00000500000000000000" pitchFamily="50" charset="0"/>
              </a:rPr>
              <a:t> les </a:t>
            </a:r>
            <a:r>
              <a:rPr lang="fr-FR" sz="2200" dirty="0">
                <a:latin typeface="Calluna" panose="00000500000000000000" pitchFamily="50" charset="0"/>
              </a:rPr>
              <a:t>propriétés sociales des pratiquants et des façons de pratiquer, mais aussi la transformation des relations dans le groupe sportif lui-même entre des pratiquants </a:t>
            </a:r>
            <a:r>
              <a:rPr lang="fr-FR" sz="2200" dirty="0" smtClean="0">
                <a:latin typeface="Calluna" panose="00000500000000000000" pitchFamily="50" charset="0"/>
              </a:rPr>
              <a:t>entrés </a:t>
            </a:r>
            <a:r>
              <a:rPr lang="fr-FR" sz="2200" dirty="0">
                <a:latin typeface="Calluna" panose="00000500000000000000" pitchFamily="50" charset="0"/>
              </a:rPr>
              <a:t>à des moments différents</a:t>
            </a:r>
            <a:r>
              <a:rPr lang="fr-FR" sz="2200" dirty="0" smtClean="0">
                <a:latin typeface="Calluna" panose="00000500000000000000" pitchFamily="50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fr-FR" sz="2200" dirty="0">
              <a:latin typeface="Calluna" panose="00000500000000000000" pitchFamily="50" charset="0"/>
            </a:endParaRPr>
          </a:p>
          <a:p>
            <a:endParaRPr lang="fr-FR" sz="2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5459"/>
            <a:ext cx="12192000" cy="761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35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7322" y="450574"/>
            <a:ext cx="11343861" cy="61461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Cas. </a:t>
            </a:r>
            <a:r>
              <a:rPr lang="fr-FR" sz="2200" b="1" dirty="0" smtClean="0">
                <a:latin typeface="Calluna" panose="00000500000000000000" pitchFamily="50" charset="0"/>
              </a:rPr>
              <a:t>Camille Martin, « Quand la puissance publique délègue l’égalité : ethnographie de la politique de développement du football féminin en France (2011-2017) », thèse de sociologie, 2017.</a:t>
            </a:r>
          </a:p>
          <a:p>
            <a:pPr>
              <a:lnSpc>
                <a:spcPct val="100000"/>
              </a:lnSpc>
            </a:pPr>
            <a:endParaRPr lang="fr-FR" sz="1200" b="1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>
                <a:latin typeface="Calluna" panose="00000500000000000000" pitchFamily="50" charset="0"/>
              </a:rPr>
              <a:t>—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Décollage</a:t>
            </a:r>
            <a:r>
              <a:rPr lang="fr-FR" sz="2200" dirty="0" smtClean="0">
                <a:latin typeface="Calluna" panose="00000500000000000000" pitchFamily="50" charset="0"/>
              </a:rPr>
              <a:t> de la pratique féminine du football commence </a:t>
            </a:r>
            <a:r>
              <a:rPr lang="fr-FR" sz="2200" b="1" dirty="0" smtClean="0">
                <a:latin typeface="Calluna" panose="00000500000000000000" pitchFamily="50" charset="0"/>
              </a:rPr>
              <a:t>en 1998</a:t>
            </a:r>
            <a:r>
              <a:rPr lang="fr-FR" sz="2200" dirty="0" smtClean="0">
                <a:latin typeface="Calluna" panose="00000500000000000000" pitchFamily="50" charset="0"/>
              </a:rPr>
              <a:t> et </a:t>
            </a:r>
            <a:r>
              <a:rPr lang="fr-FR" sz="2200" b="1" dirty="0" smtClean="0">
                <a:latin typeface="Calluna" panose="00000500000000000000" pitchFamily="50" charset="0"/>
              </a:rPr>
              <a:t>s’affirme</a:t>
            </a:r>
            <a:r>
              <a:rPr lang="fr-FR" sz="2200" dirty="0" smtClean="0">
                <a:latin typeface="Calluna" panose="00000500000000000000" pitchFamily="50" charset="0"/>
              </a:rPr>
              <a:t> surtout depuis le début des </a:t>
            </a:r>
            <a:r>
              <a:rPr lang="fr-FR" sz="2200" b="1" dirty="0" smtClean="0">
                <a:latin typeface="Calluna" panose="00000500000000000000" pitchFamily="50" charset="0"/>
              </a:rPr>
              <a:t>années 2010</a:t>
            </a:r>
            <a:r>
              <a:rPr lang="fr-FR" sz="2200" dirty="0" smtClean="0">
                <a:latin typeface="Calluna" panose="00000500000000000000" pitchFamily="50" charset="0"/>
              </a:rPr>
              <a:t>. Raison : </a:t>
            </a:r>
            <a:r>
              <a:rPr lang="fr-FR" sz="2200" b="1" dirty="0" smtClean="0">
                <a:latin typeface="Calluna" panose="00000500000000000000" pitchFamily="50" charset="0"/>
              </a:rPr>
              <a:t>plan de développement mis en place par la FFF</a:t>
            </a:r>
            <a:r>
              <a:rPr lang="fr-FR" sz="2200" dirty="0" smtClean="0">
                <a:latin typeface="Calluna" panose="00000500000000000000" pitchFamily="50" charset="0"/>
              </a:rPr>
              <a:t>*.</a:t>
            </a:r>
          </a:p>
          <a:p>
            <a:pPr>
              <a:lnSpc>
                <a:spcPct val="100000"/>
              </a:lnSpc>
            </a:pPr>
            <a:r>
              <a:rPr lang="fr-FR" sz="2200" dirty="0">
                <a:latin typeface="Calluna" panose="00000500000000000000" pitchFamily="50" charset="0"/>
              </a:rPr>
              <a:t>— </a:t>
            </a:r>
            <a:r>
              <a:rPr lang="fr-FR" sz="2200" b="1" dirty="0" smtClean="0">
                <a:latin typeface="Calluna" panose="00000500000000000000" pitchFamily="50" charset="0"/>
              </a:rPr>
              <a:t>Déterminants de la pratique</a:t>
            </a:r>
            <a:r>
              <a:rPr lang="fr-FR" sz="2200" dirty="0" smtClean="0">
                <a:latin typeface="Calluna" panose="00000500000000000000" pitchFamily="50" charset="0"/>
              </a:rPr>
              <a:t> : le foot féminin s’implante fortement dans les </a:t>
            </a:r>
            <a:r>
              <a:rPr lang="fr-FR" sz="2200" b="1" dirty="0" smtClean="0">
                <a:latin typeface="Calluna" panose="00000500000000000000" pitchFamily="50" charset="0"/>
              </a:rPr>
              <a:t>zones rurales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souvent peu denses.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Région principales = centre (Creuse, Corrèze, Aveyron, Auvergne), l’est (Haute-Marne, Haute-Saône) et une partie de la Bretagne/Normandie.</a:t>
            </a:r>
          </a:p>
          <a:p>
            <a:pPr>
              <a:lnSpc>
                <a:spcPct val="100000"/>
              </a:lnSpc>
            </a:pPr>
            <a:r>
              <a:rPr lang="fr-FR" sz="2200" dirty="0">
                <a:latin typeface="Calluna" panose="00000500000000000000" pitchFamily="50" charset="0"/>
              </a:rPr>
              <a:t>— </a:t>
            </a:r>
            <a:r>
              <a:rPr lang="fr-FR" sz="2200" b="1" dirty="0">
                <a:latin typeface="Calluna" panose="00000500000000000000" pitchFamily="50" charset="0"/>
              </a:rPr>
              <a:t>Préexistence </a:t>
            </a:r>
            <a:r>
              <a:rPr lang="fr-FR" sz="2200" b="1" dirty="0" smtClean="0">
                <a:latin typeface="Calluna" panose="00000500000000000000" pitchFamily="50" charset="0"/>
              </a:rPr>
              <a:t>d’un tissu d’infrastructures de football </a:t>
            </a:r>
            <a:r>
              <a:rPr lang="fr-FR" sz="2200" dirty="0" smtClean="0">
                <a:latin typeface="Calluna" panose="00000500000000000000" pitchFamily="50" charset="0"/>
              </a:rPr>
              <a:t>: </a:t>
            </a:r>
            <a:r>
              <a:rPr lang="fr-FR" sz="2200" dirty="0" smtClean="0">
                <a:latin typeface="Calluna" panose="00000500000000000000" pitchFamily="50" charset="0"/>
              </a:rPr>
              <a:t>équipes </a:t>
            </a:r>
            <a:r>
              <a:rPr lang="fr-FR" sz="2200" dirty="0" smtClean="0">
                <a:latin typeface="Calluna" panose="00000500000000000000" pitchFamily="50" charset="0"/>
              </a:rPr>
              <a:t>féminines naissent dans des clubs masculins =&gt; </a:t>
            </a:r>
            <a:r>
              <a:rPr lang="fr-FR" sz="2200" dirty="0" smtClean="0">
                <a:latin typeface="Calluna" panose="00000500000000000000" pitchFamily="50" charset="0"/>
              </a:rPr>
              <a:t>utilisent mêmes </a:t>
            </a:r>
            <a:r>
              <a:rPr lang="fr-FR" sz="2200" dirty="0" smtClean="0">
                <a:latin typeface="Calluna" panose="00000500000000000000" pitchFamily="50" charset="0"/>
              </a:rPr>
              <a:t>équipements sportifs, </a:t>
            </a:r>
            <a:r>
              <a:rPr lang="fr-FR" sz="2200" dirty="0" smtClean="0">
                <a:latin typeface="Calluna" panose="00000500000000000000" pitchFamily="50" charset="0"/>
              </a:rPr>
              <a:t>même </a:t>
            </a:r>
            <a:r>
              <a:rPr lang="fr-FR" sz="2200" dirty="0" smtClean="0">
                <a:latin typeface="Calluna" panose="00000500000000000000" pitchFamily="50" charset="0"/>
              </a:rPr>
              <a:t>encadrement (bénévoles, élus des clubs, éducateurs) =&gt; </a:t>
            </a:r>
            <a:r>
              <a:rPr lang="fr-FR" sz="2200" b="1" dirty="0" smtClean="0">
                <a:latin typeface="Calluna" panose="00000500000000000000" pitchFamily="50" charset="0"/>
              </a:rPr>
              <a:t>développement du foot féminin dépend du niveau d’implantation du foot masculin.</a:t>
            </a:r>
          </a:p>
          <a:p>
            <a:pPr>
              <a:lnSpc>
                <a:spcPct val="100000"/>
              </a:lnSpc>
            </a:pPr>
            <a:r>
              <a:rPr lang="fr-FR" sz="2200" dirty="0">
                <a:latin typeface="Calluna" panose="00000500000000000000" pitchFamily="50" charset="0"/>
              </a:rPr>
              <a:t>— </a:t>
            </a:r>
            <a:r>
              <a:rPr lang="fr-FR" sz="2200" dirty="0" smtClean="0">
                <a:latin typeface="Calluna" panose="00000500000000000000" pitchFamily="50" charset="0"/>
              </a:rPr>
              <a:t>Mais dépend aussi de la </a:t>
            </a:r>
            <a:r>
              <a:rPr lang="fr-FR" sz="2200" b="1" dirty="0" smtClean="0">
                <a:latin typeface="Calluna" panose="00000500000000000000" pitchFamily="50" charset="0"/>
              </a:rPr>
              <a:t>moindre concurrence locale des autres sports collectifs, </a:t>
            </a:r>
            <a:r>
              <a:rPr lang="fr-FR" sz="2200" dirty="0" smtClean="0">
                <a:latin typeface="Calluna" panose="00000500000000000000" pitchFamily="50" charset="0"/>
              </a:rPr>
              <a:t>notamment ceux nécessitant un gymnase (basketball, handball, volleyball).</a:t>
            </a:r>
          </a:p>
        </p:txBody>
      </p:sp>
    </p:spTree>
    <p:extLst>
      <p:ext uri="{BB962C8B-B14F-4D97-AF65-F5344CB8AC3E}">
        <p14:creationId xmlns:p14="http://schemas.microsoft.com/office/powerpoint/2010/main" val="3426927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23" t="17612" r="18906" b="47790"/>
          <a:stretch/>
        </p:blipFill>
        <p:spPr>
          <a:xfrm rot="16200000">
            <a:off x="3063045" y="-1621615"/>
            <a:ext cx="6751966" cy="999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02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23" t="59016" r="22544" b="12899"/>
          <a:stretch/>
        </p:blipFill>
        <p:spPr>
          <a:xfrm rot="16200000">
            <a:off x="2643517" y="-1659391"/>
            <a:ext cx="7729178" cy="1047179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62609" y="5168348"/>
            <a:ext cx="2080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Part des femmes parmi les pratiquants de la FFF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4009202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6592" y="496389"/>
            <a:ext cx="10873790" cy="61003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200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</a:t>
            </a:r>
            <a:r>
              <a:rPr lang="fr-FR" sz="2200" dirty="0" smtClean="0">
                <a:latin typeface="Calluna" panose="00000500000000000000" pitchFamily="50" charset="0"/>
              </a:rPr>
              <a:t> Rôle central </a:t>
            </a:r>
            <a:r>
              <a:rPr lang="fr-FR" sz="2200" dirty="0">
                <a:latin typeface="Calluna" panose="00000500000000000000" pitchFamily="50" charset="0"/>
              </a:rPr>
              <a:t>des </a:t>
            </a:r>
            <a:r>
              <a:rPr lang="fr-FR" sz="2200" b="1" dirty="0">
                <a:latin typeface="Calluna" panose="00000500000000000000" pitchFamily="50" charset="0"/>
              </a:rPr>
              <a:t>politiques publiques locales </a:t>
            </a:r>
            <a:r>
              <a:rPr lang="fr-FR" sz="2200" dirty="0">
                <a:latin typeface="Calluna" panose="00000500000000000000" pitchFamily="50" charset="0"/>
              </a:rPr>
              <a:t>(communes, communautés de communes, etc</a:t>
            </a:r>
            <a:r>
              <a:rPr lang="fr-FR" sz="2200" dirty="0" smtClean="0">
                <a:latin typeface="Calluna" panose="00000500000000000000" pitchFamily="50" charset="0"/>
              </a:rPr>
              <a:t>.) comme mode de dynamisation </a:t>
            </a:r>
            <a:r>
              <a:rPr lang="fr-FR" sz="2200" dirty="0" smtClean="0">
                <a:latin typeface="Calluna" panose="00000500000000000000" pitchFamily="50" charset="0"/>
              </a:rPr>
              <a:t>des sports</a:t>
            </a:r>
            <a:endParaRPr lang="fr-FR" sz="2200" dirty="0" smtClean="0">
              <a:latin typeface="Calluna" panose="00000500000000000000" pitchFamily="50" charset="0"/>
            </a:endParaRPr>
          </a:p>
          <a:p>
            <a:pPr lvl="4"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 lvl="4">
              <a:lnSpc>
                <a:spcPct val="100000"/>
              </a:lnSpc>
            </a:pPr>
            <a:r>
              <a:rPr lang="fr-FR" sz="2100" dirty="0" smtClean="0">
                <a:latin typeface="Calluna" panose="00000500000000000000" pitchFamily="50" charset="0"/>
              </a:rPr>
              <a:t>=&gt; dans zones rurales, </a:t>
            </a:r>
            <a:r>
              <a:rPr lang="fr-FR" sz="2100" b="1" dirty="0" smtClean="0">
                <a:latin typeface="Calluna" panose="00000500000000000000" pitchFamily="50" charset="0"/>
              </a:rPr>
              <a:t>proximité</a:t>
            </a:r>
            <a:r>
              <a:rPr lang="fr-FR" sz="2100" dirty="0" smtClean="0">
                <a:latin typeface="Calluna" panose="00000500000000000000" pitchFamily="50" charset="0"/>
              </a:rPr>
              <a:t> entre bénévoles du club et élus locaux = aide à créer des </a:t>
            </a:r>
            <a:r>
              <a:rPr lang="fr-FR" sz="2100" b="1" dirty="0" smtClean="0">
                <a:latin typeface="Calluna" panose="00000500000000000000" pitchFamily="50" charset="0"/>
              </a:rPr>
              <a:t>emplois salariés</a:t>
            </a:r>
            <a:r>
              <a:rPr lang="fr-FR" sz="2100" dirty="0" smtClean="0">
                <a:latin typeface="Calluna" panose="00000500000000000000" pitchFamily="50" charset="0"/>
              </a:rPr>
              <a:t> dont ceux qui les occupent sont portés à </a:t>
            </a:r>
            <a:r>
              <a:rPr lang="fr-FR" sz="2100" b="1" dirty="0" smtClean="0">
                <a:latin typeface="Calluna" panose="00000500000000000000" pitchFamily="50" charset="0"/>
              </a:rPr>
              <a:t>remplir les objectifs des politiques publiques</a:t>
            </a:r>
            <a:r>
              <a:rPr lang="fr-FR" sz="2100" dirty="0">
                <a:latin typeface="Calluna" panose="00000500000000000000" pitchFamily="50" charset="0"/>
              </a:rPr>
              <a:t> </a:t>
            </a:r>
            <a:r>
              <a:rPr lang="fr-FR" sz="2100" dirty="0" smtClean="0">
                <a:latin typeface="Calluna" panose="00000500000000000000" pitchFamily="50" charset="0"/>
              </a:rPr>
              <a:t>– notamment en matière de développement de la pratique féminine (école féminine de football, entraîneur, initiation, actions portes ouvertes, etc.) =&gt; </a:t>
            </a:r>
            <a:r>
              <a:rPr lang="fr-FR" sz="2100" b="1" dirty="0" smtClean="0">
                <a:latin typeface="Calluna" panose="00000500000000000000" pitchFamily="50" charset="0"/>
              </a:rPr>
              <a:t>augmentation rapide des effectifs</a:t>
            </a:r>
            <a:r>
              <a:rPr lang="fr-FR" sz="2100" dirty="0" smtClean="0">
                <a:latin typeface="Calluna" panose="00000500000000000000" pitchFamily="50" charset="0"/>
              </a:rPr>
              <a:t>.</a:t>
            </a:r>
          </a:p>
          <a:p>
            <a:pPr lvl="4">
              <a:lnSpc>
                <a:spcPct val="100000"/>
              </a:lnSpc>
            </a:pPr>
            <a:endParaRPr lang="fr-FR" sz="2200" dirty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b="1" dirty="0" smtClean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—&gt; </a:t>
            </a:r>
            <a:r>
              <a:rPr lang="fr-FR" sz="2200" b="1" dirty="0" smtClean="0">
                <a:latin typeface="Calluna" panose="00000500000000000000" pitchFamily="50" charset="0"/>
              </a:rPr>
              <a:t>sports </a:t>
            </a:r>
            <a:r>
              <a:rPr lang="fr-FR" sz="2200" b="1" dirty="0" smtClean="0">
                <a:latin typeface="Calluna" panose="00000500000000000000" pitchFamily="50" charset="0"/>
              </a:rPr>
              <a:t>= pas affaire de goût personnels ou de libre choix. </a:t>
            </a:r>
            <a:r>
              <a:rPr lang="fr-FR" sz="2200" b="1" u="sng" dirty="0" smtClean="0">
                <a:latin typeface="Calluna" panose="00000500000000000000" pitchFamily="50" charset="0"/>
              </a:rPr>
              <a:t>Mais</a:t>
            </a:r>
            <a:r>
              <a:rPr lang="fr-FR" sz="2200" b="1" dirty="0" smtClean="0">
                <a:latin typeface="Calluna" panose="00000500000000000000" pitchFamily="50" charset="0"/>
              </a:rPr>
              <a:t> dépend </a:t>
            </a:r>
            <a:r>
              <a:rPr lang="fr-FR" sz="2200" b="1" dirty="0" smtClean="0">
                <a:latin typeface="Calluna" panose="00000500000000000000" pitchFamily="50" charset="0"/>
              </a:rPr>
              <a:t>de : </a:t>
            </a:r>
          </a:p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*catégorie sociale, socialisation familiale et dispositions sportives, socialisation locale,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trajectoire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sociale des </a:t>
            </a: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sports et l’articulation de tous ces éléments.</a:t>
            </a:r>
            <a:endParaRPr lang="fr-FR" sz="2200" b="1" dirty="0">
              <a:solidFill>
                <a:srgbClr val="FF0000"/>
              </a:solidFill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815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" y="-2713"/>
            <a:ext cx="10032274" cy="68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43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19" y="0"/>
            <a:ext cx="9315538" cy="689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3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70" y="0"/>
            <a:ext cx="5181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1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2" y="-9470"/>
            <a:ext cx="9888582" cy="68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62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656" y="496389"/>
            <a:ext cx="10753725" cy="61003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Enjeu de société </a:t>
            </a:r>
            <a:r>
              <a:rPr lang="fr-FR" sz="2200" dirty="0">
                <a:latin typeface="Calluna" panose="00000500000000000000" pitchFamily="50" charset="0"/>
              </a:rPr>
              <a:t>+</a:t>
            </a:r>
            <a:r>
              <a:rPr lang="fr-FR" sz="2200" dirty="0" smtClean="0">
                <a:latin typeface="Calluna" panose="00000500000000000000" pitchFamily="50" charset="0"/>
              </a:rPr>
              <a:t> loisirs aussi devenus un objet </a:t>
            </a:r>
            <a:r>
              <a:rPr lang="fr-FR" sz="2200" dirty="0">
                <a:latin typeface="Calluna" panose="00000500000000000000" pitchFamily="50" charset="0"/>
              </a:rPr>
              <a:t>de savoir : </a:t>
            </a:r>
            <a:r>
              <a:rPr lang="fr-FR" sz="2200" dirty="0" smtClean="0">
                <a:latin typeface="Calluna" panose="00000500000000000000" pitchFamily="50" charset="0"/>
              </a:rPr>
              <a:t>il fallait anticiper, connaître les désirs des Français pour équiper le pays, etc. = années </a:t>
            </a:r>
            <a:r>
              <a:rPr lang="fr-FR" sz="2200" dirty="0">
                <a:latin typeface="Calluna" panose="00000500000000000000" pitchFamily="50" charset="0"/>
              </a:rPr>
              <a:t>60 (croissance du niveau de vie</a:t>
            </a:r>
            <a:r>
              <a:rPr lang="fr-FR" sz="2200" dirty="0" smtClean="0">
                <a:latin typeface="Calluna" panose="00000500000000000000" pitchFamily="50" charset="0"/>
              </a:rPr>
              <a:t>). </a:t>
            </a:r>
          </a:p>
          <a:p>
            <a:pPr>
              <a:lnSpc>
                <a:spcPct val="100000"/>
              </a:lnSpc>
            </a:pPr>
            <a:endParaRPr lang="fr-FR" sz="2200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dirty="0" smtClean="0">
                <a:latin typeface="Calluna" panose="00000500000000000000" pitchFamily="50" charset="0"/>
              </a:rPr>
              <a:t>Deux </a:t>
            </a:r>
            <a:r>
              <a:rPr lang="fr-FR" sz="2200" dirty="0" smtClean="0">
                <a:latin typeface="Calluna" panose="00000500000000000000" pitchFamily="50" charset="0"/>
              </a:rPr>
              <a:t>formes reliées :</a:t>
            </a:r>
            <a:endParaRPr lang="fr-FR" sz="2200" b="1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1.</a:t>
            </a:r>
            <a:r>
              <a:rPr lang="fr-FR" sz="2200" dirty="0" smtClean="0">
                <a:latin typeface="Calluna" panose="00000500000000000000" pitchFamily="50" charset="0"/>
              </a:rPr>
              <a:t> une </a:t>
            </a:r>
            <a:r>
              <a:rPr lang="fr-FR" sz="2200" b="1" dirty="0">
                <a:latin typeface="Calluna" panose="00000500000000000000" pitchFamily="50" charset="0"/>
              </a:rPr>
              <a:t>sociologie des loisirs</a:t>
            </a:r>
            <a:r>
              <a:rPr lang="fr-FR" sz="2200" dirty="0">
                <a:latin typeface="Calluna" panose="00000500000000000000" pitchFamily="50" charset="0"/>
              </a:rPr>
              <a:t>, incarnée par </a:t>
            </a:r>
            <a:r>
              <a:rPr lang="fr-FR" sz="2200" b="1" dirty="0">
                <a:latin typeface="Calluna" panose="00000500000000000000" pitchFamily="50" charset="0"/>
              </a:rPr>
              <a:t>Joffre </a:t>
            </a:r>
            <a:r>
              <a:rPr lang="fr-FR" sz="2200" b="1" dirty="0" err="1">
                <a:latin typeface="Calluna" panose="00000500000000000000" pitchFamily="50" charset="0"/>
              </a:rPr>
              <a:t>Dumazedier</a:t>
            </a:r>
            <a:r>
              <a:rPr lang="fr-FR" sz="2200" b="1" dirty="0">
                <a:latin typeface="Calluna" panose="00000500000000000000" pitchFamily="50" charset="0"/>
              </a:rPr>
              <a:t>, auteur en 1962 </a:t>
            </a:r>
            <a:r>
              <a:rPr lang="fr-FR" sz="2200" b="1" dirty="0" smtClean="0">
                <a:latin typeface="Calluna" panose="00000500000000000000" pitchFamily="50" charset="0"/>
              </a:rPr>
              <a:t>d’un livre devenu un grand classique : </a:t>
            </a:r>
            <a:r>
              <a:rPr lang="fr-FR" sz="2200" b="1" i="1" dirty="0">
                <a:latin typeface="Calluna" panose="00000500000000000000" pitchFamily="50" charset="0"/>
              </a:rPr>
              <a:t>Vers une civilisation du loisir ?</a:t>
            </a:r>
            <a:r>
              <a:rPr lang="fr-FR" sz="2200" dirty="0">
                <a:latin typeface="Calluna" panose="00000500000000000000" pitchFamily="50" charset="0"/>
              </a:rPr>
              <a:t> </a:t>
            </a:r>
            <a:r>
              <a:rPr lang="fr-FR" sz="2200" dirty="0" smtClean="0">
                <a:latin typeface="Calluna" panose="00000500000000000000" pitchFamily="50" charset="0"/>
              </a:rPr>
              <a:t>= jalons </a:t>
            </a:r>
            <a:r>
              <a:rPr lang="fr-FR" sz="2200" dirty="0">
                <a:latin typeface="Calluna" panose="00000500000000000000" pitchFamily="50" charset="0"/>
              </a:rPr>
              <a:t>de l’étude sociologique des loisirs en </a:t>
            </a:r>
            <a:r>
              <a:rPr lang="fr-FR" sz="2200" dirty="0" smtClean="0">
                <a:latin typeface="Calluna" panose="00000500000000000000" pitchFamily="50" charset="0"/>
              </a:rPr>
              <a:t>France.</a:t>
            </a:r>
          </a:p>
          <a:p>
            <a:pPr>
              <a:lnSpc>
                <a:spcPct val="100000"/>
              </a:lnSpc>
            </a:pPr>
            <a:endParaRPr lang="fr-FR" sz="2200" b="1" dirty="0" smtClean="0">
              <a:latin typeface="Calluna" panose="000005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fr-FR" sz="2200" b="1" dirty="0" smtClean="0">
                <a:solidFill>
                  <a:srgbClr val="FF0000"/>
                </a:solidFill>
                <a:latin typeface="Calluna" panose="00000500000000000000" pitchFamily="50" charset="0"/>
              </a:rPr>
              <a:t>2.</a:t>
            </a:r>
            <a:r>
              <a:rPr lang="fr-FR" sz="2200" dirty="0" smtClean="0">
                <a:latin typeface="Calluna" panose="00000500000000000000" pitchFamily="50" charset="0"/>
              </a:rPr>
              <a:t> </a:t>
            </a:r>
            <a:r>
              <a:rPr lang="fr-FR" sz="2200" b="1" dirty="0" smtClean="0">
                <a:latin typeface="Calluna" panose="00000500000000000000" pitchFamily="50" charset="0"/>
              </a:rPr>
              <a:t>de </a:t>
            </a:r>
            <a:r>
              <a:rPr lang="fr-FR" sz="2200" b="1" dirty="0">
                <a:latin typeface="Calluna" panose="00000500000000000000" pitchFamily="50" charset="0"/>
              </a:rPr>
              <a:t>grandes enquêtes </a:t>
            </a:r>
            <a:r>
              <a:rPr lang="fr-FR" sz="2200" b="1" dirty="0" smtClean="0">
                <a:latin typeface="Calluna" panose="00000500000000000000" pitchFamily="50" charset="0"/>
              </a:rPr>
              <a:t>statistiques</a:t>
            </a:r>
            <a:r>
              <a:rPr lang="fr-FR" sz="2200" dirty="0" smtClean="0">
                <a:latin typeface="Calluna" panose="00000500000000000000" pitchFamily="50" charset="0"/>
              </a:rPr>
              <a:t> (science d’Etat) menées par </a:t>
            </a:r>
            <a:r>
              <a:rPr lang="fr-FR" sz="2200" dirty="0">
                <a:latin typeface="Calluna" panose="00000500000000000000" pitchFamily="50" charset="0"/>
              </a:rPr>
              <a:t>l’INSEE sur les </a:t>
            </a:r>
            <a:r>
              <a:rPr lang="fr-FR" sz="2200" dirty="0" smtClean="0">
                <a:latin typeface="Calluna" panose="00000500000000000000" pitchFamily="50" charset="0"/>
              </a:rPr>
              <a:t>« pratiques </a:t>
            </a:r>
            <a:r>
              <a:rPr lang="fr-FR" sz="2200" dirty="0">
                <a:latin typeface="Calluna" panose="00000500000000000000" pitchFamily="50" charset="0"/>
              </a:rPr>
              <a:t>de loisir des </a:t>
            </a:r>
            <a:r>
              <a:rPr lang="fr-FR" sz="2200" dirty="0" smtClean="0">
                <a:latin typeface="Calluna" panose="00000500000000000000" pitchFamily="50" charset="0"/>
              </a:rPr>
              <a:t>Français » (depuis 1967) = existent </a:t>
            </a:r>
            <a:r>
              <a:rPr lang="fr-FR" sz="2200" dirty="0">
                <a:latin typeface="Calluna" panose="00000500000000000000" pitchFamily="50" charset="0"/>
              </a:rPr>
              <a:t>toujours et </a:t>
            </a:r>
            <a:r>
              <a:rPr lang="fr-FR" sz="2200" dirty="0" smtClean="0">
                <a:latin typeface="Calluna" panose="00000500000000000000" pitchFamily="50" charset="0"/>
              </a:rPr>
              <a:t>permettent </a:t>
            </a:r>
            <a:r>
              <a:rPr lang="fr-FR" sz="2200" dirty="0">
                <a:latin typeface="Calluna" panose="00000500000000000000" pitchFamily="50" charset="0"/>
              </a:rPr>
              <a:t>de connaître ce que font les </a:t>
            </a:r>
            <a:r>
              <a:rPr lang="fr-FR" sz="2200" dirty="0" smtClean="0">
                <a:latin typeface="Calluna" panose="00000500000000000000" pitchFamily="50" charset="0"/>
              </a:rPr>
              <a:t>Français.es </a:t>
            </a:r>
            <a:r>
              <a:rPr lang="fr-FR" sz="2200" dirty="0">
                <a:latin typeface="Calluna" panose="00000500000000000000" pitchFamily="50" charset="0"/>
              </a:rPr>
              <a:t>durant leur temps libre.</a:t>
            </a:r>
            <a:endParaRPr lang="fr-FR" sz="2200" dirty="0"/>
          </a:p>
          <a:p>
            <a:pPr>
              <a:lnSpc>
                <a:spcPct val="100000"/>
              </a:lnSpc>
            </a:pP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980448427"/>
      </p:ext>
    </p:extLst>
  </p:cSld>
  <p:clrMapOvr>
    <a:masterClrMapping/>
  </p:clrMapOvr>
</p:sld>
</file>

<file path=ppt/theme/theme1.xml><?xml version="1.0" encoding="utf-8"?>
<a:theme xmlns:a="http://schemas.openxmlformats.org/drawingml/2006/main" name="Métropolitai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956_TF22529792.potx" id="{C45D3E78-7024-48B2-993A-1A2FB1215DAA}" vid="{D0CE8048-7647-4C10-AB22-9F21058F468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11AEF4D-E1F1-46B8-8C58-B490BFDD64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149337-CC20-42E7-8327-E5212BE34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13C901-7F07-466C-BBFB-37B66ED1F691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Conception Métropolitain</Template>
  <TotalTime>0</TotalTime>
  <Words>1288</Words>
  <Application>Microsoft Office PowerPoint</Application>
  <PresentationFormat>Grand écran</PresentationFormat>
  <Paragraphs>256</Paragraphs>
  <Slides>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4" baseType="lpstr">
      <vt:lpstr>Arial</vt:lpstr>
      <vt:lpstr>Bahnschrift</vt:lpstr>
      <vt:lpstr>Bahnschrift Condensed</vt:lpstr>
      <vt:lpstr>Calibri</vt:lpstr>
      <vt:lpstr>Calibri Light</vt:lpstr>
      <vt:lpstr>Calluna</vt:lpstr>
      <vt:lpstr>Circular Std Bold</vt:lpstr>
      <vt:lpstr>Métropolitain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2021-01-15T16:36:35Z</dcterms:created>
  <dcterms:modified xsi:type="dcterms:W3CDTF">2025-01-25T09:37:53Z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