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56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2203D6-4764-4BC8-8D85-0A9A976D2B47}" v="1" dt="2025-01-22T13:23:41.5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6777A-39AF-D649-8FC9-2DAFD3D99133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24F59-621F-6E40-A689-E153F00A009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1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example of a smart link would be to include meaningful text for an active hyperlink. Demonstrating grouping images and applying alt text to the group.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4F59-621F-6E40-A689-E153F00A00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61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Reading order is not in order. Also, language attribution needs to be applied.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4F59-621F-6E40-A689-E153F00A00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4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Tables in PowerPoint do not have the ability to assign a table header.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4F59-621F-6E40-A689-E153F00A00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14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5DDBB-4507-FD4C-8C94-A50C7961E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46F8C-5053-C143-9F88-4208B31DA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FA62E-191E-3140-BB40-6BF88333F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06969-5443-5B47-8EEA-543038998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094FC-3938-4540-8E24-6BB37B6B7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8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E71E-BB30-534F-8854-A3D608217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950B05-3C95-0547-BF34-B2CE83500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8C7E6-E677-4246-B63C-7B3375F83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52759-7F14-254A-B1A1-916FC1D1C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633B7-01A6-8E43-B554-0EFE7A047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1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19DEC-A170-F84B-A160-F92AA00861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43BE0-B94D-5A47-8B98-40DD87F8B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9D8F7-0279-9442-9964-57C1E2B9A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16923-81F3-BC4F-B176-0A0391291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80858-8DE6-384A-9FE2-89AE0A10F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3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C58E-36D5-5044-8264-D8E406BC1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4EAE5-3BB5-1F48-B531-8CC3BAF0A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FF6A6-CF0B-454E-B892-3E4694F86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161B6-EED2-264D-8317-78B829107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0E8B5-54D9-F849-90FE-2E14795B8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09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8472-6FBD-E347-9464-149BB4331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64828-82C8-E745-AF8A-5ECA266F0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107EB-DAEA-E549-B70F-D5B938643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B9DFF-AB5A-FB44-A05E-A39F211C9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88E00-7AB0-0C4C-9874-874CA29B1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4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74029-E29B-344D-A870-7138150A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0A3A5-4EF0-034D-9EA4-492277852F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EB917-D635-8646-8D3E-F966C1CA0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E68AB3-8CFE-A746-BA26-BAD35AD3D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0C913-265D-7A48-A240-B771F4859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398A3-0C11-CE47-B92B-2D06E65F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2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0DF32-B7A1-F74D-8A3D-9C4E3492E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05F7CC-B527-3E47-A6D7-E9290FFAB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9ECE52-EA48-EB4D-9A12-5499BB4F9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5356A9-413C-324C-9263-225080FDB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52046C-ABAF-8C4B-9935-E9D7E279E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31EDBF-194A-194E-82DB-581E7CE0B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2973F0-34D8-7642-8D47-FCAEAC479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1D54CC-C3FD-7744-AE6F-05D610269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2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9995-2B6E-024F-9046-DCBB904CE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31B425-67A8-6549-BFC6-32CC1CAE0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97E86-B2EF-BA46-A71D-205E9C8BE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58A3B8-FC0E-854E-8F7C-90705432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0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1DB0A9-0132-CC45-B7D7-6104A289A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7E1917-BF5E-1C49-8051-511114211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1D6A95-A15C-E94F-B957-C363A90D3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3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B784A-C051-AD49-8DA8-D68E4CBCA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0A58C-6676-0E4C-959F-4EDE9673E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C89043-C059-ED4D-A385-E25162607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2AC2D-EC8A-2E41-8DE7-C12BC3FD8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D9762-9E27-D846-9909-2551F6ABB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A0A6D-5675-4647-95E7-36B19283E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3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C798D-7A7B-3B4C-8594-EEEB104A6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5A3E02-DCE3-FD4D-B1A6-72F6234452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7388EF-667C-704A-AFE4-6F93A95D8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88AFD2-3A8E-F844-844E-18F9E9E3D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B399B-CEB8-AA4C-9FA0-14C52C67A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5D4012-C641-674D-AA36-C5CC3875B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7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197ECC-E50E-8944-979A-95BC2BBF3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0E704-3798-4246-8967-415C6B3C4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9E5F6-1532-2247-BABD-7440F1763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CBF13F81-ABE1-F44C-B9E2-CE35CD186EDD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FDB33-2CA7-FE42-AC18-60973E5688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2DDBD-952D-524B-81A6-D91CEEC96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568BD244-012D-3F4E-977A-5D67E4BAC14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2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FB0BB-182B-BE4C-9243-31D630F8C5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>
                <a:latin typeface="+mj-lt"/>
              </a:rPr>
              <a:t>Cours de Physique</a:t>
            </a:r>
          </a:p>
        </p:txBody>
      </p:sp>
      <p:pic>
        <p:nvPicPr>
          <p:cNvPr id="4" name="image1.png">
            <a:extLst>
              <a:ext uri="{FF2B5EF4-FFF2-40B4-BE49-F238E27FC236}">
                <a16:creationId xmlns:a16="http://schemas.microsoft.com/office/drawing/2014/main" id="{4003DE12-1F3B-7E4D-83DE-EDBF8273177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286855" y="3716079"/>
            <a:ext cx="7618290" cy="1554753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21050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86A99-F9F1-C240-ACAA-265FECC84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825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Helvetica"/>
                <a:cs typeface="Helvetica"/>
              </a:rPr>
              <a:t>Texte : </a:t>
            </a:r>
            <a:r>
              <a:rPr lang="fr-FR">
                <a:latin typeface="Helvetica"/>
                <a:cs typeface="Helvetica"/>
              </a:rPr>
              <a:t>Introduction</a:t>
            </a:r>
            <a:r>
              <a:rPr lang="en-US">
                <a:latin typeface="Helvetica"/>
                <a:cs typeface="Helvetica"/>
              </a:rPr>
              <a:t> à la physique, deuxième </a:t>
            </a:r>
            <a:r>
              <a:rPr lang="en-US" err="1">
                <a:latin typeface="Helvetica"/>
                <a:cs typeface="Helvetica"/>
              </a:rPr>
              <a:t>édition</a:t>
            </a:r>
            <a:endParaRPr lang="en-US">
              <a:latin typeface="Helvetica"/>
              <a:cs typeface="Helvetica"/>
            </a:endParaRPr>
          </a:p>
          <a:p>
            <a:pPr lvl="1"/>
            <a:r>
              <a:rPr lang="en-US" sz="2800" u="sng">
                <a:solidFill>
                  <a:srgbClr val="0070C0"/>
                </a:solidFill>
                <a:latin typeface="+mn-lt"/>
              </a:rPr>
              <a:t>http://www.washington.edu/accesscomputing/AU/after.html</a:t>
            </a:r>
            <a:endParaRPr lang="en-US" sz="2800" u="sng">
              <a:solidFill>
                <a:srgbClr val="0070C0"/>
              </a:solidFill>
              <a:latin typeface="+mn-lt"/>
              <a:ea typeface="Calibri"/>
              <a:cs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F6837C-79E4-C149-9FC0-348DB65B41E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>
                <a:latin typeface="+mj-lt"/>
              </a:rPr>
              <a:t>Manuel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58B438-9ADA-DEA1-1AC4-3ABB42F35AD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2255" y="3732496"/>
            <a:ext cx="3362188" cy="182427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E692CD-7738-68C7-A49A-54277F9483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8785" y="3461497"/>
            <a:ext cx="3362189" cy="2095277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872C6BF2-5887-8666-6AB4-13CF6D66D3C4}"/>
              </a:ext>
            </a:extLst>
          </p:cNvPr>
          <p:cNvSpPr txBox="1"/>
          <p:nvPr/>
        </p:nvSpPr>
        <p:spPr>
          <a:xfrm>
            <a:off x="6383722" y="5169741"/>
            <a:ext cx="1679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Image de nuage</a:t>
            </a:r>
            <a:endParaRPr lang="en-US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5A964A0-54D9-288D-A04D-0C20088D1353}"/>
              </a:ext>
            </a:extLst>
          </p:cNvPr>
          <p:cNvSpPr txBox="1"/>
          <p:nvPr/>
        </p:nvSpPr>
        <p:spPr>
          <a:xfrm>
            <a:off x="2428785" y="5187442"/>
            <a:ext cx="132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Image d’eau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3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684EC-76D5-A544-9727-366B3EB29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957" y="1248976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</a:rPr>
              <a:t>Objectifs du cours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/>
              <a:cs typeface="Calibri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Permettre aux étudiants de se familiariser avec les principes de base de la physique.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/>
              <a:cs typeface="Calibri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Offrir aux étudiants des discussions riches et stimulantes pendant les cours magistraux.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Offrir aux étudiants des possibilités d'apprentissage par l'expérience pendant les séances de laboratoire.</a:t>
            </a:r>
          </a:p>
        </p:txBody>
      </p:sp>
    </p:spTree>
    <p:extLst>
      <p:ext uri="{BB962C8B-B14F-4D97-AF65-F5344CB8AC3E}">
        <p14:creationId xmlns:p14="http://schemas.microsoft.com/office/powerpoint/2010/main" val="627214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6B77F2C-9EC6-6540-84E0-C273D0DDD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31335"/>
            <a:ext cx="10515600" cy="435133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en-US" sz="1800"/>
          </a:p>
        </p:txBody>
      </p:sp>
      <p:graphicFrame>
        <p:nvGraphicFramePr>
          <p:cNvPr id="9" name="Table 8" descr="Simple table with 3 columns and 7 rows.">
            <a:extLst>
              <a:ext uri="{FF2B5EF4-FFF2-40B4-BE49-F238E27FC236}">
                <a16:creationId xmlns:a16="http://schemas.microsoft.com/office/drawing/2014/main" id="{5D8A8DE4-196E-1F44-8828-2FD048152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769754"/>
              </p:ext>
            </p:extLst>
          </p:nvPr>
        </p:nvGraphicFramePr>
        <p:xfrm>
          <a:off x="838200" y="1042705"/>
          <a:ext cx="10515600" cy="4781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9811">
                  <a:extLst>
                    <a:ext uri="{9D8B030D-6E8A-4147-A177-3AD203B41FA5}">
                      <a16:colId xmlns:a16="http://schemas.microsoft.com/office/drawing/2014/main" val="2527190168"/>
                    </a:ext>
                  </a:extLst>
                </a:gridCol>
                <a:gridCol w="5850377">
                  <a:extLst>
                    <a:ext uri="{9D8B030D-6E8A-4147-A177-3AD203B41FA5}">
                      <a16:colId xmlns:a16="http://schemas.microsoft.com/office/drawing/2014/main" val="2897234877"/>
                    </a:ext>
                  </a:extLst>
                </a:gridCol>
                <a:gridCol w="3025412">
                  <a:extLst>
                    <a:ext uri="{9D8B030D-6E8A-4147-A177-3AD203B41FA5}">
                      <a16:colId xmlns:a16="http://schemas.microsoft.com/office/drawing/2014/main" val="2140703003"/>
                    </a:ext>
                  </a:extLst>
                </a:gridCol>
              </a:tblGrid>
              <a:tr h="7638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err="1">
                          <a:effectLst/>
                        </a:rPr>
                        <a:t>Semaine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err="1">
                          <a:effectLst/>
                        </a:rPr>
                        <a:t>Sujet</a:t>
                      </a:r>
                      <a:endParaRPr lang="fr-FR" err="1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Travail de lecture</a:t>
                      </a:r>
                      <a:endParaRPr lang="fr-FR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255614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 i="0" u="none" strike="noStrike" noProof="0">
                          <a:effectLst/>
                          <a:latin typeface="Calibri"/>
                        </a:rPr>
                        <a:t>Introduction au </a:t>
                      </a:r>
                      <a:r>
                        <a:rPr lang="en-US" sz="2400" b="0" i="0" u="none" strike="noStrike" noProof="0" err="1">
                          <a:effectLst/>
                          <a:latin typeface="Calibri"/>
                        </a:rPr>
                        <a:t>cours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err="1">
                          <a:effectLst/>
                        </a:rPr>
                        <a:t>Chapitre</a:t>
                      </a:r>
                      <a:r>
                        <a:rPr lang="en-US" sz="2400">
                          <a:effectLst/>
                        </a:rPr>
                        <a:t> 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3400486"/>
                  </a:ext>
                </a:extLst>
              </a:tr>
              <a:tr h="583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 i="0" u="none" strike="noStrike" noProof="0" err="1">
                          <a:effectLst/>
                          <a:latin typeface="Calibri"/>
                        </a:rPr>
                        <a:t>Inertie</a:t>
                      </a:r>
                      <a:r>
                        <a:rPr lang="en-US" sz="2400" b="0" i="0" u="none" strike="noStrike" noProof="0">
                          <a:effectLst/>
                          <a:latin typeface="Calibri"/>
                        </a:rPr>
                        <a:t>, </a:t>
                      </a:r>
                      <a:r>
                        <a:rPr lang="en-US" sz="2400" b="0" i="0" u="none" strike="noStrike" noProof="0" err="1">
                          <a:effectLst/>
                          <a:latin typeface="Calibri"/>
                        </a:rPr>
                        <a:t>équilibre</a:t>
                      </a:r>
                      <a:r>
                        <a:rPr lang="en-US" sz="2400" b="0" i="0" u="none" strike="noStrike" noProof="0">
                          <a:effectLst/>
                          <a:latin typeface="Calibri"/>
                        </a:rPr>
                        <a:t>, </a:t>
                      </a:r>
                      <a:r>
                        <a:rPr lang="en-US" sz="2400" b="0" i="0" u="none" strike="noStrike" noProof="0" err="1">
                          <a:effectLst/>
                          <a:latin typeface="Calibri"/>
                        </a:rPr>
                        <a:t>cinématique</a:t>
                      </a:r>
                      <a:endParaRPr lang="fr-FR" err="1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err="1">
                          <a:effectLst/>
                        </a:rPr>
                        <a:t>Chapitres</a:t>
                      </a:r>
                      <a:r>
                        <a:rPr lang="en-US" sz="2400">
                          <a:effectLst/>
                        </a:rPr>
                        <a:t> 2-3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0358078"/>
                  </a:ext>
                </a:extLst>
              </a:tr>
              <a:tr h="7305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 i="0" u="none" strike="noStrike" noProof="0">
                          <a:effectLst/>
                          <a:latin typeface="Calibri"/>
                        </a:rPr>
                        <a:t>Lois de Newton, </a:t>
                      </a:r>
                      <a:r>
                        <a:rPr lang="en-US" sz="2400" b="0" i="0" u="none" strike="noStrike" noProof="0" err="1">
                          <a:effectLst/>
                          <a:latin typeface="Calibri"/>
                        </a:rPr>
                        <a:t>vecteurs</a:t>
                      </a:r>
                      <a:r>
                        <a:rPr lang="en-US" sz="2400" b="0" i="0" u="none" strike="noStrike" noProof="0">
                          <a:effectLst/>
                          <a:latin typeface="Calibri"/>
                        </a:rPr>
                        <a:t>, </a:t>
                      </a:r>
                      <a:r>
                        <a:rPr lang="en-US" sz="2400" b="0" i="0" u="none" strike="noStrike" noProof="0" err="1">
                          <a:effectLst/>
                          <a:latin typeface="Calibri"/>
                        </a:rPr>
                        <a:t>quantité</a:t>
                      </a:r>
                      <a:r>
                        <a:rPr lang="en-US" sz="2400" b="0" i="0" u="none" strike="noStrike" noProof="0">
                          <a:effectLst/>
                          <a:latin typeface="Calibri"/>
                        </a:rPr>
                        <a:t> de </a:t>
                      </a:r>
                      <a:r>
                        <a:rPr lang="en-US" sz="2400" b="0" i="0" u="none" strike="noStrike" noProof="0" err="1">
                          <a:effectLst/>
                          <a:latin typeface="Calibri"/>
                        </a:rPr>
                        <a:t>mouvement</a:t>
                      </a:r>
                      <a:r>
                        <a:rPr lang="en-US" sz="2400" b="0" i="0" u="none" strike="noStrike" noProof="0">
                          <a:effectLst/>
                          <a:latin typeface="Calibri"/>
                        </a:rPr>
                        <a:t>, </a:t>
                      </a:r>
                      <a:r>
                        <a:rPr lang="en-US" sz="2400" b="0" i="0" u="none" strike="noStrike" noProof="0" err="1">
                          <a:effectLst/>
                          <a:latin typeface="Calibri"/>
                        </a:rPr>
                        <a:t>énergie</a:t>
                      </a:r>
                      <a:r>
                        <a:rPr lang="en-US" sz="2400" b="0" i="0" u="none" strike="noStrike" noProof="0">
                          <a:effectLst/>
                          <a:latin typeface="Calibri"/>
                        </a:rPr>
                        <a:t> </a:t>
                      </a:r>
                      <a:endParaRPr lang="fr-F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err="1">
                          <a:effectLst/>
                        </a:rPr>
                        <a:t>Chapitres</a:t>
                      </a:r>
                      <a:r>
                        <a:rPr lang="en-US" sz="2400">
                          <a:effectLst/>
                        </a:rPr>
                        <a:t> 4-7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938509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 i="0" u="none" strike="noStrike" noProof="0">
                          <a:effectLst/>
                        </a:rPr>
                        <a:t>Matière, </a:t>
                      </a:r>
                      <a:r>
                        <a:rPr lang="en-US" sz="2400" b="0" i="0" u="none" strike="noStrike" noProof="0" err="1">
                          <a:effectLst/>
                        </a:rPr>
                        <a:t>élasticité</a:t>
                      </a:r>
                      <a:r>
                        <a:rPr lang="en-US" sz="2400" b="0" i="0" u="none" strike="noStrike" noProof="0">
                          <a:effectLst/>
                        </a:rPr>
                        <a:t>, mise à </a:t>
                      </a:r>
                      <a:r>
                        <a:rPr lang="en-US" sz="2400" b="0" i="0" u="none" strike="noStrike" noProof="0" err="1">
                          <a:effectLst/>
                        </a:rPr>
                        <a:t>l'échelle</a:t>
                      </a:r>
                      <a:endParaRPr lang="fr-FR" err="1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err="1">
                          <a:effectLst/>
                        </a:rPr>
                        <a:t>Chapitres</a:t>
                      </a:r>
                      <a:r>
                        <a:rPr lang="en-US" sz="2400">
                          <a:effectLst/>
                        </a:rPr>
                        <a:t> 8-10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6699955"/>
                  </a:ext>
                </a:extLst>
              </a:tr>
              <a:tr h="8752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 i="0" u="none" strike="noStrike" noProof="0" err="1">
                          <a:effectLst/>
                          <a:latin typeface="Calibri"/>
                        </a:rPr>
                        <a:t>Cinématique</a:t>
                      </a:r>
                      <a:r>
                        <a:rPr lang="en-US" sz="2400" b="0" i="0" u="none" strike="noStrike" noProof="0">
                          <a:effectLst/>
                          <a:latin typeface="Calibri"/>
                        </a:rPr>
                        <a:t> des </a:t>
                      </a:r>
                      <a:r>
                        <a:rPr lang="en-US" sz="2400" b="0" i="0" u="none" strike="noStrike" noProof="0" err="1">
                          <a:effectLst/>
                          <a:latin typeface="Calibri"/>
                        </a:rPr>
                        <a:t>vagues</a:t>
                      </a:r>
                      <a:r>
                        <a:rPr lang="en-US" sz="2400" b="0" i="0" u="none" strike="noStrike" noProof="0">
                          <a:effectLst/>
                          <a:latin typeface="Calibri"/>
                        </a:rPr>
                        <a:t>, son, </a:t>
                      </a:r>
                      <a:r>
                        <a:rPr lang="en-US" sz="2400" b="0" i="0" u="none" strike="noStrike" noProof="0" err="1">
                          <a:effectLst/>
                          <a:latin typeface="Calibri"/>
                        </a:rPr>
                        <a:t>électricité</a:t>
                      </a:r>
                      <a:r>
                        <a:rPr lang="en-US" sz="2400" b="0" i="0" u="none" strike="noStrike" noProof="0">
                          <a:effectLst/>
                          <a:latin typeface="Calibri"/>
                        </a:rPr>
                        <a:t>, </a:t>
                      </a:r>
                      <a:r>
                        <a:rPr lang="en-US" sz="2400" b="0" i="0" u="none" strike="noStrike" noProof="0" err="1">
                          <a:effectLst/>
                          <a:latin typeface="Calibri"/>
                        </a:rPr>
                        <a:t>magnétisme</a:t>
                      </a:r>
                      <a:r>
                        <a:rPr lang="en-US" sz="2400" b="0" i="0" u="none" strike="noStrike" noProof="0">
                          <a:effectLst/>
                          <a:latin typeface="Calibri"/>
                        </a:rPr>
                        <a:t>, induction</a:t>
                      </a:r>
                      <a:endParaRPr lang="fr-FR" b="0" i="0" u="none" strike="noStrike" noProof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err="1">
                          <a:effectLst/>
                        </a:rPr>
                        <a:t>Chapitres</a:t>
                      </a:r>
                      <a:r>
                        <a:rPr lang="en-US" sz="2400">
                          <a:effectLst/>
                        </a:rPr>
                        <a:t> 11-15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6600938"/>
                  </a:ext>
                </a:extLst>
              </a:tr>
              <a:tr h="7305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 i="0" u="none" strike="noStrike" noProof="0">
                          <a:effectLst/>
                          <a:latin typeface="Calibri"/>
                        </a:rPr>
                        <a:t>Lumière, </a:t>
                      </a:r>
                      <a:r>
                        <a:rPr lang="en-US" sz="2400" b="0" i="0" u="none" strike="noStrike" noProof="0" err="1">
                          <a:effectLst/>
                          <a:latin typeface="Calibri"/>
                        </a:rPr>
                        <a:t>réflexion</a:t>
                      </a:r>
                      <a:r>
                        <a:rPr lang="en-US" sz="2400" b="0" i="0" u="none" strike="noStrike" noProof="0">
                          <a:effectLst/>
                          <a:latin typeface="Calibri"/>
                        </a:rPr>
                        <a:t> et </a:t>
                      </a:r>
                      <a:r>
                        <a:rPr lang="en-US" sz="2400" b="0" i="0" u="none" strike="noStrike" noProof="0" err="1">
                          <a:effectLst/>
                          <a:latin typeface="Calibri"/>
                        </a:rPr>
                        <a:t>réfraction</a:t>
                      </a:r>
                      <a:r>
                        <a:rPr lang="en-US" sz="2400" b="0" i="0" u="none" strike="noStrike" noProof="0">
                          <a:effectLst/>
                          <a:latin typeface="Calibri"/>
                        </a:rPr>
                        <a:t>, </a:t>
                      </a:r>
                      <a:r>
                        <a:rPr lang="en-US" sz="2400" b="0" i="0" u="none" strike="noStrike" noProof="0" err="1">
                          <a:effectLst/>
                          <a:latin typeface="Calibri"/>
                        </a:rPr>
                        <a:t>émission</a:t>
                      </a:r>
                      <a:endParaRPr lang="fr-FR" err="1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err="1">
                          <a:effectLst/>
                        </a:rPr>
                        <a:t>Chapitres</a:t>
                      </a:r>
                      <a:r>
                        <a:rPr lang="en-US" sz="2400">
                          <a:effectLst/>
                        </a:rPr>
                        <a:t> 16-18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056997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 i="0" u="none" strike="noStrike" noProof="0" err="1">
                          <a:effectLst/>
                          <a:latin typeface="Calibri"/>
                        </a:rPr>
                        <a:t>Révision</a:t>
                      </a:r>
                      <a:r>
                        <a:rPr lang="en-US" sz="2400" b="0" i="0" u="none" strike="noStrike" noProof="0">
                          <a:effectLst/>
                          <a:latin typeface="Calibri"/>
                        </a:rPr>
                        <a:t>, examen final</a:t>
                      </a:r>
                      <a:endParaRPr lang="fr-FR" b="0" i="0" u="none" strike="noStrike" noProof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177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9902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CTOMILLISECCONVERTED" val="1"/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Diapositive 1 - &amp;quot;Introduction to Physics&amp;quot;&quot;/&gt;&lt;property id=&quot;20307&quot; value=&quot;257&quot;/&gt;&lt;/object&gt;&lt;object type=&quot;3&quot; unique_id=&quot;10004&quot;&gt;&lt;property id=&quot;20148&quot; value=&quot;5&quot;/&gt;&lt;property id=&quot;20300&quot; value=&quot;Diapositive 2 - &amp;quot;Textbook&amp;quot;&quot;/&gt;&lt;property id=&quot;20307&quot; value=&quot;258&quot;/&gt;&lt;/object&gt;&lt;object type=&quot;3&quot; unique_id=&quot;10005&quot;&gt;&lt;property id=&quot;20148&quot; value=&quot;5&quot;/&gt;&lt;property id=&quot;20300&quot; value=&quot;Diapositive 3 - &amp;quot;Course Objectives&amp;quot;&quot;/&gt;&lt;property id=&quot;20307&quot; value=&quot;259&quot;/&gt;&lt;/object&gt;&lt;object type=&quot;3&quot; unique_id=&quot;10006&quot;&gt;&lt;property id=&quot;20148&quot; value=&quot;5&quot;/&gt;&lt;property id=&quot;20300&quot; value=&quot;Diapositive 4&quot;/&gt;&lt;property id=&quot;20307&quot; value=&quot;256&quot;/&gt;&lt;/object&gt;&lt;object type=&quot;3&quot; unique_id=&quot;10007&quot;&gt;&lt;property id=&quot;20148&quot; value=&quot;5&quot;/&gt;&lt;property id=&quot;20300&quot; value=&quot;Diapositive 5 - &amp;quot;Grades&amp;quot;&quot;/&gt;&lt;property id=&quot;20307&quot; value=&quot;261&quot;/&gt;&lt;/object&gt;&lt;/object&gt;&lt;object type=&quot;8&quot; unique_id=&quot;10014&quot;&gt;&lt;/object&gt;&lt;/object&gt;&lt;/database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4</Slides>
  <Notes>3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Office Theme</vt:lpstr>
      <vt:lpstr>Cours de Physique</vt:lpstr>
      <vt:lpstr>Manuel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Physics</dc:title>
  <dc:subject/>
  <dc:creator/>
  <cp:keywords/>
  <dc:description/>
  <cp:revision>4</cp:revision>
  <dcterms:created xsi:type="dcterms:W3CDTF">2021-05-05T23:55:26Z</dcterms:created>
  <dcterms:modified xsi:type="dcterms:W3CDTF">2025-01-22T13:24:26Z</dcterms:modified>
  <cp:category/>
</cp:coreProperties>
</file>