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D19F"/>
    <a:srgbClr val="95A8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>
        <p:scale>
          <a:sx n="75" d="100"/>
          <a:sy n="75" d="100"/>
        </p:scale>
        <p:origin x="1884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372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9E46-1D14-4B0F-BD3A-0580E1860656}" type="datetimeFigureOut">
              <a:rPr lang="fr-FR" smtClean="0"/>
              <a:t>01/04/2020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F0B3-32D6-438C-B1B6-6711D6CBE0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1008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9E46-1D14-4B0F-BD3A-0580E1860656}" type="datetimeFigureOut">
              <a:rPr lang="fr-FR" smtClean="0"/>
              <a:t>01/04/2020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F0B3-32D6-438C-B1B6-6711D6CBE0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270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409892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9E46-1D14-4B0F-BD3A-0580E1860656}" type="datetimeFigureOut">
              <a:rPr lang="fr-FR" smtClean="0"/>
              <a:t>01/04/2020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F0B3-32D6-438C-B1B6-6711D6CBE0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1375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9E46-1D14-4B0F-BD3A-0580E1860656}" type="datetimeFigureOut">
              <a:rPr lang="fr-FR" smtClean="0"/>
              <a:t>01/04/2020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F0B3-32D6-438C-B1B6-6711D6CBE0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550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5790" y="2665530"/>
            <a:ext cx="6520220" cy="4447496"/>
          </a:xfrm>
        </p:spPr>
        <p:txBody>
          <a:bodyPr anchor="b"/>
          <a:lstStyle>
            <a:lvl1pPr>
              <a:defRPr sz="372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5790" y="7155102"/>
            <a:ext cx="6520220" cy="2338833"/>
          </a:xfrm>
        </p:spPr>
        <p:txBody>
          <a:bodyPr/>
          <a:lstStyle>
            <a:lvl1pPr marL="0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1pPr>
            <a:lvl2pPr marL="283510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2pPr>
            <a:lvl3pPr marL="567019" indent="0">
              <a:buNone/>
              <a:defRPr sz="1116">
                <a:solidFill>
                  <a:schemeClr val="tx1">
                    <a:tint val="75000"/>
                  </a:schemeClr>
                </a:solidFill>
              </a:defRPr>
            </a:lvl3pPr>
            <a:lvl4pPr marL="85052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4pPr>
            <a:lvl5pPr marL="113403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5pPr>
            <a:lvl6pPr marL="141754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6pPr>
            <a:lvl7pPr marL="170105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7pPr>
            <a:lvl8pPr marL="198456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8pPr>
            <a:lvl9pPr marL="226807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9E46-1D14-4B0F-BD3A-0580E1860656}" type="datetimeFigureOut">
              <a:rPr lang="fr-FR" smtClean="0"/>
              <a:t>01/04/2020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F0B3-32D6-438C-B1B6-6711D6CBE0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8551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9E46-1D14-4B0F-BD3A-0580E1860656}" type="datetimeFigureOut">
              <a:rPr lang="fr-FR" smtClean="0"/>
              <a:t>01/04/2020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F0B3-32D6-438C-B1B6-6711D6CBE0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5074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712" y="569241"/>
            <a:ext cx="6520220" cy="20665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20712" y="2620980"/>
            <a:ext cx="3198097" cy="1284502"/>
          </a:xfrm>
        </p:spPr>
        <p:txBody>
          <a:bodyPr anchor="b"/>
          <a:lstStyle>
            <a:lvl1pPr marL="0" indent="0">
              <a:buNone/>
              <a:defRPr sz="1488" b="1"/>
            </a:lvl1pPr>
            <a:lvl2pPr marL="283510" indent="0">
              <a:buNone/>
              <a:defRPr sz="1240" b="1"/>
            </a:lvl2pPr>
            <a:lvl3pPr marL="567019" indent="0">
              <a:buNone/>
              <a:defRPr sz="1116" b="1"/>
            </a:lvl3pPr>
            <a:lvl4pPr marL="850529" indent="0">
              <a:buNone/>
              <a:defRPr sz="992" b="1"/>
            </a:lvl4pPr>
            <a:lvl5pPr marL="1134039" indent="0">
              <a:buNone/>
              <a:defRPr sz="992" b="1"/>
            </a:lvl5pPr>
            <a:lvl6pPr marL="1417549" indent="0">
              <a:buNone/>
              <a:defRPr sz="992" b="1"/>
            </a:lvl6pPr>
            <a:lvl7pPr marL="1701058" indent="0">
              <a:buNone/>
              <a:defRPr sz="992" b="1"/>
            </a:lvl7pPr>
            <a:lvl8pPr marL="1984568" indent="0">
              <a:buNone/>
              <a:defRPr sz="992" b="1"/>
            </a:lvl8pPr>
            <a:lvl9pPr marL="2268078" indent="0">
              <a:buNone/>
              <a:defRPr sz="992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0712" y="3905482"/>
            <a:ext cx="3198097" cy="574437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27085" y="2620980"/>
            <a:ext cx="3213847" cy="1284502"/>
          </a:xfrm>
        </p:spPr>
        <p:txBody>
          <a:bodyPr anchor="b"/>
          <a:lstStyle>
            <a:lvl1pPr marL="0" indent="0">
              <a:buNone/>
              <a:defRPr sz="1488" b="1"/>
            </a:lvl1pPr>
            <a:lvl2pPr marL="283510" indent="0">
              <a:buNone/>
              <a:defRPr sz="1240" b="1"/>
            </a:lvl2pPr>
            <a:lvl3pPr marL="567019" indent="0">
              <a:buNone/>
              <a:defRPr sz="1116" b="1"/>
            </a:lvl3pPr>
            <a:lvl4pPr marL="850529" indent="0">
              <a:buNone/>
              <a:defRPr sz="992" b="1"/>
            </a:lvl4pPr>
            <a:lvl5pPr marL="1134039" indent="0">
              <a:buNone/>
              <a:defRPr sz="992" b="1"/>
            </a:lvl5pPr>
            <a:lvl6pPr marL="1417549" indent="0">
              <a:buNone/>
              <a:defRPr sz="992" b="1"/>
            </a:lvl6pPr>
            <a:lvl7pPr marL="1701058" indent="0">
              <a:buNone/>
              <a:defRPr sz="992" b="1"/>
            </a:lvl7pPr>
            <a:lvl8pPr marL="1984568" indent="0">
              <a:buNone/>
              <a:defRPr sz="992" b="1"/>
            </a:lvl8pPr>
            <a:lvl9pPr marL="2268078" indent="0">
              <a:buNone/>
              <a:defRPr sz="992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27085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9E46-1D14-4B0F-BD3A-0580E1860656}" type="datetimeFigureOut">
              <a:rPr lang="fr-FR" smtClean="0"/>
              <a:t>01/04/2020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F0B3-32D6-438C-B1B6-6711D6CBE0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3594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9E46-1D14-4B0F-BD3A-0580E1860656}" type="datetimeFigureOut">
              <a:rPr lang="fr-FR" smtClean="0"/>
              <a:t>01/04/2020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F0B3-32D6-438C-B1B6-6711D6CBE0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5531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9E46-1D14-4B0F-BD3A-0580E1860656}" type="datetimeFigureOut">
              <a:rPr lang="fr-FR" smtClean="0"/>
              <a:t>01/04/2020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F0B3-32D6-438C-B1B6-6711D6CBE0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7322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1984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13847" y="1539424"/>
            <a:ext cx="3827085" cy="7598117"/>
          </a:xfrm>
        </p:spPr>
        <p:txBody>
          <a:bodyPr/>
          <a:lstStyle>
            <a:lvl1pPr>
              <a:defRPr sz="1984"/>
            </a:lvl1pPr>
            <a:lvl2pPr>
              <a:defRPr sz="1736"/>
            </a:lvl2pPr>
            <a:lvl3pPr>
              <a:defRPr sz="1488"/>
            </a:lvl3pPr>
            <a:lvl4pPr>
              <a:defRPr sz="1240"/>
            </a:lvl4pPr>
            <a:lvl5pPr>
              <a:defRPr sz="1240"/>
            </a:lvl5pPr>
            <a:lvl6pPr>
              <a:defRPr sz="1240"/>
            </a:lvl6pPr>
            <a:lvl7pPr>
              <a:defRPr sz="1240"/>
            </a:lvl7pPr>
            <a:lvl8pPr>
              <a:defRPr sz="1240"/>
            </a:lvl8pPr>
            <a:lvl9pPr>
              <a:defRPr sz="124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992"/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9E46-1D14-4B0F-BD3A-0580E1860656}" type="datetimeFigureOut">
              <a:rPr lang="fr-FR" smtClean="0"/>
              <a:t>01/04/2020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F0B3-32D6-438C-B1B6-6711D6CBE0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7831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1984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5" cy="7598117"/>
          </a:xfrm>
        </p:spPr>
        <p:txBody>
          <a:bodyPr/>
          <a:lstStyle>
            <a:lvl1pPr marL="0" indent="0">
              <a:buNone/>
              <a:defRPr sz="1984"/>
            </a:lvl1pPr>
            <a:lvl2pPr marL="283510" indent="0">
              <a:buNone/>
              <a:defRPr sz="1736"/>
            </a:lvl2pPr>
            <a:lvl3pPr marL="567019" indent="0">
              <a:buNone/>
              <a:defRPr sz="1488"/>
            </a:lvl3pPr>
            <a:lvl4pPr marL="850529" indent="0">
              <a:buNone/>
              <a:defRPr sz="1240"/>
            </a:lvl4pPr>
            <a:lvl5pPr marL="1134039" indent="0">
              <a:buNone/>
              <a:defRPr sz="1240"/>
            </a:lvl5pPr>
            <a:lvl6pPr marL="1417549" indent="0">
              <a:buNone/>
              <a:defRPr sz="1240"/>
            </a:lvl6pPr>
            <a:lvl7pPr marL="1701058" indent="0">
              <a:buNone/>
              <a:defRPr sz="1240"/>
            </a:lvl7pPr>
            <a:lvl8pPr marL="1984568" indent="0">
              <a:buNone/>
              <a:defRPr sz="1240"/>
            </a:lvl8pPr>
            <a:lvl9pPr marL="2268078" indent="0">
              <a:buNone/>
              <a:defRPr sz="124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992"/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9E46-1D14-4B0F-BD3A-0580E1860656}" type="datetimeFigureOut">
              <a:rPr lang="fr-FR" smtClean="0"/>
              <a:t>01/04/2020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F0B3-32D6-438C-B1B6-6711D6CBE0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11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19728" y="569241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19728" y="9909727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79E46-1D14-4B0F-BD3A-0580E1860656}" type="datetimeFigureOut">
              <a:rPr lang="fr-FR" smtClean="0"/>
              <a:t>01/04/2020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04143" y="9909727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339020" y="9909727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EF0B3-32D6-438C-B1B6-6711D6CBE0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5175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7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736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240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Rectangle 215"/>
          <p:cNvSpPr/>
          <p:nvPr/>
        </p:nvSpPr>
        <p:spPr>
          <a:xfrm>
            <a:off x="67682" y="7313281"/>
            <a:ext cx="7431307" cy="330575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4" name="Rectangle 213"/>
          <p:cNvSpPr/>
          <p:nvPr/>
        </p:nvSpPr>
        <p:spPr>
          <a:xfrm>
            <a:off x="67683" y="2539006"/>
            <a:ext cx="3704218" cy="47264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5" name="Rectangle 214"/>
          <p:cNvSpPr/>
          <p:nvPr/>
        </p:nvSpPr>
        <p:spPr>
          <a:xfrm>
            <a:off x="3811925" y="2537595"/>
            <a:ext cx="3687066" cy="47264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1096956" y="96799"/>
            <a:ext cx="53657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3200" b="1" u="sng" dirty="0" smtClean="0"/>
              <a:t>À retenir passage en complexe</a:t>
            </a:r>
            <a:endParaRPr lang="fr-FR" sz="3200" b="1" u="sng" dirty="0"/>
          </a:p>
        </p:txBody>
      </p:sp>
      <p:grpSp>
        <p:nvGrpSpPr>
          <p:cNvPr id="96" name="Groupe 95"/>
          <p:cNvGrpSpPr/>
          <p:nvPr/>
        </p:nvGrpSpPr>
        <p:grpSpPr>
          <a:xfrm>
            <a:off x="121920" y="2503367"/>
            <a:ext cx="3385308" cy="3791681"/>
            <a:chOff x="207264" y="2832591"/>
            <a:chExt cx="3385308" cy="3791681"/>
          </a:xfrm>
        </p:grpSpPr>
        <p:sp>
          <p:nvSpPr>
            <p:cNvPr id="5" name="ZoneTexte 4"/>
            <p:cNvSpPr txBox="1"/>
            <p:nvPr/>
          </p:nvSpPr>
          <p:spPr>
            <a:xfrm>
              <a:off x="207264" y="2832591"/>
              <a:ext cx="16001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000" b="1" u="sng" dirty="0" smtClean="0"/>
                <a:t>Impédances :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" name="ZoneTexte 8"/>
                <p:cNvSpPr txBox="1"/>
                <p:nvPr/>
              </p:nvSpPr>
              <p:spPr>
                <a:xfrm>
                  <a:off x="428625" y="3440966"/>
                  <a:ext cx="2125197" cy="138499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fr-FR" i="1" smtClean="0">
                            <a:latin typeface="Cambria Math" panose="02040503050406030204" pitchFamily="18" charset="0"/>
                          </a:rPr>
                          <m:t>𝑍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𝑗𝑋</m:t>
                        </m:r>
                      </m:oMath>
                    </m:oMathPara>
                  </a14:m>
                  <a:endParaRPr lang="fr-FR" b="0" dirty="0" smtClean="0"/>
                </a:p>
                <a:p>
                  <a:r>
                    <a:rPr lang="fr-FR" dirty="0" smtClean="0"/>
                    <a:t>Avec : </a:t>
                  </a:r>
                </a:p>
                <a:p>
                  <a:pPr marL="285750" indent="-285750">
                    <a:buFont typeface="Arial" panose="020B0604020202020204" pitchFamily="34" charset="0"/>
                    <a:buChar char="•"/>
                  </a:pPr>
                  <a:r>
                    <a:rPr lang="fr-FR" dirty="0" smtClean="0"/>
                    <a:t>Z l’impédance en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Ω</m:t>
                      </m:r>
                    </m:oMath>
                  </a14:m>
                  <a:endParaRPr lang="fr-FR" dirty="0" smtClean="0">
                    <a:ea typeface="Cambria Math" panose="02040503050406030204" pitchFamily="18" charset="0"/>
                  </a:endParaRPr>
                </a:p>
                <a:p>
                  <a:pPr marL="285750" indent="-285750">
                    <a:buFont typeface="Arial" panose="020B0604020202020204" pitchFamily="34" charset="0"/>
                    <a:buChar char="•"/>
                  </a:pPr>
                  <a:r>
                    <a:rPr lang="fr-FR" dirty="0" smtClean="0"/>
                    <a:t>R la résistance en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Ω</m:t>
                      </m:r>
                    </m:oMath>
                  </a14:m>
                  <a:endParaRPr lang="fr-FR" dirty="0"/>
                </a:p>
                <a:p>
                  <a:pPr marL="285750" indent="-285750">
                    <a:buFont typeface="Arial" panose="020B0604020202020204" pitchFamily="34" charset="0"/>
                    <a:buChar char="•"/>
                  </a:pPr>
                  <a:r>
                    <a:rPr lang="fr-FR" dirty="0"/>
                    <a:t>X</a:t>
                  </a:r>
                  <a:r>
                    <a:rPr lang="fr-FR" dirty="0" smtClean="0"/>
                    <a:t> la réactance en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Ω</m:t>
                      </m:r>
                    </m:oMath>
                  </a14:m>
                  <a:endParaRPr lang="fr-FR" dirty="0"/>
                </a:p>
              </p:txBody>
            </p:sp>
          </mc:Choice>
          <mc:Fallback>
            <p:sp>
              <p:nvSpPr>
                <p:cNvPr id="9" name="ZoneTexte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8625" y="3440966"/>
                  <a:ext cx="2125197" cy="1384995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l="-6590" t="-439" r="-3152" b="-9211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83" name="Groupe 82"/>
            <p:cNvGrpSpPr/>
            <p:nvPr/>
          </p:nvGrpSpPr>
          <p:grpSpPr>
            <a:xfrm>
              <a:off x="428625" y="5093952"/>
              <a:ext cx="3163947" cy="276999"/>
              <a:chOff x="343281" y="3706368"/>
              <a:chExt cx="3163947" cy="276999"/>
            </a:xfrm>
          </p:grpSpPr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6" name="ZoneTexte 5"/>
                  <p:cNvSpPr txBox="1"/>
                  <p:nvPr/>
                </p:nvSpPr>
                <p:spPr>
                  <a:xfrm>
                    <a:off x="343281" y="3706368"/>
                    <a:ext cx="763222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fr-F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sub>
                          </m:sSub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oMath>
                      </m:oMathPara>
                    </a14:m>
                    <a:endParaRPr lang="fr-FR" dirty="0"/>
                  </a:p>
                </p:txBody>
              </p:sp>
            </mc:Choice>
            <mc:Fallback>
              <p:sp>
                <p:nvSpPr>
                  <p:cNvPr id="6" name="ZoneTexte 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43281" y="3706368"/>
                    <a:ext cx="763222" cy="276999"/>
                  </a:xfrm>
                  <a:prstGeom prst="rect">
                    <a:avLst/>
                  </a:prstGeom>
                  <a:blipFill rotWithShape="0">
                    <a:blip r:embed="rId3"/>
                    <a:stretch>
                      <a:fillRect l="-6349" r="-5556" b="-15556"/>
                    </a:stretch>
                  </a:blipFill>
                </p:spPr>
                <p:txBody>
                  <a:bodyPr/>
                  <a:lstStyle/>
                  <a:p>
                    <a:r>
                      <a:rPr lang="fr-F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82" name="Groupe 81"/>
              <p:cNvGrpSpPr/>
              <p:nvPr/>
            </p:nvGrpSpPr>
            <p:grpSpPr>
              <a:xfrm>
                <a:off x="1976124" y="3706368"/>
                <a:ext cx="1531104" cy="276999"/>
                <a:chOff x="2410464" y="3706368"/>
                <a:chExt cx="1531104" cy="276999"/>
              </a:xfrm>
            </p:grpSpPr>
            <p:cxnSp>
              <p:nvCxnSpPr>
                <p:cNvPr id="12" name="Connecteur droit 11"/>
                <p:cNvCxnSpPr/>
                <p:nvPr/>
              </p:nvCxnSpPr>
              <p:spPr>
                <a:xfrm>
                  <a:off x="2410464" y="3840480"/>
                  <a:ext cx="54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" name="Rectangle 12"/>
                <p:cNvSpPr/>
                <p:nvPr/>
              </p:nvSpPr>
              <p:spPr>
                <a:xfrm>
                  <a:off x="2950464" y="3706368"/>
                  <a:ext cx="451104" cy="276999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cxnSp>
              <p:nvCxnSpPr>
                <p:cNvPr id="15" name="Connecteur droit 14"/>
                <p:cNvCxnSpPr>
                  <a:stCxn id="13" idx="3"/>
                </p:cNvCxnSpPr>
                <p:nvPr/>
              </p:nvCxnSpPr>
              <p:spPr>
                <a:xfrm flipV="1">
                  <a:off x="3401568" y="3840480"/>
                  <a:ext cx="54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84" name="Groupe 83"/>
            <p:cNvGrpSpPr/>
            <p:nvPr/>
          </p:nvGrpSpPr>
          <p:grpSpPr>
            <a:xfrm>
              <a:off x="428625" y="5512874"/>
              <a:ext cx="3163947" cy="400536"/>
              <a:chOff x="343281" y="4138388"/>
              <a:chExt cx="3163947" cy="400536"/>
            </a:xfrm>
          </p:grpSpPr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7" name="ZoneTexte 6"/>
                  <p:cNvSpPr txBox="1"/>
                  <p:nvPr/>
                </p:nvSpPr>
                <p:spPr>
                  <a:xfrm>
                    <a:off x="343281" y="4200157"/>
                    <a:ext cx="967765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fr-F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𝑗𝐿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oMath>
                      </m:oMathPara>
                    </a14:m>
                    <a:endParaRPr lang="fr-FR" dirty="0"/>
                  </a:p>
                </p:txBody>
              </p:sp>
            </mc:Choice>
            <mc:Fallback>
              <p:sp>
                <p:nvSpPr>
                  <p:cNvPr id="7" name="ZoneTexte 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43281" y="4200157"/>
                    <a:ext cx="967765" cy="276999"/>
                  </a:xfrm>
                  <a:prstGeom prst="rect">
                    <a:avLst/>
                  </a:prstGeom>
                  <a:blipFill rotWithShape="0">
                    <a:blip r:embed="rId4"/>
                    <a:stretch>
                      <a:fillRect l="-5031" t="-2174" r="-3145" b="-32609"/>
                    </a:stretch>
                  </a:blipFill>
                </p:spPr>
                <p:txBody>
                  <a:bodyPr/>
                  <a:lstStyle/>
                  <a:p>
                    <a:r>
                      <a:rPr lang="fr-F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81" name="Groupe 80"/>
              <p:cNvGrpSpPr/>
              <p:nvPr/>
            </p:nvGrpSpPr>
            <p:grpSpPr>
              <a:xfrm>
                <a:off x="1976124" y="4138388"/>
                <a:ext cx="1531104" cy="400536"/>
                <a:chOff x="2410464" y="4138388"/>
                <a:chExt cx="1531104" cy="400536"/>
              </a:xfrm>
            </p:grpSpPr>
            <p:cxnSp>
              <p:nvCxnSpPr>
                <p:cNvPr id="17" name="Connecteur droit 16"/>
                <p:cNvCxnSpPr/>
                <p:nvPr/>
              </p:nvCxnSpPr>
              <p:spPr>
                <a:xfrm>
                  <a:off x="2410464" y="4321171"/>
                  <a:ext cx="54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Connecteur droit 18"/>
                <p:cNvCxnSpPr/>
                <p:nvPr/>
              </p:nvCxnSpPr>
              <p:spPr>
                <a:xfrm flipV="1">
                  <a:off x="3401568" y="4321171"/>
                  <a:ext cx="54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5" name="Groupe 54"/>
                <p:cNvGrpSpPr/>
                <p:nvPr/>
              </p:nvGrpSpPr>
              <p:grpSpPr>
                <a:xfrm rot="16200000">
                  <a:off x="2975749" y="4017161"/>
                  <a:ext cx="400536" cy="642989"/>
                  <a:chOff x="2379960" y="1946075"/>
                  <a:chExt cx="400536" cy="642989"/>
                </a:xfrm>
              </p:grpSpPr>
              <p:grpSp>
                <p:nvGrpSpPr>
                  <p:cNvPr id="56" name="Groupe 55"/>
                  <p:cNvGrpSpPr/>
                  <p:nvPr/>
                </p:nvGrpSpPr>
                <p:grpSpPr>
                  <a:xfrm>
                    <a:off x="2393882" y="2305372"/>
                    <a:ext cx="386614" cy="191241"/>
                    <a:chOff x="3110162" y="2381572"/>
                    <a:chExt cx="386614" cy="191241"/>
                  </a:xfrm>
                </p:grpSpPr>
                <p:sp>
                  <p:nvSpPr>
                    <p:cNvPr id="72" name="Oval 38 1">
                      <a:extLst>
                        <a:ext uri="{FF2B5EF4-FFF2-40B4-BE49-F238E27FC236}">
                          <a16:creationId xmlns="" xmlns:a16="http://schemas.microsoft.com/office/drawing/2014/main" id="{CE86CBBF-F418-5843-B551-7116F9BC9A7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rot="5400000">
                      <a:off x="3264286" y="2308701"/>
                      <a:ext cx="100811" cy="364168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fr-FR" b="1"/>
                    </a:p>
                  </p:txBody>
                </p:sp>
                <p:sp>
                  <p:nvSpPr>
                    <p:cNvPr id="73" name="Oval 39 1">
                      <a:extLst>
                        <a:ext uri="{FF2B5EF4-FFF2-40B4-BE49-F238E27FC236}">
                          <a16:creationId xmlns="" xmlns:a16="http://schemas.microsoft.com/office/drawing/2014/main" id="{2E4F650B-27D3-9540-A665-8C8AA70043E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rot="5400000">
                      <a:off x="3264286" y="2249894"/>
                      <a:ext cx="100811" cy="364168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fr-FR" b="1"/>
                    </a:p>
                  </p:txBody>
                </p:sp>
                <p:sp>
                  <p:nvSpPr>
                    <p:cNvPr id="74" name="Rectangle 40 1">
                      <a:extLst>
                        <a:ext uri="{FF2B5EF4-FFF2-40B4-BE49-F238E27FC236}">
                          <a16:creationId xmlns="" xmlns:a16="http://schemas.microsoft.com/office/drawing/2014/main" id="{95C2FAA9-1AC4-2B49-B969-51EFED56505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rot="5400000">
                      <a:off x="3132369" y="2382588"/>
                      <a:ext cx="168018" cy="212431"/>
                    </a:xfrm>
                    <a:prstGeom prst="rect">
                      <a:avLst/>
                    </a:prstGeom>
                    <a:solidFill>
                      <a:srgbClr val="95A8D9"/>
                    </a:solidFill>
                    <a:ln>
                      <a:noFill/>
                      <a:headEnd/>
                      <a:tailEnd/>
                    </a:ln>
                  </p:spPr>
                  <p:style>
                    <a:lnRef idx="1">
                      <a:schemeClr val="accent5"/>
                    </a:lnRef>
                    <a:fillRef idx="2">
                      <a:schemeClr val="accent5"/>
                    </a:fillRef>
                    <a:effectRef idx="1">
                      <a:schemeClr val="accent5"/>
                    </a:effectRef>
                    <a:fontRef idx="minor">
                      <a:schemeClr val="dk1"/>
                    </a:fontRef>
                  </p:style>
                  <p:txBody>
                    <a:bodyPr wrap="none" anchor="ctr"/>
                    <a:lstStyle/>
                    <a:p>
                      <a:endParaRPr lang="fr-FR" b="1"/>
                    </a:p>
                  </p:txBody>
                </p:sp>
                <p:sp>
                  <p:nvSpPr>
                    <p:cNvPr id="75" name="AutoShape 41 1">
                      <a:extLst>
                        <a:ext uri="{FF2B5EF4-FFF2-40B4-BE49-F238E27FC236}">
                          <a16:creationId xmlns="" xmlns:a16="http://schemas.microsoft.com/office/drawing/2014/main" id="{545E3780-14A2-FC4D-84F3-E27CCC23C284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rot="16189763">
                      <a:off x="3301592" y="2297948"/>
                      <a:ext cx="42004" cy="326866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0 w 21600"/>
                        <a:gd name="T3" fmla="*/ 0 h 21600"/>
                        <a:gd name="T4" fmla="*/ 0 w 21600"/>
                        <a:gd name="T5" fmla="*/ 0 h 21600"/>
                        <a:gd name="T6" fmla="*/ 0 w 21600"/>
                        <a:gd name="T7" fmla="*/ 0 h 2160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270 w 21600"/>
                        <a:gd name="T13" fmla="*/ 0 h 21600"/>
                        <a:gd name="T14" fmla="*/ 21330 w 21600"/>
                        <a:gd name="T15" fmla="*/ 13369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11" y="10302"/>
                          </a:moveTo>
                          <a:cubicBezTo>
                            <a:pt x="277" y="4537"/>
                            <a:pt x="5028" y="-1"/>
                            <a:pt x="10800" y="0"/>
                          </a:cubicBezTo>
                          <a:cubicBezTo>
                            <a:pt x="16571" y="0"/>
                            <a:pt x="21322" y="4537"/>
                            <a:pt x="21588" y="10302"/>
                          </a:cubicBezTo>
                          <a:cubicBezTo>
                            <a:pt x="21322" y="4537"/>
                            <a:pt x="16571" y="-1"/>
                            <a:pt x="10799" y="0"/>
                          </a:cubicBezTo>
                          <a:cubicBezTo>
                            <a:pt x="5028" y="0"/>
                            <a:pt x="277" y="4537"/>
                            <a:pt x="11" y="10302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254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fr-FR" b="1"/>
                    </a:p>
                  </p:txBody>
                </p:sp>
              </p:grpSp>
              <p:grpSp>
                <p:nvGrpSpPr>
                  <p:cNvPr id="57" name="Groupe 56"/>
                  <p:cNvGrpSpPr/>
                  <p:nvPr/>
                </p:nvGrpSpPr>
                <p:grpSpPr>
                  <a:xfrm>
                    <a:off x="2385980" y="2187760"/>
                    <a:ext cx="394516" cy="168019"/>
                    <a:chOff x="3102260" y="2263960"/>
                    <a:chExt cx="394516" cy="168019"/>
                  </a:xfrm>
                </p:grpSpPr>
                <p:sp>
                  <p:nvSpPr>
                    <p:cNvPr id="67" name="Oval 43 1">
                      <a:extLst>
                        <a:ext uri="{FF2B5EF4-FFF2-40B4-BE49-F238E27FC236}">
                          <a16:creationId xmlns="" xmlns:a16="http://schemas.microsoft.com/office/drawing/2014/main" id="{1B343F23-C713-AD44-AD59-6D1FEE80591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rot="5400000">
                      <a:off x="3264286" y="2191088"/>
                      <a:ext cx="100811" cy="364168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fr-FR" b="1"/>
                    </a:p>
                  </p:txBody>
                </p:sp>
                <p:sp>
                  <p:nvSpPr>
                    <p:cNvPr id="68" name="Oval 44 1">
                      <a:extLst>
                        <a:ext uri="{FF2B5EF4-FFF2-40B4-BE49-F238E27FC236}">
                          <a16:creationId xmlns="" xmlns:a16="http://schemas.microsoft.com/office/drawing/2014/main" id="{5D4932F8-EEB9-8140-B64D-A886B0B11314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rot="5400000">
                      <a:off x="3264286" y="2132282"/>
                      <a:ext cx="100811" cy="364168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fr-FR" b="1"/>
                    </a:p>
                  </p:txBody>
                </p:sp>
                <p:sp>
                  <p:nvSpPr>
                    <p:cNvPr id="69" name="Rectangle 45 1">
                      <a:extLst>
                        <a:ext uri="{FF2B5EF4-FFF2-40B4-BE49-F238E27FC236}">
                          <a16:creationId xmlns="" xmlns:a16="http://schemas.microsoft.com/office/drawing/2014/main" id="{849327B7-D311-B541-8AC7-4BFC3FDE299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rot="5400000">
                      <a:off x="3124467" y="2241754"/>
                      <a:ext cx="168018" cy="212431"/>
                    </a:xfrm>
                    <a:prstGeom prst="rect">
                      <a:avLst/>
                    </a:prstGeom>
                    <a:solidFill>
                      <a:srgbClr val="95A8D9"/>
                    </a:solidFill>
                    <a:ln>
                      <a:noFill/>
                      <a:headEnd/>
                      <a:tailEnd/>
                    </a:ln>
                  </p:spPr>
                  <p:style>
                    <a:lnRef idx="1">
                      <a:schemeClr val="accent5"/>
                    </a:lnRef>
                    <a:fillRef idx="2">
                      <a:schemeClr val="accent5"/>
                    </a:fillRef>
                    <a:effectRef idx="1">
                      <a:schemeClr val="accent5"/>
                    </a:effectRef>
                    <a:fontRef idx="minor">
                      <a:schemeClr val="dk1"/>
                    </a:fontRef>
                  </p:style>
                  <p:txBody>
                    <a:bodyPr wrap="none" anchor="ctr"/>
                    <a:lstStyle/>
                    <a:p>
                      <a:endParaRPr lang="fr-FR" b="1"/>
                    </a:p>
                  </p:txBody>
                </p:sp>
                <p:sp>
                  <p:nvSpPr>
                    <p:cNvPr id="70" name="AutoShape 46 1">
                      <a:extLst>
                        <a:ext uri="{FF2B5EF4-FFF2-40B4-BE49-F238E27FC236}">
                          <a16:creationId xmlns="" xmlns:a16="http://schemas.microsoft.com/office/drawing/2014/main" id="{8B4AEF50-C693-0A4A-860E-93B17282A28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rot="16189763">
                      <a:off x="3301592" y="2180336"/>
                      <a:ext cx="42005" cy="326866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0 w 21600"/>
                        <a:gd name="T3" fmla="*/ 0 h 21600"/>
                        <a:gd name="T4" fmla="*/ 0 w 21600"/>
                        <a:gd name="T5" fmla="*/ 0 h 21600"/>
                        <a:gd name="T6" fmla="*/ 0 w 21600"/>
                        <a:gd name="T7" fmla="*/ 0 h 2160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270 w 21600"/>
                        <a:gd name="T13" fmla="*/ 0 h 21600"/>
                        <a:gd name="T14" fmla="*/ 21330 w 21600"/>
                        <a:gd name="T15" fmla="*/ 13369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11" y="10302"/>
                          </a:moveTo>
                          <a:cubicBezTo>
                            <a:pt x="277" y="4537"/>
                            <a:pt x="5028" y="-1"/>
                            <a:pt x="10800" y="0"/>
                          </a:cubicBezTo>
                          <a:cubicBezTo>
                            <a:pt x="16571" y="0"/>
                            <a:pt x="21322" y="4537"/>
                            <a:pt x="21588" y="10302"/>
                          </a:cubicBezTo>
                          <a:cubicBezTo>
                            <a:pt x="21322" y="4537"/>
                            <a:pt x="16571" y="-1"/>
                            <a:pt x="10799" y="0"/>
                          </a:cubicBezTo>
                          <a:cubicBezTo>
                            <a:pt x="5028" y="0"/>
                            <a:pt x="277" y="4537"/>
                            <a:pt x="11" y="10302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254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fr-FR" b="1"/>
                    </a:p>
                  </p:txBody>
                </p:sp>
                <p:sp>
                  <p:nvSpPr>
                    <p:cNvPr id="71" name="AutoShape 47 1">
                      <a:extLst>
                        <a:ext uri="{FF2B5EF4-FFF2-40B4-BE49-F238E27FC236}">
                          <a16:creationId xmlns="" xmlns:a16="http://schemas.microsoft.com/office/drawing/2014/main" id="{7FC297BD-7F43-9D4E-845D-BA35951BD89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rot="16189763">
                      <a:off x="3301592" y="2239142"/>
                      <a:ext cx="42005" cy="326866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0 w 21600"/>
                        <a:gd name="T3" fmla="*/ 0 h 21600"/>
                        <a:gd name="T4" fmla="*/ 0 w 21600"/>
                        <a:gd name="T5" fmla="*/ 0 h 21600"/>
                        <a:gd name="T6" fmla="*/ 0 w 21600"/>
                        <a:gd name="T7" fmla="*/ 0 h 2160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270 w 21600"/>
                        <a:gd name="T13" fmla="*/ 0 h 21600"/>
                        <a:gd name="T14" fmla="*/ 21330 w 21600"/>
                        <a:gd name="T15" fmla="*/ 13369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11" y="10302"/>
                          </a:moveTo>
                          <a:cubicBezTo>
                            <a:pt x="277" y="4537"/>
                            <a:pt x="5028" y="-1"/>
                            <a:pt x="10800" y="0"/>
                          </a:cubicBezTo>
                          <a:cubicBezTo>
                            <a:pt x="16571" y="0"/>
                            <a:pt x="21322" y="4537"/>
                            <a:pt x="21588" y="10302"/>
                          </a:cubicBezTo>
                          <a:cubicBezTo>
                            <a:pt x="21322" y="4537"/>
                            <a:pt x="16571" y="-1"/>
                            <a:pt x="10799" y="0"/>
                          </a:cubicBezTo>
                          <a:cubicBezTo>
                            <a:pt x="5028" y="0"/>
                            <a:pt x="277" y="4537"/>
                            <a:pt x="11" y="10302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254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fr-FR" b="1"/>
                    </a:p>
                  </p:txBody>
                </p:sp>
              </p:grpSp>
              <p:grpSp>
                <p:nvGrpSpPr>
                  <p:cNvPr id="58" name="Groupe 57"/>
                  <p:cNvGrpSpPr/>
                  <p:nvPr/>
                </p:nvGrpSpPr>
                <p:grpSpPr>
                  <a:xfrm>
                    <a:off x="2379960" y="1999297"/>
                    <a:ext cx="400536" cy="230469"/>
                    <a:chOff x="3096240" y="2075497"/>
                    <a:chExt cx="400536" cy="230469"/>
                  </a:xfrm>
                </p:grpSpPr>
                <p:sp>
                  <p:nvSpPr>
                    <p:cNvPr id="62" name="Oval 49 1">
                      <a:extLst>
                        <a:ext uri="{FF2B5EF4-FFF2-40B4-BE49-F238E27FC236}">
                          <a16:creationId xmlns="" xmlns:a16="http://schemas.microsoft.com/office/drawing/2014/main" id="{B847B1FC-40B2-2946-BFE1-A99CC4331E46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rot="5400000">
                      <a:off x="3264286" y="2073476"/>
                      <a:ext cx="100811" cy="364168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fr-FR" b="1"/>
                    </a:p>
                  </p:txBody>
                </p:sp>
                <p:sp>
                  <p:nvSpPr>
                    <p:cNvPr id="63" name="Oval 50 1">
                      <a:extLst>
                        <a:ext uri="{FF2B5EF4-FFF2-40B4-BE49-F238E27FC236}">
                          <a16:creationId xmlns="" xmlns:a16="http://schemas.microsoft.com/office/drawing/2014/main" id="{2B43EC8C-4BD2-154E-9904-211C2996A013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rot="5400000">
                      <a:off x="3264286" y="2014670"/>
                      <a:ext cx="100811" cy="364168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fr-FR" b="1"/>
                    </a:p>
                  </p:txBody>
                </p:sp>
                <p:sp>
                  <p:nvSpPr>
                    <p:cNvPr id="64" name="Rectangle 51 1">
                      <a:extLst>
                        <a:ext uri="{FF2B5EF4-FFF2-40B4-BE49-F238E27FC236}">
                          <a16:creationId xmlns="" xmlns:a16="http://schemas.microsoft.com/office/drawing/2014/main" id="{C571BB9A-72AC-354B-B5FB-B43D98E14C3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rot="5400000">
                      <a:off x="3087221" y="2084516"/>
                      <a:ext cx="230469" cy="212431"/>
                    </a:xfrm>
                    <a:prstGeom prst="rect">
                      <a:avLst/>
                    </a:prstGeom>
                    <a:solidFill>
                      <a:srgbClr val="95A8D9"/>
                    </a:solidFill>
                    <a:ln>
                      <a:noFill/>
                      <a:headEnd/>
                      <a:tailEnd/>
                    </a:ln>
                  </p:spPr>
                  <p:style>
                    <a:lnRef idx="1">
                      <a:schemeClr val="accent5"/>
                    </a:lnRef>
                    <a:fillRef idx="2">
                      <a:schemeClr val="accent5"/>
                    </a:fillRef>
                    <a:effectRef idx="1">
                      <a:schemeClr val="accent5"/>
                    </a:effectRef>
                    <a:fontRef idx="minor">
                      <a:schemeClr val="dk1"/>
                    </a:fontRef>
                  </p:style>
                  <p:txBody>
                    <a:bodyPr wrap="none" anchor="ctr"/>
                    <a:lstStyle/>
                    <a:p>
                      <a:endParaRPr lang="fr-FR" b="1"/>
                    </a:p>
                  </p:txBody>
                </p:sp>
                <p:sp>
                  <p:nvSpPr>
                    <p:cNvPr id="65" name="AutoShape 52 1">
                      <a:extLst>
                        <a:ext uri="{FF2B5EF4-FFF2-40B4-BE49-F238E27FC236}">
                          <a16:creationId xmlns="" xmlns:a16="http://schemas.microsoft.com/office/drawing/2014/main" id="{F86B51E2-5914-5840-9E99-5B6B664C5E35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rot="16189763">
                      <a:off x="3301592" y="2062724"/>
                      <a:ext cx="42005" cy="326866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0 w 21600"/>
                        <a:gd name="T3" fmla="*/ 0 h 21600"/>
                        <a:gd name="T4" fmla="*/ 0 w 21600"/>
                        <a:gd name="T5" fmla="*/ 0 h 21600"/>
                        <a:gd name="T6" fmla="*/ 0 w 21600"/>
                        <a:gd name="T7" fmla="*/ 0 h 2160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270 w 21600"/>
                        <a:gd name="T13" fmla="*/ 0 h 21600"/>
                        <a:gd name="T14" fmla="*/ 21330 w 21600"/>
                        <a:gd name="T15" fmla="*/ 13369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11" y="10302"/>
                          </a:moveTo>
                          <a:cubicBezTo>
                            <a:pt x="277" y="4537"/>
                            <a:pt x="5028" y="-1"/>
                            <a:pt x="10800" y="0"/>
                          </a:cubicBezTo>
                          <a:cubicBezTo>
                            <a:pt x="16571" y="0"/>
                            <a:pt x="21322" y="4537"/>
                            <a:pt x="21588" y="10302"/>
                          </a:cubicBezTo>
                          <a:cubicBezTo>
                            <a:pt x="21322" y="4537"/>
                            <a:pt x="16571" y="-1"/>
                            <a:pt x="10799" y="0"/>
                          </a:cubicBezTo>
                          <a:cubicBezTo>
                            <a:pt x="5028" y="0"/>
                            <a:pt x="277" y="4537"/>
                            <a:pt x="11" y="10302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254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fr-FR" b="1"/>
                    </a:p>
                  </p:txBody>
                </p:sp>
                <p:sp>
                  <p:nvSpPr>
                    <p:cNvPr id="66" name="AutoShape 53 1">
                      <a:extLst>
                        <a:ext uri="{FF2B5EF4-FFF2-40B4-BE49-F238E27FC236}">
                          <a16:creationId xmlns="" xmlns:a16="http://schemas.microsoft.com/office/drawing/2014/main" id="{FA6DAA2D-73B1-9F49-97CA-8EA0B40F5B6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rot="16189763">
                      <a:off x="3301592" y="2121530"/>
                      <a:ext cx="42005" cy="326866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0 w 21600"/>
                        <a:gd name="T3" fmla="*/ 0 h 21600"/>
                        <a:gd name="T4" fmla="*/ 0 w 21600"/>
                        <a:gd name="T5" fmla="*/ 0 h 21600"/>
                        <a:gd name="T6" fmla="*/ 0 w 21600"/>
                        <a:gd name="T7" fmla="*/ 0 h 2160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270 w 21600"/>
                        <a:gd name="T13" fmla="*/ 0 h 21600"/>
                        <a:gd name="T14" fmla="*/ 21330 w 21600"/>
                        <a:gd name="T15" fmla="*/ 13369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11" y="10302"/>
                          </a:moveTo>
                          <a:cubicBezTo>
                            <a:pt x="277" y="4537"/>
                            <a:pt x="5028" y="-1"/>
                            <a:pt x="10800" y="0"/>
                          </a:cubicBezTo>
                          <a:cubicBezTo>
                            <a:pt x="16571" y="0"/>
                            <a:pt x="21322" y="4537"/>
                            <a:pt x="21588" y="10302"/>
                          </a:cubicBezTo>
                          <a:cubicBezTo>
                            <a:pt x="21322" y="4537"/>
                            <a:pt x="16571" y="-1"/>
                            <a:pt x="10799" y="0"/>
                          </a:cubicBezTo>
                          <a:cubicBezTo>
                            <a:pt x="5028" y="0"/>
                            <a:pt x="277" y="4537"/>
                            <a:pt x="11" y="10302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254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fr-FR" b="1"/>
                    </a:p>
                  </p:txBody>
                </p:sp>
              </p:grpSp>
              <p:grpSp>
                <p:nvGrpSpPr>
                  <p:cNvPr id="59" name="Groupe 58"/>
                  <p:cNvGrpSpPr/>
                  <p:nvPr/>
                </p:nvGrpSpPr>
                <p:grpSpPr>
                  <a:xfrm>
                    <a:off x="2601170" y="1946075"/>
                    <a:ext cx="0" cy="642989"/>
                    <a:chOff x="3317450" y="2022275"/>
                    <a:chExt cx="0" cy="642989"/>
                  </a:xfrm>
                </p:grpSpPr>
                <p:sp>
                  <p:nvSpPr>
                    <p:cNvPr id="60" name="Line 36 1">
                      <a:extLst>
                        <a:ext uri="{FF2B5EF4-FFF2-40B4-BE49-F238E27FC236}">
                          <a16:creationId xmlns="" xmlns:a16="http://schemas.microsoft.com/office/drawing/2014/main" id="{8FEA8012-9038-664C-8BED-C3F197CAE0AE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3255413" y="2084312"/>
                      <a:ext cx="124074" cy="0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fr-FR" b="1"/>
                    </a:p>
                  </p:txBody>
                </p:sp>
                <p:sp>
                  <p:nvSpPr>
                    <p:cNvPr id="61" name="Line 54 1">
                      <a:extLst>
                        <a:ext uri="{FF2B5EF4-FFF2-40B4-BE49-F238E27FC236}">
                          <a16:creationId xmlns="" xmlns:a16="http://schemas.microsoft.com/office/drawing/2014/main" id="{833541F2-F2B5-D94F-B81F-5C0C9CA4BDED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3255413" y="2603227"/>
                      <a:ext cx="124074" cy="0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fr-FR" b="1"/>
                    </a:p>
                  </p:txBody>
                </p:sp>
              </p:grpSp>
            </p:grpSp>
          </p:grpSp>
        </p:grpSp>
        <p:grpSp>
          <p:nvGrpSpPr>
            <p:cNvPr id="85" name="Groupe 84"/>
            <p:cNvGrpSpPr/>
            <p:nvPr/>
          </p:nvGrpSpPr>
          <p:grpSpPr>
            <a:xfrm>
              <a:off x="428625" y="6055334"/>
              <a:ext cx="3163947" cy="568938"/>
              <a:chOff x="343281" y="4667750"/>
              <a:chExt cx="3163947" cy="568938"/>
            </a:xfrm>
          </p:grpSpPr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8" name="ZoneTexte 7"/>
                  <p:cNvSpPr txBox="1"/>
                  <p:nvPr/>
                </p:nvSpPr>
                <p:spPr>
                  <a:xfrm>
                    <a:off x="343281" y="4667750"/>
                    <a:ext cx="996298" cy="568938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fr-F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sub>
                          </m:sSub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𝑗𝐶</m:t>
                              </m:r>
                              <m:r>
                                <a:rPr lang="fr-F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den>
                          </m:f>
                        </m:oMath>
                      </m:oMathPara>
                    </a14:m>
                    <a:endParaRPr lang="fr-FR" dirty="0"/>
                  </a:p>
                </p:txBody>
              </p:sp>
            </mc:Choice>
            <mc:Fallback>
              <p:sp>
                <p:nvSpPr>
                  <p:cNvPr id="8" name="ZoneTexte 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43281" y="4667750"/>
                    <a:ext cx="996298" cy="568938"/>
                  </a:xfrm>
                  <a:prstGeom prst="rect">
                    <a:avLst/>
                  </a:prstGeom>
                  <a:blipFill rotWithShape="0"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fr-F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80" name="Groupe 79"/>
              <p:cNvGrpSpPr/>
              <p:nvPr/>
            </p:nvGrpSpPr>
            <p:grpSpPr>
              <a:xfrm>
                <a:off x="1976124" y="4770378"/>
                <a:ext cx="1531104" cy="363682"/>
                <a:chOff x="2410464" y="4758519"/>
                <a:chExt cx="1531104" cy="363682"/>
              </a:xfrm>
            </p:grpSpPr>
            <p:cxnSp>
              <p:nvCxnSpPr>
                <p:cNvPr id="20" name="Connecteur droit 19"/>
                <p:cNvCxnSpPr/>
                <p:nvPr/>
              </p:nvCxnSpPr>
              <p:spPr>
                <a:xfrm>
                  <a:off x="2410464" y="4940360"/>
                  <a:ext cx="69834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Connecteur droit 21"/>
                <p:cNvCxnSpPr/>
                <p:nvPr/>
              </p:nvCxnSpPr>
              <p:spPr>
                <a:xfrm>
                  <a:off x="3234822" y="4940360"/>
                  <a:ext cx="706746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6" name="Line 58 2 2"/>
                <p:cNvSpPr>
                  <a:spLocks noChangeShapeType="1"/>
                </p:cNvSpPr>
                <p:nvPr/>
              </p:nvSpPr>
              <p:spPr bwMode="auto">
                <a:xfrm rot="10800000">
                  <a:off x="3237085" y="4758519"/>
                  <a:ext cx="0" cy="363682"/>
                </a:xfrm>
                <a:prstGeom prst="line">
                  <a:avLst/>
                </a:pr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>
                    <a:ln w="38100" cmpd="sng">
                      <a:solidFill>
                        <a:srgbClr val="000000"/>
                      </a:solidFill>
                    </a:ln>
                  </a:endParaRPr>
                </a:p>
              </p:txBody>
            </p:sp>
            <p:sp>
              <p:nvSpPr>
                <p:cNvPr id="77" name="Line 59 2 2"/>
                <p:cNvSpPr>
                  <a:spLocks noChangeShapeType="1"/>
                </p:cNvSpPr>
                <p:nvPr/>
              </p:nvSpPr>
              <p:spPr bwMode="auto">
                <a:xfrm rot="10800000">
                  <a:off x="3108805" y="4758519"/>
                  <a:ext cx="0" cy="363682"/>
                </a:xfrm>
                <a:prstGeom prst="line">
                  <a:avLst/>
                </a:pr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>
                    <a:ln w="38100" cmpd="sng">
                      <a:solidFill>
                        <a:srgbClr val="000000"/>
                      </a:solidFill>
                    </a:ln>
                  </a:endParaRPr>
                </a:p>
              </p:txBody>
            </p:sp>
          </p:grpSp>
        </p:grpSp>
      </p:grp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91" name="Tableau 9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72907591"/>
                  </p:ext>
                </p:extLst>
              </p:nvPr>
            </p:nvGraphicFramePr>
            <p:xfrm>
              <a:off x="441357" y="1004587"/>
              <a:ext cx="6676961" cy="140881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54492"/>
                    <a:gridCol w="2519172"/>
                    <a:gridCol w="2503297"/>
                  </a:tblGrid>
                  <a:tr h="661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 dirty="0" smtClean="0">
                              <a:solidFill>
                                <a:schemeClr val="tx1"/>
                              </a:solidFill>
                            </a:rPr>
                            <a:t>signal</a:t>
                          </a:r>
                          <a:endParaRPr lang="fr-FR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 u="sng" dirty="0" smtClean="0">
                              <a:solidFill>
                                <a:schemeClr val="tx1"/>
                              </a:solidFill>
                            </a:rPr>
                            <a:t>Convention Cosinus</a:t>
                          </a:r>
                        </a:p>
                        <a:p>
                          <a:pPr marL="0" marR="0" lvl="0" indent="0" algn="ctr" defTabSz="567019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12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ℜ</m:t>
                                </m:r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fr-FR" sz="12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fr-FR" sz="12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fr-FR" sz="1200" b="0" i="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e</m:t>
                                        </m:r>
                                      </m:e>
                                      <m:sup>
                                        <m:r>
                                          <a:rPr lang="fr-FR" sz="12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  <m:d>
                                          <m:dPr>
                                            <m:ctrlPr>
                                              <a:rPr lang="fr-FR" sz="12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fr-FR" sz="12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𝜔</m:t>
                                            </m:r>
                                            <m:r>
                                              <a:rPr lang="fr-FR" sz="12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𝑡</m:t>
                                            </m:r>
                                            <m:r>
                                              <a:rPr lang="fr-FR" sz="12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+ </m:t>
                                            </m:r>
                                            <m:r>
                                              <a:rPr lang="fr-FR" sz="12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𝜙</m:t>
                                            </m:r>
                                          </m:e>
                                        </m:d>
                                      </m:sup>
                                    </m:sSup>
                                  </m:e>
                                </m:d>
                              </m:oMath>
                            </m:oMathPara>
                          </a14:m>
                          <a:endParaRPr lang="fr-FR" sz="12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  <a:p>
                          <a:pPr marL="0" marR="0" lvl="0" indent="0" algn="ctr" defTabSz="567019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1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fr-FR" sz="12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ℜ</m:t>
                                </m:r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fr-FR" sz="12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unc>
                                      <m:funcPr>
                                        <m:ctrlPr>
                                          <a:rPr lang="fr-FR" sz="120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fr-FR" sz="1200" i="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cos</m:t>
                                        </m:r>
                                      </m:fName>
                                      <m:e>
                                        <m:d>
                                          <m:dPr>
                                            <m:ctrlPr>
                                              <a:rPr lang="fr-FR" sz="12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fr-FR" sz="12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𝜔</m:t>
                                            </m:r>
                                            <m:r>
                                              <a:rPr lang="fr-FR" sz="12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𝑡</m:t>
                                            </m:r>
                                            <m:r>
                                              <a:rPr lang="fr-FR" sz="12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+ </m:t>
                                            </m:r>
                                            <m:r>
                                              <a:rPr lang="fr-FR" sz="12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𝜙</m:t>
                                            </m:r>
                                          </m:e>
                                        </m:d>
                                      </m:e>
                                    </m:func>
                                    <m:r>
                                      <a:rPr lang="fr-FR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fr-FR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𝑗</m:t>
                                    </m:r>
                                    <m:func>
                                      <m:funcPr>
                                        <m:ctrlPr>
                                          <a:rPr lang="fr-FR" sz="12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fr-FR" sz="1200" b="0" i="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sin</m:t>
                                        </m:r>
                                      </m:fName>
                                      <m:e>
                                        <m:d>
                                          <m:dPr>
                                            <m:ctrlPr>
                                              <a:rPr lang="fr-FR" sz="12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fr-FR" sz="12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𝜔</m:t>
                                            </m:r>
                                            <m:r>
                                              <a:rPr lang="fr-FR" sz="12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𝑡</m:t>
                                            </m:r>
                                            <m:r>
                                              <a:rPr lang="fr-FR" sz="12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+ </m:t>
                                            </m:r>
                                            <m:r>
                                              <a:rPr lang="fr-FR" sz="12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𝜙</m:t>
                                            </m:r>
                                          </m:e>
                                        </m:d>
                                      </m:e>
                                    </m:func>
                                  </m:e>
                                </m:d>
                              </m:oMath>
                            </m:oMathPara>
                          </a14:m>
                          <a:endParaRPr lang="fr-FR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 u="sng" dirty="0" smtClean="0">
                              <a:solidFill>
                                <a:schemeClr val="tx1"/>
                              </a:solidFill>
                            </a:rPr>
                            <a:t>Convention Sinus</a:t>
                          </a:r>
                        </a:p>
                        <a:p>
                          <a:pPr marL="0" marR="0" lvl="0" indent="0" algn="ctr" defTabSz="567019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12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ℑ</m:t>
                                </m:r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fr-F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fr-FR" sz="12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fr-FR" sz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e</m:t>
                                        </m:r>
                                      </m:e>
                                      <m:sup>
                                        <m:r>
                                          <a:rPr lang="fr-FR" sz="12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  <m:d>
                                          <m:dPr>
                                            <m:ctrlPr>
                                              <a:rPr lang="fr-FR" sz="12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fr-FR" sz="12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𝜔</m:t>
                                            </m:r>
                                            <m:r>
                                              <a:rPr lang="fr-FR" sz="12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𝑡</m:t>
                                            </m:r>
                                            <m:r>
                                              <a:rPr lang="fr-FR" sz="12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+ </m:t>
                                            </m:r>
                                            <m:r>
                                              <a:rPr lang="fr-FR" sz="12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𝜙</m:t>
                                            </m:r>
                                          </m:e>
                                        </m:d>
                                      </m:sup>
                                    </m:sSup>
                                  </m:e>
                                </m:d>
                              </m:oMath>
                            </m:oMathPara>
                          </a14:m>
                          <a:endParaRPr lang="fr-FR" sz="12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  <a:p>
                          <a:pPr marL="0" marR="0" lvl="0" indent="0" algn="ctr" defTabSz="567019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12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fr-FR" sz="12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ℑ</m:t>
                                </m:r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fr-F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unc>
                                      <m:funcPr>
                                        <m:ctrlPr>
                                          <a:rPr lang="fr-FR" sz="12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fr-FR" sz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cos</m:t>
                                        </m:r>
                                      </m:fName>
                                      <m:e>
                                        <m:d>
                                          <m:dPr>
                                            <m:ctrlPr>
                                              <a:rPr lang="fr-FR" sz="12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fr-FR" sz="12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𝜔</m:t>
                                            </m:r>
                                            <m:r>
                                              <a:rPr lang="fr-FR" sz="12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𝑡</m:t>
                                            </m:r>
                                            <m:r>
                                              <a:rPr lang="fr-FR" sz="12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+ </m:t>
                                            </m:r>
                                            <m:r>
                                              <a:rPr lang="fr-FR" sz="12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𝜙</m:t>
                                            </m:r>
                                          </m:e>
                                        </m:d>
                                      </m:e>
                                    </m:func>
                                    <m:r>
                                      <a:rPr lang="fr-F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fr-FR" sz="12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𝑗</m:t>
                                    </m:r>
                                    <m:func>
                                      <m:funcPr>
                                        <m:ctrlPr>
                                          <a:rPr lang="fr-FR" sz="12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fr-FR" sz="12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sin</m:t>
                                        </m:r>
                                      </m:fName>
                                      <m:e>
                                        <m:d>
                                          <m:dPr>
                                            <m:ctrlPr>
                                              <a:rPr lang="fr-FR" sz="12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fr-FR" sz="12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𝜔</m:t>
                                            </m:r>
                                            <m:r>
                                              <a:rPr lang="fr-FR" sz="12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𝑡</m:t>
                                            </m:r>
                                            <m:r>
                                              <a:rPr lang="fr-FR" sz="12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+ </m:t>
                                            </m:r>
                                            <m:r>
                                              <a:rPr lang="fr-FR" sz="12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𝜙</m:t>
                                            </m:r>
                                          </m:e>
                                        </m:d>
                                      </m:e>
                                    </m:func>
                                  </m:e>
                                </m:d>
                              </m:oMath>
                            </m:oMathPara>
                          </a14:m>
                          <a:endParaRPr lang="fr-FR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1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d>
                                  <m:dPr>
                                    <m:ctrlPr>
                                      <a:rPr lang="fr-FR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fr-FR" sz="12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fr-FR" sz="12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fr-FR" sz="1200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func>
                                  <m:funcPr>
                                    <m:ctrlPr>
                                      <a:rPr lang="fr-FR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fr-FR" sz="1200" b="0" i="0" smtClean="0">
                                        <a:latin typeface="Cambria Math" panose="020405030504060302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fr-FR" sz="12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fr-FR" sz="1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𝜔</m:t>
                                        </m:r>
                                        <m:r>
                                          <a:rPr lang="fr-FR" sz="1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  <m:r>
                                          <a:rPr lang="fr-FR" sz="1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+ </m:t>
                                        </m:r>
                                        <m:r>
                                          <a:rPr lang="fr-FR" sz="1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𝜙</m:t>
                                        </m:r>
                                      </m:e>
                                    </m:d>
                                  </m:e>
                                </m:func>
                              </m:oMath>
                            </m:oMathPara>
                          </a14:m>
                          <a:endParaRPr lang="fr-FR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567019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12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d>
                                  <m:dPr>
                                    <m:ctrlPr>
                                      <a:rPr lang="fr-FR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fr-FR" sz="1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𝜔</m:t>
                                    </m:r>
                                  </m:e>
                                </m:d>
                                <m:r>
                                  <a:rPr lang="fr-FR" sz="12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fr-FR" sz="1200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sSup>
                                  <m:sSupPr>
                                    <m:ctrlPr>
                                      <a:rPr lang="fr-FR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fr-FR" sz="1200" b="0" i="0" smtClean="0">
                                        <a:latin typeface="Cambria Math" panose="02040503050406030204" pitchFamily="18" charset="0"/>
                                      </a:rPr>
                                      <m:t>e</m:t>
                                    </m:r>
                                  </m:e>
                                  <m:sup>
                                    <m:r>
                                      <a:rPr lang="fr-FR" sz="1200" b="0" i="1" smtClean="0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  <m:d>
                                      <m:dPr>
                                        <m:ctrlPr>
                                          <a:rPr lang="fr-FR" sz="12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fr-FR" sz="1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𝜔</m:t>
                                        </m:r>
                                        <m:r>
                                          <a:rPr lang="fr-FR" sz="1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  <m:r>
                                          <a:rPr lang="fr-FR" sz="1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+ </m:t>
                                        </m:r>
                                        <m:r>
                                          <a:rPr lang="fr-FR" sz="1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𝜙</m:t>
                                        </m:r>
                                      </m:e>
                                    </m:d>
                                  </m:sup>
                                </m:sSup>
                              </m:oMath>
                            </m:oMathPara>
                          </a14:m>
                          <a:endParaRPr lang="fr-FR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12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d>
                                  <m:dPr>
                                    <m:ctrlPr>
                                      <a:rPr lang="fr-FR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fr-FR" sz="1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𝜔</m:t>
                                    </m:r>
                                  </m:e>
                                </m:d>
                                <m:r>
                                  <a:rPr lang="fr-FR" sz="12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fr-FR" sz="1200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fr-FR" sz="1200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sSup>
                                  <m:sSupPr>
                                    <m:ctrlPr>
                                      <a:rPr lang="fr-FR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fr-FR" sz="1200" b="0" i="0" smtClean="0">
                                        <a:latin typeface="Cambria Math" panose="02040503050406030204" pitchFamily="18" charset="0"/>
                                      </a:rPr>
                                      <m:t>e</m:t>
                                    </m:r>
                                  </m:e>
                                  <m:sup>
                                    <m:r>
                                      <a:rPr lang="fr-FR" sz="1200" b="0" i="1" smtClean="0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  <m:d>
                                      <m:dPr>
                                        <m:ctrlPr>
                                          <a:rPr lang="fr-FR" sz="12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fr-FR" sz="1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𝜔</m:t>
                                        </m:r>
                                        <m:r>
                                          <a:rPr lang="fr-FR" sz="1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  <m:r>
                                          <a:rPr lang="fr-FR" sz="1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+ </m:t>
                                        </m:r>
                                        <m:r>
                                          <a:rPr lang="fr-FR" sz="1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𝜙</m:t>
                                        </m:r>
                                      </m:e>
                                    </m:d>
                                  </m:sup>
                                </m:sSup>
                              </m:oMath>
                            </m:oMathPara>
                          </a14:m>
                          <a:endParaRPr lang="fr-FR" sz="12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567019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fr-FR" sz="1200" b="0" dirty="0" smtClean="0"/>
                                  <m:t>y</m:t>
                                </m:r>
                                <m:d>
                                  <m:dPr>
                                    <m:ctrlPr>
                                      <a:rPr lang="fr-FR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fr-FR" sz="12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fr-FR" sz="12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fr-FR" sz="1200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func>
                                  <m:funcPr>
                                    <m:ctrlPr>
                                      <a:rPr lang="fr-FR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fr-FR" sz="1200" b="0" i="0" smtClean="0">
                                        <a:latin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fr-FR" sz="12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fr-FR" sz="1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𝜔</m:t>
                                        </m:r>
                                        <m:r>
                                          <a:rPr lang="fr-FR" sz="1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  <m:r>
                                          <a:rPr lang="fr-FR" sz="1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+ </m:t>
                                        </m:r>
                                        <m:r>
                                          <a:rPr lang="fr-FR" sz="1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𝜙</m:t>
                                        </m:r>
                                      </m:e>
                                    </m:d>
                                  </m:e>
                                </m:func>
                              </m:oMath>
                            </m:oMathPara>
                          </a14:m>
                          <a:endParaRPr lang="fr-FR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567019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fr-FR" sz="1200" b="0" dirty="0" smtClean="0"/>
                                  <m:t>Y</m:t>
                                </m:r>
                                <m:d>
                                  <m:dPr>
                                    <m:ctrlPr>
                                      <a:rPr lang="fr-FR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fr-FR" sz="1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𝜔</m:t>
                                    </m:r>
                                  </m:e>
                                </m:d>
                                <m:r>
                                  <a:rPr lang="fr-FR" sz="12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fr-FR" sz="12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fr-FR" sz="1200" b="0" i="1" smtClean="0">
                                    <a:latin typeface="Cambria Math" panose="02040503050406030204" pitchFamily="18" charset="0"/>
                                  </a:rPr>
                                  <m:t>𝑗𝐴</m:t>
                                </m:r>
                                <m:sSup>
                                  <m:sSupPr>
                                    <m:ctrlPr>
                                      <a:rPr lang="fr-FR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fr-FR" sz="1200" b="0" i="0" smtClean="0">
                                        <a:latin typeface="Cambria Math" panose="02040503050406030204" pitchFamily="18" charset="0"/>
                                      </a:rPr>
                                      <m:t>e</m:t>
                                    </m:r>
                                  </m:e>
                                  <m:sup>
                                    <m:r>
                                      <a:rPr lang="fr-FR" sz="1200" b="0" i="1" smtClean="0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  <m:d>
                                      <m:dPr>
                                        <m:ctrlPr>
                                          <a:rPr lang="fr-FR" sz="12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fr-FR" sz="1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𝜔</m:t>
                                        </m:r>
                                        <m:r>
                                          <a:rPr lang="fr-FR" sz="1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  <m:r>
                                          <a:rPr lang="fr-FR" sz="1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+ </m:t>
                                        </m:r>
                                        <m:r>
                                          <a:rPr lang="fr-FR" sz="1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𝜙</m:t>
                                        </m:r>
                                      </m:e>
                                    </m:d>
                                  </m:sup>
                                </m:sSup>
                              </m:oMath>
                            </m:oMathPara>
                          </a14:m>
                          <a:endParaRPr lang="fr-FR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567019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fr-FR" sz="1200" b="0" dirty="0" smtClean="0"/>
                                  <m:t>Y</m:t>
                                </m:r>
                                <m:d>
                                  <m:dPr>
                                    <m:ctrlPr>
                                      <a:rPr lang="fr-FR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fr-FR" sz="1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𝜔</m:t>
                                    </m:r>
                                  </m:e>
                                </m:d>
                                <m:r>
                                  <a:rPr lang="fr-FR" sz="12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fr-FR" sz="1200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sSup>
                                  <m:sSupPr>
                                    <m:ctrlPr>
                                      <a:rPr lang="fr-FR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fr-FR" sz="1200" b="0" i="0" smtClean="0">
                                        <a:latin typeface="Cambria Math" panose="02040503050406030204" pitchFamily="18" charset="0"/>
                                      </a:rPr>
                                      <m:t>e</m:t>
                                    </m:r>
                                  </m:e>
                                  <m:sup>
                                    <m:r>
                                      <a:rPr lang="fr-FR" sz="1200" b="0" i="1" smtClean="0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  <m:d>
                                      <m:dPr>
                                        <m:ctrlPr>
                                          <a:rPr lang="fr-FR" sz="12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fr-FR" sz="1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𝜔</m:t>
                                        </m:r>
                                        <m:r>
                                          <a:rPr lang="fr-FR" sz="1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  <m:r>
                                          <a:rPr lang="fr-FR" sz="1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+ </m:t>
                                        </m:r>
                                        <m:r>
                                          <a:rPr lang="fr-FR" sz="1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𝜙</m:t>
                                        </m:r>
                                      </m:e>
                                    </m:d>
                                  </m:sup>
                                </m:sSup>
                              </m:oMath>
                            </m:oMathPara>
                          </a14:m>
                          <a:endParaRPr lang="fr-FR" sz="12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91" name="Tableau 9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72907591"/>
                  </p:ext>
                </p:extLst>
              </p:nvPr>
            </p:nvGraphicFramePr>
            <p:xfrm>
              <a:off x="441357" y="1004587"/>
              <a:ext cx="6676961" cy="140881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54492"/>
                    <a:gridCol w="2519172"/>
                    <a:gridCol w="2503297"/>
                  </a:tblGrid>
                  <a:tr h="66713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 dirty="0" smtClean="0">
                              <a:solidFill>
                                <a:schemeClr val="tx1"/>
                              </a:solidFill>
                            </a:rPr>
                            <a:t>signal</a:t>
                          </a:r>
                          <a:endParaRPr lang="fr-FR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blipFill rotWithShape="0">
                          <a:blip r:embed="rId6"/>
                          <a:stretch>
                            <a:fillRect l="-66102" t="-909" r="-100484" b="-112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blipFill rotWithShape="0">
                          <a:blip r:embed="rId6"/>
                          <a:stretch>
                            <a:fillRect l="-166910" t="-909" r="-973" b="-112727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 rotWithShape="0">
                          <a:blip r:embed="rId6"/>
                          <a:stretch>
                            <a:fillRect l="-368" t="-181967" r="-304412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 rotWithShape="0">
                          <a:blip r:embed="rId6"/>
                          <a:stretch>
                            <a:fillRect l="-66102" t="-181967" r="-100484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 rotWithShape="0">
                          <a:blip r:embed="rId6"/>
                          <a:stretch>
                            <a:fillRect l="-166910" t="-181967" r="-973" b="-103279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 rotWithShape="0">
                          <a:blip r:embed="rId6"/>
                          <a:stretch>
                            <a:fillRect l="-368" t="-281967" r="-304412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 rotWithShape="0">
                          <a:blip r:embed="rId6"/>
                          <a:stretch>
                            <a:fillRect l="-66102" t="-281967" r="-100484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 rotWithShape="0">
                          <a:blip r:embed="rId6"/>
                          <a:stretch>
                            <a:fillRect l="-166910" t="-281967" r="-973" b="-3279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4" name="ZoneTexte 93"/>
              <p:cNvSpPr txBox="1"/>
              <p:nvPr/>
            </p:nvSpPr>
            <p:spPr>
              <a:xfrm>
                <a:off x="3918661" y="2503112"/>
                <a:ext cx="3494378" cy="48013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000" b="1" u="sng" dirty="0" smtClean="0"/>
                  <a:t>Lois d ’électronique :</a:t>
                </a:r>
              </a:p>
              <a:p>
                <a:endParaRPr lang="fr-FR" dirty="0" smtClean="0">
                  <a:sym typeface="Wingdings" panose="05000000000000000000" pitchFamily="2" charset="2"/>
                </a:endParaRPr>
              </a:p>
              <a:p>
                <a:pPr marL="285750" indent="-285750">
                  <a:buFont typeface="Wingdings" panose="05000000000000000000" pitchFamily="2" charset="2"/>
                  <a:buChar char="è"/>
                </a:pPr>
                <a:r>
                  <a:rPr lang="fr-FR" dirty="0" smtClean="0">
                    <a:sym typeface="Wingdings" panose="05000000000000000000" pitchFamily="2" charset="2"/>
                  </a:rPr>
                  <a:t>Toutes les lois vu précédemment sont valides :</a:t>
                </a:r>
              </a:p>
              <a:p>
                <a:pPr marL="742950" lvl="1" indent="-285750">
                  <a:buFont typeface="Wingdings" panose="05000000000000000000" pitchFamily="2" charset="2"/>
                  <a:buChar char="§"/>
                </a:pPr>
                <a:r>
                  <a:rPr lang="fr-FR" dirty="0" smtClean="0"/>
                  <a:t>Loi de nœuds :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  <m:d>
                          <m:dPr>
                            <m:ctrlPr>
                              <a:rPr lang="fr-FR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</m:e>
                        </m:d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e>
                    </m:nary>
                  </m:oMath>
                </a14:m>
                <a:endParaRPr lang="fr-FR" dirty="0" smtClean="0"/>
              </a:p>
              <a:p>
                <a:pPr marL="742950" lvl="1" indent="-285750">
                  <a:buFont typeface="Wingdings" panose="05000000000000000000" pitchFamily="2" charset="2"/>
                  <a:buChar char="§"/>
                </a:pPr>
                <a:r>
                  <a:rPr lang="fr-FR" dirty="0" smtClean="0"/>
                  <a:t>Loi des mailles :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  <m:d>
                          <m:dPr>
                            <m:ctrlPr>
                              <a:rPr lang="fr-FR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</m:e>
                        </m:d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e>
                    </m:nary>
                  </m:oMath>
                </a14:m>
                <a:endParaRPr lang="fr-FR" dirty="0" smtClean="0"/>
              </a:p>
              <a:p>
                <a:pPr marL="742950" lvl="1" indent="-285750">
                  <a:buFont typeface="Wingdings" panose="05000000000000000000" pitchFamily="2" charset="2"/>
                  <a:buChar char="§"/>
                </a:pPr>
                <a:r>
                  <a:rPr lang="fr-FR" dirty="0" smtClean="0"/>
                  <a:t>Loi d’Ohm : </a:t>
                </a:r>
                <a14:m>
                  <m:oMath xmlns:m="http://schemas.openxmlformats.org/officeDocument/2006/math">
                    <m:r>
                      <a:rPr lang="fr-FR" b="0" i="1" smtClean="0">
                        <a:latin typeface="Cambria Math" panose="02040503050406030204" pitchFamily="18" charset="0"/>
                      </a:rPr>
                      <m:t>𝑉</m:t>
                    </m:r>
                    <m:d>
                      <m:d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</m:d>
                    <m:r>
                      <a:rPr lang="fr-FR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𝑍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𝐼</m:t>
                    </m:r>
                    <m:d>
                      <m:d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</m:d>
                  </m:oMath>
                </a14:m>
                <a:endParaRPr lang="fr-FR" dirty="0" smtClean="0"/>
              </a:p>
              <a:p>
                <a:pPr marL="742950" lvl="1" indent="-285750">
                  <a:buFont typeface="Wingdings" panose="05000000000000000000" pitchFamily="2" charset="2"/>
                  <a:buChar char="§"/>
                </a:pPr>
                <a:endParaRPr lang="fr-FR" dirty="0" smtClean="0"/>
              </a:p>
              <a:p>
                <a:pPr marL="285750" indent="-285750">
                  <a:buFont typeface="Wingdings" panose="05000000000000000000" pitchFamily="2" charset="2"/>
                  <a:buChar char="è"/>
                </a:pPr>
                <a:r>
                  <a:rPr lang="fr-FR" dirty="0" smtClean="0">
                    <a:sym typeface="Wingdings" panose="05000000000000000000" pitchFamily="2" charset="2"/>
                  </a:rPr>
                  <a:t>Et donc tous ce qui en découle :</a:t>
                </a:r>
              </a:p>
              <a:p>
                <a:pPr marL="742950" lvl="1" indent="-285750">
                  <a:buFont typeface="Wingdings" panose="05000000000000000000" pitchFamily="2" charset="2"/>
                  <a:buChar char="§"/>
                </a:pPr>
                <a:r>
                  <a:rPr lang="fr-FR" dirty="0" smtClean="0">
                    <a:sym typeface="Wingdings" panose="05000000000000000000" pitchFamily="2" charset="2"/>
                  </a:rPr>
                  <a:t>Théorème de superposition</a:t>
                </a:r>
              </a:p>
              <a:p>
                <a:pPr marL="742950" lvl="1" indent="-285750">
                  <a:buFont typeface="Wingdings" panose="05000000000000000000" pitchFamily="2" charset="2"/>
                  <a:buChar char="§"/>
                </a:pPr>
                <a:r>
                  <a:rPr lang="fr-FR" dirty="0" smtClean="0">
                    <a:sym typeface="Wingdings" panose="05000000000000000000" pitchFamily="2" charset="2"/>
                  </a:rPr>
                  <a:t>Associations d’impédances/résistances</a:t>
                </a:r>
              </a:p>
              <a:p>
                <a:pPr marL="742950" lvl="1" indent="-285750">
                  <a:buFont typeface="Wingdings" panose="05000000000000000000" pitchFamily="2" charset="2"/>
                  <a:buChar char="§"/>
                </a:pPr>
                <a:r>
                  <a:rPr lang="fr-FR" dirty="0" smtClean="0">
                    <a:sym typeface="Wingdings" panose="05000000000000000000" pitchFamily="2" charset="2"/>
                  </a:rPr>
                  <a:t>Associations de générateurs</a:t>
                </a:r>
              </a:p>
              <a:p>
                <a:pPr marL="742950" lvl="1" indent="-285750">
                  <a:buFont typeface="Wingdings" panose="05000000000000000000" pitchFamily="2" charset="2"/>
                  <a:buChar char="§"/>
                </a:pPr>
                <a:r>
                  <a:rPr lang="fr-FR" dirty="0" smtClean="0">
                    <a:sym typeface="Wingdings" panose="05000000000000000000" pitchFamily="2" charset="2"/>
                  </a:rPr>
                  <a:t>…</a:t>
                </a:r>
              </a:p>
            </p:txBody>
          </p:sp>
        </mc:Choice>
        <mc:Fallback>
          <p:sp>
            <p:nvSpPr>
              <p:cNvPr id="94" name="ZoneTexte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8661" y="2503112"/>
                <a:ext cx="3494378" cy="4801314"/>
              </a:xfrm>
              <a:prstGeom prst="rect">
                <a:avLst/>
              </a:prstGeom>
              <a:blipFill rotWithShape="0">
                <a:blip r:embed="rId7"/>
                <a:stretch>
                  <a:fillRect l="-1920" t="-762" b="-177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3" name="Groupe 212"/>
          <p:cNvGrpSpPr/>
          <p:nvPr/>
        </p:nvGrpSpPr>
        <p:grpSpPr>
          <a:xfrm>
            <a:off x="67683" y="7265436"/>
            <a:ext cx="7431307" cy="3219756"/>
            <a:chOff x="67683" y="7265436"/>
            <a:chExt cx="7431307" cy="3219756"/>
          </a:xfrm>
        </p:grpSpPr>
        <p:sp>
          <p:nvSpPr>
            <p:cNvPr id="97" name="Rectangle 96"/>
            <p:cNvSpPr/>
            <p:nvPr/>
          </p:nvSpPr>
          <p:spPr>
            <a:xfrm>
              <a:off x="121920" y="7265436"/>
              <a:ext cx="254492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2000" b="1" u="sng" dirty="0" smtClean="0"/>
                <a:t>Fonction de transfert :</a:t>
              </a:r>
              <a:endParaRPr lang="fr-FR" sz="2000" b="1" u="sng" dirty="0" smtClean="0"/>
            </a:p>
          </p:txBody>
        </p:sp>
        <p:grpSp>
          <p:nvGrpSpPr>
            <p:cNvPr id="99" name="Groupe 98"/>
            <p:cNvGrpSpPr/>
            <p:nvPr/>
          </p:nvGrpSpPr>
          <p:grpSpPr>
            <a:xfrm>
              <a:off x="67683" y="7803877"/>
              <a:ext cx="2995489" cy="845355"/>
              <a:chOff x="447058" y="1762933"/>
              <a:chExt cx="2995489" cy="845355"/>
            </a:xfrm>
          </p:grpSpPr>
          <p:cxnSp>
            <p:nvCxnSpPr>
              <p:cNvPr id="100" name="Connecteur droit avec flèche 37 1"/>
              <p:cNvCxnSpPr/>
              <p:nvPr/>
            </p:nvCxnSpPr>
            <p:spPr>
              <a:xfrm flipV="1">
                <a:off x="946850" y="1995158"/>
                <a:ext cx="0" cy="504056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1" name="ZoneTexte 110 1"/>
              <p:cNvSpPr txBox="1"/>
              <p:nvPr/>
            </p:nvSpPr>
            <p:spPr>
              <a:xfrm>
                <a:off x="447058" y="2074404"/>
                <a:ext cx="64460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b="1" dirty="0"/>
                  <a:t>e(</a:t>
                </a:r>
                <a:r>
                  <a:rPr lang="fr-FR" b="1" dirty="0" err="1"/>
                  <a:t>t</a:t>
                </a:r>
                <a:r>
                  <a:rPr lang="fr-FR" b="1" dirty="0"/>
                  <a:t>)</a:t>
                </a:r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1578681" y="1812525"/>
                <a:ext cx="445143" cy="299833"/>
              </a:xfrm>
              <a:prstGeom prst="rect">
                <a:avLst/>
              </a:prstGeom>
              <a:solidFill>
                <a:schemeClr val="bg1"/>
              </a:solidFill>
              <a:ln w="28575" cmpd="sng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103" name="ZoneTexte 110 2"/>
              <p:cNvSpPr txBox="1"/>
              <p:nvPr/>
            </p:nvSpPr>
            <p:spPr>
              <a:xfrm>
                <a:off x="1605783" y="1762933"/>
                <a:ext cx="387826" cy="369332"/>
              </a:xfrm>
              <a:prstGeom prst="rect">
                <a:avLst/>
              </a:prstGeom>
              <a:noFill/>
              <a:ln w="19050" cmpd="sng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b="1" dirty="0"/>
                  <a:t>R</a:t>
                </a:r>
              </a:p>
            </p:txBody>
          </p:sp>
          <p:sp>
            <p:nvSpPr>
              <p:cNvPr id="104" name="ZoneTexte 110 3"/>
              <p:cNvSpPr txBox="1"/>
              <p:nvPr/>
            </p:nvSpPr>
            <p:spPr>
              <a:xfrm>
                <a:off x="2119900" y="2181323"/>
                <a:ext cx="449406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fr-FR" b="1" dirty="0"/>
                  <a:t>L</a:t>
                </a:r>
              </a:p>
            </p:txBody>
          </p:sp>
          <p:sp>
            <p:nvSpPr>
              <p:cNvPr id="105" name="ZoneTexte 110 4"/>
              <p:cNvSpPr txBox="1"/>
              <p:nvPr/>
            </p:nvSpPr>
            <p:spPr>
              <a:xfrm>
                <a:off x="2940050" y="2074404"/>
                <a:ext cx="50249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b="1" dirty="0"/>
                  <a:t>s(</a:t>
                </a:r>
                <a:r>
                  <a:rPr lang="fr-FR" b="1" dirty="0" err="1"/>
                  <a:t>t</a:t>
                </a:r>
                <a:r>
                  <a:rPr lang="fr-FR" b="1" dirty="0"/>
                  <a:t>)</a:t>
                </a:r>
              </a:p>
            </p:txBody>
          </p:sp>
          <p:grpSp>
            <p:nvGrpSpPr>
              <p:cNvPr id="106" name="Groupe 105"/>
              <p:cNvGrpSpPr/>
              <p:nvPr/>
            </p:nvGrpSpPr>
            <p:grpSpPr>
              <a:xfrm>
                <a:off x="2379960" y="1946075"/>
                <a:ext cx="551312" cy="642989"/>
                <a:chOff x="2379960" y="1946075"/>
                <a:chExt cx="551312" cy="642989"/>
              </a:xfrm>
            </p:grpSpPr>
            <p:cxnSp>
              <p:nvCxnSpPr>
                <p:cNvPr id="110" name="Connecteur droit avec flèche 37 2"/>
                <p:cNvCxnSpPr/>
                <p:nvPr/>
              </p:nvCxnSpPr>
              <p:spPr>
                <a:xfrm flipV="1">
                  <a:off x="2931272" y="2007986"/>
                  <a:ext cx="0" cy="504056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11" name="Groupe 110"/>
                <p:cNvGrpSpPr/>
                <p:nvPr/>
              </p:nvGrpSpPr>
              <p:grpSpPr>
                <a:xfrm>
                  <a:off x="2393882" y="2305372"/>
                  <a:ext cx="386614" cy="191241"/>
                  <a:chOff x="3110162" y="2381572"/>
                  <a:chExt cx="386614" cy="191241"/>
                </a:xfrm>
              </p:grpSpPr>
              <p:sp>
                <p:nvSpPr>
                  <p:cNvPr id="127" name="Oval 38">
                    <a:extLst>
                      <a:ext uri="{FF2B5EF4-FFF2-40B4-BE49-F238E27FC236}">
                        <a16:creationId xmlns="" xmlns:a16="http://schemas.microsoft.com/office/drawing/2014/main" id="{CE86CBBF-F418-5843-B551-7116F9BC9A7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3264286" y="2308701"/>
                    <a:ext cx="100811" cy="364168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fr-FR" b="1"/>
                  </a:p>
                </p:txBody>
              </p:sp>
              <p:sp>
                <p:nvSpPr>
                  <p:cNvPr id="128" name="Oval 39">
                    <a:extLst>
                      <a:ext uri="{FF2B5EF4-FFF2-40B4-BE49-F238E27FC236}">
                        <a16:creationId xmlns="" xmlns:a16="http://schemas.microsoft.com/office/drawing/2014/main" id="{2E4F650B-27D3-9540-A665-8C8AA70043E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3264286" y="2249894"/>
                    <a:ext cx="100811" cy="364168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fr-FR" b="1"/>
                  </a:p>
                </p:txBody>
              </p:sp>
              <p:sp>
                <p:nvSpPr>
                  <p:cNvPr id="129" name="Rectangle 40">
                    <a:extLst>
                      <a:ext uri="{FF2B5EF4-FFF2-40B4-BE49-F238E27FC236}">
                        <a16:creationId xmlns="" xmlns:a16="http://schemas.microsoft.com/office/drawing/2014/main" id="{95C2FAA9-1AC4-2B49-B969-51EFED56505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3132369" y="2382588"/>
                    <a:ext cx="168018" cy="212431"/>
                  </a:xfrm>
                  <a:prstGeom prst="rect">
                    <a:avLst/>
                  </a:prstGeom>
                  <a:solidFill>
                    <a:srgbClr val="AFD19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fr-FR" b="1"/>
                  </a:p>
                </p:txBody>
              </p:sp>
              <p:sp>
                <p:nvSpPr>
                  <p:cNvPr id="130" name="AutoShape 41">
                    <a:extLst>
                      <a:ext uri="{FF2B5EF4-FFF2-40B4-BE49-F238E27FC236}">
                        <a16:creationId xmlns="" xmlns:a16="http://schemas.microsoft.com/office/drawing/2014/main" id="{545E3780-14A2-FC4D-84F3-E27CCC23C28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16189763">
                    <a:off x="3301592" y="2297948"/>
                    <a:ext cx="42004" cy="326866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270 w 21600"/>
                      <a:gd name="T13" fmla="*/ 0 h 21600"/>
                      <a:gd name="T14" fmla="*/ 21330 w 21600"/>
                      <a:gd name="T15" fmla="*/ 13369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1" y="10302"/>
                        </a:moveTo>
                        <a:cubicBezTo>
                          <a:pt x="277" y="4537"/>
                          <a:pt x="5028" y="-1"/>
                          <a:pt x="10800" y="0"/>
                        </a:cubicBezTo>
                        <a:cubicBezTo>
                          <a:pt x="16571" y="0"/>
                          <a:pt x="21322" y="4537"/>
                          <a:pt x="21588" y="10302"/>
                        </a:cubicBezTo>
                        <a:cubicBezTo>
                          <a:pt x="21322" y="4537"/>
                          <a:pt x="16571" y="-1"/>
                          <a:pt x="10799" y="0"/>
                        </a:cubicBezTo>
                        <a:cubicBezTo>
                          <a:pt x="5028" y="0"/>
                          <a:pt x="277" y="4537"/>
                          <a:pt x="11" y="10302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fr-FR" b="1"/>
                  </a:p>
                </p:txBody>
              </p:sp>
            </p:grpSp>
            <p:grpSp>
              <p:nvGrpSpPr>
                <p:cNvPr id="112" name="Groupe 111"/>
                <p:cNvGrpSpPr/>
                <p:nvPr/>
              </p:nvGrpSpPr>
              <p:grpSpPr>
                <a:xfrm>
                  <a:off x="2385980" y="2187760"/>
                  <a:ext cx="394516" cy="168019"/>
                  <a:chOff x="3102260" y="2263960"/>
                  <a:chExt cx="394516" cy="168019"/>
                </a:xfrm>
              </p:grpSpPr>
              <p:sp>
                <p:nvSpPr>
                  <p:cNvPr id="122" name="Oval 43">
                    <a:extLst>
                      <a:ext uri="{FF2B5EF4-FFF2-40B4-BE49-F238E27FC236}">
                        <a16:creationId xmlns="" xmlns:a16="http://schemas.microsoft.com/office/drawing/2014/main" id="{1B343F23-C713-AD44-AD59-6D1FEE80591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3264286" y="2191088"/>
                    <a:ext cx="100811" cy="364168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fr-FR" b="1"/>
                  </a:p>
                </p:txBody>
              </p:sp>
              <p:sp>
                <p:nvSpPr>
                  <p:cNvPr id="123" name="Oval 44">
                    <a:extLst>
                      <a:ext uri="{FF2B5EF4-FFF2-40B4-BE49-F238E27FC236}">
                        <a16:creationId xmlns="" xmlns:a16="http://schemas.microsoft.com/office/drawing/2014/main" id="{5D4932F8-EEB9-8140-B64D-A886B0B1131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3264286" y="2132282"/>
                    <a:ext cx="100811" cy="364168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fr-FR" b="1"/>
                  </a:p>
                </p:txBody>
              </p:sp>
              <p:sp>
                <p:nvSpPr>
                  <p:cNvPr id="124" name="Rectangle 45">
                    <a:extLst>
                      <a:ext uri="{FF2B5EF4-FFF2-40B4-BE49-F238E27FC236}">
                        <a16:creationId xmlns="" xmlns:a16="http://schemas.microsoft.com/office/drawing/2014/main" id="{849327B7-D311-B541-8AC7-4BFC3FDE299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3124467" y="2241754"/>
                    <a:ext cx="168018" cy="212431"/>
                  </a:xfrm>
                  <a:prstGeom prst="rect">
                    <a:avLst/>
                  </a:prstGeom>
                  <a:solidFill>
                    <a:srgbClr val="AFD19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fr-FR" b="1"/>
                  </a:p>
                </p:txBody>
              </p:sp>
              <p:sp>
                <p:nvSpPr>
                  <p:cNvPr id="125" name="AutoShape 46">
                    <a:extLst>
                      <a:ext uri="{FF2B5EF4-FFF2-40B4-BE49-F238E27FC236}">
                        <a16:creationId xmlns="" xmlns:a16="http://schemas.microsoft.com/office/drawing/2014/main" id="{8B4AEF50-C693-0A4A-860E-93B17282A28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16189763">
                    <a:off x="3301592" y="2180336"/>
                    <a:ext cx="42005" cy="326866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270 w 21600"/>
                      <a:gd name="T13" fmla="*/ 0 h 21600"/>
                      <a:gd name="T14" fmla="*/ 21330 w 21600"/>
                      <a:gd name="T15" fmla="*/ 13369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1" y="10302"/>
                        </a:moveTo>
                        <a:cubicBezTo>
                          <a:pt x="277" y="4537"/>
                          <a:pt x="5028" y="-1"/>
                          <a:pt x="10800" y="0"/>
                        </a:cubicBezTo>
                        <a:cubicBezTo>
                          <a:pt x="16571" y="0"/>
                          <a:pt x="21322" y="4537"/>
                          <a:pt x="21588" y="10302"/>
                        </a:cubicBezTo>
                        <a:cubicBezTo>
                          <a:pt x="21322" y="4537"/>
                          <a:pt x="16571" y="-1"/>
                          <a:pt x="10799" y="0"/>
                        </a:cubicBezTo>
                        <a:cubicBezTo>
                          <a:pt x="5028" y="0"/>
                          <a:pt x="277" y="4537"/>
                          <a:pt x="11" y="10302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fr-FR" b="1"/>
                  </a:p>
                </p:txBody>
              </p:sp>
              <p:sp>
                <p:nvSpPr>
                  <p:cNvPr id="126" name="AutoShape 47">
                    <a:extLst>
                      <a:ext uri="{FF2B5EF4-FFF2-40B4-BE49-F238E27FC236}">
                        <a16:creationId xmlns="" xmlns:a16="http://schemas.microsoft.com/office/drawing/2014/main" id="{7FC297BD-7F43-9D4E-845D-BA35951BD89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16189763">
                    <a:off x="3301592" y="2239142"/>
                    <a:ext cx="42005" cy="326866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270 w 21600"/>
                      <a:gd name="T13" fmla="*/ 0 h 21600"/>
                      <a:gd name="T14" fmla="*/ 21330 w 21600"/>
                      <a:gd name="T15" fmla="*/ 13369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1" y="10302"/>
                        </a:moveTo>
                        <a:cubicBezTo>
                          <a:pt x="277" y="4537"/>
                          <a:pt x="5028" y="-1"/>
                          <a:pt x="10800" y="0"/>
                        </a:cubicBezTo>
                        <a:cubicBezTo>
                          <a:pt x="16571" y="0"/>
                          <a:pt x="21322" y="4537"/>
                          <a:pt x="21588" y="10302"/>
                        </a:cubicBezTo>
                        <a:cubicBezTo>
                          <a:pt x="21322" y="4537"/>
                          <a:pt x="16571" y="-1"/>
                          <a:pt x="10799" y="0"/>
                        </a:cubicBezTo>
                        <a:cubicBezTo>
                          <a:pt x="5028" y="0"/>
                          <a:pt x="277" y="4537"/>
                          <a:pt x="11" y="10302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fr-FR" b="1"/>
                  </a:p>
                </p:txBody>
              </p:sp>
            </p:grpSp>
            <p:grpSp>
              <p:nvGrpSpPr>
                <p:cNvPr id="113" name="Groupe 112"/>
                <p:cNvGrpSpPr/>
                <p:nvPr/>
              </p:nvGrpSpPr>
              <p:grpSpPr>
                <a:xfrm>
                  <a:off x="2379960" y="1999297"/>
                  <a:ext cx="400536" cy="230469"/>
                  <a:chOff x="3096240" y="2075497"/>
                  <a:chExt cx="400536" cy="230469"/>
                </a:xfrm>
              </p:grpSpPr>
              <p:sp>
                <p:nvSpPr>
                  <p:cNvPr id="117" name="Oval 49">
                    <a:extLst>
                      <a:ext uri="{FF2B5EF4-FFF2-40B4-BE49-F238E27FC236}">
                        <a16:creationId xmlns="" xmlns:a16="http://schemas.microsoft.com/office/drawing/2014/main" id="{B847B1FC-40B2-2946-BFE1-A99CC4331E4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3264286" y="2073476"/>
                    <a:ext cx="100811" cy="364168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fr-FR" b="1"/>
                  </a:p>
                </p:txBody>
              </p:sp>
              <p:sp>
                <p:nvSpPr>
                  <p:cNvPr id="118" name="Oval 50">
                    <a:extLst>
                      <a:ext uri="{FF2B5EF4-FFF2-40B4-BE49-F238E27FC236}">
                        <a16:creationId xmlns="" xmlns:a16="http://schemas.microsoft.com/office/drawing/2014/main" id="{2B43EC8C-4BD2-154E-9904-211C2996A01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3264286" y="2014670"/>
                    <a:ext cx="100811" cy="364168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fr-FR" b="1"/>
                  </a:p>
                </p:txBody>
              </p:sp>
              <p:sp>
                <p:nvSpPr>
                  <p:cNvPr id="119" name="Rectangle 51">
                    <a:extLst>
                      <a:ext uri="{FF2B5EF4-FFF2-40B4-BE49-F238E27FC236}">
                        <a16:creationId xmlns="" xmlns:a16="http://schemas.microsoft.com/office/drawing/2014/main" id="{C571BB9A-72AC-354B-B5FB-B43D98E14C3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3087221" y="2084516"/>
                    <a:ext cx="230469" cy="212431"/>
                  </a:xfrm>
                  <a:prstGeom prst="rect">
                    <a:avLst/>
                  </a:prstGeom>
                  <a:solidFill>
                    <a:srgbClr val="AFD19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fr-FR" b="1"/>
                  </a:p>
                </p:txBody>
              </p:sp>
              <p:sp>
                <p:nvSpPr>
                  <p:cNvPr id="120" name="AutoShape 52">
                    <a:extLst>
                      <a:ext uri="{FF2B5EF4-FFF2-40B4-BE49-F238E27FC236}">
                        <a16:creationId xmlns="" xmlns:a16="http://schemas.microsoft.com/office/drawing/2014/main" id="{F86B51E2-5914-5840-9E99-5B6B664C5E3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16189763">
                    <a:off x="3301592" y="2062724"/>
                    <a:ext cx="42005" cy="326866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270 w 21600"/>
                      <a:gd name="T13" fmla="*/ 0 h 21600"/>
                      <a:gd name="T14" fmla="*/ 21330 w 21600"/>
                      <a:gd name="T15" fmla="*/ 13369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1" y="10302"/>
                        </a:moveTo>
                        <a:cubicBezTo>
                          <a:pt x="277" y="4537"/>
                          <a:pt x="5028" y="-1"/>
                          <a:pt x="10800" y="0"/>
                        </a:cubicBezTo>
                        <a:cubicBezTo>
                          <a:pt x="16571" y="0"/>
                          <a:pt x="21322" y="4537"/>
                          <a:pt x="21588" y="10302"/>
                        </a:cubicBezTo>
                        <a:cubicBezTo>
                          <a:pt x="21322" y="4537"/>
                          <a:pt x="16571" y="-1"/>
                          <a:pt x="10799" y="0"/>
                        </a:cubicBezTo>
                        <a:cubicBezTo>
                          <a:pt x="5028" y="0"/>
                          <a:pt x="277" y="4537"/>
                          <a:pt x="11" y="10302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fr-FR" b="1"/>
                  </a:p>
                </p:txBody>
              </p:sp>
              <p:sp>
                <p:nvSpPr>
                  <p:cNvPr id="121" name="AutoShape 53">
                    <a:extLst>
                      <a:ext uri="{FF2B5EF4-FFF2-40B4-BE49-F238E27FC236}">
                        <a16:creationId xmlns="" xmlns:a16="http://schemas.microsoft.com/office/drawing/2014/main" id="{FA6DAA2D-73B1-9F49-97CA-8EA0B40F5B6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16189763">
                    <a:off x="3301592" y="2121530"/>
                    <a:ext cx="42005" cy="326866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270 w 21600"/>
                      <a:gd name="T13" fmla="*/ 0 h 21600"/>
                      <a:gd name="T14" fmla="*/ 21330 w 21600"/>
                      <a:gd name="T15" fmla="*/ 13369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1" y="10302"/>
                        </a:moveTo>
                        <a:cubicBezTo>
                          <a:pt x="277" y="4537"/>
                          <a:pt x="5028" y="-1"/>
                          <a:pt x="10800" y="0"/>
                        </a:cubicBezTo>
                        <a:cubicBezTo>
                          <a:pt x="16571" y="0"/>
                          <a:pt x="21322" y="4537"/>
                          <a:pt x="21588" y="10302"/>
                        </a:cubicBezTo>
                        <a:cubicBezTo>
                          <a:pt x="21322" y="4537"/>
                          <a:pt x="16571" y="-1"/>
                          <a:pt x="10799" y="0"/>
                        </a:cubicBezTo>
                        <a:cubicBezTo>
                          <a:pt x="5028" y="0"/>
                          <a:pt x="277" y="4537"/>
                          <a:pt x="11" y="10302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fr-FR" b="1"/>
                  </a:p>
                </p:txBody>
              </p:sp>
            </p:grpSp>
            <p:grpSp>
              <p:nvGrpSpPr>
                <p:cNvPr id="114" name="Groupe 113"/>
                <p:cNvGrpSpPr/>
                <p:nvPr/>
              </p:nvGrpSpPr>
              <p:grpSpPr>
                <a:xfrm>
                  <a:off x="2601170" y="1946075"/>
                  <a:ext cx="0" cy="642989"/>
                  <a:chOff x="3317450" y="2022275"/>
                  <a:chExt cx="0" cy="642989"/>
                </a:xfrm>
              </p:grpSpPr>
              <p:sp>
                <p:nvSpPr>
                  <p:cNvPr id="115" name="Line 36">
                    <a:extLst>
                      <a:ext uri="{FF2B5EF4-FFF2-40B4-BE49-F238E27FC236}">
                        <a16:creationId xmlns="" xmlns:a16="http://schemas.microsoft.com/office/drawing/2014/main" id="{8FEA8012-9038-664C-8BED-C3F197CAE0A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3255413" y="2084312"/>
                    <a:ext cx="124074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fr-FR" b="1"/>
                  </a:p>
                </p:txBody>
              </p:sp>
              <p:sp>
                <p:nvSpPr>
                  <p:cNvPr id="116" name="Line 54">
                    <a:extLst>
                      <a:ext uri="{FF2B5EF4-FFF2-40B4-BE49-F238E27FC236}">
                        <a16:creationId xmlns="" xmlns:a16="http://schemas.microsoft.com/office/drawing/2014/main" id="{833541F2-F2B5-D94F-B81F-5C0C9CA4BDE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3255413" y="2603227"/>
                    <a:ext cx="124074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fr-FR" b="1"/>
                  </a:p>
                </p:txBody>
              </p:sp>
            </p:grpSp>
          </p:grpSp>
          <p:cxnSp>
            <p:nvCxnSpPr>
              <p:cNvPr id="107" name="Connecteur droit 106"/>
              <p:cNvCxnSpPr>
                <a:endCxn id="102" idx="1"/>
              </p:cNvCxnSpPr>
              <p:nvPr/>
            </p:nvCxnSpPr>
            <p:spPr>
              <a:xfrm flipV="1">
                <a:off x="786827" y="1962442"/>
                <a:ext cx="79185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Connecteur droit 107"/>
              <p:cNvCxnSpPr>
                <a:stCxn id="102" idx="3"/>
              </p:cNvCxnSpPr>
              <p:nvPr/>
            </p:nvCxnSpPr>
            <p:spPr>
              <a:xfrm flipV="1">
                <a:off x="2023824" y="1944539"/>
                <a:ext cx="916226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Connecteur droit 108"/>
              <p:cNvCxnSpPr/>
              <p:nvPr/>
            </p:nvCxnSpPr>
            <p:spPr>
              <a:xfrm flipV="1">
                <a:off x="754319" y="2608288"/>
                <a:ext cx="217695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2" name="Groupe 201"/>
            <p:cNvGrpSpPr/>
            <p:nvPr/>
          </p:nvGrpSpPr>
          <p:grpSpPr>
            <a:xfrm>
              <a:off x="4147491" y="7727599"/>
              <a:ext cx="3351499" cy="997910"/>
              <a:chOff x="3552221" y="8556177"/>
              <a:chExt cx="3351499" cy="997910"/>
            </a:xfrm>
          </p:grpSpPr>
          <p:cxnSp>
            <p:nvCxnSpPr>
              <p:cNvPr id="165" name="Connecteur droit avec flèche 37 1"/>
              <p:cNvCxnSpPr/>
              <p:nvPr/>
            </p:nvCxnSpPr>
            <p:spPr>
              <a:xfrm flipV="1">
                <a:off x="4239408" y="8804211"/>
                <a:ext cx="0" cy="504056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66" name="ZoneTexte 110 1"/>
                  <p:cNvSpPr txBox="1"/>
                  <p:nvPr/>
                </p:nvSpPr>
                <p:spPr>
                  <a:xfrm>
                    <a:off x="3552221" y="8883457"/>
                    <a:ext cx="544157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fr-FR" b="1" i="1" smtClean="0">
                              <a:latin typeface="Cambria Math" panose="02040503050406030204" pitchFamily="18" charset="0"/>
                            </a:rPr>
                            <m:t>𝑬</m:t>
                          </m:r>
                          <m:d>
                            <m:dPr>
                              <m:ctrlPr>
                                <a:rPr lang="fr-FR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𝝎</m:t>
                              </m:r>
                            </m:e>
                          </m:d>
                        </m:oMath>
                      </m:oMathPara>
                    </a14:m>
                    <a:endParaRPr lang="fr-FR" b="1" dirty="0"/>
                  </a:p>
                </p:txBody>
              </p:sp>
            </mc:Choice>
            <mc:Fallback>
              <p:sp>
                <p:nvSpPr>
                  <p:cNvPr id="166" name="ZoneTexte 110 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552221" y="8883457"/>
                    <a:ext cx="544157" cy="369332"/>
                  </a:xfrm>
                  <a:prstGeom prst="rect">
                    <a:avLst/>
                  </a:prstGeom>
                  <a:blipFill rotWithShape="0">
                    <a:blip r:embed="rId8"/>
                    <a:stretch>
                      <a:fillRect r="-10000"/>
                    </a:stretch>
                  </a:blipFill>
                </p:spPr>
                <p:txBody>
                  <a:bodyPr/>
                  <a:lstStyle/>
                  <a:p>
                    <a:r>
                      <a:rPr lang="fr-F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67" name="Rectangle 166"/>
              <p:cNvSpPr/>
              <p:nvPr/>
            </p:nvSpPr>
            <p:spPr>
              <a:xfrm>
                <a:off x="4659292" y="8556177"/>
                <a:ext cx="1002817" cy="997910"/>
              </a:xfrm>
              <a:prstGeom prst="rect">
                <a:avLst/>
              </a:prstGeom>
              <a:solidFill>
                <a:schemeClr val="bg1"/>
              </a:solidFill>
              <a:ln w="28575" cmpd="sng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b="1">
                  <a:solidFill>
                    <a:schemeClr val="tx1"/>
                  </a:solidFill>
                </a:endParaRP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70" name="ZoneTexte 110 4"/>
                  <p:cNvSpPr txBox="1"/>
                  <p:nvPr/>
                </p:nvSpPr>
                <p:spPr>
                  <a:xfrm>
                    <a:off x="6232608" y="8883457"/>
                    <a:ext cx="671112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fr-FR" b="1" i="1" smtClean="0">
                              <a:latin typeface="Cambria Math" panose="02040503050406030204" pitchFamily="18" charset="0"/>
                            </a:rPr>
                            <m:t>𝑺</m:t>
                          </m:r>
                          <m:d>
                            <m:dPr>
                              <m:ctrlPr>
                                <a:rPr lang="fr-FR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𝝎</m:t>
                              </m:r>
                            </m:e>
                          </m:d>
                        </m:oMath>
                      </m:oMathPara>
                    </a14:m>
                    <a:endParaRPr lang="fr-FR" b="1" dirty="0"/>
                  </a:p>
                </p:txBody>
              </p:sp>
            </mc:Choice>
            <mc:Fallback>
              <p:sp>
                <p:nvSpPr>
                  <p:cNvPr id="170" name="ZoneTexte 110 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232608" y="8883457"/>
                    <a:ext cx="671112" cy="369332"/>
                  </a:xfrm>
                  <a:prstGeom prst="rect">
                    <a:avLst/>
                  </a:prstGeom>
                  <a:blipFill rotWithShape="0"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fr-F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75" name="Connecteur droit avec flèche 37 2"/>
              <p:cNvCxnSpPr/>
              <p:nvPr/>
            </p:nvCxnSpPr>
            <p:spPr>
              <a:xfrm flipV="1">
                <a:off x="6223830" y="8817039"/>
                <a:ext cx="0" cy="504056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Connecteur droit 171"/>
              <p:cNvCxnSpPr/>
              <p:nvPr/>
            </p:nvCxnSpPr>
            <p:spPr>
              <a:xfrm flipV="1">
                <a:off x="4067193" y="8773536"/>
                <a:ext cx="576000" cy="87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Connecteur droit 172"/>
              <p:cNvCxnSpPr/>
              <p:nvPr/>
            </p:nvCxnSpPr>
            <p:spPr>
              <a:xfrm flipV="1">
                <a:off x="5662109" y="8773973"/>
                <a:ext cx="612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98" name="ZoneTexte 110 4"/>
                  <p:cNvSpPr txBox="1"/>
                  <p:nvPr/>
                </p:nvSpPr>
                <p:spPr>
                  <a:xfrm>
                    <a:off x="4654517" y="8870466"/>
                    <a:ext cx="1012366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fr-FR" b="1" i="1" smtClean="0">
                              <a:latin typeface="Cambria Math" panose="02040503050406030204" pitchFamily="18" charset="0"/>
                            </a:rPr>
                            <m:t>𝑯</m:t>
                          </m:r>
                          <m:d>
                            <m:dPr>
                              <m:ctrlPr>
                                <a:rPr lang="fr-FR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b="1" i="1" smtClean="0">
                                  <a:latin typeface="Cambria Math" panose="02040503050406030204" pitchFamily="18" charset="0"/>
                                </a:rPr>
                                <m:t>𝒋</m:t>
                              </m:r>
                              <m:r>
                                <a:rPr lang="fr-FR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𝝎</m:t>
                              </m:r>
                            </m:e>
                          </m:d>
                        </m:oMath>
                      </m:oMathPara>
                    </a14:m>
                    <a:endParaRPr lang="fr-FR" b="1" dirty="0"/>
                  </a:p>
                </p:txBody>
              </p:sp>
            </mc:Choice>
            <mc:Fallback>
              <p:sp>
                <p:nvSpPr>
                  <p:cNvPr id="198" name="ZoneTexte 110 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654517" y="8870466"/>
                    <a:ext cx="1012366" cy="369332"/>
                  </a:xfrm>
                  <a:prstGeom prst="rect">
                    <a:avLst/>
                  </a:prstGeom>
                  <a:blipFill rotWithShape="0">
                    <a:blip r:embed="rId10"/>
                    <a:stretch>
                      <a:fillRect b="-11475"/>
                    </a:stretch>
                  </a:blipFill>
                </p:spPr>
                <p:txBody>
                  <a:bodyPr/>
                  <a:lstStyle/>
                  <a:p>
                    <a:r>
                      <a:rPr lang="fr-F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200" name="Connecteur droit 199"/>
              <p:cNvCxnSpPr/>
              <p:nvPr/>
            </p:nvCxnSpPr>
            <p:spPr>
              <a:xfrm flipV="1">
                <a:off x="4062218" y="9419208"/>
                <a:ext cx="576000" cy="87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Connecteur droit 200"/>
              <p:cNvCxnSpPr/>
              <p:nvPr/>
            </p:nvCxnSpPr>
            <p:spPr>
              <a:xfrm flipV="1">
                <a:off x="5657134" y="9419645"/>
                <a:ext cx="612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3" name="Flèche droite 202"/>
                <p:cNvSpPr/>
                <p:nvPr/>
              </p:nvSpPr>
              <p:spPr>
                <a:xfrm>
                  <a:off x="3327946" y="7934034"/>
                  <a:ext cx="688583" cy="585040"/>
                </a:xfrm>
                <a:prstGeom prst="rightArrow">
                  <a:avLst/>
                </a:prstGeom>
                <a:solidFill>
                  <a:schemeClr val="bg2">
                    <a:lumMod val="50000"/>
                  </a:schemeClr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fr-FR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ℂ</m:t>
                        </m:r>
                      </m:oMath>
                    </m:oMathPara>
                  </a14:m>
                  <a:endParaRPr lang="fr-FR" dirty="0"/>
                </a:p>
              </p:txBody>
            </p:sp>
          </mc:Choice>
          <mc:Fallback>
            <p:sp>
              <p:nvSpPr>
                <p:cNvPr id="203" name="Flèche droite 20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27946" y="7934034"/>
                  <a:ext cx="688583" cy="585040"/>
                </a:xfrm>
                <a:prstGeom prst="rightArrow">
                  <a:avLst/>
                </a:prstGeom>
                <a:blipFill rotWithShape="0">
                  <a:blip r:embed="rId11"/>
                  <a:stretch>
                    <a:fillRect/>
                  </a:stretch>
                </a:blipFill>
                <a:ln w="3810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4" name="ZoneTexte 203"/>
                <p:cNvSpPr txBox="1"/>
                <p:nvPr/>
              </p:nvSpPr>
              <p:spPr>
                <a:xfrm>
                  <a:off x="4264391" y="9733075"/>
                  <a:ext cx="2969916" cy="57676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  <m:d>
                          <m:dPr>
                            <m:ctrlPr>
                              <a:rPr lang="fr-FR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fr-F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</m:e>
                        </m:d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= </m:t>
                        </m:r>
                        <m:f>
                          <m:fPr>
                            <m:ctrlPr>
                              <a:rPr lang="fr-FR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  <m:d>
                              <m:dPr>
                                <m:ctrlPr>
                                  <a:rPr lang="fr-F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fr-F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</m:d>
                          </m:num>
                          <m:den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  <m:d>
                              <m:dPr>
                                <m:ctrlPr>
                                  <a:rPr lang="fr-F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fr-F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</m:d>
                          </m:den>
                        </m:f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  <m:sSup>
                          <m:sSupPr>
                            <m:ctrlPr>
                              <a:rPr lang="fr-F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fr-FR" b="0" i="0" smtClean="0">
                                <a:latin typeface="Cambria Math" panose="02040503050406030204" pitchFamily="18" charset="0"/>
                              </a:rPr>
                              <m:t>e</m:t>
                            </m:r>
                          </m:e>
                          <m:sup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d>
                              <m:dPr>
                                <m:ctrlPr>
                                  <a:rPr lang="fr-F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fr-F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𝜔</m:t>
                                </m:r>
                                <m:r>
                                  <a:rPr lang="fr-F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fr-F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 </m:t>
                                </m:r>
                                <m:r>
                                  <m:rPr>
                                    <m:sty m:val="p"/>
                                  </m:rPr>
                                  <a:rPr lang="el-G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Δ</m:t>
                                </m:r>
                                <m:r>
                                  <a:rPr lang="fr-F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𝜙</m:t>
                                </m:r>
                              </m:e>
                            </m:d>
                          </m:sup>
                        </m:sSup>
                      </m:oMath>
                    </m:oMathPara>
                  </a14:m>
                  <a:endParaRPr lang="fr-FR" dirty="0"/>
                </a:p>
              </p:txBody>
            </p:sp>
          </mc:Choice>
          <mc:Fallback>
            <p:sp>
              <p:nvSpPr>
                <p:cNvPr id="204" name="ZoneTexte 20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64391" y="9733075"/>
                  <a:ext cx="2969916" cy="576761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 b="-1064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7" name="Flèche droite 206"/>
            <p:cNvSpPr/>
            <p:nvPr/>
          </p:nvSpPr>
          <p:spPr>
            <a:xfrm flipH="1">
              <a:off x="3222435" y="9859092"/>
              <a:ext cx="688583" cy="324726"/>
            </a:xfrm>
            <a:prstGeom prst="rightArrow">
              <a:avLst/>
            </a:prstGeom>
            <a:solidFill>
              <a:schemeClr val="bg2">
                <a:lumMod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209" name="Groupe 208"/>
            <p:cNvGrpSpPr/>
            <p:nvPr/>
          </p:nvGrpSpPr>
          <p:grpSpPr>
            <a:xfrm>
              <a:off x="367920" y="9557719"/>
              <a:ext cx="2395015" cy="927473"/>
              <a:chOff x="4929298" y="9545602"/>
              <a:chExt cx="2395015" cy="927473"/>
            </a:xfrm>
          </p:grpSpPr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05" name="ZoneTexte 204"/>
                  <p:cNvSpPr txBox="1"/>
                  <p:nvPr/>
                </p:nvSpPr>
                <p:spPr>
                  <a:xfrm>
                    <a:off x="5202610" y="9545602"/>
                    <a:ext cx="1848390" cy="295594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d>
                            <m:dPr>
                              <m:ctrlP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</m:d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sSup>
                            <m:sSupPr>
                              <m:ctrlP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fr-FR" b="0" i="0" smtClean="0">
                                  <a:latin typeface="Cambria Math" panose="02040503050406030204" pitchFamily="18" charset="0"/>
                                </a:rPr>
                                <m:t>e</m:t>
                              </m:r>
                            </m:e>
                            <m:sup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d>
                                <m:dPr>
                                  <m:ctrlPr>
                                    <a:rPr lang="fr-F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fr-F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  <m:r>
                                    <a:rPr lang="fr-F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fr-F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 </m:t>
                                  </m:r>
                                  <m:r>
                                    <a:rPr lang="fr-F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𝜙</m:t>
                                  </m:r>
                                </m:e>
                              </m:d>
                            </m:sup>
                          </m:sSup>
                        </m:oMath>
                      </m:oMathPara>
                    </a14:m>
                    <a:endParaRPr lang="fr-FR" dirty="0"/>
                  </a:p>
                </p:txBody>
              </p:sp>
            </mc:Choice>
            <mc:Fallback>
              <p:sp>
                <p:nvSpPr>
                  <p:cNvPr id="205" name="ZoneTexte 20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202610" y="9545602"/>
                    <a:ext cx="1848390" cy="295594"/>
                  </a:xfrm>
                  <a:prstGeom prst="rect">
                    <a:avLst/>
                  </a:prstGeom>
                  <a:blipFill rotWithShape="0">
                    <a:blip r:embed="rId13"/>
                    <a:stretch>
                      <a:fillRect l="-2310" t="-6250" b="-6250"/>
                    </a:stretch>
                  </a:blipFill>
                </p:spPr>
                <p:txBody>
                  <a:bodyPr/>
                  <a:lstStyle/>
                  <a:p>
                    <a:r>
                      <a:rPr lang="fr-F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06" name="ZoneTexte 205"/>
                  <p:cNvSpPr txBox="1"/>
                  <p:nvPr/>
                </p:nvSpPr>
                <p:spPr>
                  <a:xfrm>
                    <a:off x="4929298" y="10177481"/>
                    <a:ext cx="2395015" cy="295594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  <m:d>
                            <m:dPr>
                              <m:ctrlP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</m:d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𝐴𝐺</m:t>
                          </m:r>
                          <m:sSup>
                            <m:sSupPr>
                              <m:ctrlP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fr-FR" b="0" i="0" smtClean="0">
                                  <a:latin typeface="Cambria Math" panose="02040503050406030204" pitchFamily="18" charset="0"/>
                                </a:rPr>
                                <m:t>e</m:t>
                              </m:r>
                            </m:e>
                            <m:sup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d>
                                <m:dPr>
                                  <m:ctrlPr>
                                    <a:rPr lang="fr-F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fr-F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  <m:r>
                                    <a:rPr lang="fr-F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fr-F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 </m:t>
                                  </m:r>
                                  <m:r>
                                    <a:rPr lang="fr-F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𝜙</m:t>
                                  </m:r>
                                  <m:r>
                                    <a:rPr lang="fr-F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l-G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Δ</m:t>
                                  </m:r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𝜙</m:t>
                                  </m:r>
                                </m:e>
                              </m:d>
                            </m:sup>
                          </m:sSup>
                        </m:oMath>
                      </m:oMathPara>
                    </a14:m>
                    <a:endParaRPr lang="fr-FR" dirty="0"/>
                  </a:p>
                </p:txBody>
              </p:sp>
            </mc:Choice>
            <mc:Fallback>
              <p:sp>
                <p:nvSpPr>
                  <p:cNvPr id="206" name="ZoneTexte 20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929298" y="10177481"/>
                    <a:ext cx="2395015" cy="295594"/>
                  </a:xfrm>
                  <a:prstGeom prst="rect">
                    <a:avLst/>
                  </a:prstGeom>
                  <a:blipFill rotWithShape="0">
                    <a:blip r:embed="rId14"/>
                    <a:stretch>
                      <a:fillRect l="-1781" t="-6250" b="-6250"/>
                    </a:stretch>
                  </a:blipFill>
                </p:spPr>
                <p:txBody>
                  <a:bodyPr/>
                  <a:lstStyle/>
                  <a:p>
                    <a:r>
                      <a:rPr lang="fr-F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08" name="Flèche droite 207"/>
              <p:cNvSpPr/>
              <p:nvPr/>
            </p:nvSpPr>
            <p:spPr>
              <a:xfrm rot="5400000" flipV="1">
                <a:off x="6016945" y="9933629"/>
                <a:ext cx="219720" cy="151418"/>
              </a:xfrm>
              <a:prstGeom prst="rightArrow">
                <a:avLst/>
              </a:prstGeom>
              <a:solidFill>
                <a:schemeClr val="bg2">
                  <a:lumMod val="5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11" name="Flèche droite 210"/>
                <p:cNvSpPr/>
                <p:nvPr/>
              </p:nvSpPr>
              <p:spPr>
                <a:xfrm rot="16200000">
                  <a:off x="1221136" y="8762696"/>
                  <a:ext cx="688583" cy="585040"/>
                </a:xfrm>
                <a:prstGeom prst="rightArrow">
                  <a:avLst/>
                </a:prstGeom>
                <a:solidFill>
                  <a:schemeClr val="bg2">
                    <a:lumMod val="50000"/>
                  </a:schemeClr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fr-FR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ℝ</m:t>
                        </m:r>
                      </m:oMath>
                    </m:oMathPara>
                  </a14:m>
                  <a:endParaRPr lang="fr-FR" dirty="0"/>
                </a:p>
              </p:txBody>
            </p:sp>
          </mc:Choice>
          <mc:Fallback>
            <p:sp>
              <p:nvSpPr>
                <p:cNvPr id="211" name="Flèche droite 21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1221136" y="8762696"/>
                  <a:ext cx="688583" cy="585040"/>
                </a:xfrm>
                <a:prstGeom prst="rightArrow">
                  <a:avLst/>
                </a:prstGeom>
                <a:blipFill rotWithShape="0">
                  <a:blip r:embed="rId15"/>
                  <a:stretch>
                    <a:fillRect/>
                  </a:stretch>
                </a:blipFill>
                <a:ln w="3810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12" name="Flèche droite 211"/>
            <p:cNvSpPr/>
            <p:nvPr/>
          </p:nvSpPr>
          <p:spPr>
            <a:xfrm rot="16200000" flipH="1">
              <a:off x="5405058" y="9046136"/>
              <a:ext cx="688583" cy="324726"/>
            </a:xfrm>
            <a:prstGeom prst="rightArrow">
              <a:avLst/>
            </a:prstGeom>
            <a:solidFill>
              <a:schemeClr val="bg2">
                <a:lumMod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32593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</TotalTime>
  <Words>61</Words>
  <Application>Microsoft Office PowerPoint</Application>
  <PresentationFormat>Personnalisé</PresentationFormat>
  <Paragraphs>48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Wingdings</vt:lpstr>
      <vt:lpstr>Thème Office</vt:lpstr>
      <vt:lpstr>Présentation PowerPoint</vt:lpstr>
    </vt:vector>
  </TitlesOfParts>
  <Company>CNRS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Kevin Dupraz</dc:creator>
  <cp:lastModifiedBy>Kevin Dupraz</cp:lastModifiedBy>
  <cp:revision>10</cp:revision>
  <dcterms:created xsi:type="dcterms:W3CDTF">2020-04-01T11:32:34Z</dcterms:created>
  <dcterms:modified xsi:type="dcterms:W3CDTF">2020-04-01T12:42:40Z</dcterms:modified>
</cp:coreProperties>
</file>