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D19F"/>
    <a:srgbClr val="95A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5" d="100"/>
          <a:sy n="75" d="100"/>
        </p:scale>
        <p:origin x="18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00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37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5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55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07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59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3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32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83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9E46-1D14-4B0F-BD3A-0580E1860656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F0B3-32D6-438C-B1B6-6711D6CBE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1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215"/>
          <p:cNvSpPr/>
          <p:nvPr/>
        </p:nvSpPr>
        <p:spPr>
          <a:xfrm>
            <a:off x="67682" y="7313281"/>
            <a:ext cx="7431307" cy="33057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Rectangle 213"/>
          <p:cNvSpPr/>
          <p:nvPr/>
        </p:nvSpPr>
        <p:spPr>
          <a:xfrm>
            <a:off x="67683" y="2539006"/>
            <a:ext cx="3704218" cy="47264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Rectangle 214"/>
          <p:cNvSpPr/>
          <p:nvPr/>
        </p:nvSpPr>
        <p:spPr>
          <a:xfrm>
            <a:off x="3811925" y="2537595"/>
            <a:ext cx="3687066" cy="4726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096956" y="96799"/>
            <a:ext cx="5365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u="sng" dirty="0" smtClean="0"/>
              <a:t>À retenir passage en complexe</a:t>
            </a:r>
            <a:endParaRPr lang="fr-FR" sz="3200" b="1" u="sng" dirty="0"/>
          </a:p>
        </p:txBody>
      </p:sp>
      <p:grpSp>
        <p:nvGrpSpPr>
          <p:cNvPr id="96" name="Groupe 95"/>
          <p:cNvGrpSpPr/>
          <p:nvPr/>
        </p:nvGrpSpPr>
        <p:grpSpPr>
          <a:xfrm>
            <a:off x="121920" y="2503367"/>
            <a:ext cx="3385308" cy="3791681"/>
            <a:chOff x="207264" y="2832591"/>
            <a:chExt cx="3385308" cy="3791681"/>
          </a:xfrm>
        </p:grpSpPr>
        <p:sp>
          <p:nvSpPr>
            <p:cNvPr id="5" name="ZoneTexte 4"/>
            <p:cNvSpPr txBox="1"/>
            <p:nvPr/>
          </p:nvSpPr>
          <p:spPr>
            <a:xfrm>
              <a:off x="207264" y="2832591"/>
              <a:ext cx="16001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u="sng" dirty="0" smtClean="0"/>
                <a:t>Impédances 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ZoneTexte 8"/>
                <p:cNvSpPr txBox="1"/>
                <p:nvPr/>
              </p:nvSpPr>
              <p:spPr>
                <a:xfrm>
                  <a:off x="428625" y="3440966"/>
                  <a:ext cx="2125197" cy="13849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𝑗𝑋</m:t>
                        </m:r>
                      </m:oMath>
                    </m:oMathPara>
                  </a14:m>
                  <a:endParaRPr lang="fr-FR" b="0" dirty="0" smtClean="0"/>
                </a:p>
                <a:p>
                  <a:r>
                    <a:rPr lang="fr-FR" dirty="0" smtClean="0"/>
                    <a:t>Avec : </a:t>
                  </a: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fr-FR" dirty="0" smtClean="0"/>
                    <a:t>Z l’impédance en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a14:m>
                  <a:endParaRPr lang="fr-FR" dirty="0" smtClean="0">
                    <a:ea typeface="Cambria Math" panose="02040503050406030204" pitchFamily="18" charset="0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fr-FR" dirty="0" smtClean="0"/>
                    <a:t>R la résistance en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a14:m>
                  <a:endParaRPr lang="fr-FR" dirty="0"/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fr-FR" dirty="0"/>
                    <a:t>X</a:t>
                  </a:r>
                  <a:r>
                    <a:rPr lang="fr-FR" dirty="0" smtClean="0"/>
                    <a:t> la réactance en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a14:m>
                  <a:endParaRPr lang="fr-FR" dirty="0"/>
                </a:p>
              </p:txBody>
            </p:sp>
          </mc:Choice>
          <mc:Fallback>
            <p:sp>
              <p:nvSpPr>
                <p:cNvPr id="9" name="ZoneTexte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625" y="3440966"/>
                  <a:ext cx="2125197" cy="138499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6590" t="-439" r="-3152" b="-921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3" name="Groupe 82"/>
            <p:cNvGrpSpPr/>
            <p:nvPr/>
          </p:nvGrpSpPr>
          <p:grpSpPr>
            <a:xfrm>
              <a:off x="428625" y="5093952"/>
              <a:ext cx="3163947" cy="276999"/>
              <a:chOff x="343281" y="3706368"/>
              <a:chExt cx="3163947" cy="276999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" name="ZoneTexte 5"/>
                  <p:cNvSpPr txBox="1"/>
                  <p:nvPr/>
                </p:nvSpPr>
                <p:spPr>
                  <a:xfrm>
                    <a:off x="343281" y="3706368"/>
                    <a:ext cx="763222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6" name="ZoneTexte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3281" y="3706368"/>
                    <a:ext cx="763222" cy="276999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6349" r="-5556" b="-15556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82" name="Groupe 81"/>
              <p:cNvGrpSpPr/>
              <p:nvPr/>
            </p:nvGrpSpPr>
            <p:grpSpPr>
              <a:xfrm>
                <a:off x="1976124" y="3706368"/>
                <a:ext cx="1531104" cy="276999"/>
                <a:chOff x="2410464" y="3706368"/>
                <a:chExt cx="1531104" cy="276999"/>
              </a:xfrm>
            </p:grpSpPr>
            <p:cxnSp>
              <p:nvCxnSpPr>
                <p:cNvPr id="12" name="Connecteur droit 11"/>
                <p:cNvCxnSpPr/>
                <p:nvPr/>
              </p:nvCxnSpPr>
              <p:spPr>
                <a:xfrm>
                  <a:off x="2410464" y="3840480"/>
                  <a:ext cx="5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Rectangle 12"/>
                <p:cNvSpPr/>
                <p:nvPr/>
              </p:nvSpPr>
              <p:spPr>
                <a:xfrm>
                  <a:off x="2950464" y="3706368"/>
                  <a:ext cx="451104" cy="27699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5" name="Connecteur droit 14"/>
                <p:cNvCxnSpPr>
                  <a:stCxn id="13" idx="3"/>
                </p:cNvCxnSpPr>
                <p:nvPr/>
              </p:nvCxnSpPr>
              <p:spPr>
                <a:xfrm flipV="1">
                  <a:off x="3401568" y="3840480"/>
                  <a:ext cx="5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4" name="Groupe 83"/>
            <p:cNvGrpSpPr/>
            <p:nvPr/>
          </p:nvGrpSpPr>
          <p:grpSpPr>
            <a:xfrm>
              <a:off x="428625" y="5512874"/>
              <a:ext cx="3163947" cy="400536"/>
              <a:chOff x="343281" y="4138388"/>
              <a:chExt cx="3163947" cy="40053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" name="ZoneTexte 6"/>
                  <p:cNvSpPr txBox="1"/>
                  <p:nvPr/>
                </p:nvSpPr>
                <p:spPr>
                  <a:xfrm>
                    <a:off x="343281" y="4200157"/>
                    <a:ext cx="96776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𝑗𝐿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7" name="ZoneTexte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3281" y="4200157"/>
                    <a:ext cx="967765" cy="276999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l="-5031" t="-2174" r="-3145" b="-32609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81" name="Groupe 80"/>
              <p:cNvGrpSpPr/>
              <p:nvPr/>
            </p:nvGrpSpPr>
            <p:grpSpPr>
              <a:xfrm>
                <a:off x="1976124" y="4138388"/>
                <a:ext cx="1531104" cy="400536"/>
                <a:chOff x="2410464" y="4138388"/>
                <a:chExt cx="1531104" cy="400536"/>
              </a:xfrm>
            </p:grpSpPr>
            <p:cxnSp>
              <p:nvCxnSpPr>
                <p:cNvPr id="17" name="Connecteur droit 16"/>
                <p:cNvCxnSpPr/>
                <p:nvPr/>
              </p:nvCxnSpPr>
              <p:spPr>
                <a:xfrm>
                  <a:off x="2410464" y="4321171"/>
                  <a:ext cx="5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necteur droit 18"/>
                <p:cNvCxnSpPr/>
                <p:nvPr/>
              </p:nvCxnSpPr>
              <p:spPr>
                <a:xfrm flipV="1">
                  <a:off x="3401568" y="4321171"/>
                  <a:ext cx="5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5" name="Groupe 54"/>
                <p:cNvGrpSpPr/>
                <p:nvPr/>
              </p:nvGrpSpPr>
              <p:grpSpPr>
                <a:xfrm rot="16200000">
                  <a:off x="2975749" y="4017161"/>
                  <a:ext cx="400536" cy="642989"/>
                  <a:chOff x="2379960" y="1946075"/>
                  <a:chExt cx="400536" cy="642989"/>
                </a:xfrm>
              </p:grpSpPr>
              <p:grpSp>
                <p:nvGrpSpPr>
                  <p:cNvPr id="56" name="Groupe 55"/>
                  <p:cNvGrpSpPr/>
                  <p:nvPr/>
                </p:nvGrpSpPr>
                <p:grpSpPr>
                  <a:xfrm>
                    <a:off x="2393882" y="2305372"/>
                    <a:ext cx="386614" cy="191241"/>
                    <a:chOff x="3110162" y="2381572"/>
                    <a:chExt cx="386614" cy="191241"/>
                  </a:xfrm>
                </p:grpSpPr>
                <p:sp>
                  <p:nvSpPr>
                    <p:cNvPr id="72" name="Oval 38 1">
                      <a:extLst>
                        <a:ext uri="{FF2B5EF4-FFF2-40B4-BE49-F238E27FC236}">
                          <a16:creationId xmlns="" xmlns:a16="http://schemas.microsoft.com/office/drawing/2014/main" id="{CE86CBBF-F418-5843-B551-7116F9BC9A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308701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73" name="Oval 39 1">
                      <a:extLst>
                        <a:ext uri="{FF2B5EF4-FFF2-40B4-BE49-F238E27FC236}">
                          <a16:creationId xmlns="" xmlns:a16="http://schemas.microsoft.com/office/drawing/2014/main" id="{2E4F650B-27D3-9540-A665-8C8AA70043E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249894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74" name="Rectangle 40 1">
                      <a:extLst>
                        <a:ext uri="{FF2B5EF4-FFF2-40B4-BE49-F238E27FC236}">
                          <a16:creationId xmlns="" xmlns:a16="http://schemas.microsoft.com/office/drawing/2014/main" id="{95C2FAA9-1AC4-2B49-B969-51EFED5650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132369" y="2382588"/>
                      <a:ext cx="168018" cy="212431"/>
                    </a:xfrm>
                    <a:prstGeom prst="rect">
                      <a:avLst/>
                    </a:prstGeom>
                    <a:solidFill>
                      <a:srgbClr val="95A8D9"/>
                    </a:solidFill>
                    <a:ln>
                      <a:noFill/>
                      <a:headEnd/>
                      <a:tailEnd/>
                    </a:ln>
                  </p:spPr>
                  <p:style>
                    <a:lnRef idx="1">
                      <a:schemeClr val="accent5"/>
                    </a:lnRef>
                    <a:fillRef idx="2">
                      <a:schemeClr val="accent5"/>
                    </a:fillRef>
                    <a:effectRef idx="1">
                      <a:schemeClr val="accent5"/>
                    </a:effectRef>
                    <a:fontRef idx="minor">
                      <a:schemeClr val="dk1"/>
                    </a:fontRef>
                  </p:style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75" name="AutoShape 41 1">
                      <a:extLst>
                        <a:ext uri="{FF2B5EF4-FFF2-40B4-BE49-F238E27FC236}">
                          <a16:creationId xmlns="" xmlns:a16="http://schemas.microsoft.com/office/drawing/2014/main" id="{545E3780-14A2-FC4D-84F3-E27CCC23C2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189763">
                      <a:off x="3301592" y="2297948"/>
                      <a:ext cx="42004" cy="326866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270 w 21600"/>
                        <a:gd name="T13" fmla="*/ 0 h 21600"/>
                        <a:gd name="T14" fmla="*/ 21330 w 21600"/>
                        <a:gd name="T15" fmla="*/ 13369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1" y="10302"/>
                          </a:moveTo>
                          <a:cubicBezTo>
                            <a:pt x="277" y="4537"/>
                            <a:pt x="5028" y="-1"/>
                            <a:pt x="10800" y="0"/>
                          </a:cubicBezTo>
                          <a:cubicBezTo>
                            <a:pt x="16571" y="0"/>
                            <a:pt x="21322" y="4537"/>
                            <a:pt x="21588" y="10302"/>
                          </a:cubicBezTo>
                          <a:cubicBezTo>
                            <a:pt x="21322" y="4537"/>
                            <a:pt x="16571" y="-1"/>
                            <a:pt x="10799" y="0"/>
                          </a:cubicBezTo>
                          <a:cubicBezTo>
                            <a:pt x="5028" y="0"/>
                            <a:pt x="277" y="4537"/>
                            <a:pt x="11" y="103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</p:grpSp>
              <p:grpSp>
                <p:nvGrpSpPr>
                  <p:cNvPr id="57" name="Groupe 56"/>
                  <p:cNvGrpSpPr/>
                  <p:nvPr/>
                </p:nvGrpSpPr>
                <p:grpSpPr>
                  <a:xfrm>
                    <a:off x="2385980" y="2187760"/>
                    <a:ext cx="394516" cy="168019"/>
                    <a:chOff x="3102260" y="2263960"/>
                    <a:chExt cx="394516" cy="168019"/>
                  </a:xfrm>
                </p:grpSpPr>
                <p:sp>
                  <p:nvSpPr>
                    <p:cNvPr id="67" name="Oval 43 1">
                      <a:extLst>
                        <a:ext uri="{FF2B5EF4-FFF2-40B4-BE49-F238E27FC236}">
                          <a16:creationId xmlns="" xmlns:a16="http://schemas.microsoft.com/office/drawing/2014/main" id="{1B343F23-C713-AD44-AD59-6D1FEE80591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191088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8" name="Oval 44 1">
                      <a:extLst>
                        <a:ext uri="{FF2B5EF4-FFF2-40B4-BE49-F238E27FC236}">
                          <a16:creationId xmlns="" xmlns:a16="http://schemas.microsoft.com/office/drawing/2014/main" id="{5D4932F8-EEB9-8140-B64D-A886B0B113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132282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9" name="Rectangle 45 1">
                      <a:extLst>
                        <a:ext uri="{FF2B5EF4-FFF2-40B4-BE49-F238E27FC236}">
                          <a16:creationId xmlns="" xmlns:a16="http://schemas.microsoft.com/office/drawing/2014/main" id="{849327B7-D311-B541-8AC7-4BFC3FDE29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124467" y="2241754"/>
                      <a:ext cx="168018" cy="212431"/>
                    </a:xfrm>
                    <a:prstGeom prst="rect">
                      <a:avLst/>
                    </a:prstGeom>
                    <a:solidFill>
                      <a:srgbClr val="95A8D9"/>
                    </a:solidFill>
                    <a:ln>
                      <a:noFill/>
                      <a:headEnd/>
                      <a:tailEnd/>
                    </a:ln>
                  </p:spPr>
                  <p:style>
                    <a:lnRef idx="1">
                      <a:schemeClr val="accent5"/>
                    </a:lnRef>
                    <a:fillRef idx="2">
                      <a:schemeClr val="accent5"/>
                    </a:fillRef>
                    <a:effectRef idx="1">
                      <a:schemeClr val="accent5"/>
                    </a:effectRef>
                    <a:fontRef idx="minor">
                      <a:schemeClr val="dk1"/>
                    </a:fontRef>
                  </p:style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70" name="AutoShape 46 1">
                      <a:extLst>
                        <a:ext uri="{FF2B5EF4-FFF2-40B4-BE49-F238E27FC236}">
                          <a16:creationId xmlns="" xmlns:a16="http://schemas.microsoft.com/office/drawing/2014/main" id="{8B4AEF50-C693-0A4A-860E-93B17282A28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189763">
                      <a:off x="3301592" y="2180336"/>
                      <a:ext cx="42005" cy="326866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270 w 21600"/>
                        <a:gd name="T13" fmla="*/ 0 h 21600"/>
                        <a:gd name="T14" fmla="*/ 21330 w 21600"/>
                        <a:gd name="T15" fmla="*/ 13369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1" y="10302"/>
                          </a:moveTo>
                          <a:cubicBezTo>
                            <a:pt x="277" y="4537"/>
                            <a:pt x="5028" y="-1"/>
                            <a:pt x="10800" y="0"/>
                          </a:cubicBezTo>
                          <a:cubicBezTo>
                            <a:pt x="16571" y="0"/>
                            <a:pt x="21322" y="4537"/>
                            <a:pt x="21588" y="10302"/>
                          </a:cubicBezTo>
                          <a:cubicBezTo>
                            <a:pt x="21322" y="4537"/>
                            <a:pt x="16571" y="-1"/>
                            <a:pt x="10799" y="0"/>
                          </a:cubicBezTo>
                          <a:cubicBezTo>
                            <a:pt x="5028" y="0"/>
                            <a:pt x="277" y="4537"/>
                            <a:pt x="11" y="103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71" name="AutoShape 47 1">
                      <a:extLst>
                        <a:ext uri="{FF2B5EF4-FFF2-40B4-BE49-F238E27FC236}">
                          <a16:creationId xmlns="" xmlns:a16="http://schemas.microsoft.com/office/drawing/2014/main" id="{7FC297BD-7F43-9D4E-845D-BA35951BD89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189763">
                      <a:off x="3301592" y="2239142"/>
                      <a:ext cx="42005" cy="326866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270 w 21600"/>
                        <a:gd name="T13" fmla="*/ 0 h 21600"/>
                        <a:gd name="T14" fmla="*/ 21330 w 21600"/>
                        <a:gd name="T15" fmla="*/ 13369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1" y="10302"/>
                          </a:moveTo>
                          <a:cubicBezTo>
                            <a:pt x="277" y="4537"/>
                            <a:pt x="5028" y="-1"/>
                            <a:pt x="10800" y="0"/>
                          </a:cubicBezTo>
                          <a:cubicBezTo>
                            <a:pt x="16571" y="0"/>
                            <a:pt x="21322" y="4537"/>
                            <a:pt x="21588" y="10302"/>
                          </a:cubicBezTo>
                          <a:cubicBezTo>
                            <a:pt x="21322" y="4537"/>
                            <a:pt x="16571" y="-1"/>
                            <a:pt x="10799" y="0"/>
                          </a:cubicBezTo>
                          <a:cubicBezTo>
                            <a:pt x="5028" y="0"/>
                            <a:pt x="277" y="4537"/>
                            <a:pt x="11" y="103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</p:grpSp>
              <p:grpSp>
                <p:nvGrpSpPr>
                  <p:cNvPr id="58" name="Groupe 57"/>
                  <p:cNvGrpSpPr/>
                  <p:nvPr/>
                </p:nvGrpSpPr>
                <p:grpSpPr>
                  <a:xfrm>
                    <a:off x="2379960" y="1999297"/>
                    <a:ext cx="400536" cy="230469"/>
                    <a:chOff x="3096240" y="2075497"/>
                    <a:chExt cx="400536" cy="230469"/>
                  </a:xfrm>
                </p:grpSpPr>
                <p:sp>
                  <p:nvSpPr>
                    <p:cNvPr id="62" name="Oval 49 1">
                      <a:extLst>
                        <a:ext uri="{FF2B5EF4-FFF2-40B4-BE49-F238E27FC236}">
                          <a16:creationId xmlns="" xmlns:a16="http://schemas.microsoft.com/office/drawing/2014/main" id="{B847B1FC-40B2-2946-BFE1-A99CC4331E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073476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3" name="Oval 50 1">
                      <a:extLst>
                        <a:ext uri="{FF2B5EF4-FFF2-40B4-BE49-F238E27FC236}">
                          <a16:creationId xmlns="" xmlns:a16="http://schemas.microsoft.com/office/drawing/2014/main" id="{2B43EC8C-4BD2-154E-9904-211C2996A0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264286" y="2014670"/>
                      <a:ext cx="100811" cy="364168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4" name="Rectangle 51 1">
                      <a:extLst>
                        <a:ext uri="{FF2B5EF4-FFF2-40B4-BE49-F238E27FC236}">
                          <a16:creationId xmlns="" xmlns:a16="http://schemas.microsoft.com/office/drawing/2014/main" id="{C571BB9A-72AC-354B-B5FB-B43D98E14C3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3087221" y="2084516"/>
                      <a:ext cx="230469" cy="212431"/>
                    </a:xfrm>
                    <a:prstGeom prst="rect">
                      <a:avLst/>
                    </a:prstGeom>
                    <a:solidFill>
                      <a:srgbClr val="95A8D9"/>
                    </a:solidFill>
                    <a:ln>
                      <a:noFill/>
                      <a:headEnd/>
                      <a:tailEnd/>
                    </a:ln>
                  </p:spPr>
                  <p:style>
                    <a:lnRef idx="1">
                      <a:schemeClr val="accent5"/>
                    </a:lnRef>
                    <a:fillRef idx="2">
                      <a:schemeClr val="accent5"/>
                    </a:fillRef>
                    <a:effectRef idx="1">
                      <a:schemeClr val="accent5"/>
                    </a:effectRef>
                    <a:fontRef idx="minor">
                      <a:schemeClr val="dk1"/>
                    </a:fontRef>
                  </p:style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5" name="AutoShape 52 1">
                      <a:extLst>
                        <a:ext uri="{FF2B5EF4-FFF2-40B4-BE49-F238E27FC236}">
                          <a16:creationId xmlns="" xmlns:a16="http://schemas.microsoft.com/office/drawing/2014/main" id="{F86B51E2-5914-5840-9E99-5B6B664C5E3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189763">
                      <a:off x="3301592" y="2062724"/>
                      <a:ext cx="42005" cy="326866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270 w 21600"/>
                        <a:gd name="T13" fmla="*/ 0 h 21600"/>
                        <a:gd name="T14" fmla="*/ 21330 w 21600"/>
                        <a:gd name="T15" fmla="*/ 13369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1" y="10302"/>
                          </a:moveTo>
                          <a:cubicBezTo>
                            <a:pt x="277" y="4537"/>
                            <a:pt x="5028" y="-1"/>
                            <a:pt x="10800" y="0"/>
                          </a:cubicBezTo>
                          <a:cubicBezTo>
                            <a:pt x="16571" y="0"/>
                            <a:pt x="21322" y="4537"/>
                            <a:pt x="21588" y="10302"/>
                          </a:cubicBezTo>
                          <a:cubicBezTo>
                            <a:pt x="21322" y="4537"/>
                            <a:pt x="16571" y="-1"/>
                            <a:pt x="10799" y="0"/>
                          </a:cubicBezTo>
                          <a:cubicBezTo>
                            <a:pt x="5028" y="0"/>
                            <a:pt x="277" y="4537"/>
                            <a:pt x="11" y="103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6" name="AutoShape 53 1">
                      <a:extLst>
                        <a:ext uri="{FF2B5EF4-FFF2-40B4-BE49-F238E27FC236}">
                          <a16:creationId xmlns="" xmlns:a16="http://schemas.microsoft.com/office/drawing/2014/main" id="{FA6DAA2D-73B1-9F49-97CA-8EA0B40F5B6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189763">
                      <a:off x="3301592" y="2121530"/>
                      <a:ext cx="42005" cy="326866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270 w 21600"/>
                        <a:gd name="T13" fmla="*/ 0 h 21600"/>
                        <a:gd name="T14" fmla="*/ 21330 w 21600"/>
                        <a:gd name="T15" fmla="*/ 13369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11" y="10302"/>
                          </a:moveTo>
                          <a:cubicBezTo>
                            <a:pt x="277" y="4537"/>
                            <a:pt x="5028" y="-1"/>
                            <a:pt x="10800" y="0"/>
                          </a:cubicBezTo>
                          <a:cubicBezTo>
                            <a:pt x="16571" y="0"/>
                            <a:pt x="21322" y="4537"/>
                            <a:pt x="21588" y="10302"/>
                          </a:cubicBezTo>
                          <a:cubicBezTo>
                            <a:pt x="21322" y="4537"/>
                            <a:pt x="16571" y="-1"/>
                            <a:pt x="10799" y="0"/>
                          </a:cubicBezTo>
                          <a:cubicBezTo>
                            <a:pt x="5028" y="0"/>
                            <a:pt x="277" y="4537"/>
                            <a:pt x="11" y="103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fr-FR" b="1"/>
                    </a:p>
                  </p:txBody>
                </p:sp>
              </p:grpSp>
              <p:grpSp>
                <p:nvGrpSpPr>
                  <p:cNvPr id="59" name="Groupe 58"/>
                  <p:cNvGrpSpPr/>
                  <p:nvPr/>
                </p:nvGrpSpPr>
                <p:grpSpPr>
                  <a:xfrm>
                    <a:off x="2601170" y="1946075"/>
                    <a:ext cx="0" cy="642989"/>
                    <a:chOff x="3317450" y="2022275"/>
                    <a:chExt cx="0" cy="642989"/>
                  </a:xfrm>
                </p:grpSpPr>
                <p:sp>
                  <p:nvSpPr>
                    <p:cNvPr id="60" name="Line 36 1">
                      <a:extLst>
                        <a:ext uri="{FF2B5EF4-FFF2-40B4-BE49-F238E27FC236}">
                          <a16:creationId xmlns="" xmlns:a16="http://schemas.microsoft.com/office/drawing/2014/main" id="{8FEA8012-9038-664C-8BED-C3F197CAE0A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3255413" y="2084312"/>
                      <a:ext cx="124074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 b="1"/>
                    </a:p>
                  </p:txBody>
                </p:sp>
                <p:sp>
                  <p:nvSpPr>
                    <p:cNvPr id="61" name="Line 54 1">
                      <a:extLst>
                        <a:ext uri="{FF2B5EF4-FFF2-40B4-BE49-F238E27FC236}">
                          <a16:creationId xmlns="" xmlns:a16="http://schemas.microsoft.com/office/drawing/2014/main" id="{833541F2-F2B5-D94F-B81F-5C0C9CA4BDE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3255413" y="2603227"/>
                      <a:ext cx="124074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 b="1"/>
                    </a:p>
                  </p:txBody>
                </p:sp>
              </p:grpSp>
            </p:grpSp>
          </p:grpSp>
        </p:grpSp>
        <p:grpSp>
          <p:nvGrpSpPr>
            <p:cNvPr id="85" name="Groupe 84"/>
            <p:cNvGrpSpPr/>
            <p:nvPr/>
          </p:nvGrpSpPr>
          <p:grpSpPr>
            <a:xfrm>
              <a:off x="428625" y="6055334"/>
              <a:ext cx="3163947" cy="568938"/>
              <a:chOff x="343281" y="4667750"/>
              <a:chExt cx="3163947" cy="568938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ZoneTexte 7"/>
                  <p:cNvSpPr txBox="1"/>
                  <p:nvPr/>
                </p:nvSpPr>
                <p:spPr>
                  <a:xfrm>
                    <a:off x="343281" y="4667750"/>
                    <a:ext cx="996298" cy="56893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𝑗𝐶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8" name="ZoneTexte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3281" y="4667750"/>
                    <a:ext cx="996298" cy="568938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80" name="Groupe 79"/>
              <p:cNvGrpSpPr/>
              <p:nvPr/>
            </p:nvGrpSpPr>
            <p:grpSpPr>
              <a:xfrm>
                <a:off x="1976124" y="4770378"/>
                <a:ext cx="1531104" cy="363682"/>
                <a:chOff x="2410464" y="4758519"/>
                <a:chExt cx="1531104" cy="363682"/>
              </a:xfrm>
            </p:grpSpPr>
            <p:cxnSp>
              <p:nvCxnSpPr>
                <p:cNvPr id="20" name="Connecteur droit 19"/>
                <p:cNvCxnSpPr/>
                <p:nvPr/>
              </p:nvCxnSpPr>
              <p:spPr>
                <a:xfrm>
                  <a:off x="2410464" y="4940360"/>
                  <a:ext cx="6983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3234822" y="4940360"/>
                  <a:ext cx="706746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Line 58 2 2"/>
                <p:cNvSpPr>
                  <a:spLocks noChangeShapeType="1"/>
                </p:cNvSpPr>
                <p:nvPr/>
              </p:nvSpPr>
              <p:spPr bwMode="auto">
                <a:xfrm rot="10800000">
                  <a:off x="3237085" y="4758519"/>
                  <a:ext cx="0" cy="36368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ln w="38100" cmpd="sng">
                      <a:solidFill>
                        <a:srgbClr val="000000"/>
                      </a:solidFill>
                    </a:ln>
                  </a:endParaRPr>
                </a:p>
              </p:txBody>
            </p:sp>
            <p:sp>
              <p:nvSpPr>
                <p:cNvPr id="77" name="Line 59 2 2"/>
                <p:cNvSpPr>
                  <a:spLocks noChangeShapeType="1"/>
                </p:cNvSpPr>
                <p:nvPr/>
              </p:nvSpPr>
              <p:spPr bwMode="auto">
                <a:xfrm rot="10800000">
                  <a:off x="3108805" y="4758519"/>
                  <a:ext cx="0" cy="36368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>
                    <a:ln w="38100" cmpd="sng">
                      <a:solidFill>
                        <a:srgbClr val="000000"/>
                      </a:solidFill>
                    </a:ln>
                  </a:endParaRPr>
                </a:p>
              </p:txBody>
            </p:sp>
          </p:grpSp>
        </p:grp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1" name="Tableau 9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2907591"/>
                  </p:ext>
                </p:extLst>
              </p:nvPr>
            </p:nvGraphicFramePr>
            <p:xfrm>
              <a:off x="441357" y="1004587"/>
              <a:ext cx="6676961" cy="14088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4492"/>
                    <a:gridCol w="2519172"/>
                    <a:gridCol w="2503297"/>
                  </a:tblGrid>
                  <a:tr h="661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chemeClr val="tx1"/>
                              </a:solidFill>
                            </a:rPr>
                            <a:t>signal</a:t>
                          </a:r>
                          <a:endParaRPr lang="fr-FR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u="sng" dirty="0" smtClean="0">
                              <a:solidFill>
                                <a:schemeClr val="tx1"/>
                              </a:solidFill>
                            </a:rPr>
                            <a:t>Convention Cosinus</a:t>
                          </a:r>
                        </a:p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ℜ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12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fr-FR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e</m:t>
                                        </m:r>
                                      </m:e>
                                      <m:sup>
                                        <m:r>
                                          <a:rPr lang="fr-FR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d>
                                          <m:dPr>
                                            <m:ctrlP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fr-FR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ℜ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12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fr-FR" sz="12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e>
                                    </m:func>
                                    <m:r>
                                      <a:rPr lang="fr-FR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fr-FR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  <m:func>
                                      <m:funcPr>
                                        <m:ctrlPr>
                                          <a:rPr lang="fr-FR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fr-FR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u="sng" dirty="0" smtClean="0">
                              <a:solidFill>
                                <a:schemeClr val="tx1"/>
                              </a:solidFill>
                            </a:rPr>
                            <a:t>Convention Sinus</a:t>
                          </a:r>
                        </a:p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ℑ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1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fr-FR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e</m:t>
                                        </m:r>
                                      </m:e>
                                      <m:sup>
                                        <m:r>
                                          <a:rPr lang="fr-FR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d>
                                          <m:dPr>
                                            <m:ctrlP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fr-FR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ℑ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1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fr-FR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e>
                                    </m:func>
                                    <m:r>
                                      <a:rPr lang="fr-FR" sz="1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fr-FR" sz="1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  <m:func>
                                      <m:funcPr>
                                        <m:ctrlPr>
                                          <a:rPr lang="fr-FR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𝜔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+ </m:t>
                                            </m:r>
                                            <m:r>
                                              <a:rPr lang="fr-FR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fr-FR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func>
                                  <m:func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p>
                                  <m:sSup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sup>
                                </m:sSup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p>
                                  <m:sSup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sup>
                                </m:sSup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r-FR" sz="1200" b="0" dirty="0" smtClean="0"/>
                                  <m:t>y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func>
                                  <m:func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r-FR" sz="1200" b="0" dirty="0" smtClean="0"/>
                                  <m:t>Y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𝑗𝐴</m:t>
                                </m:r>
                                <m:sSup>
                                  <m:sSup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sup>
                                </m:sSup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67019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r-FR" sz="1200" b="0" dirty="0" smtClean="0"/>
                                  <m:t>Y</m:t>
                                </m:r>
                                <m:d>
                                  <m:d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</m:d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sSup>
                                  <m:sSup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1200" b="0" i="0" smtClean="0">
                                        <a:latin typeface="Cambria Math" panose="020405030504060302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d>
                                      <m:d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𝜔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 </m:t>
                                        </m:r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</m:d>
                                  </m:sup>
                                </m:sSup>
                              </m:oMath>
                            </m:oMathPara>
                          </a14:m>
                          <a:endParaRPr lang="fr-FR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91" name="Tableau 9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2907591"/>
                  </p:ext>
                </p:extLst>
              </p:nvPr>
            </p:nvGraphicFramePr>
            <p:xfrm>
              <a:off x="441357" y="1004587"/>
              <a:ext cx="6676961" cy="140881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4492"/>
                    <a:gridCol w="2519172"/>
                    <a:gridCol w="2503297"/>
                  </a:tblGrid>
                  <a:tr h="6671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1200" dirty="0" smtClean="0">
                              <a:solidFill>
                                <a:schemeClr val="tx1"/>
                              </a:solidFill>
                            </a:rPr>
                            <a:t>signal</a:t>
                          </a:r>
                          <a:endParaRPr lang="fr-FR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 rotWithShape="0">
                          <a:blip r:embed="rId6"/>
                          <a:stretch>
                            <a:fillRect l="-66102" t="-909" r="-100484" b="-11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 rotWithShape="0">
                          <a:blip r:embed="rId6"/>
                          <a:stretch>
                            <a:fillRect l="-166910" t="-909" r="-973" b="-11272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68" t="-181967" r="-304412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66102" t="-181967" r="-100484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66910" t="-181967" r="-973" b="-10327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68" t="-281967" r="-30441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66102" t="-281967" r="-100484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66910" t="-281967" r="-973" b="-327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ZoneTexte 93"/>
              <p:cNvSpPr txBox="1"/>
              <p:nvPr/>
            </p:nvSpPr>
            <p:spPr>
              <a:xfrm>
                <a:off x="3918661" y="2503112"/>
                <a:ext cx="3494378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u="sng" dirty="0" smtClean="0"/>
                  <a:t>Lois d ’électronique :</a:t>
                </a:r>
              </a:p>
              <a:p>
                <a:endParaRPr lang="fr-FR" dirty="0" smtClean="0"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:r>
                  <a:rPr lang="fr-FR" dirty="0" smtClean="0">
                    <a:sym typeface="Wingdings" panose="05000000000000000000" pitchFamily="2" charset="2"/>
                  </a:rPr>
                  <a:t>Toutes les lois vu précédemment sont valides :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/>
                  <a:t>Loi de nœuds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fr-FR" dirty="0" smtClean="0"/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/>
                  <a:t>Loi des mailles 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fr-FR" dirty="0" smtClean="0"/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/>
                  <a:t>Loi d’Ohm 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𝑉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d>
                  </m:oMath>
                </a14:m>
                <a:endParaRPr lang="fr-FR" dirty="0" smtClean="0"/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endParaRPr lang="fr-FR" dirty="0" smtClean="0"/>
              </a:p>
              <a:p>
                <a:pPr marL="285750" indent="-285750">
                  <a:buFont typeface="Wingdings" panose="05000000000000000000" pitchFamily="2" charset="2"/>
                  <a:buChar char="è"/>
                </a:pPr>
                <a:r>
                  <a:rPr lang="fr-FR" dirty="0" smtClean="0">
                    <a:sym typeface="Wingdings" panose="05000000000000000000" pitchFamily="2" charset="2"/>
                  </a:rPr>
                  <a:t>Et donc tous ce qui en découle :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>
                    <a:sym typeface="Wingdings" panose="05000000000000000000" pitchFamily="2" charset="2"/>
                  </a:rPr>
                  <a:t>Théorème de superposition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>
                    <a:sym typeface="Wingdings" panose="05000000000000000000" pitchFamily="2" charset="2"/>
                  </a:rPr>
                  <a:t>Associations d’impédances/résistances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>
                    <a:sym typeface="Wingdings" panose="05000000000000000000" pitchFamily="2" charset="2"/>
                  </a:rPr>
                  <a:t>Associations de générateurs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</a:pPr>
                <a:r>
                  <a:rPr lang="fr-FR" dirty="0" smtClean="0">
                    <a:sym typeface="Wingdings" panose="05000000000000000000" pitchFamily="2" charset="2"/>
                  </a:rPr>
                  <a:t>…</a:t>
                </a:r>
              </a:p>
            </p:txBody>
          </p:sp>
        </mc:Choice>
        <mc:Fallback>
          <p:sp>
            <p:nvSpPr>
              <p:cNvPr id="94" name="ZoneText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661" y="2503112"/>
                <a:ext cx="3494378" cy="4801314"/>
              </a:xfrm>
              <a:prstGeom prst="rect">
                <a:avLst/>
              </a:prstGeom>
              <a:blipFill rotWithShape="0">
                <a:blip r:embed="rId7"/>
                <a:stretch>
                  <a:fillRect l="-1920" t="-762" b="-17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3" name="Groupe 212"/>
          <p:cNvGrpSpPr/>
          <p:nvPr/>
        </p:nvGrpSpPr>
        <p:grpSpPr>
          <a:xfrm>
            <a:off x="67683" y="7265436"/>
            <a:ext cx="7431307" cy="3219756"/>
            <a:chOff x="67683" y="7265436"/>
            <a:chExt cx="7431307" cy="3219756"/>
          </a:xfrm>
        </p:grpSpPr>
        <p:sp>
          <p:nvSpPr>
            <p:cNvPr id="97" name="Rectangle 96"/>
            <p:cNvSpPr/>
            <p:nvPr/>
          </p:nvSpPr>
          <p:spPr>
            <a:xfrm>
              <a:off x="121920" y="7265436"/>
              <a:ext cx="2544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u="sng" dirty="0" smtClean="0"/>
                <a:t>Fonction de transfert :</a:t>
              </a:r>
              <a:endParaRPr lang="fr-FR" sz="2000" b="1" u="sng" dirty="0" smtClean="0"/>
            </a:p>
          </p:txBody>
        </p:sp>
        <p:grpSp>
          <p:nvGrpSpPr>
            <p:cNvPr id="99" name="Groupe 98"/>
            <p:cNvGrpSpPr/>
            <p:nvPr/>
          </p:nvGrpSpPr>
          <p:grpSpPr>
            <a:xfrm>
              <a:off x="67683" y="7803877"/>
              <a:ext cx="2995489" cy="845355"/>
              <a:chOff x="447058" y="1762933"/>
              <a:chExt cx="2995489" cy="845355"/>
            </a:xfrm>
          </p:grpSpPr>
          <p:cxnSp>
            <p:nvCxnSpPr>
              <p:cNvPr id="100" name="Connecteur droit avec flèche 37 1"/>
              <p:cNvCxnSpPr/>
              <p:nvPr/>
            </p:nvCxnSpPr>
            <p:spPr>
              <a:xfrm flipV="1">
                <a:off x="946850" y="1995158"/>
                <a:ext cx="0" cy="50405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ZoneTexte 110 1"/>
              <p:cNvSpPr txBox="1"/>
              <p:nvPr/>
            </p:nvSpPr>
            <p:spPr>
              <a:xfrm>
                <a:off x="447058" y="2074404"/>
                <a:ext cx="6446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/>
                  <a:t>e(</a:t>
                </a:r>
                <a:r>
                  <a:rPr lang="fr-FR" b="1" dirty="0" err="1"/>
                  <a:t>t</a:t>
                </a:r>
                <a:r>
                  <a:rPr lang="fr-FR" b="1" dirty="0"/>
                  <a:t>)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1578681" y="1812525"/>
                <a:ext cx="445143" cy="299833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ZoneTexte 110 2"/>
              <p:cNvSpPr txBox="1"/>
              <p:nvPr/>
            </p:nvSpPr>
            <p:spPr>
              <a:xfrm>
                <a:off x="1605783" y="1762933"/>
                <a:ext cx="387826" cy="369332"/>
              </a:xfrm>
              <a:prstGeom prst="rect">
                <a:avLst/>
              </a:prstGeom>
              <a:noFill/>
              <a:ln w="19050" cmpd="sng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b="1" dirty="0"/>
                  <a:t>R</a:t>
                </a:r>
              </a:p>
            </p:txBody>
          </p:sp>
          <p:sp>
            <p:nvSpPr>
              <p:cNvPr id="104" name="ZoneTexte 110 3"/>
              <p:cNvSpPr txBox="1"/>
              <p:nvPr/>
            </p:nvSpPr>
            <p:spPr>
              <a:xfrm>
                <a:off x="2119900" y="2181323"/>
                <a:ext cx="44940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b="1" dirty="0"/>
                  <a:t>L</a:t>
                </a:r>
              </a:p>
            </p:txBody>
          </p:sp>
          <p:sp>
            <p:nvSpPr>
              <p:cNvPr id="105" name="ZoneTexte 110 4"/>
              <p:cNvSpPr txBox="1"/>
              <p:nvPr/>
            </p:nvSpPr>
            <p:spPr>
              <a:xfrm>
                <a:off x="2940050" y="2074404"/>
                <a:ext cx="5024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/>
                  <a:t>s(</a:t>
                </a:r>
                <a:r>
                  <a:rPr lang="fr-FR" b="1" dirty="0" err="1"/>
                  <a:t>t</a:t>
                </a:r>
                <a:r>
                  <a:rPr lang="fr-FR" b="1" dirty="0"/>
                  <a:t>)</a:t>
                </a:r>
              </a:p>
            </p:txBody>
          </p:sp>
          <p:grpSp>
            <p:nvGrpSpPr>
              <p:cNvPr id="106" name="Groupe 105"/>
              <p:cNvGrpSpPr/>
              <p:nvPr/>
            </p:nvGrpSpPr>
            <p:grpSpPr>
              <a:xfrm>
                <a:off x="2379960" y="1946075"/>
                <a:ext cx="551312" cy="642989"/>
                <a:chOff x="2379960" y="1946075"/>
                <a:chExt cx="551312" cy="642989"/>
              </a:xfrm>
            </p:grpSpPr>
            <p:cxnSp>
              <p:nvCxnSpPr>
                <p:cNvPr id="110" name="Connecteur droit avec flèche 37 2"/>
                <p:cNvCxnSpPr/>
                <p:nvPr/>
              </p:nvCxnSpPr>
              <p:spPr>
                <a:xfrm flipV="1">
                  <a:off x="2931272" y="2007986"/>
                  <a:ext cx="0" cy="50405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" name="Groupe 110"/>
                <p:cNvGrpSpPr/>
                <p:nvPr/>
              </p:nvGrpSpPr>
              <p:grpSpPr>
                <a:xfrm>
                  <a:off x="2393882" y="2305372"/>
                  <a:ext cx="386614" cy="191241"/>
                  <a:chOff x="3110162" y="2381572"/>
                  <a:chExt cx="386614" cy="191241"/>
                </a:xfrm>
              </p:grpSpPr>
              <p:sp>
                <p:nvSpPr>
                  <p:cNvPr id="127" name="Oval 38">
                    <a:extLst>
                      <a:ext uri="{FF2B5EF4-FFF2-40B4-BE49-F238E27FC236}">
                        <a16:creationId xmlns="" xmlns:a16="http://schemas.microsoft.com/office/drawing/2014/main" id="{CE86CBBF-F418-5843-B551-7116F9BC9A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308701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8" name="Oval 39">
                    <a:extLst>
                      <a:ext uri="{FF2B5EF4-FFF2-40B4-BE49-F238E27FC236}">
                        <a16:creationId xmlns="" xmlns:a16="http://schemas.microsoft.com/office/drawing/2014/main" id="{2E4F650B-27D3-9540-A665-8C8AA70043E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249894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9" name="Rectangle 40">
                    <a:extLst>
                      <a:ext uri="{FF2B5EF4-FFF2-40B4-BE49-F238E27FC236}">
                        <a16:creationId xmlns="" xmlns:a16="http://schemas.microsoft.com/office/drawing/2014/main" id="{95C2FAA9-1AC4-2B49-B969-51EFED5650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132369" y="2382588"/>
                    <a:ext cx="168018" cy="212431"/>
                  </a:xfrm>
                  <a:prstGeom prst="rect">
                    <a:avLst/>
                  </a:prstGeom>
                  <a:solidFill>
                    <a:srgbClr val="AFD19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30" name="AutoShape 41">
                    <a:extLst>
                      <a:ext uri="{FF2B5EF4-FFF2-40B4-BE49-F238E27FC236}">
                        <a16:creationId xmlns="" xmlns:a16="http://schemas.microsoft.com/office/drawing/2014/main" id="{545E3780-14A2-FC4D-84F3-E27CCC23C2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189763">
                    <a:off x="3301592" y="2297948"/>
                    <a:ext cx="42004" cy="32686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70 w 21600"/>
                      <a:gd name="T13" fmla="*/ 0 h 21600"/>
                      <a:gd name="T14" fmla="*/ 21330 w 21600"/>
                      <a:gd name="T15" fmla="*/ 13369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1" y="10302"/>
                        </a:moveTo>
                        <a:cubicBezTo>
                          <a:pt x="277" y="4537"/>
                          <a:pt x="5028" y="-1"/>
                          <a:pt x="10800" y="0"/>
                        </a:cubicBezTo>
                        <a:cubicBezTo>
                          <a:pt x="16571" y="0"/>
                          <a:pt x="21322" y="4537"/>
                          <a:pt x="21588" y="10302"/>
                        </a:cubicBezTo>
                        <a:cubicBezTo>
                          <a:pt x="21322" y="4537"/>
                          <a:pt x="16571" y="-1"/>
                          <a:pt x="10799" y="0"/>
                        </a:cubicBezTo>
                        <a:cubicBezTo>
                          <a:pt x="5028" y="0"/>
                          <a:pt x="277" y="4537"/>
                          <a:pt x="11" y="1030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</p:grpSp>
            <p:grpSp>
              <p:nvGrpSpPr>
                <p:cNvPr id="112" name="Groupe 111"/>
                <p:cNvGrpSpPr/>
                <p:nvPr/>
              </p:nvGrpSpPr>
              <p:grpSpPr>
                <a:xfrm>
                  <a:off x="2385980" y="2187760"/>
                  <a:ext cx="394516" cy="168019"/>
                  <a:chOff x="3102260" y="2263960"/>
                  <a:chExt cx="394516" cy="168019"/>
                </a:xfrm>
              </p:grpSpPr>
              <p:sp>
                <p:nvSpPr>
                  <p:cNvPr id="122" name="Oval 43">
                    <a:extLst>
                      <a:ext uri="{FF2B5EF4-FFF2-40B4-BE49-F238E27FC236}">
                        <a16:creationId xmlns="" xmlns:a16="http://schemas.microsoft.com/office/drawing/2014/main" id="{1B343F23-C713-AD44-AD59-6D1FEE80591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191088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3" name="Oval 44">
                    <a:extLst>
                      <a:ext uri="{FF2B5EF4-FFF2-40B4-BE49-F238E27FC236}">
                        <a16:creationId xmlns="" xmlns:a16="http://schemas.microsoft.com/office/drawing/2014/main" id="{5D4932F8-EEB9-8140-B64D-A886B0B113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132282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4" name="Rectangle 45">
                    <a:extLst>
                      <a:ext uri="{FF2B5EF4-FFF2-40B4-BE49-F238E27FC236}">
                        <a16:creationId xmlns="" xmlns:a16="http://schemas.microsoft.com/office/drawing/2014/main" id="{849327B7-D311-B541-8AC7-4BFC3FDE299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124467" y="2241754"/>
                    <a:ext cx="168018" cy="212431"/>
                  </a:xfrm>
                  <a:prstGeom prst="rect">
                    <a:avLst/>
                  </a:prstGeom>
                  <a:solidFill>
                    <a:srgbClr val="AFD19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5" name="AutoShape 46">
                    <a:extLst>
                      <a:ext uri="{FF2B5EF4-FFF2-40B4-BE49-F238E27FC236}">
                        <a16:creationId xmlns="" xmlns:a16="http://schemas.microsoft.com/office/drawing/2014/main" id="{8B4AEF50-C693-0A4A-860E-93B17282A28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189763">
                    <a:off x="3301592" y="2180336"/>
                    <a:ext cx="42005" cy="32686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70 w 21600"/>
                      <a:gd name="T13" fmla="*/ 0 h 21600"/>
                      <a:gd name="T14" fmla="*/ 21330 w 21600"/>
                      <a:gd name="T15" fmla="*/ 13369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1" y="10302"/>
                        </a:moveTo>
                        <a:cubicBezTo>
                          <a:pt x="277" y="4537"/>
                          <a:pt x="5028" y="-1"/>
                          <a:pt x="10800" y="0"/>
                        </a:cubicBezTo>
                        <a:cubicBezTo>
                          <a:pt x="16571" y="0"/>
                          <a:pt x="21322" y="4537"/>
                          <a:pt x="21588" y="10302"/>
                        </a:cubicBezTo>
                        <a:cubicBezTo>
                          <a:pt x="21322" y="4537"/>
                          <a:pt x="16571" y="-1"/>
                          <a:pt x="10799" y="0"/>
                        </a:cubicBezTo>
                        <a:cubicBezTo>
                          <a:pt x="5028" y="0"/>
                          <a:pt x="277" y="4537"/>
                          <a:pt x="11" y="1030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6" name="AutoShape 47">
                    <a:extLst>
                      <a:ext uri="{FF2B5EF4-FFF2-40B4-BE49-F238E27FC236}">
                        <a16:creationId xmlns="" xmlns:a16="http://schemas.microsoft.com/office/drawing/2014/main" id="{7FC297BD-7F43-9D4E-845D-BA35951BD89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189763">
                    <a:off x="3301592" y="2239142"/>
                    <a:ext cx="42005" cy="32686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70 w 21600"/>
                      <a:gd name="T13" fmla="*/ 0 h 21600"/>
                      <a:gd name="T14" fmla="*/ 21330 w 21600"/>
                      <a:gd name="T15" fmla="*/ 13369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1" y="10302"/>
                        </a:moveTo>
                        <a:cubicBezTo>
                          <a:pt x="277" y="4537"/>
                          <a:pt x="5028" y="-1"/>
                          <a:pt x="10800" y="0"/>
                        </a:cubicBezTo>
                        <a:cubicBezTo>
                          <a:pt x="16571" y="0"/>
                          <a:pt x="21322" y="4537"/>
                          <a:pt x="21588" y="10302"/>
                        </a:cubicBezTo>
                        <a:cubicBezTo>
                          <a:pt x="21322" y="4537"/>
                          <a:pt x="16571" y="-1"/>
                          <a:pt x="10799" y="0"/>
                        </a:cubicBezTo>
                        <a:cubicBezTo>
                          <a:pt x="5028" y="0"/>
                          <a:pt x="277" y="4537"/>
                          <a:pt x="11" y="1030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</p:grpSp>
            <p:grpSp>
              <p:nvGrpSpPr>
                <p:cNvPr id="113" name="Groupe 112"/>
                <p:cNvGrpSpPr/>
                <p:nvPr/>
              </p:nvGrpSpPr>
              <p:grpSpPr>
                <a:xfrm>
                  <a:off x="2379960" y="1999297"/>
                  <a:ext cx="400536" cy="230469"/>
                  <a:chOff x="3096240" y="2075497"/>
                  <a:chExt cx="400536" cy="230469"/>
                </a:xfrm>
              </p:grpSpPr>
              <p:sp>
                <p:nvSpPr>
                  <p:cNvPr id="117" name="Oval 49">
                    <a:extLst>
                      <a:ext uri="{FF2B5EF4-FFF2-40B4-BE49-F238E27FC236}">
                        <a16:creationId xmlns="" xmlns:a16="http://schemas.microsoft.com/office/drawing/2014/main" id="{B847B1FC-40B2-2946-BFE1-A99CC4331E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073476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18" name="Oval 50">
                    <a:extLst>
                      <a:ext uri="{FF2B5EF4-FFF2-40B4-BE49-F238E27FC236}">
                        <a16:creationId xmlns="" xmlns:a16="http://schemas.microsoft.com/office/drawing/2014/main" id="{2B43EC8C-4BD2-154E-9904-211C2996A0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264286" y="2014670"/>
                    <a:ext cx="100811" cy="36416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19" name="Rectangle 51">
                    <a:extLst>
                      <a:ext uri="{FF2B5EF4-FFF2-40B4-BE49-F238E27FC236}">
                        <a16:creationId xmlns="" xmlns:a16="http://schemas.microsoft.com/office/drawing/2014/main" id="{C571BB9A-72AC-354B-B5FB-B43D98E14C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087221" y="2084516"/>
                    <a:ext cx="230469" cy="212431"/>
                  </a:xfrm>
                  <a:prstGeom prst="rect">
                    <a:avLst/>
                  </a:prstGeom>
                  <a:solidFill>
                    <a:srgbClr val="AFD19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0" name="AutoShape 52">
                    <a:extLst>
                      <a:ext uri="{FF2B5EF4-FFF2-40B4-BE49-F238E27FC236}">
                        <a16:creationId xmlns="" xmlns:a16="http://schemas.microsoft.com/office/drawing/2014/main" id="{F86B51E2-5914-5840-9E99-5B6B664C5E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189763">
                    <a:off x="3301592" y="2062724"/>
                    <a:ext cx="42005" cy="32686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70 w 21600"/>
                      <a:gd name="T13" fmla="*/ 0 h 21600"/>
                      <a:gd name="T14" fmla="*/ 21330 w 21600"/>
                      <a:gd name="T15" fmla="*/ 13369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1" y="10302"/>
                        </a:moveTo>
                        <a:cubicBezTo>
                          <a:pt x="277" y="4537"/>
                          <a:pt x="5028" y="-1"/>
                          <a:pt x="10800" y="0"/>
                        </a:cubicBezTo>
                        <a:cubicBezTo>
                          <a:pt x="16571" y="0"/>
                          <a:pt x="21322" y="4537"/>
                          <a:pt x="21588" y="10302"/>
                        </a:cubicBezTo>
                        <a:cubicBezTo>
                          <a:pt x="21322" y="4537"/>
                          <a:pt x="16571" y="-1"/>
                          <a:pt x="10799" y="0"/>
                        </a:cubicBezTo>
                        <a:cubicBezTo>
                          <a:pt x="5028" y="0"/>
                          <a:pt x="277" y="4537"/>
                          <a:pt x="11" y="1030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  <p:sp>
                <p:nvSpPr>
                  <p:cNvPr id="121" name="AutoShape 53">
                    <a:extLst>
                      <a:ext uri="{FF2B5EF4-FFF2-40B4-BE49-F238E27FC236}">
                        <a16:creationId xmlns="" xmlns:a16="http://schemas.microsoft.com/office/drawing/2014/main" id="{FA6DAA2D-73B1-9F49-97CA-8EA0B40F5B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189763">
                    <a:off x="3301592" y="2121530"/>
                    <a:ext cx="42005" cy="32686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270 w 21600"/>
                      <a:gd name="T13" fmla="*/ 0 h 21600"/>
                      <a:gd name="T14" fmla="*/ 21330 w 21600"/>
                      <a:gd name="T15" fmla="*/ 13369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11" y="10302"/>
                        </a:moveTo>
                        <a:cubicBezTo>
                          <a:pt x="277" y="4537"/>
                          <a:pt x="5028" y="-1"/>
                          <a:pt x="10800" y="0"/>
                        </a:cubicBezTo>
                        <a:cubicBezTo>
                          <a:pt x="16571" y="0"/>
                          <a:pt x="21322" y="4537"/>
                          <a:pt x="21588" y="10302"/>
                        </a:cubicBezTo>
                        <a:cubicBezTo>
                          <a:pt x="21322" y="4537"/>
                          <a:pt x="16571" y="-1"/>
                          <a:pt x="10799" y="0"/>
                        </a:cubicBezTo>
                        <a:cubicBezTo>
                          <a:pt x="5028" y="0"/>
                          <a:pt x="277" y="4537"/>
                          <a:pt x="11" y="1030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fr-FR" b="1"/>
                  </a:p>
                </p:txBody>
              </p:sp>
            </p:grpSp>
            <p:grpSp>
              <p:nvGrpSpPr>
                <p:cNvPr id="114" name="Groupe 113"/>
                <p:cNvGrpSpPr/>
                <p:nvPr/>
              </p:nvGrpSpPr>
              <p:grpSpPr>
                <a:xfrm>
                  <a:off x="2601170" y="1946075"/>
                  <a:ext cx="0" cy="642989"/>
                  <a:chOff x="3317450" y="2022275"/>
                  <a:chExt cx="0" cy="642989"/>
                </a:xfrm>
              </p:grpSpPr>
              <p:sp>
                <p:nvSpPr>
                  <p:cNvPr id="115" name="Line 36">
                    <a:extLst>
                      <a:ext uri="{FF2B5EF4-FFF2-40B4-BE49-F238E27FC236}">
                        <a16:creationId xmlns="" xmlns:a16="http://schemas.microsoft.com/office/drawing/2014/main" id="{8FEA8012-9038-664C-8BED-C3F197CAE0A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255413" y="2084312"/>
                    <a:ext cx="124074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 b="1"/>
                  </a:p>
                </p:txBody>
              </p:sp>
              <p:sp>
                <p:nvSpPr>
                  <p:cNvPr id="116" name="Line 54">
                    <a:extLst>
                      <a:ext uri="{FF2B5EF4-FFF2-40B4-BE49-F238E27FC236}">
                        <a16:creationId xmlns="" xmlns:a16="http://schemas.microsoft.com/office/drawing/2014/main" id="{833541F2-F2B5-D94F-B81F-5C0C9CA4BDE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255413" y="2603227"/>
                    <a:ext cx="124074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 b="1"/>
                  </a:p>
                </p:txBody>
              </p:sp>
            </p:grpSp>
          </p:grpSp>
          <p:cxnSp>
            <p:nvCxnSpPr>
              <p:cNvPr id="107" name="Connecteur droit 106"/>
              <p:cNvCxnSpPr>
                <a:endCxn id="102" idx="1"/>
              </p:cNvCxnSpPr>
              <p:nvPr/>
            </p:nvCxnSpPr>
            <p:spPr>
              <a:xfrm flipV="1">
                <a:off x="786827" y="1962442"/>
                <a:ext cx="79185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/>
              <p:cNvCxnSpPr>
                <a:stCxn id="102" idx="3"/>
              </p:cNvCxnSpPr>
              <p:nvPr/>
            </p:nvCxnSpPr>
            <p:spPr>
              <a:xfrm flipV="1">
                <a:off x="2023824" y="1944539"/>
                <a:ext cx="91622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/>
              <p:cNvCxnSpPr/>
              <p:nvPr/>
            </p:nvCxnSpPr>
            <p:spPr>
              <a:xfrm flipV="1">
                <a:off x="754319" y="2608288"/>
                <a:ext cx="21769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e 201"/>
            <p:cNvGrpSpPr/>
            <p:nvPr/>
          </p:nvGrpSpPr>
          <p:grpSpPr>
            <a:xfrm>
              <a:off x="4147491" y="7727599"/>
              <a:ext cx="3351499" cy="997910"/>
              <a:chOff x="3552221" y="8556177"/>
              <a:chExt cx="3351499" cy="997910"/>
            </a:xfrm>
          </p:grpSpPr>
          <p:cxnSp>
            <p:nvCxnSpPr>
              <p:cNvPr id="165" name="Connecteur droit avec flèche 37 1"/>
              <p:cNvCxnSpPr/>
              <p:nvPr/>
            </p:nvCxnSpPr>
            <p:spPr>
              <a:xfrm flipV="1">
                <a:off x="4239408" y="8804211"/>
                <a:ext cx="0" cy="50405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6" name="ZoneTexte 110 1"/>
                  <p:cNvSpPr txBox="1"/>
                  <p:nvPr/>
                </p:nvSpPr>
                <p:spPr>
                  <a:xfrm>
                    <a:off x="3552221" y="8883457"/>
                    <a:ext cx="54415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>
              <p:sp>
                <p:nvSpPr>
                  <p:cNvPr id="166" name="ZoneTexte 110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52221" y="8883457"/>
                    <a:ext cx="544157" cy="369332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r="-1000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7" name="Rectangle 166"/>
              <p:cNvSpPr/>
              <p:nvPr/>
            </p:nvSpPr>
            <p:spPr>
              <a:xfrm>
                <a:off x="4659292" y="8556177"/>
                <a:ext cx="1002817" cy="99791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0" name="ZoneTexte 110 4"/>
                  <p:cNvSpPr txBox="1"/>
                  <p:nvPr/>
                </p:nvSpPr>
                <p:spPr>
                  <a:xfrm>
                    <a:off x="6232608" y="8883457"/>
                    <a:ext cx="67111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  <m:d>
                            <m:d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>
              <p:sp>
                <p:nvSpPr>
                  <p:cNvPr id="170" name="ZoneTexte 110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2608" y="8883457"/>
                    <a:ext cx="671112" cy="369332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75" name="Connecteur droit avec flèche 37 2"/>
              <p:cNvCxnSpPr/>
              <p:nvPr/>
            </p:nvCxnSpPr>
            <p:spPr>
              <a:xfrm flipV="1">
                <a:off x="6223830" y="8817039"/>
                <a:ext cx="0" cy="50405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cteur droit 171"/>
              <p:cNvCxnSpPr/>
              <p:nvPr/>
            </p:nvCxnSpPr>
            <p:spPr>
              <a:xfrm flipV="1">
                <a:off x="4067193" y="8773536"/>
                <a:ext cx="576000" cy="8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cteur droit 172"/>
              <p:cNvCxnSpPr/>
              <p:nvPr/>
            </p:nvCxnSpPr>
            <p:spPr>
              <a:xfrm flipV="1">
                <a:off x="5662109" y="8773973"/>
                <a:ext cx="612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8" name="ZoneTexte 110 4"/>
                  <p:cNvSpPr txBox="1"/>
                  <p:nvPr/>
                </p:nvSpPr>
                <p:spPr>
                  <a:xfrm>
                    <a:off x="4654517" y="8870466"/>
                    <a:ext cx="101236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  <m:d>
                            <m:dPr>
                              <m:ctrlPr>
                                <a:rPr lang="fr-FR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fr-F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𝝎</m:t>
                              </m:r>
                            </m:e>
                          </m:d>
                        </m:oMath>
                      </m:oMathPara>
                    </a14:m>
                    <a:endParaRPr lang="fr-FR" b="1" dirty="0"/>
                  </a:p>
                </p:txBody>
              </p:sp>
            </mc:Choice>
            <mc:Fallback>
              <p:sp>
                <p:nvSpPr>
                  <p:cNvPr id="198" name="ZoneTexte 110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54517" y="8870466"/>
                    <a:ext cx="1012366" cy="369332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0" name="Connecteur droit 199"/>
              <p:cNvCxnSpPr/>
              <p:nvPr/>
            </p:nvCxnSpPr>
            <p:spPr>
              <a:xfrm flipV="1">
                <a:off x="4062218" y="9419208"/>
                <a:ext cx="576000" cy="87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Connecteur droit 200"/>
              <p:cNvCxnSpPr/>
              <p:nvPr/>
            </p:nvCxnSpPr>
            <p:spPr>
              <a:xfrm flipV="1">
                <a:off x="5657134" y="9419645"/>
                <a:ext cx="612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3" name="Flèche droite 202"/>
                <p:cNvSpPr/>
                <p:nvPr/>
              </p:nvSpPr>
              <p:spPr>
                <a:xfrm>
                  <a:off x="3327946" y="7934034"/>
                  <a:ext cx="688583" cy="585040"/>
                </a:xfrm>
                <a:prstGeom prst="rightArrow">
                  <a:avLst/>
                </a:prstGeom>
                <a:solidFill>
                  <a:schemeClr val="bg2">
                    <a:lumMod val="5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ℂ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03" name="Flèche droite 2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7946" y="7934034"/>
                  <a:ext cx="688583" cy="585040"/>
                </a:xfrm>
                <a:prstGeom prst="rightArrow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4" name="ZoneTexte 203"/>
                <p:cNvSpPr txBox="1"/>
                <p:nvPr/>
              </p:nvSpPr>
              <p:spPr>
                <a:xfrm>
                  <a:off x="4264391" y="9733075"/>
                  <a:ext cx="2969916" cy="57676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d>
                              <m:d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d>
                          </m:num>
                          <m:den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d>
                          </m:den>
                        </m:f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d>
                              <m:dPr>
                                <m:ctrlP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04" name="ZoneTexte 2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4391" y="9733075"/>
                  <a:ext cx="2969916" cy="576761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106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7" name="Flèche droite 206"/>
            <p:cNvSpPr/>
            <p:nvPr/>
          </p:nvSpPr>
          <p:spPr>
            <a:xfrm flipH="1">
              <a:off x="3222435" y="9859092"/>
              <a:ext cx="688583" cy="324726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209" name="Groupe 208"/>
            <p:cNvGrpSpPr/>
            <p:nvPr/>
          </p:nvGrpSpPr>
          <p:grpSpPr>
            <a:xfrm>
              <a:off x="367920" y="9557719"/>
              <a:ext cx="2395015" cy="927473"/>
              <a:chOff x="4929298" y="9545602"/>
              <a:chExt cx="2395015" cy="927473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5" name="ZoneTexte 204"/>
                  <p:cNvSpPr txBox="1"/>
                  <p:nvPr/>
                </p:nvSpPr>
                <p:spPr>
                  <a:xfrm>
                    <a:off x="5202610" y="9545602"/>
                    <a:ext cx="1848390" cy="29559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 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205" name="ZoneTexte 20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02610" y="9545602"/>
                    <a:ext cx="1848390" cy="295594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 l="-2310" t="-6250" b="-625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6" name="ZoneTexte 205"/>
                  <p:cNvSpPr txBox="1"/>
                  <p:nvPr/>
                </p:nvSpPr>
                <p:spPr>
                  <a:xfrm>
                    <a:off x="4929298" y="10177481"/>
                    <a:ext cx="2395015" cy="29559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𝐴𝐺</m:t>
                          </m:r>
                          <m:sSup>
                            <m:sSup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d>
                                <m:d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 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206" name="ZoneTexte 20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29298" y="10177481"/>
                    <a:ext cx="2395015" cy="295594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 l="-1781" t="-6250" b="-625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8" name="Flèche droite 207"/>
              <p:cNvSpPr/>
              <p:nvPr/>
            </p:nvSpPr>
            <p:spPr>
              <a:xfrm rot="5400000" flipV="1">
                <a:off x="6016945" y="9933629"/>
                <a:ext cx="219720" cy="151418"/>
              </a:xfrm>
              <a:prstGeom prst="rightArrow">
                <a:avLst/>
              </a:prstGeom>
              <a:solidFill>
                <a:schemeClr val="bg2">
                  <a:lumMod val="5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1" name="Flèche droite 210"/>
                <p:cNvSpPr/>
                <p:nvPr/>
              </p:nvSpPr>
              <p:spPr>
                <a:xfrm rot="16200000">
                  <a:off x="1221136" y="8762696"/>
                  <a:ext cx="688583" cy="585040"/>
                </a:xfrm>
                <a:prstGeom prst="rightArrow">
                  <a:avLst/>
                </a:prstGeom>
                <a:solidFill>
                  <a:schemeClr val="bg2">
                    <a:lumMod val="5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211" name="Flèche droite 2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1221136" y="8762696"/>
                  <a:ext cx="688583" cy="585040"/>
                </a:xfrm>
                <a:prstGeom prst="rightArrow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2" name="Flèche droite 211"/>
            <p:cNvSpPr/>
            <p:nvPr/>
          </p:nvSpPr>
          <p:spPr>
            <a:xfrm rot="16200000" flipH="1">
              <a:off x="5405058" y="9046136"/>
              <a:ext cx="688583" cy="324726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259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61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Wingdings</vt:lpstr>
      <vt:lpstr>Thème Office</vt:lpstr>
      <vt:lpstr>Présentation PowerPoint</vt:lpstr>
    </vt:vector>
  </TitlesOfParts>
  <Company>CNRS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Kevin Dupraz</dc:creator>
  <cp:lastModifiedBy>Kevin Dupraz</cp:lastModifiedBy>
  <cp:revision>10</cp:revision>
  <dcterms:created xsi:type="dcterms:W3CDTF">2020-04-01T11:32:34Z</dcterms:created>
  <dcterms:modified xsi:type="dcterms:W3CDTF">2020-04-01T12:42:40Z</dcterms:modified>
</cp:coreProperties>
</file>