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7" r:id="rId4"/>
    <p:sldId id="258" r:id="rId5"/>
    <p:sldId id="259" r:id="rId6"/>
    <p:sldId id="260" r:id="rId7"/>
    <p:sldId id="276" r:id="rId8"/>
    <p:sldId id="263" r:id="rId9"/>
    <p:sldId id="264" r:id="rId10"/>
    <p:sldId id="277" r:id="rId11"/>
    <p:sldId id="278" r:id="rId12"/>
    <p:sldId id="280" r:id="rId13"/>
    <p:sldId id="279" r:id="rId14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63003C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63003C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63003C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63003C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63003C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63003C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63003C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63003C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63003C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47E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63003C"/>
        </a:fontRef>
        <a:srgbClr val="63003C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1CFCA"/>
          </a:solidFill>
        </a:fill>
      </a:tcStyle>
    </a:wholeTbl>
    <a:band2H>
      <a:tcTxStyle/>
      <a:tcStyle>
        <a:tcBdr/>
        <a:fill>
          <a:solidFill>
            <a:srgbClr val="F8E9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63003C"/>
        </a:fontRef>
        <a:srgbClr val="63003C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BDB"/>
          </a:solidFill>
        </a:fill>
      </a:tcStyle>
    </a:wholeTbl>
    <a:band2H>
      <a:tcTxStyle/>
      <a:tcStyle>
        <a:tcBdr/>
        <a:fill>
          <a:solidFill>
            <a:srgbClr val="EEEE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63003C"/>
        </a:fontRef>
        <a:srgbClr val="63003C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7CACD"/>
          </a:solidFill>
        </a:fill>
      </a:tcStyle>
    </a:wholeTbl>
    <a:band2H>
      <a:tcTxStyle/>
      <a:tcStyle>
        <a:tcBdr/>
        <a:fill>
          <a:solidFill>
            <a:srgbClr val="ECE7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63003C"/>
        </a:fontRef>
        <a:srgbClr val="63003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AE6E7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63003C"/>
        </a:fontRef>
        <a:srgbClr val="63003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63003C"/>
              </a:solidFill>
              <a:prstDash val="solid"/>
              <a:round/>
            </a:ln>
          </a:top>
          <a:bottom>
            <a:ln w="25400" cap="flat">
              <a:solidFill>
                <a:srgbClr val="63003C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63003C"/>
              </a:solidFill>
              <a:prstDash val="solid"/>
              <a:round/>
            </a:ln>
          </a:top>
          <a:bottom>
            <a:ln w="25400" cap="flat">
              <a:solidFill>
                <a:srgbClr val="63003C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63003C"/>
        </a:fontRef>
        <a:srgbClr val="63003C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2CACD"/>
          </a:solidFill>
        </a:fill>
      </a:tcStyle>
    </a:wholeTbl>
    <a:band2H>
      <a:tcTxStyle/>
      <a:tcStyle>
        <a:tcBdr/>
        <a:fill>
          <a:solidFill>
            <a:srgbClr val="EAE6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63003C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63003C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63003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63003C"/>
        </a:fontRef>
        <a:srgbClr val="63003C"/>
      </a:tcTxStyle>
      <a:tcStyle>
        <a:tcBdr>
          <a:left>
            <a:ln w="12700" cap="flat">
              <a:solidFill>
                <a:srgbClr val="63003C"/>
              </a:solidFill>
              <a:prstDash val="solid"/>
              <a:round/>
            </a:ln>
          </a:left>
          <a:right>
            <a:ln w="12700" cap="flat">
              <a:solidFill>
                <a:srgbClr val="63003C"/>
              </a:solidFill>
              <a:prstDash val="solid"/>
              <a:round/>
            </a:ln>
          </a:right>
          <a:top>
            <a:ln w="12700" cap="flat">
              <a:solidFill>
                <a:srgbClr val="63003C"/>
              </a:solidFill>
              <a:prstDash val="solid"/>
              <a:round/>
            </a:ln>
          </a:top>
          <a:bottom>
            <a:ln w="12700" cap="flat">
              <a:solidFill>
                <a:srgbClr val="63003C"/>
              </a:solidFill>
              <a:prstDash val="solid"/>
              <a:round/>
            </a:ln>
          </a:bottom>
          <a:insideH>
            <a:ln w="12700" cap="flat">
              <a:solidFill>
                <a:srgbClr val="63003C"/>
              </a:solidFill>
              <a:prstDash val="solid"/>
              <a:round/>
            </a:ln>
          </a:insideH>
          <a:insideV>
            <a:ln w="12700" cap="flat">
              <a:solidFill>
                <a:srgbClr val="63003C"/>
              </a:solidFill>
              <a:prstDash val="solid"/>
              <a:round/>
            </a:ln>
          </a:insideV>
        </a:tcBdr>
        <a:fill>
          <a:solidFill>
            <a:srgbClr val="63003C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63003C"/>
        </a:fontRef>
        <a:srgbClr val="63003C"/>
      </a:tcTxStyle>
      <a:tcStyle>
        <a:tcBdr>
          <a:left>
            <a:ln w="12700" cap="flat">
              <a:solidFill>
                <a:srgbClr val="63003C"/>
              </a:solidFill>
              <a:prstDash val="solid"/>
              <a:round/>
            </a:ln>
          </a:left>
          <a:right>
            <a:ln w="12700" cap="flat">
              <a:solidFill>
                <a:srgbClr val="63003C"/>
              </a:solidFill>
              <a:prstDash val="solid"/>
              <a:round/>
            </a:ln>
          </a:right>
          <a:top>
            <a:ln w="12700" cap="flat">
              <a:solidFill>
                <a:srgbClr val="63003C"/>
              </a:solidFill>
              <a:prstDash val="solid"/>
              <a:round/>
            </a:ln>
          </a:top>
          <a:bottom>
            <a:ln w="12700" cap="flat">
              <a:solidFill>
                <a:srgbClr val="63003C"/>
              </a:solidFill>
              <a:prstDash val="solid"/>
              <a:round/>
            </a:ln>
          </a:bottom>
          <a:insideH>
            <a:ln w="12700" cap="flat">
              <a:solidFill>
                <a:srgbClr val="63003C"/>
              </a:solidFill>
              <a:prstDash val="solid"/>
              <a:round/>
            </a:ln>
          </a:insideH>
          <a:insideV>
            <a:ln w="12700" cap="flat">
              <a:solidFill>
                <a:srgbClr val="63003C"/>
              </a:solidFill>
              <a:prstDash val="solid"/>
              <a:round/>
            </a:ln>
          </a:insideV>
        </a:tcBdr>
        <a:fill>
          <a:solidFill>
            <a:srgbClr val="63003C">
              <a:alpha val="20000"/>
            </a:srgbClr>
          </a:solidFill>
        </a:fill>
      </a:tcStyle>
    </a:firstCol>
    <a:lastRow>
      <a:tcTxStyle b="on" i="off">
        <a:fontRef idx="minor">
          <a:srgbClr val="63003C"/>
        </a:fontRef>
        <a:srgbClr val="63003C"/>
      </a:tcTxStyle>
      <a:tcStyle>
        <a:tcBdr>
          <a:left>
            <a:ln w="12700" cap="flat">
              <a:solidFill>
                <a:srgbClr val="63003C"/>
              </a:solidFill>
              <a:prstDash val="solid"/>
              <a:round/>
            </a:ln>
          </a:left>
          <a:right>
            <a:ln w="12700" cap="flat">
              <a:solidFill>
                <a:srgbClr val="63003C"/>
              </a:solidFill>
              <a:prstDash val="solid"/>
              <a:round/>
            </a:ln>
          </a:right>
          <a:top>
            <a:ln w="50800" cap="flat">
              <a:solidFill>
                <a:srgbClr val="63003C"/>
              </a:solidFill>
              <a:prstDash val="solid"/>
              <a:round/>
            </a:ln>
          </a:top>
          <a:bottom>
            <a:ln w="12700" cap="flat">
              <a:solidFill>
                <a:srgbClr val="63003C"/>
              </a:solidFill>
              <a:prstDash val="solid"/>
              <a:round/>
            </a:ln>
          </a:bottom>
          <a:insideH>
            <a:ln w="12700" cap="flat">
              <a:solidFill>
                <a:srgbClr val="63003C"/>
              </a:solidFill>
              <a:prstDash val="solid"/>
              <a:round/>
            </a:ln>
          </a:insideH>
          <a:insideV>
            <a:ln w="12700" cap="flat">
              <a:solidFill>
                <a:srgbClr val="63003C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63003C"/>
        </a:fontRef>
        <a:srgbClr val="63003C"/>
      </a:tcTxStyle>
      <a:tcStyle>
        <a:tcBdr>
          <a:left>
            <a:ln w="12700" cap="flat">
              <a:solidFill>
                <a:srgbClr val="63003C"/>
              </a:solidFill>
              <a:prstDash val="solid"/>
              <a:round/>
            </a:ln>
          </a:left>
          <a:right>
            <a:ln w="12700" cap="flat">
              <a:solidFill>
                <a:srgbClr val="63003C"/>
              </a:solidFill>
              <a:prstDash val="solid"/>
              <a:round/>
            </a:ln>
          </a:right>
          <a:top>
            <a:ln w="12700" cap="flat">
              <a:solidFill>
                <a:srgbClr val="63003C"/>
              </a:solidFill>
              <a:prstDash val="solid"/>
              <a:round/>
            </a:ln>
          </a:top>
          <a:bottom>
            <a:ln w="25400" cap="flat">
              <a:solidFill>
                <a:srgbClr val="63003C"/>
              </a:solidFill>
              <a:prstDash val="solid"/>
              <a:round/>
            </a:ln>
          </a:bottom>
          <a:insideH>
            <a:ln w="12700" cap="flat">
              <a:solidFill>
                <a:srgbClr val="63003C"/>
              </a:solidFill>
              <a:prstDash val="solid"/>
              <a:round/>
            </a:ln>
          </a:insideH>
          <a:insideV>
            <a:ln w="12700" cap="flat">
              <a:solidFill>
                <a:srgbClr val="63003C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8"/>
    <p:restoredTop sz="94695"/>
  </p:normalViewPr>
  <p:slideViewPr>
    <p:cSldViewPr snapToGrid="0">
      <p:cViewPr varScale="1">
        <p:scale>
          <a:sx n="101" d="100"/>
          <a:sy n="101" d="100"/>
        </p:scale>
        <p:origin x="6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4" name="Shape 10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-pr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3003C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3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pPr>
            <a:endParaRPr/>
          </a:p>
        </p:txBody>
      </p:sp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xfrm>
            <a:off x="362838" y="2165229"/>
            <a:ext cx="11073790" cy="3252162"/>
          </a:xfrm>
          <a:prstGeom prst="rect">
            <a:avLst/>
          </a:prstGeom>
        </p:spPr>
        <p:txBody>
          <a:bodyPr anchor="b"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t>Texte du titre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sz="quarter" idx="1"/>
          </p:nvPr>
        </p:nvSpPr>
        <p:spPr>
          <a:xfrm>
            <a:off x="362838" y="5529529"/>
            <a:ext cx="6384000" cy="746187"/>
          </a:xfrm>
          <a:prstGeom prst="rect">
            <a:avLst/>
          </a:prstGeom>
          <a:noFill/>
        </p:spPr>
        <p:txBody>
          <a:bodyPr anchor="b"/>
          <a:lstStyle>
            <a:lvl1pPr marL="0" indent="0">
              <a:buSzTx/>
              <a:buFontTx/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buSzTx/>
              <a:buFontTx/>
              <a:buNone/>
              <a:defRPr sz="2000">
                <a:solidFill>
                  <a:srgbClr val="FFFFFF"/>
                </a:solidFill>
              </a:defRPr>
            </a:lvl2pPr>
            <a:lvl3pPr marL="0" indent="0">
              <a:buSzTx/>
              <a:buFontTx/>
              <a:buNone/>
              <a:defRPr sz="2000">
                <a:solidFill>
                  <a:srgbClr val="FFFFFF"/>
                </a:solidFill>
              </a:defRPr>
            </a:lvl3pPr>
            <a:lvl4pPr marL="0" indent="0">
              <a:buSzTx/>
              <a:buFontTx/>
              <a:buNone/>
              <a:defRPr sz="2000">
                <a:solidFill>
                  <a:srgbClr val="FFFFFF"/>
                </a:solidFill>
              </a:defRPr>
            </a:lvl4pPr>
            <a:lvl5pPr marL="0" indent="0">
              <a:buSzTx/>
              <a:buFontTx/>
              <a:buNone/>
              <a:defRPr sz="2000">
                <a:solidFill>
                  <a:srgbClr val="FFFFFF"/>
                </a:solidFill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pic>
        <p:nvPicPr>
          <p:cNvPr id="16" name="image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983654" y="649652"/>
            <a:ext cx="224694" cy="12192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7" name="image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004" y="227141"/>
            <a:ext cx="7573278" cy="1267431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Shape 1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-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983654" y="649652"/>
            <a:ext cx="224694" cy="12192002"/>
          </a:xfrm>
          <a:prstGeom prst="rect">
            <a:avLst/>
          </a:prstGeom>
          <a:ln w="12700">
            <a:miter lim="400000"/>
          </a:ln>
        </p:spPr>
      </p:pic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362838" y="2165229"/>
            <a:ext cx="11073790" cy="3252162"/>
          </a:xfrm>
          <a:prstGeom prst="rect">
            <a:avLst/>
          </a:prstGeom>
        </p:spPr>
        <p:txBody>
          <a:bodyPr anchor="b"/>
          <a:lstStyle>
            <a:lvl1pPr>
              <a:defRPr sz="5000">
                <a:solidFill>
                  <a:srgbClr val="63003C"/>
                </a:solidFill>
              </a:defRPr>
            </a:lvl1pPr>
          </a:lstStyle>
          <a:p>
            <a:r>
              <a:t>Modifiez le style du titre</a:t>
            </a:r>
          </a:p>
        </p:txBody>
      </p:sp>
      <p:sp>
        <p:nvSpPr>
          <p:cNvPr id="27" name="Shape 27"/>
          <p:cNvSpPr>
            <a:spLocks noGrp="1"/>
          </p:cNvSpPr>
          <p:nvPr>
            <p:ph type="body" sz="quarter" idx="1"/>
          </p:nvPr>
        </p:nvSpPr>
        <p:spPr>
          <a:xfrm>
            <a:off x="362838" y="5529529"/>
            <a:ext cx="6384000" cy="746187"/>
          </a:xfrm>
          <a:prstGeom prst="rect">
            <a:avLst/>
          </a:prstGeom>
          <a:noFill/>
        </p:spPr>
        <p:txBody>
          <a:bodyPr anchor="b"/>
          <a:lstStyle>
            <a:lvl1pPr marL="0" indent="0">
              <a:buSzTx/>
              <a:buFontTx/>
              <a:buNone/>
              <a:defRPr sz="2000"/>
            </a:lvl1pPr>
          </a:lstStyle>
          <a:p>
            <a:r>
              <a:t>Modifier le style des sous-titres du masque</a:t>
            </a:r>
          </a:p>
        </p:txBody>
      </p:sp>
      <p:sp>
        <p:nvSpPr>
          <p:cNvPr id="28" name="Shape 28"/>
          <p:cNvSpPr/>
          <p:nvPr/>
        </p:nvSpPr>
        <p:spPr>
          <a:xfrm>
            <a:off x="9236764" y="6092687"/>
            <a:ext cx="2862471" cy="54062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pPr>
            <a:endParaRPr/>
          </a:p>
        </p:txBody>
      </p:sp>
      <p:pic>
        <p:nvPicPr>
          <p:cNvPr id="29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642" y="196172"/>
            <a:ext cx="7855479" cy="1314656"/>
          </a:xfrm>
          <a:prstGeom prst="rect">
            <a:avLst/>
          </a:prstGeom>
          <a:ln w="12700">
            <a:miter lim="400000"/>
          </a:ln>
        </p:spPr>
      </p:pic>
      <p:sp>
        <p:nvSpPr>
          <p:cNvPr id="30" name="Shape 3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hapitre_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983654" y="649652"/>
            <a:ext cx="224694" cy="12192002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xfrm>
            <a:off x="362838" y="1360159"/>
            <a:ext cx="11073790" cy="3252162"/>
          </a:xfrm>
          <a:prstGeom prst="rect">
            <a:avLst/>
          </a:prstGeom>
        </p:spPr>
        <p:txBody>
          <a:bodyPr anchor="b"/>
          <a:lstStyle>
            <a:lvl1pPr>
              <a:defRPr sz="4000">
                <a:solidFill>
                  <a:srgbClr val="63003C"/>
                </a:solidFill>
              </a:defRPr>
            </a:lvl1pPr>
          </a:lstStyle>
          <a:p>
            <a:r>
              <a:t>Modifiez le style du titre</a:t>
            </a:r>
          </a:p>
        </p:txBody>
      </p:sp>
      <p:sp>
        <p:nvSpPr>
          <p:cNvPr id="39" name="Shape 3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hapitr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983654" y="649652"/>
            <a:ext cx="224694" cy="12192002"/>
          </a:xfrm>
          <a:prstGeom prst="rect">
            <a:avLst/>
          </a:prstGeom>
          <a:ln w="12700">
            <a:miter lim="400000"/>
          </a:ln>
        </p:spPr>
      </p:pic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7023651" y="1360159"/>
            <a:ext cx="4412975" cy="3252162"/>
          </a:xfrm>
          <a:prstGeom prst="rect">
            <a:avLst/>
          </a:prstGeom>
        </p:spPr>
        <p:txBody>
          <a:bodyPr anchor="b"/>
          <a:lstStyle>
            <a:lvl1pPr>
              <a:defRPr sz="4000">
                <a:solidFill>
                  <a:srgbClr val="63003C"/>
                </a:solidFill>
              </a:defRPr>
            </a:lvl1pPr>
          </a:lstStyle>
          <a:p>
            <a:r>
              <a:t>Texte du titre</a:t>
            </a:r>
          </a:p>
        </p:txBody>
      </p:sp>
      <p:sp>
        <p:nvSpPr>
          <p:cNvPr id="48" name="Shape 48"/>
          <p:cNvSpPr>
            <a:spLocks noGrp="1"/>
          </p:cNvSpPr>
          <p:nvPr>
            <p:ph type="pic" idx="13"/>
          </p:nvPr>
        </p:nvSpPr>
        <p:spPr>
          <a:xfrm>
            <a:off x="1" y="1"/>
            <a:ext cx="6745817" cy="6632576"/>
          </a:xfrm>
          <a:prstGeom prst="rect">
            <a:avLst/>
          </a:prstGeom>
          <a:noFill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-ple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image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983654" y="649652"/>
            <a:ext cx="224694" cy="12192002"/>
          </a:xfrm>
          <a:prstGeom prst="rect">
            <a:avLst/>
          </a:prstGeom>
          <a:ln w="12700">
            <a:miter lim="400000"/>
          </a:ln>
        </p:spPr>
      </p:pic>
      <p:sp>
        <p:nvSpPr>
          <p:cNvPr id="57" name="Shape 57"/>
          <p:cNvSpPr>
            <a:spLocks noGrp="1"/>
          </p:cNvSpPr>
          <p:nvPr>
            <p:ph type="pic" idx="13"/>
          </p:nvPr>
        </p:nvSpPr>
        <p:spPr>
          <a:xfrm>
            <a:off x="0" y="1"/>
            <a:ext cx="12192000" cy="6023113"/>
          </a:xfrm>
          <a:prstGeom prst="rect">
            <a:avLst/>
          </a:prstGeom>
          <a:noFill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+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image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983654" y="649652"/>
            <a:ext cx="224694" cy="12192002"/>
          </a:xfrm>
          <a:prstGeom prst="rect">
            <a:avLst/>
          </a:prstGeom>
          <a:ln w="12700">
            <a:miter lim="400000"/>
          </a:ln>
        </p:spPr>
      </p:pic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xfrm>
            <a:off x="7177178" y="365127"/>
            <a:ext cx="4819291" cy="1325563"/>
          </a:xfrm>
          <a:prstGeom prst="rect">
            <a:avLst/>
          </a:prstGeom>
        </p:spPr>
        <p:txBody>
          <a:bodyPr anchor="b"/>
          <a:lstStyle>
            <a:lvl1pPr>
              <a:defRPr sz="2800"/>
            </a:lvl1pPr>
          </a:lstStyle>
          <a:p>
            <a:r>
              <a:t>Modifiez le style du titre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7177175" y="1825625"/>
            <a:ext cx="4819293" cy="4098100"/>
          </a:xfrm>
          <a:prstGeom prst="rect">
            <a:avLst/>
          </a:prstGeom>
          <a:noFill/>
        </p:spPr>
        <p:txBody>
          <a:bodyPr/>
          <a:lstStyle>
            <a:lvl1pPr>
              <a:defRPr sz="2400"/>
            </a:lvl1pPr>
            <a:lvl2pPr marL="731519" indent="-274319">
              <a:defRPr sz="2400"/>
            </a:lvl2pPr>
            <a:lvl3pPr marL="1219200" indent="-304800">
              <a:defRPr sz="2400"/>
            </a:lvl3pPr>
            <a:lvl4pPr marL="1714500" indent="-342900">
              <a:defRPr sz="2400"/>
            </a:lvl4pPr>
            <a:lvl5pPr marL="2171700" indent="-342900">
              <a:defRPr sz="2400"/>
            </a:lvl5pPr>
          </a:lstStyle>
          <a:p>
            <a:r>
              <a:t>Modifier les styles du texte du masque</a:t>
            </a:r>
          </a:p>
          <a:p>
            <a:pPr lvl="1"/>
            <a:r>
              <a:t>Deuxième niveau</a:t>
            </a:r>
          </a:p>
          <a:p>
            <a:pPr lvl="2"/>
            <a:r>
              <a:t>Troisième niveau</a:t>
            </a:r>
          </a:p>
          <a:p>
            <a:pPr lvl="3"/>
            <a:r>
              <a:t>Quatrième niveau</a:t>
            </a:r>
          </a:p>
          <a:p>
            <a:pPr lvl="4"/>
            <a:r>
              <a:t>Cinquième niveau</a:t>
            </a:r>
          </a:p>
        </p:txBody>
      </p:sp>
      <p:sp>
        <p:nvSpPr>
          <p:cNvPr id="68" name="Shape 68"/>
          <p:cNvSpPr>
            <a:spLocks noGrp="1"/>
          </p:cNvSpPr>
          <p:nvPr>
            <p:ph type="pic" idx="13"/>
          </p:nvPr>
        </p:nvSpPr>
        <p:spPr>
          <a:xfrm>
            <a:off x="1" y="1"/>
            <a:ext cx="6745817" cy="6632576"/>
          </a:xfrm>
          <a:prstGeom prst="rect">
            <a:avLst/>
          </a:prstGeom>
          <a:noFill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9" name="Shape 6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Modifiez le style du titre</a:t>
            </a:r>
          </a:p>
        </p:txBody>
      </p:sp>
      <p:sp>
        <p:nvSpPr>
          <p:cNvPr id="77" name="Shape 7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Modifier les styles du texte du masque</a:t>
            </a:r>
          </a:p>
          <a:p>
            <a:pPr lvl="1"/>
            <a:r>
              <a:t>Deuxième niveau</a:t>
            </a:r>
          </a:p>
          <a:p>
            <a:pPr lvl="2"/>
            <a:r>
              <a:t>Troisième niveau</a:t>
            </a:r>
          </a:p>
          <a:p>
            <a:pPr lvl="3"/>
            <a:r>
              <a:t>Quatrième niveau</a:t>
            </a:r>
          </a:p>
          <a:p>
            <a:pPr lvl="4"/>
            <a:r>
              <a:t>Cinquième niveau</a:t>
            </a:r>
          </a:p>
        </p:txBody>
      </p:sp>
      <p:sp>
        <p:nvSpPr>
          <p:cNvPr id="78" name="Shape 7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+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86" name="Shape 86"/>
          <p:cNvSpPr>
            <a:spLocks noGrp="1"/>
          </p:cNvSpPr>
          <p:nvPr>
            <p:ph type="body" sz="half" idx="1"/>
          </p:nvPr>
        </p:nvSpPr>
        <p:spPr>
          <a:xfrm>
            <a:off x="623393" y="1556791"/>
            <a:ext cx="5472608" cy="4406465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87" name="Shape 87"/>
          <p:cNvSpPr>
            <a:spLocks noGrp="1"/>
          </p:cNvSpPr>
          <p:nvPr>
            <p:ph type="pic" sz="half" idx="13"/>
          </p:nvPr>
        </p:nvSpPr>
        <p:spPr>
          <a:xfrm>
            <a:off x="6453811" y="1563081"/>
            <a:ext cx="5114798" cy="4400399"/>
          </a:xfrm>
          <a:prstGeom prst="rect">
            <a:avLst/>
          </a:prstGeom>
          <a:noFill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8" name="Shape 8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t>Modifiez le style du titre</a:t>
            </a:r>
          </a:p>
        </p:txBody>
      </p:sp>
      <p:sp>
        <p:nvSpPr>
          <p:cNvPr id="96" name="Shape 96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29664"/>
          </a:xfrm>
          <a:prstGeom prst="rect">
            <a:avLst/>
          </a:prstGeom>
          <a:noFill/>
        </p:spPr>
        <p:txBody>
          <a:bodyPr/>
          <a:lstStyle/>
          <a:p>
            <a:r>
              <a:t>Modifiez les styles du texte du masque</a:t>
            </a:r>
          </a:p>
          <a:p>
            <a:pPr lvl="1"/>
            <a:r>
              <a:t>Deuxième niveau</a:t>
            </a:r>
          </a:p>
          <a:p>
            <a:pPr lvl="2"/>
            <a:r>
              <a:t>Troisième niveau</a:t>
            </a:r>
          </a:p>
          <a:p>
            <a:pPr lvl="3"/>
            <a:r>
              <a:t>Quatrième niveau</a:t>
            </a:r>
          </a:p>
          <a:p>
            <a:pPr lvl="4"/>
            <a:r>
              <a:t>Cinquième niveau</a:t>
            </a:r>
          </a:p>
        </p:txBody>
      </p:sp>
      <p:sp>
        <p:nvSpPr>
          <p:cNvPr id="97" name="Shape 97"/>
          <p:cNvSpPr>
            <a:spLocks noGrp="1"/>
          </p:cNvSpPr>
          <p:nvPr>
            <p:ph type="sldNum" sz="quarter" idx="2"/>
          </p:nvPr>
        </p:nvSpPr>
        <p:spPr>
          <a:xfrm>
            <a:off x="3307747" y="6354202"/>
            <a:ext cx="273654" cy="26923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jpe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6200000">
            <a:off x="5983654" y="649652"/>
            <a:ext cx="224694" cy="12192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2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195203" y="6152820"/>
            <a:ext cx="2858861" cy="478447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623391" y="274638"/>
            <a:ext cx="10177133" cy="5620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Modifiez le style du titre</a:t>
            </a: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623393" y="1556791"/>
            <a:ext cx="10177134" cy="436693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Modifier les styles du texte du masque</a:t>
            </a:r>
          </a:p>
          <a:p>
            <a:pPr lvl="1"/>
            <a:r>
              <a:t>Deuxième niveau</a:t>
            </a:r>
          </a:p>
          <a:p>
            <a:pPr lvl="2"/>
            <a:r>
              <a:t>Troisième niveau</a:t>
            </a:r>
          </a:p>
          <a:p>
            <a:pPr lvl="3"/>
            <a:r>
              <a:t>Quatrième niveau</a:t>
            </a:r>
          </a:p>
          <a:p>
            <a:pPr lvl="4"/>
            <a:r>
              <a:t>Cinquième niveau</a:t>
            </a:r>
          </a:p>
        </p:txBody>
      </p:sp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463946" y="6221731"/>
            <a:ext cx="273654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1" i="0" u="none" strike="noStrike" cap="none" spc="0" baseline="0">
          <a:ln>
            <a:noFill/>
          </a:ln>
          <a:solidFill>
            <a:srgbClr val="303E48"/>
          </a:solidFill>
          <a:uFillTx/>
          <a:latin typeface="Open Sans"/>
          <a:ea typeface="Open Sans"/>
          <a:cs typeface="Open Sans"/>
          <a:sym typeface="Open Sans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1" i="0" u="none" strike="noStrike" cap="none" spc="0" baseline="0">
          <a:ln>
            <a:noFill/>
          </a:ln>
          <a:solidFill>
            <a:srgbClr val="303E48"/>
          </a:solidFill>
          <a:uFillTx/>
          <a:latin typeface="Open Sans"/>
          <a:ea typeface="Open Sans"/>
          <a:cs typeface="Open Sans"/>
          <a:sym typeface="Open Sans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1" i="0" u="none" strike="noStrike" cap="none" spc="0" baseline="0">
          <a:ln>
            <a:noFill/>
          </a:ln>
          <a:solidFill>
            <a:srgbClr val="303E48"/>
          </a:solidFill>
          <a:uFillTx/>
          <a:latin typeface="Open Sans"/>
          <a:ea typeface="Open Sans"/>
          <a:cs typeface="Open Sans"/>
          <a:sym typeface="Open Sans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1" i="0" u="none" strike="noStrike" cap="none" spc="0" baseline="0">
          <a:ln>
            <a:noFill/>
          </a:ln>
          <a:solidFill>
            <a:srgbClr val="303E48"/>
          </a:solidFill>
          <a:uFillTx/>
          <a:latin typeface="Open Sans"/>
          <a:ea typeface="Open Sans"/>
          <a:cs typeface="Open Sans"/>
          <a:sym typeface="Open Sans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1" i="0" u="none" strike="noStrike" cap="none" spc="0" baseline="0">
          <a:ln>
            <a:noFill/>
          </a:ln>
          <a:solidFill>
            <a:srgbClr val="303E48"/>
          </a:solidFill>
          <a:uFillTx/>
          <a:latin typeface="Open Sans"/>
          <a:ea typeface="Open Sans"/>
          <a:cs typeface="Open Sans"/>
          <a:sym typeface="Open Sans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1" i="0" u="none" strike="noStrike" cap="none" spc="0" baseline="0">
          <a:ln>
            <a:noFill/>
          </a:ln>
          <a:solidFill>
            <a:srgbClr val="303E48"/>
          </a:solidFill>
          <a:uFillTx/>
          <a:latin typeface="Open Sans"/>
          <a:ea typeface="Open Sans"/>
          <a:cs typeface="Open Sans"/>
          <a:sym typeface="Open Sans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1" i="0" u="none" strike="noStrike" cap="none" spc="0" baseline="0">
          <a:ln>
            <a:noFill/>
          </a:ln>
          <a:solidFill>
            <a:srgbClr val="303E48"/>
          </a:solidFill>
          <a:uFillTx/>
          <a:latin typeface="Open Sans"/>
          <a:ea typeface="Open Sans"/>
          <a:cs typeface="Open Sans"/>
          <a:sym typeface="Open Sans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1" i="0" u="none" strike="noStrike" cap="none" spc="0" baseline="0">
          <a:ln>
            <a:noFill/>
          </a:ln>
          <a:solidFill>
            <a:srgbClr val="303E48"/>
          </a:solidFill>
          <a:uFillTx/>
          <a:latin typeface="Open Sans"/>
          <a:ea typeface="Open Sans"/>
          <a:cs typeface="Open Sans"/>
          <a:sym typeface="Open Sans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1" i="0" u="none" strike="noStrike" cap="none" spc="0" baseline="0">
          <a:ln>
            <a:noFill/>
          </a:ln>
          <a:solidFill>
            <a:srgbClr val="303E48"/>
          </a:solidFill>
          <a:uFillTx/>
          <a:latin typeface="Open Sans"/>
          <a:ea typeface="Open Sans"/>
          <a:cs typeface="Open Sans"/>
          <a:sym typeface="Open Sans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63003C"/>
          </a:solidFill>
          <a:uFillTx/>
          <a:latin typeface="Open Sans"/>
          <a:ea typeface="Open Sans"/>
          <a:cs typeface="Open Sans"/>
          <a:sym typeface="Open Sans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63003C"/>
          </a:solidFill>
          <a:uFillTx/>
          <a:latin typeface="Open Sans"/>
          <a:ea typeface="Open Sans"/>
          <a:cs typeface="Open Sans"/>
          <a:sym typeface="Open Sans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63003C"/>
          </a:solidFill>
          <a:uFillTx/>
          <a:latin typeface="Open Sans"/>
          <a:ea typeface="Open Sans"/>
          <a:cs typeface="Open Sans"/>
          <a:sym typeface="Open Sans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63003C"/>
          </a:solidFill>
          <a:uFillTx/>
          <a:latin typeface="Open Sans"/>
          <a:ea typeface="Open Sans"/>
          <a:cs typeface="Open Sans"/>
          <a:sym typeface="Open Sans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63003C"/>
          </a:solidFill>
          <a:uFillTx/>
          <a:latin typeface="Open Sans"/>
          <a:ea typeface="Open Sans"/>
          <a:cs typeface="Open Sans"/>
          <a:sym typeface="Open Sans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63003C"/>
          </a:solidFill>
          <a:uFillTx/>
          <a:latin typeface="Open Sans"/>
          <a:ea typeface="Open Sans"/>
          <a:cs typeface="Open Sans"/>
          <a:sym typeface="Open Sans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63003C"/>
          </a:solidFill>
          <a:uFillTx/>
          <a:latin typeface="Open Sans"/>
          <a:ea typeface="Open Sans"/>
          <a:cs typeface="Open Sans"/>
          <a:sym typeface="Open Sans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63003C"/>
          </a:solidFill>
          <a:uFillTx/>
          <a:latin typeface="Open Sans"/>
          <a:ea typeface="Open Sans"/>
          <a:cs typeface="Open Sans"/>
          <a:sym typeface="Open Sans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63003C"/>
          </a:solidFill>
          <a:uFillTx/>
          <a:latin typeface="Open Sans"/>
          <a:ea typeface="Open Sans"/>
          <a:cs typeface="Open Sans"/>
          <a:sym typeface="Open Sans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Open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1ToexN9Azo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/>
          </p:cNvSpPr>
          <p:nvPr>
            <p:ph type="ctrTitle"/>
          </p:nvPr>
        </p:nvSpPr>
        <p:spPr>
          <a:xfrm>
            <a:off x="362836" y="2165228"/>
            <a:ext cx="11073793" cy="3252163"/>
          </a:xfrm>
          <a:prstGeom prst="rect">
            <a:avLst/>
          </a:prstGeom>
        </p:spPr>
        <p:txBody>
          <a:bodyPr/>
          <a:lstStyle/>
          <a:p>
            <a:r>
              <a:t>UE Santé et EPS, une approche pluridisciplinaire</a:t>
            </a:r>
          </a:p>
        </p:txBody>
      </p:sp>
      <p:sp>
        <p:nvSpPr>
          <p:cNvPr id="107" name="Shape 107"/>
          <p:cNvSpPr>
            <a:spLocks noGrp="1"/>
          </p:cNvSpPr>
          <p:nvPr>
            <p:ph type="subTitle" sz="quarter" idx="1"/>
          </p:nvPr>
        </p:nvSpPr>
        <p:spPr>
          <a:xfrm>
            <a:off x="5239637" y="5417389"/>
            <a:ext cx="6384002" cy="746187"/>
          </a:xfrm>
          <a:prstGeom prst="rect">
            <a:avLst/>
          </a:prstGeom>
        </p:spPr>
        <p:txBody>
          <a:bodyPr/>
          <a:lstStyle/>
          <a:p>
            <a:pPr algn="r" defTabSz="594359">
              <a:spcBef>
                <a:spcPts val="600"/>
              </a:spcBef>
              <a:defRPr sz="4200" b="1" i="1">
                <a:solidFill>
                  <a:schemeClr val="accent4"/>
                </a:solidFill>
              </a:defRPr>
            </a:pPr>
            <a:r>
              <a:t>TD 1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7A6371-BFCD-F853-F0B5-3D960990F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046" y="2287085"/>
            <a:ext cx="11073790" cy="3252162"/>
          </a:xfrm>
        </p:spPr>
        <p:txBody>
          <a:bodyPr>
            <a:normAutofit fontScale="90000"/>
          </a:bodyPr>
          <a:lstStyle/>
          <a:p>
            <a:r>
              <a:rPr lang="fr-FR" dirty="0"/>
              <a:t>1</a:t>
            </a:r>
            <a:r>
              <a:rPr lang="fr-FR" baseline="30000" dirty="0"/>
              <a:t>ère</a:t>
            </a:r>
            <a:r>
              <a:rPr lang="fr-FR" dirty="0"/>
              <a:t> étude de cas : </a:t>
            </a:r>
            <a:br>
              <a:rPr lang="fr-FR" dirty="0"/>
            </a:br>
            <a:br>
              <a:rPr lang="fr-FR" dirty="0"/>
            </a:br>
            <a:r>
              <a:rPr lang="fr-FR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·      </a:t>
            </a:r>
            <a:br>
              <a:rPr lang="fr-FR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</a:br>
            <a:r>
              <a:rPr lang="fr-FR" dirty="0">
                <a:effectLst/>
                <a:latin typeface="Helvetica Neue" panose="02000503000000020004" pitchFamily="2" charset="0"/>
              </a:rPr>
              <a:t> Formes de pratique scolaire Romain Proust</a:t>
            </a:r>
            <a:r>
              <a:rPr lang="fr-FR" b="1" u="sng" dirty="0">
                <a:effectLst/>
                <a:latin typeface="Helvetica Neue" panose="02000503000000020004" pitchFamily="2" charset="0"/>
              </a:rPr>
              <a:t> </a:t>
            </a:r>
            <a:r>
              <a:rPr lang="fr-FR" dirty="0">
                <a:effectLst/>
                <a:latin typeface="Helvetica Neue" panose="02000503000000020004" pitchFamily="2" charset="0"/>
              </a:rPr>
              <a:t>:</a:t>
            </a:r>
            <a:br>
              <a:rPr lang="fr-FR" dirty="0">
                <a:effectLst/>
                <a:latin typeface="Helvetica Neue" panose="02000503000000020004" pitchFamily="2" charset="0"/>
              </a:rPr>
            </a:br>
            <a:r>
              <a:rPr lang="fr-FR" dirty="0">
                <a:effectLst/>
                <a:latin typeface="Helvetica Neue" panose="02000503000000020004" pitchFamily="2" charset="0"/>
              </a:rPr>
              <a:t> </a:t>
            </a:r>
            <a:r>
              <a:rPr lang="fr-FR" u="sng" dirty="0">
                <a:solidFill>
                  <a:srgbClr val="DCA10D"/>
                </a:solidFill>
                <a:effectLst/>
                <a:latin typeface="Helvetica Neue" panose="02000503000000020004" pitchFamily="2" charset="0"/>
                <a:hlinkClick r:id="rId2"/>
              </a:rPr>
              <a:t>https://www.youtube.com/watch?v=m1ToexN9Azo</a:t>
            </a:r>
            <a:br>
              <a:rPr lang="fr-FR" dirty="0">
                <a:effectLst/>
                <a:latin typeface="Helvetica Neue" panose="02000503000000020004" pitchFamily="2" charset="0"/>
              </a:rPr>
            </a:br>
            <a:br>
              <a:rPr lang="fr-FR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</a:br>
            <a:br>
              <a:rPr lang="fr-FR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0189547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A12E630E-E7ED-0826-8A23-D670A8B763C5}"/>
              </a:ext>
            </a:extLst>
          </p:cNvPr>
          <p:cNvSpPr txBox="1"/>
          <p:nvPr/>
        </p:nvSpPr>
        <p:spPr>
          <a:xfrm>
            <a:off x="1116419" y="58847"/>
            <a:ext cx="8030239" cy="64633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DÉCRIRE PRÉCISÉMENT</a:t>
            </a:r>
          </a:p>
          <a:p>
            <a:pPr algn="l"/>
            <a:endParaRPr lang="fr-F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fr-FR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a) Les choix de l’enseignants :</a:t>
            </a:r>
          </a:p>
          <a:p>
            <a:pPr lvl="4"/>
            <a:r>
              <a:rPr lang="fr-FR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Le dispositif</a:t>
            </a:r>
          </a:p>
          <a:p>
            <a:pPr lvl="4"/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· FPS</a:t>
            </a:r>
          </a:p>
          <a:p>
            <a:pPr lvl="4"/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· But</a:t>
            </a:r>
          </a:p>
          <a:p>
            <a:pPr lvl="4"/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· Matériel</a:t>
            </a:r>
          </a:p>
          <a:p>
            <a:pPr lvl="4"/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· Formes de groupement</a:t>
            </a:r>
          </a:p>
          <a:p>
            <a:pPr lvl="4"/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· Consignes</a:t>
            </a:r>
          </a:p>
          <a:p>
            <a:pPr lvl="4"/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· Contraintes (distances / temps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etc</a:t>
            </a:r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…)</a:t>
            </a:r>
          </a:p>
          <a:p>
            <a:pPr lvl="4"/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·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Evaluation</a:t>
            </a:r>
            <a:endParaRPr lang="fr-F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lvl="4"/>
            <a:r>
              <a:rPr lang="fr-FR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L’activité du professeur :</a:t>
            </a:r>
          </a:p>
          <a:p>
            <a:pPr lvl="4"/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· Textes officiels (Programme du lycée, Champ d’apprentissage 1)</a:t>
            </a:r>
          </a:p>
          <a:p>
            <a:pPr lvl="4"/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· Objectifs généraux de l’EPS</a:t>
            </a:r>
          </a:p>
          <a:p>
            <a:pPr lvl="4"/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· Faire un lien à la santé</a:t>
            </a:r>
          </a:p>
          <a:p>
            <a:pPr lvl="4"/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· placement sur le dispositif / consignes</a:t>
            </a:r>
          </a:p>
          <a:p>
            <a:pPr lvl="4"/>
            <a:endParaRPr lang="fr-F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fr-FR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b) Ce que font les élèves :</a:t>
            </a:r>
          </a:p>
          <a:p>
            <a:pPr algn="l"/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· Degré d’engagement (sous engagé / engagement juste …)</a:t>
            </a:r>
          </a:p>
          <a:p>
            <a:pPr algn="l"/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· Rôles sociaux (actions, implication, outils utilisés, formes de groupement, placement sur le dispositif et par rapport à l’athlète …)</a:t>
            </a:r>
          </a:p>
          <a:p>
            <a:pPr algn="l"/>
            <a:r>
              <a:rPr lang="fr-F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· Décrire la motricité des pratiquants (actions, parties du corps, appuis, implication, vitesse du mouvement, transmission des forces …)</a:t>
            </a:r>
          </a:p>
        </p:txBody>
      </p:sp>
    </p:spTree>
    <p:extLst>
      <p:ext uri="{BB962C8B-B14F-4D97-AF65-F5344CB8AC3E}">
        <p14:creationId xmlns:p14="http://schemas.microsoft.com/office/powerpoint/2010/main" val="1839528418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FBE65B8E-3303-CE0A-14B6-6AAB1C04E7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28600"/>
            <a:ext cx="8153400" cy="611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688188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052C39-BFCC-0619-1F41-13EDB6446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548" y="1734207"/>
            <a:ext cx="10700904" cy="4023742"/>
          </a:xfrm>
        </p:spPr>
        <p:txBody>
          <a:bodyPr>
            <a:normAutofit fontScale="90000"/>
          </a:bodyPr>
          <a:lstStyle/>
          <a:p>
            <a:r>
              <a:rPr lang="fr-FR" dirty="0"/>
              <a:t>Pour le prochain TD , le mardi 11 février : </a:t>
            </a:r>
            <a:br>
              <a:rPr lang="fr-FR" dirty="0"/>
            </a:br>
            <a:br>
              <a:rPr lang="fr-FR" dirty="0"/>
            </a:br>
            <a:r>
              <a:rPr lang="fr-FR" b="0" dirty="0"/>
              <a:t>- </a:t>
            </a:r>
            <a:r>
              <a:rPr lang="fr-FR" dirty="0"/>
              <a:t>avancer la rédaction de l’étude de cas N1 </a:t>
            </a:r>
            <a:r>
              <a:rPr lang="fr-FR" b="0" dirty="0"/>
              <a:t>: les descriptions que vous avez faites en TD du dispositif, activités élèves et enseignants sont à </a:t>
            </a:r>
            <a:r>
              <a:rPr lang="fr-FR" b="0" dirty="0" err="1"/>
              <a:t>rediger</a:t>
            </a:r>
            <a:r>
              <a:rPr lang="fr-FR" b="0" dirty="0"/>
              <a:t> pour répondre aux points a et b ( plan du portfolio page 8) </a:t>
            </a:r>
            <a:br>
              <a:rPr lang="fr-FR" b="0" dirty="0"/>
            </a:br>
            <a:br>
              <a:rPr lang="fr-FR" b="0" dirty="0"/>
            </a:br>
            <a:r>
              <a:rPr lang="fr-FR" b="0" dirty="0"/>
              <a:t>- </a:t>
            </a:r>
            <a:r>
              <a:rPr lang="fr-FR" dirty="0"/>
              <a:t>LISTER tous les concepts </a:t>
            </a:r>
            <a:r>
              <a:rPr lang="fr-FR" b="0" dirty="0"/>
              <a:t>scientifiques et définitions des CM de physiologie  (et concepts socio et psycho de L1) </a:t>
            </a:r>
          </a:p>
        </p:txBody>
      </p:sp>
    </p:spTree>
    <p:extLst>
      <p:ext uri="{BB962C8B-B14F-4D97-AF65-F5344CB8AC3E}">
        <p14:creationId xmlns:p14="http://schemas.microsoft.com/office/powerpoint/2010/main" val="162632215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/>
          </p:cNvSpPr>
          <p:nvPr>
            <p:ph type="title"/>
          </p:nvPr>
        </p:nvSpPr>
        <p:spPr>
          <a:xfrm>
            <a:off x="362838" y="2165229"/>
            <a:ext cx="11625582" cy="1590848"/>
          </a:xfrm>
          <a:prstGeom prst="rect">
            <a:avLst/>
          </a:prstGeom>
        </p:spPr>
        <p:txBody>
          <a:bodyPr/>
          <a:lstStyle>
            <a:lvl1pPr>
              <a:defRPr b="0">
                <a:latin typeface="Noteworthy Bold"/>
                <a:ea typeface="Noteworthy Bold"/>
                <a:cs typeface="Noteworthy Bold"/>
                <a:sym typeface="Noteworthy Bold"/>
              </a:defRPr>
            </a:lvl1pPr>
          </a:lstStyle>
          <a:p>
            <a:r>
              <a:rPr dirty="0">
                <a:latin typeface="Arial Black" panose="020B0A04020102020204" pitchFamily="34" charset="0"/>
              </a:rPr>
              <a:t>Vos </a:t>
            </a:r>
            <a:r>
              <a:rPr lang="fr-FR" dirty="0">
                <a:latin typeface="Arial Black" panose="020B0A04020102020204" pitchFamily="34" charset="0"/>
              </a:rPr>
              <a:t>R</a:t>
            </a:r>
            <a:r>
              <a:rPr dirty="0" err="1">
                <a:latin typeface="Arial Black" panose="020B0A04020102020204" pitchFamily="34" charset="0"/>
              </a:rPr>
              <a:t>eprésentations</a:t>
            </a:r>
            <a:r>
              <a:rPr dirty="0">
                <a:latin typeface="Arial Black" panose="020B0A04020102020204" pitchFamily="34" charset="0"/>
              </a:rPr>
              <a:t> </a:t>
            </a:r>
            <a:r>
              <a:rPr dirty="0" err="1">
                <a:latin typeface="Arial Black" panose="020B0A04020102020204" pitchFamily="34" charset="0"/>
              </a:rPr>
              <a:t>Initiales</a:t>
            </a:r>
            <a:endParaRPr dirty="0">
              <a:latin typeface="Arial Black" panose="020B0A04020102020204" pitchFamily="34" charset="0"/>
            </a:endParaRPr>
          </a:p>
        </p:txBody>
      </p:sp>
      <p:sp>
        <p:nvSpPr>
          <p:cNvPr id="110" name="Shape 110"/>
          <p:cNvSpPr/>
          <p:nvPr/>
        </p:nvSpPr>
        <p:spPr>
          <a:xfrm>
            <a:off x="3048000" y="3105835"/>
            <a:ext cx="6096000" cy="650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>
                <a:latin typeface="Open Sans"/>
                <a:ea typeface="Open Sans"/>
                <a:cs typeface="Open Sans"/>
                <a:sym typeface="Open Sans"/>
              </a:defRPr>
            </a:pPr>
            <a:r>
              <a:t> : </a:t>
            </a:r>
            <a:br/>
            <a:endParaRPr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B53BD-4582-4AFF-B7FD-F6A470265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1A739F-BE8F-4C7B-82F0-56A146BB7512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8E62AD20-D356-5999-AFCE-99652CF1FF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228" y="1871741"/>
            <a:ext cx="10655848" cy="3657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52319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/>
          </p:cNvSpPr>
          <p:nvPr>
            <p:ph type="title"/>
          </p:nvPr>
        </p:nvSpPr>
        <p:spPr>
          <a:xfrm>
            <a:off x="202818" y="2015066"/>
            <a:ext cx="11702782" cy="3505623"/>
          </a:xfrm>
          <a:prstGeom prst="rect">
            <a:avLst/>
          </a:prstGeom>
          <a:solidFill>
            <a:srgbClr val="F5C0D4"/>
          </a:solidFill>
        </p:spPr>
        <p:txBody>
          <a:bodyPr/>
          <a:lstStyle/>
          <a:p>
            <a:pPr algn="ctr">
              <a:defRPr sz="4500" b="0"/>
            </a:pPr>
            <a:r>
              <a:rPr dirty="0">
                <a:latin typeface="Noteworthy Bold"/>
                <a:ea typeface="Noteworthy Bold"/>
                <a:cs typeface="Noteworthy Bold"/>
                <a:sym typeface="Noteworthy Bold"/>
              </a:rPr>
              <a:t>Vos </a:t>
            </a:r>
            <a:r>
              <a:rPr dirty="0" err="1">
                <a:latin typeface="Noteworthy Bold"/>
                <a:ea typeface="Noteworthy Bold"/>
                <a:cs typeface="Noteworthy Bold"/>
                <a:sym typeface="Noteworthy Bold"/>
              </a:rPr>
              <a:t>représentations</a:t>
            </a:r>
            <a:r>
              <a:rPr dirty="0">
                <a:latin typeface="Noteworthy Bold"/>
                <a:ea typeface="Noteworthy Bold"/>
                <a:cs typeface="Noteworthy Bold"/>
                <a:sym typeface="Noteworthy Bold"/>
              </a:rPr>
              <a:t> </a:t>
            </a:r>
            <a:r>
              <a:rPr dirty="0" err="1">
                <a:latin typeface="Noteworthy Bold"/>
                <a:ea typeface="Noteworthy Bold"/>
                <a:cs typeface="Noteworthy Bold"/>
                <a:sym typeface="Noteworthy Bold"/>
              </a:rPr>
              <a:t>initiales</a:t>
            </a:r>
            <a:br>
              <a:rPr dirty="0"/>
            </a:br>
            <a:r>
              <a:rPr dirty="0"/>
              <a:t>La question : </a:t>
            </a:r>
            <a:br>
              <a:rPr dirty="0"/>
            </a:br>
            <a:br>
              <a:rPr dirty="0"/>
            </a:br>
            <a:r>
              <a:rPr sz="3200" i="1" dirty="0" err="1"/>
              <a:t>Quels</a:t>
            </a:r>
            <a:r>
              <a:rPr sz="3200" i="1" dirty="0"/>
              <a:t> </a:t>
            </a:r>
            <a:r>
              <a:rPr sz="3200" i="1" dirty="0" err="1"/>
              <a:t>sont</a:t>
            </a:r>
            <a:r>
              <a:rPr sz="3200" i="1" dirty="0"/>
              <a:t> les </a:t>
            </a:r>
            <a:r>
              <a:rPr sz="3200" b="1" i="1" dirty="0"/>
              <a:t>5 </a:t>
            </a:r>
            <a:r>
              <a:rPr sz="3200" b="1" i="1" dirty="0" err="1"/>
              <a:t>termes</a:t>
            </a:r>
            <a:r>
              <a:rPr sz="3200" i="1" dirty="0"/>
              <a:t> qui </a:t>
            </a:r>
            <a:r>
              <a:rPr sz="3200" i="1" dirty="0" err="1"/>
              <a:t>vous</a:t>
            </a:r>
            <a:r>
              <a:rPr sz="3200" i="1" dirty="0"/>
              <a:t> </a:t>
            </a:r>
            <a:r>
              <a:rPr sz="3200" i="1" dirty="0" err="1"/>
              <a:t>viennent</a:t>
            </a:r>
            <a:r>
              <a:rPr sz="3200" i="1" dirty="0"/>
              <a:t> </a:t>
            </a:r>
            <a:r>
              <a:rPr sz="3200" i="1" dirty="0" err="1"/>
              <a:t>spontanément</a:t>
            </a:r>
            <a:r>
              <a:rPr sz="3200" i="1" dirty="0"/>
              <a:t> à </a:t>
            </a:r>
            <a:r>
              <a:rPr sz="3200" i="1" dirty="0" err="1"/>
              <a:t>l'esprit</a:t>
            </a:r>
            <a:r>
              <a:rPr sz="3200" i="1" dirty="0"/>
              <a:t> </a:t>
            </a:r>
            <a:r>
              <a:rPr sz="3200" i="1" dirty="0" err="1"/>
              <a:t>lorsque</a:t>
            </a:r>
            <a:r>
              <a:rPr sz="3200" i="1" dirty="0"/>
              <a:t> </a:t>
            </a:r>
            <a:r>
              <a:rPr sz="3200" i="1" dirty="0" err="1"/>
              <a:t>l'on</a:t>
            </a:r>
            <a:r>
              <a:rPr sz="3200" i="1" dirty="0"/>
              <a:t> </a:t>
            </a:r>
            <a:r>
              <a:rPr sz="3200" i="1" dirty="0" err="1"/>
              <a:t>vous</a:t>
            </a:r>
            <a:r>
              <a:rPr sz="3200" i="1" dirty="0"/>
              <a:t> </a:t>
            </a:r>
            <a:r>
              <a:rPr sz="3200" i="1" dirty="0" err="1"/>
              <a:t>dit</a:t>
            </a:r>
            <a:r>
              <a:rPr sz="3200" i="1" dirty="0"/>
              <a:t> « Santé &amp; EPS » </a:t>
            </a:r>
            <a:br>
              <a:rPr sz="3200" i="1" dirty="0"/>
            </a:br>
            <a:endParaRPr sz="3200" i="1" dirty="0"/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/>
          </p:cNvSpPr>
          <p:nvPr>
            <p:ph type="title"/>
          </p:nvPr>
        </p:nvSpPr>
        <p:spPr>
          <a:xfrm>
            <a:off x="362838" y="1676399"/>
            <a:ext cx="11073790" cy="4148667"/>
          </a:xfrm>
          <a:prstGeom prst="rect">
            <a:avLst/>
          </a:prstGeom>
        </p:spPr>
        <p:txBody>
          <a:bodyPr/>
          <a:lstStyle/>
          <a:p>
            <a:pPr algn="ctr">
              <a:defRPr sz="4500" b="0" u="sng">
                <a:solidFill>
                  <a:srgbClr val="941751"/>
                </a:solidFill>
                <a:latin typeface="Noteworthy Bold"/>
                <a:ea typeface="Noteworthy Bold"/>
                <a:cs typeface="Noteworthy Bold"/>
                <a:sym typeface="Noteworthy Bold"/>
              </a:defRPr>
            </a:pPr>
            <a:r>
              <a:t>Objectifs de l’enseignement :</a:t>
            </a:r>
          </a:p>
          <a:p>
            <a:pPr algn="just">
              <a:defRPr sz="4500" u="sng"/>
            </a:pPr>
            <a:br/>
            <a:r>
              <a:rPr b="0" u="none"/>
              <a:t>Articuler des </a:t>
            </a:r>
            <a:r>
              <a:rPr u="none"/>
              <a:t>connaissances issus des différents champs scientifiques</a:t>
            </a:r>
            <a:r>
              <a:rPr b="0" u="none"/>
              <a:t> permettant d’alimenter la réflexion sur les relations Santé &amp; EPS.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/>
          </p:cNvSpPr>
          <p:nvPr>
            <p:ph type="title"/>
          </p:nvPr>
        </p:nvSpPr>
        <p:spPr>
          <a:xfrm>
            <a:off x="362838" y="1851855"/>
            <a:ext cx="11073790" cy="3252163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/>
          <a:lstStyle/>
          <a:p>
            <a:pPr algn="ctr" defTabSz="841247">
              <a:defRPr sz="4600" b="0">
                <a:latin typeface="Noteworthy Bold"/>
                <a:ea typeface="Noteworthy Bold"/>
                <a:cs typeface="Noteworthy Bold"/>
                <a:sym typeface="Noteworthy Bold"/>
              </a:defRPr>
            </a:pPr>
            <a:r>
              <a:rPr dirty="0" err="1"/>
              <a:t>Problématique</a:t>
            </a:r>
            <a:r>
              <a:rPr dirty="0"/>
              <a:t> de </a:t>
            </a:r>
            <a:r>
              <a:rPr dirty="0" err="1"/>
              <a:t>l'UE</a:t>
            </a:r>
            <a:r>
              <a:rPr dirty="0"/>
              <a:t> : </a:t>
            </a:r>
          </a:p>
          <a:p>
            <a:pPr defTabSz="841247">
              <a:defRPr sz="4600">
                <a:latin typeface="Cambria"/>
                <a:ea typeface="Cambria"/>
                <a:cs typeface="Cambria"/>
                <a:sym typeface="Cambria"/>
              </a:defRPr>
            </a:pPr>
            <a:br>
              <a:rPr b="0" dirty="0"/>
            </a:br>
            <a:r>
              <a:rPr b="0" dirty="0">
                <a:solidFill>
                  <a:srgbClr val="1747ED"/>
                </a:solidFill>
              </a:rPr>
              <a:t>A-t-on les </a:t>
            </a:r>
            <a:r>
              <a:rPr b="0" dirty="0" err="1">
                <a:solidFill>
                  <a:srgbClr val="1747ED"/>
                </a:solidFill>
              </a:rPr>
              <a:t>moyens</a:t>
            </a:r>
            <a:r>
              <a:rPr b="0" dirty="0">
                <a:solidFill>
                  <a:srgbClr val="1747ED"/>
                </a:solidFill>
              </a:rPr>
              <a:t>, </a:t>
            </a:r>
            <a:r>
              <a:rPr b="0" dirty="0" err="1">
                <a:solidFill>
                  <a:srgbClr val="1747ED"/>
                </a:solidFill>
              </a:rPr>
              <a:t>en</a:t>
            </a:r>
            <a:r>
              <a:rPr b="0" dirty="0">
                <a:solidFill>
                  <a:srgbClr val="1747ED"/>
                </a:solidFill>
              </a:rPr>
              <a:t> EPS, de </a:t>
            </a:r>
            <a:r>
              <a:rPr b="0" dirty="0" err="1">
                <a:solidFill>
                  <a:srgbClr val="1747ED"/>
                </a:solidFill>
              </a:rPr>
              <a:t>travailler</a:t>
            </a:r>
            <a:r>
              <a:rPr b="0" dirty="0">
                <a:solidFill>
                  <a:srgbClr val="1747ED"/>
                </a:solidFill>
              </a:rPr>
              <a:t> </a:t>
            </a:r>
            <a:r>
              <a:rPr b="0" dirty="0" err="1">
                <a:solidFill>
                  <a:srgbClr val="1747ED"/>
                </a:solidFill>
              </a:rPr>
              <a:t>à</a:t>
            </a:r>
            <a:r>
              <a:rPr b="0" dirty="0">
                <a:solidFill>
                  <a:srgbClr val="1747ED"/>
                </a:solidFill>
              </a:rPr>
              <a:t> plus </a:t>
            </a:r>
            <a:r>
              <a:rPr b="0" dirty="0" err="1">
                <a:solidFill>
                  <a:srgbClr val="1747ED"/>
                </a:solidFill>
              </a:rPr>
              <a:t>ou</a:t>
            </a:r>
            <a:r>
              <a:rPr b="0" dirty="0">
                <a:solidFill>
                  <a:srgbClr val="1747ED"/>
                </a:solidFill>
              </a:rPr>
              <a:t> </a:t>
            </a:r>
            <a:r>
              <a:rPr b="0" dirty="0" err="1">
                <a:solidFill>
                  <a:srgbClr val="1747ED"/>
                </a:solidFill>
              </a:rPr>
              <a:t>moins</a:t>
            </a:r>
            <a:r>
              <a:rPr b="0" dirty="0">
                <a:solidFill>
                  <a:srgbClr val="1747ED"/>
                </a:solidFill>
              </a:rPr>
              <a:t> long </a:t>
            </a:r>
            <a:r>
              <a:rPr b="0" dirty="0" err="1">
                <a:solidFill>
                  <a:srgbClr val="1747ED"/>
                </a:solidFill>
              </a:rPr>
              <a:t>terme</a:t>
            </a:r>
            <a:r>
              <a:rPr b="0" dirty="0">
                <a:solidFill>
                  <a:srgbClr val="1747ED"/>
                </a:solidFill>
              </a:rPr>
              <a:t> sur la </a:t>
            </a:r>
            <a:r>
              <a:rPr b="0" dirty="0" err="1">
                <a:solidFill>
                  <a:srgbClr val="1747ED"/>
                </a:solidFill>
              </a:rPr>
              <a:t>santé</a:t>
            </a:r>
            <a:r>
              <a:rPr b="0" dirty="0">
                <a:solidFill>
                  <a:srgbClr val="1747ED"/>
                </a:solidFill>
              </a:rPr>
              <a:t> des </a:t>
            </a:r>
            <a:r>
              <a:rPr b="0" dirty="0" err="1">
                <a:solidFill>
                  <a:srgbClr val="1747ED"/>
                </a:solidFill>
              </a:rPr>
              <a:t>élèves</a:t>
            </a:r>
            <a:r>
              <a:rPr b="0" dirty="0">
                <a:solidFill>
                  <a:srgbClr val="1747ED"/>
                </a:solidFill>
              </a:rPr>
              <a:t> ?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6AC9AE-4659-44A5-AB27-A4FCE5CEB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-180785"/>
            <a:ext cx="10515600" cy="1325563"/>
          </a:xfrm>
        </p:spPr>
        <p:txBody>
          <a:bodyPr/>
          <a:lstStyle/>
          <a:p>
            <a:r>
              <a:rPr lang="fr-FR" dirty="0"/>
              <a:t>Organisation de l’enseignement :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3CFC735-6B99-46C5-B755-EBC28BC59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9909" y="1364168"/>
            <a:ext cx="6559801" cy="4129664"/>
          </a:xfrm>
        </p:spPr>
        <p:txBody>
          <a:bodyPr>
            <a:noAutofit/>
          </a:bodyPr>
          <a:lstStyle/>
          <a:p>
            <a:pPr marL="278892" lvl="1" indent="0" defTabSz="557784">
              <a:lnSpc>
                <a:spcPct val="120000"/>
              </a:lnSpc>
              <a:spcBef>
                <a:spcPts val="0"/>
              </a:spcBef>
              <a:buNone/>
              <a:defRPr sz="2257"/>
            </a:pPr>
            <a:r>
              <a:rPr lang="fr-FR" sz="1600" b="1" dirty="0"/>
              <a:t>TD1 le mardi 21/01 : </a:t>
            </a:r>
          </a:p>
          <a:p>
            <a:pPr marL="952117" lvl="2" indent="-162687" defTabSz="557784">
              <a:lnSpc>
                <a:spcPct val="120000"/>
              </a:lnSpc>
              <a:spcBef>
                <a:spcPts val="0"/>
              </a:spcBef>
              <a:defRPr sz="2257"/>
            </a:pPr>
            <a:r>
              <a:rPr lang="fr-FR" sz="1600" dirty="0"/>
              <a:t>Représentations "Santé &amp; EPS » </a:t>
            </a:r>
          </a:p>
          <a:p>
            <a:pPr marL="952117" lvl="2" indent="-162687" defTabSz="557784">
              <a:lnSpc>
                <a:spcPct val="120000"/>
              </a:lnSpc>
              <a:spcBef>
                <a:spcPts val="0"/>
              </a:spcBef>
              <a:defRPr sz="2257"/>
            </a:pPr>
            <a:r>
              <a:rPr lang="fr-FR" sz="1600" dirty="0"/>
              <a:t>Présentation de l'UE </a:t>
            </a:r>
          </a:p>
          <a:p>
            <a:pPr marL="952117" lvl="2" indent="-162687" defTabSz="557784">
              <a:lnSpc>
                <a:spcPct val="120000"/>
              </a:lnSpc>
              <a:spcBef>
                <a:spcPts val="0"/>
              </a:spcBef>
              <a:defRPr sz="2257"/>
            </a:pPr>
            <a:r>
              <a:rPr lang="fr-FR" sz="1600" dirty="0"/>
              <a:t>Attendus du Portfolio </a:t>
            </a:r>
          </a:p>
          <a:p>
            <a:pPr marL="952117" lvl="2" indent="-162687" defTabSz="557784">
              <a:lnSpc>
                <a:spcPct val="120000"/>
              </a:lnSpc>
              <a:spcBef>
                <a:spcPts val="0"/>
              </a:spcBef>
              <a:defRPr sz="2257"/>
            </a:pPr>
            <a:r>
              <a:rPr lang="fr-FR" sz="1600" dirty="0"/>
              <a:t>Étude de cas n°1</a:t>
            </a:r>
          </a:p>
          <a:p>
            <a:pPr marL="278892" lvl="1" indent="0" defTabSz="557784">
              <a:lnSpc>
                <a:spcPct val="120000"/>
              </a:lnSpc>
              <a:spcBef>
                <a:spcPts val="0"/>
              </a:spcBef>
              <a:buNone/>
              <a:defRPr sz="2257"/>
            </a:pPr>
            <a:r>
              <a:rPr lang="fr-FR" sz="1600" b="1" dirty="0">
                <a:solidFill>
                  <a:srgbClr val="0070C0"/>
                </a:solidFill>
              </a:rPr>
              <a:t>CM1</a:t>
            </a:r>
            <a:r>
              <a:rPr lang="fr-FR" sz="1600" dirty="0">
                <a:solidFill>
                  <a:srgbClr val="0070C0"/>
                </a:solidFill>
              </a:rPr>
              <a:t> le 28/01 de 13h30 à 15h30  : Physiologie–(C TRIOLET), </a:t>
            </a:r>
            <a:br>
              <a:rPr lang="fr-FR" sz="1600" dirty="0">
                <a:solidFill>
                  <a:srgbClr val="0070C0"/>
                </a:solidFill>
              </a:rPr>
            </a:br>
            <a:r>
              <a:rPr lang="fr-FR" sz="1600" b="1" dirty="0">
                <a:solidFill>
                  <a:srgbClr val="0070C0"/>
                </a:solidFill>
              </a:rPr>
              <a:t>CM2</a:t>
            </a:r>
            <a:r>
              <a:rPr lang="fr-FR" sz="1600" dirty="0">
                <a:solidFill>
                  <a:srgbClr val="0070C0"/>
                </a:solidFill>
              </a:rPr>
              <a:t> le 04/02 de 13h30 à 15h30 : Physiologie –(C TRIOLET), </a:t>
            </a:r>
          </a:p>
          <a:p>
            <a:pPr marL="278892" lvl="1" indent="0" defTabSz="557784">
              <a:lnSpc>
                <a:spcPct val="120000"/>
              </a:lnSpc>
              <a:spcBef>
                <a:spcPts val="0"/>
              </a:spcBef>
              <a:buNone/>
              <a:defRPr sz="2257"/>
            </a:pPr>
            <a:r>
              <a:rPr lang="fr-FR" sz="1600" b="1" dirty="0"/>
              <a:t>TD 2</a:t>
            </a:r>
            <a:r>
              <a:rPr lang="fr-FR" sz="1600" dirty="0"/>
              <a:t> </a:t>
            </a:r>
            <a:r>
              <a:rPr lang="fr-FR" sz="1600" b="1" dirty="0"/>
              <a:t>le mardi 11/02 : </a:t>
            </a:r>
          </a:p>
          <a:p>
            <a:pPr marL="1246630" lvl="2" indent="-457200" defTabSz="557784">
              <a:lnSpc>
                <a:spcPct val="120000"/>
              </a:lnSpc>
              <a:spcBef>
                <a:spcPts val="0"/>
              </a:spcBef>
              <a:defRPr sz="2257"/>
            </a:pPr>
            <a:r>
              <a:rPr lang="fr-FR" sz="1600" dirty="0"/>
              <a:t>Analyse des représentations initiales</a:t>
            </a:r>
          </a:p>
          <a:p>
            <a:pPr marL="1246630" lvl="2" indent="-457200" defTabSz="557784">
              <a:lnSpc>
                <a:spcPct val="120000"/>
              </a:lnSpc>
              <a:spcBef>
                <a:spcPts val="0"/>
              </a:spcBef>
              <a:defRPr sz="2257"/>
            </a:pPr>
            <a:r>
              <a:rPr lang="fr-FR" sz="1600" dirty="0"/>
              <a:t>Exemple d’articulation description/Théorie</a:t>
            </a:r>
          </a:p>
          <a:p>
            <a:pPr marL="1246630" lvl="2" indent="-457200" defTabSz="557784">
              <a:lnSpc>
                <a:spcPct val="120000"/>
              </a:lnSpc>
              <a:spcBef>
                <a:spcPts val="0"/>
              </a:spcBef>
              <a:defRPr sz="2257"/>
            </a:pPr>
            <a:r>
              <a:rPr lang="fr-FR" sz="1600" dirty="0"/>
              <a:t>Présentation étude de cas n°2</a:t>
            </a:r>
          </a:p>
          <a:p>
            <a:pPr marL="278892" lvl="1" indent="0" defTabSz="557784">
              <a:lnSpc>
                <a:spcPct val="120000"/>
              </a:lnSpc>
              <a:spcBef>
                <a:spcPts val="0"/>
              </a:spcBef>
              <a:buNone/>
              <a:defRPr sz="2257"/>
            </a:pPr>
            <a:r>
              <a:rPr lang="fr-FR" sz="1600" b="1" dirty="0">
                <a:solidFill>
                  <a:srgbClr val="0070C0"/>
                </a:solidFill>
              </a:rPr>
              <a:t>CM3</a:t>
            </a:r>
            <a:r>
              <a:rPr lang="fr-FR" sz="1600" dirty="0">
                <a:solidFill>
                  <a:srgbClr val="0070C0"/>
                </a:solidFill>
              </a:rPr>
              <a:t> le 18/02 : Psychologie –(S MICHEL)</a:t>
            </a:r>
          </a:p>
          <a:p>
            <a:pPr marL="278892" lvl="1" indent="0" defTabSz="557784">
              <a:lnSpc>
                <a:spcPct val="120000"/>
              </a:lnSpc>
              <a:spcBef>
                <a:spcPts val="0"/>
              </a:spcBef>
              <a:buNone/>
              <a:defRPr sz="2257"/>
            </a:pPr>
            <a:r>
              <a:rPr lang="fr-FR" sz="1600" b="1" dirty="0">
                <a:solidFill>
                  <a:srgbClr val="0070C0"/>
                </a:solidFill>
              </a:rPr>
              <a:t>CM 4 </a:t>
            </a:r>
            <a:r>
              <a:rPr lang="fr-FR" sz="1600" dirty="0">
                <a:solidFill>
                  <a:srgbClr val="0070C0"/>
                </a:solidFill>
              </a:rPr>
              <a:t>le 04/03 : psychologie ( S MICHEL) </a:t>
            </a:r>
          </a:p>
          <a:p>
            <a:pPr marL="278892" lvl="1" indent="0" defTabSz="557784">
              <a:lnSpc>
                <a:spcPct val="120000"/>
              </a:lnSpc>
              <a:spcBef>
                <a:spcPts val="0"/>
              </a:spcBef>
              <a:buNone/>
              <a:defRPr sz="2257"/>
            </a:pPr>
            <a:r>
              <a:rPr lang="fr-FR" sz="1600" dirty="0">
                <a:solidFill>
                  <a:srgbClr val="FF0000"/>
                </a:solidFill>
              </a:rPr>
              <a:t>CC : pour le 5 mars rendre a) et b) de l’étude cas N1</a:t>
            </a:r>
          </a:p>
          <a:p>
            <a:pPr marL="278892" lvl="1" indent="0" defTabSz="557784">
              <a:lnSpc>
                <a:spcPct val="120000"/>
              </a:lnSpc>
              <a:spcBef>
                <a:spcPts val="0"/>
              </a:spcBef>
              <a:buNone/>
              <a:defRPr sz="2257"/>
            </a:pPr>
            <a:br>
              <a:rPr lang="fr-FR" sz="1600" i="1" dirty="0">
                <a:latin typeface="MS Reference Sans Serif" panose="020B0604030504040204" pitchFamily="34" charset="0"/>
              </a:rPr>
            </a:br>
            <a:endParaRPr lang="fr-FR" sz="1600" i="1" dirty="0">
              <a:latin typeface="MS Reference Sans Serif" panose="020B0604030504040204" pitchFamily="34" charset="0"/>
            </a:endParaRPr>
          </a:p>
        </p:txBody>
      </p:sp>
      <p:sp>
        <p:nvSpPr>
          <p:cNvPr id="4" name="Espace réservé du texte 2">
            <a:extLst>
              <a:ext uri="{FF2B5EF4-FFF2-40B4-BE49-F238E27FC236}">
                <a16:creationId xmlns:a16="http://schemas.microsoft.com/office/drawing/2014/main" id="{BC21077C-D6E6-4623-B50C-633533C1DF9B}"/>
              </a:ext>
            </a:extLst>
          </p:cNvPr>
          <p:cNvSpPr txBox="1">
            <a:spLocks/>
          </p:cNvSpPr>
          <p:nvPr/>
        </p:nvSpPr>
        <p:spPr>
          <a:xfrm>
            <a:off x="7007185" y="1144778"/>
            <a:ext cx="4976998" cy="4129664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Autofit/>
          </a:bodyPr>
          <a:lstStyle>
            <a:lvl1pPr marL="228600" marR="0" indent="-228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63003C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1pPr>
            <a:lvl2pPr marL="723900" marR="0" indent="-2667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63003C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2pPr>
            <a:lvl3pPr marL="1234438" marR="0" indent="-320038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63003C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3pPr>
            <a:lvl4pPr marL="1727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63003C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4pPr>
            <a:lvl5pPr marL="21844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63003C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5pPr>
            <a:lvl6pPr marL="26416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63003C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6pPr>
            <a:lvl7pPr marL="30988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63003C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7pPr>
            <a:lvl8pPr marL="35560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63003C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8pPr>
            <a:lvl9pPr marL="4013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63003C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278892" lvl="1" indent="0" defTabSz="557784" hangingPunct="1">
              <a:lnSpc>
                <a:spcPct val="120000"/>
              </a:lnSpc>
              <a:spcBef>
                <a:spcPts val="0"/>
              </a:spcBef>
              <a:buNone/>
              <a:defRPr sz="2257"/>
            </a:pPr>
            <a:r>
              <a:rPr lang="fr-FR" sz="1600" b="1" dirty="0"/>
              <a:t>TD 3 le 11/03  : </a:t>
            </a:r>
          </a:p>
          <a:p>
            <a:pPr marL="1246630" lvl="2" indent="-457200" defTabSz="557784" hangingPunct="1">
              <a:lnSpc>
                <a:spcPct val="120000"/>
              </a:lnSpc>
              <a:spcBef>
                <a:spcPts val="0"/>
              </a:spcBef>
              <a:defRPr sz="2257"/>
            </a:pPr>
            <a:r>
              <a:rPr lang="fr-FR" sz="1600" dirty="0"/>
              <a:t>Avancée de l’étude de cas n°2</a:t>
            </a:r>
          </a:p>
          <a:p>
            <a:pPr marL="1246630" lvl="2" indent="-457200" defTabSz="557784" hangingPunct="1">
              <a:lnSpc>
                <a:spcPct val="120000"/>
              </a:lnSpc>
              <a:spcBef>
                <a:spcPts val="0"/>
              </a:spcBef>
              <a:defRPr sz="2257"/>
            </a:pPr>
            <a:r>
              <a:rPr lang="fr-FR" sz="1600" dirty="0"/>
              <a:t>Retours sur le travail effectué</a:t>
            </a:r>
          </a:p>
          <a:p>
            <a:pPr marL="278892" lvl="1" indent="0" defTabSz="557784" hangingPunct="1">
              <a:lnSpc>
                <a:spcPct val="120000"/>
              </a:lnSpc>
              <a:spcBef>
                <a:spcPts val="0"/>
              </a:spcBef>
              <a:buNone/>
              <a:defRPr sz="2257"/>
            </a:pPr>
            <a:r>
              <a:rPr lang="fr-FR" sz="1600" b="1" dirty="0">
                <a:solidFill>
                  <a:srgbClr val="0070C0"/>
                </a:solidFill>
              </a:rPr>
              <a:t>CM 5</a:t>
            </a:r>
            <a:r>
              <a:rPr lang="fr-FR" sz="1600" dirty="0">
                <a:solidFill>
                  <a:srgbClr val="0070C0"/>
                </a:solidFill>
              </a:rPr>
              <a:t> le 18/03 : Sociologie (C; HERGAULT)</a:t>
            </a:r>
            <a:br>
              <a:rPr lang="fr-FR" sz="1600" dirty="0">
                <a:solidFill>
                  <a:srgbClr val="0070C0"/>
                </a:solidFill>
              </a:rPr>
            </a:br>
            <a:r>
              <a:rPr lang="fr-FR" sz="1600" b="1" dirty="0"/>
              <a:t>TD 4 le 25/03 :</a:t>
            </a:r>
          </a:p>
          <a:p>
            <a:pPr marL="736092" lvl="1" indent="-457200" defTabSz="557784" hangingPunct="1">
              <a:lnSpc>
                <a:spcPct val="120000"/>
              </a:lnSpc>
              <a:spcBef>
                <a:spcPts val="0"/>
              </a:spcBef>
              <a:defRPr sz="2257"/>
            </a:pPr>
            <a:r>
              <a:rPr lang="fr-FR" sz="1600" dirty="0"/>
              <a:t>Présentation description et concepts à développer pour vidéo 2</a:t>
            </a:r>
            <a:br>
              <a:rPr lang="fr-FR" sz="1600" dirty="0"/>
            </a:br>
            <a:endParaRPr lang="fr-FR" sz="1600" dirty="0">
              <a:solidFill>
                <a:srgbClr val="0070C0"/>
              </a:solidFill>
            </a:endParaRPr>
          </a:p>
          <a:p>
            <a:pPr marL="736092" lvl="1" indent="-457200" defTabSz="557784" hangingPunct="1">
              <a:lnSpc>
                <a:spcPct val="120000"/>
              </a:lnSpc>
              <a:spcBef>
                <a:spcPts val="0"/>
              </a:spcBef>
              <a:defRPr sz="2257"/>
            </a:pPr>
            <a:r>
              <a:rPr lang="fr-FR" sz="1600" b="1" dirty="0">
                <a:solidFill>
                  <a:srgbClr val="1747ED"/>
                </a:solidFill>
              </a:rPr>
              <a:t>Dépôt du portfolio le 8 AVRIL 2025 sur </a:t>
            </a:r>
            <a:r>
              <a:rPr lang="fr-FR" sz="1600" b="1" dirty="0" err="1">
                <a:solidFill>
                  <a:srgbClr val="1747ED"/>
                </a:solidFill>
              </a:rPr>
              <a:t>Ecampus</a:t>
            </a:r>
            <a:r>
              <a:rPr lang="fr-FR" sz="1600" b="1" dirty="0">
                <a:solidFill>
                  <a:srgbClr val="1747ED"/>
                </a:solidFill>
              </a:rPr>
              <a:t>, cours EPS SANTÉ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4A57AFFD-082A-4EC4-B006-929C626DD2AC}"/>
              </a:ext>
            </a:extLst>
          </p:cNvPr>
          <p:cNvCxnSpPr/>
          <p:nvPr/>
        </p:nvCxnSpPr>
        <p:spPr>
          <a:xfrm>
            <a:off x="6839712" y="1364168"/>
            <a:ext cx="0" cy="3692464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6F327FF6-919A-4DE6-B46E-834D4C14CC94}"/>
              </a:ext>
            </a:extLst>
          </p:cNvPr>
          <p:cNvSpPr/>
          <p:nvPr/>
        </p:nvSpPr>
        <p:spPr>
          <a:xfrm>
            <a:off x="2928835" y="5493832"/>
            <a:ext cx="6102430" cy="484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8892" lvl="1" algn="ctr" defTabSz="557784">
              <a:lnSpc>
                <a:spcPct val="120000"/>
              </a:lnSpc>
              <a:defRPr sz="2257"/>
            </a:pPr>
            <a:r>
              <a:rPr lang="fr-FR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Rendu du portfolio = le mardi 8 avril 2025</a:t>
            </a:r>
          </a:p>
        </p:txBody>
      </p:sp>
    </p:spTree>
    <p:extLst>
      <p:ext uri="{BB962C8B-B14F-4D97-AF65-F5344CB8AC3E}">
        <p14:creationId xmlns:p14="http://schemas.microsoft.com/office/powerpoint/2010/main" val="1360271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title"/>
          </p:nvPr>
        </p:nvSpPr>
        <p:spPr>
          <a:xfrm>
            <a:off x="754117" y="0"/>
            <a:ext cx="10515601" cy="1325563"/>
          </a:xfrm>
          <a:prstGeom prst="rect">
            <a:avLst/>
          </a:prstGeom>
        </p:spPr>
        <p:txBody>
          <a:bodyPr/>
          <a:lstStyle/>
          <a:p>
            <a:pPr>
              <a:defRPr u="sng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pPr>
            <a:r>
              <a:t>Plan du portfolio :</a:t>
            </a:r>
            <a:r>
              <a:rPr u="none"/>
              <a:t> </a:t>
            </a:r>
            <a:br>
              <a:rPr u="none"/>
            </a:br>
            <a:endParaRPr u="none"/>
          </a:p>
        </p:txBody>
      </p:sp>
      <p:sp>
        <p:nvSpPr>
          <p:cNvPr id="125" name="Shape 125"/>
          <p:cNvSpPr>
            <a:spLocks noGrp="1"/>
          </p:cNvSpPr>
          <p:nvPr>
            <p:ph type="body" idx="1"/>
          </p:nvPr>
        </p:nvSpPr>
        <p:spPr>
          <a:xfrm>
            <a:off x="100208" y="856590"/>
            <a:ext cx="6943164" cy="5669470"/>
          </a:xfrm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pPr marL="0" indent="0" algn="just" defTabSz="762792">
              <a:spcBef>
                <a:spcPts val="700"/>
              </a:spcBef>
              <a:buSzTx/>
              <a:buNone/>
              <a:defRPr sz="1649" i="1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pPr>
            <a:r>
              <a:rPr sz="2900" dirty="0">
                <a:latin typeface="Cambria" panose="02040503050406030204" pitchFamily="18" charset="0"/>
              </a:rPr>
              <a:t>Page </a:t>
            </a:r>
            <a:r>
              <a:rPr sz="2900" dirty="0" err="1">
                <a:latin typeface="Cambria" panose="02040503050406030204" pitchFamily="18" charset="0"/>
              </a:rPr>
              <a:t>d’accueil</a:t>
            </a:r>
            <a:r>
              <a:rPr sz="2900" dirty="0">
                <a:latin typeface="Cambria" panose="02040503050406030204" pitchFamily="18" charset="0"/>
              </a:rPr>
              <a:t> : </a:t>
            </a:r>
            <a:r>
              <a:rPr sz="2900" dirty="0" err="1">
                <a:latin typeface="Cambria" panose="02040503050406030204" pitchFamily="18" charset="0"/>
              </a:rPr>
              <a:t>noms</a:t>
            </a:r>
            <a:r>
              <a:rPr sz="2900" dirty="0">
                <a:latin typeface="Cambria" panose="02040503050406030204" pitchFamily="18" charset="0"/>
              </a:rPr>
              <a:t> </a:t>
            </a:r>
            <a:r>
              <a:rPr sz="2900" dirty="0" err="1">
                <a:latin typeface="Cambria" panose="02040503050406030204" pitchFamily="18" charset="0"/>
              </a:rPr>
              <a:t>prénoms</a:t>
            </a:r>
            <a:r>
              <a:rPr sz="2900" dirty="0">
                <a:latin typeface="Cambria" panose="02040503050406030204" pitchFamily="18" charset="0"/>
              </a:rPr>
              <a:t> des 3 </a:t>
            </a:r>
            <a:r>
              <a:rPr sz="2900" dirty="0" err="1">
                <a:latin typeface="Cambria" panose="02040503050406030204" pitchFamily="18" charset="0"/>
              </a:rPr>
              <a:t>étudiants</a:t>
            </a:r>
            <a:r>
              <a:rPr sz="2900" dirty="0">
                <a:latin typeface="Cambria" panose="02040503050406030204" pitchFamily="18" charset="0"/>
              </a:rPr>
              <a:t> du </a:t>
            </a:r>
            <a:r>
              <a:rPr sz="2900" dirty="0" err="1">
                <a:latin typeface="Cambria" panose="02040503050406030204" pitchFamily="18" charset="0"/>
              </a:rPr>
              <a:t>groupe</a:t>
            </a:r>
            <a:r>
              <a:rPr sz="2900" dirty="0">
                <a:latin typeface="Cambria" panose="02040503050406030204" pitchFamily="18" charset="0"/>
              </a:rPr>
              <a:t>, </a:t>
            </a:r>
            <a:r>
              <a:rPr sz="2900" dirty="0" err="1">
                <a:latin typeface="Cambria" panose="02040503050406030204" pitchFamily="18" charset="0"/>
              </a:rPr>
              <a:t>titre</a:t>
            </a:r>
            <a:r>
              <a:rPr sz="2900" dirty="0">
                <a:latin typeface="Cambria" panose="02040503050406030204" pitchFamily="18" charset="0"/>
              </a:rPr>
              <a:t> de </a:t>
            </a:r>
            <a:r>
              <a:rPr sz="2900" dirty="0" err="1">
                <a:latin typeface="Cambria" panose="02040503050406030204" pitchFamily="18" charset="0"/>
              </a:rPr>
              <a:t>l’UE</a:t>
            </a:r>
            <a:r>
              <a:rPr sz="2900" dirty="0">
                <a:latin typeface="Cambria" panose="02040503050406030204" pitchFamily="18" charset="0"/>
              </a:rPr>
              <a:t> </a:t>
            </a:r>
          </a:p>
          <a:p>
            <a:pPr marL="0" indent="0" algn="just" defTabSz="762792">
              <a:spcBef>
                <a:spcPts val="700"/>
              </a:spcBef>
              <a:buSzTx/>
              <a:buNone/>
              <a:defRPr sz="1649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pPr>
            <a:r>
              <a:rPr sz="2900" dirty="0">
                <a:latin typeface="Cambria" panose="02040503050406030204" pitchFamily="18" charset="0"/>
              </a:rPr>
              <a:t>Introduction : </a:t>
            </a:r>
            <a:r>
              <a:rPr sz="2900" dirty="0" err="1">
                <a:latin typeface="Cambria" panose="02040503050406030204" pitchFamily="18" charset="0"/>
              </a:rPr>
              <a:t>présentation</a:t>
            </a:r>
            <a:r>
              <a:rPr sz="2900" dirty="0">
                <a:latin typeface="Cambria" panose="02040503050406030204" pitchFamily="18" charset="0"/>
              </a:rPr>
              <a:t> du travail, </a:t>
            </a:r>
            <a:r>
              <a:rPr sz="2900" dirty="0" err="1">
                <a:latin typeface="Cambria" panose="02040503050406030204" pitchFamily="18" charset="0"/>
              </a:rPr>
              <a:t>problématique</a:t>
            </a:r>
            <a:r>
              <a:rPr sz="2900" dirty="0">
                <a:latin typeface="Cambria" panose="02040503050406030204" pitchFamily="18" charset="0"/>
              </a:rPr>
              <a:t>, plan</a:t>
            </a:r>
            <a:endParaRPr lang="fr-FR" sz="2900" dirty="0">
              <a:latin typeface="Cambria" panose="02040503050406030204" pitchFamily="18" charset="0"/>
            </a:endParaRPr>
          </a:p>
          <a:p>
            <a:pPr marL="0" indent="0" algn="just" defTabSz="762792">
              <a:spcBef>
                <a:spcPts val="700"/>
              </a:spcBef>
              <a:buSzTx/>
              <a:buNone/>
              <a:defRPr sz="1649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pPr>
            <a:endParaRPr sz="2900" dirty="0">
              <a:latin typeface="Cambria" panose="02040503050406030204" pitchFamily="18" charset="0"/>
            </a:endParaRPr>
          </a:p>
          <a:p>
            <a:pPr marL="0" indent="0" algn="just" defTabSz="762792">
              <a:spcBef>
                <a:spcPts val="700"/>
              </a:spcBef>
              <a:buSzTx/>
              <a:buNone/>
              <a:defRPr sz="1649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pPr>
            <a:r>
              <a:rPr sz="2900" dirty="0">
                <a:latin typeface="Cambria" panose="02040503050406030204" pitchFamily="18" charset="0"/>
              </a:rPr>
              <a:t>1. </a:t>
            </a:r>
            <a:r>
              <a:rPr sz="2900" b="1" dirty="0">
                <a:latin typeface="Cambria" panose="02040503050406030204" pitchFamily="18" charset="0"/>
              </a:rPr>
              <a:t>Étude de </a:t>
            </a:r>
            <a:r>
              <a:rPr sz="2900" b="1" dirty="0" err="1">
                <a:latin typeface="Cambria" panose="02040503050406030204" pitchFamily="18" charset="0"/>
              </a:rPr>
              <a:t>cas</a:t>
            </a:r>
            <a:r>
              <a:rPr sz="2900" b="1" dirty="0">
                <a:latin typeface="Cambria" panose="02040503050406030204" pitchFamily="18" charset="0"/>
              </a:rPr>
              <a:t> n°1</a:t>
            </a:r>
            <a:r>
              <a:rPr sz="2900" dirty="0">
                <a:latin typeface="Cambria" panose="02040503050406030204" pitchFamily="18" charset="0"/>
              </a:rPr>
              <a:t> : </a:t>
            </a:r>
            <a:endParaRPr sz="2900" dirty="0">
              <a:latin typeface="Cambria" panose="02040503050406030204" pitchFamily="18" charset="0"/>
              <a:ea typeface="+mj-ea"/>
              <a:cs typeface="+mj-cs"/>
              <a:sym typeface="Calibri"/>
            </a:endParaRPr>
          </a:p>
          <a:p>
            <a:pPr marL="762792" lvl="1" indent="-381396" algn="just" defTabSz="762792">
              <a:spcBef>
                <a:spcPts val="300"/>
              </a:spcBef>
              <a:buFontTx/>
              <a:buAutoNum type="alphaLcParenR"/>
              <a:defRPr sz="1552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pPr>
            <a:r>
              <a:rPr lang="fr-FR" sz="2900" b="1" dirty="0">
                <a:latin typeface="Cambria" panose="02040503050406030204" pitchFamily="18" charset="0"/>
              </a:rPr>
              <a:t>En quoi les choix de l’enseignant permettent d’améliorer la santé des élèves </a:t>
            </a:r>
            <a:r>
              <a:rPr sz="2900" b="1" dirty="0">
                <a:latin typeface="Cambria" panose="02040503050406030204" pitchFamily="18" charset="0"/>
              </a:rPr>
              <a:t>? </a:t>
            </a:r>
            <a:r>
              <a:rPr lang="fr-FR" sz="2900" dirty="0">
                <a:latin typeface="Cambria" panose="02040503050406030204" pitchFamily="18" charset="0"/>
              </a:rPr>
              <a:t>(décrire les objectifs institutionnels, le dispositif , </a:t>
            </a:r>
            <a:r>
              <a:rPr lang="fr-FR" sz="2900" dirty="0">
                <a:latin typeface="Cambria" panose="02040503050406030204" pitchFamily="18" charset="0"/>
                <a:ea typeface="+mj-ea"/>
                <a:cs typeface="+mj-cs"/>
                <a:sym typeface="Calibri"/>
              </a:rPr>
              <a:t>expliquer le lien que vous faites avec au moins deux concepts théoriques </a:t>
            </a:r>
            <a:r>
              <a:rPr lang="fr-FR" sz="2900" dirty="0">
                <a:latin typeface="Cambria" panose="02040503050406030204" pitchFamily="18" charset="0"/>
              </a:rPr>
              <a:t>…)</a:t>
            </a:r>
          </a:p>
          <a:p>
            <a:pPr marL="762792" lvl="1" indent="-381396" algn="just" defTabSz="762792">
              <a:spcBef>
                <a:spcPts val="300"/>
              </a:spcBef>
              <a:buFontTx/>
              <a:buAutoNum type="alphaLcParenR"/>
              <a:defRPr sz="1552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pPr>
            <a:endParaRPr lang="fr-FR" sz="2900" dirty="0">
              <a:latin typeface="Cambria" panose="02040503050406030204" pitchFamily="18" charset="0"/>
            </a:endParaRPr>
          </a:p>
          <a:p>
            <a:pPr marL="762792" lvl="1" indent="-381396" algn="just" defTabSz="762792">
              <a:spcBef>
                <a:spcPts val="300"/>
              </a:spcBef>
              <a:buFontTx/>
              <a:buAutoNum type="alphaLcParenR"/>
              <a:defRPr sz="1552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pPr>
            <a:r>
              <a:rPr lang="fr-FR" sz="2900" b="1" dirty="0">
                <a:latin typeface="Cambria" panose="02040503050406030204" pitchFamily="18" charset="0"/>
                <a:ea typeface="+mj-ea"/>
                <a:cs typeface="+mj-cs"/>
                <a:sym typeface="Calibri"/>
              </a:rPr>
              <a:t>En quoi ce que font les élèves peuvent leur permettre de développer des aspects de leur santé ? </a:t>
            </a:r>
            <a:r>
              <a:rPr lang="fr-FR" sz="2900" dirty="0">
                <a:latin typeface="Cambria" panose="02040503050406030204" pitchFamily="18" charset="0"/>
                <a:ea typeface="+mj-ea"/>
                <a:cs typeface="+mj-cs"/>
                <a:sym typeface="Calibri"/>
              </a:rPr>
              <a:t>( décrire la motricité des élèves, les actions, les rôles sociaux et expliquer le lien que vous faites avec au moins deux concepts théoriques ) </a:t>
            </a:r>
          </a:p>
          <a:p>
            <a:pPr marL="762792" lvl="1" indent="-381396" algn="just" defTabSz="762792">
              <a:spcBef>
                <a:spcPts val="300"/>
              </a:spcBef>
              <a:buFontTx/>
              <a:buAutoNum type="alphaLcParenR"/>
              <a:defRPr sz="1552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pPr>
            <a:endParaRPr lang="fr-FR" sz="2900" dirty="0">
              <a:latin typeface="Cambria" panose="02040503050406030204" pitchFamily="18" charset="0"/>
            </a:endParaRPr>
          </a:p>
          <a:p>
            <a:pPr marL="381396" lvl="1" indent="0" algn="just" defTabSz="762792">
              <a:spcBef>
                <a:spcPts val="300"/>
              </a:spcBef>
              <a:buNone/>
              <a:defRPr sz="1552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pPr>
            <a:endParaRPr sz="2900" dirty="0">
              <a:latin typeface="Cambria" panose="02040503050406030204" pitchFamily="18" charset="0"/>
              <a:ea typeface="+mj-ea"/>
              <a:cs typeface="+mj-cs"/>
              <a:sym typeface="Calibri"/>
            </a:endParaRPr>
          </a:p>
          <a:p>
            <a:pPr marL="0" indent="0" algn="just" defTabSz="762792">
              <a:spcBef>
                <a:spcPts val="700"/>
              </a:spcBef>
              <a:buSzTx/>
              <a:buNone/>
              <a:defRPr sz="1649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pPr>
            <a:r>
              <a:rPr sz="2900" dirty="0">
                <a:latin typeface="Cambria" panose="02040503050406030204" pitchFamily="18" charset="0"/>
              </a:rPr>
              <a:t>2.</a:t>
            </a:r>
            <a:r>
              <a:rPr sz="2900" b="1" dirty="0">
                <a:latin typeface="Cambria" panose="02040503050406030204" pitchFamily="18" charset="0"/>
              </a:rPr>
              <a:t> Étude de </a:t>
            </a:r>
            <a:r>
              <a:rPr sz="2900" b="1" dirty="0" err="1">
                <a:latin typeface="Cambria" panose="02040503050406030204" pitchFamily="18" charset="0"/>
              </a:rPr>
              <a:t>cas</a:t>
            </a:r>
            <a:r>
              <a:rPr sz="2900" b="1" dirty="0">
                <a:latin typeface="Cambria" panose="02040503050406030204" pitchFamily="18" charset="0"/>
              </a:rPr>
              <a:t> n°2</a:t>
            </a:r>
            <a:r>
              <a:rPr sz="2900" dirty="0">
                <a:latin typeface="Cambria" panose="02040503050406030204" pitchFamily="18" charset="0"/>
              </a:rPr>
              <a:t> : </a:t>
            </a:r>
            <a:endParaRPr lang="fr-FR" sz="2900" dirty="0">
              <a:latin typeface="Cambria" panose="02040503050406030204" pitchFamily="18" charset="0"/>
            </a:endParaRPr>
          </a:p>
          <a:p>
            <a:pPr marL="762792" lvl="1" indent="-381396" algn="just" defTabSz="762792">
              <a:spcBef>
                <a:spcPts val="300"/>
              </a:spcBef>
              <a:buFontTx/>
              <a:buAutoNum type="alphaLcParenR"/>
              <a:defRPr sz="1552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pPr>
            <a:r>
              <a:rPr lang="fr-FR" sz="2900" b="1" dirty="0">
                <a:latin typeface="Cambria" panose="02040503050406030204" pitchFamily="18" charset="0"/>
              </a:rPr>
              <a:t>En quoi les choix de l’enseignant permettent d’améliorer la santé des élèves ? </a:t>
            </a:r>
            <a:r>
              <a:rPr lang="fr-FR" sz="2900" dirty="0">
                <a:latin typeface="Cambria" panose="02040503050406030204" pitchFamily="18" charset="0"/>
              </a:rPr>
              <a:t>(décrire les objectifs institutionnels, le dispositif , </a:t>
            </a:r>
            <a:r>
              <a:rPr lang="fr-FR" sz="2900" dirty="0">
                <a:latin typeface="Cambria" panose="02040503050406030204" pitchFamily="18" charset="0"/>
                <a:ea typeface="+mj-ea"/>
                <a:cs typeface="+mj-cs"/>
                <a:sym typeface="Calibri"/>
              </a:rPr>
              <a:t>expliquer le lien que vous faites avec au moins deux concepts théoriques </a:t>
            </a:r>
            <a:r>
              <a:rPr lang="fr-FR" sz="2900" dirty="0">
                <a:latin typeface="Cambria" panose="02040503050406030204" pitchFamily="18" charset="0"/>
              </a:rPr>
              <a:t>…)</a:t>
            </a:r>
          </a:p>
          <a:p>
            <a:pPr marL="762792" lvl="1" indent="-381396" algn="just" defTabSz="762792">
              <a:spcBef>
                <a:spcPts val="300"/>
              </a:spcBef>
              <a:buFontTx/>
              <a:buAutoNum type="alphaLcParenR"/>
              <a:defRPr sz="1552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pPr>
            <a:endParaRPr lang="fr-FR" sz="2900" dirty="0">
              <a:latin typeface="Cambria" panose="02040503050406030204" pitchFamily="18" charset="0"/>
            </a:endParaRPr>
          </a:p>
          <a:p>
            <a:pPr marL="762792" lvl="1" indent="-381396" algn="just" defTabSz="762792">
              <a:spcBef>
                <a:spcPts val="300"/>
              </a:spcBef>
              <a:buFontTx/>
              <a:buAutoNum type="alphaLcParenR"/>
              <a:defRPr sz="1552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pPr>
            <a:r>
              <a:rPr lang="fr-FR" sz="2900" b="1" dirty="0">
                <a:latin typeface="Cambria" panose="02040503050406030204" pitchFamily="18" charset="0"/>
                <a:ea typeface="+mj-ea"/>
                <a:cs typeface="+mj-cs"/>
                <a:sym typeface="Calibri"/>
              </a:rPr>
              <a:t>En quoi ce que font les élèves peuvent leur permettre de développer des aspects de leur santé </a:t>
            </a:r>
            <a:r>
              <a:rPr lang="fr-FR" sz="2900" dirty="0">
                <a:latin typeface="Cambria" panose="02040503050406030204" pitchFamily="18" charset="0"/>
                <a:ea typeface="+mj-ea"/>
                <a:cs typeface="+mj-cs"/>
                <a:sym typeface="Calibri"/>
              </a:rPr>
              <a:t>? ( décrire la motricité des élèves, les actions, les rôles sociaux et expliquer le lien que vous faites avec au moins deux concepts théoriques ) </a:t>
            </a:r>
          </a:p>
          <a:p>
            <a:pPr marL="0" indent="0" algn="just" defTabSz="762792">
              <a:spcBef>
                <a:spcPts val="700"/>
              </a:spcBef>
              <a:buSzTx/>
              <a:buNone/>
              <a:defRPr sz="1649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pPr>
            <a:endParaRPr sz="2900" dirty="0">
              <a:latin typeface="Cambria" panose="02040503050406030204" pitchFamily="18" charset="0"/>
            </a:endParaRPr>
          </a:p>
          <a:p>
            <a:pPr marL="0" indent="0" algn="just" defTabSz="762792">
              <a:spcBef>
                <a:spcPts val="700"/>
              </a:spcBef>
              <a:buSzTx/>
              <a:buNone/>
              <a:defRPr sz="1649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pPr>
            <a:r>
              <a:rPr sz="2900" dirty="0">
                <a:latin typeface="Cambria" panose="02040503050406030204" pitchFamily="18" charset="0"/>
              </a:rPr>
              <a:t>3. </a:t>
            </a:r>
            <a:r>
              <a:rPr sz="2900" b="1" dirty="0" err="1">
                <a:latin typeface="Cambria" panose="02040503050406030204" pitchFamily="18" charset="0"/>
              </a:rPr>
              <a:t>Bilan</a:t>
            </a:r>
            <a:r>
              <a:rPr sz="2900" b="1" dirty="0">
                <a:latin typeface="Cambria" panose="02040503050406030204" pitchFamily="18" charset="0"/>
              </a:rPr>
              <a:t> </a:t>
            </a:r>
            <a:r>
              <a:rPr sz="2900" b="1" dirty="0" err="1">
                <a:latin typeface="Cambria" panose="02040503050406030204" pitchFamily="18" charset="0"/>
              </a:rPr>
              <a:t>collectif</a:t>
            </a:r>
            <a:r>
              <a:rPr sz="2900" b="1" dirty="0">
                <a:latin typeface="Cambria" panose="02040503050406030204" pitchFamily="18" charset="0"/>
              </a:rPr>
              <a:t>  : </a:t>
            </a:r>
          </a:p>
          <a:p>
            <a:pPr marL="0" lvl="1" indent="480441" algn="just" defTabSz="762792">
              <a:spcBef>
                <a:spcPts val="700"/>
              </a:spcBef>
              <a:buSzTx/>
              <a:buNone/>
              <a:defRPr sz="1649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pPr>
            <a:r>
              <a:rPr sz="2900" dirty="0">
                <a:latin typeface="Cambria" panose="02040503050406030204" pitchFamily="18" charset="0"/>
              </a:rPr>
              <a:t>3.1. </a:t>
            </a:r>
            <a:r>
              <a:rPr sz="2900" dirty="0" err="1">
                <a:latin typeface="Cambria" panose="02040503050406030204" pitchFamily="18" charset="0"/>
              </a:rPr>
              <a:t>Réponse</a:t>
            </a:r>
            <a:r>
              <a:rPr sz="2900" dirty="0">
                <a:latin typeface="Cambria" panose="02040503050406030204" pitchFamily="18" charset="0"/>
              </a:rPr>
              <a:t> à la </a:t>
            </a:r>
            <a:r>
              <a:rPr sz="2900" dirty="0" err="1">
                <a:latin typeface="Cambria" panose="02040503050406030204" pitchFamily="18" charset="0"/>
              </a:rPr>
              <a:t>problématique</a:t>
            </a:r>
            <a:r>
              <a:rPr sz="2900" dirty="0">
                <a:latin typeface="Cambria" panose="02040503050406030204" pitchFamily="18" charset="0"/>
              </a:rPr>
              <a:t> : </a:t>
            </a:r>
            <a:r>
              <a:rPr sz="2900" b="1" dirty="0">
                <a:latin typeface="Cambria" panose="02040503050406030204" pitchFamily="18" charset="0"/>
              </a:rPr>
              <a:t> </a:t>
            </a:r>
            <a:r>
              <a:rPr sz="2900" b="1" dirty="0">
                <a:solidFill>
                  <a:srgbClr val="0433FF"/>
                </a:solidFill>
                <a:latin typeface="Cambria" panose="02040503050406030204" pitchFamily="18" charset="0"/>
              </a:rPr>
              <a:t>’’A-t-on les </a:t>
            </a:r>
            <a:r>
              <a:rPr sz="2900" b="1" dirty="0" err="1">
                <a:solidFill>
                  <a:srgbClr val="0433FF"/>
                </a:solidFill>
                <a:latin typeface="Cambria" panose="02040503050406030204" pitchFamily="18" charset="0"/>
              </a:rPr>
              <a:t>moyens</a:t>
            </a:r>
            <a:r>
              <a:rPr sz="2900" b="1" dirty="0">
                <a:solidFill>
                  <a:srgbClr val="0433FF"/>
                </a:solidFill>
                <a:latin typeface="Cambria" panose="02040503050406030204" pitchFamily="18" charset="0"/>
              </a:rPr>
              <a:t> </a:t>
            </a:r>
            <a:r>
              <a:rPr sz="2900" b="1" dirty="0" err="1">
                <a:solidFill>
                  <a:srgbClr val="0433FF"/>
                </a:solidFill>
                <a:latin typeface="Cambria" panose="02040503050406030204" pitchFamily="18" charset="0"/>
              </a:rPr>
              <a:t>en</a:t>
            </a:r>
            <a:r>
              <a:rPr sz="2900" b="1" dirty="0">
                <a:solidFill>
                  <a:srgbClr val="0433FF"/>
                </a:solidFill>
                <a:latin typeface="Cambria" panose="02040503050406030204" pitchFamily="18" charset="0"/>
              </a:rPr>
              <a:t> EPS de </a:t>
            </a:r>
            <a:r>
              <a:rPr sz="2900" b="1" dirty="0" err="1">
                <a:solidFill>
                  <a:srgbClr val="0433FF"/>
                </a:solidFill>
                <a:latin typeface="Cambria" panose="02040503050406030204" pitchFamily="18" charset="0"/>
              </a:rPr>
              <a:t>travailler</a:t>
            </a:r>
            <a:r>
              <a:rPr sz="2900" b="1" dirty="0">
                <a:solidFill>
                  <a:srgbClr val="0433FF"/>
                </a:solidFill>
                <a:latin typeface="Cambria" panose="02040503050406030204" pitchFamily="18" charset="0"/>
              </a:rPr>
              <a:t> à plus </a:t>
            </a:r>
            <a:r>
              <a:rPr sz="2900" b="1" dirty="0" err="1">
                <a:solidFill>
                  <a:srgbClr val="0433FF"/>
                </a:solidFill>
                <a:latin typeface="Cambria" panose="02040503050406030204" pitchFamily="18" charset="0"/>
              </a:rPr>
              <a:t>ou</a:t>
            </a:r>
            <a:r>
              <a:rPr sz="2900" b="1" dirty="0">
                <a:solidFill>
                  <a:srgbClr val="0433FF"/>
                </a:solidFill>
                <a:latin typeface="Cambria" panose="02040503050406030204" pitchFamily="18" charset="0"/>
              </a:rPr>
              <a:t> </a:t>
            </a:r>
            <a:r>
              <a:rPr sz="2900" b="1" dirty="0" err="1">
                <a:solidFill>
                  <a:srgbClr val="0433FF"/>
                </a:solidFill>
                <a:latin typeface="Cambria" panose="02040503050406030204" pitchFamily="18" charset="0"/>
              </a:rPr>
              <a:t>moins</a:t>
            </a:r>
            <a:r>
              <a:rPr sz="2900" b="1" dirty="0">
                <a:solidFill>
                  <a:srgbClr val="0433FF"/>
                </a:solidFill>
                <a:latin typeface="Cambria" panose="02040503050406030204" pitchFamily="18" charset="0"/>
              </a:rPr>
              <a:t> long </a:t>
            </a:r>
            <a:r>
              <a:rPr sz="2900" b="1" dirty="0" err="1">
                <a:solidFill>
                  <a:srgbClr val="0433FF"/>
                </a:solidFill>
                <a:latin typeface="Cambria" panose="02040503050406030204" pitchFamily="18" charset="0"/>
              </a:rPr>
              <a:t>terme</a:t>
            </a:r>
            <a:r>
              <a:rPr sz="2900" b="1" dirty="0">
                <a:solidFill>
                  <a:srgbClr val="0433FF"/>
                </a:solidFill>
                <a:latin typeface="Cambria" panose="02040503050406030204" pitchFamily="18" charset="0"/>
              </a:rPr>
              <a:t> sur la </a:t>
            </a:r>
            <a:r>
              <a:rPr sz="2900" b="1" dirty="0" err="1">
                <a:solidFill>
                  <a:srgbClr val="0433FF"/>
                </a:solidFill>
                <a:latin typeface="Cambria" panose="02040503050406030204" pitchFamily="18" charset="0"/>
              </a:rPr>
              <a:t>santé</a:t>
            </a:r>
            <a:r>
              <a:rPr sz="2900" b="1" dirty="0">
                <a:solidFill>
                  <a:srgbClr val="0433FF"/>
                </a:solidFill>
                <a:latin typeface="Cambria" panose="02040503050406030204" pitchFamily="18" charset="0"/>
              </a:rPr>
              <a:t> ?</a:t>
            </a:r>
            <a:r>
              <a:rPr sz="2900" dirty="0">
                <a:solidFill>
                  <a:srgbClr val="0433FF"/>
                </a:solidFill>
                <a:latin typeface="Cambria" panose="02040503050406030204" pitchFamily="18" charset="0"/>
              </a:rPr>
              <a:t>’’</a:t>
            </a:r>
            <a:endParaRPr lang="fr-FR" sz="2900" dirty="0">
              <a:solidFill>
                <a:srgbClr val="0433FF"/>
              </a:solidFill>
              <a:latin typeface="Cambria" panose="02040503050406030204" pitchFamily="18" charset="0"/>
            </a:endParaRPr>
          </a:p>
          <a:p>
            <a:pPr marL="0" lvl="1" indent="480441" algn="just" defTabSz="762792">
              <a:spcBef>
                <a:spcPts val="700"/>
              </a:spcBef>
              <a:buSzTx/>
              <a:buNone/>
              <a:defRPr sz="1649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pPr>
            <a:r>
              <a:rPr lang="fr-FR" sz="2900" dirty="0">
                <a:solidFill>
                  <a:srgbClr val="000000"/>
                </a:solidFill>
                <a:latin typeface="Cambria" panose="02040503050406030204" pitchFamily="18" charset="0"/>
              </a:rPr>
              <a:t>(premier paragraphe en lien avec les études de cas , le second portera sur l’EPS plus largement) </a:t>
            </a:r>
          </a:p>
          <a:p>
            <a:pPr marL="0" lvl="1" indent="480441" algn="just" defTabSz="762792">
              <a:spcBef>
                <a:spcPts val="700"/>
              </a:spcBef>
              <a:buSzTx/>
              <a:buNone/>
              <a:defRPr sz="1649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pPr>
            <a:endParaRPr sz="2900" dirty="0">
              <a:solidFill>
                <a:srgbClr val="0433FF"/>
              </a:solidFill>
              <a:latin typeface="Cambria" panose="02040503050406030204" pitchFamily="18" charset="0"/>
            </a:endParaRPr>
          </a:p>
          <a:p>
            <a:pPr marL="0" lvl="1" indent="480441" algn="just" defTabSz="762792">
              <a:spcBef>
                <a:spcPts val="700"/>
              </a:spcBef>
              <a:buSzTx/>
              <a:buNone/>
              <a:defRPr sz="1649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pPr>
            <a:r>
              <a:rPr sz="2900" dirty="0">
                <a:latin typeface="Cambria" panose="02040503050406030204" pitchFamily="18" charset="0"/>
              </a:rPr>
              <a:t>3.2. Evolutions </a:t>
            </a:r>
            <a:r>
              <a:rPr sz="2900" dirty="0" err="1">
                <a:latin typeface="Cambria" panose="02040503050406030204" pitchFamily="18" charset="0"/>
              </a:rPr>
              <a:t>personnelles</a:t>
            </a:r>
            <a:r>
              <a:rPr sz="2900" dirty="0">
                <a:latin typeface="Cambria" panose="02040503050406030204" pitchFamily="18" charset="0"/>
              </a:rPr>
              <a:t> des </a:t>
            </a:r>
            <a:r>
              <a:rPr sz="2900" dirty="0" err="1">
                <a:latin typeface="Cambria" panose="02040503050406030204" pitchFamily="18" charset="0"/>
              </a:rPr>
              <a:t>représentations</a:t>
            </a:r>
            <a:r>
              <a:rPr sz="2900" dirty="0">
                <a:latin typeface="Cambria" panose="02040503050406030204" pitchFamily="18" charset="0"/>
              </a:rPr>
              <a:t> Santé &amp; EPS</a:t>
            </a:r>
            <a:endParaRPr lang="fr-FR" sz="2900" dirty="0">
              <a:latin typeface="Cambria" panose="02040503050406030204" pitchFamily="18" charset="0"/>
            </a:endParaRPr>
          </a:p>
          <a:p>
            <a:pPr marL="0" lvl="1" indent="480441" algn="just" defTabSz="762792">
              <a:spcBef>
                <a:spcPts val="700"/>
              </a:spcBef>
              <a:buSzTx/>
              <a:buNone/>
              <a:defRPr sz="1649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pPr>
            <a:r>
              <a:rPr sz="2900" dirty="0">
                <a:latin typeface="Cambria" panose="02040503050406030204" pitchFamily="18" charset="0"/>
              </a:rPr>
              <a:t> (</a:t>
            </a:r>
            <a:r>
              <a:rPr sz="2900" dirty="0" err="1">
                <a:latin typeface="Cambria" panose="02040503050406030204" pitchFamily="18" charset="0"/>
              </a:rPr>
              <a:t>comparaison</a:t>
            </a:r>
            <a:r>
              <a:rPr sz="2900" dirty="0">
                <a:latin typeface="Cambria" panose="02040503050406030204" pitchFamily="18" charset="0"/>
              </a:rPr>
              <a:t> entre </a:t>
            </a:r>
            <a:r>
              <a:rPr sz="2900" dirty="0" err="1">
                <a:latin typeface="Cambria" panose="02040503050406030204" pitchFamily="18" charset="0"/>
              </a:rPr>
              <a:t>représentations</a:t>
            </a:r>
            <a:r>
              <a:rPr sz="2900" dirty="0">
                <a:latin typeface="Cambria" panose="02040503050406030204" pitchFamily="18" charset="0"/>
              </a:rPr>
              <a:t> </a:t>
            </a:r>
            <a:r>
              <a:rPr sz="2900" dirty="0" err="1">
                <a:latin typeface="Cambria" panose="02040503050406030204" pitchFamily="18" charset="0"/>
              </a:rPr>
              <a:t>initiales</a:t>
            </a:r>
            <a:r>
              <a:rPr sz="2900" dirty="0">
                <a:latin typeface="Cambria" panose="02040503050406030204" pitchFamily="18" charset="0"/>
              </a:rPr>
              <a:t> et finales)</a:t>
            </a:r>
            <a:endParaRPr lang="fr-FR" sz="2900" dirty="0">
              <a:latin typeface="Cambria" panose="02040503050406030204" pitchFamily="18" charset="0"/>
            </a:endParaRPr>
          </a:p>
          <a:p>
            <a:pPr marL="0" lvl="1" indent="480441" algn="just" defTabSz="762792">
              <a:spcBef>
                <a:spcPts val="700"/>
              </a:spcBef>
              <a:buSzTx/>
              <a:buNone/>
              <a:defRPr sz="1649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defRPr>
            </a:pPr>
            <a:endParaRPr sz="2900" dirty="0">
              <a:latin typeface="Cambria" panose="02040503050406030204" pitchFamily="18" charset="0"/>
            </a:endParaRPr>
          </a:p>
        </p:txBody>
      </p:sp>
      <p:sp>
        <p:nvSpPr>
          <p:cNvPr id="126" name="Shape 126"/>
          <p:cNvSpPr/>
          <p:nvPr/>
        </p:nvSpPr>
        <p:spPr>
          <a:xfrm>
            <a:off x="7283666" y="810363"/>
            <a:ext cx="4226346" cy="4625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solidFill>
                  <a:schemeClr val="accent4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/>
          </a:p>
          <a:p>
            <a:pPr>
              <a:defRPr i="1" u="sng">
                <a:solidFill>
                  <a:schemeClr val="accent4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Bon travail : </a:t>
            </a:r>
          </a:p>
          <a:p>
            <a:pPr marL="285750" indent="-285750">
              <a:buSzPct val="100000"/>
              <a:buFont typeface="Arial"/>
              <a:buChar char="•"/>
              <a:defRPr>
                <a:solidFill>
                  <a:schemeClr val="accent4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Descriptions précises des actions des élèves et des enseignants, </a:t>
            </a:r>
          </a:p>
          <a:p>
            <a:pPr marL="285750" indent="-285750">
              <a:buSzPct val="100000"/>
              <a:buFont typeface="Arial"/>
              <a:buChar char="•"/>
              <a:defRPr>
                <a:solidFill>
                  <a:schemeClr val="accent4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Liens explicités entre les explications scientifiques pour comprendre le cas de manière approfondie, </a:t>
            </a:r>
          </a:p>
          <a:p>
            <a:pPr marL="285750" indent="-285750">
              <a:buSzPct val="100000"/>
              <a:buFont typeface="Arial"/>
              <a:buChar char="•"/>
              <a:defRPr>
                <a:solidFill>
                  <a:schemeClr val="accent4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Analyse avec distance et nuance des transformations éventuelles, de ses représentations, </a:t>
            </a:r>
          </a:p>
          <a:p>
            <a:pPr marL="285750" indent="-285750">
              <a:buSzPct val="100000"/>
              <a:buFont typeface="Arial"/>
              <a:buChar char="•"/>
              <a:defRPr>
                <a:solidFill>
                  <a:schemeClr val="accent4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Capables de conclure en répondant à la question posée </a:t>
            </a:r>
          </a:p>
          <a:p>
            <a:pPr marL="285750" indent="-285750">
              <a:buSzPct val="100000"/>
              <a:buFont typeface="Arial"/>
              <a:buChar char="•"/>
              <a:defRPr>
                <a:solidFill>
                  <a:schemeClr val="accent4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/>
          </a:p>
          <a:p>
            <a:pPr>
              <a:defRPr i="1" u="sng">
                <a:solidFill>
                  <a:srgbClr val="658900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Excellent travail :</a:t>
            </a:r>
            <a:r>
              <a:rPr i="0" u="none"/>
              <a:t> idem + envisage les limites, des nuances ou les transformations possibles des cas </a:t>
            </a:r>
          </a:p>
        </p:txBody>
      </p:sp>
      <p:sp>
        <p:nvSpPr>
          <p:cNvPr id="127" name="Shape 127"/>
          <p:cNvSpPr/>
          <p:nvPr/>
        </p:nvSpPr>
        <p:spPr>
          <a:xfrm flipH="1">
            <a:off x="6495389" y="160025"/>
            <a:ext cx="5696613" cy="5280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503" y="18900"/>
                </a:moveTo>
                <a:lnTo>
                  <a:pt x="2503" y="1350"/>
                </a:lnTo>
                <a:cubicBezTo>
                  <a:pt x="2503" y="604"/>
                  <a:pt x="3063" y="0"/>
                  <a:pt x="3754" y="0"/>
                </a:cubicBezTo>
                <a:lnTo>
                  <a:pt x="20349" y="0"/>
                </a:lnTo>
                <a:cubicBezTo>
                  <a:pt x="21040" y="0"/>
                  <a:pt x="21600" y="604"/>
                  <a:pt x="21600" y="1350"/>
                </a:cubicBezTo>
                <a:cubicBezTo>
                  <a:pt x="21600" y="2096"/>
                  <a:pt x="21040" y="2700"/>
                  <a:pt x="20349" y="2700"/>
                </a:cubicBezTo>
                <a:lnTo>
                  <a:pt x="19097" y="2700"/>
                </a:lnTo>
                <a:lnTo>
                  <a:pt x="19097" y="20250"/>
                </a:lnTo>
                <a:cubicBezTo>
                  <a:pt x="19097" y="20996"/>
                  <a:pt x="18537" y="21600"/>
                  <a:pt x="17846" y="21600"/>
                </a:cubicBezTo>
                <a:lnTo>
                  <a:pt x="1251" y="21600"/>
                </a:lnTo>
                <a:cubicBezTo>
                  <a:pt x="560" y="21600"/>
                  <a:pt x="0" y="20996"/>
                  <a:pt x="0" y="20250"/>
                </a:cubicBezTo>
                <a:cubicBezTo>
                  <a:pt x="0" y="19504"/>
                  <a:pt x="560" y="18900"/>
                  <a:pt x="1251" y="18900"/>
                </a:cubicBezTo>
                <a:close/>
                <a:moveTo>
                  <a:pt x="3754" y="0"/>
                </a:moveTo>
                <a:cubicBezTo>
                  <a:pt x="4445" y="0"/>
                  <a:pt x="5006" y="604"/>
                  <a:pt x="5006" y="1350"/>
                </a:cubicBezTo>
                <a:cubicBezTo>
                  <a:pt x="5006" y="2096"/>
                  <a:pt x="4445" y="2700"/>
                  <a:pt x="3754" y="2700"/>
                </a:cubicBezTo>
                <a:cubicBezTo>
                  <a:pt x="3409" y="2700"/>
                  <a:pt x="3129" y="2398"/>
                  <a:pt x="3129" y="2025"/>
                </a:cubicBezTo>
                <a:cubicBezTo>
                  <a:pt x="3129" y="1652"/>
                  <a:pt x="3409" y="1350"/>
                  <a:pt x="3754" y="1350"/>
                </a:cubicBezTo>
                <a:lnTo>
                  <a:pt x="5006" y="1350"/>
                </a:lnTo>
                <a:moveTo>
                  <a:pt x="19097" y="2700"/>
                </a:moveTo>
                <a:lnTo>
                  <a:pt x="3754" y="2700"/>
                </a:lnTo>
                <a:moveTo>
                  <a:pt x="1251" y="18900"/>
                </a:moveTo>
                <a:cubicBezTo>
                  <a:pt x="1597" y="18900"/>
                  <a:pt x="1877" y="19202"/>
                  <a:pt x="1877" y="19575"/>
                </a:cubicBezTo>
                <a:cubicBezTo>
                  <a:pt x="1877" y="19948"/>
                  <a:pt x="1597" y="20250"/>
                  <a:pt x="1251" y="20250"/>
                </a:cubicBezTo>
                <a:lnTo>
                  <a:pt x="2503" y="20250"/>
                </a:lnTo>
                <a:moveTo>
                  <a:pt x="1251" y="21600"/>
                </a:moveTo>
                <a:cubicBezTo>
                  <a:pt x="1943" y="21600"/>
                  <a:pt x="2503" y="20996"/>
                  <a:pt x="2503" y="20250"/>
                </a:cubicBezTo>
                <a:lnTo>
                  <a:pt x="2503" y="18900"/>
                </a:lnTo>
              </a:path>
            </a:pathLst>
          </a:custGeom>
          <a:ln w="50800">
            <a:solidFill>
              <a:schemeClr val="accent6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pPr>
            <a:endParaRPr/>
          </a:p>
        </p:txBody>
      </p:sp>
      <p:sp>
        <p:nvSpPr>
          <p:cNvPr id="128" name="Shape 128"/>
          <p:cNvSpPr/>
          <p:nvPr/>
        </p:nvSpPr>
        <p:spPr>
          <a:xfrm>
            <a:off x="6855104" y="207131"/>
            <a:ext cx="3655107" cy="497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 b="1">
                <a:solidFill>
                  <a:srgbClr val="6589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Ce qui est attendu :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/>
          </p:cNvSpPr>
          <p:nvPr>
            <p:ph type="title"/>
          </p:nvPr>
        </p:nvSpPr>
        <p:spPr>
          <a:xfrm>
            <a:off x="362838" y="880533"/>
            <a:ext cx="11073790" cy="4453467"/>
          </a:xfrm>
          <a:prstGeom prst="rect">
            <a:avLst/>
          </a:prstGeom>
        </p:spPr>
        <p:txBody>
          <a:bodyPr/>
          <a:lstStyle/>
          <a:p>
            <a:pPr defTabSz="622522">
              <a:defRPr sz="2392"/>
            </a:pPr>
            <a:r>
              <a:rPr sz="3680" b="0">
                <a:latin typeface="Noteworthy Bold"/>
                <a:ea typeface="Noteworthy Bold"/>
                <a:cs typeface="Noteworthy Bold"/>
                <a:sym typeface="Noteworthy Bold"/>
              </a:rPr>
              <a:t>Il s’agit de:</a:t>
            </a:r>
            <a:r>
              <a:t> </a:t>
            </a:r>
            <a:br/>
            <a:r>
              <a:rPr b="0"/>
              <a:t> </a:t>
            </a:r>
            <a:br>
              <a:rPr b="0"/>
            </a:br>
            <a:r>
              <a:rPr b="0"/>
              <a:t>- </a:t>
            </a:r>
            <a:r>
              <a:t>décrire précisément</a:t>
            </a:r>
            <a:r>
              <a:rPr b="0"/>
              <a:t> les actions des élèves et les objectifs (supposés) des enseignants, </a:t>
            </a:r>
          </a:p>
          <a:p>
            <a:pPr defTabSz="622522">
              <a:defRPr sz="2392"/>
            </a:pPr>
            <a:endParaRPr b="0"/>
          </a:p>
          <a:p>
            <a:pPr defTabSz="622522">
              <a:defRPr sz="2392"/>
            </a:pPr>
            <a:r>
              <a:rPr b="0"/>
              <a:t>- </a:t>
            </a:r>
            <a:r>
              <a:t>relier les explications scientifiques </a:t>
            </a:r>
            <a:r>
              <a:rPr b="0"/>
              <a:t>(issues des CM de Physio, Psycho, Socio et de vos connaissances personnelles) entre elles pour comprendre le cas de manière approfondie</a:t>
            </a:r>
            <a:br>
              <a:rPr b="0"/>
            </a:br>
            <a:br>
              <a:rPr b="0"/>
            </a:br>
            <a:r>
              <a:rPr b="0"/>
              <a:t>- </a:t>
            </a:r>
            <a:r>
              <a:t>d’analyser</a:t>
            </a:r>
            <a:r>
              <a:rPr b="0"/>
              <a:t> les transformations éventuelles de ses </a:t>
            </a:r>
            <a:r>
              <a:t>représentations</a:t>
            </a:r>
            <a:br>
              <a:rPr b="0"/>
            </a:br>
            <a:br>
              <a:rPr b="0"/>
            </a:br>
            <a:r>
              <a:rPr b="0"/>
              <a:t>-</a:t>
            </a:r>
            <a:r>
              <a:t>de conclure </a:t>
            </a:r>
            <a:r>
              <a:rPr b="0"/>
              <a:t>en répondant à la question posée.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1_UPSACLAY">
  <a:themeElements>
    <a:clrScheme name="1_UPSACLAY">
      <a:dk1>
        <a:srgbClr val="63003C"/>
      </a:dk1>
      <a:lt1>
        <a:srgbClr val="FFFFFF"/>
      </a:lt1>
      <a:dk2>
        <a:srgbClr val="A7A7A7"/>
      </a:dk2>
      <a:lt2>
        <a:srgbClr val="535353"/>
      </a:lt2>
      <a:accent1>
        <a:srgbClr val="DA5200"/>
      </a:accent1>
      <a:accent2>
        <a:srgbClr val="006996"/>
      </a:accent2>
      <a:accent3>
        <a:srgbClr val="8F8F8F"/>
      </a:accent3>
      <a:accent4>
        <a:srgbClr val="86B700"/>
      </a:accent4>
      <a:accent5>
        <a:srgbClr val="464595"/>
      </a:accent5>
      <a:accent6>
        <a:srgbClr val="80143C"/>
      </a:accent6>
      <a:hlink>
        <a:srgbClr val="0000FF"/>
      </a:hlink>
      <a:folHlink>
        <a:srgbClr val="FF00FF"/>
      </a:folHlink>
    </a:clrScheme>
    <a:fontScheme name="1_UPSACLAY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UPSACLA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63003C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63003C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UPSACLAY">
  <a:themeElements>
    <a:clrScheme name="1_UPSACLAY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DA5200"/>
      </a:accent1>
      <a:accent2>
        <a:srgbClr val="006996"/>
      </a:accent2>
      <a:accent3>
        <a:srgbClr val="8F8F8F"/>
      </a:accent3>
      <a:accent4>
        <a:srgbClr val="86B700"/>
      </a:accent4>
      <a:accent5>
        <a:srgbClr val="464595"/>
      </a:accent5>
      <a:accent6>
        <a:srgbClr val="80143C"/>
      </a:accent6>
      <a:hlink>
        <a:srgbClr val="0000FF"/>
      </a:hlink>
      <a:folHlink>
        <a:srgbClr val="FF00FF"/>
      </a:folHlink>
    </a:clrScheme>
    <a:fontScheme name="1_UPSACLAY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UPSACLA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63003C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63003C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525</TotalTime>
  <Words>945</Words>
  <Application>Microsoft Macintosh PowerPoint</Application>
  <PresentationFormat>Grand écran</PresentationFormat>
  <Paragraphs>87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4" baseType="lpstr">
      <vt:lpstr>Arial</vt:lpstr>
      <vt:lpstr>Arial Black</vt:lpstr>
      <vt:lpstr>Calibri</vt:lpstr>
      <vt:lpstr>Cambria</vt:lpstr>
      <vt:lpstr>Helvetica</vt:lpstr>
      <vt:lpstr>Helvetica Neue</vt:lpstr>
      <vt:lpstr>MS Reference Sans Serif</vt:lpstr>
      <vt:lpstr>Noteworthy Bold</vt:lpstr>
      <vt:lpstr>Open Sans</vt:lpstr>
      <vt:lpstr>Times New Roman</vt:lpstr>
      <vt:lpstr>1_UPSACLAY</vt:lpstr>
      <vt:lpstr>UE Santé et EPS, une approche pluridisciplinaire</vt:lpstr>
      <vt:lpstr>Vos Représentations Initiales</vt:lpstr>
      <vt:lpstr>Présentation PowerPoint</vt:lpstr>
      <vt:lpstr>Vos représentations initiales La question :   Quels sont les 5 termes qui vous viennent spontanément à l'esprit lorsque l'on vous dit « Santé &amp; EPS »  </vt:lpstr>
      <vt:lpstr>Objectifs de l’enseignement :  Articuler des connaissances issus des différents champs scientifiques permettant d’alimenter la réflexion sur les relations Santé &amp; EPS.</vt:lpstr>
      <vt:lpstr>Problématique de l'UE :   A-t-on les moyens, en EPS, de travailler à plus ou moins long terme sur la santé des élèves ?</vt:lpstr>
      <vt:lpstr>Organisation de l’enseignement : </vt:lpstr>
      <vt:lpstr>Plan du portfolio :  </vt:lpstr>
      <vt:lpstr>Il s’agit de:    - décrire précisément les actions des élèves et les objectifs (supposés) des enseignants,   - relier les explications scientifiques (issues des CM de Physio, Psycho, Socio et de vos connaissances personnelles) entre elles pour comprendre le cas de manière approfondie  - d’analyser les transformations éventuelles de ses représentations  -de conclure en répondant à la question posée.</vt:lpstr>
      <vt:lpstr>1ère étude de cas :   ·        Formes de pratique scolaire Romain Proust :  https://www.youtube.com/watch?v=m1ToexN9Azo   </vt:lpstr>
      <vt:lpstr>Présentation PowerPoint</vt:lpstr>
      <vt:lpstr>Présentation PowerPoint</vt:lpstr>
      <vt:lpstr>Pour le prochain TD , le mardi 11 février :   - avancer la rédaction de l’étude de cas N1 : les descriptions que vous avez faites en TD du dispositif, activités élèves et enseignants sont à rediger pour répondre aux points a et b ( plan du portfolio page 8)   - LISTER tous les concepts scientifiques et définitions des CM de physiologie  (et concepts socio et psycho de L1)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UE Santé et EPS, une approche pluridisciplinaire</dc:title>
  <dc:creator>Sophie Michel</dc:creator>
  <cp:lastModifiedBy>Julie Etcheverry-Bournat</cp:lastModifiedBy>
  <cp:revision>37</cp:revision>
  <dcterms:modified xsi:type="dcterms:W3CDTF">2025-01-21T14:45:19Z</dcterms:modified>
</cp:coreProperties>
</file>