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5707" autoAdjust="0"/>
  </p:normalViewPr>
  <p:slideViewPr>
    <p:cSldViewPr snapToGrid="0" snapToObjects="1">
      <p:cViewPr varScale="1">
        <p:scale>
          <a:sx n="108" d="100"/>
          <a:sy n="108" d="100"/>
        </p:scale>
        <p:origin x="22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2A0BF-97D2-4BD1-97BD-A39C60BC885A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48825-E878-45B0-A25C-AD2FA1D486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40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fr-FR" b="1" i="1" u="sng" dirty="0"/>
              <a:t>À quoi sert l’informe ?</a:t>
            </a:r>
          </a:p>
          <a:p>
            <a:pPr marL="628650" lvl="1" indent="-171450">
              <a:buFontTx/>
              <a:buChar char="-"/>
            </a:pPr>
            <a:r>
              <a:rPr lang="fr-FR" dirty="0"/>
              <a:t>Cohésion sociale </a:t>
            </a:r>
          </a:p>
          <a:p>
            <a:pPr marL="628650" lvl="1" indent="-171450">
              <a:buFontTx/>
              <a:buChar char="-"/>
            </a:pPr>
            <a:r>
              <a:rPr lang="fr-FR" dirty="0"/>
              <a:t>Améliorer le climat scolaire</a:t>
            </a:r>
          </a:p>
          <a:p>
            <a:pPr marL="628650" lvl="1" indent="-171450">
              <a:buFontTx/>
              <a:buChar char="-"/>
            </a:pPr>
            <a:r>
              <a:rPr lang="fr-FR" dirty="0"/>
              <a:t>Lutter contre le règne de l’apparence</a:t>
            </a:r>
          </a:p>
          <a:p>
            <a:pPr marL="628650" lvl="1" indent="-171450">
              <a:buFontTx/>
              <a:buChar char="-"/>
            </a:pPr>
            <a:r>
              <a:rPr lang="fr-FR" dirty="0"/>
              <a:t>Renforcer l’image de l’Ecole et l’unité entre les élèves.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48825-E878-45B0-A25C-AD2FA1D4869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63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 thématiques par groupe avec à chaque fois péda traditionnelle ET nouvelle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48825-E878-45B0-A25C-AD2FA1D4869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923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À : Quentin, Axel, Thomas</a:t>
            </a:r>
          </a:p>
          <a:p>
            <a:r>
              <a:rPr lang="fr-FR" dirty="0"/>
              <a:t>B : Joris, Martin, Diego, Tom</a:t>
            </a:r>
          </a:p>
          <a:p>
            <a:r>
              <a:rPr lang="fr-FR" dirty="0"/>
              <a:t>C : Lila, Emma, Romane</a:t>
            </a:r>
          </a:p>
          <a:p>
            <a:r>
              <a:rPr lang="fr-FR" dirty="0"/>
              <a:t>D : Pierre, Mathieu Alexis</a:t>
            </a:r>
          </a:p>
          <a:p>
            <a:r>
              <a:rPr lang="fr-FR" dirty="0"/>
              <a:t>E : Baptiste, Mathis, Louis</a:t>
            </a:r>
          </a:p>
          <a:p>
            <a:r>
              <a:rPr lang="fr-FR" dirty="0"/>
              <a:t>F : Daryl, Clarisse, </a:t>
            </a:r>
            <a:r>
              <a:rPr lang="fr-FR" dirty="0" err="1"/>
              <a:t>Poema</a:t>
            </a:r>
            <a:r>
              <a:rPr lang="fr-FR" dirty="0"/>
              <a:t>, Charlelie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48825-E878-45B0-A25C-AD2FA1D4869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952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948825-E878-45B0-A25C-AD2FA1D4869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55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couleur">
    <p:bg>
      <p:bgPr>
        <a:solidFill>
          <a:srgbClr val="6316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2006217"/>
            <a:ext cx="11129588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857591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03056"/>
            <a:ext cx="1108934" cy="365125"/>
          </a:xfrm>
        </p:spPr>
        <p:txBody>
          <a:bodyPr/>
          <a:lstStyle>
            <a:lvl1pPr>
              <a:defRPr sz="1050"/>
            </a:lvl1pPr>
          </a:lstStyle>
          <a:p>
            <a:fld id="{DAFA90D1-F73A-BE4B-A71B-9687F6C76557}" type="datetimeFigureOut">
              <a:rPr lang="fr-FR" smtClean="0"/>
              <a:pPr/>
              <a:t>30/01/2025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03056"/>
            <a:ext cx="6594438" cy="365125"/>
          </a:xfrm>
        </p:spPr>
        <p:txBody>
          <a:bodyPr/>
          <a:lstStyle>
            <a:lvl1pPr>
              <a:defRPr sz="1050"/>
            </a:lvl1pPr>
          </a:lstStyle>
          <a:p>
            <a:endParaRPr lang="fr-FR"/>
          </a:p>
        </p:txBody>
      </p:sp>
      <p:pic>
        <p:nvPicPr>
          <p:cNvPr id="7" name="Image 14">
            <a:extLst>
              <a:ext uri="{FF2B5EF4-FFF2-40B4-BE49-F238E27FC236}">
                <a16:creationId xmlns:a16="http://schemas.microsoft.com/office/drawing/2014/main" id="{E3FD71F0-BCA0-D64E-A92B-8BE93D0DDE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252003" y="227141"/>
            <a:ext cx="564666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1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garde N&amp;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A1557-BA38-FF4B-99A9-E0509405A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03" y="1804230"/>
            <a:ext cx="10415997" cy="150374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>
                <a:solidFill>
                  <a:srgbClr val="63163C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185686-36B9-3C4B-863F-ECA198F7F4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862386"/>
          </a:xfrm>
        </p:spPr>
        <p:txBody>
          <a:bodyPr anchor="ctr"/>
          <a:lstStyle>
            <a:lvl1pPr marL="0" indent="0" algn="l">
              <a:buNone/>
              <a:defRPr sz="2400">
                <a:solidFill>
                  <a:srgbClr val="63163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555311-6814-AF48-829D-E69DF800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990600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B6C1E5-38EE-8B45-9C6A-9E9AD9E5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8" name="Image 7" descr="Une image contenant assis, signe, ordinateur, dessin&#10;&#10;Description générée automatiquement">
            <a:extLst>
              <a:ext uri="{FF2B5EF4-FFF2-40B4-BE49-F238E27FC236}">
                <a16:creationId xmlns:a16="http://schemas.microsoft.com/office/drawing/2014/main" id="{E98DE75E-2679-054D-A41A-9E11BC9D40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5901" y="186469"/>
            <a:ext cx="5663884" cy="12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396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958" y="6220176"/>
            <a:ext cx="1033631" cy="365125"/>
          </a:xfrm>
        </p:spPr>
        <p:txBody>
          <a:bodyPr/>
          <a:lstStyle>
            <a:lvl1pPr>
              <a:defRPr sz="1000"/>
            </a:lvl1pPr>
          </a:lstStyle>
          <a:p>
            <a:fld id="{DAFA90D1-F73A-BE4B-A71B-9687F6C76557}" type="datetimeFigureOut">
              <a:rPr lang="fr-FR" smtClean="0"/>
              <a:pPr/>
              <a:t>30/01/2025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>
            <a:lvl1pPr>
              <a:defRPr sz="1000"/>
            </a:lvl1pPr>
          </a:lstStyle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398" y="203762"/>
            <a:ext cx="10794402" cy="73215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2315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AA3B7-FDB5-7B40-972E-03690CE3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24572"/>
            <a:ext cx="1033631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1FEBF2-DAA9-5748-88D2-A7C39FA0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24572"/>
            <a:ext cx="6594438" cy="365125"/>
          </a:xfrm>
        </p:spPr>
        <p:txBody>
          <a:bodyPr/>
          <a:lstStyle/>
          <a:p>
            <a:endParaRPr lang="fr-FR"/>
          </a:p>
        </p:txBody>
      </p:sp>
      <p:pic>
        <p:nvPicPr>
          <p:cNvPr id="7" name="Image 17">
            <a:extLst>
              <a:ext uri="{FF2B5EF4-FFF2-40B4-BE49-F238E27FC236}">
                <a16:creationId xmlns:a16="http://schemas.microsoft.com/office/drawing/2014/main" id="{F38E78A0-587B-8341-B07E-95E53D7D8E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125C5E8B-3C42-7F4A-8BF2-5F3B0B18A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98" y="237554"/>
            <a:ext cx="10794402" cy="73215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sous-titre</a:t>
            </a:r>
          </a:p>
        </p:txBody>
      </p:sp>
    </p:spTree>
    <p:extLst>
      <p:ext uri="{BB962C8B-B14F-4D97-AF65-F5344CB8AC3E}">
        <p14:creationId xmlns:p14="http://schemas.microsoft.com/office/powerpoint/2010/main" val="50420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164AF6C-DC4D-5D4C-A663-B4A7B905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35330"/>
            <a:ext cx="1130449" cy="365125"/>
          </a:xfrm>
        </p:spPr>
        <p:txBody>
          <a:bodyPr/>
          <a:lstStyle/>
          <a:p>
            <a:fld id="{DAFA90D1-F73A-BE4B-A71B-9687F6C76557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064E9A3-3AA9-C846-8FEC-29A0A114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85016" y="6235330"/>
            <a:ext cx="6594438" cy="36512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5" name="Image 17">
            <a:extLst>
              <a:ext uri="{FF2B5EF4-FFF2-40B4-BE49-F238E27FC236}">
                <a16:creationId xmlns:a16="http://schemas.microsoft.com/office/drawing/2014/main" id="{442D3CB0-151B-0A45-B227-2E22299E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9950436" y="6142001"/>
            <a:ext cx="2144144" cy="47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529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6EF0-AF2A-498A-9369-C75DB3CB27F2}" type="datetimeFigureOut">
              <a:rPr lang="fr-FR" smtClean="0"/>
              <a:t>30/01/2025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2817E-FFB0-435C-892C-9C3CB4E9C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F6E40-6422-0D40-8070-C1C541A9A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2808419"/>
            <a:ext cx="10418781" cy="2154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1821E3-804D-E84D-9593-5C045D777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1683"/>
            <a:ext cx="1388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630978-8161-0C4B-B52E-6F7751862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85016" y="6203056"/>
            <a:ext cx="65944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pic>
        <p:nvPicPr>
          <p:cNvPr id="9" name="Image 6">
            <a:extLst>
              <a:ext uri="{FF2B5EF4-FFF2-40B4-BE49-F238E27FC236}">
                <a16:creationId xmlns:a16="http://schemas.microsoft.com/office/drawing/2014/main" id="{A528EB42-77D5-C149-8B48-AD6EC6AE29A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/>
        </p:blipFill>
        <p:spPr bwMode="auto">
          <a:xfrm rot="16199999">
            <a:off x="5983654" y="649654"/>
            <a:ext cx="224692" cy="12192000"/>
          </a:xfrm>
          <a:prstGeom prst="rect">
            <a:avLst/>
          </a:prstGeom>
        </p:spPr>
      </p:pic>
      <p:sp>
        <p:nvSpPr>
          <p:cNvPr id="11" name="Espace réservé du titre 10">
            <a:extLst>
              <a:ext uri="{FF2B5EF4-FFF2-40B4-BE49-F238E27FC236}">
                <a16:creationId xmlns:a16="http://schemas.microsoft.com/office/drawing/2014/main" id="{DB8B80F0-E2CF-9A4D-9838-868A521A6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31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425787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5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3200" b="1" kern="1200">
          <a:solidFill>
            <a:srgbClr val="6316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3163C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abine.pelle@universite-paris-saclay.f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est-france.fr/education/ecole/video-ce-que-l-on-sait-sur-l-experimentation-de-l-uniforme-a-l-ecole-67201d5c-987e-4e4a-a721-92533f0977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8698BE6-10E7-49A4-AEF4-437244B9B9B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325072" y="2450271"/>
            <a:ext cx="672434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</a:rPr>
              <a:t>Fondements socio-historiques de l’EP dans le Système éducatif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6B3DB41-9447-4DA6-97B3-D44249E0FC6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5210" y="5777927"/>
            <a:ext cx="12041579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bg1"/>
                </a:solidFill>
              </a:rPr>
              <a:t>Sabine PELLE L2 EM     					</a:t>
            </a:r>
            <a:r>
              <a:rPr lang="fr-FR" sz="3600" b="1" dirty="0">
                <a:solidFill>
                  <a:schemeClr val="bg1"/>
                </a:solidFill>
              </a:rPr>
              <a:t>TD3			</a:t>
            </a:r>
            <a:r>
              <a:rPr lang="fr-FR" sz="1800" dirty="0">
                <a:solidFill>
                  <a:schemeClr val="bg1"/>
                </a:solidFill>
              </a:rPr>
              <a:t>Semestre 4</a:t>
            </a:r>
            <a:r>
              <a:rPr lang="fr-FR" dirty="0">
                <a:solidFill>
                  <a:schemeClr val="bg1"/>
                </a:solidFill>
              </a:rPr>
              <a:t>			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83122C-7771-4CDA-8E44-C44EDD0FC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7349" y="615330"/>
            <a:ext cx="2105026" cy="71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3C0423C-165F-4024-B9FE-6C31F92E8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72128" y="1826994"/>
            <a:ext cx="4757072" cy="373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0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33C70-A50B-4F12-9E4D-DC71AE08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40" y="234347"/>
            <a:ext cx="8761413" cy="706964"/>
          </a:xfrm>
        </p:spPr>
        <p:txBody>
          <a:bodyPr/>
          <a:lstStyle/>
          <a:p>
            <a:r>
              <a:rPr lang="fr-FR" dirty="0"/>
              <a:t>Répartition des thématiques avec 7 groupes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46F2192-E892-40E8-ACF8-A9F6217E1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27081"/>
              </p:ext>
            </p:extLst>
          </p:nvPr>
        </p:nvGraphicFramePr>
        <p:xfrm>
          <a:off x="1212980" y="1120795"/>
          <a:ext cx="8621484" cy="51493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62269">
                  <a:extLst>
                    <a:ext uri="{9D8B030D-6E8A-4147-A177-3AD203B41FA5}">
                      <a16:colId xmlns:a16="http://schemas.microsoft.com/office/drawing/2014/main" val="3285415537"/>
                    </a:ext>
                  </a:extLst>
                </a:gridCol>
                <a:gridCol w="3536302">
                  <a:extLst>
                    <a:ext uri="{9D8B030D-6E8A-4147-A177-3AD203B41FA5}">
                      <a16:colId xmlns:a16="http://schemas.microsoft.com/office/drawing/2014/main" val="4084069070"/>
                    </a:ext>
                  </a:extLst>
                </a:gridCol>
                <a:gridCol w="3722913">
                  <a:extLst>
                    <a:ext uri="{9D8B030D-6E8A-4147-A177-3AD203B41FA5}">
                      <a16:colId xmlns:a16="http://schemas.microsoft.com/office/drawing/2014/main" val="2000326911"/>
                    </a:ext>
                  </a:extLst>
                </a:gridCol>
              </a:tblGrid>
              <a:tr h="819623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Pour pédagogie traditionnelle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Pour pédagogie nouvelle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521750168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A et B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A : répétition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B : action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771945346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E et D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C : punition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D : liberté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780754369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A, C, G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GP C / G : imitation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A : essai-erreur 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3970382674"/>
                  </a:ext>
                </a:extLst>
              </a:tr>
              <a:tr h="819624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D et F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F : Travail individuel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GP D : Tutorat/ travail collectif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998472650"/>
                  </a:ext>
                </a:extLst>
              </a:tr>
              <a:tr h="819623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B et C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B : apprentissage par cœur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C : adaptation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1332067998"/>
                  </a:ext>
                </a:extLst>
              </a:tr>
              <a:tr h="819623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E, F et G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>
                          <a:effectLst/>
                        </a:rPr>
                        <a:t>GP E : Mainmise de l’enseignant </a:t>
                      </a:r>
                      <a:endParaRPr lang="fr-FR" sz="1600" b="0" i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GP F / G : Dévolution aux élèves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255678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53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33C70-A50B-4F12-9E4D-DC71AE08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044" y="441823"/>
            <a:ext cx="8761413" cy="706964"/>
          </a:xfrm>
        </p:spPr>
        <p:txBody>
          <a:bodyPr/>
          <a:lstStyle/>
          <a:p>
            <a:r>
              <a:rPr lang="fr-FR" dirty="0"/>
              <a:t>Commande pour les oraux du TD4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4E01CB3-9A42-496D-9051-10DE997A772A}"/>
              </a:ext>
            </a:extLst>
          </p:cNvPr>
          <p:cNvSpPr txBox="1"/>
          <p:nvPr/>
        </p:nvSpPr>
        <p:spPr>
          <a:xfrm>
            <a:off x="475861" y="1362270"/>
            <a:ext cx="1124756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l’aide du tableau de guidage, lister plusieurs arguments pour chacune des thématiques qui vous sera attribuée au hasard </a:t>
            </a:r>
            <a:r>
              <a:rPr lang="fr-FR" b="1" dirty="0"/>
              <a:t>ET</a:t>
            </a:r>
            <a:r>
              <a:rPr lang="fr-FR" dirty="0"/>
              <a:t> pour les deux positionnements (tirage au sort en TD4 entre « traditionnelle » et « nouvelle »).</a:t>
            </a:r>
          </a:p>
          <a:p>
            <a:endParaRPr lang="fr-FR" dirty="0"/>
          </a:p>
          <a:p>
            <a:r>
              <a:rPr lang="fr-FR" dirty="0"/>
              <a:t>S’entrainer à l’oral à échanger</a:t>
            </a:r>
          </a:p>
          <a:p>
            <a:endParaRPr lang="fr-FR" dirty="0"/>
          </a:p>
          <a:p>
            <a:r>
              <a:rPr lang="fr-FR" dirty="0"/>
              <a:t>	Annoncer son point de vue (se positionner en intro)</a:t>
            </a:r>
          </a:p>
          <a:p>
            <a:r>
              <a:rPr lang="fr-FR" dirty="0"/>
              <a:t>	Présenter l’argument </a:t>
            </a:r>
          </a:p>
          <a:p>
            <a:r>
              <a:rPr lang="fr-FR" dirty="0"/>
              <a:t>	Renforcer le lien entre l’argument et le positionnement initial (articuler/conclure)</a:t>
            </a:r>
          </a:p>
          <a:p>
            <a:endParaRPr lang="fr-FR" dirty="0"/>
          </a:p>
          <a:p>
            <a:r>
              <a:rPr lang="fr-FR" dirty="0"/>
              <a:t>Envoyer son document de guidage (avant le dimanche 2/02/2025) sur </a:t>
            </a:r>
            <a:r>
              <a:rPr lang="fr-FR" dirty="0" err="1"/>
              <a:t>ecampus</a:t>
            </a:r>
            <a:r>
              <a:rPr lang="fr-FR" dirty="0"/>
              <a:t> (avec son nom et son groupe !) ou envoyer à </a:t>
            </a:r>
            <a:r>
              <a:rPr lang="fr-FR" dirty="0">
                <a:hlinkClick r:id="rId3"/>
              </a:rPr>
              <a:t>sabine.pelle@universite-paris-saclay.fr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70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B640E804-F108-7780-67D8-418391ABF8C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4204" y="232834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200" b="1" kern="1200">
                <a:solidFill>
                  <a:srgbClr val="63163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Pour la semaine prochaine / VOS DEVOIRS </a:t>
            </a:r>
            <a:r>
              <a:rPr lang="fr-FR" dirty="0">
                <a:sym typeface="Wingdings"/>
              </a:rPr>
              <a:t></a:t>
            </a:r>
            <a:endParaRPr lang="fr-FR" dirty="0"/>
          </a:p>
        </p:txBody>
      </p:sp>
      <p:pic>
        <p:nvPicPr>
          <p:cNvPr id="6" name="Picture 4" descr="Faire les devoirs sans stress, c’est possible">
            <a:extLst>
              <a:ext uri="{FF2B5EF4-FFF2-40B4-BE49-F238E27FC236}">
                <a16:creationId xmlns:a16="http://schemas.microsoft.com/office/drawing/2014/main" id="{1C5A4E0E-20B8-6A70-B546-0BC14B185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639" y="232834"/>
            <a:ext cx="1965157" cy="1309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B627109-26B6-3B9B-6E1F-12527FB31418}"/>
              </a:ext>
            </a:extLst>
          </p:cNvPr>
          <p:cNvSpPr txBox="1"/>
          <p:nvPr/>
        </p:nvSpPr>
        <p:spPr>
          <a:xfrm>
            <a:off x="789517" y="1244600"/>
            <a:ext cx="8206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fr-FR" dirty="0"/>
              <a:t>Déposer sur </a:t>
            </a:r>
            <a:r>
              <a:rPr lang="fr-FR" dirty="0" err="1"/>
              <a:t>ecampus</a:t>
            </a:r>
            <a:r>
              <a:rPr lang="fr-FR" dirty="0"/>
              <a:t> l’argument 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fr-FR" dirty="0"/>
          </a:p>
          <a:p>
            <a:pPr marL="285750" indent="-285750" algn="l">
              <a:buFont typeface="Wingdings" pitchFamily="2" charset="2"/>
              <a:buChar char="Ø"/>
            </a:pPr>
            <a:r>
              <a:rPr lang="fr-FR" dirty="0"/>
              <a:t>Préparer le tableau de guidage pour pouvoir réviser son oral au TD 4</a:t>
            </a:r>
          </a:p>
        </p:txBody>
      </p:sp>
    </p:spTree>
    <p:extLst>
      <p:ext uri="{BB962C8B-B14F-4D97-AF65-F5344CB8AC3E}">
        <p14:creationId xmlns:p14="http://schemas.microsoft.com/office/powerpoint/2010/main" val="395035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5B937-1396-43BE-860C-430061658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43" y="859938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fr-FR" dirty="0"/>
              <a:t>Le programme du jour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027DE4-DC1C-49DB-9346-94A76B08778D}"/>
              </a:ext>
            </a:extLst>
          </p:cNvPr>
          <p:cNvSpPr txBox="1"/>
          <p:nvPr/>
        </p:nvSpPr>
        <p:spPr>
          <a:xfrm>
            <a:off x="551843" y="2491742"/>
            <a:ext cx="1089973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Introduction autour de l’expérimentation de </a:t>
            </a:r>
            <a:r>
              <a:rPr lang="fr-FR" sz="2000"/>
              <a:t>l’uniforme </a:t>
            </a:r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Retour sur les 3 textes à lire et les questions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Ecriture : A partir des trois textes, discutez de la place de l’élève dans la première moitié du XXème siècle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000" dirty="0"/>
              <a:t>Préparation de l’oral : recherche par groupe sur les deux thématiques attribuées</a:t>
            </a:r>
          </a:p>
        </p:txBody>
      </p:sp>
      <p:pic>
        <p:nvPicPr>
          <p:cNvPr id="2052" name="Picture 4" descr="Demandez le programme !!! [Maths et Français] – Un Prof D ...">
            <a:extLst>
              <a:ext uri="{FF2B5EF4-FFF2-40B4-BE49-F238E27FC236}">
                <a16:creationId xmlns:a16="http://schemas.microsoft.com/office/drawing/2014/main" id="{BAA8F5DE-3A05-4394-ABDB-1D7014363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977" y="47817"/>
            <a:ext cx="2788672" cy="210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57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215A5-CC48-4D2A-8646-AD24B58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003" y="316765"/>
            <a:ext cx="8761413" cy="706964"/>
          </a:xfrm>
        </p:spPr>
        <p:txBody>
          <a:bodyPr>
            <a:normAutofit fontScale="90000"/>
          </a:bodyPr>
          <a:lstStyle/>
          <a:p>
            <a:r>
              <a:rPr lang="fr-FR" dirty="0"/>
              <a:t>L’uniforme à l’école : une solution au problème?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72DDDE7-744E-4C96-BBB0-8159E1F912BE}"/>
              </a:ext>
            </a:extLst>
          </p:cNvPr>
          <p:cNvSpPr txBox="1"/>
          <p:nvPr/>
        </p:nvSpPr>
        <p:spPr>
          <a:xfrm>
            <a:off x="1052804" y="1023729"/>
            <a:ext cx="10086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L’expérimentation de l’uniforme pour tous les élèves d’un établissement est en cours en France.</a:t>
            </a:r>
          </a:p>
          <a:p>
            <a:endParaRPr lang="fr-FR" dirty="0"/>
          </a:p>
          <a:p>
            <a:r>
              <a:rPr lang="fr-FR" dirty="0">
                <a:hlinkClick r:id="rId3"/>
              </a:rPr>
              <a:t>https://www.ouest-france.fr/education/ecole/video-ce-que-l-on-sait-sur-l-experimentation-de-l-uniforme-a-l-ecole-67201d5c-987e-4e4a-a721-92533f0977de</a:t>
            </a:r>
            <a:endParaRPr lang="fr-FR" dirty="0"/>
          </a:p>
          <a:p>
            <a:endParaRPr lang="fr-FR" dirty="0"/>
          </a:p>
          <a:p>
            <a:r>
              <a:rPr lang="fr-FR" dirty="0"/>
              <a:t>Q1 : L’uniforme vous semble-t-il une solution aux maux de l’école du XIXème siècle?</a:t>
            </a:r>
          </a:p>
          <a:p>
            <a:endParaRPr lang="fr-FR" dirty="0"/>
          </a:p>
          <a:p>
            <a:r>
              <a:rPr lang="fr-FR" dirty="0"/>
              <a:t>Q2 : Cela constitue-t-il un « retour aux bonnes vielles méthodes » inutile ou permet-il d’envisager réduire les inégalités?</a:t>
            </a:r>
          </a:p>
          <a:p>
            <a:endParaRPr lang="fr-FR" dirty="0"/>
          </a:p>
          <a:p>
            <a:r>
              <a:rPr lang="fr-FR" dirty="0"/>
              <a:t>Organisation: </a:t>
            </a:r>
          </a:p>
          <a:p>
            <a:pPr marL="285750" indent="-285750">
              <a:buFont typeface="Symbol" panose="05050102010706020507" pitchFamily="18" charset="2"/>
              <a:buChar char="·"/>
            </a:pPr>
            <a:r>
              <a:rPr lang="fr-FR" dirty="0">
                <a:sym typeface="Symbol" panose="05050102010706020507" pitchFamily="18" charset="2"/>
              </a:rPr>
              <a:t>3 groupes travaillent sur Q1 / 3 groupes travaillent sur Q2</a:t>
            </a:r>
          </a:p>
          <a:p>
            <a:pPr marL="285750" indent="-285750">
              <a:buFont typeface="Symbol" panose="05050102010706020507" pitchFamily="18" charset="2"/>
              <a:buChar char="·"/>
            </a:pPr>
            <a:endParaRPr lang="fr-FR" dirty="0">
              <a:sym typeface="Symbol" panose="05050102010706020507" pitchFamily="18" charset="2"/>
            </a:endParaRPr>
          </a:p>
          <a:p>
            <a:pPr marL="285750" indent="-285750">
              <a:buFont typeface="Symbol" panose="05050102010706020507" pitchFamily="18" charset="2"/>
              <a:buChar char="·"/>
            </a:pPr>
            <a:r>
              <a:rPr lang="fr-FR" dirty="0">
                <a:sym typeface="Symbol" panose="05050102010706020507" pitchFamily="18" charset="2"/>
              </a:rPr>
              <a:t>Individuellement, chercher un argument solide et le préparer</a:t>
            </a:r>
          </a:p>
          <a:p>
            <a:r>
              <a:rPr lang="fr-FR" dirty="0">
                <a:sym typeface="Symbol" panose="05050102010706020507" pitchFamily="18" charset="2"/>
              </a:rPr>
              <a:t>	</a:t>
            </a:r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⇒ J’annonce mon point de vue en réponse à la question: « Je pense que… »</a:t>
            </a:r>
          </a:p>
          <a:p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	⇒ J’explique mon point de vue : contextualisation, précision de la pensée</a:t>
            </a:r>
          </a:p>
          <a:p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	⇒ J’illustre mon point de vue: un exemple précis qui rend l’idée concrète</a:t>
            </a:r>
          </a:p>
          <a:p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	⇒ Je conclue en faisant</a:t>
            </a:r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le lien avec le positionnement initial</a:t>
            </a:r>
            <a:endParaRPr lang="fr-FR" dirty="0">
              <a:latin typeface="Lucida Sans Unicode" panose="020B0602030504020204" pitchFamily="34" charset="0"/>
              <a:cs typeface="Lucida Sans Unicode" panose="020B0602030504020204" pitchFamily="34" charset="0"/>
              <a:sym typeface="Symbol" panose="05050102010706020507" pitchFamily="18" charset="2"/>
            </a:endParaRPr>
          </a:p>
          <a:p>
            <a:endParaRPr lang="fr-FR" dirty="0">
              <a:latin typeface="Lucida Sans Unicode" panose="020B0602030504020204" pitchFamily="34" charset="0"/>
              <a:cs typeface="Lucida Sans Unicode" panose="020B0602030504020204" pitchFamily="34" charset="0"/>
              <a:sym typeface="Symbol" panose="05050102010706020507" pitchFamily="18" charset="2"/>
            </a:endParaRPr>
          </a:p>
          <a:p>
            <a:r>
              <a:rPr lang="fr-FR" dirty="0">
                <a:latin typeface="Lucida Sans Unicode" panose="020B0602030504020204" pitchFamily="34" charset="0"/>
                <a:cs typeface="Lucida Sans Unicode" panose="020B0602030504020204" pitchFamily="34" charset="0"/>
                <a:sym typeface="Symbol" panose="05050102010706020507" pitchFamily="18" charset="2"/>
              </a:rPr>
              <a:t>   Débat en grand groupe Q1, puis Q2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54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7F35A0-966E-4A25-B93B-B5346C0BC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22" y="418792"/>
            <a:ext cx="10898155" cy="706964"/>
          </a:xfrm>
        </p:spPr>
        <p:txBody>
          <a:bodyPr>
            <a:normAutofit/>
          </a:bodyPr>
          <a:lstStyle/>
          <a:p>
            <a:r>
              <a:rPr lang="fr-FR" dirty="0"/>
              <a:t>Retour sur les 3 textes :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A8270B-5BB9-49F5-A2C2-C625EB91C144}"/>
              </a:ext>
            </a:extLst>
          </p:cNvPr>
          <p:cNvSpPr txBox="1"/>
          <p:nvPr/>
        </p:nvSpPr>
        <p:spPr>
          <a:xfrm>
            <a:off x="191069" y="1287100"/>
            <a:ext cx="11778017" cy="34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TEXTE 1 :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Villin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Lesage, </a:t>
            </a:r>
            <a:r>
              <a:rPr lang="fr-F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naissance de l’instituteur 1820 1945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1998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L’instituteur avait une place particulière, très autoritaire « âme d’un général »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 très hiérarchisée de l’espace (limiter les interactions entr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les élèves : rangs tables, pas la possibilité de communiquer, travail dans le calme voir silence)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Erreur peut servir à l’apprentissage à condition qu’elle soit corrigée rapidement pour ne pas être banalisée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Savoirs fondamentaux : français, maths, HG pour valoriser la mémorisation des élèves (apprentissage par cœur)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Santé des élèves (rôle hygiénique de l’instituteur : vérifier les mains en début de journée)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Séparation F/G et par âge 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Limites : rigidité des programmes, pas de développement de l’esprit critique ni de réflexion sur ce qui est appris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8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7F35A0-966E-4A25-B93B-B5346C0BC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22" y="418792"/>
            <a:ext cx="10898155" cy="706964"/>
          </a:xfrm>
        </p:spPr>
        <p:txBody>
          <a:bodyPr>
            <a:normAutofit/>
          </a:bodyPr>
          <a:lstStyle/>
          <a:p>
            <a:r>
              <a:rPr lang="fr-FR" dirty="0"/>
              <a:t>Retour sur les 3 textes :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A8270B-5BB9-49F5-A2C2-C625EB91C144}"/>
              </a:ext>
            </a:extLst>
          </p:cNvPr>
          <p:cNvSpPr txBox="1"/>
          <p:nvPr/>
        </p:nvSpPr>
        <p:spPr>
          <a:xfrm>
            <a:off x="191069" y="1287100"/>
            <a:ext cx="11778017" cy="5550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TEXTE 2 :</a:t>
            </a:r>
            <a:r>
              <a:rPr lang="fr-FR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André Rauch, </a:t>
            </a:r>
            <a:r>
              <a:rPr lang="fr-F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voies de l’autorité en EPS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Revue EPS n°152, 1978. 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Milieu 20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: enseignant = figure d’exemple, principe de figuration (montre l’autorité et le pouvoir)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Confrontation entre la vérité de l’enseignant et les erreurs de l’élève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Beaucoup plus de sanctions envers les élèves (notamment physiques)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Objectif collectif d’obéissance, pas de place aux individualités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TEXTE 3 : Edouard Claparède, </a:t>
            </a:r>
            <a:r>
              <a:rPr lang="fr-F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psychologie de l’enfant et pédagogie expérimentale, I. Le développement mental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</a:t>
            </a:r>
            <a:r>
              <a:rPr lang="fr-FR" sz="18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</a:t>
            </a:r>
            <a:r>
              <a:rPr lang="fr-F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édition, 1909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Pédagogie « attrayante » (début 20eme s) : école qui neutralise trop le plaisir pour apprendre. Pense que l’enfant apprend mieux lorsqu’il prend du plaisir à le faire. Pour être mieux admis à l’Ecole parle aussi de pédagogie « fonctionnelle ».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Passe par le jeu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en opposition à la pédagogie traditionnelle qui impose l’effort comme une obligation. Pour lui, l’effort doit être relié à un intérêt pour l’enfant en passant notamment par le jeu.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05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215A5-CC48-4D2A-8646-AD24B58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61" y="61051"/>
            <a:ext cx="8761413" cy="706964"/>
          </a:xfrm>
        </p:spPr>
        <p:txBody>
          <a:bodyPr/>
          <a:lstStyle/>
          <a:p>
            <a:r>
              <a:rPr lang="fr-FR" dirty="0"/>
              <a:t>Travail d’écriture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752D315-53D6-4444-ABC1-AA3252337982}"/>
              </a:ext>
            </a:extLst>
          </p:cNvPr>
          <p:cNvSpPr txBox="1"/>
          <p:nvPr/>
        </p:nvSpPr>
        <p:spPr>
          <a:xfrm>
            <a:off x="586761" y="1508202"/>
            <a:ext cx="10963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rgbClr val="FF0000"/>
                </a:solidFill>
              </a:rPr>
              <a:t>Selon vous, l’école a-t-elle toujours placé au centre de ses préoccupations les élèves dont elle a la charge depuis 1900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F22139-3424-CD59-1AD0-17D2175BBB47}"/>
              </a:ext>
            </a:extLst>
          </p:cNvPr>
          <p:cNvSpPr txBox="1"/>
          <p:nvPr/>
        </p:nvSpPr>
        <p:spPr>
          <a:xfrm>
            <a:off x="245661" y="2328164"/>
            <a:ext cx="1183260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Rédiger sur papier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Structure : un passage d’introduction (4 lignes maximum), une partie développement, un passage de conclusion (4 lignes maximum).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Alinéas, sauts de ligne sur le modèle</a:t>
            </a:r>
          </a:p>
          <a:p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Partie d’introduction…………………………………………………………………………………………………………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Saut de ligne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Développement (sous partie 1 = argument1).……………………………………………………………………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 ………………………………………………………………………………………………………..………………………………………….. 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Développement (sous partie 1 = argument2).……………………………………………………………………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 ………………………………………………………………………………………………………..………………………………………….. </a:t>
            </a: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Saut de ligne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600" i="1" dirty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Alinéa</a:t>
            </a: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Partie de conclusion…………………………………………………………………………………………………………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  <a:p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………………………………………………………………………………………………………..…………………………………………..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3D44A31-8F70-D9DE-DFB4-54AC138B7B86}"/>
              </a:ext>
            </a:extLst>
          </p:cNvPr>
          <p:cNvSpPr txBox="1"/>
          <p:nvPr/>
        </p:nvSpPr>
        <p:spPr>
          <a:xfrm>
            <a:off x="586760" y="688240"/>
            <a:ext cx="10963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/>
              <a:t>A partir des remarques de la </a:t>
            </a:r>
            <a:r>
              <a:rPr lang="fr-FR" sz="2000" dirty="0" err="1"/>
              <a:t>co</a:t>
            </a:r>
            <a:r>
              <a:rPr lang="fr-FR" sz="2000" dirty="0"/>
              <a:t>-correction de la semaine dernière (temps de concertation avec son </a:t>
            </a:r>
            <a:r>
              <a:rPr lang="fr-FR" sz="2000" dirty="0" err="1"/>
              <a:t>co</a:t>
            </a:r>
            <a:r>
              <a:rPr lang="fr-FR" sz="2000" dirty="0"/>
              <a:t>-correcteur), rédiger sur feuille une réponse à la question suivante : </a:t>
            </a:r>
          </a:p>
        </p:txBody>
      </p:sp>
    </p:spTree>
    <p:extLst>
      <p:ext uri="{BB962C8B-B14F-4D97-AF65-F5344CB8AC3E}">
        <p14:creationId xmlns:p14="http://schemas.microsoft.com/office/powerpoint/2010/main" val="109792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215A5-CC48-4D2A-8646-AD24B5859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25" y="376509"/>
            <a:ext cx="8761413" cy="706964"/>
          </a:xfrm>
        </p:spPr>
        <p:txBody>
          <a:bodyPr/>
          <a:lstStyle/>
          <a:p>
            <a:r>
              <a:rPr lang="fr-FR" dirty="0"/>
              <a:t>Thématiques de l’oral du TD4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DEDE412-188C-43AC-9154-ED42D32EB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154088"/>
              </p:ext>
            </p:extLst>
          </p:nvPr>
        </p:nvGraphicFramePr>
        <p:xfrm>
          <a:off x="615113" y="1215099"/>
          <a:ext cx="11224586" cy="471069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603118">
                  <a:extLst>
                    <a:ext uri="{9D8B030D-6E8A-4147-A177-3AD203B41FA5}">
                      <a16:colId xmlns:a16="http://schemas.microsoft.com/office/drawing/2014/main" val="1099439272"/>
                    </a:ext>
                  </a:extLst>
                </a:gridCol>
                <a:gridCol w="4483606">
                  <a:extLst>
                    <a:ext uri="{9D8B030D-6E8A-4147-A177-3AD203B41FA5}">
                      <a16:colId xmlns:a16="http://schemas.microsoft.com/office/drawing/2014/main" val="3849313337"/>
                    </a:ext>
                  </a:extLst>
                </a:gridCol>
                <a:gridCol w="4137862">
                  <a:extLst>
                    <a:ext uri="{9D8B030D-6E8A-4147-A177-3AD203B41FA5}">
                      <a16:colId xmlns:a16="http://schemas.microsoft.com/office/drawing/2014/main" val="3627104855"/>
                    </a:ext>
                  </a:extLst>
                </a:gridCol>
              </a:tblGrid>
              <a:tr h="673085">
                <a:tc>
                  <a:txBody>
                    <a:bodyPr/>
                    <a:lstStyle/>
                    <a:p>
                      <a:pPr algn="ctr" fontAlgn="t"/>
                      <a:endParaRPr lang="fr-FR" sz="1600" dirty="0">
                        <a:effectLst/>
                      </a:endParaRPr>
                    </a:p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Pédagogie traditionnelle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Pédagogie nouvelle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4253903506"/>
                  </a:ext>
                </a:extLst>
              </a:tr>
              <a:tr h="6730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1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Répétition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Action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3457564632"/>
                  </a:ext>
                </a:extLst>
              </a:tr>
              <a:tr h="6730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2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Punition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Liberté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1373910167"/>
                  </a:ext>
                </a:extLst>
              </a:tr>
              <a:tr h="6730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3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Imitation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Essai-erreur 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174006544"/>
                  </a:ext>
                </a:extLst>
              </a:tr>
              <a:tr h="6730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4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Travail individuel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Tutorat/ travail collectif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1627329824"/>
                  </a:ext>
                </a:extLst>
              </a:tr>
              <a:tr h="673085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5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Apprentissage par cœur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Adaptation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2111661540"/>
                  </a:ext>
                </a:extLst>
              </a:tr>
              <a:tr h="672180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Thématique 6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Prépondérance de l’action de l’enseignant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Dévolution aux élèves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50490" marR="50490" marT="25245" marB="25245" anchor="ctr"/>
                </a:tc>
                <a:extLst>
                  <a:ext uri="{0D108BD9-81ED-4DB2-BD59-A6C34878D82A}">
                    <a16:rowId xmlns:a16="http://schemas.microsoft.com/office/drawing/2014/main" val="3177350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41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33C70-A50B-4F12-9E4D-DC71AE08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367178"/>
            <a:ext cx="8761413" cy="706964"/>
          </a:xfrm>
        </p:spPr>
        <p:txBody>
          <a:bodyPr/>
          <a:lstStyle/>
          <a:p>
            <a:r>
              <a:rPr lang="fr-FR" dirty="0"/>
              <a:t>Guide de préparation à l’oral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BD5DCBA7-64E2-4387-B285-1921EDF9E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26681"/>
              </p:ext>
            </p:extLst>
          </p:nvPr>
        </p:nvGraphicFramePr>
        <p:xfrm>
          <a:off x="585787" y="1074142"/>
          <a:ext cx="11020428" cy="48401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55107">
                  <a:extLst>
                    <a:ext uri="{9D8B030D-6E8A-4147-A177-3AD203B41FA5}">
                      <a16:colId xmlns:a16="http://schemas.microsoft.com/office/drawing/2014/main" val="2098033331"/>
                    </a:ext>
                  </a:extLst>
                </a:gridCol>
                <a:gridCol w="2755107">
                  <a:extLst>
                    <a:ext uri="{9D8B030D-6E8A-4147-A177-3AD203B41FA5}">
                      <a16:colId xmlns:a16="http://schemas.microsoft.com/office/drawing/2014/main" val="2724224321"/>
                    </a:ext>
                  </a:extLst>
                </a:gridCol>
                <a:gridCol w="2755107">
                  <a:extLst>
                    <a:ext uri="{9D8B030D-6E8A-4147-A177-3AD203B41FA5}">
                      <a16:colId xmlns:a16="http://schemas.microsoft.com/office/drawing/2014/main" val="2510954579"/>
                    </a:ext>
                  </a:extLst>
                </a:gridCol>
                <a:gridCol w="2755107">
                  <a:extLst>
                    <a:ext uri="{9D8B030D-6E8A-4147-A177-3AD203B41FA5}">
                      <a16:colId xmlns:a16="http://schemas.microsoft.com/office/drawing/2014/main" val="1397676364"/>
                    </a:ext>
                  </a:extLst>
                </a:gridCol>
              </a:tblGrid>
              <a:tr h="425126">
                <a:tc gridSpan="4">
                  <a:txBody>
                    <a:bodyPr/>
                    <a:lstStyle/>
                    <a:p>
                      <a:pPr algn="ctr" rtl="0" fontAlgn="base"/>
                      <a:r>
                        <a:rPr lang="fr-FR" sz="1800" b="0" dirty="0">
                          <a:effectLst/>
                        </a:rPr>
                        <a:t>THEMATIQUE </a:t>
                      </a:r>
                    </a:p>
                    <a:p>
                      <a:pPr algn="ctr" rtl="0" fontAlgn="base"/>
                      <a:r>
                        <a:rPr lang="fr-FR" sz="1800" b="0" i="0" dirty="0">
                          <a:solidFill>
                            <a:srgbClr val="00B0F0"/>
                          </a:solidFill>
                          <a:effectLst/>
                        </a:rPr>
                        <a:t>Exemple : Répétition / action</a:t>
                      </a:r>
                    </a:p>
                  </a:txBody>
                  <a:tcPr marL="33748" marR="33748" marT="16874" marB="16874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229971"/>
                  </a:ext>
                </a:extLst>
              </a:tr>
              <a:tr h="811182">
                <a:tc>
                  <a:txBody>
                    <a:bodyPr/>
                    <a:lstStyle/>
                    <a:p>
                      <a:pPr fontAlgn="t"/>
                      <a:endParaRPr lang="fr-FR" sz="1800" dirty="0">
                        <a:effectLst/>
                      </a:endParaRPr>
                    </a:p>
                    <a:p>
                      <a:pPr algn="l" rtl="0" fontAlgn="base"/>
                      <a:r>
                        <a:rPr lang="fr-FR" sz="1800" b="0" dirty="0">
                          <a:effectLst/>
                        </a:rPr>
                        <a:t> </a:t>
                      </a:r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800" b="0" dirty="0">
                          <a:effectLst/>
                        </a:rPr>
                        <a:t>Idée </a:t>
                      </a:r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800" b="0" dirty="0">
                          <a:effectLst/>
                        </a:rPr>
                        <a:t>Illustration (école ou EPS) </a:t>
                      </a:r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800" b="0" dirty="0">
                          <a:effectLst/>
                        </a:rPr>
                        <a:t>Source (auteur, article, documentaire…) si disponible </a:t>
                      </a:r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1964182201"/>
                  </a:ext>
                </a:extLst>
              </a:tr>
              <a:tr h="425126">
                <a:tc rowSpan="4">
                  <a:txBody>
                    <a:bodyPr/>
                    <a:lstStyle/>
                    <a:p>
                      <a:pPr algn="l" rtl="0" fontAlgn="base"/>
                      <a:r>
                        <a:rPr lang="fr-FR" sz="1800" b="0" dirty="0">
                          <a:effectLst/>
                        </a:rPr>
                        <a:t>Aspect plutôt pédagogie traditionnelle </a:t>
                      </a:r>
                    </a:p>
                    <a:p>
                      <a:pPr algn="l" rtl="0" fontAlgn="base"/>
                      <a:endParaRPr lang="fr-FR" sz="1800" b="0" i="0" dirty="0">
                        <a:solidFill>
                          <a:srgbClr val="00B0F0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fr-FR" sz="1800" b="0" i="0" dirty="0">
                          <a:solidFill>
                            <a:srgbClr val="00B0F0"/>
                          </a:solidFill>
                          <a:effectLst/>
                        </a:rPr>
                        <a:t>Exemple : Répétition</a:t>
                      </a: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l" rtl="0" fontAlgn="base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1800" b="0" dirty="0">
                          <a:effectLst/>
                        </a:rPr>
                        <a:t> </a:t>
                      </a:r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algn="l" rtl="0" fontAlgn="base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4154522829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429094421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3374073959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3106888832"/>
                  </a:ext>
                </a:extLst>
              </a:tr>
              <a:tr h="425126">
                <a:tc rowSpan="4">
                  <a:txBody>
                    <a:bodyPr/>
                    <a:lstStyle/>
                    <a:p>
                      <a:pPr algn="l" rtl="0" fontAlgn="base"/>
                      <a:r>
                        <a:rPr lang="fr-FR" sz="1800" b="0" dirty="0">
                          <a:effectLst/>
                        </a:rPr>
                        <a:t>Aspect plutôt pédagogie nouvelle </a:t>
                      </a:r>
                    </a:p>
                    <a:p>
                      <a:pPr algn="l" rtl="0" fontAlgn="base"/>
                      <a:endParaRPr lang="fr-FR" sz="1800" b="0" i="0" dirty="0">
                        <a:effectLst/>
                      </a:endParaRPr>
                    </a:p>
                    <a:p>
                      <a:pPr algn="l" rtl="0" fontAlgn="base"/>
                      <a:r>
                        <a:rPr lang="fr-FR" sz="1800" b="0" i="0" dirty="0">
                          <a:solidFill>
                            <a:srgbClr val="00B0F0"/>
                          </a:solidFill>
                          <a:effectLst/>
                        </a:rPr>
                        <a:t>Exemple : Action</a:t>
                      </a: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2551730785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1192533286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3540083962"/>
                  </a:ext>
                </a:extLst>
              </a:tr>
              <a:tr h="42512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tc>
                  <a:txBody>
                    <a:bodyPr/>
                    <a:lstStyle/>
                    <a:p>
                      <a:pPr fontAlgn="t"/>
                      <a:endParaRPr lang="fr-FR" sz="1800" b="0" i="0" dirty="0">
                        <a:effectLst/>
                      </a:endParaRPr>
                    </a:p>
                  </a:txBody>
                  <a:tcPr marL="33748" marR="33748" marT="16874" marB="16874" anchor="ctr"/>
                </a:tc>
                <a:extLst>
                  <a:ext uri="{0D108BD9-81ED-4DB2-BD59-A6C34878D82A}">
                    <a16:rowId xmlns:a16="http://schemas.microsoft.com/office/drawing/2014/main" val="288203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88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33C70-A50B-4F12-9E4D-DC71AE08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413832"/>
            <a:ext cx="9976466" cy="706964"/>
          </a:xfrm>
        </p:spPr>
        <p:txBody>
          <a:bodyPr>
            <a:normAutofit fontScale="90000"/>
          </a:bodyPr>
          <a:lstStyle/>
          <a:p>
            <a:r>
              <a:rPr lang="fr-FR" dirty="0"/>
              <a:t>Répartition des thématiques à travailler (6 groupes)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0BE097D-82AC-4CBC-AC76-3356E64F2D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372181"/>
              </p:ext>
            </p:extLst>
          </p:nvPr>
        </p:nvGraphicFramePr>
        <p:xfrm>
          <a:off x="1386160" y="1120796"/>
          <a:ext cx="8621484" cy="49697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73828">
                  <a:extLst>
                    <a:ext uri="{9D8B030D-6E8A-4147-A177-3AD203B41FA5}">
                      <a16:colId xmlns:a16="http://schemas.microsoft.com/office/drawing/2014/main" val="3517677759"/>
                    </a:ext>
                  </a:extLst>
                </a:gridCol>
                <a:gridCol w="2873828">
                  <a:extLst>
                    <a:ext uri="{9D8B030D-6E8A-4147-A177-3AD203B41FA5}">
                      <a16:colId xmlns:a16="http://schemas.microsoft.com/office/drawing/2014/main" val="4084069070"/>
                    </a:ext>
                  </a:extLst>
                </a:gridCol>
                <a:gridCol w="2873828">
                  <a:extLst>
                    <a:ext uri="{9D8B030D-6E8A-4147-A177-3AD203B41FA5}">
                      <a16:colId xmlns:a16="http://schemas.microsoft.com/office/drawing/2014/main" val="2000326911"/>
                    </a:ext>
                  </a:extLst>
                </a:gridCol>
              </a:tblGrid>
              <a:tr h="819623">
                <a:tc>
                  <a:txBody>
                    <a:bodyPr/>
                    <a:lstStyle/>
                    <a:p>
                      <a:pPr algn="ctr" rtl="0" fontAlgn="base"/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Pour pédagogie traditionnelle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Pour pédagogie nouvelle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521750168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Gp A et B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Répétition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Action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771945346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 D et E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Punition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 Liberté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780754369"/>
                  </a:ext>
                </a:extLst>
              </a:tr>
              <a:tr h="62362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 A et C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Imitation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Essai-erreur 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3970382674"/>
                  </a:ext>
                </a:extLst>
              </a:tr>
              <a:tr h="819624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 D et F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Travail individuel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Tutorat/ travail collectif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998472650"/>
                  </a:ext>
                </a:extLst>
              </a:tr>
              <a:tr h="640038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 B et C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Apprentissage par cœur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Adaptation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1332067998"/>
                  </a:ext>
                </a:extLst>
              </a:tr>
              <a:tr h="819623"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i="0" dirty="0">
                          <a:effectLst/>
                        </a:rPr>
                        <a:t>Gp E et F</a:t>
                      </a: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Mainmise de l’enseignant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fr-FR" sz="1600" b="0" dirty="0">
                          <a:effectLst/>
                        </a:rPr>
                        <a:t>Dévolution aux élèves </a:t>
                      </a:r>
                      <a:endParaRPr lang="fr-FR" sz="1600" b="0" i="0" dirty="0">
                        <a:effectLst/>
                      </a:endParaRPr>
                    </a:p>
                  </a:txBody>
                  <a:tcPr marL="44725" marR="44725" marT="22362" marB="22362" anchor="ctr"/>
                </a:tc>
                <a:extLst>
                  <a:ext uri="{0D108BD9-81ED-4DB2-BD59-A6C34878D82A}">
                    <a16:rowId xmlns:a16="http://schemas.microsoft.com/office/drawing/2014/main" val="255678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6154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42800A18-35BA-EC41-B8C8-B2EB80C86888}" vid="{0AEF19FC-64CA-074A-8358-7D912B3F47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ND TD1 SH L2</Template>
  <TotalTime>31</TotalTime>
  <Words>808</Words>
  <Application>Microsoft Office PowerPoint</Application>
  <PresentationFormat>Grand écran</PresentationFormat>
  <Paragraphs>161</Paragraphs>
  <Slides>12</Slides>
  <Notes>4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Fondements socio-historiques de l’EP dans le Système éducatif</vt:lpstr>
      <vt:lpstr>Le programme du jour </vt:lpstr>
      <vt:lpstr>L’uniforme à l’école : une solution au problème?</vt:lpstr>
      <vt:lpstr>Retour sur les 3 textes : </vt:lpstr>
      <vt:lpstr>Retour sur les 3 textes : </vt:lpstr>
      <vt:lpstr>Travail d’écriture</vt:lpstr>
      <vt:lpstr>Thématiques de l’oral du TD4</vt:lpstr>
      <vt:lpstr>Guide de préparation à l’oral</vt:lpstr>
      <vt:lpstr>Répartition des thématiques à travailler (6 groupes)</vt:lpstr>
      <vt:lpstr>Répartition des thématiques avec 7 groupes</vt:lpstr>
      <vt:lpstr>Commande pour les oraux du TD4</vt:lpstr>
      <vt:lpstr>Pour la semaine prochaine / VOS DEVOIRS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Fondements socio-historiques de l’EP dans le Système éducatif</dc:title>
  <dc:creator>drevet</dc:creator>
  <cp:lastModifiedBy>sabine pelle</cp:lastModifiedBy>
  <cp:revision>97</cp:revision>
  <dcterms:created xsi:type="dcterms:W3CDTF">2020-12-29T15:22:33Z</dcterms:created>
  <dcterms:modified xsi:type="dcterms:W3CDTF">2025-01-30T09:02:48Z</dcterms:modified>
</cp:coreProperties>
</file>