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840" r:id="rId4"/>
  </p:sldMasterIdLst>
  <p:notesMasterIdLst>
    <p:notesMasterId r:id="rId59"/>
  </p:notesMasterIdLst>
  <p:handoutMasterIdLst>
    <p:handoutMasterId r:id="rId60"/>
  </p:handoutMasterIdLst>
  <p:sldIdLst>
    <p:sldId id="321" r:id="rId5"/>
    <p:sldId id="261" r:id="rId6"/>
    <p:sldId id="262" r:id="rId7"/>
    <p:sldId id="263" r:id="rId8"/>
    <p:sldId id="264" r:id="rId9"/>
    <p:sldId id="322" r:id="rId10"/>
    <p:sldId id="267" r:id="rId11"/>
    <p:sldId id="268" r:id="rId12"/>
    <p:sldId id="302" r:id="rId13"/>
    <p:sldId id="303" r:id="rId14"/>
    <p:sldId id="269" r:id="rId15"/>
    <p:sldId id="326" r:id="rId16"/>
    <p:sldId id="271" r:id="rId17"/>
    <p:sldId id="272" r:id="rId18"/>
    <p:sldId id="315" r:id="rId19"/>
    <p:sldId id="273" r:id="rId20"/>
    <p:sldId id="274" r:id="rId21"/>
    <p:sldId id="275" r:id="rId22"/>
    <p:sldId id="276" r:id="rId23"/>
    <p:sldId id="305" r:id="rId24"/>
    <p:sldId id="306" r:id="rId25"/>
    <p:sldId id="307" r:id="rId26"/>
    <p:sldId id="277" r:id="rId27"/>
    <p:sldId id="278" r:id="rId28"/>
    <p:sldId id="279" r:id="rId29"/>
    <p:sldId id="280" r:id="rId30"/>
    <p:sldId id="308" r:id="rId31"/>
    <p:sldId id="324" r:id="rId32"/>
    <p:sldId id="281" r:id="rId33"/>
    <p:sldId id="282" r:id="rId34"/>
    <p:sldId id="283" r:id="rId35"/>
    <p:sldId id="284" r:id="rId36"/>
    <p:sldId id="285" r:id="rId37"/>
    <p:sldId id="309" r:id="rId38"/>
    <p:sldId id="287" r:id="rId39"/>
    <p:sldId id="288" r:id="rId40"/>
    <p:sldId id="320" r:id="rId41"/>
    <p:sldId id="310" r:id="rId42"/>
    <p:sldId id="327" r:id="rId43"/>
    <p:sldId id="291" r:id="rId44"/>
    <p:sldId id="325" r:id="rId45"/>
    <p:sldId id="292" r:id="rId46"/>
    <p:sldId id="293" r:id="rId47"/>
    <p:sldId id="314" r:id="rId48"/>
    <p:sldId id="294" r:id="rId49"/>
    <p:sldId id="295" r:id="rId50"/>
    <p:sldId id="296" r:id="rId51"/>
    <p:sldId id="297" r:id="rId52"/>
    <p:sldId id="311" r:id="rId53"/>
    <p:sldId id="298" r:id="rId54"/>
    <p:sldId id="328" r:id="rId55"/>
    <p:sldId id="313" r:id="rId56"/>
    <p:sldId id="312" r:id="rId57"/>
    <p:sldId id="299" r:id="rId58"/>
  </p:sldIdLst>
  <p:sldSz cx="12192000" cy="6858000"/>
  <p:notesSz cx="6858000" cy="9144000"/>
  <p:defaultTex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34" autoAdjust="0"/>
  </p:normalViewPr>
  <p:slideViewPr>
    <p:cSldViewPr snapToGrid="0">
      <p:cViewPr varScale="1">
        <p:scale>
          <a:sx n="72" d="100"/>
          <a:sy n="72" d="100"/>
        </p:scale>
        <p:origin x="660" y="72"/>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8" d="100"/>
          <a:sy n="88" d="100"/>
        </p:scale>
        <p:origin x="379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BCB2FC75-C497-4E2B-8133-2CF4D33E60E3}" type="datetime1">
              <a:rPr lang="fr-FR" smtClean="0"/>
              <a:t>18/01/2025</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35A2F8B-77F4-4019-B743-01D21DFE6C61}" type="slidenum">
              <a:rPr lang="fr-FR" smtClean="0"/>
              <a:t>‹N°›</a:t>
            </a:fld>
            <a:endParaRPr lang="fr-FR"/>
          </a:p>
        </p:txBody>
      </p:sp>
    </p:spTree>
    <p:extLst>
      <p:ext uri="{BB962C8B-B14F-4D97-AF65-F5344CB8AC3E}">
        <p14:creationId xmlns:p14="http://schemas.microsoft.com/office/powerpoint/2010/main" val="16732455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45A805AF-18EA-4CDB-9662-C84070AF0D42}" type="datetime1">
              <a:rPr lang="fr-FR" noProof="0" smtClean="0"/>
              <a:t>18/01/2025</a:t>
            </a:fld>
            <a:endParaRPr lang="fr-FR" noProof="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F937A20-946F-4FE9-9157-769BA906E7B5}" type="slidenum">
              <a:rPr lang="fr-FR" noProof="0" smtClean="0"/>
              <a:t>‹N°›</a:t>
            </a:fld>
            <a:endParaRPr lang="fr-FR" noProof="0"/>
          </a:p>
        </p:txBody>
      </p:sp>
    </p:spTree>
    <p:extLst>
      <p:ext uri="{BB962C8B-B14F-4D97-AF65-F5344CB8AC3E}">
        <p14:creationId xmlns:p14="http://schemas.microsoft.com/office/powerpoint/2010/main" val="18606233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ctrTitle"/>
          </p:nvPr>
        </p:nvSpPr>
        <p:spPr>
          <a:xfrm>
            <a:off x="603504" y="770467"/>
            <a:ext cx="10782300" cy="3352800"/>
          </a:xfrm>
        </p:spPr>
        <p:txBody>
          <a:bodyPr rtlCol="0" anchor="b">
            <a:noAutofit/>
          </a:bodyPr>
          <a:lstStyle>
            <a:lvl1pPr algn="l">
              <a:lnSpc>
                <a:spcPct val="80000"/>
              </a:lnSpc>
              <a:defRPr sz="8800" spc="-120" baseline="0">
                <a:solidFill>
                  <a:srgbClr val="FFFFFF"/>
                </a:solidFill>
              </a:defRPr>
            </a:lvl1pPr>
          </a:lstStyle>
          <a:p>
            <a:pPr rtl="0"/>
            <a:r>
              <a:rPr lang="fr-FR" noProof="0" smtClean="0"/>
              <a:t>Modifiez le style du titre</a:t>
            </a:r>
            <a:endParaRPr lang="fr-FR" noProof="0"/>
          </a:p>
        </p:txBody>
      </p:sp>
      <p:sp>
        <p:nvSpPr>
          <p:cNvPr id="3" name="Sous-titre 2"/>
          <p:cNvSpPr>
            <a:spLocks noGrp="1"/>
          </p:cNvSpPr>
          <p:nvPr>
            <p:ph type="subTitle" idx="1"/>
          </p:nvPr>
        </p:nvSpPr>
        <p:spPr>
          <a:xfrm>
            <a:off x="667512" y="4206876"/>
            <a:ext cx="9228201" cy="1645920"/>
          </a:xfrm>
        </p:spPr>
        <p:txBody>
          <a:bodyPr rtlCol="0">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fr-FR" noProof="0" smtClean="0"/>
              <a:t>Modifier le style des sous-titres du masque</a:t>
            </a:r>
            <a:endParaRPr lang="fr-FR" noProof="0"/>
          </a:p>
        </p:txBody>
      </p:sp>
      <p:sp>
        <p:nvSpPr>
          <p:cNvPr id="7" name="Espace réservé de la date 6"/>
          <p:cNvSpPr>
            <a:spLocks noGrp="1"/>
          </p:cNvSpPr>
          <p:nvPr>
            <p:ph type="dt" sz="half" idx="10"/>
          </p:nvPr>
        </p:nvSpPr>
        <p:spPr/>
        <p:txBody>
          <a:bodyPr rtlCol="0"/>
          <a:lstStyle>
            <a:lvl1pPr>
              <a:defRPr>
                <a:solidFill>
                  <a:srgbClr val="FFFFFF">
                    <a:alpha val="80000"/>
                  </a:srgbClr>
                </a:solidFill>
              </a:defRPr>
            </a:lvl1pPr>
          </a:lstStyle>
          <a:p>
            <a:pPr rtl="0"/>
            <a:fld id="{E258BB98-7B18-489F-AB4B-B95D398EDD72}" type="datetime1">
              <a:rPr lang="fr-FR" noProof="0" smtClean="0"/>
              <a:t>18/01/2025</a:t>
            </a:fld>
            <a:endParaRPr lang="fr-FR" noProof="0"/>
          </a:p>
        </p:txBody>
      </p:sp>
      <p:sp>
        <p:nvSpPr>
          <p:cNvPr id="8" name="Espace réservé du pied de page 7"/>
          <p:cNvSpPr>
            <a:spLocks noGrp="1"/>
          </p:cNvSpPr>
          <p:nvPr>
            <p:ph type="ftr" sz="quarter" idx="11"/>
          </p:nvPr>
        </p:nvSpPr>
        <p:spPr/>
        <p:txBody>
          <a:bodyPr rtlCol="0"/>
          <a:lstStyle>
            <a:lvl1pPr>
              <a:defRPr>
                <a:solidFill>
                  <a:srgbClr val="FFFFFF">
                    <a:alpha val="80000"/>
                  </a:srgbClr>
                </a:solidFill>
              </a:defRPr>
            </a:lvl1pPr>
          </a:lstStyle>
          <a:p>
            <a:pPr rtl="0"/>
            <a:endParaRPr lang="fr-FR" noProof="0"/>
          </a:p>
        </p:txBody>
      </p:sp>
      <p:sp>
        <p:nvSpPr>
          <p:cNvPr id="9" name="Espace réservé du numéro de diapositive 8"/>
          <p:cNvSpPr>
            <a:spLocks noGrp="1"/>
          </p:cNvSpPr>
          <p:nvPr>
            <p:ph type="sldNum" sz="quarter" idx="12"/>
          </p:nvPr>
        </p:nvSpPr>
        <p:spPr/>
        <p:txBody>
          <a:bodyPr rtlCol="0"/>
          <a:lstStyle>
            <a:lvl1pPr>
              <a:defRPr>
                <a:solidFill>
                  <a:srgbClr val="FFFFFF">
                    <a:alpha val="25000"/>
                  </a:srgbClr>
                </a:solidFill>
              </a:defRPr>
            </a:lvl1pPr>
          </a:lstStyle>
          <a:p>
            <a:pPr rtl="0"/>
            <a:fld id="{4FAB73BC-B049-4115-A692-8D63A059BFB8}" type="slidenum">
              <a:rPr lang="fr-FR" noProof="0" smtClean="0"/>
              <a:pPr rtl="0"/>
              <a:t>‹N°›</a:t>
            </a:fld>
            <a:endParaRPr lang="fr-FR"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smtClean="0"/>
              <a:t>Modifiez le style du titre</a:t>
            </a:r>
            <a:endParaRPr lang="fr-FR" noProof="0"/>
          </a:p>
        </p:txBody>
      </p:sp>
      <p:sp>
        <p:nvSpPr>
          <p:cNvPr id="3" name="Espace réservé du texte vertical 2"/>
          <p:cNvSpPr>
            <a:spLocks noGrp="1"/>
          </p:cNvSpPr>
          <p:nvPr>
            <p:ph type="body" orient="vert" idx="1" hasCustomPrompt="1"/>
          </p:nvPr>
        </p:nvSpPr>
        <p:spPr/>
        <p:txBody>
          <a:bodyPr vert="eaVert"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p:txBody>
          <a:bodyPr rtlCol="0"/>
          <a:lstStyle/>
          <a:p>
            <a:pPr rtl="0"/>
            <a:fld id="{7196D7E6-A186-4559-9083-51FBF40370DD}" type="datetime1">
              <a:rPr lang="fr-FR" noProof="0" smtClean="0"/>
              <a:t>18/01/2025</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43950" y="695325"/>
            <a:ext cx="2628900" cy="4800600"/>
          </a:xfrm>
        </p:spPr>
        <p:txBody>
          <a:bodyPr vert="eaVert" rtlCol="0"/>
          <a:lstStyle/>
          <a:p>
            <a:pPr rtl="0"/>
            <a:r>
              <a:rPr lang="fr-FR" noProof="0" smtClean="0"/>
              <a:t>Modifiez le style du titre</a:t>
            </a:r>
            <a:endParaRPr lang="fr-FR" noProof="0"/>
          </a:p>
        </p:txBody>
      </p:sp>
      <p:sp>
        <p:nvSpPr>
          <p:cNvPr id="3" name="Espace réservé du texte vertical 2"/>
          <p:cNvSpPr>
            <a:spLocks noGrp="1"/>
          </p:cNvSpPr>
          <p:nvPr>
            <p:ph type="body" orient="vert" idx="1" hasCustomPrompt="1"/>
          </p:nvPr>
        </p:nvSpPr>
        <p:spPr>
          <a:xfrm>
            <a:off x="771525" y="714375"/>
            <a:ext cx="7734300" cy="5400675"/>
          </a:xfrm>
        </p:spPr>
        <p:txBody>
          <a:bodyPr vert="eaVert"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p:txBody>
          <a:bodyPr rtlCol="0"/>
          <a:lstStyle/>
          <a:p>
            <a:pPr rtl="0"/>
            <a:fld id="{C8542CC9-4681-4B2F-9D82-5AD519DBFA6D}" type="datetime1">
              <a:rPr lang="fr-FR" noProof="0" smtClean="0"/>
              <a:t>18/01/2025</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smtClean="0"/>
              <a:t>Modifiez le style du titre</a:t>
            </a:r>
            <a:endParaRPr lang="fr-FR" noProof="0"/>
          </a:p>
        </p:txBody>
      </p:sp>
      <p:sp>
        <p:nvSpPr>
          <p:cNvPr id="3" name="Espace réservé du contenu 2"/>
          <p:cNvSpPr>
            <a:spLocks noGrp="1"/>
          </p:cNvSpPr>
          <p:nvPr>
            <p:ph idx="1" hasCustomPrompt="1"/>
          </p:nvPr>
        </p:nvSpPr>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p:txBody>
          <a:bodyPr rtlCol="0"/>
          <a:lstStyle/>
          <a:p>
            <a:pPr rtl="0"/>
            <a:fld id="{55DB6B7B-D0C7-4592-82AE-38D457AC0241}" type="datetime1">
              <a:rPr lang="fr-FR" noProof="0" smtClean="0"/>
              <a:t>18/01/2025</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03504" y="767419"/>
            <a:ext cx="10780776" cy="3355848"/>
          </a:xfrm>
        </p:spPr>
        <p:txBody>
          <a:bodyPr rtlCol="0" anchor="b">
            <a:normAutofit/>
          </a:bodyPr>
          <a:lstStyle>
            <a:lvl1pPr>
              <a:lnSpc>
                <a:spcPct val="80000"/>
              </a:lnSpc>
              <a:defRPr sz="8800" b="0" baseline="0">
                <a:solidFill>
                  <a:schemeClr val="accent1"/>
                </a:solidFill>
              </a:defRPr>
            </a:lvl1pPr>
          </a:lstStyle>
          <a:p>
            <a:pPr rtl="0"/>
            <a:r>
              <a:rPr lang="fr-FR" noProof="0" smtClean="0"/>
              <a:t>Modifiez le style du titre</a:t>
            </a:r>
            <a:endParaRPr lang="fr-FR" noProof="0"/>
          </a:p>
        </p:txBody>
      </p:sp>
      <p:sp>
        <p:nvSpPr>
          <p:cNvPr id="3" name="Espace réservé du texte 2"/>
          <p:cNvSpPr>
            <a:spLocks noGrp="1"/>
          </p:cNvSpPr>
          <p:nvPr>
            <p:ph type="body" idx="1" hasCustomPrompt="1"/>
          </p:nvPr>
        </p:nvSpPr>
        <p:spPr>
          <a:xfrm>
            <a:off x="667512" y="4204209"/>
            <a:ext cx="9226296" cy="1645920"/>
          </a:xfrm>
        </p:spPr>
        <p:txBody>
          <a:bodyPr rtlCol="0"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fr-FR" noProof="0"/>
              <a:t>Modifiez les styles du texte du masque</a:t>
            </a:r>
          </a:p>
        </p:txBody>
      </p:sp>
      <p:sp>
        <p:nvSpPr>
          <p:cNvPr id="4" name="Espace réservé de la date 3"/>
          <p:cNvSpPr>
            <a:spLocks noGrp="1"/>
          </p:cNvSpPr>
          <p:nvPr>
            <p:ph type="dt" sz="half" idx="10"/>
          </p:nvPr>
        </p:nvSpPr>
        <p:spPr/>
        <p:txBody>
          <a:bodyPr rtlCol="0"/>
          <a:lstStyle/>
          <a:p>
            <a:pPr rtl="0"/>
            <a:fld id="{2E9124F9-F8E5-439D-B4F6-ABCAA2B04450}" type="datetime1">
              <a:rPr lang="fr-FR" noProof="0" smtClean="0"/>
              <a:t>18/01/2025</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4FAB73BC-B049-4115-A692-8D63A059BFB8}" type="slidenum">
              <a:rPr lang="fr-FR" noProof="0" smtClean="0"/>
              <a:pPr rtl="0"/>
              <a:t>‹N°›</a:t>
            </a:fld>
            <a:endParaRPr lang="fr-FR"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smtClean="0"/>
              <a:t>Modifiez le style du titre</a:t>
            </a:r>
            <a:endParaRPr lang="fr-FR" noProof="0"/>
          </a:p>
        </p:txBody>
      </p:sp>
      <p:sp>
        <p:nvSpPr>
          <p:cNvPr id="3" name="Espace réservé du contenu 2"/>
          <p:cNvSpPr>
            <a:spLocks noGrp="1"/>
          </p:cNvSpPr>
          <p:nvPr>
            <p:ph sz="half" idx="1" hasCustomPrompt="1"/>
          </p:nvPr>
        </p:nvSpPr>
        <p:spPr>
          <a:xfrm>
            <a:off x="676656" y="1998134"/>
            <a:ext cx="4663440" cy="376732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contenu 3"/>
          <p:cNvSpPr>
            <a:spLocks noGrp="1"/>
          </p:cNvSpPr>
          <p:nvPr>
            <p:ph sz="half" idx="2" hasCustomPrompt="1"/>
          </p:nvPr>
        </p:nvSpPr>
        <p:spPr>
          <a:xfrm>
            <a:off x="6011330" y="1998134"/>
            <a:ext cx="4663440" cy="376732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e la date 4"/>
          <p:cNvSpPr>
            <a:spLocks noGrp="1"/>
          </p:cNvSpPr>
          <p:nvPr>
            <p:ph type="dt" sz="half" idx="10"/>
          </p:nvPr>
        </p:nvSpPr>
        <p:spPr/>
        <p:txBody>
          <a:bodyPr rtlCol="0"/>
          <a:lstStyle/>
          <a:p>
            <a:pPr rtl="0"/>
            <a:fld id="{1CAD9F3E-D808-4949-9006-188E68814E50}" type="datetime1">
              <a:rPr lang="fr-FR" noProof="0" smtClean="0"/>
              <a:t>18/01/2025</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re 9"/>
          <p:cNvSpPr>
            <a:spLocks noGrp="1"/>
          </p:cNvSpPr>
          <p:nvPr>
            <p:ph type="title"/>
          </p:nvPr>
        </p:nvSpPr>
        <p:spPr/>
        <p:txBody>
          <a:bodyPr rtlCol="0"/>
          <a:lstStyle/>
          <a:p>
            <a:pPr rtl="0"/>
            <a:r>
              <a:rPr lang="fr-FR" noProof="0" smtClean="0"/>
              <a:t>Modifiez le style du titre</a:t>
            </a:r>
            <a:endParaRPr lang="fr-FR" noProof="0"/>
          </a:p>
        </p:txBody>
      </p:sp>
      <p:sp>
        <p:nvSpPr>
          <p:cNvPr id="3" name="Espace réservé du texte 2"/>
          <p:cNvSpPr>
            <a:spLocks noGrp="1"/>
          </p:cNvSpPr>
          <p:nvPr>
            <p:ph type="body" idx="1" hasCustomPrompt="1"/>
          </p:nvPr>
        </p:nvSpPr>
        <p:spPr>
          <a:xfrm>
            <a:off x="676656" y="2040467"/>
            <a:ext cx="4663440" cy="723400"/>
          </a:xfrm>
        </p:spPr>
        <p:txBody>
          <a:bodyPr rtlCol="0"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dirty="0"/>
              <a:t>Modifiez les styles du texte du masque</a:t>
            </a:r>
          </a:p>
        </p:txBody>
      </p:sp>
      <p:sp>
        <p:nvSpPr>
          <p:cNvPr id="4" name="Espace réservé du contenu 3"/>
          <p:cNvSpPr>
            <a:spLocks noGrp="1"/>
          </p:cNvSpPr>
          <p:nvPr>
            <p:ph sz="half" idx="2" hasCustomPrompt="1"/>
          </p:nvPr>
        </p:nvSpPr>
        <p:spPr>
          <a:xfrm>
            <a:off x="676656" y="2753084"/>
            <a:ext cx="4663440" cy="3200400"/>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p:cNvSpPr>
            <a:spLocks noGrp="1"/>
          </p:cNvSpPr>
          <p:nvPr>
            <p:ph type="body" sz="quarter" idx="3" hasCustomPrompt="1"/>
          </p:nvPr>
        </p:nvSpPr>
        <p:spPr>
          <a:xfrm>
            <a:off x="6007608" y="2038435"/>
            <a:ext cx="4663440" cy="722376"/>
          </a:xfrm>
        </p:spPr>
        <p:txBody>
          <a:bodyPr rtlCol="0"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dirty="0"/>
              <a:t>Modifiez les styles du texte du masque</a:t>
            </a:r>
          </a:p>
        </p:txBody>
      </p:sp>
      <p:sp>
        <p:nvSpPr>
          <p:cNvPr id="6" name="Espace réservé du contenu 5"/>
          <p:cNvSpPr>
            <a:spLocks noGrp="1"/>
          </p:cNvSpPr>
          <p:nvPr>
            <p:ph sz="quarter" idx="4" hasCustomPrompt="1"/>
          </p:nvPr>
        </p:nvSpPr>
        <p:spPr>
          <a:xfrm>
            <a:off x="6007608" y="2750990"/>
            <a:ext cx="4663440" cy="3200400"/>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de la date 6"/>
          <p:cNvSpPr>
            <a:spLocks noGrp="1"/>
          </p:cNvSpPr>
          <p:nvPr>
            <p:ph type="dt" sz="half" idx="10"/>
          </p:nvPr>
        </p:nvSpPr>
        <p:spPr/>
        <p:txBody>
          <a:bodyPr rtlCol="0"/>
          <a:lstStyle/>
          <a:p>
            <a:pPr rtl="0"/>
            <a:fld id="{F137E3E2-B86D-44FE-AC7D-F5D7F5DD5A06}" type="datetime1">
              <a:rPr lang="fr-FR" noProof="0" smtClean="0"/>
              <a:t>18/01/2025</a:t>
            </a:fld>
            <a:endParaRPr lang="fr-FR" noProof="0"/>
          </a:p>
        </p:txBody>
      </p:sp>
      <p:sp>
        <p:nvSpPr>
          <p:cNvPr id="8" name="Espace réservé du pied de page 7"/>
          <p:cNvSpPr>
            <a:spLocks noGrp="1"/>
          </p:cNvSpPr>
          <p:nvPr>
            <p:ph type="ftr" sz="quarter" idx="11"/>
          </p:nvPr>
        </p:nvSpPr>
        <p:spPr/>
        <p:txBody>
          <a:bodyPr rtlCol="0"/>
          <a:lstStyle/>
          <a:p>
            <a:pPr rtl="0"/>
            <a:endParaRPr lang="fr-FR" noProof="0"/>
          </a:p>
        </p:txBody>
      </p:sp>
      <p:sp>
        <p:nvSpPr>
          <p:cNvPr id="9" name="Espace réservé du numéro de diapositive 8"/>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6" name="Titre 5"/>
          <p:cNvSpPr>
            <a:spLocks noGrp="1"/>
          </p:cNvSpPr>
          <p:nvPr>
            <p:ph type="title"/>
          </p:nvPr>
        </p:nvSpPr>
        <p:spPr/>
        <p:txBody>
          <a:bodyPr rtlCol="0"/>
          <a:lstStyle/>
          <a:p>
            <a:pPr rtl="0"/>
            <a:r>
              <a:rPr lang="fr-FR" noProof="0" smtClean="0"/>
              <a:t>Modifiez le style du titre</a:t>
            </a:r>
            <a:endParaRPr lang="fr-FR" noProof="0"/>
          </a:p>
        </p:txBody>
      </p:sp>
      <p:sp>
        <p:nvSpPr>
          <p:cNvPr id="3" name="Espace réservé de la date 2"/>
          <p:cNvSpPr>
            <a:spLocks noGrp="1"/>
          </p:cNvSpPr>
          <p:nvPr>
            <p:ph type="dt" sz="half" idx="10"/>
          </p:nvPr>
        </p:nvSpPr>
        <p:spPr/>
        <p:txBody>
          <a:bodyPr rtlCol="0"/>
          <a:lstStyle/>
          <a:p>
            <a:pPr rtl="0"/>
            <a:fld id="{F59D2DC0-8465-45B0-8106-700A0DAA5B2F}" type="datetime1">
              <a:rPr lang="fr-FR" noProof="0" smtClean="0"/>
              <a:t>18/01/2025</a:t>
            </a:fld>
            <a:endParaRPr lang="fr-FR" noProof="0"/>
          </a:p>
        </p:txBody>
      </p:sp>
      <p:sp>
        <p:nvSpPr>
          <p:cNvPr id="4" name="Espace réservé du pied de page 3"/>
          <p:cNvSpPr>
            <a:spLocks noGrp="1"/>
          </p:cNvSpPr>
          <p:nvPr>
            <p:ph type="ftr" sz="quarter" idx="11"/>
          </p:nvPr>
        </p:nvSpPr>
        <p:spPr/>
        <p:txBody>
          <a:bodyPr rtlCol="0"/>
          <a:lstStyle/>
          <a:p>
            <a:pPr rtl="0"/>
            <a:endParaRPr lang="fr-FR" noProof="0"/>
          </a:p>
        </p:txBody>
      </p:sp>
      <p:sp>
        <p:nvSpPr>
          <p:cNvPr id="5" name="Espace réservé du numéro de diapositive 4"/>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rtlCol="0"/>
          <a:lstStyle/>
          <a:p>
            <a:pPr rtl="0"/>
            <a:fld id="{EE91FEC5-115B-47B2-A759-C3C1E651DCDE}" type="datetime1">
              <a:rPr lang="fr-FR" noProof="0" smtClean="0"/>
              <a:t>18/01/2025</a:t>
            </a:fld>
            <a:endParaRPr lang="fr-FR" noProof="0"/>
          </a:p>
        </p:txBody>
      </p:sp>
      <p:sp>
        <p:nvSpPr>
          <p:cNvPr id="3" name="Espace réservé du pied de page 2"/>
          <p:cNvSpPr>
            <a:spLocks noGrp="1"/>
          </p:cNvSpPr>
          <p:nvPr>
            <p:ph type="ftr" sz="quarter" idx="11"/>
          </p:nvPr>
        </p:nvSpPr>
        <p:spPr/>
        <p:txBody>
          <a:bodyPr rtlCol="0"/>
          <a:lstStyle/>
          <a:p>
            <a:pPr rtl="0"/>
            <a:endParaRPr lang="fr-FR" noProof="0"/>
          </a:p>
        </p:txBody>
      </p:sp>
      <p:sp>
        <p:nvSpPr>
          <p:cNvPr id="4" name="Espace réservé du numéro de diapositive 3"/>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re 8"/>
          <p:cNvSpPr>
            <a:spLocks noGrp="1"/>
          </p:cNvSpPr>
          <p:nvPr>
            <p:ph type="title"/>
          </p:nvPr>
        </p:nvSpPr>
        <p:spPr>
          <a:xfrm>
            <a:off x="8261404" y="542282"/>
            <a:ext cx="3383280" cy="1920240"/>
          </a:xfrm>
        </p:spPr>
        <p:txBody>
          <a:bodyPr rtlCol="0" anchor="b">
            <a:noAutofit/>
          </a:bodyPr>
          <a:lstStyle>
            <a:lvl1pPr>
              <a:lnSpc>
                <a:spcPct val="85000"/>
              </a:lnSpc>
              <a:defRPr sz="4000">
                <a:solidFill>
                  <a:srgbClr val="FFFFFF"/>
                </a:solidFill>
              </a:defRPr>
            </a:lvl1pPr>
          </a:lstStyle>
          <a:p>
            <a:pPr rtl="0"/>
            <a:r>
              <a:rPr lang="fr-FR" noProof="0" smtClean="0"/>
              <a:t>Modifiez le style du titre</a:t>
            </a:r>
            <a:endParaRPr lang="fr-FR" noProof="0"/>
          </a:p>
        </p:txBody>
      </p:sp>
      <p:sp>
        <p:nvSpPr>
          <p:cNvPr id="3" name="Espace réservé du contenu 2"/>
          <p:cNvSpPr>
            <a:spLocks noGrp="1"/>
          </p:cNvSpPr>
          <p:nvPr>
            <p:ph idx="1" hasCustomPrompt="1"/>
          </p:nvPr>
        </p:nvSpPr>
        <p:spPr>
          <a:xfrm>
            <a:off x="762000" y="762000"/>
            <a:ext cx="6096000" cy="4572000"/>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texte 3"/>
          <p:cNvSpPr>
            <a:spLocks noGrp="1"/>
          </p:cNvSpPr>
          <p:nvPr>
            <p:ph type="body" sz="half" idx="2" hasCustomPrompt="1"/>
          </p:nvPr>
        </p:nvSpPr>
        <p:spPr>
          <a:xfrm>
            <a:off x="8275982" y="2511813"/>
            <a:ext cx="3398520" cy="3126987"/>
          </a:xfrm>
        </p:spPr>
        <p:txBody>
          <a:bodyPr rtlCol="0">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fr-FR" noProof="0"/>
              <a:t>Modifiez les styles du texte du masque</a:t>
            </a:r>
          </a:p>
        </p:txBody>
      </p:sp>
      <p:sp>
        <p:nvSpPr>
          <p:cNvPr id="5" name="Espace réservé de la date 4"/>
          <p:cNvSpPr>
            <a:spLocks noGrp="1"/>
          </p:cNvSpPr>
          <p:nvPr>
            <p:ph type="dt" sz="half" idx="10"/>
          </p:nvPr>
        </p:nvSpPr>
        <p:spPr/>
        <p:txBody>
          <a:bodyPr rtlCol="0"/>
          <a:lstStyle/>
          <a:p>
            <a:pPr rtl="0"/>
            <a:fld id="{5309640F-514F-4F81-B107-9B8A5A23E78D}" type="datetime1">
              <a:rPr lang="fr-FR" noProof="0" smtClean="0"/>
              <a:t>18/01/2025</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lvl1pPr>
              <a:defRPr>
                <a:solidFill>
                  <a:srgbClr val="FFFFFF">
                    <a:alpha val="20000"/>
                  </a:srgbClr>
                </a:solidFill>
              </a:defRPr>
            </a:lvl1pPr>
          </a:lstStyle>
          <a:p>
            <a:pPr rtl="0"/>
            <a:fld id="{4FAB73BC-B049-4115-A692-8D63A059BFB8}" type="slidenum">
              <a:rPr lang="fr-FR" noProof="0" smtClean="0"/>
              <a:pPr rtl="0"/>
              <a:t>‹N°›</a:t>
            </a:fld>
            <a:endParaRPr lang="fr-FR"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49224" y="5418667"/>
            <a:ext cx="10780776" cy="613283"/>
          </a:xfrm>
        </p:spPr>
        <p:txBody>
          <a:bodyPr rtlCol="0" anchor="b">
            <a:normAutofit/>
          </a:bodyPr>
          <a:lstStyle>
            <a:lvl1pPr>
              <a:defRPr sz="3200" b="0">
                <a:solidFill>
                  <a:srgbClr val="FFFFFF"/>
                </a:solidFill>
              </a:defRPr>
            </a:lvl1pPr>
          </a:lstStyle>
          <a:p>
            <a:pPr rtl="0"/>
            <a:r>
              <a:rPr lang="fr-FR" noProof="0" smtClean="0"/>
              <a:t>Modifiez le style du titre</a:t>
            </a:r>
            <a:endParaRPr lang="fr-FR" noProof="0"/>
          </a:p>
        </p:txBody>
      </p:sp>
      <p:sp>
        <p:nvSpPr>
          <p:cNvPr id="3" name="Espace réservé de l’image 2"/>
          <p:cNvSpPr>
            <a:spLocks noGrp="1" noChangeAspect="1"/>
          </p:cNvSpPr>
          <p:nvPr>
            <p:ph type="pic" idx="1" hasCustomPrompt="1"/>
          </p:nvPr>
        </p:nvSpPr>
        <p:spPr>
          <a:xfrm>
            <a:off x="0" y="0"/>
            <a:ext cx="12192000" cy="5330952"/>
          </a:xfrm>
          <a:solidFill>
            <a:schemeClr val="accent1">
              <a:lumMod val="40000"/>
              <a:lumOff val="60000"/>
            </a:schemeClr>
          </a:solidFill>
        </p:spPr>
        <p:txBody>
          <a:bodyPr rtlCol="0"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a:t>Cliquez sur l’icône pour ajouter une image</a:t>
            </a:r>
          </a:p>
        </p:txBody>
      </p:sp>
      <p:sp>
        <p:nvSpPr>
          <p:cNvPr id="4" name="Espace réservé du texte 3"/>
          <p:cNvSpPr>
            <a:spLocks noGrp="1"/>
          </p:cNvSpPr>
          <p:nvPr>
            <p:ph type="body" sz="half" idx="2" hasCustomPrompt="1"/>
          </p:nvPr>
        </p:nvSpPr>
        <p:spPr>
          <a:xfrm>
            <a:off x="676656" y="5909735"/>
            <a:ext cx="9229344" cy="533400"/>
          </a:xfrm>
        </p:spPr>
        <p:txBody>
          <a:bodyPr rtlCol="0">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 du masque</a:t>
            </a:r>
          </a:p>
        </p:txBody>
      </p:sp>
      <p:sp>
        <p:nvSpPr>
          <p:cNvPr id="12" name="Espace réservé de la date 11"/>
          <p:cNvSpPr>
            <a:spLocks noGrp="1"/>
          </p:cNvSpPr>
          <p:nvPr>
            <p:ph type="dt" sz="half" idx="10"/>
          </p:nvPr>
        </p:nvSpPr>
        <p:spPr/>
        <p:txBody>
          <a:bodyPr rtlCol="0"/>
          <a:lstStyle>
            <a:lvl1pPr>
              <a:defRPr>
                <a:solidFill>
                  <a:srgbClr val="FFFFFF">
                    <a:alpha val="80000"/>
                  </a:srgbClr>
                </a:solidFill>
              </a:defRPr>
            </a:lvl1pPr>
          </a:lstStyle>
          <a:p>
            <a:pPr rtl="0"/>
            <a:fld id="{D73E7197-EEB7-49A1-BA17-1E296E1DE889}" type="datetime1">
              <a:rPr lang="fr-FR" noProof="0" smtClean="0"/>
              <a:t>18/01/2025</a:t>
            </a:fld>
            <a:endParaRPr lang="fr-FR" noProof="0"/>
          </a:p>
        </p:txBody>
      </p:sp>
      <p:sp>
        <p:nvSpPr>
          <p:cNvPr id="13" name="Espace réservé du pied de page 12"/>
          <p:cNvSpPr>
            <a:spLocks noGrp="1"/>
          </p:cNvSpPr>
          <p:nvPr>
            <p:ph type="ftr" sz="quarter" idx="11"/>
          </p:nvPr>
        </p:nvSpPr>
        <p:spPr/>
        <p:txBody>
          <a:bodyPr rtlCol="0"/>
          <a:lstStyle>
            <a:lvl1pPr>
              <a:defRPr>
                <a:solidFill>
                  <a:srgbClr val="FFFFFF">
                    <a:alpha val="80000"/>
                  </a:srgbClr>
                </a:solidFill>
              </a:defRPr>
            </a:lvl1pPr>
          </a:lstStyle>
          <a:p>
            <a:pPr rtl="0"/>
            <a:endParaRPr lang="fr-FR" noProof="0"/>
          </a:p>
        </p:txBody>
      </p:sp>
      <p:sp>
        <p:nvSpPr>
          <p:cNvPr id="14" name="Espace réservé du numéro de diapositive 13"/>
          <p:cNvSpPr>
            <a:spLocks noGrp="1"/>
          </p:cNvSpPr>
          <p:nvPr>
            <p:ph type="sldNum" sz="quarter" idx="12"/>
          </p:nvPr>
        </p:nvSpPr>
        <p:spPr/>
        <p:txBody>
          <a:bodyPr rtlCol="0"/>
          <a:lstStyle>
            <a:lvl1pPr>
              <a:defRPr>
                <a:solidFill>
                  <a:srgbClr val="FFFFFF">
                    <a:alpha val="25000"/>
                  </a:srgbClr>
                </a:solidFill>
              </a:defRPr>
            </a:lvl1pPr>
          </a:lstStyle>
          <a:p>
            <a:pPr rtl="0"/>
            <a:fld id="{4FAB73BC-B049-4115-A692-8D63A059BFB8}" type="slidenum">
              <a:rPr lang="fr-FR" noProof="0" smtClean="0"/>
              <a:pPr rtl="0"/>
              <a:t>‹N°›</a:t>
            </a:fld>
            <a:endParaRPr lang="fr-FR" noProof="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pPr rtl="0"/>
            <a:r>
              <a:rPr lang="fr-FR" noProof="0"/>
              <a:t>Modifiez le style du titre</a:t>
            </a:r>
          </a:p>
        </p:txBody>
      </p:sp>
      <p:sp>
        <p:nvSpPr>
          <p:cNvPr id="3" name="Espace réservé du texte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pPr rtl="0"/>
            <a:fld id="{B3E02187-507C-48F9-91F4-E7AF09439A4D}" type="datetime1">
              <a:rPr lang="fr-FR" noProof="0" smtClean="0"/>
              <a:t>18/01/2025</a:t>
            </a:fld>
            <a:endParaRPr lang="fr-FR" noProof="0"/>
          </a:p>
        </p:txBody>
      </p:sp>
      <p:sp>
        <p:nvSpPr>
          <p:cNvPr id="5" name="Espace réservé du pied de page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pPr rtl="0"/>
            <a:endParaRPr lang="fr-FR" noProof="0"/>
          </a:p>
        </p:txBody>
      </p:sp>
      <p:sp>
        <p:nvSpPr>
          <p:cNvPr id="6" name="Espace réservé du numéro de diapositive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pPr rtl="0"/>
            <a:fld id="{4FAB73BC-B049-4115-A692-8D63A059BFB8}" type="slidenum">
              <a:rPr lang="fr-FR" noProof="0" smtClean="0"/>
              <a:pPr rtl="0"/>
              <a:t>‹N°›</a:t>
            </a:fld>
            <a:endParaRPr lang="fr-FR" noProof="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onclefredo.files.wordpress.com/2015/08/neymar.jpg"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onclefredo.files.wordpress.com/2015/08/friedarthur.jpg" TargetMode="External"/><Relationship Id="rId1" Type="http://schemas.openxmlformats.org/officeDocument/2006/relationships/slideLayout" Target="../slideLayouts/slideLayout7.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www.youtube.com/watch?v=Onh-5ptYfI4"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onclefredo.files.wordpress.com/2015/08/garrincha.jpg"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Groupe Benjamine 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344"/>
          </a:xfrm>
          <a:prstGeom prst="rect">
            <a:avLst/>
          </a:prstGeom>
          <a:noFill/>
          <a:ln>
            <a:noFill/>
          </a:ln>
        </p:spPr>
      </p:pic>
      <p:sp>
        <p:nvSpPr>
          <p:cNvPr id="13" name="Rectangle à coins arrondis 12"/>
          <p:cNvSpPr/>
          <p:nvPr/>
        </p:nvSpPr>
        <p:spPr>
          <a:xfrm>
            <a:off x="5979524" y="743108"/>
            <a:ext cx="5540188" cy="4997553"/>
          </a:xfrm>
          <a:prstGeom prst="wedgeRoundRectCallout">
            <a:avLst>
              <a:gd name="adj1" fmla="val -38551"/>
              <a:gd name="adj2" fmla="val 63345"/>
              <a:gd name="adj3" fmla="val 16667"/>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1">
            <a:extLst>
              <a:ext uri="{FF2B5EF4-FFF2-40B4-BE49-F238E27FC236}">
                <a16:creationId xmlns:a16="http://schemas.microsoft.com/office/drawing/2014/main" id="{F3F7B797-3BDC-40F9-8E80-CB0B0C130324}"/>
              </a:ext>
            </a:extLst>
          </p:cNvPr>
          <p:cNvSpPr txBox="1">
            <a:spLocks/>
          </p:cNvSpPr>
          <p:nvPr/>
        </p:nvSpPr>
        <p:spPr>
          <a:xfrm>
            <a:off x="6269083" y="552108"/>
            <a:ext cx="5922917" cy="3352800"/>
          </a:xfrm>
          <a:prstGeom prst="rect">
            <a:avLst/>
          </a:prstGeom>
        </p:spPr>
        <p:txBody>
          <a:bodyPr rtlCol="0">
            <a:no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nSpc>
                <a:spcPct val="100000"/>
              </a:lnSpc>
            </a:pPr>
            <a:endParaRPr lang="fr-FR" sz="5200" b="1" cap="all" dirty="0" smtClean="0">
              <a:solidFill>
                <a:srgbClr val="FFC000"/>
              </a:solidFill>
              <a:latin typeface="Calibri" panose="020F0502020204030204" pitchFamily="34" charset="0"/>
              <a:cs typeface="Calibri" panose="020F0502020204030204" pitchFamily="34" charset="0"/>
            </a:endParaRPr>
          </a:p>
          <a:p>
            <a:pPr>
              <a:lnSpc>
                <a:spcPct val="100000"/>
              </a:lnSpc>
            </a:pPr>
            <a:endParaRPr lang="fr-FR" sz="1200" b="1" cap="all" dirty="0" smtClean="0">
              <a:solidFill>
                <a:srgbClr val="FFC000"/>
              </a:solidFill>
              <a:latin typeface="Calibri" panose="020F0502020204030204" pitchFamily="34" charset="0"/>
              <a:cs typeface="Calibri" panose="020F0502020204030204" pitchFamily="34" charset="0"/>
            </a:endParaRPr>
          </a:p>
          <a:p>
            <a:pPr>
              <a:lnSpc>
                <a:spcPct val="100000"/>
              </a:lnSpc>
            </a:pPr>
            <a:r>
              <a:rPr lang="fr-FR" sz="5600" b="1" cap="all" dirty="0" smtClean="0">
                <a:solidFill>
                  <a:srgbClr val="FFC000"/>
                </a:solidFill>
                <a:latin typeface="Calibri" panose="020F0502020204030204" pitchFamily="34" charset="0"/>
                <a:cs typeface="Calibri" panose="020F0502020204030204" pitchFamily="34" charset="0"/>
              </a:rPr>
              <a:t>Sport &amp; techniques du corps</a:t>
            </a:r>
            <a:r>
              <a:rPr lang="fr-FR" sz="5200" b="1" cap="all" spc="0" dirty="0" smtClean="0">
                <a:solidFill>
                  <a:srgbClr val="002060"/>
                </a:solidFill>
                <a:latin typeface="Calibri" panose="020F0502020204030204" pitchFamily="34" charset="0"/>
                <a:cs typeface="Calibri" panose="020F0502020204030204" pitchFamily="34" charset="0"/>
              </a:rPr>
              <a:t> </a:t>
            </a:r>
            <a:br>
              <a:rPr lang="fr-FR" sz="5200" b="1" cap="all" spc="0" dirty="0" smtClean="0">
                <a:solidFill>
                  <a:srgbClr val="002060"/>
                </a:solidFill>
                <a:latin typeface="Calibri" panose="020F0502020204030204" pitchFamily="34" charset="0"/>
                <a:cs typeface="Calibri" panose="020F0502020204030204" pitchFamily="34" charset="0"/>
              </a:rPr>
            </a:br>
            <a:endParaRPr lang="fr-FR" sz="5200" b="1" cap="all" spc="0" dirty="0">
              <a:solidFill>
                <a:srgbClr val="002060"/>
              </a:solidFill>
              <a:latin typeface="Calibri" panose="020F0502020204030204" pitchFamily="34" charset="0"/>
              <a:cs typeface="Calibri" panose="020F0502020204030204" pitchFamily="34" charset="0"/>
            </a:endParaRPr>
          </a:p>
        </p:txBody>
      </p:sp>
      <p:sp>
        <p:nvSpPr>
          <p:cNvPr id="6" name="Sous-titre 2">
            <a:extLst>
              <a:ext uri="{FF2B5EF4-FFF2-40B4-BE49-F238E27FC236}">
                <a16:creationId xmlns:a16="http://schemas.microsoft.com/office/drawing/2014/main" id="{3902D97B-B3A5-4723-92DA-D3BB12BDECBA}"/>
              </a:ext>
            </a:extLst>
          </p:cNvPr>
          <p:cNvSpPr txBox="1">
            <a:spLocks/>
          </p:cNvSpPr>
          <p:nvPr/>
        </p:nvSpPr>
        <p:spPr>
          <a:xfrm>
            <a:off x="9230541" y="540776"/>
            <a:ext cx="4213540" cy="1880415"/>
          </a:xfrm>
          <a:prstGeom prst="rect">
            <a:avLst/>
          </a:prstGeom>
        </p:spPr>
        <p:txBody>
          <a:bodyPr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algn="ctr"/>
            <a:endParaRPr lang="fr-FR" sz="2200" i="1" dirty="0" smtClean="0">
              <a:solidFill>
                <a:schemeClr val="tx1"/>
              </a:solidFill>
              <a:latin typeface="Calluna" panose="00000500000000000000" pitchFamily="50" charset="0"/>
            </a:endParaRPr>
          </a:p>
          <a:p>
            <a:endParaRPr lang="fr-FR" sz="2200" i="1" dirty="0" smtClean="0">
              <a:solidFill>
                <a:schemeClr val="tx1"/>
              </a:solidFill>
              <a:latin typeface="Calluna" panose="00000500000000000000" pitchFamily="50" charset="0"/>
            </a:endParaRPr>
          </a:p>
          <a:p>
            <a:endParaRPr lang="fr-FR" sz="2200" i="1" dirty="0" smtClean="0">
              <a:solidFill>
                <a:schemeClr val="tx1"/>
              </a:solidFill>
              <a:latin typeface="Calluna" panose="00000500000000000000" pitchFamily="50" charset="0"/>
            </a:endParaRPr>
          </a:p>
          <a:p>
            <a:r>
              <a:rPr lang="fr-FR" sz="1800" b="1" u="sng" dirty="0" smtClean="0">
                <a:solidFill>
                  <a:srgbClr val="002060"/>
                </a:solidFill>
                <a:latin typeface="Calibri" panose="020F0502020204030204" pitchFamily="34" charset="0"/>
                <a:cs typeface="Calibri" panose="020F0502020204030204" pitchFamily="34" charset="0"/>
              </a:rPr>
              <a:t>SEANCE 2</a:t>
            </a:r>
            <a:endParaRPr lang="fr-FR" sz="1800" b="1" u="sng" dirty="0">
              <a:solidFill>
                <a:srgbClr val="002060"/>
              </a:solidFill>
              <a:latin typeface="Calibri" panose="020F0502020204030204" pitchFamily="34" charset="0"/>
              <a:cs typeface="Calibri" panose="020F0502020204030204" pitchFamily="34" charset="0"/>
            </a:endParaRPr>
          </a:p>
        </p:txBody>
      </p:sp>
      <p:sp>
        <p:nvSpPr>
          <p:cNvPr id="8" name="Sous-titre 2">
            <a:extLst>
              <a:ext uri="{FF2B5EF4-FFF2-40B4-BE49-F238E27FC236}">
                <a16:creationId xmlns:a16="http://schemas.microsoft.com/office/drawing/2014/main" id="{3902D97B-B3A5-4723-92DA-D3BB12BDECBA}"/>
              </a:ext>
            </a:extLst>
          </p:cNvPr>
          <p:cNvSpPr txBox="1">
            <a:spLocks/>
          </p:cNvSpPr>
          <p:nvPr/>
        </p:nvSpPr>
        <p:spPr>
          <a:xfrm>
            <a:off x="6269083" y="2984631"/>
            <a:ext cx="4213540" cy="1880415"/>
          </a:xfrm>
          <a:prstGeom prst="rect">
            <a:avLst/>
          </a:prstGeom>
        </p:spPr>
        <p:txBody>
          <a:bodyPr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algn="ctr"/>
            <a:endParaRPr lang="fr-FR" sz="2200" i="1" dirty="0" smtClean="0">
              <a:solidFill>
                <a:schemeClr val="tx1"/>
              </a:solidFill>
              <a:latin typeface="Calluna" panose="00000500000000000000" pitchFamily="50" charset="0"/>
            </a:endParaRPr>
          </a:p>
          <a:p>
            <a:endParaRPr lang="fr-FR" sz="2200" i="1" dirty="0" smtClean="0">
              <a:solidFill>
                <a:schemeClr val="tx1"/>
              </a:solidFill>
              <a:latin typeface="Calluna" panose="00000500000000000000" pitchFamily="50" charset="0"/>
            </a:endParaRPr>
          </a:p>
          <a:p>
            <a:endParaRPr lang="fr-FR" sz="2200" i="1" dirty="0" smtClean="0">
              <a:solidFill>
                <a:schemeClr val="tx1"/>
              </a:solidFill>
              <a:latin typeface="Calluna" panose="00000500000000000000" pitchFamily="50" charset="0"/>
            </a:endParaRPr>
          </a:p>
          <a:p>
            <a:r>
              <a:rPr lang="fr-FR" sz="1800" b="1" dirty="0" smtClean="0">
                <a:solidFill>
                  <a:srgbClr val="002060"/>
                </a:solidFill>
                <a:latin typeface="Calibri" panose="020F0502020204030204" pitchFamily="34" charset="0"/>
                <a:cs typeface="Calibri" panose="020F0502020204030204" pitchFamily="34" charset="0"/>
              </a:rPr>
              <a:t>SOCIALISATION, HABITUS &amp; STYLISATION</a:t>
            </a:r>
            <a:endParaRPr lang="fr-FR" sz="1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00336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ttps://www.tvlocale.fr/tim/tim730-410-167-233!localetv!eu/mp4s/ComiteGYM_MidiPy/19mars2016_TropheeDC4_Benjamines_EnvolStGaudinois_Toulouse.jpg"/>
          <p:cNvPicPr/>
          <p:nvPr/>
        </p:nvPicPr>
        <p:blipFill>
          <a:blip r:embed="rId2">
            <a:extLst>
              <a:ext uri="{28A0092B-C50C-407E-A947-70E740481C1C}">
                <a14:useLocalDpi xmlns:a14="http://schemas.microsoft.com/office/drawing/2010/main" val="0"/>
              </a:ext>
            </a:extLst>
          </a:blip>
          <a:srcRect/>
          <a:stretch>
            <a:fillRect/>
          </a:stretch>
        </p:blipFill>
        <p:spPr bwMode="auto">
          <a:xfrm>
            <a:off x="-1" y="8734"/>
            <a:ext cx="12207569" cy="6849265"/>
          </a:xfrm>
          <a:prstGeom prst="rect">
            <a:avLst/>
          </a:prstGeom>
          <a:noFill/>
          <a:ln>
            <a:noFill/>
          </a:ln>
        </p:spPr>
      </p:pic>
    </p:spTree>
    <p:extLst>
      <p:ext uri="{BB962C8B-B14F-4D97-AF65-F5344CB8AC3E}">
        <p14:creationId xmlns:p14="http://schemas.microsoft.com/office/powerpoint/2010/main" val="1369590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18011" y="248194"/>
            <a:ext cx="11338559" cy="6374675"/>
          </a:xfrm>
        </p:spPr>
        <p:txBody>
          <a:bodyPr>
            <a:noAutofit/>
          </a:bodyPr>
          <a:lstStyle/>
          <a:p>
            <a:pPr indent="0">
              <a:lnSpc>
                <a:spcPct val="100000"/>
              </a:lnSpc>
              <a:buNone/>
            </a:pPr>
            <a:r>
              <a:rPr lang="fr-FR" sz="2200" b="1" u="sng" dirty="0" smtClean="0">
                <a:latin typeface="Calibri" panose="020F0502020204030204" pitchFamily="34" charset="0"/>
                <a:cs typeface="Calibri" panose="020F0502020204030204" pitchFamily="34" charset="0"/>
              </a:rPr>
              <a:t>Séquence observée</a:t>
            </a:r>
            <a:r>
              <a:rPr lang="fr-FR" sz="2200" dirty="0">
                <a:latin typeface="Calibri" panose="020F0502020204030204" pitchFamily="34" charset="0"/>
                <a:cs typeface="Calibri" panose="020F0502020204030204" pitchFamily="34" charset="0"/>
              </a:rPr>
              <a:t> : répétition d’un </a:t>
            </a:r>
            <a:r>
              <a:rPr lang="fr-FR" sz="2200" b="1" dirty="0">
                <a:latin typeface="Calibri" panose="020F0502020204030204" pitchFamily="34" charset="0"/>
                <a:cs typeface="Calibri" panose="020F0502020204030204" pitchFamily="34" charset="0"/>
              </a:rPr>
              <a:t>enchaînement collectif aux </a:t>
            </a:r>
            <a:r>
              <a:rPr lang="fr-FR" sz="2200" b="1" dirty="0" smtClean="0">
                <a:latin typeface="Calibri" panose="020F0502020204030204" pitchFamily="34" charset="0"/>
                <a:cs typeface="Calibri" panose="020F0502020204030204" pitchFamily="34" charset="0"/>
              </a:rPr>
              <a:t>massues</a:t>
            </a:r>
            <a:r>
              <a:rPr lang="fr-FR" sz="2200" dirty="0" smtClean="0">
                <a:latin typeface="Calibri" panose="020F0502020204030204" pitchFamily="34" charset="0"/>
                <a:cs typeface="Calibri" panose="020F0502020204030204" pitchFamily="34" charset="0"/>
              </a:rPr>
              <a:t> </a:t>
            </a:r>
          </a:p>
          <a:p>
            <a:pPr lvl="4" indent="0">
              <a:lnSpc>
                <a:spcPct val="100000"/>
              </a:lnSpc>
              <a:buNone/>
            </a:pPr>
            <a:endParaRPr lang="fr-FR" sz="2000" dirty="0">
              <a:latin typeface="Calibri" panose="020F0502020204030204" pitchFamily="34" charset="0"/>
              <a:cs typeface="Calibri" panose="020F0502020204030204" pitchFamily="34" charset="0"/>
            </a:endParaRPr>
          </a:p>
          <a:p>
            <a:pPr lvl="4" indent="0">
              <a:lnSpc>
                <a:spcPct val="100000"/>
              </a:lnSpc>
              <a:buNone/>
            </a:pPr>
            <a:r>
              <a:rPr lang="fr-FR" sz="2000" dirty="0" smtClean="0">
                <a:solidFill>
                  <a:srgbClr val="FF0000"/>
                </a:solidFill>
                <a:latin typeface="Calibri" panose="020F0502020204030204" pitchFamily="34" charset="0"/>
                <a:cs typeface="Calibri" panose="020F0502020204030204" pitchFamily="34" charset="0"/>
              </a:rPr>
              <a:t>«</a:t>
            </a:r>
            <a:r>
              <a:rPr lang="fr-FR" sz="2000" dirty="0">
                <a:solidFill>
                  <a:srgbClr val="FF0000"/>
                </a:solidFill>
                <a:latin typeface="Calibri" panose="020F0502020204030204" pitchFamily="34" charset="0"/>
                <a:cs typeface="Calibri" panose="020F0502020204030204" pitchFamily="34" charset="0"/>
              </a:rPr>
              <a:t> Les 8 fillettes, vêtues d’un short moulant, d’une brassière, et portant toutes les cheveux </a:t>
            </a:r>
            <a:r>
              <a:rPr lang="fr-FR" sz="2000" dirty="0" smtClean="0">
                <a:solidFill>
                  <a:srgbClr val="FF0000"/>
                </a:solidFill>
                <a:latin typeface="Calibri" panose="020F0502020204030204" pitchFamily="34" charset="0"/>
                <a:cs typeface="Calibri" panose="020F0502020204030204" pitchFamily="34" charset="0"/>
              </a:rPr>
              <a:t>longs </a:t>
            </a:r>
            <a:r>
              <a:rPr lang="fr-FR" sz="2000" dirty="0">
                <a:solidFill>
                  <a:srgbClr val="FF0000"/>
                </a:solidFill>
                <a:latin typeface="Calibri" panose="020F0502020204030204" pitchFamily="34" charset="0"/>
                <a:cs typeface="Calibri" panose="020F0502020204030204" pitchFamily="34" charset="0"/>
              </a:rPr>
              <a:t>attachés en queue-de-cheval, s’entraînent sous la houlette de deux entraîneurs (un homme, une femme) qui se relaient pour exercer un contrôle sur l’activité. Leurs interventions incessantes visent à la construction chez les fillettes d’un corps à la fois grand, élancé, droit et </a:t>
            </a:r>
            <a:r>
              <a:rPr lang="fr-FR" sz="2000" dirty="0" err="1" smtClean="0">
                <a:solidFill>
                  <a:srgbClr val="FF0000"/>
                </a:solidFill>
                <a:latin typeface="Calibri" panose="020F0502020204030204" pitchFamily="34" charset="0"/>
                <a:cs typeface="Calibri" panose="020F0502020204030204" pitchFamily="34" charset="0"/>
              </a:rPr>
              <a:t>hypercontrôlé</a:t>
            </a:r>
            <a:r>
              <a:rPr lang="fr-FR" sz="2000" dirty="0" smtClean="0">
                <a:solidFill>
                  <a:srgbClr val="FF0000"/>
                </a:solidFill>
                <a:latin typeface="Calibri" panose="020F0502020204030204" pitchFamily="34" charset="0"/>
                <a:cs typeface="Calibri" panose="020F0502020204030204" pitchFamily="34" charset="0"/>
              </a:rPr>
              <a:t>. Les </a:t>
            </a:r>
            <a:r>
              <a:rPr lang="fr-FR" sz="2000" dirty="0">
                <a:solidFill>
                  <a:srgbClr val="FF0000"/>
                </a:solidFill>
                <a:latin typeface="Calibri" panose="020F0502020204030204" pitchFamily="34" charset="0"/>
                <a:cs typeface="Calibri" panose="020F0502020204030204" pitchFamily="34" charset="0"/>
              </a:rPr>
              <a:t>ordres et les rappels à l’ordre des entraîneurs font apparaître ce travail de façonnage des corps </a:t>
            </a:r>
            <a:r>
              <a:rPr lang="fr-FR" sz="2000" dirty="0" smtClean="0">
                <a:solidFill>
                  <a:srgbClr val="FF0000"/>
                </a:solidFill>
                <a:latin typeface="Calibri" panose="020F0502020204030204" pitchFamily="34" charset="0"/>
                <a:cs typeface="Calibri" panose="020F0502020204030204" pitchFamily="34" charset="0"/>
              </a:rPr>
              <a:t>:</a:t>
            </a:r>
          </a:p>
          <a:p>
            <a:pPr lvl="4" indent="0">
              <a:lnSpc>
                <a:spcPct val="100000"/>
              </a:lnSpc>
              <a:buNone/>
            </a:pPr>
            <a:endParaRPr lang="fr-FR" sz="2000" i="1" dirty="0" smtClean="0">
              <a:latin typeface="Calibri" panose="020F0502020204030204" pitchFamily="34" charset="0"/>
              <a:cs typeface="Calibri" panose="020F0502020204030204" pitchFamily="34" charset="0"/>
            </a:endParaRPr>
          </a:p>
          <a:p>
            <a:pPr lvl="4" indent="0">
              <a:lnSpc>
                <a:spcPct val="100000"/>
              </a:lnSpc>
              <a:buNone/>
            </a:pPr>
            <a:r>
              <a:rPr lang="fr-FR" sz="2000" i="1" dirty="0" smtClean="0">
                <a:solidFill>
                  <a:srgbClr val="FF0000"/>
                </a:solidFill>
                <a:latin typeface="Calibri" panose="020F0502020204030204" pitchFamily="34" charset="0"/>
                <a:cs typeface="Calibri" panose="020F0502020204030204" pitchFamily="34" charset="0"/>
              </a:rPr>
              <a:t>Tiens-toi </a:t>
            </a:r>
            <a:r>
              <a:rPr lang="fr-FR" sz="2000" i="1" dirty="0">
                <a:solidFill>
                  <a:srgbClr val="FF0000"/>
                </a:solidFill>
                <a:latin typeface="Calibri" panose="020F0502020204030204" pitchFamily="34" charset="0"/>
                <a:cs typeface="Calibri" panose="020F0502020204030204" pitchFamily="34" charset="0"/>
              </a:rPr>
              <a:t>bien droite Ana, il n’y a aucune forme dans ton mouvement, monte les talons, tu es toute petite, le menton devant […] dans ta cinquième resserrée Morgane, tu regardes tes pieds, regarde le jury ! […] Bon, maintenant, faites la mexicaine [en équilibre sur une jambe repliée sous soi, la seconde devant rester tendue vers l’avant] et on finit toutes relevées, tournées à droite, le menton à droite […]. Le ventre Léa ! C’est dynamique, c’est pas tout mou, il y a une tension dans les bras, très dynamique ! […] étirez-vous les filles, rentrez le ventre, serrez les fesses ! […] Lucie, il faut que tu passes en cinquième bien étirée […]. Fixe en haut, tiens ton ventre s’il te plaît Léa […]. Allez on étire la colonne, on se tient très haut, Lucie, fais voir ta tête, plus grande Lucie, plus grande</a:t>
            </a:r>
            <a:r>
              <a:rPr lang="fr-FR" sz="2000" dirty="0">
                <a:solidFill>
                  <a:srgbClr val="FF0000"/>
                </a:solidFill>
                <a:latin typeface="Calibri" panose="020F0502020204030204" pitchFamily="34" charset="0"/>
                <a:cs typeface="Calibri" panose="020F0502020204030204" pitchFamily="34" charset="0"/>
              </a:rPr>
              <a:t> ».</a:t>
            </a:r>
          </a:p>
          <a:p>
            <a:pPr indent="0">
              <a:lnSpc>
                <a:spcPct val="100000"/>
              </a:lnSpc>
              <a:buNone/>
            </a:pPr>
            <a:endParaRPr lang="fr-FR" sz="2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8632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18011" y="248194"/>
            <a:ext cx="11338559" cy="6374675"/>
          </a:xfrm>
        </p:spPr>
        <p:txBody>
          <a:bodyPr>
            <a:noAutofit/>
          </a:bodyPr>
          <a:lstStyle/>
          <a:p>
            <a:pPr marL="0" indent="0">
              <a:lnSpc>
                <a:spcPct val="100000"/>
              </a:lnSpc>
              <a:buNone/>
            </a:pPr>
            <a:r>
              <a:rPr lang="fr-FR" sz="2200" dirty="0">
                <a:latin typeface="Calibri" panose="020F0502020204030204" pitchFamily="34" charset="0"/>
                <a:cs typeface="Calibri" panose="020F0502020204030204" pitchFamily="34" charset="0"/>
              </a:rPr>
              <a:t>Parfois = </a:t>
            </a:r>
            <a:r>
              <a:rPr lang="fr-FR" sz="2200" b="1" dirty="0">
                <a:latin typeface="Calibri" panose="020F0502020204030204" pitchFamily="34" charset="0"/>
                <a:cs typeface="Calibri" panose="020F0502020204030204" pitchFamily="34" charset="0"/>
              </a:rPr>
              <a:t>injonctions plus sévères</a:t>
            </a:r>
            <a:r>
              <a:rPr lang="fr-FR" sz="2200" dirty="0">
                <a:latin typeface="Calibri" panose="020F0502020204030204" pitchFamily="34" charset="0"/>
                <a:cs typeface="Calibri" panose="020F0502020204030204" pitchFamily="34" charset="0"/>
              </a:rPr>
              <a:t>, les entraîneurs haussent le ton : </a:t>
            </a:r>
            <a:r>
              <a:rPr lang="fr-FR" sz="2200" b="1" dirty="0">
                <a:latin typeface="Calibri" panose="020F0502020204030204" pitchFamily="34" charset="0"/>
                <a:cs typeface="Calibri" panose="020F0502020204030204" pitchFamily="34" charset="0"/>
              </a:rPr>
              <a:t>« Comment tu n’arrives pas à tenir, </a:t>
            </a:r>
            <a:r>
              <a:rPr lang="fr-FR" sz="2200" b="1" dirty="0" smtClean="0">
                <a:latin typeface="Calibri" panose="020F0502020204030204" pitchFamily="34" charset="0"/>
                <a:cs typeface="Calibri" panose="020F0502020204030204" pitchFamily="34" charset="0"/>
              </a:rPr>
              <a:t>t’as </a:t>
            </a:r>
            <a:r>
              <a:rPr lang="fr-FR" sz="2200" b="1" dirty="0">
                <a:latin typeface="Calibri" panose="020F0502020204030204" pitchFamily="34" charset="0"/>
                <a:cs typeface="Calibri" panose="020F0502020204030204" pitchFamily="34" charset="0"/>
              </a:rPr>
              <a:t>des fesses, </a:t>
            </a:r>
            <a:r>
              <a:rPr lang="fr-FR" sz="2200" b="1" dirty="0" smtClean="0">
                <a:latin typeface="Calibri" panose="020F0502020204030204" pitchFamily="34" charset="0"/>
                <a:cs typeface="Calibri" panose="020F0502020204030204" pitchFamily="34" charset="0"/>
              </a:rPr>
              <a:t>t’as </a:t>
            </a:r>
            <a:r>
              <a:rPr lang="fr-FR" sz="2200" b="1" dirty="0">
                <a:latin typeface="Calibri" panose="020F0502020204030204" pitchFamily="34" charset="0"/>
                <a:cs typeface="Calibri" panose="020F0502020204030204" pitchFamily="34" charset="0"/>
              </a:rPr>
              <a:t>des abdos ! Léa qu’est-ce que tu fais ».</a:t>
            </a:r>
          </a:p>
          <a:p>
            <a:pPr marL="1005840" lvl="4" indent="0">
              <a:lnSpc>
                <a:spcPct val="100000"/>
              </a:lnSpc>
              <a:buNone/>
            </a:pPr>
            <a:r>
              <a:rPr lang="fr-FR" sz="2200" dirty="0">
                <a:latin typeface="Calibri" panose="020F0502020204030204" pitchFamily="34" charset="0"/>
                <a:cs typeface="Calibri" panose="020F0502020204030204" pitchFamily="34" charset="0"/>
              </a:rPr>
              <a:t>Ou encore :</a:t>
            </a:r>
            <a:r>
              <a:rPr lang="fr-FR" sz="2200" b="1" dirty="0">
                <a:latin typeface="Calibri" panose="020F0502020204030204" pitchFamily="34" charset="0"/>
                <a:cs typeface="Calibri" panose="020F0502020204030204" pitchFamily="34" charset="0"/>
              </a:rPr>
              <a:t> « Léa, </a:t>
            </a:r>
            <a:r>
              <a:rPr lang="fr-FR" sz="2200" b="1" dirty="0" smtClean="0">
                <a:latin typeface="Calibri" panose="020F0502020204030204" pitchFamily="34" charset="0"/>
                <a:cs typeface="Calibri" panose="020F0502020204030204" pitchFamily="34" charset="0"/>
              </a:rPr>
              <a:t>t’y </a:t>
            </a:r>
            <a:r>
              <a:rPr lang="fr-FR" sz="2200" b="1" dirty="0">
                <a:latin typeface="Calibri" panose="020F0502020204030204" pitchFamily="34" charset="0"/>
                <a:cs typeface="Calibri" panose="020F0502020204030204" pitchFamily="34" charset="0"/>
              </a:rPr>
              <a:t>penses à tes pieds, fais un effort, on ne voit que toi ».</a:t>
            </a:r>
          </a:p>
          <a:p>
            <a:pPr indent="0">
              <a:lnSpc>
                <a:spcPct val="100000"/>
              </a:lnSpc>
              <a:buNone/>
            </a:pPr>
            <a:endParaRPr lang="fr-FR" sz="2200" b="1" dirty="0">
              <a:latin typeface="Calibri" panose="020F0502020204030204" pitchFamily="34" charset="0"/>
              <a:cs typeface="Calibri" panose="020F0502020204030204" pitchFamily="34" charset="0"/>
            </a:endParaRPr>
          </a:p>
          <a:p>
            <a:pPr indent="0">
              <a:lnSpc>
                <a:spcPct val="100000"/>
              </a:lnSpc>
              <a:buNone/>
            </a:pPr>
            <a:r>
              <a:rPr lang="fr-FR" sz="2200" b="1" dirty="0" smtClean="0">
                <a:latin typeface="Calibri" panose="020F0502020204030204" pitchFamily="34" charset="0"/>
                <a:cs typeface="Calibri" panose="020F0502020204030204" pitchFamily="34" charset="0"/>
              </a:rPr>
              <a:t>Donc, apprendre une TC repose ici sur un façonnage qui passe par le fait de : </a:t>
            </a:r>
          </a:p>
          <a:p>
            <a:pPr indent="0">
              <a:lnSpc>
                <a:spcPct val="100000"/>
              </a:lnSpc>
              <a:buNone/>
            </a:pPr>
            <a:r>
              <a:rPr lang="fr-FR" sz="2200" b="1" dirty="0" smtClean="0">
                <a:latin typeface="Calibri" panose="020F0502020204030204" pitchFamily="34" charset="0"/>
                <a:cs typeface="Calibri" panose="020F0502020204030204" pitchFamily="34" charset="0"/>
              </a:rPr>
              <a:t>	</a:t>
            </a:r>
            <a:r>
              <a:rPr lang="fr-FR" sz="2200" b="1" dirty="0">
                <a:solidFill>
                  <a:srgbClr val="FF0000"/>
                </a:solidFill>
                <a:latin typeface="Calibri" panose="020F0502020204030204" pitchFamily="34" charset="0"/>
                <a:cs typeface="Calibri" panose="020F0502020204030204" pitchFamily="34" charset="0"/>
              </a:rPr>
              <a:t> —&gt; </a:t>
            </a:r>
            <a:r>
              <a:rPr lang="fr-FR" sz="2200" b="1" dirty="0">
                <a:latin typeface="Calibri" panose="020F0502020204030204" pitchFamily="34" charset="0"/>
                <a:cs typeface="Calibri" panose="020F0502020204030204" pitchFamily="34" charset="0"/>
              </a:rPr>
              <a:t>m</a:t>
            </a:r>
            <a:r>
              <a:rPr lang="fr-FR" sz="2200" b="1" dirty="0" smtClean="0">
                <a:latin typeface="Calibri" panose="020F0502020204030204" pitchFamily="34" charset="0"/>
                <a:cs typeface="Calibri" panose="020F0502020204030204" pitchFamily="34" charset="0"/>
              </a:rPr>
              <a:t>ontrer l’exemple (mimétisme)</a:t>
            </a:r>
          </a:p>
          <a:p>
            <a:pPr indent="0">
              <a:lnSpc>
                <a:spcPct val="100000"/>
              </a:lnSpc>
              <a:buNone/>
            </a:pPr>
            <a:r>
              <a:rPr lang="fr-FR" sz="2200" b="1" dirty="0" smtClean="0">
                <a:latin typeface="Calibri" panose="020F0502020204030204" pitchFamily="34" charset="0"/>
                <a:cs typeface="Calibri" panose="020F0502020204030204" pitchFamily="34" charset="0"/>
              </a:rPr>
              <a:t>	</a:t>
            </a:r>
            <a:r>
              <a:rPr lang="fr-FR" sz="2200" b="1" dirty="0">
                <a:solidFill>
                  <a:srgbClr val="FF0000"/>
                </a:solidFill>
                <a:latin typeface="Calibri" panose="020F0502020204030204" pitchFamily="34" charset="0"/>
                <a:cs typeface="Calibri" panose="020F0502020204030204" pitchFamily="34" charset="0"/>
              </a:rPr>
              <a:t> —&gt;</a:t>
            </a:r>
            <a:r>
              <a:rPr lang="fr-FR" sz="2200" b="1" dirty="0" smtClean="0">
                <a:latin typeface="Calibri" panose="020F0502020204030204" pitchFamily="34" charset="0"/>
                <a:cs typeface="Calibri" panose="020F0502020204030204" pitchFamily="34" charset="0"/>
              </a:rPr>
              <a:t> </a:t>
            </a:r>
            <a:r>
              <a:rPr lang="fr-FR" sz="2200" b="1" dirty="0">
                <a:latin typeface="Calibri" panose="020F0502020204030204" pitchFamily="34" charset="0"/>
                <a:cs typeface="Calibri" panose="020F0502020204030204" pitchFamily="34" charset="0"/>
              </a:rPr>
              <a:t>s</a:t>
            </a:r>
            <a:r>
              <a:rPr lang="fr-FR" sz="2200" b="1" dirty="0" smtClean="0">
                <a:latin typeface="Calibri" panose="020F0502020204030204" pitchFamily="34" charset="0"/>
                <a:cs typeface="Calibri" panose="020F0502020204030204" pitchFamily="34" charset="0"/>
              </a:rPr>
              <a:t>usciter chez « l’élève » des réactions appropriées</a:t>
            </a:r>
          </a:p>
          <a:p>
            <a:pPr indent="0">
              <a:lnSpc>
                <a:spcPct val="100000"/>
              </a:lnSpc>
              <a:buNone/>
            </a:pPr>
            <a:r>
              <a:rPr lang="fr-FR" sz="2200" b="1" dirty="0" smtClean="0">
                <a:latin typeface="Calibri" panose="020F0502020204030204" pitchFamily="34" charset="0"/>
                <a:cs typeface="Calibri" panose="020F0502020204030204" pitchFamily="34" charset="0"/>
              </a:rPr>
              <a:t>	</a:t>
            </a:r>
            <a:r>
              <a:rPr lang="fr-FR" sz="2200" b="1" dirty="0">
                <a:solidFill>
                  <a:srgbClr val="FF0000"/>
                </a:solidFill>
                <a:latin typeface="Calibri" panose="020F0502020204030204" pitchFamily="34" charset="0"/>
                <a:cs typeface="Calibri" panose="020F0502020204030204" pitchFamily="34" charset="0"/>
              </a:rPr>
              <a:t> —&gt;</a:t>
            </a:r>
            <a:r>
              <a:rPr lang="fr-FR" sz="2200" b="1" dirty="0" smtClean="0">
                <a:latin typeface="Calibri" panose="020F0502020204030204" pitchFamily="34" charset="0"/>
                <a:cs typeface="Calibri" panose="020F0502020204030204" pitchFamily="34" charset="0"/>
              </a:rPr>
              <a:t> </a:t>
            </a:r>
            <a:r>
              <a:rPr lang="fr-FR" sz="2200" b="1" dirty="0">
                <a:latin typeface="Calibri" panose="020F0502020204030204" pitchFamily="34" charset="0"/>
                <a:cs typeface="Calibri" panose="020F0502020204030204" pitchFamily="34" charset="0"/>
              </a:rPr>
              <a:t>l</a:t>
            </a:r>
            <a:r>
              <a:rPr lang="fr-FR" sz="2200" b="1" dirty="0" smtClean="0">
                <a:latin typeface="Calibri" panose="020F0502020204030204" pitchFamily="34" charset="0"/>
                <a:cs typeface="Calibri" panose="020F0502020204030204" pitchFamily="34" charset="0"/>
              </a:rPr>
              <a:t>’encourager quand sa réaction est la bonne</a:t>
            </a:r>
          </a:p>
          <a:p>
            <a:pPr indent="0">
              <a:lnSpc>
                <a:spcPct val="100000"/>
              </a:lnSpc>
              <a:buNone/>
            </a:pPr>
            <a:r>
              <a:rPr lang="fr-FR" sz="2200" b="1" dirty="0" smtClean="0">
                <a:latin typeface="Calibri" panose="020F0502020204030204" pitchFamily="34" charset="0"/>
                <a:cs typeface="Calibri" panose="020F0502020204030204" pitchFamily="34" charset="0"/>
              </a:rPr>
              <a:t>	</a:t>
            </a:r>
            <a:r>
              <a:rPr lang="fr-FR" sz="2200" b="1" dirty="0">
                <a:solidFill>
                  <a:srgbClr val="FF0000"/>
                </a:solidFill>
                <a:latin typeface="Calibri" panose="020F0502020204030204" pitchFamily="34" charset="0"/>
                <a:cs typeface="Calibri" panose="020F0502020204030204" pitchFamily="34" charset="0"/>
              </a:rPr>
              <a:t> </a:t>
            </a:r>
            <a:r>
              <a:rPr lang="fr-FR" sz="2200" b="1" dirty="0" smtClean="0">
                <a:solidFill>
                  <a:srgbClr val="FF0000"/>
                </a:solidFill>
                <a:latin typeface="Calibri" panose="020F0502020204030204" pitchFamily="34" charset="0"/>
                <a:cs typeface="Calibri" panose="020F0502020204030204" pitchFamily="34" charset="0"/>
              </a:rPr>
              <a:t>—&gt;</a:t>
            </a:r>
            <a:r>
              <a:rPr lang="fr-FR" sz="2200" b="1" dirty="0" smtClean="0">
                <a:latin typeface="Calibri" panose="020F0502020204030204" pitchFamily="34" charset="0"/>
                <a:cs typeface="Calibri" panose="020F0502020204030204" pitchFamily="34" charset="0"/>
              </a:rPr>
              <a:t> </a:t>
            </a:r>
            <a:r>
              <a:rPr lang="fr-FR" sz="2200" b="1" dirty="0">
                <a:latin typeface="Calibri" panose="020F0502020204030204" pitchFamily="34" charset="0"/>
                <a:cs typeface="Calibri" panose="020F0502020204030204" pitchFamily="34" charset="0"/>
              </a:rPr>
              <a:t>l</a:t>
            </a:r>
            <a:r>
              <a:rPr lang="fr-FR" sz="2200" b="1" dirty="0" smtClean="0">
                <a:latin typeface="Calibri" panose="020F0502020204030204" pitchFamily="34" charset="0"/>
                <a:cs typeface="Calibri" panose="020F0502020204030204" pitchFamily="34" charset="0"/>
              </a:rPr>
              <a:t>ui faire sentir qu’il déçoit quand il/elle fait de travers</a:t>
            </a:r>
          </a:p>
          <a:p>
            <a:pPr indent="0">
              <a:lnSpc>
                <a:spcPct val="100000"/>
              </a:lnSpc>
              <a:buNone/>
            </a:pPr>
            <a:endParaRPr lang="fr-FR" sz="2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5263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6656" y="535577"/>
            <a:ext cx="10753725" cy="5826033"/>
          </a:xfrm>
        </p:spPr>
        <p:txBody>
          <a:bodyPr>
            <a:normAutofit/>
          </a:bodyPr>
          <a:lstStyle/>
          <a:p>
            <a:pPr marL="0" indent="0">
              <a:lnSpc>
                <a:spcPct val="100000"/>
              </a:lnSpc>
              <a:buNone/>
            </a:pPr>
            <a:r>
              <a:rPr lang="fr-FR" sz="2200" dirty="0" smtClean="0">
                <a:latin typeface="Calibri" panose="020F0502020204030204" pitchFamily="34" charset="0"/>
                <a:cs typeface="Calibri" panose="020F0502020204030204" pitchFamily="34" charset="0"/>
              </a:rPr>
              <a:t>= </a:t>
            </a:r>
            <a:r>
              <a:rPr lang="fr-FR" sz="2200" dirty="0">
                <a:latin typeface="Calibri" panose="020F0502020204030204" pitchFamily="34" charset="0"/>
                <a:cs typeface="Calibri" panose="020F0502020204030204" pitchFamily="34" charset="0"/>
              </a:rPr>
              <a:t>le façonnage du corps comprend </a:t>
            </a:r>
            <a:r>
              <a:rPr lang="fr-FR" sz="2200" dirty="0" smtClean="0">
                <a:latin typeface="Calibri" panose="020F0502020204030204" pitchFamily="34" charset="0"/>
                <a:cs typeface="Calibri" panose="020F0502020204030204" pitchFamily="34" charset="0"/>
              </a:rPr>
              <a:t>aussi deux autres choses : </a:t>
            </a:r>
          </a:p>
          <a:p>
            <a:pPr marL="0" indent="0">
              <a:lnSpc>
                <a:spcPct val="100000"/>
              </a:lnSpc>
              <a:buNone/>
            </a:pPr>
            <a:r>
              <a:rPr lang="fr-FR" sz="2200" b="1" dirty="0" smtClean="0">
                <a:latin typeface="Calibri" panose="020F0502020204030204" pitchFamily="34" charset="0"/>
                <a:cs typeface="Calibri" panose="020F0502020204030204" pitchFamily="34" charset="0"/>
              </a:rPr>
              <a:t>—&gt; l’acquisition </a:t>
            </a:r>
            <a:r>
              <a:rPr lang="fr-FR" sz="2200" b="1" dirty="0">
                <a:latin typeface="Calibri" panose="020F0502020204030204" pitchFamily="34" charset="0"/>
                <a:cs typeface="Calibri" panose="020F0502020204030204" pitchFamily="34" charset="0"/>
              </a:rPr>
              <a:t>pratique des notions normatives </a:t>
            </a:r>
            <a:r>
              <a:rPr lang="fr-FR" sz="2200" b="1" dirty="0" smtClean="0">
                <a:latin typeface="Calibri" panose="020F0502020204030204" pitchFamily="34" charset="0"/>
                <a:cs typeface="Calibri" panose="020F0502020204030204" pitchFamily="34" charset="0"/>
              </a:rPr>
              <a:t>qui </a:t>
            </a:r>
            <a:r>
              <a:rPr lang="fr-FR" sz="2200" b="1" dirty="0">
                <a:latin typeface="Calibri" panose="020F0502020204030204" pitchFamily="34" charset="0"/>
                <a:cs typeface="Calibri" panose="020F0502020204030204" pitchFamily="34" charset="0"/>
              </a:rPr>
              <a:t>donne sa </a:t>
            </a:r>
            <a:r>
              <a:rPr lang="fr-FR" sz="2200" b="1" dirty="0" smtClean="0">
                <a:latin typeface="Calibri" panose="020F0502020204030204" pitchFamily="34" charset="0"/>
                <a:cs typeface="Calibri" panose="020F0502020204030204" pitchFamily="34" charset="0"/>
              </a:rPr>
              <a:t>valeur et son sens </a:t>
            </a:r>
            <a:r>
              <a:rPr lang="fr-FR" sz="2200" b="1" dirty="0">
                <a:latin typeface="Calibri" panose="020F0502020204030204" pitchFamily="34" charset="0"/>
                <a:cs typeface="Calibri" panose="020F0502020204030204" pitchFamily="34" charset="0"/>
              </a:rPr>
              <a:t>à l’usage du corps : </a:t>
            </a:r>
            <a:r>
              <a:rPr lang="fr-FR" sz="2200" b="1" dirty="0">
                <a:solidFill>
                  <a:srgbClr val="FF0000"/>
                </a:solidFill>
                <a:latin typeface="Calibri" panose="020F0502020204030204" pitchFamily="34" charset="0"/>
                <a:cs typeface="Calibri" panose="020F0502020204030204" pitchFamily="34" charset="0"/>
              </a:rPr>
              <a:t>correct, faux, joli, raté, beau, moche, etc.</a:t>
            </a:r>
            <a:r>
              <a:rPr lang="fr-FR" sz="2200" b="1" u="sng" dirty="0">
                <a:solidFill>
                  <a:srgbClr val="FF0000"/>
                </a:solidFill>
                <a:latin typeface="Calibri" panose="020F0502020204030204" pitchFamily="34" charset="0"/>
                <a:cs typeface="Calibri" panose="020F0502020204030204" pitchFamily="34" charset="0"/>
              </a:rPr>
              <a:t> </a:t>
            </a:r>
            <a:endParaRPr lang="fr-FR" sz="2200" dirty="0" smtClean="0">
              <a:latin typeface="Calibri" panose="020F0502020204030204" pitchFamily="34" charset="0"/>
              <a:cs typeface="Calibri" panose="020F0502020204030204" pitchFamily="34" charset="0"/>
            </a:endParaRPr>
          </a:p>
          <a:p>
            <a:pPr marL="0" indent="0">
              <a:lnSpc>
                <a:spcPct val="100000"/>
              </a:lnSpc>
              <a:buNone/>
            </a:pPr>
            <a:r>
              <a:rPr lang="fr-FR" sz="2200" b="1" dirty="0">
                <a:latin typeface="Calibri" panose="020F0502020204030204" pitchFamily="34" charset="0"/>
                <a:cs typeface="Calibri" panose="020F0502020204030204" pitchFamily="34" charset="0"/>
              </a:rPr>
              <a:t>—&gt; </a:t>
            </a:r>
            <a:r>
              <a:rPr lang="fr-FR" sz="2200" b="1" dirty="0" smtClean="0">
                <a:latin typeface="Calibri" panose="020F0502020204030204" pitchFamily="34" charset="0"/>
                <a:cs typeface="Calibri" panose="020F0502020204030204" pitchFamily="34" charset="0"/>
              </a:rPr>
              <a:t>l’</a:t>
            </a:r>
            <a:r>
              <a:rPr lang="fr-FR" sz="2200" b="1" u="sng" dirty="0" smtClean="0">
                <a:latin typeface="Calibri" panose="020F0502020204030204" pitchFamily="34" charset="0"/>
                <a:cs typeface="Calibri" panose="020F0502020204030204" pitchFamily="34" charset="0"/>
              </a:rPr>
              <a:t>apprentissage </a:t>
            </a:r>
            <a:r>
              <a:rPr lang="fr-FR" sz="2200" b="1" u="sng" dirty="0">
                <a:latin typeface="Calibri" panose="020F0502020204030204" pitchFamily="34" charset="0"/>
                <a:cs typeface="Calibri" panose="020F0502020204030204" pitchFamily="34" charset="0"/>
              </a:rPr>
              <a:t>d’un </a:t>
            </a:r>
            <a:r>
              <a:rPr lang="fr-FR" sz="2200" b="1" u="sng" dirty="0">
                <a:solidFill>
                  <a:srgbClr val="FF0000"/>
                </a:solidFill>
                <a:latin typeface="Calibri" panose="020F0502020204030204" pitchFamily="34" charset="0"/>
                <a:cs typeface="Calibri" panose="020F0502020204030204" pitchFamily="34" charset="0"/>
              </a:rPr>
              <a:t>engagement dans l’activité</a:t>
            </a:r>
            <a:r>
              <a:rPr lang="fr-FR" sz="2200" b="1" dirty="0">
                <a:latin typeface="Calibri" panose="020F0502020204030204" pitchFamily="34" charset="0"/>
                <a:cs typeface="Calibri" panose="020F0502020204030204" pitchFamily="34" charset="0"/>
              </a:rPr>
              <a:t>.</a:t>
            </a:r>
            <a:r>
              <a:rPr lang="fr-FR" sz="2200" dirty="0">
                <a:latin typeface="Calibri" panose="020F0502020204030204" pitchFamily="34" charset="0"/>
                <a:cs typeface="Calibri" panose="020F0502020204030204" pitchFamily="34" charset="0"/>
              </a:rPr>
              <a:t> </a:t>
            </a:r>
            <a:endParaRPr lang="fr-FR" sz="2200" b="1" dirty="0" smtClean="0">
              <a:latin typeface="Calibri" panose="020F0502020204030204" pitchFamily="34" charset="0"/>
              <a:cs typeface="Calibri" panose="020F0502020204030204" pitchFamily="34" charset="0"/>
            </a:endParaRPr>
          </a:p>
          <a:p>
            <a:pPr marL="0" indent="0">
              <a:lnSpc>
                <a:spcPct val="100000"/>
              </a:lnSpc>
              <a:buNone/>
            </a:pPr>
            <a:r>
              <a:rPr lang="fr-FR" sz="2200" b="1" dirty="0" smtClean="0">
                <a:latin typeface="Calibri" panose="020F0502020204030204" pitchFamily="34" charset="0"/>
                <a:cs typeface="Calibri" panose="020F0502020204030204" pitchFamily="34" charset="0"/>
              </a:rPr>
              <a:t>	=</a:t>
            </a:r>
            <a:r>
              <a:rPr lang="fr-FR" sz="2200" b="1" dirty="0" smtClean="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fillettes </a:t>
            </a:r>
            <a:r>
              <a:rPr lang="fr-FR" sz="2200" dirty="0" smtClean="0">
                <a:latin typeface="Calibri" panose="020F0502020204030204" pitchFamily="34" charset="0"/>
                <a:cs typeface="Calibri" panose="020F0502020204030204" pitchFamily="34" charset="0"/>
              </a:rPr>
              <a:t>mises </a:t>
            </a:r>
            <a:r>
              <a:rPr lang="fr-FR" sz="2200" dirty="0">
                <a:latin typeface="Calibri" panose="020F0502020204030204" pitchFamily="34" charset="0"/>
                <a:cs typeface="Calibri" panose="020F0502020204030204" pitchFamily="34" charset="0"/>
              </a:rPr>
              <a:t>en </a:t>
            </a:r>
            <a:r>
              <a:rPr lang="fr-FR" sz="2200" b="1" dirty="0" smtClean="0">
                <a:latin typeface="Calibri" panose="020F0502020204030204" pitchFamily="34" charset="0"/>
                <a:cs typeface="Calibri" panose="020F0502020204030204" pitchFamily="34" charset="0"/>
              </a:rPr>
              <a:t>concurrence</a:t>
            </a:r>
            <a:r>
              <a:rPr lang="fr-FR" sz="2200" dirty="0" smtClean="0">
                <a:latin typeface="Calibri" panose="020F0502020204030204" pitchFamily="34" charset="0"/>
                <a:cs typeface="Calibri" panose="020F0502020204030204" pitchFamily="34" charset="0"/>
              </a:rPr>
              <a:t>, </a:t>
            </a:r>
            <a:r>
              <a:rPr lang="fr-FR" sz="2200" dirty="0">
                <a:latin typeface="Calibri" panose="020F0502020204030204" pitchFamily="34" charset="0"/>
                <a:cs typeface="Calibri" panose="020F0502020204030204" pitchFamily="34" charset="0"/>
              </a:rPr>
              <a:t>y compris dans le cadre d’une chorégraphie </a:t>
            </a:r>
            <a:r>
              <a:rPr lang="fr-FR" sz="2200" dirty="0" smtClean="0">
                <a:latin typeface="Calibri" panose="020F0502020204030204" pitchFamily="34" charset="0"/>
                <a:cs typeface="Calibri" panose="020F0502020204030204" pitchFamily="34" charset="0"/>
              </a:rPr>
              <a:t>	collective</a:t>
            </a:r>
            <a:endParaRPr lang="fr-FR" sz="2200" b="1" dirty="0" smtClean="0">
              <a:latin typeface="Calibri" panose="020F0502020204030204" pitchFamily="34" charset="0"/>
              <a:cs typeface="Calibri" panose="020F0502020204030204" pitchFamily="34" charset="0"/>
            </a:endParaRPr>
          </a:p>
          <a:p>
            <a:pPr marL="0" indent="0">
              <a:lnSpc>
                <a:spcPct val="100000"/>
              </a:lnSpc>
              <a:buNone/>
            </a:pPr>
            <a:r>
              <a:rPr lang="fr-FR" sz="2200" b="1" dirty="0" smtClean="0">
                <a:latin typeface="Calibri" panose="020F0502020204030204" pitchFamily="34" charset="0"/>
                <a:cs typeface="Calibri" panose="020F0502020204030204" pitchFamily="34" charset="0"/>
              </a:rPr>
              <a:t>	=</a:t>
            </a:r>
            <a:r>
              <a:rPr lang="fr-FR" sz="2200" b="1" dirty="0" smtClean="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elles </a:t>
            </a:r>
            <a:r>
              <a:rPr lang="fr-FR" sz="2200" dirty="0">
                <a:latin typeface="Calibri" panose="020F0502020204030204" pitchFamily="34" charset="0"/>
                <a:cs typeface="Calibri" panose="020F0502020204030204" pitchFamily="34" charset="0"/>
              </a:rPr>
              <a:t>apprennent (parfois </a:t>
            </a:r>
            <a:r>
              <a:rPr lang="fr-FR" sz="2200" dirty="0" smtClean="0">
                <a:latin typeface="Calibri" panose="020F0502020204030204" pitchFamily="34" charset="0"/>
                <a:cs typeface="Calibri" panose="020F0502020204030204" pitchFamily="34" charset="0"/>
              </a:rPr>
              <a:t>larmes</a:t>
            </a:r>
            <a:r>
              <a:rPr lang="fr-FR" sz="2200" dirty="0" smtClean="0">
                <a:latin typeface="Calibri" panose="020F0502020204030204" pitchFamily="34" charset="0"/>
                <a:cs typeface="Calibri" panose="020F0502020204030204" pitchFamily="34" charset="0"/>
              </a:rPr>
              <a:t>) </a:t>
            </a:r>
            <a:r>
              <a:rPr lang="fr-FR" sz="2200" dirty="0">
                <a:latin typeface="Calibri" panose="020F0502020204030204" pitchFamily="34" charset="0"/>
                <a:cs typeface="Calibri" panose="020F0502020204030204" pitchFamily="34" charset="0"/>
              </a:rPr>
              <a:t>à </a:t>
            </a:r>
            <a:r>
              <a:rPr lang="fr-FR" sz="2200" b="1" dirty="0">
                <a:latin typeface="Calibri" panose="020F0502020204030204" pitchFamily="34" charset="0"/>
                <a:cs typeface="Calibri" panose="020F0502020204030204" pitchFamily="34" charset="0"/>
              </a:rPr>
              <a:t>prendre au sérieux l’activité</a:t>
            </a:r>
            <a:r>
              <a:rPr lang="fr-FR" sz="2200" dirty="0">
                <a:latin typeface="Calibri" panose="020F0502020204030204" pitchFamily="34" charset="0"/>
                <a:cs typeface="Calibri" panose="020F0502020204030204" pitchFamily="34" charset="0"/>
              </a:rPr>
              <a:t>, à </a:t>
            </a:r>
            <a:r>
              <a:rPr lang="fr-FR" sz="2200" b="1" dirty="0">
                <a:latin typeface="Calibri" panose="020F0502020204030204" pitchFamily="34" charset="0"/>
                <a:cs typeface="Calibri" panose="020F0502020204030204" pitchFamily="34" charset="0"/>
              </a:rPr>
              <a:t>s’y </a:t>
            </a:r>
            <a:r>
              <a:rPr lang="fr-FR" sz="2200" b="1" dirty="0" smtClean="0">
                <a:latin typeface="Calibri" panose="020F0502020204030204" pitchFamily="34" charset="0"/>
                <a:cs typeface="Calibri" panose="020F0502020204030204" pitchFamily="34" charset="0"/>
              </a:rPr>
              <a:t>investir</a:t>
            </a:r>
            <a:r>
              <a:rPr lang="fr-FR" sz="22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et à 	se </a:t>
            </a:r>
            <a:r>
              <a:rPr lang="fr-FR" sz="2200" b="1" dirty="0" smtClean="0">
                <a:latin typeface="Calibri" panose="020F0502020204030204" pitchFamily="34" charset="0"/>
                <a:cs typeface="Calibri" panose="020F0502020204030204" pitchFamily="34" charset="0"/>
              </a:rPr>
              <a:t>soumettre </a:t>
            </a:r>
            <a:r>
              <a:rPr lang="fr-FR" sz="2200" b="1" dirty="0">
                <a:latin typeface="Calibri" panose="020F0502020204030204" pitchFamily="34" charset="0"/>
                <a:cs typeface="Calibri" panose="020F0502020204030204" pitchFamily="34" charset="0"/>
              </a:rPr>
              <a:t>aux exigences de l’activité. </a:t>
            </a:r>
            <a:endParaRPr lang="fr-FR" sz="2200" b="1" dirty="0">
              <a:latin typeface="Calibri" panose="020F0502020204030204" pitchFamily="34" charset="0"/>
              <a:cs typeface="Calibri" panose="020F0502020204030204" pitchFamily="34" charset="0"/>
            </a:endParaRPr>
          </a:p>
          <a:p>
            <a:pPr marL="0" indent="0">
              <a:lnSpc>
                <a:spcPct val="100000"/>
              </a:lnSpc>
              <a:buNone/>
            </a:pPr>
            <a:endParaRPr lang="fr-FR" sz="2200" b="1" dirty="0" smtClean="0">
              <a:latin typeface="Calibri" panose="020F0502020204030204" pitchFamily="34" charset="0"/>
              <a:cs typeface="Calibri" panose="020F0502020204030204" pitchFamily="34" charset="0"/>
            </a:endParaRPr>
          </a:p>
          <a:p>
            <a:pPr marL="0" indent="0">
              <a:lnSpc>
                <a:spcPct val="100000"/>
              </a:lnSpc>
              <a:buNone/>
            </a:pPr>
            <a:r>
              <a:rPr lang="fr-FR" sz="2200" dirty="0" smtClean="0">
                <a:latin typeface="Calibri" panose="020F0502020204030204" pitchFamily="34" charset="0"/>
                <a:cs typeface="Calibri" panose="020F0502020204030204" pitchFamily="34" charset="0"/>
              </a:rPr>
              <a:t>Bref : les </a:t>
            </a:r>
            <a:r>
              <a:rPr lang="fr-FR" sz="2200" b="1" dirty="0">
                <a:latin typeface="Calibri" panose="020F0502020204030204" pitchFamily="34" charset="0"/>
                <a:cs typeface="Calibri" panose="020F0502020204030204" pitchFamily="34" charset="0"/>
              </a:rPr>
              <a:t>entraîneurs</a:t>
            </a:r>
            <a:r>
              <a:rPr lang="fr-FR" sz="2200" dirty="0">
                <a:latin typeface="Calibri" panose="020F0502020204030204" pitchFamily="34" charset="0"/>
                <a:cs typeface="Calibri" panose="020F0502020204030204" pitchFamily="34" charset="0"/>
              </a:rPr>
              <a:t> qui rappellent à l’ordre, la pression indirecte du </a:t>
            </a:r>
            <a:r>
              <a:rPr lang="fr-FR" sz="2200" b="1" dirty="0">
                <a:latin typeface="Calibri" panose="020F0502020204030204" pitchFamily="34" charset="0"/>
                <a:cs typeface="Calibri" panose="020F0502020204030204" pitchFamily="34" charset="0"/>
              </a:rPr>
              <a:t>groupe</a:t>
            </a:r>
            <a:r>
              <a:rPr lang="fr-FR" sz="2200" dirty="0">
                <a:latin typeface="Calibri" panose="020F0502020204030204" pitchFamily="34" charset="0"/>
                <a:cs typeface="Calibri" panose="020F0502020204030204" pitchFamily="34" charset="0"/>
              </a:rPr>
              <a:t>, les conséquences collectives des </a:t>
            </a:r>
            <a:r>
              <a:rPr lang="fr-FR" sz="2200" b="1" dirty="0">
                <a:latin typeface="Calibri" panose="020F0502020204030204" pitchFamily="34" charset="0"/>
                <a:cs typeface="Calibri" panose="020F0502020204030204" pitchFamily="34" charset="0"/>
              </a:rPr>
              <a:t>erreurs</a:t>
            </a:r>
            <a:r>
              <a:rPr lang="fr-FR" sz="2200" dirty="0">
                <a:latin typeface="Calibri" panose="020F0502020204030204" pitchFamily="34" charset="0"/>
                <a:cs typeface="Calibri" panose="020F0502020204030204" pitchFamily="34" charset="0"/>
              </a:rPr>
              <a:t> individuelles </a:t>
            </a:r>
            <a:r>
              <a:rPr lang="fr-FR" sz="2200" dirty="0" smtClean="0">
                <a:latin typeface="Calibri" panose="020F0502020204030204" pitchFamily="34" charset="0"/>
                <a:cs typeface="Calibri" panose="020F0502020204030204" pitchFamily="34" charset="0"/>
              </a:rPr>
              <a:t>= </a:t>
            </a:r>
            <a:r>
              <a:rPr lang="fr-FR" sz="2200" b="1" dirty="0" smtClean="0">
                <a:solidFill>
                  <a:srgbClr val="FF0000"/>
                </a:solidFill>
                <a:latin typeface="Calibri" panose="020F0502020204030204" pitchFamily="34" charset="0"/>
                <a:cs typeface="Calibri" panose="020F0502020204030204" pitchFamily="34" charset="0"/>
              </a:rPr>
              <a:t>inscrivent </a:t>
            </a:r>
            <a:r>
              <a:rPr lang="fr-FR" sz="2200" b="1" dirty="0">
                <a:solidFill>
                  <a:srgbClr val="FF0000"/>
                </a:solidFill>
                <a:latin typeface="Calibri" panose="020F0502020204030204" pitchFamily="34" charset="0"/>
                <a:cs typeface="Calibri" panose="020F0502020204030204" pitchFamily="34" charset="0"/>
              </a:rPr>
              <a:t>dans les corps </a:t>
            </a:r>
            <a:r>
              <a:rPr lang="fr-FR" sz="2200" b="1" dirty="0" smtClean="0">
                <a:solidFill>
                  <a:srgbClr val="FF0000"/>
                </a:solidFill>
                <a:latin typeface="Calibri" panose="020F0502020204030204" pitchFamily="34" charset="0"/>
                <a:cs typeface="Calibri" panose="020F0502020204030204" pitchFamily="34" charset="0"/>
              </a:rPr>
              <a:t>une surveillance et une exigence du corps, qui organisent </a:t>
            </a:r>
            <a:r>
              <a:rPr lang="fr-FR" sz="2200" b="1" dirty="0">
                <a:solidFill>
                  <a:srgbClr val="FF0000"/>
                </a:solidFill>
                <a:latin typeface="Calibri" panose="020F0502020204030204" pitchFamily="34" charset="0"/>
                <a:cs typeface="Calibri" panose="020F0502020204030204" pitchFamily="34" charset="0"/>
              </a:rPr>
              <a:t>les techniques </a:t>
            </a:r>
            <a:r>
              <a:rPr lang="fr-FR" sz="2200" b="1" dirty="0" smtClean="0">
                <a:solidFill>
                  <a:srgbClr val="FF0000"/>
                </a:solidFill>
                <a:latin typeface="Calibri" panose="020F0502020204030204" pitchFamily="34" charset="0"/>
                <a:cs typeface="Calibri" panose="020F0502020204030204" pitchFamily="34" charset="0"/>
              </a:rPr>
              <a:t>corporelles </a:t>
            </a:r>
            <a:r>
              <a:rPr lang="fr-FR" sz="2200" b="1" dirty="0">
                <a:solidFill>
                  <a:srgbClr val="FF0000"/>
                </a:solidFill>
                <a:latin typeface="Calibri" panose="020F0502020204030204" pitchFamily="34" charset="0"/>
                <a:cs typeface="Calibri" panose="020F0502020204030204" pitchFamily="34" charset="0"/>
              </a:rPr>
              <a:t>des fillettes</a:t>
            </a:r>
            <a:r>
              <a:rPr lang="fr-FR" sz="2200" dirty="0">
                <a:latin typeface="Calibri" panose="020F0502020204030204" pitchFamily="34" charset="0"/>
                <a:cs typeface="Calibri" panose="020F0502020204030204" pitchFamily="34" charset="0"/>
              </a:rPr>
              <a:t>.</a:t>
            </a:r>
            <a:endParaRPr lang="fr-FR" sz="22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35588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78824" y="261257"/>
            <a:ext cx="11456126" cy="6296297"/>
          </a:xfrm>
        </p:spPr>
        <p:txBody>
          <a:bodyPr>
            <a:noAutofit/>
          </a:bodyPr>
          <a:lstStyle/>
          <a:p>
            <a:pPr indent="0">
              <a:lnSpc>
                <a:spcPct val="100000"/>
              </a:lnSpc>
              <a:buNone/>
            </a:pPr>
            <a:r>
              <a:rPr lang="fr-FR" sz="2200" i="1" dirty="0" smtClean="0">
                <a:solidFill>
                  <a:srgbClr val="FF0000"/>
                </a:solidFill>
                <a:latin typeface="Calibri" panose="020F0502020204030204" pitchFamily="34" charset="0"/>
                <a:cs typeface="Calibri" panose="020F0502020204030204" pitchFamily="34" charset="0"/>
              </a:rPr>
              <a:t>Enseignements </a:t>
            </a:r>
            <a:r>
              <a:rPr lang="fr-FR" sz="2200" dirty="0" smtClean="0">
                <a:solidFill>
                  <a:srgbClr val="FF0000"/>
                </a:solidFill>
                <a:latin typeface="Calibri" panose="020F0502020204030204" pitchFamily="34" charset="0"/>
                <a:cs typeface="Calibri" panose="020F0502020204030204" pitchFamily="34" charset="0"/>
              </a:rPr>
              <a:t>:</a:t>
            </a:r>
            <a:r>
              <a:rPr lang="fr-FR" sz="2200" b="1" dirty="0" smtClean="0">
                <a:solidFill>
                  <a:srgbClr val="FF0000"/>
                </a:solidFill>
                <a:latin typeface="Calibri" panose="020F0502020204030204" pitchFamily="34" charset="0"/>
                <a:cs typeface="Calibri" panose="020F0502020204030204" pitchFamily="34" charset="0"/>
              </a:rPr>
              <a:t> </a:t>
            </a:r>
          </a:p>
          <a:p>
            <a:pPr indent="0">
              <a:lnSpc>
                <a:spcPct val="100000"/>
              </a:lnSpc>
              <a:buNone/>
            </a:pPr>
            <a:r>
              <a:rPr lang="fr-FR" sz="2200" dirty="0" smtClean="0">
                <a:latin typeface="Calibri" panose="020F0502020204030204" pitchFamily="34" charset="0"/>
                <a:cs typeface="Calibri" panose="020F0502020204030204" pitchFamily="34" charset="0"/>
              </a:rPr>
              <a:t>On </a:t>
            </a:r>
            <a:r>
              <a:rPr lang="fr-FR" sz="2200" dirty="0">
                <a:latin typeface="Calibri" panose="020F0502020204030204" pitchFamily="34" charset="0"/>
                <a:cs typeface="Calibri" panose="020F0502020204030204" pitchFamily="34" charset="0"/>
              </a:rPr>
              <a:t>n’a pas affaire à un individu qui acquiert la maîtrise </a:t>
            </a:r>
            <a:r>
              <a:rPr lang="fr-FR" sz="2200" dirty="0" smtClean="0">
                <a:latin typeface="Calibri" panose="020F0502020204030204" pitchFamily="34" charset="0"/>
                <a:cs typeface="Calibri" panose="020F0502020204030204" pitchFamily="34" charset="0"/>
              </a:rPr>
              <a:t>d’un technique corporelle : </a:t>
            </a:r>
            <a:r>
              <a:rPr lang="fr-FR" sz="2200" dirty="0" smtClean="0">
                <a:solidFill>
                  <a:srgbClr val="FF0000"/>
                </a:solidFill>
                <a:latin typeface="Calibri" panose="020F0502020204030204" pitchFamily="34" charset="0"/>
                <a:cs typeface="Calibri" panose="020F0502020204030204" pitchFamily="34" charset="0"/>
              </a:rPr>
              <a:t>«</a:t>
            </a:r>
            <a:r>
              <a:rPr lang="fr-FR" sz="2200" dirty="0">
                <a:solidFill>
                  <a:srgbClr val="FF0000"/>
                </a:solidFill>
                <a:latin typeface="Calibri" panose="020F0502020204030204" pitchFamily="34" charset="0"/>
                <a:cs typeface="Calibri" panose="020F0502020204030204" pitchFamily="34" charset="0"/>
              </a:rPr>
              <a:t> L’incorporation de techniques du corps spécifiques se réalise conjointement à la construction d’un sentiment d’appartenance à un club ou tout du moins, aux groupes performants de ce dernier </a:t>
            </a:r>
            <a:r>
              <a:rPr lang="fr-FR" sz="2200" dirty="0" smtClean="0">
                <a:solidFill>
                  <a:srgbClr val="FF0000"/>
                </a:solidFill>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(art.). </a:t>
            </a:r>
          </a:p>
          <a:p>
            <a:pPr indent="0">
              <a:lnSpc>
                <a:spcPct val="100000"/>
              </a:lnSpc>
              <a:buNone/>
            </a:pPr>
            <a:endParaRPr lang="fr-FR" sz="2200" dirty="0" smtClean="0">
              <a:latin typeface="Calibri" panose="020F0502020204030204" pitchFamily="34" charset="0"/>
              <a:cs typeface="Calibri" panose="020F0502020204030204" pitchFamily="34" charset="0"/>
            </a:endParaRPr>
          </a:p>
          <a:p>
            <a:pPr indent="0">
              <a:lnSpc>
                <a:spcPct val="100000"/>
              </a:lnSpc>
              <a:buNone/>
            </a:pPr>
            <a:r>
              <a:rPr lang="fr-FR" sz="2200" b="1" dirty="0" smtClean="0">
                <a:latin typeface="Calibri" panose="020F0502020204030204" pitchFamily="34" charset="0"/>
                <a:cs typeface="Calibri" panose="020F0502020204030204" pitchFamily="34" charset="0"/>
              </a:rPr>
              <a:t>►</a:t>
            </a:r>
            <a:r>
              <a:rPr lang="fr-FR" sz="2200" dirty="0" smtClean="0">
                <a:latin typeface="Calibri" panose="020F0502020204030204" pitchFamily="34" charset="0"/>
                <a:cs typeface="Calibri" panose="020F0502020204030204" pitchFamily="34" charset="0"/>
              </a:rPr>
              <a:t> </a:t>
            </a:r>
            <a:r>
              <a:rPr lang="fr-FR" sz="2200" b="1" i="1" dirty="0" smtClean="0">
                <a:latin typeface="Calibri" panose="020F0502020204030204" pitchFamily="34" charset="0"/>
                <a:cs typeface="Calibri" panose="020F0502020204030204" pitchFamily="34" charset="0"/>
              </a:rPr>
              <a:t>Injonction externe</a:t>
            </a:r>
            <a:r>
              <a:rPr lang="fr-FR" sz="2200" b="1" dirty="0" smtClean="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 </a:t>
            </a:r>
          </a:p>
          <a:p>
            <a:pPr lvl="5" indent="0">
              <a:lnSpc>
                <a:spcPct val="100000"/>
              </a:lnSpc>
              <a:buNone/>
            </a:pPr>
            <a:r>
              <a:rPr lang="fr-FR" sz="2200" dirty="0" smtClean="0">
                <a:latin typeface="Calibri" panose="020F0502020204030204" pitchFamily="34" charset="0"/>
                <a:cs typeface="Calibri" panose="020F0502020204030204" pitchFamily="34" charset="0"/>
              </a:rPr>
              <a:t>les entraîneurs </a:t>
            </a:r>
            <a:r>
              <a:rPr lang="fr-FR" sz="2200" dirty="0">
                <a:latin typeface="Calibri" panose="020F0502020204030204" pitchFamily="34" charset="0"/>
                <a:cs typeface="Calibri" panose="020F0502020204030204" pitchFamily="34" charset="0"/>
              </a:rPr>
              <a:t>reprennent souvent les fillettes qui </a:t>
            </a:r>
            <a:r>
              <a:rPr lang="fr-FR" sz="2200" b="1" dirty="0">
                <a:latin typeface="Calibri" panose="020F0502020204030204" pitchFamily="34" charset="0"/>
                <a:cs typeface="Calibri" panose="020F0502020204030204" pitchFamily="34" charset="0"/>
              </a:rPr>
              <a:t>« marchent comme des éléphants »</a:t>
            </a:r>
            <a:r>
              <a:rPr lang="fr-FR" sz="2200" dirty="0">
                <a:latin typeface="Calibri" panose="020F0502020204030204" pitchFamily="34" charset="0"/>
                <a:cs typeface="Calibri" panose="020F0502020204030204" pitchFamily="34" charset="0"/>
              </a:rPr>
              <a:t> en interprétant cette attitude comme un </a:t>
            </a:r>
            <a:r>
              <a:rPr lang="fr-FR" sz="2200" b="1" dirty="0">
                <a:latin typeface="Calibri" panose="020F0502020204030204" pitchFamily="34" charset="0"/>
                <a:cs typeface="Calibri" panose="020F0502020204030204" pitchFamily="34" charset="0"/>
              </a:rPr>
              <a:t>manque de respect pour les valeurs du groupe</a:t>
            </a:r>
            <a:r>
              <a:rPr lang="fr-FR" sz="2200" dirty="0">
                <a:latin typeface="Calibri" panose="020F0502020204030204" pitchFamily="34" charset="0"/>
                <a:cs typeface="Calibri" panose="020F0502020204030204" pitchFamily="34" charset="0"/>
              </a:rPr>
              <a:t>, comme une </a:t>
            </a:r>
            <a:r>
              <a:rPr lang="fr-FR" sz="2200" dirty="0" smtClean="0">
                <a:latin typeface="Calibri" panose="020F0502020204030204" pitchFamily="34" charset="0"/>
                <a:cs typeface="Calibri" panose="020F0502020204030204" pitchFamily="34" charset="0"/>
              </a:rPr>
              <a:t>façon </a:t>
            </a:r>
            <a:r>
              <a:rPr lang="fr-FR" sz="2200" dirty="0">
                <a:latin typeface="Calibri" panose="020F0502020204030204" pitchFamily="34" charset="0"/>
                <a:cs typeface="Calibri" panose="020F0502020204030204" pitchFamily="34" charset="0"/>
              </a:rPr>
              <a:t>de contrevenir à un signe d’appartenance logé dans les corps. </a:t>
            </a:r>
            <a:endParaRPr lang="fr-FR" sz="2200" dirty="0" smtClean="0">
              <a:latin typeface="Calibri" panose="020F0502020204030204" pitchFamily="34" charset="0"/>
              <a:cs typeface="Calibri" panose="020F0502020204030204" pitchFamily="34" charset="0"/>
            </a:endParaRPr>
          </a:p>
          <a:p>
            <a:pPr indent="0">
              <a:lnSpc>
                <a:spcPct val="100000"/>
              </a:lnSpc>
              <a:buNone/>
            </a:pPr>
            <a:r>
              <a:rPr lang="fr-FR" sz="2200" b="1" dirty="0">
                <a:latin typeface="Calibri" panose="020F0502020204030204" pitchFamily="34" charset="0"/>
                <a:cs typeface="Calibri" panose="020F0502020204030204" pitchFamily="34" charset="0"/>
              </a:rPr>
              <a:t>► </a:t>
            </a:r>
            <a:r>
              <a:rPr lang="fr-FR" sz="2200" b="1" i="1" dirty="0" smtClean="0">
                <a:latin typeface="Calibri" panose="020F0502020204030204" pitchFamily="34" charset="0"/>
                <a:cs typeface="Calibri" panose="020F0502020204030204" pitchFamily="34" charset="0"/>
              </a:rPr>
              <a:t>Injonction interne</a:t>
            </a:r>
            <a:r>
              <a:rPr lang="fr-FR" sz="2200" dirty="0" smtClean="0">
                <a:latin typeface="Calibri" panose="020F0502020204030204" pitchFamily="34" charset="0"/>
                <a:cs typeface="Calibri" panose="020F0502020204030204" pitchFamily="34" charset="0"/>
              </a:rPr>
              <a:t> :</a:t>
            </a:r>
          </a:p>
          <a:p>
            <a:pPr lvl="5" indent="0">
              <a:lnSpc>
                <a:spcPct val="100000"/>
              </a:lnSpc>
              <a:buNone/>
            </a:pPr>
            <a:r>
              <a:rPr lang="fr-FR" sz="2200" dirty="0" smtClean="0">
                <a:latin typeface="Calibri" panose="020F0502020204030204" pitchFamily="34" charset="0"/>
                <a:cs typeface="Calibri" panose="020F0502020204030204" pitchFamily="34" charset="0"/>
              </a:rPr>
              <a:t>les </a:t>
            </a:r>
            <a:r>
              <a:rPr lang="fr-FR" sz="2200" dirty="0">
                <a:latin typeface="Calibri" panose="020F0502020204030204" pitchFamily="34" charset="0"/>
                <a:cs typeface="Calibri" panose="020F0502020204030204" pitchFamily="34" charset="0"/>
              </a:rPr>
              <a:t>fillettes </a:t>
            </a:r>
            <a:r>
              <a:rPr lang="fr-FR" sz="2200" b="1" dirty="0">
                <a:latin typeface="Calibri" panose="020F0502020204030204" pitchFamily="34" charset="0"/>
                <a:cs typeface="Calibri" panose="020F0502020204030204" pitchFamily="34" charset="0"/>
              </a:rPr>
              <a:t>se soutiennent</a:t>
            </a:r>
            <a:r>
              <a:rPr lang="fr-FR" sz="2200" dirty="0">
                <a:latin typeface="Calibri" panose="020F0502020204030204" pitchFamily="34" charset="0"/>
                <a:cs typeface="Calibri" panose="020F0502020204030204" pitchFamily="34" charset="0"/>
              </a:rPr>
              <a:t> dans leur apprentissage, elles nouent des </a:t>
            </a:r>
            <a:r>
              <a:rPr lang="fr-FR" sz="2200" b="1" dirty="0">
                <a:latin typeface="Calibri" panose="020F0502020204030204" pitchFamily="34" charset="0"/>
                <a:cs typeface="Calibri" panose="020F0502020204030204" pitchFamily="34" charset="0"/>
              </a:rPr>
              <a:t>liens affectifs </a:t>
            </a:r>
            <a:r>
              <a:rPr lang="fr-FR" sz="2200" dirty="0">
                <a:latin typeface="Calibri" panose="020F0502020204030204" pitchFamily="34" charset="0"/>
                <a:cs typeface="Calibri" panose="020F0502020204030204" pitchFamily="34" charset="0"/>
              </a:rPr>
              <a:t>qui soutiennent l’acquisition d’un savoir-faire et </a:t>
            </a:r>
            <a:r>
              <a:rPr lang="fr-FR" sz="2200" dirty="0" smtClean="0">
                <a:latin typeface="Calibri" panose="020F0502020204030204" pitchFamily="34" charset="0"/>
                <a:cs typeface="Calibri" panose="020F0502020204030204" pitchFamily="34" charset="0"/>
              </a:rPr>
              <a:t>qui </a:t>
            </a:r>
            <a:r>
              <a:rPr lang="fr-FR" sz="2200" dirty="0">
                <a:latin typeface="Calibri" panose="020F0502020204030204" pitchFamily="34" charset="0"/>
                <a:cs typeface="Calibri" panose="020F0502020204030204" pitchFamily="34" charset="0"/>
              </a:rPr>
              <a:t>font partie de l’activité sportive elle-même</a:t>
            </a:r>
            <a:r>
              <a:rPr lang="fr-FR" sz="2200" dirty="0" smtClean="0">
                <a:latin typeface="Calibri" panose="020F0502020204030204" pitchFamily="34" charset="0"/>
                <a:cs typeface="Calibri" panose="020F0502020204030204" pitchFamily="34" charset="0"/>
              </a:rPr>
              <a:t>.</a:t>
            </a:r>
          </a:p>
          <a:p>
            <a:pPr indent="0">
              <a:lnSpc>
                <a:spcPct val="100000"/>
              </a:lnSpc>
              <a:buNone/>
            </a:pPr>
            <a:r>
              <a:rPr lang="fr-FR" sz="2200" dirty="0" smtClean="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807997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6656" y="535577"/>
            <a:ext cx="10753725" cy="5826033"/>
          </a:xfrm>
        </p:spPr>
        <p:txBody>
          <a:bodyPr>
            <a:normAutofit/>
          </a:bodyPr>
          <a:lstStyle/>
          <a:p>
            <a:pPr indent="0">
              <a:lnSpc>
                <a:spcPct val="100000"/>
              </a:lnSpc>
              <a:buNone/>
            </a:pPr>
            <a:endParaRPr lang="fr-FR" sz="2200" b="1" dirty="0" smtClean="0">
              <a:latin typeface="Calibri" panose="020F0502020204030204" pitchFamily="34" charset="0"/>
              <a:cs typeface="Calibri" panose="020F0502020204030204" pitchFamily="34" charset="0"/>
            </a:endParaRPr>
          </a:p>
          <a:p>
            <a:pPr indent="0">
              <a:lnSpc>
                <a:spcPct val="100000"/>
              </a:lnSpc>
              <a:buNone/>
            </a:pPr>
            <a:r>
              <a:rPr lang="fr-FR" sz="2200" b="1" dirty="0" smtClean="0">
                <a:latin typeface="Calibri" panose="020F0502020204030204" pitchFamily="34" charset="0"/>
                <a:cs typeface="Calibri" panose="020F0502020204030204" pitchFamily="34" charset="0"/>
              </a:rPr>
              <a:t>Mais </a:t>
            </a:r>
            <a:r>
              <a:rPr lang="fr-FR" sz="2200" b="1" dirty="0">
                <a:latin typeface="Calibri" panose="020F0502020204030204" pitchFamily="34" charset="0"/>
                <a:cs typeface="Calibri" panose="020F0502020204030204" pitchFamily="34" charset="0"/>
              </a:rPr>
              <a:t>plus largement</a:t>
            </a:r>
            <a:r>
              <a:rPr lang="fr-FR" sz="2200" dirty="0">
                <a:latin typeface="Calibri" panose="020F0502020204030204" pitchFamily="34" charset="0"/>
                <a:cs typeface="Calibri" panose="020F0502020204030204" pitchFamily="34" charset="0"/>
              </a:rPr>
              <a:t> = </a:t>
            </a:r>
            <a:r>
              <a:rPr lang="fr-FR" sz="2200" dirty="0" smtClean="0">
                <a:latin typeface="Calibri" panose="020F0502020204030204" pitchFamily="34" charset="0"/>
                <a:cs typeface="Calibri" panose="020F0502020204030204" pitchFamily="34" charset="0"/>
              </a:rPr>
              <a:t>façonnage </a:t>
            </a:r>
            <a:r>
              <a:rPr lang="fr-FR" sz="2200" dirty="0">
                <a:latin typeface="Calibri" panose="020F0502020204030204" pitchFamily="34" charset="0"/>
                <a:cs typeface="Calibri" panose="020F0502020204030204" pitchFamily="34" charset="0"/>
              </a:rPr>
              <a:t>du corps </a:t>
            </a:r>
            <a:r>
              <a:rPr lang="fr-FR" sz="2200" dirty="0" smtClean="0">
                <a:latin typeface="Calibri" panose="020F0502020204030204" pitchFamily="34" charset="0"/>
                <a:cs typeface="Calibri" panose="020F0502020204030204" pitchFamily="34" charset="0"/>
              </a:rPr>
              <a:t>dans et par </a:t>
            </a:r>
            <a:r>
              <a:rPr lang="fr-FR" sz="2200" dirty="0">
                <a:latin typeface="Calibri" panose="020F0502020204030204" pitchFamily="34" charset="0"/>
                <a:cs typeface="Calibri" panose="020F0502020204030204" pitchFamily="34" charset="0"/>
              </a:rPr>
              <a:t>l’activité </a:t>
            </a:r>
            <a:r>
              <a:rPr lang="fr-FR" sz="2200" dirty="0" smtClean="0">
                <a:latin typeface="Calibri" panose="020F0502020204030204" pitchFamily="34" charset="0"/>
                <a:cs typeface="Calibri" panose="020F0502020204030204" pitchFamily="34" charset="0"/>
              </a:rPr>
              <a:t>sportive </a:t>
            </a:r>
            <a:r>
              <a:rPr lang="fr-FR" sz="2200" b="1" dirty="0" smtClean="0">
                <a:latin typeface="Calibri" panose="020F0502020204030204" pitchFamily="34" charset="0"/>
                <a:cs typeface="Calibri" panose="020F0502020204030204" pitchFamily="34" charset="0"/>
              </a:rPr>
              <a:t>se </a:t>
            </a:r>
            <a:r>
              <a:rPr lang="fr-FR" sz="2200" b="1" dirty="0">
                <a:latin typeface="Calibri" panose="020F0502020204030204" pitchFamily="34" charset="0"/>
                <a:cs typeface="Calibri" panose="020F0502020204030204" pitchFamily="34" charset="0"/>
              </a:rPr>
              <a:t>répercute sur le reste des activités</a:t>
            </a:r>
            <a:r>
              <a:rPr lang="fr-FR" sz="2200" dirty="0" smtClean="0">
                <a:latin typeface="Calibri" panose="020F0502020204030204" pitchFamily="34" charset="0"/>
                <a:cs typeface="Calibri" panose="020F0502020204030204" pitchFamily="34" charset="0"/>
              </a:rPr>
              <a:t>. </a:t>
            </a:r>
            <a:endParaRPr lang="fr-FR" sz="2200" dirty="0" smtClean="0">
              <a:latin typeface="Calibri" panose="020F0502020204030204" pitchFamily="34" charset="0"/>
              <a:cs typeface="Calibri" panose="020F0502020204030204" pitchFamily="34" charset="0"/>
            </a:endParaRPr>
          </a:p>
          <a:p>
            <a:pPr indent="0">
              <a:lnSpc>
                <a:spcPct val="100000"/>
              </a:lnSpc>
              <a:buNone/>
            </a:pPr>
            <a:r>
              <a:rPr lang="fr-FR" sz="2200" dirty="0" smtClean="0">
                <a:latin typeface="Calibri" panose="020F0502020204030204" pitchFamily="34" charset="0"/>
                <a:cs typeface="Calibri" panose="020F0502020204030204" pitchFamily="34" charset="0"/>
              </a:rPr>
              <a:t>Acquérir </a:t>
            </a:r>
            <a:r>
              <a:rPr lang="fr-FR" sz="2200" dirty="0" smtClean="0">
                <a:latin typeface="Calibri" panose="020F0502020204030204" pitchFamily="34" charset="0"/>
                <a:cs typeface="Calibri" panose="020F0502020204030204" pitchFamily="34" charset="0"/>
              </a:rPr>
              <a:t>une technique du corps = acquérir un rapport au monde et une position dans ce </a:t>
            </a:r>
            <a:r>
              <a:rPr lang="fr-FR" sz="2200" dirty="0" smtClean="0">
                <a:latin typeface="Calibri" panose="020F0502020204030204" pitchFamily="34" charset="0"/>
                <a:cs typeface="Calibri" panose="020F0502020204030204" pitchFamily="34" charset="0"/>
              </a:rPr>
              <a:t>monde.</a:t>
            </a:r>
            <a:endParaRPr lang="fr-FR" sz="2200" dirty="0" smtClean="0">
              <a:latin typeface="Calibri" panose="020F0502020204030204" pitchFamily="34" charset="0"/>
              <a:cs typeface="Calibri" panose="020F0502020204030204" pitchFamily="34" charset="0"/>
            </a:endParaRPr>
          </a:p>
          <a:p>
            <a:pPr lvl="2" indent="0">
              <a:lnSpc>
                <a:spcPct val="100000"/>
              </a:lnSpc>
              <a:buNone/>
            </a:pPr>
            <a:endParaRPr lang="fr-FR" sz="2200" b="1" dirty="0" smtClean="0">
              <a:latin typeface="Calibri" panose="020F0502020204030204" pitchFamily="34" charset="0"/>
              <a:cs typeface="Calibri" panose="020F0502020204030204" pitchFamily="34" charset="0"/>
            </a:endParaRPr>
          </a:p>
          <a:p>
            <a:pPr lvl="2" indent="0">
              <a:lnSpc>
                <a:spcPct val="100000"/>
              </a:lnSpc>
              <a:buNone/>
            </a:pPr>
            <a:r>
              <a:rPr lang="fr-FR" sz="2200" b="1" dirty="0">
                <a:solidFill>
                  <a:srgbClr val="FF0000"/>
                </a:solidFill>
                <a:latin typeface="Calibri" panose="020F0502020204030204" pitchFamily="34" charset="0"/>
                <a:cs typeface="Calibri" panose="020F0502020204030204" pitchFamily="34" charset="0"/>
              </a:rPr>
              <a:t>► </a:t>
            </a:r>
            <a:r>
              <a:rPr lang="fr-FR" sz="2200" b="1" i="0" dirty="0" smtClean="0">
                <a:latin typeface="Calibri" panose="020F0502020204030204" pitchFamily="34" charset="0"/>
                <a:cs typeface="Calibri" panose="020F0502020204030204" pitchFamily="34" charset="0"/>
              </a:rPr>
              <a:t>Se tenir droit</a:t>
            </a:r>
            <a:r>
              <a:rPr lang="fr-FR" sz="2200" i="0" dirty="0" smtClean="0">
                <a:latin typeface="Calibri" panose="020F0502020204030204" pitchFamily="34" charset="0"/>
                <a:cs typeface="Calibri" panose="020F0502020204030204" pitchFamily="34" charset="0"/>
              </a:rPr>
              <a:t>, surveiller son attitude, songer en permanence à l’impression qu’on produit avec son corps = </a:t>
            </a:r>
            <a:r>
              <a:rPr lang="fr-FR" sz="2200" b="1" i="0" dirty="0" smtClean="0">
                <a:latin typeface="Calibri" panose="020F0502020204030204" pitchFamily="34" charset="0"/>
                <a:cs typeface="Calibri" panose="020F0502020204030204" pitchFamily="34" charset="0"/>
              </a:rPr>
              <a:t>aussi dans les gestes quotidiens</a:t>
            </a:r>
            <a:r>
              <a:rPr lang="fr-FR" sz="2200" i="0" dirty="0" smtClean="0">
                <a:latin typeface="Calibri" panose="020F0502020204030204" pitchFamily="34" charset="0"/>
                <a:cs typeface="Calibri" panose="020F0502020204030204" pitchFamily="34" charset="0"/>
              </a:rPr>
              <a:t>. </a:t>
            </a:r>
          </a:p>
          <a:p>
            <a:pPr lvl="2" indent="0">
              <a:lnSpc>
                <a:spcPct val="100000"/>
              </a:lnSpc>
              <a:buNone/>
            </a:pPr>
            <a:endParaRPr lang="fr-FR" sz="2200" b="1" dirty="0" smtClean="0">
              <a:latin typeface="Calibri" panose="020F0502020204030204" pitchFamily="34" charset="0"/>
              <a:cs typeface="Calibri" panose="020F0502020204030204" pitchFamily="34" charset="0"/>
            </a:endParaRPr>
          </a:p>
          <a:p>
            <a:pPr lvl="2" indent="0">
              <a:lnSpc>
                <a:spcPct val="100000"/>
              </a:lnSpc>
              <a:buNone/>
            </a:pPr>
            <a:r>
              <a:rPr lang="fr-FR" sz="2200" b="1" dirty="0">
                <a:solidFill>
                  <a:srgbClr val="FF0000"/>
                </a:solidFill>
                <a:latin typeface="Calibri" panose="020F0502020204030204" pitchFamily="34" charset="0"/>
                <a:cs typeface="Calibri" panose="020F0502020204030204" pitchFamily="34" charset="0"/>
              </a:rPr>
              <a:t>► </a:t>
            </a:r>
            <a:r>
              <a:rPr lang="fr-FR" sz="2200" b="1" i="0" dirty="0" smtClean="0">
                <a:latin typeface="Calibri" panose="020F0502020204030204" pitchFamily="34" charset="0"/>
                <a:cs typeface="Calibri" panose="020F0502020204030204" pitchFamily="34" charset="0"/>
              </a:rPr>
              <a:t>Principe de </a:t>
            </a:r>
            <a:r>
              <a:rPr lang="fr-FR" sz="2200" b="1" i="0" dirty="0" smtClean="0">
                <a:latin typeface="Calibri" panose="020F0502020204030204" pitchFamily="34" charset="0"/>
                <a:cs typeface="Calibri" panose="020F0502020204030204" pitchFamily="34" charset="0"/>
              </a:rPr>
              <a:t>distinction et de classement </a:t>
            </a:r>
            <a:r>
              <a:rPr lang="fr-FR" sz="2200" b="1" i="0" dirty="0" smtClean="0">
                <a:latin typeface="Calibri" panose="020F0502020204030204" pitchFamily="34" charset="0"/>
                <a:cs typeface="Calibri" panose="020F0502020204030204" pitchFamily="34" charset="0"/>
              </a:rPr>
              <a:t>: « elles » et « nous »</a:t>
            </a:r>
            <a:r>
              <a:rPr lang="fr-FR" sz="2200" i="0" dirty="0" smtClean="0">
                <a:latin typeface="Calibri" panose="020F0502020204030204" pitchFamily="34" charset="0"/>
                <a:cs typeface="Calibri" panose="020F0502020204030204" pitchFamily="34" charset="0"/>
              </a:rPr>
              <a:t> : « Ben, ça se voit, même en survêtement, je le vois, les GR elles sont plus classe […]. Mon père dit que les GA [gym aux agrès] elles sont trop musclées, moins féminines ».</a:t>
            </a:r>
          </a:p>
          <a:p>
            <a:pPr lvl="2" indent="0">
              <a:lnSpc>
                <a:spcPct val="100000"/>
              </a:lnSpc>
              <a:buNone/>
            </a:pPr>
            <a:endParaRPr lang="fr-FR" sz="2200" b="1"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5546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6656" y="535577"/>
            <a:ext cx="10753725" cy="5826033"/>
          </a:xfrm>
        </p:spPr>
        <p:txBody>
          <a:bodyPr>
            <a:normAutofit/>
          </a:bodyPr>
          <a:lstStyle/>
          <a:p>
            <a:pPr indent="0">
              <a:lnSpc>
                <a:spcPct val="100000"/>
              </a:lnSpc>
              <a:buNone/>
            </a:pPr>
            <a:r>
              <a:rPr lang="fr-FR" sz="2200" b="1" dirty="0" smtClean="0">
                <a:solidFill>
                  <a:srgbClr val="FF0000"/>
                </a:solidFill>
                <a:latin typeface="Calibri" panose="020F0502020204030204" pitchFamily="34" charset="0"/>
                <a:cs typeface="Calibri" panose="020F0502020204030204" pitchFamily="34" charset="0"/>
              </a:rPr>
              <a:t>Enfin, façonnage </a:t>
            </a:r>
            <a:r>
              <a:rPr lang="fr-FR" sz="2200" b="1" dirty="0" smtClean="0">
                <a:solidFill>
                  <a:srgbClr val="FF0000"/>
                </a:solidFill>
                <a:latin typeface="Calibri" panose="020F0502020204030204" pitchFamily="34" charset="0"/>
                <a:cs typeface="Calibri" panose="020F0502020204030204" pitchFamily="34" charset="0"/>
              </a:rPr>
              <a:t>du corps = acquisition de </a:t>
            </a:r>
            <a:r>
              <a:rPr lang="fr-FR" sz="2200" b="1" dirty="0">
                <a:solidFill>
                  <a:srgbClr val="FF0000"/>
                </a:solidFill>
                <a:latin typeface="Calibri" panose="020F0502020204030204" pitchFamily="34" charset="0"/>
                <a:cs typeface="Calibri" panose="020F0502020204030204" pitchFamily="34" charset="0"/>
              </a:rPr>
              <a:t>valeurs </a:t>
            </a:r>
            <a:r>
              <a:rPr lang="fr-FR" sz="2200" b="1" dirty="0" smtClean="0">
                <a:solidFill>
                  <a:srgbClr val="FF0000"/>
                </a:solidFill>
                <a:latin typeface="Calibri" panose="020F0502020204030204" pitchFamily="34" charset="0"/>
                <a:cs typeface="Calibri" panose="020F0502020204030204" pitchFamily="34" charset="0"/>
              </a:rPr>
              <a:t>sociales.</a:t>
            </a:r>
          </a:p>
          <a:p>
            <a:pPr indent="0">
              <a:lnSpc>
                <a:spcPct val="100000"/>
              </a:lnSpc>
              <a:buNone/>
            </a:pPr>
            <a:endParaRPr lang="fr-FR" sz="2200" dirty="0" smtClean="0">
              <a:latin typeface="Calibri" panose="020F0502020204030204" pitchFamily="34" charset="0"/>
              <a:cs typeface="Calibri" panose="020F0502020204030204" pitchFamily="34" charset="0"/>
            </a:endParaRPr>
          </a:p>
          <a:p>
            <a:pPr indent="0">
              <a:lnSpc>
                <a:spcPct val="100000"/>
              </a:lnSpc>
              <a:buNone/>
            </a:pPr>
            <a:r>
              <a:rPr lang="fr-FR" sz="2200" b="1" dirty="0">
                <a:solidFill>
                  <a:srgbClr val="FF0000"/>
                </a:solidFill>
                <a:latin typeface="Calibri" panose="020F0502020204030204" pitchFamily="34" charset="0"/>
                <a:cs typeface="Calibri" panose="020F0502020204030204" pitchFamily="34" charset="0"/>
              </a:rPr>
              <a:t>► </a:t>
            </a:r>
            <a:r>
              <a:rPr lang="fr-FR" sz="2200" b="1" u="sng" dirty="0" smtClean="0">
                <a:solidFill>
                  <a:srgbClr val="FF0000"/>
                </a:solidFill>
                <a:latin typeface="Calibri" panose="020F0502020204030204" pitchFamily="34" charset="0"/>
                <a:cs typeface="Calibri" panose="020F0502020204030204" pitchFamily="34" charset="0"/>
              </a:rPr>
              <a:t>Ici</a:t>
            </a:r>
            <a:r>
              <a:rPr lang="fr-FR" sz="2200" dirty="0" smtClean="0">
                <a:latin typeface="Calibri" panose="020F0502020204030204" pitchFamily="34" charset="0"/>
                <a:cs typeface="Calibri" panose="020F0502020204030204" pitchFamily="34" charset="0"/>
              </a:rPr>
              <a:t> = </a:t>
            </a:r>
            <a:r>
              <a:rPr lang="fr-FR" sz="2200" b="1" u="heavy" dirty="0" smtClean="0">
                <a:latin typeface="Calibri" panose="020F0502020204030204" pitchFamily="34" charset="0"/>
                <a:cs typeface="Calibri" panose="020F0502020204030204" pitchFamily="34" charset="0"/>
              </a:rPr>
              <a:t>incorporation </a:t>
            </a:r>
            <a:r>
              <a:rPr lang="fr-FR" sz="2200" b="1" u="heavy" dirty="0">
                <a:latin typeface="Calibri" panose="020F0502020204030204" pitchFamily="34" charset="0"/>
                <a:cs typeface="Calibri" panose="020F0502020204030204" pitchFamily="34" charset="0"/>
              </a:rPr>
              <a:t>du </a:t>
            </a:r>
            <a:r>
              <a:rPr lang="fr-FR" sz="2200" b="1" u="heavy" dirty="0" smtClean="0">
                <a:latin typeface="Calibri" panose="020F0502020204030204" pitchFamily="34" charset="0"/>
                <a:cs typeface="Calibri" panose="020F0502020204030204" pitchFamily="34" charset="0"/>
              </a:rPr>
              <a:t>genre</a:t>
            </a:r>
            <a:r>
              <a:rPr lang="fr-FR" sz="2200" dirty="0" smtClean="0">
                <a:latin typeface="Calibri" panose="020F0502020204030204" pitchFamily="34" charset="0"/>
                <a:cs typeface="Calibri" panose="020F0502020204030204" pitchFamily="34" charset="0"/>
              </a:rPr>
              <a:t>, inscription dans le corps d’une définition de la féminité</a:t>
            </a:r>
            <a:endParaRPr lang="fr-FR" sz="2200" dirty="0" smtClean="0">
              <a:latin typeface="Calibri" panose="020F0502020204030204" pitchFamily="34" charset="0"/>
              <a:cs typeface="Calibri" panose="020F0502020204030204" pitchFamily="34" charset="0"/>
            </a:endParaRPr>
          </a:p>
          <a:p>
            <a:pPr lvl="6" indent="0">
              <a:lnSpc>
                <a:spcPct val="100000"/>
              </a:lnSpc>
              <a:buNone/>
            </a:pPr>
            <a:endParaRPr lang="fr-FR" sz="2200" dirty="0" smtClean="0">
              <a:latin typeface="Calibri" panose="020F0502020204030204" pitchFamily="34" charset="0"/>
              <a:cs typeface="Calibri" panose="020F0502020204030204" pitchFamily="34" charset="0"/>
            </a:endParaRPr>
          </a:p>
          <a:p>
            <a:pPr lvl="6" indent="0">
              <a:lnSpc>
                <a:spcPct val="100000"/>
              </a:lnSpc>
              <a:buNone/>
            </a:pPr>
            <a:r>
              <a:rPr lang="fr-FR" sz="2200" dirty="0" smtClean="0">
                <a:latin typeface="Calibri" panose="020F0502020204030204" pitchFamily="34" charset="0"/>
                <a:cs typeface="Calibri" panose="020F0502020204030204" pitchFamily="34" charset="0"/>
              </a:rPr>
              <a:t>*Sourire</a:t>
            </a:r>
            <a:r>
              <a:rPr lang="fr-FR" sz="2200" dirty="0">
                <a:latin typeface="Calibri" panose="020F0502020204030204" pitchFamily="34" charset="0"/>
                <a:cs typeface="Calibri" panose="020F0502020204030204" pitchFamily="34" charset="0"/>
              </a:rPr>
              <a:t>, grâce, aisance, beauté du geste, évacuation des signes de douleurs ou de difficulté, pas de crispation, on ne râle pas, contrôle permanent des apparences, contrôle du poids, résistance à la douleur, etc. </a:t>
            </a:r>
            <a:endParaRPr lang="fr-FR" sz="2200" dirty="0" smtClean="0">
              <a:latin typeface="Calibri" panose="020F0502020204030204" pitchFamily="34" charset="0"/>
              <a:cs typeface="Calibri" panose="020F0502020204030204" pitchFamily="34" charset="0"/>
            </a:endParaRPr>
          </a:p>
          <a:p>
            <a:pPr indent="0">
              <a:lnSpc>
                <a:spcPct val="100000"/>
              </a:lnSpc>
              <a:buNone/>
            </a:pPr>
            <a:endParaRPr lang="fr-FR" sz="2200" dirty="0" smtClean="0">
              <a:latin typeface="Calibri" panose="020F0502020204030204" pitchFamily="34" charset="0"/>
              <a:cs typeface="Calibri" panose="020F0502020204030204" pitchFamily="34" charset="0"/>
            </a:endParaRPr>
          </a:p>
          <a:p>
            <a:pPr indent="0">
              <a:lnSpc>
                <a:spcPct val="100000"/>
              </a:lnSpc>
              <a:buNone/>
            </a:pPr>
            <a:r>
              <a:rPr lang="fr-FR" sz="2200" b="1" dirty="0">
                <a:solidFill>
                  <a:srgbClr val="FF0000"/>
                </a:solidFill>
                <a:latin typeface="Calibri" panose="020F0502020204030204" pitchFamily="34" charset="0"/>
                <a:cs typeface="Calibri" panose="020F0502020204030204" pitchFamily="34" charset="0"/>
              </a:rPr>
              <a:t>► </a:t>
            </a:r>
            <a:r>
              <a:rPr lang="fr-FR" sz="2200" b="1" dirty="0" smtClean="0">
                <a:latin typeface="Calibri" panose="020F0502020204030204" pitchFamily="34" charset="0"/>
                <a:cs typeface="Calibri" panose="020F0502020204030204" pitchFamily="34" charset="0"/>
              </a:rPr>
              <a:t>Les </a:t>
            </a:r>
            <a:r>
              <a:rPr lang="fr-FR" sz="2200" b="1" dirty="0">
                <a:latin typeface="Calibri" panose="020F0502020204030204" pitchFamily="34" charset="0"/>
                <a:cs typeface="Calibri" panose="020F0502020204030204" pitchFamily="34" charset="0"/>
              </a:rPr>
              <a:t>fillettes, en acquérant la maîtrise d’une technique </a:t>
            </a:r>
            <a:r>
              <a:rPr lang="fr-FR" sz="2200" b="1" dirty="0" smtClean="0">
                <a:latin typeface="Calibri" panose="020F0502020204030204" pitchFamily="34" charset="0"/>
                <a:cs typeface="Calibri" panose="020F0502020204030204" pitchFamily="34" charset="0"/>
              </a:rPr>
              <a:t>sportive acquièrent </a:t>
            </a:r>
            <a:r>
              <a:rPr lang="fr-FR" sz="2200" b="1" dirty="0">
                <a:latin typeface="Calibri" panose="020F0502020204030204" pitchFamily="34" charset="0"/>
                <a:cs typeface="Calibri" panose="020F0502020204030204" pitchFamily="34" charset="0"/>
              </a:rPr>
              <a:t>aussi dans leur corps une </a:t>
            </a:r>
            <a:r>
              <a:rPr lang="fr-FR" sz="2200" b="1" u="sng" dirty="0">
                <a:solidFill>
                  <a:srgbClr val="FF0000"/>
                </a:solidFill>
                <a:latin typeface="Calibri" panose="020F0502020204030204" pitchFamily="34" charset="0"/>
                <a:cs typeface="Calibri" panose="020F0502020204030204" pitchFamily="34" charset="0"/>
              </a:rPr>
              <a:t>définition </a:t>
            </a:r>
            <a:r>
              <a:rPr lang="fr-FR" sz="2200" b="1" u="sng" dirty="0" smtClean="0">
                <a:solidFill>
                  <a:srgbClr val="FF0000"/>
                </a:solidFill>
                <a:latin typeface="Calibri" panose="020F0502020204030204" pitchFamily="34" charset="0"/>
                <a:cs typeface="Calibri" panose="020F0502020204030204" pitchFamily="34" charset="0"/>
              </a:rPr>
              <a:t>sociale de </a:t>
            </a:r>
            <a:r>
              <a:rPr lang="fr-FR" sz="2200" b="1" u="sng" dirty="0">
                <a:solidFill>
                  <a:srgbClr val="FF0000"/>
                </a:solidFill>
                <a:latin typeface="Calibri" panose="020F0502020204030204" pitchFamily="34" charset="0"/>
                <a:cs typeface="Calibri" panose="020F0502020204030204" pitchFamily="34" charset="0"/>
              </a:rPr>
              <a:t>la féminité</a:t>
            </a:r>
            <a:r>
              <a:rPr lang="fr-FR" sz="2200" b="1" dirty="0">
                <a:latin typeface="Calibri" panose="020F0502020204030204" pitchFamily="34" charset="0"/>
                <a:cs typeface="Calibri" panose="020F0502020204030204" pitchFamily="34" charset="0"/>
              </a:rPr>
              <a:t> que l’activité sportive en question prend justement pour centre de gravité</a:t>
            </a:r>
            <a:r>
              <a:rPr lang="fr-FR" sz="2200" dirty="0" smtClean="0">
                <a:latin typeface="Calibri" panose="020F0502020204030204" pitchFamily="34" charset="0"/>
                <a:cs typeface="Calibri" panose="020F0502020204030204" pitchFamily="34" charset="0"/>
              </a:rPr>
              <a:t>.</a:t>
            </a:r>
          </a:p>
          <a:p>
            <a:pPr indent="0">
              <a:lnSpc>
                <a:spcPct val="100000"/>
              </a:lnSpc>
              <a:buNone/>
            </a:pPr>
            <a:r>
              <a:rPr lang="fr-FR" sz="2200" b="1" dirty="0" smtClean="0">
                <a:latin typeface="Calibri" panose="020F0502020204030204" pitchFamily="34" charset="0"/>
                <a:cs typeface="Calibri" panose="020F0502020204030204" pitchFamily="34" charset="0"/>
              </a:rPr>
              <a:t>	        </a:t>
            </a:r>
            <a:r>
              <a:rPr lang="fr-FR" sz="2200" b="1" dirty="0" smtClean="0">
                <a:solidFill>
                  <a:srgbClr val="FF0000"/>
                </a:solidFill>
                <a:latin typeface="Calibri" panose="020F0502020204030204" pitchFamily="34" charset="0"/>
                <a:cs typeface="Calibri" panose="020F0502020204030204" pitchFamily="34" charset="0"/>
              </a:rPr>
              <a:t>= «</a:t>
            </a:r>
            <a:r>
              <a:rPr lang="fr-FR" sz="2200" b="1" dirty="0">
                <a:solidFill>
                  <a:srgbClr val="FF0000"/>
                </a:solidFill>
                <a:latin typeface="Calibri" panose="020F0502020204030204" pitchFamily="34" charset="0"/>
                <a:cs typeface="Calibri" panose="020F0502020204030204" pitchFamily="34" charset="0"/>
              </a:rPr>
              <a:t> Célia, regarde-toi dans la glace, tu dois te trouver jolie ».</a:t>
            </a:r>
            <a:r>
              <a:rPr lang="fr-FR" sz="2200" dirty="0">
                <a:solidFill>
                  <a:srgbClr val="FF0000"/>
                </a:solidFill>
                <a:latin typeface="Calibri" panose="020F0502020204030204" pitchFamily="34" charset="0"/>
                <a:cs typeface="Calibri" panose="020F0502020204030204" pitchFamily="34" charset="0"/>
              </a:rPr>
              <a:t> </a:t>
            </a:r>
          </a:p>
          <a:p>
            <a:endParaRPr lang="fr-FR" sz="2200" b="1"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3337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44557" y="450574"/>
            <a:ext cx="11436625" cy="5911036"/>
          </a:xfrm>
        </p:spPr>
        <p:txBody>
          <a:bodyPr>
            <a:normAutofit/>
          </a:bodyPr>
          <a:lstStyle/>
          <a:p>
            <a:r>
              <a:rPr lang="fr-FR" b="1" dirty="0" smtClean="0">
                <a:latin typeface="Calluna" panose="00000500000000000000" pitchFamily="50" charset="0"/>
                <a:cs typeface="Calibri" panose="020F0502020204030204" pitchFamily="34" charset="0"/>
              </a:rPr>
              <a:t>1.2.</a:t>
            </a:r>
            <a:r>
              <a:rPr lang="fr-FR" b="1" dirty="0">
                <a:latin typeface="Calluna" panose="00000500000000000000" pitchFamily="50" charset="0"/>
                <a:cs typeface="Calibri" panose="020F0502020204030204" pitchFamily="34" charset="0"/>
              </a:rPr>
              <a:t> </a:t>
            </a:r>
            <a:r>
              <a:rPr lang="fr-FR" b="1" dirty="0" smtClean="0">
                <a:solidFill>
                  <a:srgbClr val="FF0000"/>
                </a:solidFill>
                <a:latin typeface="Calibri" panose="020F0502020204030204" pitchFamily="34" charset="0"/>
                <a:cs typeface="Calibri" panose="020F0502020204030204" pitchFamily="34" charset="0"/>
              </a:rPr>
              <a:t>Incorporation et socialisation</a:t>
            </a:r>
            <a:r>
              <a:rPr lang="fr-FR" b="1" dirty="0">
                <a:solidFill>
                  <a:srgbClr val="FF0000"/>
                </a:solidFill>
                <a:latin typeface="Calibri" panose="020F0502020204030204" pitchFamily="34" charset="0"/>
                <a:cs typeface="Calibri" panose="020F0502020204030204" pitchFamily="34" charset="0"/>
              </a:rPr>
              <a:t> : </a:t>
            </a:r>
            <a:r>
              <a:rPr lang="fr-FR" b="1" dirty="0" smtClean="0">
                <a:solidFill>
                  <a:srgbClr val="FF0000"/>
                </a:solidFill>
                <a:latin typeface="Calibri" panose="020F0502020204030204" pitchFamily="34" charset="0"/>
                <a:cs typeface="Calibri" panose="020F0502020204030204" pitchFamily="34" charset="0"/>
              </a:rPr>
              <a:t>qu’est-ce que devenir sportif ?</a:t>
            </a:r>
            <a:endParaRPr lang="fr-FR" b="1" dirty="0">
              <a:solidFill>
                <a:srgbClr val="FF0000"/>
              </a:solidFill>
              <a:latin typeface="Calibri" panose="020F0502020204030204" pitchFamily="34" charset="0"/>
              <a:cs typeface="Calibri" panose="020F0502020204030204" pitchFamily="34" charset="0"/>
            </a:endParaRPr>
          </a:p>
          <a:p>
            <a:pPr indent="0">
              <a:lnSpc>
                <a:spcPct val="100000"/>
              </a:lnSpc>
              <a:spcBef>
                <a:spcPts val="0"/>
              </a:spcBef>
              <a:buNone/>
            </a:pPr>
            <a:endParaRPr lang="fr-FR" sz="2200" dirty="0" smtClean="0">
              <a:latin typeface="Calibri" panose="020F0502020204030204" pitchFamily="34" charset="0"/>
              <a:cs typeface="Calibri" panose="020F0502020204030204" pitchFamily="34" charset="0"/>
            </a:endParaRPr>
          </a:p>
          <a:p>
            <a:pPr indent="0">
              <a:lnSpc>
                <a:spcPct val="100000"/>
              </a:lnSpc>
              <a:buNone/>
            </a:pPr>
            <a:r>
              <a:rPr lang="fr-FR" sz="2200" b="1" dirty="0" smtClean="0">
                <a:solidFill>
                  <a:srgbClr val="FF0000"/>
                </a:solidFill>
                <a:latin typeface="Calibri" panose="020F0502020204030204" pitchFamily="34" charset="0"/>
                <a:cs typeface="Calibri" panose="020F0502020204030204" pitchFamily="34" charset="0"/>
              </a:rPr>
              <a:t>► </a:t>
            </a:r>
            <a:r>
              <a:rPr lang="fr-FR" sz="2200" b="1" u="sng" dirty="0" smtClean="0">
                <a:latin typeface="Calibri" panose="020F0502020204030204" pitchFamily="34" charset="0"/>
                <a:cs typeface="Calibri" panose="020F0502020204030204" pitchFamily="34" charset="0"/>
              </a:rPr>
              <a:t>Incorporation</a:t>
            </a:r>
            <a:r>
              <a:rPr lang="fr-FR" sz="2200" dirty="0" smtClean="0">
                <a:latin typeface="Calibri" panose="020F0502020204030204" pitchFamily="34" charset="0"/>
                <a:cs typeface="Calibri" panose="020F0502020204030204" pitchFamily="34" charset="0"/>
              </a:rPr>
              <a:t> = processus </a:t>
            </a:r>
            <a:r>
              <a:rPr lang="fr-FR" sz="2200" dirty="0" smtClean="0">
                <a:latin typeface="Calibri" panose="020F0502020204030204" pitchFamily="34" charset="0"/>
                <a:cs typeface="Calibri" panose="020F0502020204030204" pitchFamily="34" charset="0"/>
              </a:rPr>
              <a:t>pratique à </a:t>
            </a:r>
            <a:r>
              <a:rPr lang="fr-FR" sz="2200" dirty="0" smtClean="0">
                <a:latin typeface="Calibri" panose="020F0502020204030204" pitchFamily="34" charset="0"/>
                <a:cs typeface="Calibri" panose="020F0502020204030204" pitchFamily="34" charset="0"/>
              </a:rPr>
              <a:t>travers lequel les repères sociaux, les conventions, les valeurs et les habitudes d’un groupe social passent </a:t>
            </a:r>
            <a:r>
              <a:rPr lang="fr-FR" sz="2200" b="1" dirty="0" smtClean="0">
                <a:latin typeface="Calibri" panose="020F0502020204030204" pitchFamily="34" charset="0"/>
                <a:cs typeface="Calibri" panose="020F0502020204030204" pitchFamily="34" charset="0"/>
              </a:rPr>
              <a:t>dans le corps des individus</a:t>
            </a:r>
            <a:r>
              <a:rPr lang="fr-FR" sz="2200" dirty="0" smtClean="0">
                <a:latin typeface="Calibri" panose="020F0502020204030204" pitchFamily="34" charset="0"/>
                <a:cs typeface="Calibri" panose="020F0502020204030204" pitchFamily="34" charset="0"/>
              </a:rPr>
              <a:t>.</a:t>
            </a:r>
            <a:endParaRPr lang="fr-FR" sz="2200" b="1" dirty="0" smtClean="0">
              <a:latin typeface="Calibri" panose="020F0502020204030204" pitchFamily="34" charset="0"/>
              <a:cs typeface="Calibri" panose="020F0502020204030204" pitchFamily="34" charset="0"/>
            </a:endParaRPr>
          </a:p>
          <a:p>
            <a:pPr lvl="5" indent="0">
              <a:lnSpc>
                <a:spcPct val="100000"/>
              </a:lnSpc>
              <a:buNone/>
            </a:pPr>
            <a:r>
              <a:rPr lang="fr-FR" sz="2200" b="1" dirty="0" smtClean="0">
                <a:solidFill>
                  <a:srgbClr val="FF0000"/>
                </a:solidFill>
                <a:latin typeface="Calluna" panose="00000500000000000000" pitchFamily="50" charset="0"/>
                <a:cs typeface="Calibri" panose="020F0502020204030204" pitchFamily="34" charset="0"/>
              </a:rPr>
              <a:t>—&gt;</a:t>
            </a:r>
            <a:r>
              <a:rPr lang="fr-FR" sz="2200" b="1" dirty="0" smtClean="0">
                <a:latin typeface="Calluna" panose="00000500000000000000" pitchFamily="50" charset="0"/>
                <a:cs typeface="Calibri" panose="020F0502020204030204" pitchFamily="34" charset="0"/>
              </a:rPr>
              <a:t> </a:t>
            </a:r>
            <a:r>
              <a:rPr lang="fr-FR" sz="2200" b="1" i="1" dirty="0" smtClean="0">
                <a:latin typeface="Calluna" panose="00000500000000000000" pitchFamily="50" charset="0"/>
                <a:cs typeface="Calibri" panose="020F0502020204030204" pitchFamily="34" charset="0"/>
              </a:rPr>
              <a:t>Acquérir </a:t>
            </a:r>
            <a:r>
              <a:rPr lang="fr-FR" sz="2200" b="1" i="1" dirty="0">
                <a:latin typeface="Calluna" panose="00000500000000000000" pitchFamily="50" charset="0"/>
                <a:cs typeface="Calibri" panose="020F0502020204030204" pitchFamily="34" charset="0"/>
              </a:rPr>
              <a:t>un geste sportif = </a:t>
            </a:r>
            <a:r>
              <a:rPr lang="fr-FR" sz="2200" b="1" i="1" dirty="0" smtClean="0">
                <a:latin typeface="Calluna" panose="00000500000000000000" pitchFamily="50" charset="0"/>
                <a:cs typeface="Calibri" panose="020F0502020204030204" pitchFamily="34" charset="0"/>
              </a:rPr>
              <a:t>incorporer </a:t>
            </a:r>
            <a:r>
              <a:rPr lang="fr-FR" sz="2200" b="1" i="1" dirty="0">
                <a:latin typeface="Calluna" panose="00000500000000000000" pitchFamily="50" charset="0"/>
                <a:cs typeface="Calibri" panose="020F0502020204030204" pitchFamily="34" charset="0"/>
              </a:rPr>
              <a:t>tout l’univers qui a façonné ce geste et lui a donné </a:t>
            </a:r>
            <a:r>
              <a:rPr lang="fr-FR" sz="2200" b="1" i="1" dirty="0" smtClean="0">
                <a:latin typeface="Calluna" panose="00000500000000000000" pitchFamily="50" charset="0"/>
                <a:cs typeface="Calibri" panose="020F0502020204030204" pitchFamily="34" charset="0"/>
              </a:rPr>
              <a:t>son </a:t>
            </a:r>
            <a:r>
              <a:rPr lang="fr-FR" sz="2200" b="1" i="1" dirty="0">
                <a:latin typeface="Calluna" panose="00000500000000000000" pitchFamily="50" charset="0"/>
                <a:cs typeface="Calibri" panose="020F0502020204030204" pitchFamily="34" charset="0"/>
              </a:rPr>
              <a:t>prix et </a:t>
            </a:r>
            <a:r>
              <a:rPr lang="fr-FR" sz="2200" b="1" i="1" dirty="0" smtClean="0">
                <a:latin typeface="Calluna" panose="00000500000000000000" pitchFamily="50" charset="0"/>
                <a:cs typeface="Calibri" panose="020F0502020204030204" pitchFamily="34" charset="0"/>
              </a:rPr>
              <a:t>son efficacité.</a:t>
            </a:r>
          </a:p>
          <a:p>
            <a:pPr lvl="5" indent="0">
              <a:lnSpc>
                <a:spcPct val="100000"/>
              </a:lnSpc>
              <a:buNone/>
            </a:pPr>
            <a:endParaRPr lang="fr-FR" sz="2200" b="1" i="1" dirty="0" smtClean="0">
              <a:latin typeface="Calluna" panose="00000500000000000000" pitchFamily="50" charset="0"/>
              <a:cs typeface="Calibri" panose="020F0502020204030204" pitchFamily="34" charset="0"/>
            </a:endParaRPr>
          </a:p>
          <a:p>
            <a:pPr indent="0">
              <a:lnSpc>
                <a:spcPct val="100000"/>
              </a:lnSpc>
              <a:buNone/>
            </a:pPr>
            <a:r>
              <a:rPr lang="fr-FR" sz="2200" b="1" dirty="0">
                <a:latin typeface="Calibri" panose="020F0502020204030204" pitchFamily="34" charset="0"/>
                <a:cs typeface="Calibri" panose="020F0502020204030204" pitchFamily="34" charset="0"/>
              </a:rPr>
              <a:t>Quand on apprend </a:t>
            </a:r>
            <a:r>
              <a:rPr lang="fr-FR" sz="2200" dirty="0">
                <a:latin typeface="Calibri" panose="020F0502020204030204" pitchFamily="34" charset="0"/>
                <a:cs typeface="Calibri" panose="020F0502020204030204" pitchFamily="34" charset="0"/>
              </a:rPr>
              <a:t>un geste sportif, on prend place dans un univers social dont les valeurs deviennent vos valeurs. </a:t>
            </a:r>
            <a:r>
              <a:rPr lang="fr-FR" sz="2200" dirty="0" smtClean="0">
                <a:latin typeface="Calibri" panose="020F0502020204030204" pitchFamily="34" charset="0"/>
                <a:cs typeface="Calibri" panose="020F0502020204030204" pitchFamily="34" charset="0"/>
              </a:rPr>
              <a:t>Le </a:t>
            </a:r>
            <a:r>
              <a:rPr lang="fr-FR" sz="2200" dirty="0">
                <a:latin typeface="Calibri" panose="020F0502020204030204" pitchFamily="34" charset="0"/>
                <a:cs typeface="Calibri" panose="020F0502020204030204" pitchFamily="34" charset="0"/>
              </a:rPr>
              <a:t>travail d’éducation, au sens large, qui permet l’acquisition de techniques sportives = </a:t>
            </a:r>
            <a:r>
              <a:rPr lang="fr-FR" sz="2200" dirty="0" smtClean="0">
                <a:latin typeface="Calibri" panose="020F0502020204030204" pitchFamily="34" charset="0"/>
                <a:cs typeface="Calibri" panose="020F0502020204030204" pitchFamily="34" charset="0"/>
              </a:rPr>
              <a:t>une </a:t>
            </a:r>
            <a:r>
              <a:rPr lang="fr-FR" sz="2200" b="1" dirty="0">
                <a:solidFill>
                  <a:srgbClr val="FF0000"/>
                </a:solidFill>
                <a:latin typeface="Calibri" panose="020F0502020204030204" pitchFamily="34" charset="0"/>
                <a:cs typeface="Calibri" panose="020F0502020204030204" pitchFamily="34" charset="0"/>
              </a:rPr>
              <a:t>socialisation</a:t>
            </a:r>
            <a:r>
              <a:rPr lang="fr-FR" sz="2200" dirty="0">
                <a:latin typeface="Calibri" panose="020F0502020204030204" pitchFamily="34" charset="0"/>
                <a:cs typeface="Calibri" panose="020F0502020204030204" pitchFamily="34" charset="0"/>
              </a:rPr>
              <a:t>. </a:t>
            </a:r>
          </a:p>
          <a:p>
            <a:pPr indent="0">
              <a:lnSpc>
                <a:spcPct val="100000"/>
              </a:lnSpc>
              <a:buNone/>
            </a:pPr>
            <a:endParaRPr lang="fr-FR" sz="2200" b="1" u="heavy" dirty="0">
              <a:latin typeface="Calibri" panose="020F0502020204030204" pitchFamily="34" charset="0"/>
              <a:cs typeface="Calibri" panose="020F0502020204030204" pitchFamily="34" charset="0"/>
            </a:endParaRPr>
          </a:p>
          <a:p>
            <a:pPr indent="0">
              <a:lnSpc>
                <a:spcPct val="100000"/>
              </a:lnSpc>
              <a:buNone/>
            </a:pPr>
            <a:r>
              <a:rPr lang="fr-FR" sz="2200" b="1" dirty="0">
                <a:solidFill>
                  <a:srgbClr val="FF0000"/>
                </a:solidFill>
                <a:latin typeface="Calibri" panose="020F0502020204030204" pitchFamily="34" charset="0"/>
                <a:cs typeface="Calibri" panose="020F0502020204030204" pitchFamily="34" charset="0"/>
              </a:rPr>
              <a:t>► </a:t>
            </a:r>
            <a:r>
              <a:rPr lang="fr-FR" sz="2200" b="1" u="heavy" dirty="0">
                <a:latin typeface="Calibri" panose="020F0502020204030204" pitchFamily="34" charset="0"/>
                <a:cs typeface="Calibri" panose="020F0502020204030204" pitchFamily="34" charset="0"/>
              </a:rPr>
              <a:t>Socialisation</a:t>
            </a:r>
            <a:r>
              <a:rPr lang="fr-FR" sz="2200" dirty="0">
                <a:latin typeface="Calibri" panose="020F0502020204030204" pitchFamily="34" charset="0"/>
                <a:cs typeface="Calibri" panose="020F0502020204030204" pitchFamily="34" charset="0"/>
              </a:rPr>
              <a:t> = un processus social à travers lequel un individu ou un groupe d’individus deviennent membres d’un groupe social, en acquiert les conventions, les </a:t>
            </a:r>
            <a:r>
              <a:rPr lang="fr-FR" sz="2200" dirty="0" smtClean="0">
                <a:latin typeface="Calibri" panose="020F0502020204030204" pitchFamily="34" charset="0"/>
                <a:cs typeface="Calibri" panose="020F0502020204030204" pitchFamily="34" charset="0"/>
              </a:rPr>
              <a:t>goûts, </a:t>
            </a:r>
            <a:r>
              <a:rPr lang="fr-FR" sz="2200" dirty="0">
                <a:latin typeface="Calibri" panose="020F0502020204030204" pitchFamily="34" charset="0"/>
                <a:cs typeface="Calibri" panose="020F0502020204030204" pitchFamily="34" charset="0"/>
              </a:rPr>
              <a:t>les </a:t>
            </a:r>
            <a:r>
              <a:rPr lang="fr-FR" sz="2200" dirty="0" smtClean="0">
                <a:latin typeface="Calibri" panose="020F0502020204030204" pitchFamily="34" charset="0"/>
                <a:cs typeface="Calibri" panose="020F0502020204030204" pitchFamily="34" charset="0"/>
              </a:rPr>
              <a:t>idées, les gestes, les automatismes.</a:t>
            </a:r>
            <a:endParaRPr lang="fr-FR" sz="2200" dirty="0">
              <a:latin typeface="Calibri" panose="020F0502020204030204" pitchFamily="34" charset="0"/>
              <a:cs typeface="Calibri" panose="020F0502020204030204" pitchFamily="34" charset="0"/>
            </a:endParaRPr>
          </a:p>
          <a:p>
            <a:pPr indent="0">
              <a:lnSpc>
                <a:spcPct val="100000"/>
              </a:lnSpc>
              <a:buNone/>
            </a:pPr>
            <a:endParaRPr lang="fr-FR" sz="2800" b="1" i="1" dirty="0">
              <a:latin typeface="Calluna" panose="00000500000000000000" pitchFamily="50" charset="0"/>
              <a:cs typeface="Calibri" panose="020F0502020204030204" pitchFamily="34" charset="0"/>
            </a:endParaRPr>
          </a:p>
          <a:p>
            <a:pPr marL="0" indent="0">
              <a:buNone/>
            </a:pPr>
            <a:endParaRPr lang="fr-FR" sz="2200" b="1"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1500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6656" y="535577"/>
            <a:ext cx="10753725" cy="5826033"/>
          </a:xfrm>
        </p:spPr>
        <p:txBody>
          <a:bodyPr>
            <a:normAutofit/>
          </a:bodyPr>
          <a:lstStyle/>
          <a:p>
            <a:pPr indent="0">
              <a:lnSpc>
                <a:spcPct val="100000"/>
              </a:lnSpc>
              <a:buNone/>
            </a:pPr>
            <a:endParaRPr lang="fr-FR" sz="2200" dirty="0" smtClean="0">
              <a:latin typeface="Calibri" panose="020F0502020204030204" pitchFamily="34" charset="0"/>
              <a:cs typeface="Calibri" panose="020F0502020204030204" pitchFamily="34" charset="0"/>
            </a:endParaRPr>
          </a:p>
          <a:p>
            <a:pPr indent="0">
              <a:lnSpc>
                <a:spcPct val="100000"/>
              </a:lnSpc>
              <a:buNone/>
            </a:pPr>
            <a:r>
              <a:rPr lang="fr-FR" sz="2200" b="1" dirty="0">
                <a:solidFill>
                  <a:srgbClr val="FF0000"/>
                </a:solidFill>
                <a:latin typeface="Calibri" panose="020F0502020204030204" pitchFamily="34" charset="0"/>
                <a:cs typeface="Calibri" panose="020F0502020204030204" pitchFamily="34" charset="0"/>
              </a:rPr>
              <a:t>► </a:t>
            </a:r>
            <a:r>
              <a:rPr lang="fr-FR" sz="2200" b="1" dirty="0" smtClean="0">
                <a:latin typeface="Calibri" panose="020F0502020204030204" pitchFamily="34" charset="0"/>
                <a:cs typeface="Calibri" panose="020F0502020204030204" pitchFamily="34" charset="0"/>
              </a:rPr>
              <a:t>On </a:t>
            </a:r>
            <a:r>
              <a:rPr lang="fr-FR" sz="2200" b="1" dirty="0">
                <a:latin typeface="Calibri" panose="020F0502020204030204" pitchFamily="34" charset="0"/>
                <a:cs typeface="Calibri" panose="020F0502020204030204" pitchFamily="34" charset="0"/>
              </a:rPr>
              <a:t>peut dire</a:t>
            </a:r>
            <a:r>
              <a:rPr lang="fr-FR" sz="22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 </a:t>
            </a:r>
            <a:r>
              <a:rPr lang="fr-FR" sz="2200" b="1" dirty="0" smtClean="0">
                <a:solidFill>
                  <a:srgbClr val="FF0000"/>
                </a:solidFill>
                <a:latin typeface="Calibri" panose="020F0502020204030204" pitchFamily="34" charset="0"/>
                <a:cs typeface="Calibri" panose="020F0502020204030204" pitchFamily="34" charset="0"/>
              </a:rPr>
              <a:t>c’est </a:t>
            </a:r>
            <a:r>
              <a:rPr lang="fr-FR" sz="2200" b="1" dirty="0">
                <a:solidFill>
                  <a:srgbClr val="FF0000"/>
                </a:solidFill>
                <a:latin typeface="Calibri" panose="020F0502020204030204" pitchFamily="34" charset="0"/>
                <a:cs typeface="Calibri" panose="020F0502020204030204" pitchFamily="34" charset="0"/>
              </a:rPr>
              <a:t>en apprenant à maîtriser les techniques du corps propres au boxeur, au </a:t>
            </a:r>
            <a:r>
              <a:rPr lang="fr-FR" sz="2200" b="1" dirty="0" smtClean="0">
                <a:solidFill>
                  <a:srgbClr val="FF0000"/>
                </a:solidFill>
                <a:latin typeface="Calibri" panose="020F0502020204030204" pitchFamily="34" charset="0"/>
                <a:cs typeface="Calibri" panose="020F0502020204030204" pitchFamily="34" charset="0"/>
              </a:rPr>
              <a:t>gymnaste, </a:t>
            </a:r>
            <a:r>
              <a:rPr lang="fr-FR" sz="2200" b="1" dirty="0">
                <a:solidFill>
                  <a:srgbClr val="FF0000"/>
                </a:solidFill>
                <a:latin typeface="Calibri" panose="020F0502020204030204" pitchFamily="34" charset="0"/>
                <a:cs typeface="Calibri" panose="020F0502020204030204" pitchFamily="34" charset="0"/>
              </a:rPr>
              <a:t>au </a:t>
            </a:r>
            <a:r>
              <a:rPr lang="fr-FR" sz="2200" b="1" dirty="0" smtClean="0">
                <a:solidFill>
                  <a:srgbClr val="FF0000"/>
                </a:solidFill>
                <a:latin typeface="Calibri" panose="020F0502020204030204" pitchFamily="34" charset="0"/>
                <a:cs typeface="Calibri" panose="020F0502020204030204" pitchFamily="34" charset="0"/>
              </a:rPr>
              <a:t>marathonien, etc., </a:t>
            </a:r>
            <a:r>
              <a:rPr lang="fr-FR" sz="2200" b="1" dirty="0">
                <a:solidFill>
                  <a:srgbClr val="FF0000"/>
                </a:solidFill>
                <a:latin typeface="Calibri" panose="020F0502020204030204" pitchFamily="34" charset="0"/>
                <a:cs typeface="Calibri" panose="020F0502020204030204" pitchFamily="34" charset="0"/>
              </a:rPr>
              <a:t>qu’on devient boxeur, gymnaste ou marathonien.</a:t>
            </a:r>
            <a:r>
              <a:rPr lang="fr-FR" sz="2200" dirty="0">
                <a:solidFill>
                  <a:srgbClr val="FF0000"/>
                </a:solidFill>
                <a:latin typeface="Calibri" panose="020F0502020204030204" pitchFamily="34" charset="0"/>
                <a:cs typeface="Calibri" panose="020F0502020204030204" pitchFamily="34" charset="0"/>
              </a:rPr>
              <a:t> </a:t>
            </a:r>
            <a:endParaRPr lang="fr-FR" sz="2200" dirty="0" smtClean="0">
              <a:solidFill>
                <a:srgbClr val="FF0000"/>
              </a:solidFill>
              <a:latin typeface="Calibri" panose="020F0502020204030204" pitchFamily="34" charset="0"/>
              <a:cs typeface="Calibri" panose="020F0502020204030204" pitchFamily="34" charset="0"/>
            </a:endParaRPr>
          </a:p>
          <a:p>
            <a:pPr indent="0">
              <a:lnSpc>
                <a:spcPct val="100000"/>
              </a:lnSpc>
              <a:buNone/>
            </a:pPr>
            <a:endParaRPr lang="fr-FR" sz="2200" b="1" dirty="0" smtClean="0">
              <a:latin typeface="Calluna" panose="00000500000000000000" pitchFamily="50" charset="0"/>
              <a:cs typeface="Calibri" panose="020F0502020204030204" pitchFamily="34" charset="0"/>
            </a:endParaRPr>
          </a:p>
          <a:p>
            <a:pPr lvl="4" indent="0">
              <a:lnSpc>
                <a:spcPct val="100000"/>
              </a:lnSpc>
              <a:buNone/>
            </a:pPr>
            <a:r>
              <a:rPr lang="fr-FR" sz="2200" b="1" dirty="0" smtClean="0">
                <a:solidFill>
                  <a:srgbClr val="FF0000"/>
                </a:solidFill>
                <a:latin typeface="Calluna" panose="00000500000000000000" pitchFamily="50" charset="0"/>
                <a:cs typeface="Calibri" panose="020F0502020204030204" pitchFamily="34" charset="0"/>
              </a:rPr>
              <a:t>—&gt;</a:t>
            </a:r>
            <a:r>
              <a:rPr lang="fr-FR" sz="2200" dirty="0" smtClean="0">
                <a:latin typeface="Calluna" panose="00000500000000000000" pitchFamily="50"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Si </a:t>
            </a:r>
            <a:r>
              <a:rPr lang="fr-FR" sz="2200" dirty="0">
                <a:latin typeface="Calibri" panose="020F0502020204030204" pitchFamily="34" charset="0"/>
                <a:cs typeface="Calibri" panose="020F0502020204030204" pitchFamily="34" charset="0"/>
              </a:rPr>
              <a:t>je ne sais pas effectuer un </a:t>
            </a:r>
            <a:r>
              <a:rPr lang="fr-FR" sz="2200" i="1" dirty="0" err="1">
                <a:latin typeface="Calibri" panose="020F0502020204030204" pitchFamily="34" charset="0"/>
                <a:cs typeface="Calibri" panose="020F0502020204030204" pitchFamily="34" charset="0"/>
              </a:rPr>
              <a:t>jab</a:t>
            </a:r>
            <a:r>
              <a:rPr lang="fr-FR" sz="2200" dirty="0">
                <a:latin typeface="Calibri" panose="020F0502020204030204" pitchFamily="34" charset="0"/>
                <a:cs typeface="Calibri" panose="020F0502020204030204" pitchFamily="34" charset="0"/>
              </a:rPr>
              <a:t> ou un </a:t>
            </a:r>
            <a:r>
              <a:rPr lang="fr-FR" sz="2200" i="1" dirty="0">
                <a:latin typeface="Calibri" panose="020F0502020204030204" pitchFamily="34" charset="0"/>
                <a:cs typeface="Calibri" panose="020F0502020204030204" pitchFamily="34" charset="0"/>
              </a:rPr>
              <a:t>uppercut</a:t>
            </a:r>
            <a:r>
              <a:rPr lang="fr-FR" sz="2200" dirty="0">
                <a:latin typeface="Calibri" panose="020F0502020204030204" pitchFamily="34" charset="0"/>
                <a:cs typeface="Calibri" panose="020F0502020204030204" pitchFamily="34" charset="0"/>
              </a:rPr>
              <a:t>, ce qu’il me manque ce n’est pas seulement une technique </a:t>
            </a:r>
            <a:r>
              <a:rPr lang="fr-FR" sz="2200" dirty="0" smtClean="0">
                <a:latin typeface="Calibri" panose="020F0502020204030204" pitchFamily="34" charset="0"/>
                <a:cs typeface="Calibri" panose="020F0502020204030204" pitchFamily="34" charset="0"/>
              </a:rPr>
              <a:t>sportive, </a:t>
            </a:r>
            <a:r>
              <a:rPr lang="fr-FR" sz="2200" dirty="0">
                <a:latin typeface="Calibri" panose="020F0502020204030204" pitchFamily="34" charset="0"/>
                <a:cs typeface="Calibri" panose="020F0502020204030204" pitchFamily="34" charset="0"/>
              </a:rPr>
              <a:t>c’est </a:t>
            </a:r>
            <a:r>
              <a:rPr lang="fr-FR" sz="2200" b="1" dirty="0">
                <a:latin typeface="Calibri" panose="020F0502020204030204" pitchFamily="34" charset="0"/>
                <a:cs typeface="Calibri" panose="020F0502020204030204" pitchFamily="34" charset="0"/>
              </a:rPr>
              <a:t>tout l’univers de la boxe</a:t>
            </a:r>
            <a:r>
              <a:rPr lang="fr-FR" sz="2200" dirty="0">
                <a:latin typeface="Calibri" panose="020F0502020204030204" pitchFamily="34" charset="0"/>
                <a:cs typeface="Calibri" panose="020F0502020204030204" pitchFamily="34" charset="0"/>
              </a:rPr>
              <a:t>, tout le sens du jeu en question et le fait de savoir en pratique qu’un </a:t>
            </a:r>
            <a:r>
              <a:rPr lang="fr-FR" sz="2200" i="1" dirty="0" err="1">
                <a:latin typeface="Calibri" panose="020F0502020204030204" pitchFamily="34" charset="0"/>
                <a:cs typeface="Calibri" panose="020F0502020204030204" pitchFamily="34" charset="0"/>
              </a:rPr>
              <a:t>jab</a:t>
            </a:r>
            <a:r>
              <a:rPr lang="fr-FR" sz="2200" dirty="0">
                <a:latin typeface="Calibri" panose="020F0502020204030204" pitchFamily="34" charset="0"/>
                <a:cs typeface="Calibri" panose="020F0502020204030204" pitchFamily="34" charset="0"/>
              </a:rPr>
              <a:t> sert à ceci ou cela et qu’il vaut mieux ne pas l’utiliser en combat.</a:t>
            </a:r>
          </a:p>
          <a:p>
            <a:pPr indent="0">
              <a:lnSpc>
                <a:spcPct val="100000"/>
              </a:lnSpc>
              <a:buNone/>
            </a:pPr>
            <a:endParaRPr lang="fr-FR" sz="2200" dirty="0" smtClean="0">
              <a:latin typeface="Calibri" panose="020F0502020204030204" pitchFamily="34" charset="0"/>
              <a:cs typeface="Calibri" panose="020F0502020204030204" pitchFamily="34" charset="0"/>
            </a:endParaRPr>
          </a:p>
          <a:p>
            <a:endParaRPr lang="fr-FR" sz="2200" b="1"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5966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83326" y="300446"/>
            <a:ext cx="11168743" cy="6348547"/>
          </a:xfrm>
        </p:spPr>
        <p:txBody>
          <a:bodyPr>
            <a:normAutofit/>
          </a:bodyPr>
          <a:lstStyle/>
          <a:p>
            <a:pPr indent="0">
              <a:lnSpc>
                <a:spcPct val="100000"/>
              </a:lnSpc>
              <a:buNone/>
            </a:pPr>
            <a:r>
              <a:rPr lang="fr-FR" sz="2200" b="1" u="sng" dirty="0" smtClean="0">
                <a:solidFill>
                  <a:srgbClr val="FF0000"/>
                </a:solidFill>
                <a:latin typeface="Calibri" panose="020F0502020204030204" pitchFamily="34" charset="0"/>
                <a:cs typeface="Calibri" panose="020F0502020204030204" pitchFamily="34" charset="0"/>
              </a:rPr>
              <a:t>Cas</a:t>
            </a:r>
            <a:r>
              <a:rPr lang="fr-FR" sz="2200" b="1" dirty="0" smtClean="0">
                <a:solidFill>
                  <a:srgbClr val="FF0000"/>
                </a:solidFill>
                <a:latin typeface="Calibri" panose="020F0502020204030204" pitchFamily="34" charset="0"/>
                <a:cs typeface="Calibri" panose="020F0502020204030204" pitchFamily="34" charset="0"/>
              </a:rPr>
              <a:t>.</a:t>
            </a:r>
            <a:r>
              <a:rPr lang="fr-FR" sz="2200" dirty="0" smtClean="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Comment peut-on devenir boxeur ?</a:t>
            </a:r>
            <a:endParaRPr lang="fr-FR" sz="2200" dirty="0" smtClean="0">
              <a:latin typeface="Calibri" panose="020F0502020204030204" pitchFamily="34" charset="0"/>
              <a:cs typeface="Calibri" panose="020F0502020204030204" pitchFamily="34" charset="0"/>
            </a:endParaRPr>
          </a:p>
          <a:p>
            <a:pPr indent="0">
              <a:lnSpc>
                <a:spcPct val="100000"/>
              </a:lnSpc>
              <a:buNone/>
            </a:pPr>
            <a:r>
              <a:rPr lang="fr-FR" sz="2200" dirty="0" smtClean="0">
                <a:latin typeface="Calibri" panose="020F0502020204030204" pitchFamily="34" charset="0"/>
                <a:cs typeface="Calibri" panose="020F0502020204030204" pitchFamily="34" charset="0"/>
              </a:rPr>
              <a:t>	Enquête : </a:t>
            </a:r>
            <a:r>
              <a:rPr lang="fr-FR" sz="2200" b="1" dirty="0" smtClean="0">
                <a:latin typeface="Calibri" panose="020F0502020204030204" pitchFamily="34" charset="0"/>
                <a:cs typeface="Calibri" panose="020F0502020204030204" pitchFamily="34" charset="0"/>
              </a:rPr>
              <a:t>Loïc </a:t>
            </a:r>
            <a:r>
              <a:rPr lang="fr-FR" sz="2200" b="1" dirty="0" err="1" smtClean="0">
                <a:latin typeface="Calibri" panose="020F0502020204030204" pitchFamily="34" charset="0"/>
                <a:cs typeface="Calibri" panose="020F0502020204030204" pitchFamily="34" charset="0"/>
              </a:rPr>
              <a:t>Wacquant</a:t>
            </a:r>
            <a:r>
              <a:rPr lang="fr-FR" sz="2200" b="1" dirty="0" smtClean="0">
                <a:latin typeface="Calibri" panose="020F0502020204030204" pitchFamily="34" charset="0"/>
                <a:cs typeface="Calibri" panose="020F0502020204030204" pitchFamily="34" charset="0"/>
              </a:rPr>
              <a:t>, « Corps et âmes. Notes ethnographiques d’un </a:t>
            </a:r>
            <a:r>
              <a:rPr lang="fr-FR" sz="2200" b="1" dirty="0" smtClean="0">
                <a:latin typeface="Calibri" panose="020F0502020204030204" pitchFamily="34" charset="0"/>
                <a:cs typeface="Calibri" panose="020F0502020204030204" pitchFamily="34" charset="0"/>
              </a:rPr>
              <a:t>apprenti-	boxeur</a:t>
            </a:r>
            <a:r>
              <a:rPr lang="fr-FR" sz="2200" b="1" dirty="0" smtClean="0">
                <a:latin typeface="Calibri" panose="020F0502020204030204" pitchFamily="34" charset="0"/>
                <a:cs typeface="Calibri" panose="020F0502020204030204" pitchFamily="34" charset="0"/>
              </a:rPr>
              <a:t> », </a:t>
            </a:r>
            <a:r>
              <a:rPr lang="fr-FR" sz="2200" b="1" i="1" dirty="0" smtClean="0">
                <a:latin typeface="Calibri" panose="020F0502020204030204" pitchFamily="34" charset="0"/>
                <a:cs typeface="Calibri" panose="020F0502020204030204" pitchFamily="34" charset="0"/>
              </a:rPr>
              <a:t>Actes de la recherche en sciences sociales</a:t>
            </a:r>
            <a:r>
              <a:rPr lang="fr-FR" sz="2200" b="1" dirty="0" smtClean="0">
                <a:latin typeface="Calibri" panose="020F0502020204030204" pitchFamily="34" charset="0"/>
                <a:cs typeface="Calibri" panose="020F0502020204030204" pitchFamily="34" charset="0"/>
              </a:rPr>
              <a:t>, n°80, 1989, p. 33-67.</a:t>
            </a:r>
          </a:p>
          <a:p>
            <a:pPr indent="0">
              <a:lnSpc>
                <a:spcPct val="100000"/>
              </a:lnSpc>
              <a:buNone/>
            </a:pPr>
            <a:r>
              <a:rPr lang="fr-FR" sz="2200" b="1" dirty="0">
                <a:solidFill>
                  <a:srgbClr val="FF0000"/>
                </a:solidFill>
                <a:latin typeface="Calibri" panose="020F0502020204030204" pitchFamily="34" charset="0"/>
                <a:cs typeface="Calibri" panose="020F0502020204030204" pitchFamily="34" charset="0"/>
              </a:rPr>
              <a:t>►</a:t>
            </a:r>
            <a:r>
              <a:rPr lang="fr-FR" sz="2200" dirty="0" smtClean="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Auto-observation : </a:t>
            </a:r>
            <a:r>
              <a:rPr lang="fr-FR" sz="2200" dirty="0" smtClean="0">
                <a:latin typeface="Calibri" panose="020F0502020204030204" pitchFamily="34" charset="0"/>
                <a:cs typeface="Calibri" panose="020F0502020204030204" pitchFamily="34" charset="0"/>
              </a:rPr>
              <a:t>se </a:t>
            </a:r>
            <a:r>
              <a:rPr lang="fr-FR" sz="2200" dirty="0">
                <a:latin typeface="Calibri" panose="020F0502020204030204" pitchFamily="34" charset="0"/>
                <a:cs typeface="Calibri" panose="020F0502020204030204" pitchFamily="34" charset="0"/>
              </a:rPr>
              <a:t>prend pour objet d’enquête</a:t>
            </a:r>
            <a:endParaRPr lang="fr-FR" sz="2200" dirty="0" smtClean="0">
              <a:latin typeface="Calibri" panose="020F0502020204030204" pitchFamily="34" charset="0"/>
              <a:cs typeface="Calibri" panose="020F0502020204030204" pitchFamily="34" charset="0"/>
            </a:endParaRPr>
          </a:p>
          <a:p>
            <a:pPr indent="0">
              <a:lnSpc>
                <a:spcPct val="100000"/>
              </a:lnSpc>
              <a:buNone/>
            </a:pPr>
            <a:r>
              <a:rPr lang="fr-FR" sz="2200" b="1" dirty="0">
                <a:solidFill>
                  <a:srgbClr val="FF0000"/>
                </a:solidFill>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Club </a:t>
            </a:r>
            <a:r>
              <a:rPr lang="fr-FR" sz="2200" dirty="0">
                <a:latin typeface="Calibri" panose="020F0502020204030204" pitchFamily="34" charset="0"/>
                <a:cs typeface="Calibri" panose="020F0502020204030204" pitchFamily="34" charset="0"/>
              </a:rPr>
              <a:t>de boxe </a:t>
            </a:r>
            <a:r>
              <a:rPr lang="fr-FR" sz="2200" dirty="0" smtClean="0">
                <a:latin typeface="Calibri" panose="020F0502020204030204" pitchFamily="34" charset="0"/>
                <a:cs typeface="Calibri" panose="020F0502020204030204" pitchFamily="34" charset="0"/>
              </a:rPr>
              <a:t>(</a:t>
            </a:r>
            <a:r>
              <a:rPr lang="fr-FR" sz="2200" i="1" dirty="0" smtClean="0">
                <a:latin typeface="Calibri" panose="020F0502020204030204" pitchFamily="34" charset="0"/>
                <a:cs typeface="Calibri" panose="020F0502020204030204" pitchFamily="34" charset="0"/>
              </a:rPr>
              <a:t>gym</a:t>
            </a:r>
            <a:r>
              <a:rPr lang="fr-FR" sz="2200" dirty="0" smtClean="0">
                <a:latin typeface="Calibri" panose="020F0502020204030204" pitchFamily="34" charset="0"/>
                <a:cs typeface="Calibri" panose="020F0502020204030204" pitchFamily="34" charset="0"/>
              </a:rPr>
              <a:t>) du </a:t>
            </a:r>
            <a:r>
              <a:rPr lang="fr-FR" sz="2200" dirty="0">
                <a:latin typeface="Calibri" panose="020F0502020204030204" pitchFamily="34" charset="0"/>
                <a:cs typeface="Calibri" panose="020F0502020204030204" pitchFamily="34" charset="0"/>
              </a:rPr>
              <a:t>ghetto noir de </a:t>
            </a:r>
            <a:r>
              <a:rPr lang="fr-FR" sz="2200" dirty="0" smtClean="0">
                <a:latin typeface="Calibri" panose="020F0502020204030204" pitchFamily="34" charset="0"/>
                <a:cs typeface="Calibri" panose="020F0502020204030204" pitchFamily="34" charset="0"/>
              </a:rPr>
              <a:t>Chicago. N’avait </a:t>
            </a:r>
            <a:r>
              <a:rPr lang="fr-FR" sz="2200" dirty="0">
                <a:latin typeface="Calibri" panose="020F0502020204030204" pitchFamily="34" charset="0"/>
                <a:cs typeface="Calibri" panose="020F0502020204030204" pitchFamily="34" charset="0"/>
              </a:rPr>
              <a:t>jamais pratiqué ce sport, ni eu le moindre contact avec l’univers </a:t>
            </a:r>
            <a:r>
              <a:rPr lang="fr-FR" sz="2200" dirty="0" smtClean="0">
                <a:latin typeface="Calibri" panose="020F0502020204030204" pitchFamily="34" charset="0"/>
                <a:cs typeface="Calibri" panose="020F0502020204030204" pitchFamily="34" charset="0"/>
              </a:rPr>
              <a:t>pugilistique. Seul </a:t>
            </a:r>
            <a:r>
              <a:rPr lang="fr-FR" sz="2200" dirty="0">
                <a:latin typeface="Calibri" panose="020F0502020204030204" pitchFamily="34" charset="0"/>
                <a:cs typeface="Calibri" panose="020F0502020204030204" pitchFamily="34" charset="0"/>
              </a:rPr>
              <a:t>blanc de la </a:t>
            </a:r>
            <a:r>
              <a:rPr lang="fr-FR" sz="2200" dirty="0" smtClean="0">
                <a:latin typeface="Calibri" panose="020F0502020204030204" pitchFamily="34" charset="0"/>
                <a:cs typeface="Calibri" panose="020F0502020204030204" pitchFamily="34" charset="0"/>
              </a:rPr>
              <a:t>salle. </a:t>
            </a:r>
          </a:p>
          <a:p>
            <a:pPr indent="0">
              <a:lnSpc>
                <a:spcPct val="100000"/>
              </a:lnSpc>
              <a:buNone/>
            </a:pPr>
            <a:r>
              <a:rPr lang="fr-FR" sz="2200" b="1" dirty="0">
                <a:solidFill>
                  <a:srgbClr val="FF0000"/>
                </a:solidFill>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3 ans = trois </a:t>
            </a:r>
            <a:r>
              <a:rPr lang="fr-FR" sz="2200" dirty="0">
                <a:latin typeface="Calibri" panose="020F0502020204030204" pitchFamily="34" charset="0"/>
                <a:cs typeface="Calibri" panose="020F0502020204030204" pitchFamily="34" charset="0"/>
              </a:rPr>
              <a:t>à six séances par </a:t>
            </a:r>
            <a:r>
              <a:rPr lang="fr-FR" sz="2200" dirty="0" smtClean="0">
                <a:latin typeface="Calibri" panose="020F0502020204030204" pitchFamily="34" charset="0"/>
                <a:cs typeface="Calibri" panose="020F0502020204030204" pitchFamily="34" charset="0"/>
              </a:rPr>
              <a:t>semaine + </a:t>
            </a:r>
            <a:r>
              <a:rPr lang="fr-FR" sz="2200" dirty="0">
                <a:latin typeface="Calibri" panose="020F0502020204030204" pitchFamily="34" charset="0"/>
                <a:cs typeface="Calibri" panose="020F0502020204030204" pitchFamily="34" charset="0"/>
              </a:rPr>
              <a:t>combat </a:t>
            </a:r>
            <a:r>
              <a:rPr lang="fr-FR" sz="2200" dirty="0" smtClean="0">
                <a:latin typeface="Calibri" panose="020F0502020204030204" pitchFamily="34" charset="0"/>
                <a:cs typeface="Calibri" panose="020F0502020204030204" pitchFamily="34" charset="0"/>
              </a:rPr>
              <a:t>officiel. </a:t>
            </a:r>
          </a:p>
          <a:p>
            <a:pPr indent="0">
              <a:lnSpc>
                <a:spcPct val="100000"/>
              </a:lnSpc>
              <a:buNone/>
            </a:pPr>
            <a:endParaRPr lang="fr-FR" sz="2200" dirty="0" smtClean="0">
              <a:latin typeface="Calibri" panose="020F0502020204030204" pitchFamily="34" charset="0"/>
              <a:cs typeface="Calibri" panose="020F0502020204030204" pitchFamily="34" charset="0"/>
            </a:endParaRPr>
          </a:p>
          <a:p>
            <a:pPr indent="0">
              <a:lnSpc>
                <a:spcPct val="100000"/>
              </a:lnSpc>
              <a:buNone/>
            </a:pPr>
            <a:r>
              <a:rPr lang="fr-FR" sz="2200" b="1" dirty="0" smtClean="0">
                <a:solidFill>
                  <a:srgbClr val="FF0000"/>
                </a:solidFill>
                <a:latin typeface="Calibri" panose="020F0502020204030204" pitchFamily="34" charset="0"/>
                <a:cs typeface="Calibri" panose="020F0502020204030204" pitchFamily="34" charset="0"/>
              </a:rPr>
              <a:t>► </a:t>
            </a:r>
            <a:r>
              <a:rPr lang="fr-FR" sz="2200" dirty="0" smtClean="0">
                <a:solidFill>
                  <a:schemeClr val="tx1"/>
                </a:solidFill>
                <a:latin typeface="Calibri" panose="020F0502020204030204" pitchFamily="34" charset="0"/>
                <a:cs typeface="Calibri" panose="020F0502020204030204" pitchFamily="34" charset="0"/>
              </a:rPr>
              <a:t>techniques, </a:t>
            </a:r>
            <a:r>
              <a:rPr lang="fr-FR" sz="2200" dirty="0" smtClean="0">
                <a:latin typeface="Calibri" panose="020F0502020204030204" pitchFamily="34" charset="0"/>
                <a:cs typeface="Calibri" panose="020F0502020204030204" pitchFamily="34" charset="0"/>
              </a:rPr>
              <a:t>règles </a:t>
            </a:r>
            <a:r>
              <a:rPr lang="fr-FR" sz="2200" dirty="0">
                <a:latin typeface="Calibri" panose="020F0502020204030204" pitchFamily="34" charset="0"/>
                <a:cs typeface="Calibri" panose="020F0502020204030204" pitchFamily="34" charset="0"/>
              </a:rPr>
              <a:t>du </a:t>
            </a:r>
            <a:r>
              <a:rPr lang="fr-FR" sz="2200" dirty="0" smtClean="0">
                <a:latin typeface="Calibri" panose="020F0502020204030204" pitchFamily="34" charset="0"/>
                <a:cs typeface="Calibri" panose="020F0502020204030204" pitchFamily="34" charset="0"/>
              </a:rPr>
              <a:t>jeu, mots </a:t>
            </a:r>
            <a:r>
              <a:rPr lang="fr-FR" sz="2200" dirty="0">
                <a:latin typeface="Calibri" panose="020F0502020204030204" pitchFamily="34" charset="0"/>
                <a:cs typeface="Calibri" panose="020F0502020204030204" pitchFamily="34" charset="0"/>
              </a:rPr>
              <a:t>et surtout </a:t>
            </a:r>
            <a:r>
              <a:rPr lang="fr-FR" sz="2200" b="1" dirty="0" smtClean="0">
                <a:latin typeface="Calibri" panose="020F0502020204030204" pitchFamily="34" charset="0"/>
                <a:cs typeface="Calibri" panose="020F0502020204030204" pitchFamily="34" charset="0"/>
              </a:rPr>
              <a:t>socialisation </a:t>
            </a:r>
            <a:r>
              <a:rPr lang="fr-FR" sz="2200" b="1" dirty="0">
                <a:latin typeface="Calibri" panose="020F0502020204030204" pitchFamily="34" charset="0"/>
                <a:cs typeface="Calibri" panose="020F0502020204030204" pitchFamily="34" charset="0"/>
              </a:rPr>
              <a:t>à l’univers des </a:t>
            </a:r>
            <a:r>
              <a:rPr lang="fr-FR" sz="2200" b="1" dirty="0" smtClean="0">
                <a:latin typeface="Calibri" panose="020F0502020204030204" pitchFamily="34" charset="0"/>
                <a:cs typeface="Calibri" panose="020F0502020204030204" pitchFamily="34" charset="0"/>
              </a:rPr>
              <a:t>boxeurs</a:t>
            </a:r>
            <a:r>
              <a:rPr lang="fr-FR" sz="2200" dirty="0" smtClean="0">
                <a:latin typeface="Calibri" panose="020F0502020204030204" pitchFamily="34" charset="0"/>
                <a:cs typeface="Calibri" panose="020F0502020204030204" pitchFamily="34" charset="0"/>
              </a:rPr>
              <a:t> (penser </a:t>
            </a:r>
            <a:r>
              <a:rPr lang="fr-FR" sz="2200" dirty="0">
                <a:latin typeface="Calibri" panose="020F0502020204030204" pitchFamily="34" charset="0"/>
                <a:cs typeface="Calibri" panose="020F0502020204030204" pitchFamily="34" charset="0"/>
              </a:rPr>
              <a:t>comme eux, se prendre au jeu, placer la boxe au centre de sa vie comme ils le font avec la </a:t>
            </a:r>
            <a:r>
              <a:rPr lang="fr-FR" sz="2200" dirty="0" smtClean="0">
                <a:latin typeface="Calibri" panose="020F0502020204030204" pitchFamily="34" charset="0"/>
                <a:cs typeface="Calibri" panose="020F0502020204030204" pitchFamily="34" charset="0"/>
              </a:rPr>
              <a:t>leur, sacrifice, valeurs, etc.)</a:t>
            </a:r>
            <a:endParaRPr lang="fr-FR" sz="2200" b="1"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65511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6656" y="561703"/>
            <a:ext cx="10753725" cy="5799907"/>
          </a:xfrm>
        </p:spPr>
        <p:txBody>
          <a:bodyPr>
            <a:normAutofit/>
          </a:bodyPr>
          <a:lstStyle/>
          <a:p>
            <a:pPr indent="0">
              <a:lnSpc>
                <a:spcPct val="100000"/>
              </a:lnSpc>
            </a:pPr>
            <a:r>
              <a:rPr lang="fr-FR" sz="2200" b="1" i="1" u="sng" dirty="0" smtClean="0">
                <a:latin typeface="Calibri" panose="020F0502020204030204" pitchFamily="34" charset="0"/>
                <a:cs typeface="Calibri" panose="020F0502020204030204" pitchFamily="34" charset="0"/>
              </a:rPr>
              <a:t>On a vu</a:t>
            </a:r>
            <a:r>
              <a:rPr lang="fr-FR" sz="2200" dirty="0" smtClean="0">
                <a:latin typeface="Calibri" panose="020F0502020204030204" pitchFamily="34" charset="0"/>
                <a:cs typeface="Calibri" panose="020F0502020204030204" pitchFamily="34" charset="0"/>
              </a:rPr>
              <a:t> </a:t>
            </a:r>
          </a:p>
          <a:p>
            <a:pPr indent="0">
              <a:lnSpc>
                <a:spcPct val="100000"/>
              </a:lnSpc>
            </a:pPr>
            <a:r>
              <a:rPr lang="fr-FR" sz="2200" dirty="0" smtClean="0">
                <a:latin typeface="Calibri" panose="020F0502020204030204" pitchFamily="34" charset="0"/>
                <a:cs typeface="Calibri" panose="020F0502020204030204" pitchFamily="34" charset="0"/>
              </a:rPr>
              <a:t>= notion </a:t>
            </a:r>
            <a:r>
              <a:rPr lang="fr-FR" sz="2200" dirty="0">
                <a:latin typeface="Calibri" panose="020F0502020204030204" pitchFamily="34" charset="0"/>
                <a:cs typeface="Calibri" panose="020F0502020204030204" pitchFamily="34" charset="0"/>
              </a:rPr>
              <a:t>de </a:t>
            </a:r>
            <a:r>
              <a:rPr lang="fr-FR" sz="2200" b="1" dirty="0" smtClean="0">
                <a:latin typeface="Calibri" panose="020F0502020204030204" pitchFamily="34" charset="0"/>
                <a:cs typeface="Calibri" panose="020F0502020204030204" pitchFamily="34" charset="0"/>
              </a:rPr>
              <a:t>«</a:t>
            </a:r>
            <a:r>
              <a:rPr lang="fr-FR" sz="2200" b="1" dirty="0">
                <a:latin typeface="Calibri" panose="020F0502020204030204" pitchFamily="34" charset="0"/>
                <a:cs typeface="Calibri" panose="020F0502020204030204" pitchFamily="34" charset="0"/>
              </a:rPr>
              <a:t> techniques du corps » </a:t>
            </a:r>
            <a:r>
              <a:rPr lang="fr-FR" sz="2200" dirty="0" smtClean="0">
                <a:latin typeface="Calibri" panose="020F0502020204030204" pitchFamily="34" charset="0"/>
                <a:cs typeface="Calibri" panose="020F0502020204030204" pitchFamily="34" charset="0"/>
              </a:rPr>
              <a:t>(Mauss) :</a:t>
            </a:r>
          </a:p>
          <a:p>
            <a:pPr lvl="8" indent="0">
              <a:lnSpc>
                <a:spcPct val="100000"/>
              </a:lnSpc>
              <a:buNone/>
            </a:pPr>
            <a:r>
              <a:rPr lang="fr-FR" sz="2200" dirty="0" smtClean="0">
                <a:solidFill>
                  <a:srgbClr val="FF0000"/>
                </a:solidFill>
                <a:latin typeface="Calibri" panose="020F0502020204030204" pitchFamily="34" charset="0"/>
                <a:cs typeface="Calibri" panose="020F0502020204030204" pitchFamily="34" charset="0"/>
              </a:rPr>
              <a:t>*</a:t>
            </a:r>
            <a:r>
              <a:rPr lang="fr-FR" sz="2200" b="1" dirty="0" smtClean="0">
                <a:solidFill>
                  <a:srgbClr val="FF0000"/>
                </a:solidFill>
                <a:latin typeface="Calibri" panose="020F0502020204030204" pitchFamily="34" charset="0"/>
                <a:cs typeface="Calibri" panose="020F0502020204030204" pitchFamily="34" charset="0"/>
              </a:rPr>
              <a:t>«</a:t>
            </a:r>
            <a:r>
              <a:rPr lang="fr-FR" sz="2200" b="1" dirty="0">
                <a:solidFill>
                  <a:srgbClr val="FF0000"/>
                </a:solidFill>
                <a:latin typeface="Calibri" panose="020F0502020204030204" pitchFamily="34" charset="0"/>
                <a:cs typeface="Calibri" panose="020F0502020204030204" pitchFamily="34" charset="0"/>
              </a:rPr>
              <a:t> J’entends par ce mot les façons dont les hommes, société par société, d’une façon traditionnelle, savent se servir de leur corps ». </a:t>
            </a:r>
            <a:endParaRPr lang="fr-FR" sz="2200" b="1" dirty="0" smtClean="0">
              <a:solidFill>
                <a:srgbClr val="FF0000"/>
              </a:solidFill>
              <a:latin typeface="Calibri" panose="020F0502020204030204" pitchFamily="34" charset="0"/>
              <a:cs typeface="Calibri" panose="020F0502020204030204" pitchFamily="34" charset="0"/>
            </a:endParaRPr>
          </a:p>
          <a:p>
            <a:pPr indent="0">
              <a:lnSpc>
                <a:spcPct val="100000"/>
              </a:lnSpc>
              <a:buNone/>
            </a:pPr>
            <a:endParaRPr lang="fr-FR" sz="2200" b="1" dirty="0" smtClean="0">
              <a:latin typeface="Calibri" panose="020F0502020204030204" pitchFamily="34" charset="0"/>
              <a:cs typeface="Calibri" panose="020F0502020204030204" pitchFamily="34" charset="0"/>
            </a:endParaRPr>
          </a:p>
          <a:p>
            <a:pPr indent="0">
              <a:lnSpc>
                <a:spcPct val="100000"/>
              </a:lnSpc>
              <a:buNone/>
            </a:pPr>
            <a:r>
              <a:rPr lang="fr-FR" sz="2200" b="1" i="1" u="sng" dirty="0" smtClean="0">
                <a:latin typeface="Calibri" panose="020F0502020204030204" pitchFamily="34" charset="0"/>
                <a:cs typeface="Calibri" panose="020F0502020204030204" pitchFamily="34" charset="0"/>
              </a:rPr>
              <a:t>On va voir</a:t>
            </a:r>
            <a:r>
              <a:rPr lang="fr-FR" sz="2200" b="1" dirty="0" smtClean="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a:t>
            </a:r>
          </a:p>
          <a:p>
            <a:pPr indent="0">
              <a:lnSpc>
                <a:spcPct val="100000"/>
              </a:lnSpc>
              <a:buNone/>
            </a:pPr>
            <a:endParaRPr lang="fr-FR" sz="800" b="1" dirty="0" smtClean="0">
              <a:latin typeface="Calibri" panose="020F0502020204030204" pitchFamily="34" charset="0"/>
              <a:cs typeface="Calibri" panose="020F0502020204030204" pitchFamily="34" charset="0"/>
            </a:endParaRPr>
          </a:p>
          <a:p>
            <a:pPr indent="0">
              <a:lnSpc>
                <a:spcPct val="100000"/>
              </a:lnSpc>
              <a:buNone/>
            </a:pPr>
            <a:r>
              <a:rPr lang="fr-FR" sz="2200" b="1" dirty="0" smtClean="0">
                <a:latin typeface="Calibri" panose="020F0502020204030204" pitchFamily="34" charset="0"/>
                <a:cs typeface="Calibri" panose="020F0502020204030204" pitchFamily="34" charset="0"/>
              </a:rPr>
              <a:t>►D’où </a:t>
            </a:r>
            <a:r>
              <a:rPr lang="fr-FR" sz="2200" b="1" dirty="0">
                <a:latin typeface="Calibri" panose="020F0502020204030204" pitchFamily="34" charset="0"/>
                <a:cs typeface="Calibri" panose="020F0502020204030204" pitchFamily="34" charset="0"/>
              </a:rPr>
              <a:t>viennent les </a:t>
            </a:r>
            <a:r>
              <a:rPr lang="fr-FR" sz="2200" b="1" u="sng" dirty="0" smtClean="0">
                <a:latin typeface="Calibri" panose="020F0502020204030204" pitchFamily="34" charset="0"/>
                <a:cs typeface="Calibri" panose="020F0502020204030204" pitchFamily="34" charset="0"/>
              </a:rPr>
              <a:t>techniques corporelles à vocation sportive</a:t>
            </a:r>
          </a:p>
          <a:p>
            <a:pPr indent="0">
              <a:lnSpc>
                <a:spcPct val="100000"/>
              </a:lnSpc>
              <a:buNone/>
            </a:pPr>
            <a:r>
              <a:rPr lang="fr-FR" sz="2200" b="1" dirty="0" smtClean="0">
                <a:latin typeface="Calibri" panose="020F0502020204030204" pitchFamily="34" charset="0"/>
                <a:cs typeface="Calibri" panose="020F0502020204030204" pitchFamily="34" charset="0"/>
              </a:rPr>
              <a:t>► Comment </a:t>
            </a:r>
            <a:r>
              <a:rPr lang="fr-FR" sz="2200" b="1" dirty="0">
                <a:latin typeface="Calibri" panose="020F0502020204030204" pitchFamily="34" charset="0"/>
                <a:cs typeface="Calibri" panose="020F0502020204030204" pitchFamily="34" charset="0"/>
              </a:rPr>
              <a:t>peut-on expliquer les styles de </a:t>
            </a:r>
            <a:r>
              <a:rPr lang="fr-FR" sz="2200" b="1" dirty="0" smtClean="0">
                <a:latin typeface="Calibri" panose="020F0502020204030204" pitchFamily="34" charset="0"/>
                <a:cs typeface="Calibri" panose="020F0502020204030204" pitchFamily="34" charset="0"/>
              </a:rPr>
              <a:t>jeu</a:t>
            </a:r>
            <a:r>
              <a:rPr lang="fr-FR" sz="22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ou les </a:t>
            </a:r>
            <a:r>
              <a:rPr lang="fr-FR" sz="2200" b="1" dirty="0">
                <a:latin typeface="Calibri" panose="020F0502020204030204" pitchFamily="34" charset="0"/>
                <a:cs typeface="Calibri" panose="020F0502020204030204" pitchFamily="34" charset="0"/>
              </a:rPr>
              <a:t>gestes singuliers </a:t>
            </a:r>
            <a:r>
              <a:rPr lang="fr-FR" sz="2200" dirty="0">
                <a:latin typeface="Calibri" panose="020F0502020204030204" pitchFamily="34" charset="0"/>
                <a:cs typeface="Calibri" panose="020F0502020204030204" pitchFamily="34" charset="0"/>
              </a:rPr>
              <a:t>qui, comme le </a:t>
            </a:r>
            <a:r>
              <a:rPr lang="fr-FR" sz="2200" i="1" dirty="0" err="1">
                <a:latin typeface="Calibri" panose="020F0502020204030204" pitchFamily="34" charset="0"/>
                <a:cs typeface="Calibri" panose="020F0502020204030204" pitchFamily="34" charset="0"/>
              </a:rPr>
              <a:t>dunk</a:t>
            </a:r>
            <a:r>
              <a:rPr lang="fr-FR" sz="2200" dirty="0">
                <a:latin typeface="Calibri" panose="020F0502020204030204" pitchFamily="34" charset="0"/>
                <a:cs typeface="Calibri" panose="020F0502020204030204" pitchFamily="34" charset="0"/>
              </a:rPr>
              <a:t> au basket, contiennent </a:t>
            </a:r>
            <a:r>
              <a:rPr lang="fr-FR" sz="2200" dirty="0" smtClean="0">
                <a:latin typeface="Calibri" panose="020F0502020204030204" pitchFamily="34" charset="0"/>
                <a:cs typeface="Calibri" panose="020F0502020204030204" pitchFamily="34" charset="0"/>
              </a:rPr>
              <a:t>toute </a:t>
            </a:r>
            <a:r>
              <a:rPr lang="fr-FR" sz="2200" dirty="0">
                <a:latin typeface="Calibri" panose="020F0502020204030204" pitchFamily="34" charset="0"/>
                <a:cs typeface="Calibri" panose="020F0502020204030204" pitchFamily="34" charset="0"/>
              </a:rPr>
              <a:t>une </a:t>
            </a:r>
            <a:r>
              <a:rPr lang="fr-FR" sz="2200" b="1" dirty="0">
                <a:latin typeface="Calibri" panose="020F0502020204030204" pitchFamily="34" charset="0"/>
                <a:cs typeface="Calibri" panose="020F0502020204030204" pitchFamily="34" charset="0"/>
              </a:rPr>
              <a:t>chaîne de coopération sociale </a:t>
            </a:r>
            <a:r>
              <a:rPr lang="fr-FR" sz="2200" dirty="0">
                <a:latin typeface="Calibri" panose="020F0502020204030204" pitchFamily="34" charset="0"/>
                <a:cs typeface="Calibri" panose="020F0502020204030204" pitchFamily="34" charset="0"/>
              </a:rPr>
              <a:t>qui </a:t>
            </a:r>
            <a:r>
              <a:rPr lang="fr-FR" sz="2200" dirty="0" smtClean="0">
                <a:latin typeface="Calibri" panose="020F0502020204030204" pitchFamily="34" charset="0"/>
                <a:cs typeface="Calibri" panose="020F0502020204030204" pitchFamily="34" charset="0"/>
              </a:rPr>
              <a:t>a </a:t>
            </a:r>
            <a:r>
              <a:rPr lang="fr-FR" sz="2200" dirty="0">
                <a:latin typeface="Calibri" panose="020F0502020204030204" pitchFamily="34" charset="0"/>
                <a:cs typeface="Calibri" panose="020F0502020204030204" pitchFamily="34" charset="0"/>
              </a:rPr>
              <a:t>fini par </a:t>
            </a:r>
            <a:r>
              <a:rPr lang="fr-FR" sz="2200" b="1" dirty="0">
                <a:latin typeface="Calibri" panose="020F0502020204030204" pitchFamily="34" charset="0"/>
                <a:cs typeface="Calibri" panose="020F0502020204030204" pitchFamily="34" charset="0"/>
              </a:rPr>
              <a:t>prendre la forme d’une technique du corps</a:t>
            </a:r>
            <a:r>
              <a:rPr lang="fr-FR" sz="22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a:t>
            </a:r>
            <a:endParaRPr lang="fr-FR" sz="2200" dirty="0">
              <a:latin typeface="Calibri" panose="020F0502020204030204" pitchFamily="34" charset="0"/>
              <a:cs typeface="Calibri" panose="020F0502020204030204" pitchFamily="34" charset="0"/>
            </a:endParaRPr>
          </a:p>
          <a:p>
            <a:endParaRPr lang="fr-FR"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80203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123405" y="-32960"/>
            <a:ext cx="10254343" cy="7139156"/>
          </a:xfrm>
          <a:prstGeom prst="rect">
            <a:avLst/>
          </a:prstGeom>
        </p:spPr>
      </p:pic>
    </p:spTree>
    <p:extLst>
      <p:ext uri="{BB962C8B-B14F-4D97-AF65-F5344CB8AC3E}">
        <p14:creationId xmlns:p14="http://schemas.microsoft.com/office/powerpoint/2010/main" val="1093841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biLevel thresh="75000"/>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53589" y="192475"/>
            <a:ext cx="10293532" cy="6344955"/>
          </a:xfrm>
          <a:prstGeom prst="rect">
            <a:avLst/>
          </a:prstGeom>
        </p:spPr>
      </p:pic>
    </p:spTree>
    <p:extLst>
      <p:ext uri="{BB962C8B-B14F-4D97-AF65-F5344CB8AC3E}">
        <p14:creationId xmlns:p14="http://schemas.microsoft.com/office/powerpoint/2010/main" val="949424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extLst>
              <a:ext uri="{28A0092B-C50C-407E-A947-70E740481C1C}">
                <a14:useLocalDpi xmlns:a14="http://schemas.microsoft.com/office/drawing/2010/main" val="0"/>
              </a:ext>
            </a:extLst>
          </a:blip>
          <a:stretch>
            <a:fillRect/>
          </a:stretch>
        </p:blipFill>
        <p:spPr>
          <a:xfrm>
            <a:off x="-586872" y="0"/>
            <a:ext cx="7862884" cy="5473337"/>
          </a:xfrm>
          <a:prstGeom prst="rect">
            <a:avLst/>
          </a:prstGeom>
        </p:spPr>
      </p:pic>
      <p:pic>
        <p:nvPicPr>
          <p:cNvPr id="3" name="Image 2"/>
          <p:cNvPicPr/>
          <p:nvPr/>
        </p:nvPicPr>
        <p:blipFill>
          <a:blip r:embed="rId3">
            <a:extLst>
              <a:ext uri="{28A0092B-C50C-407E-A947-70E740481C1C}">
                <a14:useLocalDpi xmlns:a14="http://schemas.microsoft.com/office/drawing/2010/main" val="0"/>
              </a:ext>
            </a:extLst>
          </a:blip>
          <a:stretch>
            <a:fillRect/>
          </a:stretch>
        </p:blipFill>
        <p:spPr>
          <a:xfrm>
            <a:off x="2338251" y="2848337"/>
            <a:ext cx="5760720" cy="4296410"/>
          </a:xfrm>
          <a:prstGeom prst="rect">
            <a:avLst/>
          </a:prstGeom>
        </p:spPr>
      </p:pic>
      <p:pic>
        <p:nvPicPr>
          <p:cNvPr id="4" name="Image 3"/>
          <p:cNvPicPr/>
          <p:nvPr/>
        </p:nvPicPr>
        <p:blipFill>
          <a:blip r:embed="rId4">
            <a:extLst>
              <a:ext uri="{28A0092B-C50C-407E-A947-70E740481C1C}">
                <a14:useLocalDpi xmlns:a14="http://schemas.microsoft.com/office/drawing/2010/main" val="0"/>
              </a:ext>
            </a:extLst>
          </a:blip>
          <a:stretch>
            <a:fillRect/>
          </a:stretch>
        </p:blipFill>
        <p:spPr>
          <a:xfrm>
            <a:off x="5760720" y="0"/>
            <a:ext cx="5760720" cy="3947795"/>
          </a:xfrm>
          <a:prstGeom prst="rect">
            <a:avLst/>
          </a:prstGeom>
        </p:spPr>
      </p:pic>
    </p:spTree>
    <p:extLst>
      <p:ext uri="{BB962C8B-B14F-4D97-AF65-F5344CB8AC3E}">
        <p14:creationId xmlns:p14="http://schemas.microsoft.com/office/powerpoint/2010/main" val="1103628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6656" y="535577"/>
            <a:ext cx="10753725" cy="5826033"/>
          </a:xfrm>
        </p:spPr>
        <p:txBody>
          <a:bodyPr>
            <a:normAutofit lnSpcReduction="10000"/>
          </a:bodyPr>
          <a:lstStyle/>
          <a:p>
            <a:pPr indent="0">
              <a:lnSpc>
                <a:spcPct val="100000"/>
              </a:lnSpc>
              <a:buNone/>
            </a:pPr>
            <a:r>
              <a:rPr lang="fr-FR" sz="2000" dirty="0">
                <a:solidFill>
                  <a:srgbClr val="FF0000"/>
                </a:solidFill>
                <a:latin typeface="Calibri" panose="020F0502020204030204" pitchFamily="34" charset="0"/>
                <a:cs typeface="Calibri" panose="020F0502020204030204" pitchFamily="34" charset="0"/>
              </a:rPr>
              <a:t>► </a:t>
            </a:r>
            <a:r>
              <a:rPr lang="fr-FR" sz="2200" dirty="0" smtClean="0">
                <a:solidFill>
                  <a:srgbClr val="FF0000"/>
                </a:solidFill>
                <a:latin typeface="Calibri" panose="020F0502020204030204" pitchFamily="34" charset="0"/>
                <a:cs typeface="Calibri" panose="020F0502020204030204" pitchFamily="34" charset="0"/>
              </a:rPr>
              <a:t>Formation d’une TC </a:t>
            </a:r>
            <a:r>
              <a:rPr lang="fr-FR" sz="2200" dirty="0" smtClean="0">
                <a:latin typeface="Calibri" panose="020F0502020204030204" pitchFamily="34" charset="0"/>
                <a:cs typeface="Calibri" panose="020F0502020204030204" pitchFamily="34" charset="0"/>
              </a:rPr>
              <a:t>= apprentissage à </a:t>
            </a:r>
            <a:r>
              <a:rPr lang="fr-FR" sz="2200" dirty="0">
                <a:latin typeface="Calibri" panose="020F0502020204030204" pitchFamily="34" charset="0"/>
                <a:cs typeface="Calibri" panose="020F0502020204030204" pitchFamily="34" charset="0"/>
              </a:rPr>
              <a:t>la fois </a:t>
            </a:r>
            <a:r>
              <a:rPr lang="fr-FR" sz="2200" dirty="0" smtClean="0">
                <a:latin typeface="Calibri" panose="020F0502020204030204" pitchFamily="34" charset="0"/>
                <a:cs typeface="Calibri" panose="020F0502020204030204" pitchFamily="34" charset="0"/>
              </a:rPr>
              <a:t>des </a:t>
            </a:r>
            <a:r>
              <a:rPr lang="fr-FR" sz="2200" dirty="0">
                <a:latin typeface="Calibri" panose="020F0502020204030204" pitchFamily="34" charset="0"/>
                <a:cs typeface="Calibri" panose="020F0502020204030204" pitchFamily="34" charset="0"/>
              </a:rPr>
              <a:t>gestes techniques, du rapport au partenaire, de la mise en jeu des règles sportives et de tout un ensemble de sensations engagées dans </a:t>
            </a:r>
            <a:r>
              <a:rPr lang="fr-FR" sz="2200" dirty="0" smtClean="0">
                <a:latin typeface="Calibri" panose="020F0502020204030204" pitchFamily="34" charset="0"/>
                <a:cs typeface="Calibri" panose="020F0502020204030204" pitchFamily="34" charset="0"/>
              </a:rPr>
              <a:t>l’action :</a:t>
            </a:r>
            <a:endParaRPr lang="fr-FR" sz="2200" dirty="0">
              <a:latin typeface="Calibri" panose="020F0502020204030204" pitchFamily="34" charset="0"/>
              <a:cs typeface="Calibri" panose="020F0502020204030204" pitchFamily="34" charset="0"/>
            </a:endParaRPr>
          </a:p>
          <a:p>
            <a:pPr lvl="4" indent="0">
              <a:lnSpc>
                <a:spcPct val="100000"/>
              </a:lnSpc>
              <a:buNone/>
            </a:pPr>
            <a:endParaRPr lang="fr-FR" sz="2200" u="sng" dirty="0" smtClean="0">
              <a:latin typeface="Calibri" panose="020F0502020204030204" pitchFamily="34" charset="0"/>
              <a:cs typeface="Calibri" panose="020F0502020204030204" pitchFamily="34" charset="0"/>
            </a:endParaRPr>
          </a:p>
          <a:p>
            <a:pPr lvl="4" indent="0">
              <a:lnSpc>
                <a:spcPct val="100000"/>
              </a:lnSpc>
              <a:buNone/>
            </a:pPr>
            <a:endParaRPr lang="fr-FR" sz="2200" u="sng" dirty="0">
              <a:latin typeface="Calibri" panose="020F0502020204030204" pitchFamily="34" charset="0"/>
              <a:cs typeface="Calibri" panose="020F0502020204030204" pitchFamily="34" charset="0"/>
            </a:endParaRPr>
          </a:p>
          <a:p>
            <a:pPr lvl="4" indent="0">
              <a:lnSpc>
                <a:spcPct val="100000"/>
              </a:lnSpc>
              <a:buNone/>
            </a:pPr>
            <a:r>
              <a:rPr lang="fr-FR" sz="2200" u="sng" dirty="0" smtClean="0">
                <a:latin typeface="Calibri" panose="020F0502020204030204" pitchFamily="34" charset="0"/>
                <a:cs typeface="Calibri" panose="020F0502020204030204" pitchFamily="34" charset="0"/>
              </a:rPr>
              <a:t>Journal de terrain</a:t>
            </a:r>
            <a:r>
              <a:rPr lang="fr-FR" sz="2200" i="1" dirty="0" smtClean="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a:t>
            </a:r>
          </a:p>
          <a:p>
            <a:pPr lvl="4" indent="0">
              <a:lnSpc>
                <a:spcPct val="100000"/>
              </a:lnSpc>
              <a:buNone/>
            </a:pPr>
            <a:r>
              <a:rPr lang="fr-FR" sz="2200" dirty="0" smtClean="0">
                <a:latin typeface="Calibri" panose="020F0502020204030204" pitchFamily="34" charset="0"/>
                <a:cs typeface="Calibri" panose="020F0502020204030204" pitchFamily="34" charset="0"/>
              </a:rPr>
              <a:t>«</a:t>
            </a:r>
            <a:r>
              <a:rPr lang="fr-FR" sz="2200" dirty="0">
                <a:latin typeface="Calibri" panose="020F0502020204030204" pitchFamily="34" charset="0"/>
                <a:cs typeface="Calibri" panose="020F0502020204030204" pitchFamily="34" charset="0"/>
              </a:rPr>
              <a:t> Le 2 mars 1989. Je suis prêt : survêt bleu, short noir et sweat-shirt rouge, gants rouges, je sautille sur place en attendant Eddie qui enfile avec application ses pads [sorte de larges moufles plates]. </a:t>
            </a:r>
            <a:r>
              <a:rPr lang="fr-FR" sz="2200" dirty="0" err="1">
                <a:latin typeface="Calibri" panose="020F0502020204030204" pitchFamily="34" charset="0"/>
                <a:cs typeface="Calibri" panose="020F0502020204030204" pitchFamily="34" charset="0"/>
              </a:rPr>
              <a:t>DeeDee</a:t>
            </a:r>
            <a:r>
              <a:rPr lang="fr-FR" sz="2200" dirty="0">
                <a:latin typeface="Calibri" panose="020F0502020204030204" pitchFamily="34" charset="0"/>
                <a:cs typeface="Calibri" panose="020F0502020204030204" pitchFamily="34" charset="0"/>
              </a:rPr>
              <a:t> glapit : « Time, </a:t>
            </a:r>
            <a:r>
              <a:rPr lang="fr-FR" sz="2200" dirty="0" err="1">
                <a:latin typeface="Calibri" panose="020F0502020204030204" pitchFamily="34" charset="0"/>
                <a:cs typeface="Calibri" panose="020F0502020204030204" pitchFamily="34" charset="0"/>
              </a:rPr>
              <a:t>work</a:t>
            </a:r>
            <a:r>
              <a:rPr lang="fr-FR" sz="2200" dirty="0">
                <a:latin typeface="Calibri" panose="020F0502020204030204" pitchFamily="34" charset="0"/>
                <a:cs typeface="Calibri" panose="020F0502020204030204" pitchFamily="34" charset="0"/>
              </a:rPr>
              <a:t> ! ». Eddie se plante devant moi et lève la main droite en l’air : « </a:t>
            </a:r>
            <a:r>
              <a:rPr lang="fr-FR" sz="2200" dirty="0" err="1">
                <a:latin typeface="Calibri" panose="020F0502020204030204" pitchFamily="34" charset="0"/>
                <a:cs typeface="Calibri" panose="020F0502020204030204" pitchFamily="34" charset="0"/>
              </a:rPr>
              <a:t>Jab</a:t>
            </a:r>
            <a:r>
              <a:rPr lang="fr-FR" sz="2200" dirty="0">
                <a:latin typeface="Calibri" panose="020F0502020204030204" pitchFamily="34" charset="0"/>
                <a:cs typeface="Calibri" panose="020F0502020204030204" pitchFamily="34" charset="0"/>
              </a:rPr>
              <a:t> ! » Je m’avance en me fendant et j’écrase mon poing gauche sur la palette en cuir qu’il me tend. Paf, paf, paf, ça pète, j’ai la pêche et mes coups arrivent bien – on sait tout de suite si on tape dans le mille car le pad claque au lieu de faire un bruit sourd. Au moment où je touche sa main, Eddie donne un petit coup sec du poignet vers le bas pour contrer la force de mon </a:t>
            </a:r>
            <a:r>
              <a:rPr lang="fr-FR" sz="2200" dirty="0" err="1">
                <a:latin typeface="Calibri" panose="020F0502020204030204" pitchFamily="34" charset="0"/>
                <a:cs typeface="Calibri" panose="020F0502020204030204" pitchFamily="34" charset="0"/>
              </a:rPr>
              <a:t>jab</a:t>
            </a:r>
            <a:r>
              <a:rPr lang="fr-FR" sz="2200" dirty="0">
                <a:latin typeface="Calibri" panose="020F0502020204030204" pitchFamily="34" charset="0"/>
                <a:cs typeface="Calibri" panose="020F0502020204030204" pitchFamily="34" charset="0"/>
              </a:rPr>
              <a:t>. « Redouble ton </a:t>
            </a:r>
            <a:r>
              <a:rPr lang="fr-FR" sz="2200" dirty="0" err="1">
                <a:latin typeface="Calibri" panose="020F0502020204030204" pitchFamily="34" charset="0"/>
                <a:cs typeface="Calibri" panose="020F0502020204030204" pitchFamily="34" charset="0"/>
              </a:rPr>
              <a:t>jab</a:t>
            </a:r>
            <a:r>
              <a:rPr lang="fr-FR" sz="2200" dirty="0">
                <a:latin typeface="Calibri" panose="020F0502020204030204" pitchFamily="34" charset="0"/>
                <a:cs typeface="Calibri" panose="020F0502020204030204" pitchFamily="34" charset="0"/>
              </a:rPr>
              <a:t>, c’est ça… Avance, avance avec ton </a:t>
            </a:r>
            <a:r>
              <a:rPr lang="fr-FR" sz="2200" dirty="0" err="1">
                <a:latin typeface="Calibri" panose="020F0502020204030204" pitchFamily="34" charset="0"/>
                <a:cs typeface="Calibri" panose="020F0502020204030204" pitchFamily="34" charset="0"/>
              </a:rPr>
              <a:t>jab</a:t>
            </a:r>
            <a:r>
              <a:rPr lang="fr-FR" sz="22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a:t>
            </a:r>
          </a:p>
          <a:p>
            <a:pPr lvl="5" indent="0" algn="r">
              <a:lnSpc>
                <a:spcPct val="100000"/>
              </a:lnSpc>
              <a:buNone/>
            </a:pPr>
            <a:r>
              <a:rPr lang="fr-FR" sz="2200" dirty="0" smtClean="0">
                <a:latin typeface="Calibri" panose="020F0502020204030204" pitchFamily="34" charset="0"/>
                <a:cs typeface="Calibri" panose="020F0502020204030204" pitchFamily="34" charset="0"/>
              </a:rPr>
              <a:t>(p</a:t>
            </a:r>
            <a:r>
              <a:rPr lang="fr-FR" sz="22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65).</a:t>
            </a:r>
            <a:endParaRPr lang="fr-FR" sz="2200" dirty="0">
              <a:latin typeface="Calibri" panose="020F0502020204030204" pitchFamily="34" charset="0"/>
              <a:cs typeface="Calibri" panose="020F0502020204030204" pitchFamily="34" charset="0"/>
            </a:endParaRPr>
          </a:p>
          <a:p>
            <a:endParaRPr lang="fr-FR" b="1"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6032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78823" y="352697"/>
            <a:ext cx="11338559" cy="6178732"/>
          </a:xfrm>
        </p:spPr>
        <p:txBody>
          <a:bodyPr>
            <a:normAutofit/>
          </a:bodyPr>
          <a:lstStyle/>
          <a:p>
            <a:pPr indent="0">
              <a:lnSpc>
                <a:spcPct val="100000"/>
              </a:lnSpc>
              <a:buNone/>
            </a:pPr>
            <a:r>
              <a:rPr lang="fr-FR" sz="2200" b="1" dirty="0">
                <a:solidFill>
                  <a:srgbClr val="FF0000"/>
                </a:solidFill>
                <a:latin typeface="Calibri" panose="020F0502020204030204" pitchFamily="34" charset="0"/>
                <a:cs typeface="Calibri" panose="020F0502020204030204" pitchFamily="34" charset="0"/>
              </a:rPr>
              <a:t>► </a:t>
            </a:r>
            <a:r>
              <a:rPr lang="fr-FR" sz="2200" dirty="0" smtClean="0">
                <a:solidFill>
                  <a:schemeClr val="tx1"/>
                </a:solidFill>
                <a:latin typeface="Calibri" panose="020F0502020204030204" pitchFamily="34" charset="0"/>
                <a:cs typeface="Calibri" panose="020F0502020204030204" pitchFamily="34" charset="0"/>
              </a:rPr>
              <a:t>A</a:t>
            </a:r>
            <a:r>
              <a:rPr lang="fr-FR" sz="2200" dirty="0" smtClean="0">
                <a:latin typeface="Calibri" panose="020F0502020204030204" pitchFamily="34" charset="0"/>
                <a:cs typeface="Calibri" panose="020F0502020204030204" pitchFamily="34" charset="0"/>
              </a:rPr>
              <a:t>pprendre </a:t>
            </a:r>
            <a:r>
              <a:rPr lang="fr-FR" sz="2200" dirty="0">
                <a:latin typeface="Calibri" panose="020F0502020204030204" pitchFamily="34" charset="0"/>
                <a:cs typeface="Calibri" panose="020F0502020204030204" pitchFamily="34" charset="0"/>
              </a:rPr>
              <a:t>à recevoir des coups, </a:t>
            </a:r>
            <a:r>
              <a:rPr lang="fr-FR" sz="2200" dirty="0" smtClean="0">
                <a:latin typeface="Calibri" panose="020F0502020204030204" pitchFamily="34" charset="0"/>
                <a:cs typeface="Calibri" panose="020F0502020204030204" pitchFamily="34" charset="0"/>
              </a:rPr>
              <a:t>savoir se positionner, </a:t>
            </a:r>
            <a:r>
              <a:rPr lang="fr-FR" sz="2200" dirty="0">
                <a:latin typeface="Calibri" panose="020F0502020204030204" pitchFamily="34" charset="0"/>
                <a:cs typeface="Calibri" panose="020F0502020204030204" pitchFamily="34" charset="0"/>
              </a:rPr>
              <a:t>acquérir des réflexes à travers lesquels </a:t>
            </a:r>
            <a:r>
              <a:rPr lang="fr-FR" sz="2200" b="1" dirty="0" smtClean="0">
                <a:latin typeface="Calibri" panose="020F0502020204030204" pitchFamily="34" charset="0"/>
                <a:cs typeface="Calibri" panose="020F0502020204030204" pitchFamily="34" charset="0"/>
              </a:rPr>
              <a:t>« c’est le corps qui pense</a:t>
            </a:r>
            <a:r>
              <a:rPr lang="fr-FR" sz="2200" b="1" dirty="0">
                <a:latin typeface="Calibri" panose="020F0502020204030204" pitchFamily="34" charset="0"/>
                <a:cs typeface="Calibri" panose="020F0502020204030204" pitchFamily="34" charset="0"/>
              </a:rPr>
              <a:t> »</a:t>
            </a:r>
            <a:r>
              <a:rPr lang="fr-FR" sz="22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Sous l’effet des injonctions du coach, des conseils des autres boxeurs, de l’observation et des </a:t>
            </a:r>
            <a:r>
              <a:rPr lang="fr-FR" sz="2200" b="1" dirty="0" smtClean="0">
                <a:latin typeface="Calibri" panose="020F0502020204030204" pitchFamily="34" charset="0"/>
                <a:cs typeface="Calibri" panose="020F0502020204030204" pitchFamily="34" charset="0"/>
              </a:rPr>
              <a:t>ajustements </a:t>
            </a:r>
            <a:r>
              <a:rPr lang="fr-FR" sz="2200" dirty="0" smtClean="0">
                <a:latin typeface="Calibri" panose="020F0502020204030204" pitchFamily="34" charset="0"/>
                <a:cs typeface="Calibri" panose="020F0502020204030204" pitchFamily="34" charset="0"/>
              </a:rPr>
              <a:t>permanents (essai, erreur, répétition, etc.). </a:t>
            </a:r>
            <a:endParaRPr lang="fr-FR" sz="2200" b="1" dirty="0" smtClean="0">
              <a:solidFill>
                <a:srgbClr val="FF0000"/>
              </a:solidFill>
              <a:latin typeface="Calibri" panose="020F0502020204030204" pitchFamily="34" charset="0"/>
              <a:cs typeface="Calibri" panose="020F0502020204030204" pitchFamily="34" charset="0"/>
            </a:endParaRPr>
          </a:p>
          <a:p>
            <a:pPr indent="0">
              <a:lnSpc>
                <a:spcPct val="100000"/>
              </a:lnSpc>
              <a:buNone/>
            </a:pPr>
            <a:r>
              <a:rPr lang="fr-FR" sz="2200" b="1" dirty="0" smtClean="0">
                <a:solidFill>
                  <a:srgbClr val="FF0000"/>
                </a:solidFill>
                <a:latin typeface="Calibri" panose="020F0502020204030204" pitchFamily="34" charset="0"/>
                <a:cs typeface="Calibri" panose="020F0502020204030204" pitchFamily="34" charset="0"/>
              </a:rPr>
              <a:t>	*</a:t>
            </a:r>
            <a:r>
              <a:rPr lang="fr-FR" sz="2200" dirty="0" err="1" smtClean="0">
                <a:latin typeface="Calibri" panose="020F0502020204030204" pitchFamily="34" charset="0"/>
                <a:cs typeface="Calibri" panose="020F0502020204030204" pitchFamily="34" charset="0"/>
              </a:rPr>
              <a:t>DeeDee</a:t>
            </a:r>
            <a:r>
              <a:rPr lang="fr-FR" sz="2200" dirty="0" smtClean="0">
                <a:latin typeface="Calibri" panose="020F0502020204030204" pitchFamily="34" charset="0"/>
                <a:cs typeface="Calibri" panose="020F0502020204030204" pitchFamily="34" charset="0"/>
              </a:rPr>
              <a:t> </a:t>
            </a:r>
            <a:r>
              <a:rPr lang="fr-FR" sz="2200" dirty="0">
                <a:latin typeface="Calibri" panose="020F0502020204030204" pitchFamily="34" charset="0"/>
                <a:cs typeface="Calibri" panose="020F0502020204030204" pitchFamily="34" charset="0"/>
              </a:rPr>
              <a:t>et Anthony lui enseignent comment on bloque </a:t>
            </a:r>
            <a:r>
              <a:rPr lang="fr-FR" sz="2200" dirty="0" smtClean="0">
                <a:latin typeface="Calibri" panose="020F0502020204030204" pitchFamily="34" charset="0"/>
                <a:cs typeface="Calibri" panose="020F0502020204030204" pitchFamily="34" charset="0"/>
              </a:rPr>
              <a:t>un </a:t>
            </a:r>
            <a:r>
              <a:rPr lang="fr-FR" sz="2200" i="1" dirty="0" err="1" smtClean="0">
                <a:latin typeface="Calibri" panose="020F0502020204030204" pitchFamily="34" charset="0"/>
                <a:cs typeface="Calibri" panose="020F0502020204030204" pitchFamily="34" charset="0"/>
              </a:rPr>
              <a:t>jab</a:t>
            </a:r>
            <a:r>
              <a:rPr lang="fr-FR" sz="2200" dirty="0" smtClean="0">
                <a:latin typeface="Calibri" panose="020F0502020204030204" pitchFamily="34" charset="0"/>
                <a:cs typeface="Calibri" panose="020F0502020204030204" pitchFamily="34" charset="0"/>
              </a:rPr>
              <a:t>.</a:t>
            </a:r>
            <a:endParaRPr lang="fr-FR" sz="2200" dirty="0">
              <a:latin typeface="Calibri" panose="020F0502020204030204" pitchFamily="34" charset="0"/>
              <a:cs typeface="Calibri" panose="020F0502020204030204" pitchFamily="34" charset="0"/>
            </a:endParaRPr>
          </a:p>
          <a:p>
            <a:pPr lvl="3" indent="0">
              <a:lnSpc>
                <a:spcPct val="100000"/>
              </a:lnSpc>
              <a:spcBef>
                <a:spcPts val="0"/>
              </a:spcBef>
              <a:buNone/>
            </a:pPr>
            <a:endParaRPr lang="fr-FR" sz="2200" b="1" i="1" dirty="0">
              <a:latin typeface="Calibri" panose="020F0502020204030204" pitchFamily="34" charset="0"/>
              <a:cs typeface="Calibri" panose="020F0502020204030204" pitchFamily="34" charset="0"/>
            </a:endParaRPr>
          </a:p>
          <a:p>
            <a:pPr lvl="3" indent="0">
              <a:lnSpc>
                <a:spcPct val="100000"/>
              </a:lnSpc>
              <a:buNone/>
            </a:pPr>
            <a:r>
              <a:rPr lang="fr-FR" sz="2200" u="sng" dirty="0" smtClean="0">
                <a:latin typeface="Calibri" panose="020F0502020204030204" pitchFamily="34" charset="0"/>
                <a:cs typeface="Calibri" panose="020F0502020204030204" pitchFamily="34" charset="0"/>
              </a:rPr>
              <a:t>Journal de terrain</a:t>
            </a:r>
            <a:r>
              <a:rPr lang="fr-FR" sz="2200" dirty="0" smtClean="0">
                <a:latin typeface="Calibri" panose="020F0502020204030204" pitchFamily="34" charset="0"/>
                <a:cs typeface="Calibri" panose="020F0502020204030204" pitchFamily="34" charset="0"/>
              </a:rPr>
              <a:t> :</a:t>
            </a:r>
          </a:p>
          <a:p>
            <a:pPr lvl="3" indent="0">
              <a:lnSpc>
                <a:spcPct val="100000"/>
              </a:lnSpc>
              <a:buNone/>
            </a:pPr>
            <a:r>
              <a:rPr lang="fr-FR" sz="2200" dirty="0" smtClean="0">
                <a:latin typeface="Calibri" panose="020F0502020204030204" pitchFamily="34" charset="0"/>
                <a:cs typeface="Calibri" panose="020F0502020204030204" pitchFamily="34" charset="0"/>
              </a:rPr>
              <a:t>« Je fais d’abord cinq rounds devant la glace. J’essaie de bien bouger la tête de droite et de gauche entre mes coups. De l’arrière-salle, </a:t>
            </a:r>
            <a:r>
              <a:rPr lang="fr-FR" sz="2200" dirty="0" err="1" smtClean="0">
                <a:latin typeface="Calibri" panose="020F0502020204030204" pitchFamily="34" charset="0"/>
                <a:cs typeface="Calibri" panose="020F0502020204030204" pitchFamily="34" charset="0"/>
              </a:rPr>
              <a:t>DeeDee</a:t>
            </a:r>
            <a:r>
              <a:rPr lang="fr-FR" sz="2200" dirty="0" smtClean="0">
                <a:latin typeface="Calibri" panose="020F0502020204030204" pitchFamily="34" charset="0"/>
                <a:cs typeface="Calibri" panose="020F0502020204030204" pitchFamily="34" charset="0"/>
              </a:rPr>
              <a:t> me dit de ramener en même temps mon poing droit vers l’intérieur pour attraper le poing de mon opposant. “Fais un bol, fais un bol avec ta main pour attraper le gant” Garde ton coude contre flanc, ton coude doit pas bouger, y a que ta main qui bouge… […]</a:t>
            </a:r>
          </a:p>
          <a:p>
            <a:pPr lvl="3" indent="0">
              <a:lnSpc>
                <a:spcPct val="100000"/>
              </a:lnSpc>
              <a:buNone/>
            </a:pPr>
            <a:r>
              <a:rPr lang="fr-FR" sz="2200" dirty="0" smtClean="0">
                <a:latin typeface="Calibri" panose="020F0502020204030204" pitchFamily="34" charset="0"/>
                <a:cs typeface="Calibri" panose="020F0502020204030204" pitchFamily="34" charset="0"/>
              </a:rPr>
              <a:t>Je </a:t>
            </a:r>
            <a:r>
              <a:rPr lang="fr-FR" sz="2200" dirty="0">
                <a:latin typeface="Calibri" panose="020F0502020204030204" pitchFamily="34" charset="0"/>
                <a:cs typeface="Calibri" panose="020F0502020204030204" pitchFamily="34" charset="0"/>
              </a:rPr>
              <a:t>m’applique à refaire le geste que </a:t>
            </a:r>
            <a:r>
              <a:rPr lang="fr-FR" sz="2200" dirty="0" err="1">
                <a:latin typeface="Calibri" panose="020F0502020204030204" pitchFamily="34" charset="0"/>
                <a:cs typeface="Calibri" panose="020F0502020204030204" pitchFamily="34" charset="0"/>
              </a:rPr>
              <a:t>DeeDee</a:t>
            </a:r>
            <a:r>
              <a:rPr lang="fr-FR" sz="2200" dirty="0">
                <a:latin typeface="Calibri" panose="020F0502020204030204" pitchFamily="34" charset="0"/>
                <a:cs typeface="Calibri" panose="020F0502020204030204" pitchFamily="34" charset="0"/>
              </a:rPr>
              <a:t> me montre mais sans y parvenir vraiment. Mon coude continue de se soulever malgré moi. “Ne bouge pas ton coude”, qu’est-ce que je t’ai dit ? » </a:t>
            </a:r>
            <a:endParaRPr lang="fr-FR" sz="2200" dirty="0" smtClean="0">
              <a:latin typeface="Calibri" panose="020F0502020204030204" pitchFamily="34" charset="0"/>
              <a:cs typeface="Calibri" panose="020F0502020204030204" pitchFamily="34" charset="0"/>
            </a:endParaRPr>
          </a:p>
          <a:p>
            <a:pPr lvl="3" indent="0" algn="r">
              <a:lnSpc>
                <a:spcPct val="100000"/>
              </a:lnSpc>
              <a:buNone/>
            </a:pPr>
            <a:r>
              <a:rPr lang="fr-FR" sz="2200" dirty="0" smtClean="0">
                <a:latin typeface="Calibri" panose="020F0502020204030204" pitchFamily="34" charset="0"/>
                <a:cs typeface="Calibri" panose="020F0502020204030204" pitchFamily="34" charset="0"/>
              </a:rPr>
              <a:t>(</a:t>
            </a:r>
            <a:r>
              <a:rPr lang="fr-FR" sz="2200" dirty="0">
                <a:latin typeface="Calibri" panose="020F0502020204030204" pitchFamily="34" charset="0"/>
                <a:cs typeface="Calibri" panose="020F0502020204030204" pitchFamily="34" charset="0"/>
              </a:rPr>
              <a:t>p. 121).</a:t>
            </a:r>
          </a:p>
          <a:p>
            <a:endParaRPr lang="fr-FR" sz="2200" b="1"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8328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6656" y="535577"/>
            <a:ext cx="10753725" cy="5826033"/>
          </a:xfrm>
        </p:spPr>
        <p:txBody>
          <a:bodyPr>
            <a:normAutofit/>
          </a:bodyPr>
          <a:lstStyle/>
          <a:p>
            <a:pPr indent="0">
              <a:lnSpc>
                <a:spcPct val="100000"/>
              </a:lnSpc>
              <a:buNone/>
            </a:pPr>
            <a:r>
              <a:rPr lang="fr-FR" sz="2200" b="1" dirty="0">
                <a:solidFill>
                  <a:srgbClr val="FF0000"/>
                </a:solidFill>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Mais </a:t>
            </a:r>
            <a:r>
              <a:rPr lang="fr-FR" sz="2200" dirty="0" smtClean="0">
                <a:latin typeface="Calibri" panose="020F0502020204030204" pitchFamily="34" charset="0"/>
                <a:cs typeface="Calibri" panose="020F0502020204030204" pitchFamily="34" charset="0"/>
              </a:rPr>
              <a:t>façonnage du corps contient aussi : </a:t>
            </a:r>
            <a:r>
              <a:rPr lang="fr-FR" sz="2200" b="1" dirty="0" smtClean="0">
                <a:latin typeface="Calibri" panose="020F0502020204030204" pitchFamily="34" charset="0"/>
                <a:cs typeface="Calibri" panose="020F0502020204030204" pitchFamily="34" charset="0"/>
              </a:rPr>
              <a:t>une </a:t>
            </a:r>
            <a:r>
              <a:rPr lang="fr-FR" sz="2200" b="1" dirty="0">
                <a:solidFill>
                  <a:srgbClr val="FF0000"/>
                </a:solidFill>
                <a:latin typeface="Calibri" panose="020F0502020204030204" pitchFamily="34" charset="0"/>
                <a:cs typeface="Calibri" panose="020F0502020204030204" pitchFamily="34" charset="0"/>
              </a:rPr>
              <a:t>conversion</a:t>
            </a:r>
            <a:r>
              <a:rPr lang="fr-FR" sz="2200" b="1" dirty="0">
                <a:latin typeface="Calibri" panose="020F0502020204030204" pitchFamily="34" charset="0"/>
                <a:cs typeface="Calibri" panose="020F0502020204030204" pitchFamily="34" charset="0"/>
              </a:rPr>
              <a:t> </a:t>
            </a:r>
            <a:r>
              <a:rPr lang="fr-FR" sz="2200" b="1" dirty="0" smtClean="0">
                <a:latin typeface="Calibri" panose="020F0502020204030204" pitchFamily="34" charset="0"/>
                <a:cs typeface="Calibri" panose="020F0502020204030204" pitchFamily="34" charset="0"/>
              </a:rPr>
              <a:t>au monde des boxeurs </a:t>
            </a:r>
            <a:r>
              <a:rPr lang="fr-FR" sz="2200" dirty="0" smtClean="0">
                <a:latin typeface="Calibri" panose="020F0502020204030204" pitchFamily="34" charset="0"/>
                <a:cs typeface="Calibri" panose="020F0502020204030204" pitchFamily="34" charset="0"/>
              </a:rPr>
              <a:t>= il </a:t>
            </a:r>
            <a:r>
              <a:rPr lang="fr-FR" sz="2200" dirty="0">
                <a:latin typeface="Calibri" panose="020F0502020204030204" pitchFamily="34" charset="0"/>
                <a:cs typeface="Calibri" panose="020F0502020204030204" pitchFamily="34" charset="0"/>
              </a:rPr>
              <a:t>devient l’un d’eux. </a:t>
            </a:r>
            <a:endParaRPr lang="fr-FR" sz="2200" dirty="0" smtClean="0">
              <a:latin typeface="Calibri" panose="020F0502020204030204" pitchFamily="34" charset="0"/>
              <a:cs typeface="Calibri" panose="020F0502020204030204" pitchFamily="34" charset="0"/>
            </a:endParaRPr>
          </a:p>
          <a:p>
            <a:pPr indent="0">
              <a:lnSpc>
                <a:spcPct val="100000"/>
              </a:lnSpc>
              <a:buNone/>
            </a:pPr>
            <a:r>
              <a:rPr lang="fr-FR" sz="2200" b="1" dirty="0">
                <a:solidFill>
                  <a:schemeClr val="tx1"/>
                </a:solidFill>
                <a:latin typeface="Calibri" panose="020F0502020204030204" pitchFamily="34" charset="0"/>
                <a:cs typeface="Calibri" panose="020F0502020204030204" pitchFamily="34" charset="0"/>
              </a:rPr>
              <a:t>=</a:t>
            </a:r>
            <a:r>
              <a:rPr lang="fr-FR" sz="2200" b="1" dirty="0" smtClean="0">
                <a:solidFill>
                  <a:schemeClr val="tx1"/>
                </a:solidFill>
                <a:latin typeface="Calibri" panose="020F0502020204030204" pitchFamily="34" charset="0"/>
                <a:cs typeface="Calibri" panose="020F0502020204030204" pitchFamily="34" charset="0"/>
              </a:rPr>
              <a:t> </a:t>
            </a:r>
            <a:r>
              <a:rPr lang="fr-FR" sz="2200" dirty="0">
                <a:solidFill>
                  <a:schemeClr val="tx1"/>
                </a:solidFill>
                <a:latin typeface="Calibri" panose="020F0502020204030204" pitchFamily="34" charset="0"/>
                <a:cs typeface="Calibri" panose="020F0502020204030204" pitchFamily="34" charset="0"/>
              </a:rPr>
              <a:t>a</a:t>
            </a:r>
            <a:r>
              <a:rPr lang="fr-FR" sz="2200" dirty="0" smtClean="0">
                <a:solidFill>
                  <a:schemeClr val="tx1"/>
                </a:solidFill>
                <a:latin typeface="Calibri" panose="020F0502020204030204" pitchFamily="34" charset="0"/>
                <a:cs typeface="Calibri" panose="020F0502020204030204" pitchFamily="34" charset="0"/>
              </a:rPr>
              <a:t>cquiert </a:t>
            </a:r>
            <a:r>
              <a:rPr lang="fr-FR" sz="2200" dirty="0">
                <a:solidFill>
                  <a:schemeClr val="tx1"/>
                </a:solidFill>
                <a:latin typeface="Calibri" panose="020F0502020204030204" pitchFamily="34" charset="0"/>
                <a:cs typeface="Calibri" panose="020F0502020204030204" pitchFamily="34" charset="0"/>
              </a:rPr>
              <a:t>des </a:t>
            </a:r>
            <a:r>
              <a:rPr lang="fr-FR" sz="2200" b="1" dirty="0">
                <a:solidFill>
                  <a:schemeClr val="tx1"/>
                </a:solidFill>
                <a:latin typeface="Calibri" panose="020F0502020204030204" pitchFamily="34" charset="0"/>
                <a:cs typeface="Calibri" panose="020F0502020204030204" pitchFamily="34" charset="0"/>
              </a:rPr>
              <a:t>règles de </a:t>
            </a:r>
            <a:r>
              <a:rPr lang="fr-FR" sz="2200" b="1" dirty="0" smtClean="0">
                <a:solidFill>
                  <a:schemeClr val="tx1"/>
                </a:solidFill>
                <a:latin typeface="Calibri" panose="020F0502020204030204" pitchFamily="34" charset="0"/>
                <a:cs typeface="Calibri" panose="020F0502020204030204" pitchFamily="34" charset="0"/>
              </a:rPr>
              <a:t>vie</a:t>
            </a:r>
            <a:r>
              <a:rPr lang="fr-FR" sz="2200" dirty="0" smtClean="0">
                <a:solidFill>
                  <a:schemeClr val="tx1"/>
                </a:solidFill>
                <a:latin typeface="Calibri" panose="020F0502020204030204" pitchFamily="34" charset="0"/>
                <a:cs typeface="Calibri" panose="020F0502020204030204" pitchFamily="34" charset="0"/>
              </a:rPr>
              <a:t>, </a:t>
            </a:r>
            <a:r>
              <a:rPr lang="fr-FR" sz="2200" dirty="0">
                <a:solidFill>
                  <a:schemeClr val="tx1"/>
                </a:solidFill>
                <a:latin typeface="Calibri" panose="020F0502020204030204" pitchFamily="34" charset="0"/>
                <a:cs typeface="Calibri" panose="020F0502020204030204" pitchFamily="34" charset="0"/>
              </a:rPr>
              <a:t>ce qu’il faut manger, la gestion </a:t>
            </a:r>
            <a:r>
              <a:rPr lang="fr-FR" sz="2200" dirty="0" smtClean="0">
                <a:solidFill>
                  <a:schemeClr val="tx1"/>
                </a:solidFill>
                <a:latin typeface="Calibri" panose="020F0502020204030204" pitchFamily="34" charset="0"/>
                <a:cs typeface="Calibri" panose="020F0502020204030204" pitchFamily="34" charset="0"/>
              </a:rPr>
              <a:t>de </a:t>
            </a:r>
            <a:r>
              <a:rPr lang="fr-FR" sz="2200" dirty="0">
                <a:solidFill>
                  <a:schemeClr val="tx1"/>
                </a:solidFill>
                <a:latin typeface="Calibri" panose="020F0502020204030204" pitchFamily="34" charset="0"/>
                <a:cs typeface="Calibri" panose="020F0502020204030204" pitchFamily="34" charset="0"/>
              </a:rPr>
              <a:t>la sexualité avant les combats (sacrifice) ou encore la sorte de virilité qui s’assouvit entre </a:t>
            </a:r>
            <a:r>
              <a:rPr lang="fr-FR" sz="2200" dirty="0" smtClean="0">
                <a:solidFill>
                  <a:schemeClr val="tx1"/>
                </a:solidFill>
                <a:latin typeface="Calibri" panose="020F0502020204030204" pitchFamily="34" charset="0"/>
                <a:cs typeface="Calibri" panose="020F0502020204030204" pitchFamily="34" charset="0"/>
              </a:rPr>
              <a:t>boxeurs</a:t>
            </a:r>
            <a:r>
              <a:rPr lang="fr-FR" sz="2200" dirty="0">
                <a:solidFill>
                  <a:schemeClr val="tx1"/>
                </a:solidFill>
                <a:latin typeface="Calibri" panose="020F0502020204030204" pitchFamily="34" charset="0"/>
                <a:cs typeface="Calibri" panose="020F0502020204030204" pitchFamily="34" charset="0"/>
              </a:rPr>
              <a:t> </a:t>
            </a:r>
            <a:r>
              <a:rPr lang="fr-FR" sz="2200" dirty="0" smtClean="0">
                <a:solidFill>
                  <a:schemeClr val="tx1"/>
                </a:solidFill>
                <a:latin typeface="Calibri" panose="020F0502020204030204" pitchFamily="34" charset="0"/>
                <a:cs typeface="Calibri" panose="020F0502020204030204" pitchFamily="34" charset="0"/>
              </a:rPr>
              <a:t>=&gt; </a:t>
            </a:r>
            <a:r>
              <a:rPr lang="fr-FR" sz="2200" b="1" dirty="0" smtClean="0">
                <a:solidFill>
                  <a:schemeClr val="tx1"/>
                </a:solidFill>
                <a:latin typeface="Calibri" panose="020F0502020204030204" pitchFamily="34" charset="0"/>
                <a:cs typeface="Calibri" panose="020F0502020204030204" pitchFamily="34" charset="0"/>
              </a:rPr>
              <a:t>ce </a:t>
            </a:r>
            <a:r>
              <a:rPr lang="fr-FR" sz="2200" b="1" dirty="0">
                <a:solidFill>
                  <a:schemeClr val="tx1"/>
                </a:solidFill>
                <a:latin typeface="Calibri" panose="020F0502020204030204" pitchFamily="34" charset="0"/>
                <a:cs typeface="Calibri" panose="020F0502020204030204" pitchFamily="34" charset="0"/>
              </a:rPr>
              <a:t>qui se fait quand on est un boxeur et ce qui ne se fait pas</a:t>
            </a:r>
            <a:r>
              <a:rPr lang="fr-FR" sz="2200" dirty="0">
                <a:solidFill>
                  <a:schemeClr val="tx1"/>
                </a:solidFill>
                <a:latin typeface="Calibri" panose="020F0502020204030204" pitchFamily="34" charset="0"/>
                <a:cs typeface="Calibri" panose="020F0502020204030204" pitchFamily="34" charset="0"/>
              </a:rPr>
              <a:t>, ce qui compte et ce qui ne compte pas. </a:t>
            </a:r>
            <a:endParaRPr lang="fr-FR" sz="2200" dirty="0" smtClean="0">
              <a:solidFill>
                <a:schemeClr val="tx1"/>
              </a:solidFill>
              <a:latin typeface="Calibri" panose="020F0502020204030204" pitchFamily="34" charset="0"/>
              <a:cs typeface="Calibri" panose="020F0502020204030204" pitchFamily="34" charset="0"/>
            </a:endParaRPr>
          </a:p>
          <a:p>
            <a:pPr indent="0">
              <a:lnSpc>
                <a:spcPct val="100000"/>
              </a:lnSpc>
              <a:buNone/>
            </a:pPr>
            <a:r>
              <a:rPr lang="fr-FR" sz="2200" b="1" dirty="0">
                <a:solidFill>
                  <a:schemeClr val="tx1"/>
                </a:solidFill>
                <a:latin typeface="Calibri" panose="020F0502020204030204" pitchFamily="34" charset="0"/>
                <a:cs typeface="Calibri" panose="020F0502020204030204" pitchFamily="34" charset="0"/>
              </a:rPr>
              <a:t>=</a:t>
            </a:r>
            <a:r>
              <a:rPr lang="fr-FR" sz="2200" b="1" dirty="0" smtClean="0">
                <a:solidFill>
                  <a:schemeClr val="tx1"/>
                </a:solidFill>
                <a:latin typeface="Calibri" panose="020F0502020204030204" pitchFamily="34" charset="0"/>
                <a:cs typeface="Calibri" panose="020F0502020204030204" pitchFamily="34" charset="0"/>
              </a:rPr>
              <a:t> </a:t>
            </a:r>
            <a:r>
              <a:rPr lang="fr-FR" sz="2200" dirty="0" smtClean="0">
                <a:solidFill>
                  <a:schemeClr val="tx1"/>
                </a:solidFill>
                <a:latin typeface="Calibri" panose="020F0502020204030204" pitchFamily="34" charset="0"/>
                <a:cs typeface="Calibri" panose="020F0502020204030204" pitchFamily="34" charset="0"/>
              </a:rPr>
              <a:t>Prend </a:t>
            </a:r>
            <a:r>
              <a:rPr lang="fr-FR" sz="2200" dirty="0">
                <a:solidFill>
                  <a:schemeClr val="tx1"/>
                </a:solidFill>
                <a:latin typeface="Calibri" panose="020F0502020204030204" pitchFamily="34" charset="0"/>
                <a:cs typeface="Calibri" panose="020F0502020204030204" pitchFamily="34" charset="0"/>
              </a:rPr>
              <a:t>part </a:t>
            </a:r>
            <a:r>
              <a:rPr lang="fr-FR" sz="2200" dirty="0" smtClean="0">
                <a:solidFill>
                  <a:schemeClr val="tx1"/>
                </a:solidFill>
                <a:latin typeface="Calibri" panose="020F0502020204030204" pitchFamily="34" charset="0"/>
                <a:cs typeface="Calibri" panose="020F0502020204030204" pitchFamily="34" charset="0"/>
              </a:rPr>
              <a:t>aussi </a:t>
            </a:r>
            <a:r>
              <a:rPr lang="fr-FR" sz="2200" b="1" dirty="0">
                <a:solidFill>
                  <a:schemeClr val="tx1"/>
                </a:solidFill>
                <a:latin typeface="Calibri" panose="020F0502020204030204" pitchFamily="34" charset="0"/>
                <a:cs typeface="Calibri" panose="020F0502020204030204" pitchFamily="34" charset="0"/>
              </a:rPr>
              <a:t>à un monde, celui du </a:t>
            </a:r>
            <a:r>
              <a:rPr lang="fr-FR" sz="2200" b="1" i="1" dirty="0">
                <a:solidFill>
                  <a:schemeClr val="tx1"/>
                </a:solidFill>
                <a:latin typeface="Calibri" panose="020F0502020204030204" pitchFamily="34" charset="0"/>
                <a:cs typeface="Calibri" panose="020F0502020204030204" pitchFamily="34" charset="0"/>
              </a:rPr>
              <a:t>gym</a:t>
            </a:r>
            <a:r>
              <a:rPr lang="fr-FR" sz="2200" dirty="0">
                <a:solidFill>
                  <a:schemeClr val="tx1"/>
                </a:solidFill>
                <a:latin typeface="Calibri" panose="020F0502020204030204" pitchFamily="34" charset="0"/>
                <a:cs typeface="Calibri" panose="020F0502020204030204" pitchFamily="34" charset="0"/>
              </a:rPr>
              <a:t>, qui est </a:t>
            </a:r>
            <a:r>
              <a:rPr lang="fr-FR" sz="2200" b="1" dirty="0">
                <a:solidFill>
                  <a:schemeClr val="tx1"/>
                </a:solidFill>
                <a:latin typeface="Calibri" panose="020F0502020204030204" pitchFamily="34" charset="0"/>
                <a:cs typeface="Calibri" panose="020F0502020204030204" pitchFamily="34" charset="0"/>
              </a:rPr>
              <a:t>fermé sur lui-même</a:t>
            </a:r>
            <a:r>
              <a:rPr lang="fr-FR" sz="2200" dirty="0">
                <a:solidFill>
                  <a:schemeClr val="tx1"/>
                </a:solidFill>
                <a:latin typeface="Calibri" panose="020F0502020204030204" pitchFamily="34" charset="0"/>
                <a:cs typeface="Calibri" panose="020F0502020204030204" pitchFamily="34" charset="0"/>
              </a:rPr>
              <a:t> et qui a ses propres règles. </a:t>
            </a:r>
            <a:r>
              <a:rPr lang="fr-FR" sz="2200" dirty="0" smtClean="0">
                <a:solidFill>
                  <a:schemeClr val="tx1"/>
                </a:solidFill>
                <a:latin typeface="Calibri" panose="020F0502020204030204" pitchFamily="34" charset="0"/>
                <a:cs typeface="Calibri" panose="020F0502020204030204" pitchFamily="34" charset="0"/>
              </a:rPr>
              <a:t>=&gt; solidarité </a:t>
            </a:r>
            <a:r>
              <a:rPr lang="fr-FR" sz="2200" dirty="0">
                <a:solidFill>
                  <a:schemeClr val="tx1"/>
                </a:solidFill>
                <a:latin typeface="Calibri" panose="020F0502020204030204" pitchFamily="34" charset="0"/>
                <a:cs typeface="Calibri" panose="020F0502020204030204" pitchFamily="34" charset="0"/>
              </a:rPr>
              <a:t>entre les hommes, </a:t>
            </a:r>
            <a:r>
              <a:rPr lang="fr-FR" sz="2200" dirty="0" smtClean="0">
                <a:solidFill>
                  <a:schemeClr val="tx1"/>
                </a:solidFill>
                <a:latin typeface="Calibri" panose="020F0502020204030204" pitchFamily="34" charset="0"/>
                <a:cs typeface="Calibri" panose="020F0502020204030204" pitchFamily="34" charset="0"/>
              </a:rPr>
              <a:t>surnoms</a:t>
            </a:r>
            <a:r>
              <a:rPr lang="fr-FR" sz="2200" dirty="0">
                <a:solidFill>
                  <a:schemeClr val="tx1"/>
                </a:solidFill>
                <a:latin typeface="Calibri" panose="020F0502020204030204" pitchFamily="34" charset="0"/>
                <a:cs typeface="Calibri" panose="020F0502020204030204" pitchFamily="34" charset="0"/>
              </a:rPr>
              <a:t>, </a:t>
            </a:r>
            <a:r>
              <a:rPr lang="fr-FR" sz="2200" dirty="0" smtClean="0">
                <a:solidFill>
                  <a:schemeClr val="tx1"/>
                </a:solidFill>
                <a:latin typeface="Calibri" panose="020F0502020204030204" pitchFamily="34" charset="0"/>
                <a:cs typeface="Calibri" panose="020F0502020204030204" pitchFamily="34" charset="0"/>
              </a:rPr>
              <a:t>blagues</a:t>
            </a:r>
            <a:r>
              <a:rPr lang="fr-FR" sz="2200" dirty="0">
                <a:solidFill>
                  <a:schemeClr val="tx1"/>
                </a:solidFill>
                <a:latin typeface="Calibri" panose="020F0502020204030204" pitchFamily="34" charset="0"/>
                <a:cs typeface="Calibri" panose="020F0502020204030204" pitchFamily="34" charset="0"/>
              </a:rPr>
              <a:t>, </a:t>
            </a:r>
            <a:r>
              <a:rPr lang="fr-FR" sz="2200" dirty="0" smtClean="0">
                <a:solidFill>
                  <a:schemeClr val="tx1"/>
                </a:solidFill>
                <a:latin typeface="Calibri" panose="020F0502020204030204" pitchFamily="34" charset="0"/>
                <a:cs typeface="Calibri" panose="020F0502020204030204" pitchFamily="34" charset="0"/>
              </a:rPr>
              <a:t>virées </a:t>
            </a:r>
            <a:r>
              <a:rPr lang="fr-FR" sz="2200" dirty="0">
                <a:solidFill>
                  <a:schemeClr val="tx1"/>
                </a:solidFill>
                <a:latin typeface="Calibri" panose="020F0502020204030204" pitchFamily="34" charset="0"/>
                <a:cs typeface="Calibri" panose="020F0502020204030204" pitchFamily="34" charset="0"/>
              </a:rPr>
              <a:t>en bagnole, </a:t>
            </a:r>
            <a:r>
              <a:rPr lang="fr-FR" sz="2200" dirty="0" smtClean="0">
                <a:solidFill>
                  <a:schemeClr val="tx1"/>
                </a:solidFill>
                <a:latin typeface="Calibri" panose="020F0502020204030204" pitchFamily="34" charset="0"/>
                <a:cs typeface="Calibri" panose="020F0502020204030204" pitchFamily="34" charset="0"/>
              </a:rPr>
              <a:t>connivences</a:t>
            </a:r>
            <a:r>
              <a:rPr lang="fr-FR" sz="2200" dirty="0">
                <a:solidFill>
                  <a:schemeClr val="tx1"/>
                </a:solidFill>
                <a:latin typeface="Calibri" panose="020F0502020204030204" pitchFamily="34" charset="0"/>
                <a:cs typeface="Calibri" panose="020F0502020204030204" pitchFamily="34" charset="0"/>
              </a:rPr>
              <a:t>, entraide, vision de la société, </a:t>
            </a:r>
            <a:r>
              <a:rPr lang="fr-FR" sz="2200" dirty="0" smtClean="0">
                <a:solidFill>
                  <a:schemeClr val="tx1"/>
                </a:solidFill>
                <a:latin typeface="Calibri" panose="020F0502020204030204" pitchFamily="34" charset="0"/>
                <a:cs typeface="Calibri" panose="020F0502020204030204" pitchFamily="34" charset="0"/>
              </a:rPr>
              <a:t>etc</a:t>
            </a:r>
            <a:r>
              <a:rPr lang="fr-FR" sz="2200" dirty="0">
                <a:solidFill>
                  <a:schemeClr val="tx1"/>
                </a:solidFill>
                <a:latin typeface="Calibri" panose="020F0502020204030204" pitchFamily="34" charset="0"/>
                <a:cs typeface="Calibri" panose="020F0502020204030204" pitchFamily="34" charset="0"/>
              </a:rPr>
              <a:t>. </a:t>
            </a:r>
            <a:endParaRPr lang="fr-FR" sz="2200" dirty="0" smtClean="0">
              <a:solidFill>
                <a:schemeClr val="tx1"/>
              </a:solidFill>
              <a:latin typeface="Calibri" panose="020F0502020204030204" pitchFamily="34" charset="0"/>
              <a:cs typeface="Calibri" panose="020F0502020204030204" pitchFamily="34" charset="0"/>
            </a:endParaRPr>
          </a:p>
          <a:p>
            <a:pPr indent="0">
              <a:lnSpc>
                <a:spcPct val="100000"/>
              </a:lnSpc>
              <a:buNone/>
            </a:pPr>
            <a:endParaRPr lang="fr-FR" sz="2200" dirty="0" smtClean="0">
              <a:latin typeface="Calibri" panose="020F0502020204030204" pitchFamily="34" charset="0"/>
              <a:cs typeface="Calibri" panose="020F0502020204030204" pitchFamily="34" charset="0"/>
            </a:endParaRPr>
          </a:p>
          <a:p>
            <a:pPr indent="0">
              <a:lnSpc>
                <a:spcPct val="100000"/>
              </a:lnSpc>
              <a:buNone/>
            </a:pPr>
            <a:r>
              <a:rPr lang="fr-FR" sz="2200" b="1" dirty="0">
                <a:solidFill>
                  <a:srgbClr val="FF0000"/>
                </a:solidFill>
                <a:latin typeface="Calibri" panose="020F0502020204030204" pitchFamily="34" charset="0"/>
                <a:cs typeface="Calibri" panose="020F0502020204030204" pitchFamily="34" charset="0"/>
              </a:rPr>
              <a:t>► </a:t>
            </a:r>
            <a:r>
              <a:rPr lang="fr-FR" sz="2200" b="1" u="sng" dirty="0" smtClean="0">
                <a:solidFill>
                  <a:srgbClr val="FF0000"/>
                </a:solidFill>
                <a:latin typeface="Calibri" panose="020F0502020204030204" pitchFamily="34" charset="0"/>
                <a:cs typeface="Calibri" panose="020F0502020204030204" pitchFamily="34" charset="0"/>
              </a:rPr>
              <a:t>Socialisation sportive</a:t>
            </a:r>
            <a:r>
              <a:rPr lang="fr-FR" sz="2200" b="1" dirty="0" smtClean="0">
                <a:solidFill>
                  <a:srgbClr val="FF0000"/>
                </a:solidFill>
                <a:latin typeface="Calibri" panose="020F0502020204030204" pitchFamily="34" charset="0"/>
                <a:cs typeface="Calibri" panose="020F0502020204030204" pitchFamily="34" charset="0"/>
              </a:rPr>
              <a:t> = à la fois travail </a:t>
            </a:r>
            <a:r>
              <a:rPr lang="fr-FR" sz="2200" b="1" dirty="0">
                <a:solidFill>
                  <a:srgbClr val="FF0000"/>
                </a:solidFill>
                <a:latin typeface="Calibri" panose="020F0502020204030204" pitchFamily="34" charset="0"/>
                <a:cs typeface="Calibri" panose="020F0502020204030204" pitchFamily="34" charset="0"/>
              </a:rPr>
              <a:t>d’incorporation </a:t>
            </a:r>
            <a:r>
              <a:rPr lang="fr-FR" sz="2200" b="1" dirty="0" smtClean="0">
                <a:solidFill>
                  <a:srgbClr val="FF0000"/>
                </a:solidFill>
                <a:latin typeface="Calibri" panose="020F0502020204030204" pitchFamily="34" charset="0"/>
                <a:cs typeface="Calibri" panose="020F0502020204030204" pitchFamily="34" charset="0"/>
              </a:rPr>
              <a:t>sous la forme de TC et entrée </a:t>
            </a:r>
            <a:r>
              <a:rPr lang="fr-FR" sz="2200" b="1" dirty="0">
                <a:solidFill>
                  <a:srgbClr val="FF0000"/>
                </a:solidFill>
                <a:latin typeface="Calibri" panose="020F0502020204030204" pitchFamily="34" charset="0"/>
                <a:cs typeface="Calibri" panose="020F0502020204030204" pitchFamily="34" charset="0"/>
              </a:rPr>
              <a:t>dans la corporation des boxeurs</a:t>
            </a:r>
            <a:r>
              <a:rPr lang="fr-FR" sz="2200" b="1" dirty="0" smtClean="0">
                <a:solidFill>
                  <a:srgbClr val="FF0000"/>
                </a:solidFill>
                <a:latin typeface="Calibri" panose="020F0502020204030204" pitchFamily="34" charset="0"/>
                <a:cs typeface="Calibri" panose="020F0502020204030204" pitchFamily="34" charset="0"/>
              </a:rPr>
              <a:t>.</a:t>
            </a:r>
            <a:endParaRPr lang="fr-FR" sz="2200" dirty="0">
              <a:solidFill>
                <a:srgbClr val="FF0000"/>
              </a:solidFill>
              <a:latin typeface="Calibri" panose="020F0502020204030204" pitchFamily="34" charset="0"/>
              <a:cs typeface="Calibri" panose="020F0502020204030204" pitchFamily="34" charset="0"/>
            </a:endParaRPr>
          </a:p>
          <a:p>
            <a:endParaRPr lang="fr-FR" sz="2200" b="1"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6217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6656" y="535577"/>
            <a:ext cx="10753725" cy="5826033"/>
          </a:xfrm>
        </p:spPr>
        <p:txBody>
          <a:bodyPr>
            <a:normAutofit/>
          </a:bodyPr>
          <a:lstStyle/>
          <a:p>
            <a:pPr indent="0">
              <a:lnSpc>
                <a:spcPct val="100000"/>
              </a:lnSpc>
              <a:buNone/>
            </a:pPr>
            <a:r>
              <a:rPr lang="fr-FR" sz="2200" b="1" dirty="0" smtClean="0">
                <a:solidFill>
                  <a:srgbClr val="FF0000"/>
                </a:solidFill>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Donc : </a:t>
            </a:r>
            <a:r>
              <a:rPr lang="fr-FR" sz="2200" b="1" dirty="0" smtClean="0">
                <a:latin typeface="Calibri" panose="020F0502020204030204" pitchFamily="34" charset="0"/>
                <a:cs typeface="Calibri" panose="020F0502020204030204" pitchFamily="34" charset="0"/>
              </a:rPr>
              <a:t>une </a:t>
            </a:r>
            <a:r>
              <a:rPr lang="fr-FR" sz="2200" b="1" dirty="0">
                <a:latin typeface="Calibri" panose="020F0502020204030204" pitchFamily="34" charset="0"/>
                <a:cs typeface="Calibri" panose="020F0502020204030204" pitchFamily="34" charset="0"/>
              </a:rPr>
              <a:t>technique </a:t>
            </a:r>
            <a:r>
              <a:rPr lang="fr-FR" sz="2200" b="1" dirty="0" smtClean="0">
                <a:latin typeface="Calibri" panose="020F0502020204030204" pitchFamily="34" charset="0"/>
                <a:cs typeface="Calibri" panose="020F0502020204030204" pitchFamily="34" charset="0"/>
              </a:rPr>
              <a:t>corporelle = </a:t>
            </a:r>
          </a:p>
          <a:p>
            <a:pPr indent="0">
              <a:lnSpc>
                <a:spcPct val="100000"/>
              </a:lnSpc>
              <a:spcBef>
                <a:spcPts val="0"/>
              </a:spcBef>
              <a:buNone/>
            </a:pPr>
            <a:endParaRPr lang="fr-FR" sz="2200" b="1" dirty="0" smtClean="0">
              <a:latin typeface="Calibri" panose="020F0502020204030204" pitchFamily="34" charset="0"/>
              <a:cs typeface="Calibri" panose="020F0502020204030204" pitchFamily="34" charset="0"/>
            </a:endParaRPr>
          </a:p>
          <a:p>
            <a:pPr indent="0">
              <a:lnSpc>
                <a:spcPct val="100000"/>
              </a:lnSpc>
              <a:buNone/>
            </a:pPr>
            <a:r>
              <a:rPr lang="fr-FR" sz="2200" b="1" dirty="0" smtClean="0">
                <a:solidFill>
                  <a:srgbClr val="FF0000"/>
                </a:solidFill>
                <a:latin typeface="Calibri" panose="020F0502020204030204" pitchFamily="34" charset="0"/>
                <a:cs typeface="Calibri" panose="020F0502020204030204" pitchFamily="34" charset="0"/>
              </a:rPr>
              <a:t>	—&gt; </a:t>
            </a:r>
            <a:r>
              <a:rPr lang="fr-FR" sz="2200" b="1" dirty="0" smtClean="0">
                <a:latin typeface="Calibri" panose="020F0502020204030204" pitchFamily="34" charset="0"/>
                <a:cs typeface="Calibri" panose="020F0502020204030204" pitchFamily="34" charset="0"/>
              </a:rPr>
              <a:t>dressage </a:t>
            </a:r>
            <a:r>
              <a:rPr lang="fr-FR" sz="2200" b="1" dirty="0">
                <a:latin typeface="Calibri" panose="020F0502020204030204" pitchFamily="34" charset="0"/>
                <a:cs typeface="Calibri" panose="020F0502020204030204" pitchFamily="34" charset="0"/>
              </a:rPr>
              <a:t>du corps biologique, </a:t>
            </a:r>
            <a:endParaRPr lang="fr-FR" sz="2200" b="1" dirty="0" smtClean="0">
              <a:latin typeface="Calibri" panose="020F0502020204030204" pitchFamily="34" charset="0"/>
              <a:cs typeface="Calibri" panose="020F0502020204030204" pitchFamily="34" charset="0"/>
            </a:endParaRPr>
          </a:p>
          <a:p>
            <a:pPr indent="0">
              <a:lnSpc>
                <a:spcPct val="100000"/>
              </a:lnSpc>
              <a:buNone/>
            </a:pPr>
            <a:r>
              <a:rPr lang="fr-FR" sz="2200" b="1" dirty="0" smtClean="0">
                <a:solidFill>
                  <a:srgbClr val="FF0000"/>
                </a:solidFill>
                <a:latin typeface="Calibri" panose="020F0502020204030204" pitchFamily="34" charset="0"/>
                <a:cs typeface="Calibri" panose="020F0502020204030204" pitchFamily="34" charset="0"/>
              </a:rPr>
              <a:t>	—&gt;</a:t>
            </a:r>
            <a:r>
              <a:rPr lang="fr-FR" sz="2200" b="1" dirty="0" smtClean="0">
                <a:latin typeface="Calibri" panose="020F0502020204030204" pitchFamily="34" charset="0"/>
                <a:cs typeface="Calibri" panose="020F0502020204030204" pitchFamily="34" charset="0"/>
              </a:rPr>
              <a:t> </a:t>
            </a:r>
            <a:r>
              <a:rPr lang="fr-FR" sz="2200" b="1" dirty="0">
                <a:latin typeface="Calibri" panose="020F0502020204030204" pitchFamily="34" charset="0"/>
                <a:cs typeface="Calibri" panose="020F0502020204030204" pitchFamily="34" charset="0"/>
              </a:rPr>
              <a:t>travail collectif qui mobilise un entraîneur, des partenaires, </a:t>
            </a:r>
            <a:endParaRPr lang="fr-FR" sz="2200" b="1" dirty="0" smtClean="0">
              <a:latin typeface="Calibri" panose="020F0502020204030204" pitchFamily="34" charset="0"/>
              <a:cs typeface="Calibri" panose="020F0502020204030204" pitchFamily="34" charset="0"/>
            </a:endParaRPr>
          </a:p>
          <a:p>
            <a:pPr indent="0">
              <a:lnSpc>
                <a:spcPct val="100000"/>
              </a:lnSpc>
              <a:buNone/>
            </a:pPr>
            <a:r>
              <a:rPr lang="fr-FR" sz="2200" b="1" dirty="0" smtClean="0">
                <a:solidFill>
                  <a:srgbClr val="FF0000"/>
                </a:solidFill>
                <a:latin typeface="Calibri" panose="020F0502020204030204" pitchFamily="34" charset="0"/>
                <a:cs typeface="Calibri" panose="020F0502020204030204" pitchFamily="34" charset="0"/>
              </a:rPr>
              <a:t>	—&gt;</a:t>
            </a:r>
            <a:r>
              <a:rPr lang="fr-FR" sz="2200" b="1" dirty="0" smtClean="0">
                <a:latin typeface="Calibri" panose="020F0502020204030204" pitchFamily="34" charset="0"/>
                <a:cs typeface="Calibri" panose="020F0502020204030204" pitchFamily="34" charset="0"/>
              </a:rPr>
              <a:t> </a:t>
            </a:r>
            <a:r>
              <a:rPr lang="fr-FR" sz="2200" b="1" dirty="0">
                <a:latin typeface="Calibri" panose="020F0502020204030204" pitchFamily="34" charset="0"/>
                <a:cs typeface="Calibri" panose="020F0502020204030204" pitchFamily="34" charset="0"/>
              </a:rPr>
              <a:t>mais aussi le reste du monde de la boxe qui fournit un passé glorieux, une </a:t>
            </a:r>
            <a:r>
              <a:rPr lang="fr-FR" sz="2200" b="1" dirty="0" smtClean="0">
                <a:latin typeface="Calibri" panose="020F0502020204030204" pitchFamily="34" charset="0"/>
                <a:cs typeface="Calibri" panose="020F0502020204030204" pitchFamily="34" charset="0"/>
              </a:rPr>
              <a:t>	organisation </a:t>
            </a:r>
            <a:r>
              <a:rPr lang="fr-FR" sz="2200" b="1" dirty="0">
                <a:latin typeface="Calibri" panose="020F0502020204030204" pitchFamily="34" charset="0"/>
                <a:cs typeface="Calibri" panose="020F0502020204030204" pitchFamily="34" charset="0"/>
              </a:rPr>
              <a:t>et des repères collectifs, ou encore celui du quartier, </a:t>
            </a:r>
            <a:endParaRPr lang="fr-FR" sz="2200" b="1" dirty="0" smtClean="0">
              <a:latin typeface="Calibri" panose="020F0502020204030204" pitchFamily="34" charset="0"/>
              <a:cs typeface="Calibri" panose="020F0502020204030204" pitchFamily="34" charset="0"/>
            </a:endParaRPr>
          </a:p>
          <a:p>
            <a:pPr indent="0">
              <a:lnSpc>
                <a:spcPct val="100000"/>
              </a:lnSpc>
              <a:buNone/>
            </a:pPr>
            <a:r>
              <a:rPr lang="fr-FR" sz="2200" b="1" dirty="0" smtClean="0">
                <a:solidFill>
                  <a:srgbClr val="FF0000"/>
                </a:solidFill>
                <a:latin typeface="Calibri" panose="020F0502020204030204" pitchFamily="34" charset="0"/>
                <a:cs typeface="Calibri" panose="020F0502020204030204" pitchFamily="34" charset="0"/>
              </a:rPr>
              <a:t>	—&gt;</a:t>
            </a:r>
            <a:r>
              <a:rPr lang="fr-FR" sz="2200" b="1" dirty="0" smtClean="0">
                <a:latin typeface="Calibri" panose="020F0502020204030204" pitchFamily="34" charset="0"/>
                <a:cs typeface="Calibri" panose="020F0502020204030204" pitchFamily="34" charset="0"/>
              </a:rPr>
              <a:t> </a:t>
            </a:r>
            <a:r>
              <a:rPr lang="fr-FR" sz="2200" b="1" dirty="0">
                <a:latin typeface="Calibri" panose="020F0502020204030204" pitchFamily="34" charset="0"/>
                <a:cs typeface="Calibri" panose="020F0502020204030204" pitchFamily="34" charset="0"/>
              </a:rPr>
              <a:t>incorporation de tout un monde de valeurs, de règles, de conventions, de mots </a:t>
            </a:r>
            <a:r>
              <a:rPr lang="fr-FR" sz="2200" b="1" dirty="0" smtClean="0">
                <a:latin typeface="Calibri" panose="020F0502020204030204" pitchFamily="34" charset="0"/>
                <a:cs typeface="Calibri" panose="020F0502020204030204" pitchFamily="34" charset="0"/>
              </a:rPr>
              <a:t>	et </a:t>
            </a:r>
            <a:r>
              <a:rPr lang="fr-FR" sz="2200" b="1" dirty="0">
                <a:latin typeface="Calibri" panose="020F0502020204030204" pitchFamily="34" charset="0"/>
                <a:cs typeface="Calibri" panose="020F0502020204030204" pitchFamily="34" charset="0"/>
              </a:rPr>
              <a:t>de </a:t>
            </a:r>
            <a:r>
              <a:rPr lang="fr-FR" sz="2200" b="1" dirty="0" smtClean="0">
                <a:latin typeface="Calibri" panose="020F0502020204030204" pitchFamily="34" charset="0"/>
                <a:cs typeface="Calibri" panose="020F0502020204030204" pitchFamily="34" charset="0"/>
              </a:rPr>
              <a:t>repères</a:t>
            </a:r>
          </a:p>
          <a:p>
            <a:pPr indent="0">
              <a:lnSpc>
                <a:spcPct val="100000"/>
              </a:lnSpc>
              <a:buNone/>
            </a:pPr>
            <a:endParaRPr lang="fr-FR" sz="2200" b="1" dirty="0">
              <a:latin typeface="Calibri" panose="020F0502020204030204" pitchFamily="34" charset="0"/>
              <a:cs typeface="Calibri" panose="020F0502020204030204" pitchFamily="34" charset="0"/>
            </a:endParaRPr>
          </a:p>
          <a:p>
            <a:pPr indent="0">
              <a:lnSpc>
                <a:spcPct val="100000"/>
              </a:lnSpc>
              <a:buNone/>
            </a:pPr>
            <a:r>
              <a:rPr lang="fr-FR" sz="2200" dirty="0" smtClean="0">
                <a:latin typeface="Calibri" panose="020F0502020204030204" pitchFamily="34" charset="0"/>
                <a:cs typeface="Calibri" panose="020F0502020204030204" pitchFamily="34" charset="0"/>
              </a:rPr>
              <a:t>Toutes </a:t>
            </a:r>
            <a:r>
              <a:rPr lang="fr-FR" sz="2200" dirty="0">
                <a:latin typeface="Calibri" panose="020F0502020204030204" pitchFamily="34" charset="0"/>
                <a:cs typeface="Calibri" panose="020F0502020204030204" pitchFamily="34" charset="0"/>
              </a:rPr>
              <a:t>ces choses </a:t>
            </a:r>
            <a:r>
              <a:rPr lang="fr-FR" sz="2200" dirty="0" smtClean="0">
                <a:latin typeface="Calibri" panose="020F0502020204030204" pitchFamily="34" charset="0"/>
                <a:cs typeface="Calibri" panose="020F0502020204030204" pitchFamily="34" charset="0"/>
              </a:rPr>
              <a:t>= </a:t>
            </a:r>
            <a:r>
              <a:rPr lang="fr-FR" sz="2200" b="1" dirty="0">
                <a:latin typeface="Calibri" panose="020F0502020204030204" pitchFamily="34" charset="0"/>
                <a:cs typeface="Calibri" panose="020F0502020204030204" pitchFamily="34" charset="0"/>
              </a:rPr>
              <a:t>inscrites dans les gestes, les postures et les </a:t>
            </a:r>
            <a:r>
              <a:rPr lang="fr-FR" sz="2200" b="1" dirty="0" smtClean="0">
                <a:latin typeface="Calibri" panose="020F0502020204030204" pitchFamily="34" charset="0"/>
                <a:cs typeface="Calibri" panose="020F0502020204030204" pitchFamily="34" charset="0"/>
              </a:rPr>
              <a:t>réflexes</a:t>
            </a:r>
            <a:endParaRPr lang="fr-FR" sz="22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3499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17029" y="0"/>
            <a:ext cx="940525" cy="7315200"/>
          </a:xfrm>
          <a:prstGeom prst="rect">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pic>
        <p:nvPicPr>
          <p:cNvPr id="5" name="Image 4" descr="figure im5"/>
          <p:cNvPicPr/>
          <p:nvPr/>
        </p:nvPicPr>
        <p:blipFill rotWithShape="1">
          <a:blip r:embed="rId2">
            <a:extLst>
              <a:ext uri="{28A0092B-C50C-407E-A947-70E740481C1C}">
                <a14:useLocalDpi xmlns:a14="http://schemas.microsoft.com/office/drawing/2010/main" val="0"/>
              </a:ext>
            </a:extLst>
          </a:blip>
          <a:srcRect l="1059"/>
          <a:stretch/>
        </p:blipFill>
        <p:spPr bwMode="auto">
          <a:xfrm>
            <a:off x="6474823" y="-436289"/>
            <a:ext cx="5699760" cy="7521575"/>
          </a:xfrm>
          <a:prstGeom prst="rect">
            <a:avLst/>
          </a:prstGeom>
          <a:noFill/>
          <a:ln>
            <a:noFill/>
          </a:ln>
        </p:spPr>
      </p:pic>
      <p:pic>
        <p:nvPicPr>
          <p:cNvPr id="6" name="Image 5" descr="figure im1"/>
          <p:cNvPicPr/>
          <p:nvPr/>
        </p:nvPicPr>
        <p:blipFill rotWithShape="1">
          <a:blip r:embed="rId3">
            <a:extLst>
              <a:ext uri="{28A0092B-C50C-407E-A947-70E740481C1C}">
                <a14:useLocalDpi xmlns:a14="http://schemas.microsoft.com/office/drawing/2010/main" val="0"/>
              </a:ext>
            </a:extLst>
          </a:blip>
          <a:srcRect r="1134"/>
          <a:stretch/>
        </p:blipFill>
        <p:spPr bwMode="auto">
          <a:xfrm>
            <a:off x="0" y="-130629"/>
            <a:ext cx="5695406" cy="8123555"/>
          </a:xfrm>
          <a:prstGeom prst="rect">
            <a:avLst/>
          </a:prstGeom>
          <a:noFill/>
          <a:ln>
            <a:noFill/>
          </a:ln>
        </p:spPr>
      </p:pic>
    </p:spTree>
    <p:extLst>
      <p:ext uri="{BB962C8B-B14F-4D97-AF65-F5344CB8AC3E}">
        <p14:creationId xmlns:p14="http://schemas.microsoft.com/office/powerpoint/2010/main" val="729556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Groupe Benjamine 1"/>
          <p:cNvPicPr/>
          <p:nvPr/>
        </p:nvPicPr>
        <p:blipFill>
          <a:blip r:embed="rId2">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0" y="0"/>
            <a:ext cx="12192000" cy="6859344"/>
          </a:xfrm>
          <a:prstGeom prst="rect">
            <a:avLst/>
          </a:prstGeom>
          <a:noFill/>
          <a:ln>
            <a:noFill/>
          </a:ln>
        </p:spPr>
      </p:pic>
      <p:sp>
        <p:nvSpPr>
          <p:cNvPr id="13" name="Rectangle à coins arrondis 12"/>
          <p:cNvSpPr/>
          <p:nvPr/>
        </p:nvSpPr>
        <p:spPr>
          <a:xfrm>
            <a:off x="555812" y="741633"/>
            <a:ext cx="6228166" cy="4997553"/>
          </a:xfrm>
          <a:prstGeom prst="wedgeRoundRectCallout">
            <a:avLst>
              <a:gd name="adj1" fmla="val -38551"/>
              <a:gd name="adj2" fmla="val 63345"/>
              <a:gd name="adj3" fmla="val 16667"/>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1">
            <a:extLst>
              <a:ext uri="{FF2B5EF4-FFF2-40B4-BE49-F238E27FC236}">
                <a16:creationId xmlns:a16="http://schemas.microsoft.com/office/drawing/2014/main" id="{F3F7B797-3BDC-40F9-8E80-CB0B0C130324}"/>
              </a:ext>
            </a:extLst>
          </p:cNvPr>
          <p:cNvSpPr txBox="1">
            <a:spLocks/>
          </p:cNvSpPr>
          <p:nvPr/>
        </p:nvSpPr>
        <p:spPr>
          <a:xfrm>
            <a:off x="1553391" y="368490"/>
            <a:ext cx="5922917" cy="3352800"/>
          </a:xfrm>
          <a:prstGeom prst="rect">
            <a:avLst/>
          </a:prstGeom>
        </p:spPr>
        <p:txBody>
          <a:bodyPr rtlCol="0">
            <a:no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nSpc>
                <a:spcPct val="100000"/>
              </a:lnSpc>
            </a:pPr>
            <a:endParaRPr lang="fr-FR" sz="5200" b="1" cap="all" dirty="0" smtClean="0">
              <a:solidFill>
                <a:srgbClr val="FFC000"/>
              </a:solidFill>
              <a:latin typeface="Calibri" panose="020F0502020204030204" pitchFamily="34" charset="0"/>
              <a:cs typeface="Calibri" panose="020F0502020204030204" pitchFamily="34" charset="0"/>
            </a:endParaRPr>
          </a:p>
          <a:p>
            <a:pPr>
              <a:lnSpc>
                <a:spcPct val="100000"/>
              </a:lnSpc>
            </a:pPr>
            <a:r>
              <a:rPr lang="fr-FR" sz="5600" b="1" cap="all" dirty="0" smtClean="0">
                <a:solidFill>
                  <a:srgbClr val="002060"/>
                </a:solidFill>
                <a:latin typeface="Calibri" panose="020F0502020204030204" pitchFamily="34" charset="0"/>
                <a:cs typeface="Calibri" panose="020F0502020204030204" pitchFamily="34" charset="0"/>
              </a:rPr>
              <a:t>II/.</a:t>
            </a:r>
            <a:r>
              <a:rPr lang="fr-FR" sz="5600" b="1" cap="all" dirty="0" smtClean="0">
                <a:solidFill>
                  <a:srgbClr val="FFC000"/>
                </a:solidFill>
                <a:latin typeface="Calibri" panose="020F0502020204030204" pitchFamily="34" charset="0"/>
                <a:cs typeface="Calibri" panose="020F0502020204030204" pitchFamily="34" charset="0"/>
              </a:rPr>
              <a:t> D’où </a:t>
            </a:r>
          </a:p>
          <a:p>
            <a:pPr>
              <a:lnSpc>
                <a:spcPct val="100000"/>
              </a:lnSpc>
            </a:pPr>
            <a:r>
              <a:rPr lang="fr-FR" sz="5600" b="1" cap="all" dirty="0" smtClean="0">
                <a:solidFill>
                  <a:srgbClr val="FFC000"/>
                </a:solidFill>
                <a:latin typeface="Calibri" panose="020F0502020204030204" pitchFamily="34" charset="0"/>
                <a:cs typeface="Calibri" panose="020F0502020204030204" pitchFamily="34" charset="0"/>
              </a:rPr>
              <a:t>viennent les techniques sportives</a:t>
            </a:r>
          </a:p>
          <a:p>
            <a:pPr>
              <a:lnSpc>
                <a:spcPct val="100000"/>
              </a:lnSpc>
              <a:spcBef>
                <a:spcPts val="1200"/>
              </a:spcBef>
            </a:pPr>
            <a:r>
              <a:rPr lang="fr-FR" sz="2200" b="1" cap="all" spc="0" dirty="0" smtClean="0">
                <a:solidFill>
                  <a:srgbClr val="002060"/>
                </a:solidFill>
                <a:latin typeface="Calibri" panose="020F0502020204030204" pitchFamily="34" charset="0"/>
                <a:cs typeface="Calibri" panose="020F0502020204030204" pitchFamily="34" charset="0"/>
              </a:rPr>
              <a:t>Convention &amp; stylisation</a:t>
            </a:r>
            <a:r>
              <a:rPr lang="fr-FR" sz="5200" b="1" cap="all" spc="0" dirty="0" smtClean="0">
                <a:solidFill>
                  <a:srgbClr val="002060"/>
                </a:solidFill>
                <a:latin typeface="Calibri" panose="020F0502020204030204" pitchFamily="34" charset="0"/>
                <a:cs typeface="Calibri" panose="020F0502020204030204" pitchFamily="34" charset="0"/>
              </a:rPr>
              <a:t/>
            </a:r>
            <a:br>
              <a:rPr lang="fr-FR" sz="5200" b="1" cap="all" spc="0" dirty="0" smtClean="0">
                <a:solidFill>
                  <a:srgbClr val="002060"/>
                </a:solidFill>
                <a:latin typeface="Calibri" panose="020F0502020204030204" pitchFamily="34" charset="0"/>
                <a:cs typeface="Calibri" panose="020F0502020204030204" pitchFamily="34" charset="0"/>
              </a:rPr>
            </a:br>
            <a:endParaRPr lang="fr-FR" sz="5200" b="1" cap="all" spc="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3774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96389" y="444137"/>
            <a:ext cx="11234057" cy="6061166"/>
          </a:xfrm>
        </p:spPr>
        <p:txBody>
          <a:bodyPr>
            <a:normAutofit/>
          </a:bodyPr>
          <a:lstStyle/>
          <a:p>
            <a:pPr indent="0">
              <a:lnSpc>
                <a:spcPct val="100000"/>
              </a:lnSpc>
              <a:buNone/>
            </a:pPr>
            <a:r>
              <a:rPr lang="fr-FR" sz="2200" b="1" dirty="0">
                <a:solidFill>
                  <a:srgbClr val="FF0000"/>
                </a:solidFill>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Décrire </a:t>
            </a:r>
            <a:r>
              <a:rPr lang="fr-FR" sz="2200" dirty="0" smtClean="0">
                <a:latin typeface="Calibri" panose="020F0502020204030204" pitchFamily="34" charset="0"/>
                <a:cs typeface="Calibri" panose="020F0502020204030204" pitchFamily="34" charset="0"/>
              </a:rPr>
              <a:t>acquisition des </a:t>
            </a:r>
            <a:r>
              <a:rPr lang="fr-FR" sz="2200" dirty="0" smtClean="0">
                <a:latin typeface="Calibri" panose="020F0502020204030204" pitchFamily="34" charset="0"/>
                <a:cs typeface="Calibri" panose="020F0502020204030204" pitchFamily="34" charset="0"/>
              </a:rPr>
              <a:t>techniques du corps =</a:t>
            </a:r>
            <a:r>
              <a:rPr lang="fr-FR" sz="22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enquête </a:t>
            </a:r>
            <a:r>
              <a:rPr lang="fr-FR" sz="2200" dirty="0" smtClean="0">
                <a:latin typeface="Calibri" panose="020F0502020204030204" pitchFamily="34" charset="0"/>
                <a:cs typeface="Calibri" panose="020F0502020204030204" pitchFamily="34" charset="0"/>
              </a:rPr>
              <a:t>ethnographique </a:t>
            </a:r>
            <a:r>
              <a:rPr lang="fr-FR" sz="2200" dirty="0" smtClean="0">
                <a:latin typeface="Calibri" panose="020F0502020204030204" pitchFamily="34" charset="0"/>
                <a:cs typeface="Calibri" panose="020F0502020204030204" pitchFamily="34" charset="0"/>
              </a:rPr>
              <a:t>où </a:t>
            </a:r>
            <a:r>
              <a:rPr lang="fr-FR" sz="2200" dirty="0">
                <a:latin typeface="Calibri" panose="020F0502020204030204" pitchFamily="34" charset="0"/>
                <a:cs typeface="Calibri" panose="020F0502020204030204" pitchFamily="34" charset="0"/>
              </a:rPr>
              <a:t>on observe directement comment se passent l’éducation corporelle, </a:t>
            </a:r>
            <a:r>
              <a:rPr lang="fr-FR" sz="2200" dirty="0" smtClean="0">
                <a:latin typeface="Calibri" panose="020F0502020204030204" pitchFamily="34" charset="0"/>
                <a:cs typeface="Calibri" panose="020F0502020204030204" pitchFamily="34" charset="0"/>
              </a:rPr>
              <a:t>comment on devient sportif</a:t>
            </a:r>
            <a:r>
              <a:rPr lang="fr-FR" sz="2200" dirty="0">
                <a:latin typeface="Calibri" panose="020F0502020204030204" pitchFamily="34" charset="0"/>
                <a:cs typeface="Calibri" panose="020F0502020204030204" pitchFamily="34" charset="0"/>
              </a:rPr>
              <a:t>. </a:t>
            </a:r>
            <a:endParaRPr lang="fr-FR" sz="2200" dirty="0" smtClean="0">
              <a:latin typeface="Calibri" panose="020F0502020204030204" pitchFamily="34" charset="0"/>
              <a:cs typeface="Calibri" panose="020F0502020204030204" pitchFamily="34" charset="0"/>
            </a:endParaRPr>
          </a:p>
          <a:p>
            <a:pPr indent="0">
              <a:lnSpc>
                <a:spcPct val="100000"/>
              </a:lnSpc>
              <a:buNone/>
            </a:pPr>
            <a:endParaRPr lang="fr-FR" sz="2200" dirty="0" smtClean="0">
              <a:latin typeface="Calibri" panose="020F0502020204030204" pitchFamily="34" charset="0"/>
              <a:cs typeface="Calibri" panose="020F0502020204030204" pitchFamily="34" charset="0"/>
            </a:endParaRPr>
          </a:p>
          <a:p>
            <a:pPr indent="0">
              <a:lnSpc>
                <a:spcPct val="100000"/>
              </a:lnSpc>
              <a:buNone/>
            </a:pPr>
            <a:r>
              <a:rPr lang="fr-FR" sz="2200" b="1" dirty="0">
                <a:solidFill>
                  <a:srgbClr val="FF0000"/>
                </a:solidFill>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Mais ces démarches </a:t>
            </a:r>
            <a:r>
              <a:rPr lang="fr-FR" sz="2200" dirty="0">
                <a:latin typeface="Calibri" panose="020F0502020204030204" pitchFamily="34" charset="0"/>
                <a:cs typeface="Calibri" panose="020F0502020204030204" pitchFamily="34" charset="0"/>
              </a:rPr>
              <a:t>ne suffisent pas à rendre compte de </a:t>
            </a:r>
            <a:r>
              <a:rPr lang="fr-FR" sz="2200" b="1" dirty="0">
                <a:latin typeface="Calibri" panose="020F0502020204030204" pitchFamily="34" charset="0"/>
                <a:cs typeface="Calibri" panose="020F0502020204030204" pitchFamily="34" charset="0"/>
              </a:rPr>
              <a:t>l’ensemble des déterminants</a:t>
            </a:r>
            <a:r>
              <a:rPr lang="fr-FR" sz="2200" dirty="0">
                <a:latin typeface="Calibri" panose="020F0502020204030204" pitchFamily="34" charset="0"/>
                <a:cs typeface="Calibri" panose="020F0502020204030204" pitchFamily="34" charset="0"/>
              </a:rPr>
              <a:t> qui pèsent sur les techniques corporelles </a:t>
            </a:r>
            <a:r>
              <a:rPr lang="fr-FR" sz="2200" dirty="0" smtClean="0">
                <a:latin typeface="Calibri" panose="020F0502020204030204" pitchFamily="34" charset="0"/>
                <a:cs typeface="Calibri" panose="020F0502020204030204" pitchFamily="34" charset="0"/>
              </a:rPr>
              <a:t>à vocation sportive.</a:t>
            </a:r>
          </a:p>
          <a:p>
            <a:pPr indent="0">
              <a:lnSpc>
                <a:spcPct val="100000"/>
              </a:lnSpc>
              <a:buNone/>
            </a:pPr>
            <a:r>
              <a:rPr lang="fr-FR" sz="2200" dirty="0" smtClean="0">
                <a:latin typeface="Calibri" panose="020F0502020204030204" pitchFamily="34" charset="0"/>
                <a:cs typeface="Calibri" panose="020F0502020204030204" pitchFamily="34" charset="0"/>
              </a:rPr>
              <a:t>Mauss nous dit que les TC s’acquièrent « </a:t>
            </a:r>
            <a:r>
              <a:rPr lang="fr-FR" sz="2200" b="1" dirty="0" smtClean="0">
                <a:latin typeface="Calibri" panose="020F0502020204030204" pitchFamily="34" charset="0"/>
                <a:cs typeface="Calibri" panose="020F0502020204030204" pitchFamily="34" charset="0"/>
              </a:rPr>
              <a:t>de façon traditionnelle</a:t>
            </a:r>
            <a:r>
              <a:rPr lang="fr-FR" sz="2200" dirty="0" smtClean="0">
                <a:latin typeface="Calibri" panose="020F0502020204030204" pitchFamily="34" charset="0"/>
                <a:cs typeface="Calibri" panose="020F0502020204030204" pitchFamily="34" charset="0"/>
              </a:rPr>
              <a:t> » </a:t>
            </a:r>
          </a:p>
          <a:p>
            <a:pPr indent="0">
              <a:lnSpc>
                <a:spcPct val="100000"/>
              </a:lnSpc>
              <a:buNone/>
            </a:pPr>
            <a:r>
              <a:rPr lang="fr-FR" sz="2200" b="1" dirty="0">
                <a:solidFill>
                  <a:srgbClr val="FF0000"/>
                </a:solidFill>
                <a:latin typeface="Calibri" panose="020F0502020204030204" pitchFamily="34" charset="0"/>
                <a:cs typeface="Calibri" panose="020F0502020204030204" pitchFamily="34" charset="0"/>
              </a:rPr>
              <a:t>—&gt; </a:t>
            </a:r>
            <a:r>
              <a:rPr lang="fr-FR" sz="2200" b="1" dirty="0">
                <a:latin typeface="Calibri" panose="020F0502020204030204" pitchFamily="34" charset="0"/>
                <a:cs typeface="Calibri" panose="020F0502020204030204" pitchFamily="34" charset="0"/>
              </a:rPr>
              <a:t>d</a:t>
            </a:r>
            <a:r>
              <a:rPr lang="fr-FR" sz="2200" b="1" dirty="0" smtClean="0">
                <a:latin typeface="Calibri" panose="020F0502020204030204" pitchFamily="34" charset="0"/>
                <a:cs typeface="Calibri" panose="020F0502020204030204" pitchFamily="34" charset="0"/>
              </a:rPr>
              <a:t>evenir sportif</a:t>
            </a:r>
            <a:r>
              <a:rPr lang="fr-FR" sz="2200" dirty="0" smtClean="0">
                <a:latin typeface="Calibri" panose="020F0502020204030204" pitchFamily="34" charset="0"/>
                <a:cs typeface="Calibri" panose="020F0502020204030204" pitchFamily="34" charset="0"/>
              </a:rPr>
              <a:t> = incorporer </a:t>
            </a:r>
            <a:r>
              <a:rPr lang="fr-FR" sz="2200" dirty="0">
                <a:latin typeface="Calibri" panose="020F0502020204030204" pitchFamily="34" charset="0"/>
                <a:cs typeface="Calibri" panose="020F0502020204030204" pitchFamily="34" charset="0"/>
              </a:rPr>
              <a:t>tout un univers. </a:t>
            </a:r>
            <a:r>
              <a:rPr lang="fr-FR" sz="2200" b="1" dirty="0">
                <a:latin typeface="Calibri" panose="020F0502020204030204" pitchFamily="34" charset="0"/>
                <a:cs typeface="Calibri" panose="020F0502020204030204" pitchFamily="34" charset="0"/>
              </a:rPr>
              <a:t>Mais </a:t>
            </a:r>
            <a:r>
              <a:rPr lang="fr-FR" sz="2200" b="1" u="sng" dirty="0">
                <a:latin typeface="Calibri" panose="020F0502020204030204" pitchFamily="34" charset="0"/>
                <a:cs typeface="Calibri" panose="020F0502020204030204" pitchFamily="34" charset="0"/>
              </a:rPr>
              <a:t>cet univers on ne l’invente pas</a:t>
            </a:r>
            <a:r>
              <a:rPr lang="fr-FR" sz="2200" dirty="0">
                <a:latin typeface="Calibri" panose="020F0502020204030204" pitchFamily="34" charset="0"/>
                <a:cs typeface="Calibri" panose="020F0502020204030204" pitchFamily="34" charset="0"/>
              </a:rPr>
              <a:t>. </a:t>
            </a:r>
            <a:endParaRPr lang="fr-FR" sz="2200" dirty="0" smtClean="0">
              <a:latin typeface="Calibri" panose="020F0502020204030204" pitchFamily="34" charset="0"/>
              <a:cs typeface="Calibri" panose="020F0502020204030204" pitchFamily="34" charset="0"/>
            </a:endParaRPr>
          </a:p>
          <a:p>
            <a:pPr indent="0">
              <a:lnSpc>
                <a:spcPct val="100000"/>
              </a:lnSpc>
              <a:buNone/>
            </a:pPr>
            <a:r>
              <a:rPr lang="fr-FR" sz="2200" b="1" dirty="0">
                <a:solidFill>
                  <a:srgbClr val="FF0000"/>
                </a:solidFill>
                <a:latin typeface="Calibri" panose="020F0502020204030204" pitchFamily="34" charset="0"/>
                <a:cs typeface="Calibri" panose="020F0502020204030204" pitchFamily="34" charset="0"/>
              </a:rPr>
              <a:t>—&gt; </a:t>
            </a:r>
            <a:r>
              <a:rPr lang="fr-FR" sz="2200" b="1" dirty="0">
                <a:latin typeface="Calibri" panose="020F0502020204030204" pitchFamily="34" charset="0"/>
                <a:cs typeface="Calibri" panose="020F0502020204030204" pitchFamily="34" charset="0"/>
              </a:rPr>
              <a:t>d</a:t>
            </a:r>
            <a:r>
              <a:rPr lang="fr-FR" sz="2200" b="1" dirty="0" smtClean="0">
                <a:latin typeface="Calibri" panose="020F0502020204030204" pitchFamily="34" charset="0"/>
                <a:cs typeface="Calibri" panose="020F0502020204030204" pitchFamily="34" charset="0"/>
              </a:rPr>
              <a:t>evenir sportif</a:t>
            </a:r>
            <a:r>
              <a:rPr lang="fr-FR" sz="2200" dirty="0" smtClean="0">
                <a:latin typeface="Calibri" panose="020F0502020204030204" pitchFamily="34" charset="0"/>
                <a:cs typeface="Calibri" panose="020F0502020204030204" pitchFamily="34" charset="0"/>
              </a:rPr>
              <a:t> = faire </a:t>
            </a:r>
            <a:r>
              <a:rPr lang="fr-FR" sz="2200" dirty="0">
                <a:latin typeface="Calibri" panose="020F0502020204030204" pitchFamily="34" charset="0"/>
                <a:cs typeface="Calibri" panose="020F0502020204030204" pitchFamily="34" charset="0"/>
              </a:rPr>
              <a:t>avec son corps </a:t>
            </a:r>
            <a:r>
              <a:rPr lang="fr-FR" sz="2200" b="1" dirty="0">
                <a:latin typeface="Calibri" panose="020F0502020204030204" pitchFamily="34" charset="0"/>
                <a:cs typeface="Calibri" panose="020F0502020204030204" pitchFamily="34" charset="0"/>
              </a:rPr>
              <a:t>ce qui convient à l’activité sportive en question</a:t>
            </a:r>
            <a:r>
              <a:rPr lang="fr-FR" sz="2200" dirty="0">
                <a:latin typeface="Calibri" panose="020F0502020204030204" pitchFamily="34" charset="0"/>
                <a:cs typeface="Calibri" panose="020F0502020204030204" pitchFamily="34" charset="0"/>
              </a:rPr>
              <a:t>. </a:t>
            </a:r>
            <a:endParaRPr lang="fr-FR" sz="2200" dirty="0" smtClean="0">
              <a:latin typeface="Calibri" panose="020F0502020204030204" pitchFamily="34" charset="0"/>
              <a:cs typeface="Calibri" panose="020F0502020204030204" pitchFamily="34" charset="0"/>
            </a:endParaRPr>
          </a:p>
          <a:p>
            <a:pPr indent="0">
              <a:lnSpc>
                <a:spcPct val="100000"/>
              </a:lnSpc>
              <a:buNone/>
            </a:pPr>
            <a:endParaRPr lang="fr-FR" sz="2200" b="1" dirty="0" smtClean="0">
              <a:solidFill>
                <a:srgbClr val="FF0000"/>
              </a:solidFill>
              <a:latin typeface="Calibri" panose="020F0502020204030204" pitchFamily="34" charset="0"/>
              <a:cs typeface="Calibri" panose="020F0502020204030204" pitchFamily="34" charset="0"/>
            </a:endParaRPr>
          </a:p>
          <a:p>
            <a:pPr indent="0">
              <a:lnSpc>
                <a:spcPct val="100000"/>
              </a:lnSpc>
              <a:buNone/>
            </a:pPr>
            <a:r>
              <a:rPr lang="fr-FR" sz="2200" b="1" dirty="0" smtClean="0">
                <a:solidFill>
                  <a:srgbClr val="FF0000"/>
                </a:solidFill>
                <a:latin typeface="Calibri" panose="020F0502020204030204" pitchFamily="34" charset="0"/>
                <a:cs typeface="Calibri" panose="020F0502020204030204" pitchFamily="34" charset="0"/>
              </a:rPr>
              <a:t>► </a:t>
            </a:r>
            <a:r>
              <a:rPr lang="fr-FR" sz="2200" b="1" dirty="0" smtClean="0">
                <a:latin typeface="Calibri" panose="020F0502020204030204" pitchFamily="34" charset="0"/>
                <a:cs typeface="Calibri" panose="020F0502020204030204" pitchFamily="34" charset="0"/>
              </a:rPr>
              <a:t>Il </a:t>
            </a:r>
            <a:r>
              <a:rPr lang="fr-FR" sz="2200" b="1" dirty="0">
                <a:latin typeface="Calibri" panose="020F0502020204030204" pitchFamily="34" charset="0"/>
                <a:cs typeface="Calibri" panose="020F0502020204030204" pitchFamily="34" charset="0"/>
              </a:rPr>
              <a:t>faut alors déplacer la </a:t>
            </a:r>
            <a:r>
              <a:rPr lang="fr-FR" sz="2200" b="1" dirty="0" smtClean="0">
                <a:latin typeface="Calibri" panose="020F0502020204030204" pitchFamily="34" charset="0"/>
                <a:cs typeface="Calibri" panose="020F0502020204030204" pitchFamily="34" charset="0"/>
              </a:rPr>
              <a:t>question</a:t>
            </a:r>
            <a:r>
              <a:rPr lang="fr-FR" sz="2200" dirty="0">
                <a:latin typeface="Calibri" panose="020F0502020204030204" pitchFamily="34" charset="0"/>
                <a:cs typeface="Calibri" panose="020F0502020204030204" pitchFamily="34" charset="0"/>
              </a:rPr>
              <a:t> : </a:t>
            </a:r>
            <a:r>
              <a:rPr lang="fr-FR" sz="2200" b="1" dirty="0" smtClean="0">
                <a:solidFill>
                  <a:srgbClr val="FF0000"/>
                </a:solidFill>
                <a:latin typeface="Calibri" panose="020F0502020204030204" pitchFamily="34" charset="0"/>
                <a:cs typeface="Calibri" panose="020F0502020204030204" pitchFamily="34" charset="0"/>
              </a:rPr>
              <a:t>d’où </a:t>
            </a:r>
            <a:r>
              <a:rPr lang="fr-FR" sz="2200" b="1" dirty="0">
                <a:solidFill>
                  <a:srgbClr val="FF0000"/>
                </a:solidFill>
                <a:latin typeface="Calibri" panose="020F0502020204030204" pitchFamily="34" charset="0"/>
                <a:cs typeface="Calibri" panose="020F0502020204030204" pitchFamily="34" charset="0"/>
              </a:rPr>
              <a:t>vient ce « </a:t>
            </a:r>
            <a:r>
              <a:rPr lang="fr-FR" sz="2200" b="1" i="1" dirty="0">
                <a:solidFill>
                  <a:srgbClr val="FF0000"/>
                </a:solidFill>
                <a:latin typeface="Calibri" panose="020F0502020204030204" pitchFamily="34" charset="0"/>
                <a:cs typeface="Calibri" panose="020F0502020204030204" pitchFamily="34" charset="0"/>
              </a:rPr>
              <a:t>ce qui convient</a:t>
            </a:r>
            <a:r>
              <a:rPr lang="fr-FR" sz="2200" b="1" dirty="0">
                <a:solidFill>
                  <a:srgbClr val="FF0000"/>
                </a:solidFill>
                <a:latin typeface="Calibri" panose="020F0502020204030204" pitchFamily="34" charset="0"/>
                <a:cs typeface="Calibri" panose="020F0502020204030204" pitchFamily="34" charset="0"/>
              </a:rPr>
              <a:t> » ?</a:t>
            </a:r>
            <a:r>
              <a:rPr lang="fr-FR" sz="2200" dirty="0">
                <a:latin typeface="Calibri" panose="020F0502020204030204" pitchFamily="34" charset="0"/>
                <a:cs typeface="Calibri" panose="020F0502020204030204" pitchFamily="34" charset="0"/>
              </a:rPr>
              <a:t> </a:t>
            </a:r>
            <a:endParaRPr lang="fr-FR" sz="22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2331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6656" y="561703"/>
            <a:ext cx="10753725" cy="5799907"/>
          </a:xfrm>
        </p:spPr>
        <p:txBody>
          <a:bodyPr>
            <a:normAutofit/>
          </a:bodyPr>
          <a:lstStyle/>
          <a:p>
            <a:pPr indent="0">
              <a:lnSpc>
                <a:spcPct val="100000"/>
              </a:lnSpc>
              <a:buNone/>
            </a:pPr>
            <a:r>
              <a:rPr lang="fr-FR" sz="2200" b="1" dirty="0" smtClean="0">
                <a:latin typeface="Calibri" panose="020F0502020204030204" pitchFamily="34" charset="0"/>
                <a:cs typeface="Calibri" panose="020F0502020204030204" pitchFamily="34" charset="0"/>
              </a:rPr>
              <a:t>Objectif </a:t>
            </a:r>
            <a:r>
              <a:rPr lang="fr-FR" sz="2200" b="1" dirty="0">
                <a:latin typeface="Calibri" panose="020F0502020204030204" pitchFamily="34" charset="0"/>
                <a:cs typeface="Calibri" panose="020F0502020204030204" pitchFamily="34" charset="0"/>
              </a:rPr>
              <a:t>de cette </a:t>
            </a:r>
            <a:r>
              <a:rPr lang="fr-FR" sz="2200" b="1" dirty="0" smtClean="0">
                <a:latin typeface="Calibri" panose="020F0502020204030204" pitchFamily="34" charset="0"/>
                <a:cs typeface="Calibri" panose="020F0502020204030204" pitchFamily="34" charset="0"/>
              </a:rPr>
              <a:t>séance</a:t>
            </a:r>
            <a:r>
              <a:rPr lang="fr-FR" sz="2200" dirty="0" smtClean="0">
                <a:latin typeface="Calibri" panose="020F0502020204030204" pitchFamily="34" charset="0"/>
                <a:cs typeface="Calibri" panose="020F0502020204030204" pitchFamily="34" charset="0"/>
              </a:rPr>
              <a:t> = </a:t>
            </a:r>
          </a:p>
          <a:p>
            <a:pPr indent="0">
              <a:lnSpc>
                <a:spcPct val="100000"/>
              </a:lnSpc>
              <a:spcBef>
                <a:spcPts val="0"/>
              </a:spcBef>
              <a:buNone/>
            </a:pPr>
            <a:endParaRPr lang="fr-FR" sz="1200" b="1" dirty="0" smtClean="0">
              <a:latin typeface="Calibri" panose="020F0502020204030204" pitchFamily="34" charset="0"/>
              <a:cs typeface="Calibri" panose="020F0502020204030204" pitchFamily="34" charset="0"/>
            </a:endParaRPr>
          </a:p>
          <a:p>
            <a:pPr indent="0">
              <a:lnSpc>
                <a:spcPct val="100000"/>
              </a:lnSpc>
              <a:buNone/>
            </a:pPr>
            <a:r>
              <a:rPr lang="fr-FR" sz="2200" b="1" dirty="0" smtClean="0">
                <a:latin typeface="Calibri" panose="020F0502020204030204" pitchFamily="34" charset="0"/>
                <a:cs typeface="Calibri" panose="020F0502020204030204" pitchFamily="34" charset="0"/>
              </a:rPr>
              <a:t>► grands </a:t>
            </a:r>
            <a:r>
              <a:rPr lang="fr-FR" sz="2200" b="1" dirty="0">
                <a:latin typeface="Calibri" panose="020F0502020204030204" pitchFamily="34" charset="0"/>
                <a:cs typeface="Calibri" panose="020F0502020204030204" pitchFamily="34" charset="0"/>
              </a:rPr>
              <a:t>principes de structuration des conduites </a:t>
            </a:r>
            <a:r>
              <a:rPr lang="fr-FR" sz="2200" b="1" dirty="0" smtClean="0">
                <a:latin typeface="Calibri" panose="020F0502020204030204" pitchFamily="34" charset="0"/>
                <a:cs typeface="Calibri" panose="020F0502020204030204" pitchFamily="34" charset="0"/>
              </a:rPr>
              <a:t>sportives</a:t>
            </a:r>
            <a:r>
              <a:rPr lang="fr-FR" sz="22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 </a:t>
            </a:r>
            <a:r>
              <a:rPr lang="fr-FR" sz="2200" dirty="0" smtClean="0">
                <a:solidFill>
                  <a:srgbClr val="FF0000"/>
                </a:solidFill>
                <a:latin typeface="Calibri" panose="020F0502020204030204" pitchFamily="34" charset="0"/>
                <a:cs typeface="Calibri" panose="020F0502020204030204" pitchFamily="34" charset="0"/>
              </a:rPr>
              <a:t>« adapter le corps à son usage »</a:t>
            </a:r>
            <a:r>
              <a:rPr lang="fr-FR" sz="2200" dirty="0" smtClean="0">
                <a:latin typeface="Calibri" panose="020F0502020204030204" pitchFamily="34" charset="0"/>
                <a:cs typeface="Calibri" panose="020F0502020204030204" pitchFamily="34" charset="0"/>
              </a:rPr>
              <a:t> (Mauss)</a:t>
            </a:r>
          </a:p>
          <a:p>
            <a:pPr indent="0">
              <a:lnSpc>
                <a:spcPct val="100000"/>
              </a:lnSpc>
              <a:buNone/>
            </a:pPr>
            <a:endParaRPr lang="fr-FR" sz="2200" b="1" dirty="0" smtClean="0">
              <a:latin typeface="Calibri" panose="020F0502020204030204" pitchFamily="34" charset="0"/>
              <a:cs typeface="Calibri" panose="020F0502020204030204" pitchFamily="34" charset="0"/>
            </a:endParaRPr>
          </a:p>
          <a:p>
            <a:pPr indent="0">
              <a:lnSpc>
                <a:spcPct val="100000"/>
              </a:lnSpc>
              <a:buNone/>
            </a:pPr>
            <a:r>
              <a:rPr lang="fr-FR" sz="2200" b="1" dirty="0" smtClean="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notions </a:t>
            </a:r>
            <a:r>
              <a:rPr lang="fr-FR" sz="2200" dirty="0">
                <a:latin typeface="Calibri" panose="020F0502020204030204" pitchFamily="34" charset="0"/>
                <a:cs typeface="Calibri" panose="020F0502020204030204" pitchFamily="34" charset="0"/>
              </a:rPr>
              <a:t>sociologiques </a:t>
            </a:r>
            <a:r>
              <a:rPr lang="fr-FR" sz="2200" dirty="0" smtClean="0">
                <a:latin typeface="Calibri" panose="020F0502020204030204" pitchFamily="34" charset="0"/>
                <a:cs typeface="Calibri" panose="020F0502020204030204" pitchFamily="34" charset="0"/>
              </a:rPr>
              <a:t>: </a:t>
            </a:r>
            <a:r>
              <a:rPr lang="fr-FR" sz="2200" b="1" dirty="0" smtClean="0">
                <a:latin typeface="Calibri" panose="020F0502020204030204" pitchFamily="34" charset="0"/>
                <a:cs typeface="Calibri" panose="020F0502020204030204" pitchFamily="34" charset="0"/>
              </a:rPr>
              <a:t>socialisation</a:t>
            </a:r>
            <a:r>
              <a:rPr lang="fr-FR" sz="2200" b="1" dirty="0">
                <a:latin typeface="Calibri" panose="020F0502020204030204" pitchFamily="34" charset="0"/>
                <a:cs typeface="Calibri" panose="020F0502020204030204" pitchFamily="34" charset="0"/>
              </a:rPr>
              <a:t>, </a:t>
            </a:r>
            <a:r>
              <a:rPr lang="fr-FR" sz="2200" b="1" dirty="0" smtClean="0">
                <a:latin typeface="Calibri" panose="020F0502020204030204" pitchFamily="34" charset="0"/>
                <a:cs typeface="Calibri" panose="020F0502020204030204" pitchFamily="34" charset="0"/>
              </a:rPr>
              <a:t>règles</a:t>
            </a:r>
            <a:r>
              <a:rPr lang="fr-FR" sz="2200" b="1" dirty="0">
                <a:latin typeface="Calibri" panose="020F0502020204030204" pitchFamily="34" charset="0"/>
                <a:cs typeface="Calibri" panose="020F0502020204030204" pitchFamily="34" charset="0"/>
              </a:rPr>
              <a:t>, </a:t>
            </a:r>
            <a:r>
              <a:rPr lang="fr-FR" sz="2200" b="1" dirty="0" smtClean="0">
                <a:latin typeface="Calibri" panose="020F0502020204030204" pitchFamily="34" charset="0"/>
                <a:cs typeface="Calibri" panose="020F0502020204030204" pitchFamily="34" charset="0"/>
              </a:rPr>
              <a:t>habitus</a:t>
            </a:r>
            <a:r>
              <a:rPr lang="fr-FR" sz="2200" b="1" dirty="0">
                <a:latin typeface="Calibri" panose="020F0502020204030204" pitchFamily="34" charset="0"/>
                <a:cs typeface="Calibri" panose="020F0502020204030204" pitchFamily="34" charset="0"/>
              </a:rPr>
              <a:t>, </a:t>
            </a:r>
            <a:r>
              <a:rPr lang="fr-FR" sz="2200" b="1" dirty="0" smtClean="0">
                <a:latin typeface="Calibri" panose="020F0502020204030204" pitchFamily="34" charset="0"/>
                <a:cs typeface="Calibri" panose="020F0502020204030204" pitchFamily="34" charset="0"/>
              </a:rPr>
              <a:t>habileté</a:t>
            </a:r>
            <a:endParaRPr lang="fr-FR" sz="2200" dirty="0" smtClean="0">
              <a:latin typeface="Calibri" panose="020F0502020204030204" pitchFamily="34" charset="0"/>
              <a:cs typeface="Calibri" panose="020F0502020204030204" pitchFamily="34" charset="0"/>
            </a:endParaRPr>
          </a:p>
          <a:p>
            <a:pPr indent="0">
              <a:lnSpc>
                <a:spcPct val="100000"/>
              </a:lnSpc>
              <a:buNone/>
            </a:pPr>
            <a:endParaRPr lang="fr-FR" sz="2200" b="1" dirty="0" smtClean="0">
              <a:latin typeface="Calibri" panose="020F0502020204030204" pitchFamily="34" charset="0"/>
              <a:cs typeface="Calibri" panose="020F0502020204030204" pitchFamily="34" charset="0"/>
            </a:endParaRPr>
          </a:p>
          <a:p>
            <a:pPr indent="0">
              <a:lnSpc>
                <a:spcPct val="100000"/>
              </a:lnSpc>
              <a:buNone/>
            </a:pPr>
            <a:r>
              <a:rPr lang="fr-FR" sz="2200" b="1" dirty="0" smtClean="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appui sur </a:t>
            </a:r>
            <a:r>
              <a:rPr lang="fr-FR" sz="2200" dirty="0">
                <a:latin typeface="Calibri" panose="020F0502020204030204" pitchFamily="34" charset="0"/>
                <a:cs typeface="Calibri" panose="020F0502020204030204" pitchFamily="34" charset="0"/>
              </a:rPr>
              <a:t>des travaux </a:t>
            </a:r>
            <a:r>
              <a:rPr lang="fr-FR" sz="2200" dirty="0" smtClean="0">
                <a:latin typeface="Calibri" panose="020F0502020204030204" pitchFamily="34" charset="0"/>
                <a:cs typeface="Calibri" panose="020F0502020204030204" pitchFamily="34" charset="0"/>
              </a:rPr>
              <a:t>scientifiques = </a:t>
            </a:r>
            <a:r>
              <a:rPr lang="fr-FR" sz="2200" b="1" dirty="0" smtClean="0">
                <a:latin typeface="Calibri" panose="020F0502020204030204" pitchFamily="34" charset="0"/>
                <a:cs typeface="Calibri" panose="020F0502020204030204" pitchFamily="34" charset="0"/>
              </a:rPr>
              <a:t>modes </a:t>
            </a:r>
            <a:r>
              <a:rPr lang="fr-FR" sz="2200" b="1" dirty="0">
                <a:latin typeface="Calibri" panose="020F0502020204030204" pitchFamily="34" charset="0"/>
                <a:cs typeface="Calibri" panose="020F0502020204030204" pitchFamily="34" charset="0"/>
              </a:rPr>
              <a:t>de production des savoirs</a:t>
            </a:r>
            <a:r>
              <a:rPr lang="fr-FR" sz="2200" dirty="0">
                <a:latin typeface="Calibri" panose="020F0502020204030204" pitchFamily="34" charset="0"/>
                <a:cs typeface="Calibri" panose="020F0502020204030204" pitchFamily="34" charset="0"/>
              </a:rPr>
              <a:t>. </a:t>
            </a:r>
            <a:endParaRPr lang="fr-FR" sz="2200" dirty="0" smtClean="0">
              <a:latin typeface="Calibri" panose="020F0502020204030204" pitchFamily="34" charset="0"/>
              <a:cs typeface="Calibri" panose="020F0502020204030204" pitchFamily="34" charset="0"/>
            </a:endParaRPr>
          </a:p>
          <a:p>
            <a:pPr lvl="8" indent="0">
              <a:lnSpc>
                <a:spcPct val="100000"/>
              </a:lnSpc>
              <a:buNone/>
            </a:pPr>
            <a:endParaRPr lang="fr-FR" sz="2200" dirty="0" smtClean="0">
              <a:latin typeface="Calibri" panose="020F0502020204030204" pitchFamily="34" charset="0"/>
              <a:cs typeface="Calibri" panose="020F0502020204030204" pitchFamily="34" charset="0"/>
            </a:endParaRPr>
          </a:p>
          <a:p>
            <a:pPr lvl="5" indent="0">
              <a:lnSpc>
                <a:spcPct val="100000"/>
              </a:lnSpc>
              <a:buNone/>
            </a:pPr>
            <a:r>
              <a:rPr lang="fr-FR" sz="2200" dirty="0" smtClean="0">
                <a:latin typeface="Calibri" panose="020F0502020204030204" pitchFamily="34" charset="0"/>
                <a:cs typeface="Calibri" panose="020F0502020204030204" pitchFamily="34" charset="0"/>
              </a:rPr>
              <a:t>= Pas </a:t>
            </a:r>
            <a:r>
              <a:rPr lang="fr-FR" sz="2200" dirty="0">
                <a:latin typeface="Calibri" panose="020F0502020204030204" pitchFamily="34" charset="0"/>
                <a:cs typeface="Calibri" panose="020F0502020204030204" pitchFamily="34" charset="0"/>
              </a:rPr>
              <a:t>me contenter de </a:t>
            </a:r>
            <a:r>
              <a:rPr lang="fr-FR" sz="2200" b="1" dirty="0">
                <a:latin typeface="Calibri" panose="020F0502020204030204" pitchFamily="34" charset="0"/>
                <a:cs typeface="Calibri" panose="020F0502020204030204" pitchFamily="34" charset="0"/>
              </a:rPr>
              <a:t>vous donner des </a:t>
            </a:r>
            <a:r>
              <a:rPr lang="fr-FR" sz="2200" b="1" i="1" dirty="0" smtClean="0">
                <a:latin typeface="Calibri" panose="020F0502020204030204" pitchFamily="34" charset="0"/>
                <a:cs typeface="Calibri" panose="020F0502020204030204" pitchFamily="34" charset="0"/>
              </a:rPr>
              <a:t>résultats</a:t>
            </a:r>
            <a:r>
              <a:rPr lang="fr-FR" sz="22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 vous </a:t>
            </a:r>
            <a:r>
              <a:rPr lang="fr-FR" sz="2200" dirty="0">
                <a:latin typeface="Calibri" panose="020F0502020204030204" pitchFamily="34" charset="0"/>
                <a:cs typeface="Calibri" panose="020F0502020204030204" pitchFamily="34" charset="0"/>
              </a:rPr>
              <a:t>preniez </a:t>
            </a:r>
            <a:r>
              <a:rPr lang="fr-FR" sz="2200" b="1" dirty="0">
                <a:latin typeface="Calibri" panose="020F0502020204030204" pitchFamily="34" charset="0"/>
                <a:cs typeface="Calibri" panose="020F0502020204030204" pitchFamily="34" charset="0"/>
              </a:rPr>
              <a:t>l’habitude de vous demander</a:t>
            </a:r>
            <a:r>
              <a:rPr lang="fr-FR" sz="2200" dirty="0">
                <a:latin typeface="Calibri" panose="020F0502020204030204" pitchFamily="34" charset="0"/>
                <a:cs typeface="Calibri" panose="020F0502020204030204" pitchFamily="34" charset="0"/>
              </a:rPr>
              <a:t> : </a:t>
            </a:r>
            <a:r>
              <a:rPr lang="fr-FR" sz="2200" b="1" u="heavy" dirty="0">
                <a:solidFill>
                  <a:srgbClr val="FF0000"/>
                </a:solidFill>
                <a:latin typeface="Calibri" panose="020F0502020204030204" pitchFamily="34" charset="0"/>
                <a:cs typeface="Calibri" panose="020F0502020204030204" pitchFamily="34" charset="0"/>
              </a:rPr>
              <a:t>mais comment on le sait </a:t>
            </a:r>
            <a:r>
              <a:rPr lang="fr-FR" sz="2200" b="1" u="heavy" dirty="0" smtClean="0">
                <a:solidFill>
                  <a:srgbClr val="FF0000"/>
                </a:solidFill>
                <a:latin typeface="Calibri" panose="020F0502020204030204" pitchFamily="34" charset="0"/>
                <a:cs typeface="Calibri" panose="020F0502020204030204" pitchFamily="34" charset="0"/>
              </a:rPr>
              <a:t>?</a:t>
            </a:r>
            <a:endParaRPr lang="fr-FR" sz="2200" dirty="0">
              <a:solidFill>
                <a:srgbClr val="FF0000"/>
              </a:solidFill>
              <a:latin typeface="Calibri" panose="020F0502020204030204" pitchFamily="34" charset="0"/>
              <a:cs typeface="Calibri" panose="020F0502020204030204" pitchFamily="34" charset="0"/>
            </a:endParaRPr>
          </a:p>
          <a:p>
            <a:endParaRPr lang="fr-FR"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78031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6656" y="535577"/>
            <a:ext cx="10753725" cy="5826033"/>
          </a:xfrm>
        </p:spPr>
        <p:txBody>
          <a:bodyPr>
            <a:normAutofit/>
          </a:bodyPr>
          <a:lstStyle/>
          <a:p>
            <a:pPr indent="0">
              <a:lnSpc>
                <a:spcPct val="100000"/>
              </a:lnSpc>
              <a:buNone/>
            </a:pPr>
            <a:r>
              <a:rPr lang="fr-FR" sz="2200" dirty="0" smtClean="0">
                <a:latin typeface="Calibri" panose="020F0502020204030204" pitchFamily="34" charset="0"/>
                <a:cs typeface="Calibri" panose="020F0502020204030204" pitchFamily="34" charset="0"/>
              </a:rPr>
              <a:t>Précision. Vous </a:t>
            </a:r>
            <a:r>
              <a:rPr lang="fr-FR" sz="2200" dirty="0">
                <a:latin typeface="Calibri" panose="020F0502020204030204" pitchFamily="34" charset="0"/>
                <a:cs typeface="Calibri" panose="020F0502020204030204" pitchFamily="34" charset="0"/>
              </a:rPr>
              <a:t>allez me répondre : « Oui, c’est bien gentil, mais quand même on apporte un </a:t>
            </a:r>
            <a:r>
              <a:rPr lang="fr-FR" sz="2200" b="1" dirty="0">
                <a:latin typeface="Calibri" panose="020F0502020204030204" pitchFamily="34" charset="0"/>
                <a:cs typeface="Calibri" panose="020F0502020204030204" pitchFamily="34" charset="0"/>
              </a:rPr>
              <a:t>talent</a:t>
            </a:r>
            <a:r>
              <a:rPr lang="fr-FR" sz="22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un </a:t>
            </a:r>
            <a:r>
              <a:rPr lang="fr-FR" sz="2200" b="1" dirty="0" smtClean="0">
                <a:latin typeface="Calibri" panose="020F0502020204030204" pitchFamily="34" charset="0"/>
                <a:cs typeface="Calibri" panose="020F0502020204030204" pitchFamily="34" charset="0"/>
              </a:rPr>
              <a:t>don</a:t>
            </a:r>
            <a:r>
              <a:rPr lang="fr-FR" sz="2200" dirty="0" smtClean="0">
                <a:latin typeface="Calibri" panose="020F0502020204030204" pitchFamily="34" charset="0"/>
                <a:cs typeface="Calibri" panose="020F0502020204030204" pitchFamily="34" charset="0"/>
              </a:rPr>
              <a:t>, ou </a:t>
            </a:r>
            <a:r>
              <a:rPr lang="fr-FR" sz="2200" dirty="0">
                <a:latin typeface="Calibri" panose="020F0502020204030204" pitchFamily="34" charset="0"/>
                <a:cs typeface="Calibri" panose="020F0502020204030204" pitchFamily="34" charset="0"/>
              </a:rPr>
              <a:t>une </a:t>
            </a:r>
            <a:r>
              <a:rPr lang="fr-FR" sz="2200" b="1" dirty="0">
                <a:latin typeface="Calibri" panose="020F0502020204030204" pitchFamily="34" charset="0"/>
                <a:cs typeface="Calibri" panose="020F0502020204030204" pitchFamily="34" charset="0"/>
              </a:rPr>
              <a:t>habileté personnelle</a:t>
            </a:r>
            <a:r>
              <a:rPr lang="fr-FR" sz="2200" dirty="0">
                <a:latin typeface="Calibri" panose="020F0502020204030204" pitchFamily="34" charset="0"/>
                <a:cs typeface="Calibri" panose="020F0502020204030204" pitchFamily="34" charset="0"/>
              </a:rPr>
              <a:t> dans les gestes qu’on effectue sinon tout le monde ferait la même chose et les sports n’auraient aucun intérêt ». </a:t>
            </a:r>
            <a:endParaRPr lang="fr-FR" sz="2200" dirty="0" smtClean="0">
              <a:latin typeface="Calibri" panose="020F0502020204030204" pitchFamily="34" charset="0"/>
              <a:cs typeface="Calibri" panose="020F0502020204030204" pitchFamily="34" charset="0"/>
            </a:endParaRPr>
          </a:p>
          <a:p>
            <a:pPr indent="0">
              <a:lnSpc>
                <a:spcPct val="100000"/>
              </a:lnSpc>
              <a:buNone/>
            </a:pPr>
            <a:endParaRPr lang="fr-FR" sz="2200" dirty="0" smtClean="0">
              <a:latin typeface="Calibri" panose="020F0502020204030204" pitchFamily="34" charset="0"/>
              <a:cs typeface="Calibri" panose="020F0502020204030204" pitchFamily="34" charset="0"/>
            </a:endParaRPr>
          </a:p>
          <a:p>
            <a:pPr indent="0">
              <a:lnSpc>
                <a:spcPct val="100000"/>
              </a:lnSpc>
              <a:buNone/>
            </a:pPr>
            <a:r>
              <a:rPr lang="fr-FR" sz="2200" dirty="0" smtClean="0">
                <a:latin typeface="Calibri" panose="020F0502020204030204" pitchFamily="34" charset="0"/>
                <a:cs typeface="Calibri" panose="020F0502020204030204" pitchFamily="34" charset="0"/>
              </a:rPr>
              <a:t>En fait = </a:t>
            </a:r>
            <a:r>
              <a:rPr lang="fr-FR" sz="2200" b="1" dirty="0" smtClean="0">
                <a:latin typeface="Calibri" panose="020F0502020204030204" pitchFamily="34" charset="0"/>
                <a:cs typeface="Calibri" panose="020F0502020204030204" pitchFamily="34" charset="0"/>
              </a:rPr>
              <a:t>il </a:t>
            </a:r>
            <a:r>
              <a:rPr lang="fr-FR" sz="2200" b="1" dirty="0">
                <a:latin typeface="Calibri" panose="020F0502020204030204" pitchFamily="34" charset="0"/>
                <a:cs typeface="Calibri" panose="020F0502020204030204" pitchFamily="34" charset="0"/>
              </a:rPr>
              <a:t>ne peut y avoir de talent ou d’habileté personnelle, ou même de travail pour perfectionner ses techniques corporelles, qu’à partir d’un cadre préalable qui prévoit ce qui est à </a:t>
            </a:r>
            <a:r>
              <a:rPr lang="fr-FR" sz="2200" b="1" dirty="0" smtClean="0">
                <a:latin typeface="Calibri" panose="020F0502020204030204" pitchFamily="34" charset="0"/>
                <a:cs typeface="Calibri" panose="020F0502020204030204" pitchFamily="34" charset="0"/>
              </a:rPr>
              <a:t>faire</a:t>
            </a:r>
            <a:r>
              <a:rPr lang="fr-FR" sz="22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 savoir </a:t>
            </a:r>
            <a:r>
              <a:rPr lang="fr-FR" sz="2200" dirty="0">
                <a:latin typeface="Calibri" panose="020F0502020204030204" pitchFamily="34" charset="0"/>
                <a:cs typeface="Calibri" panose="020F0502020204030204" pitchFamily="34" charset="0"/>
              </a:rPr>
              <a:t>maîtriser à la perfection le </a:t>
            </a:r>
            <a:r>
              <a:rPr lang="fr-FR" sz="2200" i="1" dirty="0" err="1">
                <a:latin typeface="Calibri" panose="020F0502020204030204" pitchFamily="34" charset="0"/>
                <a:cs typeface="Calibri" panose="020F0502020204030204" pitchFamily="34" charset="0"/>
              </a:rPr>
              <a:t>dunk</a:t>
            </a:r>
            <a:r>
              <a:rPr lang="fr-FR" sz="2200" dirty="0">
                <a:latin typeface="Calibri" panose="020F0502020204030204" pitchFamily="34" charset="0"/>
                <a:cs typeface="Calibri" panose="020F0502020204030204" pitchFamily="34" charset="0"/>
              </a:rPr>
              <a:t> quand on fait du </a:t>
            </a:r>
            <a:r>
              <a:rPr lang="fr-FR" sz="2200" dirty="0" smtClean="0">
                <a:latin typeface="Calibri" panose="020F0502020204030204" pitchFamily="34" charset="0"/>
                <a:cs typeface="Calibri" panose="020F0502020204030204" pitchFamily="34" charset="0"/>
              </a:rPr>
              <a:t>BMX</a:t>
            </a:r>
            <a:r>
              <a:rPr lang="fr-FR" sz="2200" dirty="0">
                <a:latin typeface="Calibri" panose="020F0502020204030204" pitchFamily="34" charset="0"/>
                <a:cs typeface="Calibri" panose="020F0502020204030204" pitchFamily="34" charset="0"/>
              </a:rPr>
              <a:t>, ça n’a strictement aucun sens – sauf à imaginer des démonstrations</a:t>
            </a:r>
            <a:r>
              <a:rPr lang="fr-FR" sz="2200" dirty="0" smtClean="0">
                <a:latin typeface="Calibri" panose="020F0502020204030204" pitchFamily="34" charset="0"/>
                <a:cs typeface="Calibri" panose="020F0502020204030204" pitchFamily="34" charset="0"/>
              </a:rPr>
              <a:t>.</a:t>
            </a:r>
          </a:p>
          <a:p>
            <a:pPr indent="0">
              <a:lnSpc>
                <a:spcPct val="100000"/>
              </a:lnSpc>
              <a:buNone/>
            </a:pPr>
            <a:endParaRPr lang="fr-FR" sz="2200" dirty="0" smtClean="0">
              <a:latin typeface="Calibri" panose="020F0502020204030204" pitchFamily="34" charset="0"/>
              <a:cs typeface="Calibri" panose="020F0502020204030204" pitchFamily="34" charset="0"/>
            </a:endParaRPr>
          </a:p>
          <a:p>
            <a:pPr indent="0">
              <a:lnSpc>
                <a:spcPct val="100000"/>
              </a:lnSpc>
              <a:buNone/>
            </a:pPr>
            <a:r>
              <a:rPr lang="fr-FR" sz="2200" dirty="0" smtClean="0">
                <a:latin typeface="Calibri" panose="020F0502020204030204" pitchFamily="34" charset="0"/>
                <a:cs typeface="Calibri" panose="020F0502020204030204" pitchFamily="34" charset="0"/>
              </a:rPr>
              <a:t>Qu’il </a:t>
            </a:r>
            <a:r>
              <a:rPr lang="fr-FR" sz="2200" dirty="0">
                <a:latin typeface="Calibri" panose="020F0502020204030204" pitchFamily="34" charset="0"/>
                <a:cs typeface="Calibri" panose="020F0502020204030204" pitchFamily="34" charset="0"/>
              </a:rPr>
              <a:t>s’agisse de sport, ou de manière de marcher, de cuisiner, de se tenir accroupi ou de faire </a:t>
            </a:r>
            <a:r>
              <a:rPr lang="fr-FR" sz="2200" dirty="0" smtClean="0">
                <a:latin typeface="Calibri" panose="020F0502020204030204" pitchFamily="34" charset="0"/>
                <a:cs typeface="Calibri" panose="020F0502020204030204" pitchFamily="34" charset="0"/>
              </a:rPr>
              <a:t>l’amour = </a:t>
            </a:r>
            <a:r>
              <a:rPr lang="fr-FR" sz="2200" b="1" dirty="0" smtClean="0">
                <a:solidFill>
                  <a:srgbClr val="FF0000"/>
                </a:solidFill>
                <a:latin typeface="Calibri" panose="020F0502020204030204" pitchFamily="34" charset="0"/>
                <a:cs typeface="Calibri" panose="020F0502020204030204" pitchFamily="34" charset="0"/>
              </a:rPr>
              <a:t>les </a:t>
            </a:r>
            <a:r>
              <a:rPr lang="fr-FR" sz="2200" b="1" dirty="0">
                <a:solidFill>
                  <a:srgbClr val="FF0000"/>
                </a:solidFill>
                <a:latin typeface="Calibri" panose="020F0502020204030204" pitchFamily="34" charset="0"/>
                <a:cs typeface="Calibri" panose="020F0502020204030204" pitchFamily="34" charset="0"/>
              </a:rPr>
              <a:t>techniques corporelles sont la réalisation de </a:t>
            </a:r>
            <a:r>
              <a:rPr lang="fr-FR" sz="2200" b="1" dirty="0" smtClean="0">
                <a:solidFill>
                  <a:srgbClr val="FF0000"/>
                </a:solidFill>
                <a:latin typeface="Calibri" panose="020F0502020204030204" pitchFamily="34" charset="0"/>
                <a:cs typeface="Calibri" panose="020F0502020204030204" pitchFamily="34" charset="0"/>
              </a:rPr>
              <a:t>conventions</a:t>
            </a:r>
            <a:r>
              <a:rPr lang="fr-FR" sz="2200" b="1" dirty="0">
                <a:solidFill>
                  <a:srgbClr val="FF0000"/>
                </a:solidFill>
                <a:latin typeface="Calibri" panose="020F0502020204030204" pitchFamily="34" charset="0"/>
                <a:cs typeface="Calibri" panose="020F0502020204030204" pitchFamily="34" charset="0"/>
              </a:rPr>
              <a:t>, de règles et d’attentes collectives qui préexistent votre engagement individuel </a:t>
            </a:r>
            <a:r>
              <a:rPr lang="fr-FR" sz="2200" dirty="0" smtClean="0">
                <a:latin typeface="Calibri" panose="020F0502020204030204" pitchFamily="34" charset="0"/>
                <a:cs typeface="Calibri" panose="020F0502020204030204" pitchFamily="34" charset="0"/>
              </a:rPr>
              <a:t>(une </a:t>
            </a:r>
            <a:r>
              <a:rPr lang="fr-FR" sz="2200" dirty="0">
                <a:latin typeface="Calibri" panose="020F0502020204030204" pitchFamily="34" charset="0"/>
                <a:cs typeface="Calibri" panose="020F0502020204030204" pitchFamily="34" charset="0"/>
              </a:rPr>
              <a:t>« idiosyncrasie sociale </a:t>
            </a:r>
            <a:r>
              <a:rPr lang="fr-FR" sz="2200" dirty="0" smtClean="0">
                <a:latin typeface="Calibri" panose="020F0502020204030204" pitchFamily="34" charset="0"/>
                <a:cs typeface="Calibri" panose="020F0502020204030204" pitchFamily="34" charset="0"/>
              </a:rPr>
              <a:t>»)</a:t>
            </a:r>
            <a:r>
              <a:rPr lang="fr-FR" sz="2200" b="1" dirty="0" smtClean="0">
                <a:latin typeface="Calibri" panose="020F0502020204030204" pitchFamily="34" charset="0"/>
                <a:cs typeface="Calibri" panose="020F0502020204030204" pitchFamily="34" charset="0"/>
              </a:rPr>
              <a:t>.</a:t>
            </a:r>
            <a:endParaRPr lang="fr-FR" sz="22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3392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6656" y="535577"/>
            <a:ext cx="10753725" cy="5826033"/>
          </a:xfrm>
        </p:spPr>
        <p:txBody>
          <a:bodyPr>
            <a:normAutofit/>
          </a:bodyPr>
          <a:lstStyle/>
          <a:p>
            <a:pPr indent="0">
              <a:lnSpc>
                <a:spcPct val="100000"/>
              </a:lnSpc>
              <a:buNone/>
            </a:pPr>
            <a:r>
              <a:rPr lang="fr-FR" b="1" dirty="0" smtClean="0">
                <a:latin typeface="Calluna" panose="00000500000000000000" pitchFamily="50" charset="0"/>
              </a:rPr>
              <a:t>2.1. </a:t>
            </a:r>
            <a:r>
              <a:rPr lang="fr-FR" b="1" dirty="0" smtClean="0">
                <a:solidFill>
                  <a:srgbClr val="FF0000"/>
                </a:solidFill>
                <a:latin typeface="Calibri" panose="020F0502020204030204" pitchFamily="34" charset="0"/>
                <a:cs typeface="Calibri" panose="020F0502020204030204" pitchFamily="34" charset="0"/>
              </a:rPr>
              <a:t>Une affaire de conventions : règles, valeurs et attentes sociales</a:t>
            </a:r>
            <a:endParaRPr lang="fr-FR" dirty="0" smtClean="0">
              <a:solidFill>
                <a:srgbClr val="FF0000"/>
              </a:solidFill>
              <a:latin typeface="Calibri" panose="020F0502020204030204" pitchFamily="34" charset="0"/>
              <a:cs typeface="Calibri" panose="020F0502020204030204" pitchFamily="34" charset="0"/>
            </a:endParaRPr>
          </a:p>
          <a:p>
            <a:pPr indent="0">
              <a:lnSpc>
                <a:spcPct val="100000"/>
              </a:lnSpc>
              <a:buNone/>
            </a:pPr>
            <a:endParaRPr lang="fr-FR" dirty="0" smtClean="0">
              <a:latin typeface="Calibri" panose="020F0502020204030204" pitchFamily="34" charset="0"/>
              <a:cs typeface="Calibri" panose="020F0502020204030204" pitchFamily="34" charset="0"/>
            </a:endParaRPr>
          </a:p>
          <a:p>
            <a:pPr indent="0">
              <a:lnSpc>
                <a:spcPct val="100000"/>
              </a:lnSpc>
              <a:buNone/>
            </a:pPr>
            <a:r>
              <a:rPr lang="fr-FR" sz="2200" b="1" dirty="0">
                <a:solidFill>
                  <a:srgbClr val="FF0000"/>
                </a:solidFill>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On </a:t>
            </a:r>
            <a:r>
              <a:rPr lang="fr-FR" sz="2200" dirty="0">
                <a:latin typeface="Calibri" panose="020F0502020204030204" pitchFamily="34" charset="0"/>
                <a:cs typeface="Calibri" panose="020F0502020204030204" pitchFamily="34" charset="0"/>
              </a:rPr>
              <a:t>peut partir ici du travail de Georges </a:t>
            </a:r>
            <a:r>
              <a:rPr lang="fr-FR" sz="2200" dirty="0" err="1" smtClean="0">
                <a:latin typeface="Calibri" panose="020F0502020204030204" pitchFamily="34" charset="0"/>
                <a:cs typeface="Calibri" panose="020F0502020204030204" pitchFamily="34" charset="0"/>
              </a:rPr>
              <a:t>Vigarello</a:t>
            </a:r>
            <a:r>
              <a:rPr lang="fr-FR" sz="2200" dirty="0">
                <a:latin typeface="Calibri" panose="020F0502020204030204" pitchFamily="34" charset="0"/>
                <a:cs typeface="Calibri" panose="020F0502020204030204" pitchFamily="34" charset="0"/>
              </a:rPr>
              <a:t>,</a:t>
            </a:r>
            <a:r>
              <a:rPr lang="fr-FR" sz="2200" dirty="0" smtClean="0">
                <a:latin typeface="Calibri" panose="020F0502020204030204" pitchFamily="34" charset="0"/>
                <a:cs typeface="Calibri" panose="020F0502020204030204" pitchFamily="34" charset="0"/>
              </a:rPr>
              <a:t> </a:t>
            </a:r>
            <a:r>
              <a:rPr lang="fr-FR" sz="2200" i="1" dirty="0" smtClean="0">
                <a:latin typeface="Calibri" panose="020F0502020204030204" pitchFamily="34" charset="0"/>
                <a:cs typeface="Calibri" panose="020F0502020204030204" pitchFamily="34" charset="0"/>
              </a:rPr>
              <a:t>Techniques </a:t>
            </a:r>
            <a:r>
              <a:rPr lang="fr-FR" sz="2200" i="1" dirty="0">
                <a:latin typeface="Calibri" panose="020F0502020204030204" pitchFamily="34" charset="0"/>
                <a:cs typeface="Calibri" panose="020F0502020204030204" pitchFamily="34" charset="0"/>
              </a:rPr>
              <a:t>d’hier et d’aujourd’hui. Une histoire culturelle du </a:t>
            </a:r>
            <a:r>
              <a:rPr lang="fr-FR" sz="2200" i="1" dirty="0" smtClean="0">
                <a:latin typeface="Calibri" panose="020F0502020204030204" pitchFamily="34" charset="0"/>
                <a:cs typeface="Calibri" panose="020F0502020204030204" pitchFamily="34" charset="0"/>
              </a:rPr>
              <a:t>sport </a:t>
            </a:r>
            <a:r>
              <a:rPr lang="fr-FR" sz="2200" dirty="0" smtClean="0">
                <a:latin typeface="Calibri" panose="020F0502020204030204" pitchFamily="34" charset="0"/>
                <a:cs typeface="Calibri" panose="020F0502020204030204" pitchFamily="34" charset="0"/>
              </a:rPr>
              <a:t>(Paris, 1988). </a:t>
            </a:r>
          </a:p>
          <a:p>
            <a:pPr indent="0">
              <a:lnSpc>
                <a:spcPct val="100000"/>
              </a:lnSpc>
              <a:buNone/>
            </a:pPr>
            <a:r>
              <a:rPr lang="fr-FR" sz="2200" dirty="0" smtClean="0">
                <a:latin typeface="Calibri" panose="020F0502020204030204" pitchFamily="34" charset="0"/>
                <a:cs typeface="Calibri" panose="020F0502020204030204" pitchFamily="34" charset="0"/>
              </a:rPr>
              <a:t>Pour </a:t>
            </a:r>
            <a:r>
              <a:rPr lang="fr-FR" sz="2200" dirty="0" err="1" smtClean="0">
                <a:latin typeface="Calibri" panose="020F0502020204030204" pitchFamily="34" charset="0"/>
                <a:cs typeface="Calibri" panose="020F0502020204030204" pitchFamily="34" charset="0"/>
              </a:rPr>
              <a:t>Vigarello</a:t>
            </a:r>
            <a:r>
              <a:rPr lang="fr-FR" sz="2200" dirty="0" smtClean="0">
                <a:latin typeface="Calibri" panose="020F0502020204030204" pitchFamily="34" charset="0"/>
                <a:cs typeface="Calibri" panose="020F0502020204030204" pitchFamily="34" charset="0"/>
              </a:rPr>
              <a:t> = comprendre TC propres </a:t>
            </a:r>
            <a:r>
              <a:rPr lang="fr-FR" sz="2200" dirty="0">
                <a:latin typeface="Calibri" panose="020F0502020204030204" pitchFamily="34" charset="0"/>
                <a:cs typeface="Calibri" panose="020F0502020204030204" pitchFamily="34" charset="0"/>
              </a:rPr>
              <a:t>aux sports </a:t>
            </a:r>
            <a:r>
              <a:rPr lang="fr-FR" sz="2200" dirty="0" smtClean="0">
                <a:latin typeface="Calibri" panose="020F0502020204030204" pitchFamily="34" charset="0"/>
                <a:cs typeface="Calibri" panose="020F0502020204030204" pitchFamily="34" charset="0"/>
              </a:rPr>
              <a:t>réclame l’adoption d’une </a:t>
            </a:r>
            <a:r>
              <a:rPr lang="fr-FR" sz="2200" b="1" dirty="0">
                <a:latin typeface="Calibri" panose="020F0502020204030204" pitchFamily="34" charset="0"/>
                <a:cs typeface="Calibri" panose="020F0502020204030204" pitchFamily="34" charset="0"/>
              </a:rPr>
              <a:t>perspective </a:t>
            </a:r>
            <a:r>
              <a:rPr lang="fr-FR" sz="2200" b="1" dirty="0" smtClean="0">
                <a:latin typeface="Calibri" panose="020F0502020204030204" pitchFamily="34" charset="0"/>
                <a:cs typeface="Calibri" panose="020F0502020204030204" pitchFamily="34" charset="0"/>
              </a:rPr>
              <a:t>dynamique </a:t>
            </a:r>
            <a:r>
              <a:rPr lang="fr-FR" sz="2200" dirty="0" smtClean="0">
                <a:latin typeface="Calibri" panose="020F0502020204030204" pitchFamily="34" charset="0"/>
                <a:cs typeface="Calibri" panose="020F0502020204030204" pitchFamily="34" charset="0"/>
              </a:rPr>
              <a:t>(dans le temps).</a:t>
            </a:r>
            <a:endParaRPr lang="fr-FR" sz="2200" dirty="0">
              <a:latin typeface="Calibri" panose="020F0502020204030204" pitchFamily="34" charset="0"/>
              <a:cs typeface="Calibri" panose="020F0502020204030204" pitchFamily="34" charset="0"/>
            </a:endParaRPr>
          </a:p>
          <a:p>
            <a:pPr indent="0">
              <a:lnSpc>
                <a:spcPct val="100000"/>
              </a:lnSpc>
              <a:buNone/>
            </a:pPr>
            <a:r>
              <a:rPr lang="fr-FR" sz="2200" dirty="0" smtClean="0">
                <a:latin typeface="Calibri" panose="020F0502020204030204" pitchFamily="34" charset="0"/>
                <a:cs typeface="Calibri" panose="020F0502020204030204" pitchFamily="34" charset="0"/>
              </a:rPr>
              <a:t>= TC </a:t>
            </a:r>
            <a:r>
              <a:rPr lang="fr-FR" sz="2200" b="1" dirty="0">
                <a:latin typeface="Calibri" panose="020F0502020204030204" pitchFamily="34" charset="0"/>
                <a:cs typeface="Calibri" panose="020F0502020204030204" pitchFamily="34" charset="0"/>
              </a:rPr>
              <a:t>appartiennent à une </a:t>
            </a:r>
            <a:r>
              <a:rPr lang="fr-FR" sz="2200" b="1" dirty="0" smtClean="0">
                <a:latin typeface="Calibri" panose="020F0502020204030204" pitchFamily="34" charset="0"/>
                <a:cs typeface="Calibri" panose="020F0502020204030204" pitchFamily="34" charset="0"/>
              </a:rPr>
              <a:t>culture sportive</a:t>
            </a:r>
            <a:r>
              <a:rPr lang="fr-FR" sz="2200" dirty="0" smtClean="0">
                <a:latin typeface="Calibri" panose="020F0502020204030204" pitchFamily="34" charset="0"/>
                <a:cs typeface="Calibri" panose="020F0502020204030204" pitchFamily="34" charset="0"/>
              </a:rPr>
              <a:t> </a:t>
            </a:r>
            <a:r>
              <a:rPr lang="fr-FR" sz="2200" b="1" dirty="0" smtClean="0">
                <a:latin typeface="Calibri" panose="020F0502020204030204" pitchFamily="34" charset="0"/>
                <a:cs typeface="Calibri" panose="020F0502020204030204" pitchFamily="34" charset="0"/>
              </a:rPr>
              <a:t>et cette </a:t>
            </a:r>
            <a:r>
              <a:rPr lang="fr-FR" sz="2200" b="1" dirty="0">
                <a:latin typeface="Calibri" panose="020F0502020204030204" pitchFamily="34" charset="0"/>
                <a:cs typeface="Calibri" panose="020F0502020204030204" pitchFamily="34" charset="0"/>
              </a:rPr>
              <a:t>culture change </a:t>
            </a:r>
            <a:r>
              <a:rPr lang="fr-FR" sz="2200" b="1" i="1" dirty="0">
                <a:latin typeface="Calibri" panose="020F0502020204030204" pitchFamily="34" charset="0"/>
                <a:cs typeface="Calibri" panose="020F0502020204030204" pitchFamily="34" charset="0"/>
              </a:rPr>
              <a:t>avec le temps</a:t>
            </a:r>
            <a:r>
              <a:rPr lang="fr-FR" sz="2200" dirty="0" smtClean="0">
                <a:latin typeface="Calibri" panose="020F0502020204030204" pitchFamily="34" charset="0"/>
                <a:cs typeface="Calibri" panose="020F0502020204030204" pitchFamily="34" charset="0"/>
              </a:rPr>
              <a:t>.</a:t>
            </a:r>
          </a:p>
          <a:p>
            <a:pPr indent="0">
              <a:lnSpc>
                <a:spcPct val="100000"/>
              </a:lnSpc>
              <a:buNone/>
            </a:pPr>
            <a:r>
              <a:rPr lang="fr-FR" sz="2200" dirty="0" smtClean="0">
                <a:latin typeface="Calibri" panose="020F0502020204030204" pitchFamily="34" charset="0"/>
                <a:cs typeface="Calibri" panose="020F0502020204030204" pitchFamily="34" charset="0"/>
              </a:rPr>
              <a:t>				= </a:t>
            </a:r>
            <a:r>
              <a:rPr lang="fr-FR" sz="2200" b="1" dirty="0" smtClean="0">
                <a:latin typeface="Calibri" panose="020F0502020204030204" pitchFamily="34" charset="0"/>
                <a:cs typeface="Calibri" panose="020F0502020204030204" pitchFamily="34" charset="0"/>
              </a:rPr>
              <a:t>processus </a:t>
            </a:r>
            <a:r>
              <a:rPr lang="fr-FR" sz="2200" b="1" dirty="0">
                <a:latin typeface="Calibri" panose="020F0502020204030204" pitchFamily="34" charset="0"/>
                <a:cs typeface="Calibri" panose="020F0502020204030204" pitchFamily="34" charset="0"/>
              </a:rPr>
              <a:t>en trois étapes</a:t>
            </a:r>
            <a:r>
              <a:rPr lang="fr-FR" sz="2200" dirty="0">
                <a:latin typeface="Calibri" panose="020F0502020204030204" pitchFamily="34" charset="0"/>
                <a:cs typeface="Calibri" panose="020F0502020204030204" pitchFamily="34" charset="0"/>
              </a:rPr>
              <a:t>.</a:t>
            </a:r>
          </a:p>
          <a:p>
            <a:endParaRPr lang="fr-FR" sz="2200" dirty="0" smtClean="0"/>
          </a:p>
        </p:txBody>
      </p:sp>
    </p:spTree>
    <p:extLst>
      <p:ext uri="{BB962C8B-B14F-4D97-AF65-F5344CB8AC3E}">
        <p14:creationId xmlns:p14="http://schemas.microsoft.com/office/powerpoint/2010/main" val="1974064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46026" y="287383"/>
            <a:ext cx="11145231" cy="6178731"/>
          </a:xfrm>
        </p:spPr>
        <p:txBody>
          <a:bodyPr>
            <a:normAutofit/>
          </a:bodyPr>
          <a:lstStyle/>
          <a:p>
            <a:pPr marL="10800" lvl="0" indent="0">
              <a:lnSpc>
                <a:spcPct val="100000"/>
              </a:lnSpc>
              <a:buNone/>
            </a:pPr>
            <a:r>
              <a:rPr lang="fr-FR" sz="2200" b="1" dirty="0" smtClean="0">
                <a:solidFill>
                  <a:srgbClr val="FF0000"/>
                </a:solidFill>
                <a:latin typeface="Calibri" panose="020F0502020204030204" pitchFamily="34" charset="0"/>
                <a:cs typeface="Calibri" panose="020F0502020204030204" pitchFamily="34" charset="0"/>
              </a:rPr>
              <a:t>1/. </a:t>
            </a:r>
            <a:r>
              <a:rPr lang="fr-FR" sz="2200" b="1" dirty="0" smtClean="0">
                <a:solidFill>
                  <a:srgbClr val="FF0000"/>
                </a:solidFill>
                <a:latin typeface="Calibri" panose="020F0502020204030204" pitchFamily="34" charset="0"/>
                <a:cs typeface="Calibri" panose="020F0502020204030204" pitchFamily="34" charset="0"/>
              </a:rPr>
              <a:t>L’intégration</a:t>
            </a:r>
            <a:r>
              <a:rPr lang="fr-FR" sz="2100" b="1" dirty="0">
                <a:solidFill>
                  <a:srgbClr val="FF0000"/>
                </a:solidFill>
                <a:latin typeface="Calibri" panose="020F0502020204030204" pitchFamily="34" charset="0"/>
                <a:cs typeface="Calibri" panose="020F0502020204030204" pitchFamily="34" charset="0"/>
              </a:rPr>
              <a:t> </a:t>
            </a:r>
            <a:r>
              <a:rPr lang="fr-FR" sz="2200" i="0" dirty="0" smtClean="0">
                <a:latin typeface="Calibri" panose="020F0502020204030204" pitchFamily="34" charset="0"/>
                <a:cs typeface="Calibri" panose="020F0502020204030204" pitchFamily="34" charset="0"/>
              </a:rPr>
              <a:t>= </a:t>
            </a:r>
            <a:r>
              <a:rPr lang="fr-FR" sz="2200" b="1" i="0" dirty="0" smtClean="0">
                <a:latin typeface="Calibri" panose="020F0502020204030204" pitchFamily="34" charset="0"/>
                <a:cs typeface="Calibri" panose="020F0502020204030204" pitchFamily="34" charset="0"/>
              </a:rPr>
              <a:t>début </a:t>
            </a:r>
            <a:r>
              <a:rPr lang="fr-FR" sz="2200" b="1" i="0" dirty="0">
                <a:latin typeface="Calibri" panose="020F0502020204030204" pitchFamily="34" charset="0"/>
                <a:cs typeface="Calibri" panose="020F0502020204030204" pitchFamily="34" charset="0"/>
              </a:rPr>
              <a:t>de la formalisation d’une activité </a:t>
            </a:r>
            <a:r>
              <a:rPr lang="fr-FR" sz="2200" b="1" i="0" dirty="0" smtClean="0">
                <a:latin typeface="Calibri" panose="020F0502020204030204" pitchFamily="34" charset="0"/>
                <a:cs typeface="Calibri" panose="020F0502020204030204" pitchFamily="34" charset="0"/>
              </a:rPr>
              <a:t>sportive</a:t>
            </a:r>
            <a:r>
              <a:rPr lang="fr-FR" sz="2200" i="0" dirty="0">
                <a:latin typeface="Calibri" panose="020F0502020204030204" pitchFamily="34" charset="0"/>
                <a:cs typeface="Calibri" panose="020F0502020204030204" pitchFamily="34" charset="0"/>
              </a:rPr>
              <a:t> </a:t>
            </a:r>
            <a:r>
              <a:rPr lang="fr-FR" sz="2200" i="0" dirty="0" smtClean="0">
                <a:latin typeface="Calibri" panose="020F0502020204030204" pitchFamily="34" charset="0"/>
                <a:cs typeface="Calibri" panose="020F0502020204030204" pitchFamily="34" charset="0"/>
              </a:rPr>
              <a:t>=&gt; les </a:t>
            </a:r>
            <a:r>
              <a:rPr lang="fr-FR" sz="2200" i="0" dirty="0">
                <a:latin typeface="Calibri" panose="020F0502020204030204" pitchFamily="34" charset="0"/>
                <a:cs typeface="Calibri" panose="020F0502020204030204" pitchFamily="34" charset="0"/>
              </a:rPr>
              <a:t>techniques </a:t>
            </a:r>
            <a:r>
              <a:rPr lang="fr-FR" sz="2200" b="1" i="0" dirty="0" smtClean="0">
                <a:latin typeface="Calibri" panose="020F0502020204030204" pitchFamily="34" charset="0"/>
                <a:cs typeface="Calibri" panose="020F0502020204030204" pitchFamily="34" charset="0"/>
              </a:rPr>
              <a:t>se </a:t>
            </a:r>
            <a:r>
              <a:rPr lang="fr-FR" sz="2200" b="1" i="0" dirty="0">
                <a:latin typeface="Calibri" panose="020F0502020204030204" pitchFamily="34" charset="0"/>
                <a:cs typeface="Calibri" panose="020F0502020204030204" pitchFamily="34" charset="0"/>
              </a:rPr>
              <a:t>mettent en place en s’intégrant à l’activité et en devenant un </a:t>
            </a:r>
            <a:r>
              <a:rPr lang="fr-FR" sz="2200" b="1" i="0" u="sng" dirty="0">
                <a:latin typeface="Calibri" panose="020F0502020204030204" pitchFamily="34" charset="0"/>
                <a:cs typeface="Calibri" panose="020F0502020204030204" pitchFamily="34" charset="0"/>
              </a:rPr>
              <a:t>schéma unifié</a:t>
            </a:r>
            <a:r>
              <a:rPr lang="fr-FR" sz="2200" i="0" dirty="0">
                <a:latin typeface="Calibri" panose="020F0502020204030204" pitchFamily="34" charset="0"/>
                <a:cs typeface="Calibri" panose="020F0502020204030204" pitchFamily="34" charset="0"/>
              </a:rPr>
              <a:t> </a:t>
            </a:r>
            <a:r>
              <a:rPr lang="fr-FR" sz="2200" b="1" i="0" dirty="0" smtClean="0">
                <a:latin typeface="Calibri" panose="020F0502020204030204" pitchFamily="34" charset="0"/>
                <a:cs typeface="Calibri" panose="020F0502020204030204" pitchFamily="34" charset="0"/>
              </a:rPr>
              <a:t>qui </a:t>
            </a:r>
            <a:r>
              <a:rPr lang="fr-FR" sz="2200" b="1" i="0" dirty="0">
                <a:latin typeface="Calibri" panose="020F0502020204030204" pitchFamily="34" charset="0"/>
                <a:cs typeface="Calibri" panose="020F0502020204030204" pitchFamily="34" charset="0"/>
              </a:rPr>
              <a:t>dote l’activité </a:t>
            </a:r>
            <a:r>
              <a:rPr lang="fr-FR" sz="2200" b="1" i="0" dirty="0" smtClean="0">
                <a:latin typeface="Calibri" panose="020F0502020204030204" pitchFamily="34" charset="0"/>
                <a:cs typeface="Calibri" panose="020F0502020204030204" pitchFamily="34" charset="0"/>
              </a:rPr>
              <a:t>d’une </a:t>
            </a:r>
            <a:r>
              <a:rPr lang="fr-FR" sz="2200" b="1" i="0" u="sng" dirty="0">
                <a:latin typeface="Calibri" panose="020F0502020204030204" pitchFamily="34" charset="0"/>
                <a:cs typeface="Calibri" panose="020F0502020204030204" pitchFamily="34" charset="0"/>
              </a:rPr>
              <a:t>cohérence </a:t>
            </a:r>
            <a:r>
              <a:rPr lang="fr-FR" sz="2200" b="1" i="0" u="sng" dirty="0" smtClean="0">
                <a:latin typeface="Calibri" panose="020F0502020204030204" pitchFamily="34" charset="0"/>
                <a:cs typeface="Calibri" panose="020F0502020204030204" pitchFamily="34" charset="0"/>
              </a:rPr>
              <a:t>interne</a:t>
            </a:r>
            <a:r>
              <a:rPr lang="fr-FR" sz="2200" i="0" dirty="0">
                <a:latin typeface="Calibri" panose="020F0502020204030204" pitchFamily="34" charset="0"/>
                <a:cs typeface="Calibri" panose="020F0502020204030204" pitchFamily="34" charset="0"/>
              </a:rPr>
              <a:t> </a:t>
            </a:r>
            <a:r>
              <a:rPr lang="fr-FR" sz="2200" i="0" dirty="0" smtClean="0">
                <a:latin typeface="Calibri" panose="020F0502020204030204" pitchFamily="34" charset="0"/>
                <a:cs typeface="Calibri" panose="020F0502020204030204" pitchFamily="34" charset="0"/>
              </a:rPr>
              <a:t>(saut, course, lancer, dribble, etc.)</a:t>
            </a:r>
            <a:endParaRPr lang="fr-FR" sz="2200" i="0" dirty="0" smtClean="0">
              <a:latin typeface="Calibri" panose="020F0502020204030204" pitchFamily="34" charset="0"/>
              <a:cs typeface="Calibri" panose="020F0502020204030204" pitchFamily="34" charset="0"/>
            </a:endParaRPr>
          </a:p>
          <a:p>
            <a:pPr marL="10800" indent="0">
              <a:lnSpc>
                <a:spcPct val="100000"/>
              </a:lnSpc>
              <a:buNone/>
            </a:pPr>
            <a:r>
              <a:rPr lang="fr-FR" sz="2200" i="0" dirty="0" smtClean="0">
                <a:latin typeface="Calibri" panose="020F0502020204030204" pitchFamily="34" charset="0"/>
                <a:cs typeface="Calibri" panose="020F0502020204030204" pitchFamily="34" charset="0"/>
              </a:rPr>
              <a:t>=&gt; TC </a:t>
            </a:r>
            <a:r>
              <a:rPr lang="fr-FR" sz="2200" i="0" dirty="0">
                <a:latin typeface="Calibri" panose="020F0502020204030204" pitchFamily="34" charset="0"/>
                <a:cs typeface="Calibri" panose="020F0502020204030204" pitchFamily="34" charset="0"/>
              </a:rPr>
              <a:t>particulières </a:t>
            </a:r>
            <a:r>
              <a:rPr lang="fr-FR" sz="2200" i="0" dirty="0" smtClean="0">
                <a:latin typeface="Calibri" panose="020F0502020204030204" pitchFamily="34" charset="0"/>
                <a:cs typeface="Calibri" panose="020F0502020204030204" pitchFamily="34" charset="0"/>
              </a:rPr>
              <a:t>donnent </a:t>
            </a:r>
            <a:r>
              <a:rPr lang="fr-FR" sz="2200" i="0" dirty="0">
                <a:latin typeface="Calibri" panose="020F0502020204030204" pitchFamily="34" charset="0"/>
                <a:cs typeface="Calibri" panose="020F0502020204030204" pitchFamily="34" charset="0"/>
              </a:rPr>
              <a:t>son identité </a:t>
            </a:r>
            <a:r>
              <a:rPr lang="fr-FR" sz="2200" i="0" dirty="0" smtClean="0">
                <a:latin typeface="Calibri" panose="020F0502020204030204" pitchFamily="34" charset="0"/>
                <a:cs typeface="Calibri" panose="020F0502020204030204" pitchFamily="34" charset="0"/>
              </a:rPr>
              <a:t>à </a:t>
            </a:r>
            <a:r>
              <a:rPr lang="fr-FR" sz="2200" i="0" dirty="0">
                <a:latin typeface="Calibri" panose="020F0502020204030204" pitchFamily="34" charset="0"/>
                <a:cs typeface="Calibri" panose="020F0502020204030204" pitchFamily="34" charset="0"/>
              </a:rPr>
              <a:t>ce sport. </a:t>
            </a:r>
            <a:endParaRPr lang="fr-FR" sz="2200" i="0" dirty="0" smtClean="0">
              <a:latin typeface="Calibri" panose="020F0502020204030204" pitchFamily="34" charset="0"/>
              <a:cs typeface="Calibri" panose="020F0502020204030204" pitchFamily="34" charset="0"/>
            </a:endParaRPr>
          </a:p>
          <a:p>
            <a:pPr marL="468000" lvl="2" indent="0">
              <a:lnSpc>
                <a:spcPct val="100000"/>
              </a:lnSpc>
              <a:buNone/>
            </a:pPr>
            <a:r>
              <a:rPr lang="fr-FR" sz="2200" i="0" dirty="0" smtClean="0">
                <a:latin typeface="Calibri" panose="020F0502020204030204" pitchFamily="34" charset="0"/>
                <a:cs typeface="Calibri" panose="020F0502020204030204" pitchFamily="34" charset="0"/>
              </a:rPr>
              <a:t>= Ce </a:t>
            </a:r>
            <a:r>
              <a:rPr lang="fr-FR" sz="2200" i="0" dirty="0">
                <a:latin typeface="Calibri" panose="020F0502020204030204" pitchFamily="34" charset="0"/>
                <a:cs typeface="Calibri" panose="020F0502020204030204" pitchFamily="34" charset="0"/>
              </a:rPr>
              <a:t>qui domine ici, c’est l’efficacité, mais rien n’est encore bien stabilisé (exemple du football-association et du football-rugby</a:t>
            </a:r>
            <a:r>
              <a:rPr lang="fr-FR" sz="2200" i="0" dirty="0" smtClean="0">
                <a:latin typeface="Calibri" panose="020F0502020204030204" pitchFamily="34" charset="0"/>
                <a:cs typeface="Calibri" panose="020F0502020204030204" pitchFamily="34" charset="0"/>
              </a:rPr>
              <a:t>).</a:t>
            </a:r>
          </a:p>
          <a:p>
            <a:pPr marL="468000" lvl="2" indent="0">
              <a:lnSpc>
                <a:spcPct val="100000"/>
              </a:lnSpc>
              <a:buNone/>
            </a:pPr>
            <a:endParaRPr lang="fr-FR" sz="2200" i="0" dirty="0">
              <a:latin typeface="Calibri" panose="020F0502020204030204" pitchFamily="34" charset="0"/>
              <a:cs typeface="Calibri" panose="020F0502020204030204" pitchFamily="34" charset="0"/>
            </a:endParaRPr>
          </a:p>
          <a:p>
            <a:pPr marL="10800" indent="0">
              <a:lnSpc>
                <a:spcPct val="100000"/>
              </a:lnSpc>
              <a:buNone/>
            </a:pPr>
            <a:r>
              <a:rPr lang="fr-FR" sz="2200" b="1" dirty="0">
                <a:solidFill>
                  <a:srgbClr val="FF0000"/>
                </a:solidFill>
                <a:latin typeface="Calibri" panose="020F0502020204030204" pitchFamily="34" charset="0"/>
                <a:cs typeface="Calibri" panose="020F0502020204030204" pitchFamily="34" charset="0"/>
              </a:rPr>
              <a:t>2/. L’abstraction </a:t>
            </a:r>
            <a:r>
              <a:rPr lang="fr-FR" sz="2200" dirty="0">
                <a:solidFill>
                  <a:srgbClr val="FF0000"/>
                </a:solidFill>
                <a:latin typeface="Calibri" panose="020F0502020204030204" pitchFamily="34" charset="0"/>
                <a:cs typeface="Calibri" panose="020F0502020204030204" pitchFamily="34" charset="0"/>
              </a:rPr>
              <a:t>(rationalisation)</a:t>
            </a:r>
            <a:r>
              <a:rPr lang="fr-FR" sz="2200" dirty="0">
                <a:latin typeface="Calibri" panose="020F0502020204030204" pitchFamily="34" charset="0"/>
                <a:cs typeface="Calibri" panose="020F0502020204030204" pitchFamily="34" charset="0"/>
              </a:rPr>
              <a:t> : </a:t>
            </a:r>
            <a:r>
              <a:rPr lang="fr-FR" sz="2200" dirty="0" smtClean="0">
                <a:latin typeface="Calibri" panose="020F0502020204030204" pitchFamily="34" charset="0"/>
                <a:cs typeface="Calibri" panose="020F0502020204030204" pitchFamily="34" charset="0"/>
              </a:rPr>
              <a:t>TC </a:t>
            </a:r>
            <a:r>
              <a:rPr lang="fr-FR" sz="2200" dirty="0">
                <a:latin typeface="Calibri" panose="020F0502020204030204" pitchFamily="34" charset="0"/>
                <a:cs typeface="Calibri" panose="020F0502020204030204" pitchFamily="34" charset="0"/>
              </a:rPr>
              <a:t>deviennent des </a:t>
            </a:r>
            <a:r>
              <a:rPr lang="fr-FR" sz="2200" b="1" dirty="0">
                <a:latin typeface="Calibri" panose="020F0502020204030204" pitchFamily="34" charset="0"/>
                <a:cs typeface="Calibri" panose="020F0502020204030204" pitchFamily="34" charset="0"/>
              </a:rPr>
              <a:t>schémas de plus en plus abstraits </a:t>
            </a:r>
            <a:r>
              <a:rPr lang="fr-FR" sz="2200" dirty="0">
                <a:latin typeface="Calibri" panose="020F0502020204030204" pitchFamily="34" charset="0"/>
                <a:cs typeface="Calibri" panose="020F0502020204030204" pitchFamily="34" charset="0"/>
              </a:rPr>
              <a:t>(forme, </a:t>
            </a:r>
            <a:r>
              <a:rPr lang="fr-FR" sz="2200" dirty="0" smtClean="0">
                <a:latin typeface="Calibri" panose="020F0502020204030204" pitchFamily="34" charset="0"/>
                <a:cs typeface="Calibri" panose="020F0502020204030204" pitchFamily="34" charset="0"/>
              </a:rPr>
              <a:t>	nom</a:t>
            </a:r>
            <a:r>
              <a:rPr lang="fr-FR" sz="2200" dirty="0">
                <a:latin typeface="Calibri" panose="020F0502020204030204" pitchFamily="34" charset="0"/>
                <a:cs typeface="Calibri" panose="020F0502020204030204" pitchFamily="34" charset="0"/>
              </a:rPr>
              <a:t>, savoir), la mise en jeu du corps est l’objet d’analyses, d’un travail de rationalisation </a:t>
            </a:r>
            <a:r>
              <a:rPr lang="fr-FR" sz="2200" dirty="0" smtClean="0">
                <a:latin typeface="Calibri" panose="020F0502020204030204" pitchFamily="34" charset="0"/>
                <a:cs typeface="Calibri" panose="020F0502020204030204" pitchFamily="34" charset="0"/>
              </a:rPr>
              <a:t>	qui </a:t>
            </a:r>
            <a:r>
              <a:rPr lang="fr-FR" sz="2200" dirty="0">
                <a:latin typeface="Calibri" panose="020F0502020204030204" pitchFamily="34" charset="0"/>
                <a:cs typeface="Calibri" panose="020F0502020204030204" pitchFamily="34" charset="0"/>
              </a:rPr>
              <a:t>en </a:t>
            </a:r>
            <a:r>
              <a:rPr lang="fr-FR" sz="2200" b="1" dirty="0">
                <a:latin typeface="Calibri" panose="020F0502020204030204" pitchFamily="34" charset="0"/>
                <a:cs typeface="Calibri" panose="020F0502020204030204" pitchFamily="34" charset="0"/>
              </a:rPr>
              <a:t>fixe les principes et les rend stables et transmissibles</a:t>
            </a:r>
            <a:r>
              <a:rPr lang="fr-FR" sz="2200" dirty="0">
                <a:latin typeface="Calibri" panose="020F0502020204030204" pitchFamily="34" charset="0"/>
                <a:cs typeface="Calibri" panose="020F0502020204030204" pitchFamily="34" charset="0"/>
              </a:rPr>
              <a:t>. </a:t>
            </a:r>
          </a:p>
          <a:p>
            <a:pPr marL="10800" indent="0">
              <a:lnSpc>
                <a:spcPct val="100000"/>
              </a:lnSpc>
              <a:buNone/>
            </a:pPr>
            <a:r>
              <a:rPr lang="fr-FR" sz="2200" dirty="0">
                <a:latin typeface="Calibri" panose="020F0502020204030204" pitchFamily="34" charset="0"/>
                <a:cs typeface="Calibri" panose="020F0502020204030204" pitchFamily="34" charset="0"/>
              </a:rPr>
              <a:t>	= cette fois les TC acquièrent une </a:t>
            </a:r>
            <a:r>
              <a:rPr lang="fr-FR" sz="2200" b="1" dirty="0">
                <a:latin typeface="Calibri" panose="020F0502020204030204" pitchFamily="34" charset="0"/>
                <a:cs typeface="Calibri" panose="020F0502020204030204" pitchFamily="34" charset="0"/>
              </a:rPr>
              <a:t>cohérence externe</a:t>
            </a:r>
            <a:r>
              <a:rPr lang="fr-FR" sz="22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se </a:t>
            </a:r>
            <a:r>
              <a:rPr lang="fr-FR" sz="2200" dirty="0">
                <a:latin typeface="Calibri" panose="020F0502020204030204" pitchFamily="34" charset="0"/>
                <a:cs typeface="Calibri" panose="020F0502020204030204" pitchFamily="34" charset="0"/>
              </a:rPr>
              <a:t>solidifient et peuvent se </a:t>
            </a:r>
            <a:r>
              <a:rPr lang="fr-FR" sz="2200" dirty="0" smtClean="0">
                <a:latin typeface="Calibri" panose="020F0502020204030204" pitchFamily="34" charset="0"/>
                <a:cs typeface="Calibri" panose="020F0502020204030204" pitchFamily="34" charset="0"/>
              </a:rPr>
              <a:t>	transmettre </a:t>
            </a:r>
            <a:r>
              <a:rPr lang="fr-FR" sz="2200" dirty="0">
                <a:latin typeface="Calibri" panose="020F0502020204030204" pitchFamily="34" charset="0"/>
                <a:cs typeface="Calibri" panose="020F0502020204030204" pitchFamily="34" charset="0"/>
              </a:rPr>
              <a:t>d’une </a:t>
            </a:r>
            <a:r>
              <a:rPr lang="fr-FR" sz="2200" dirty="0" smtClean="0">
                <a:latin typeface="Calibri" panose="020F0502020204030204" pitchFamily="34" charset="0"/>
                <a:cs typeface="Calibri" panose="020F0502020204030204" pitchFamily="34" charset="0"/>
              </a:rPr>
              <a:t>génération </a:t>
            </a:r>
            <a:r>
              <a:rPr lang="fr-FR" sz="2200" dirty="0">
                <a:latin typeface="Calibri" panose="020F0502020204030204" pitchFamily="34" charset="0"/>
                <a:cs typeface="Calibri" panose="020F0502020204030204" pitchFamily="34" charset="0"/>
              </a:rPr>
              <a:t>à </a:t>
            </a:r>
            <a:r>
              <a:rPr lang="fr-FR" sz="2200" dirty="0" smtClean="0">
                <a:latin typeface="Calibri" panose="020F0502020204030204" pitchFamily="34" charset="0"/>
                <a:cs typeface="Calibri" panose="020F0502020204030204" pitchFamily="34" charset="0"/>
              </a:rPr>
              <a:t>	une autre</a:t>
            </a:r>
            <a:r>
              <a:rPr lang="fr-FR" sz="22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 améliorations techniques</a:t>
            </a:r>
            <a:endParaRPr lang="fr-FR"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23618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03584" y="291549"/>
            <a:ext cx="10926798" cy="6070062"/>
          </a:xfrm>
        </p:spPr>
        <p:txBody>
          <a:bodyPr>
            <a:normAutofit/>
          </a:bodyPr>
          <a:lstStyle/>
          <a:p>
            <a:pPr marL="468000" indent="-457200">
              <a:lnSpc>
                <a:spcPct val="100000"/>
              </a:lnSpc>
              <a:buAutoNum type="arabicParenBoth" startAt="2"/>
            </a:pPr>
            <a:endParaRPr lang="fr-FR" sz="2200" b="1" dirty="0">
              <a:solidFill>
                <a:srgbClr val="FF0000"/>
              </a:solidFill>
              <a:latin typeface="Calibri" panose="020F0502020204030204" pitchFamily="34" charset="0"/>
              <a:cs typeface="Calibri" panose="020F0502020204030204" pitchFamily="34" charset="0"/>
            </a:endParaRPr>
          </a:p>
          <a:p>
            <a:pPr marL="10800" indent="0">
              <a:lnSpc>
                <a:spcPct val="100000"/>
              </a:lnSpc>
              <a:buNone/>
            </a:pPr>
            <a:r>
              <a:rPr lang="fr-FR" sz="2200" b="1" dirty="0" smtClean="0">
                <a:solidFill>
                  <a:srgbClr val="FF0000"/>
                </a:solidFill>
                <a:latin typeface="Calibri" panose="020F0502020204030204" pitchFamily="34" charset="0"/>
                <a:cs typeface="Calibri" panose="020F0502020204030204" pitchFamily="34" charset="0"/>
              </a:rPr>
              <a:t>3/. La </a:t>
            </a:r>
            <a:r>
              <a:rPr lang="fr-FR" sz="2200" b="1" dirty="0">
                <a:solidFill>
                  <a:srgbClr val="FF0000"/>
                </a:solidFill>
                <a:latin typeface="Calibri" panose="020F0502020204030204" pitchFamily="34" charset="0"/>
                <a:cs typeface="Calibri" panose="020F0502020204030204" pitchFamily="34" charset="0"/>
              </a:rPr>
              <a:t>transposition des modèles</a:t>
            </a:r>
            <a:r>
              <a:rPr lang="fr-FR" sz="2200" dirty="0">
                <a:latin typeface="Calibri" panose="020F0502020204030204" pitchFamily="34" charset="0"/>
                <a:cs typeface="Calibri" panose="020F0502020204030204" pitchFamily="34" charset="0"/>
              </a:rPr>
              <a:t> : </a:t>
            </a:r>
            <a:endParaRPr lang="fr-FR" sz="2200" dirty="0" smtClean="0">
              <a:latin typeface="Calibri" panose="020F0502020204030204" pitchFamily="34" charset="0"/>
              <a:cs typeface="Calibri" panose="020F0502020204030204" pitchFamily="34" charset="0"/>
            </a:endParaRPr>
          </a:p>
          <a:p>
            <a:pPr marL="1016640" lvl="4" indent="0">
              <a:lnSpc>
                <a:spcPct val="100000"/>
              </a:lnSpc>
              <a:buNone/>
            </a:pPr>
            <a:r>
              <a:rPr lang="fr-FR" sz="2200" dirty="0" smtClean="0">
                <a:latin typeface="Calibri" panose="020F0502020204030204" pitchFamily="34" charset="0"/>
                <a:cs typeface="Calibri" panose="020F0502020204030204" pitchFamily="34" charset="0"/>
              </a:rPr>
              <a:t>une </a:t>
            </a:r>
            <a:r>
              <a:rPr lang="fr-FR" sz="2200" dirty="0">
                <a:latin typeface="Calibri" panose="020F0502020204030204" pitchFamily="34" charset="0"/>
                <a:cs typeface="Calibri" panose="020F0502020204030204" pitchFamily="34" charset="0"/>
              </a:rPr>
              <a:t>fois unifiées, stabilisées et rationalisées, les </a:t>
            </a:r>
            <a:r>
              <a:rPr lang="fr-FR" sz="2200" dirty="0" smtClean="0">
                <a:latin typeface="Calibri" panose="020F0502020204030204" pitchFamily="34" charset="0"/>
                <a:cs typeface="Calibri" panose="020F0502020204030204" pitchFamily="34" charset="0"/>
              </a:rPr>
              <a:t>TC peuvent </a:t>
            </a:r>
            <a:r>
              <a:rPr lang="fr-FR" sz="2200" dirty="0">
                <a:latin typeface="Calibri" panose="020F0502020204030204" pitchFamily="34" charset="0"/>
                <a:cs typeface="Calibri" panose="020F0502020204030204" pitchFamily="34" charset="0"/>
              </a:rPr>
              <a:t>servir à construire d’autres activités sportives. </a:t>
            </a:r>
            <a:r>
              <a:rPr lang="fr-FR" sz="2200" dirty="0" smtClean="0">
                <a:latin typeface="Calibri" panose="020F0502020204030204" pitchFamily="34" charset="0"/>
                <a:cs typeface="Calibri" panose="020F0502020204030204" pitchFamily="34" charset="0"/>
              </a:rPr>
              <a:t>Elles ont </a:t>
            </a:r>
            <a:r>
              <a:rPr lang="fr-FR" sz="2200" dirty="0">
                <a:latin typeface="Calibri" panose="020F0502020204030204" pitchFamily="34" charset="0"/>
                <a:cs typeface="Calibri" panose="020F0502020204030204" pitchFamily="34" charset="0"/>
              </a:rPr>
              <a:t>acquis la </a:t>
            </a:r>
            <a:r>
              <a:rPr lang="fr-FR" sz="2200" b="1" dirty="0">
                <a:latin typeface="Calibri" panose="020F0502020204030204" pitchFamily="34" charset="0"/>
                <a:cs typeface="Calibri" panose="020F0502020204030204" pitchFamily="34" charset="0"/>
              </a:rPr>
              <a:t>forme de modèles </a:t>
            </a:r>
            <a:r>
              <a:rPr lang="fr-FR" sz="2200" dirty="0" smtClean="0">
                <a:latin typeface="Calibri" panose="020F0502020204030204" pitchFamily="34" charset="0"/>
                <a:cs typeface="Calibri" panose="020F0502020204030204" pitchFamily="34" charset="0"/>
              </a:rPr>
              <a:t>qu’il </a:t>
            </a:r>
            <a:r>
              <a:rPr lang="fr-FR" sz="2200" dirty="0">
                <a:latin typeface="Calibri" panose="020F0502020204030204" pitchFamily="34" charset="0"/>
                <a:cs typeface="Calibri" panose="020F0502020204030204" pitchFamily="34" charset="0"/>
              </a:rPr>
              <a:t>est possible </a:t>
            </a:r>
            <a:r>
              <a:rPr lang="fr-FR" sz="2200" dirty="0" smtClean="0">
                <a:latin typeface="Calibri" panose="020F0502020204030204" pitchFamily="34" charset="0"/>
                <a:cs typeface="Calibri" panose="020F0502020204030204" pitchFamily="34" charset="0"/>
              </a:rPr>
              <a:t>de transmettre et de </a:t>
            </a:r>
            <a:r>
              <a:rPr lang="fr-FR" sz="2200" dirty="0">
                <a:latin typeface="Calibri" panose="020F0502020204030204" pitchFamily="34" charset="0"/>
                <a:cs typeface="Calibri" panose="020F0502020204030204" pitchFamily="34" charset="0"/>
              </a:rPr>
              <a:t>faire jouer dans d’autres </a:t>
            </a:r>
            <a:r>
              <a:rPr lang="fr-FR" sz="2200" dirty="0" smtClean="0">
                <a:latin typeface="Calibri" panose="020F0502020204030204" pitchFamily="34" charset="0"/>
                <a:cs typeface="Calibri" panose="020F0502020204030204" pitchFamily="34" charset="0"/>
              </a:rPr>
              <a:t>sports = foot, foot de rue ; tennis </a:t>
            </a:r>
            <a:r>
              <a:rPr lang="fr-FR" sz="2200" dirty="0">
                <a:latin typeface="Calibri" panose="020F0502020204030204" pitchFamily="34" charset="0"/>
                <a:cs typeface="Calibri" panose="020F0502020204030204" pitchFamily="34" charset="0"/>
              </a:rPr>
              <a:t>au badminton, </a:t>
            </a:r>
            <a:r>
              <a:rPr lang="fr-FR" sz="2200" dirty="0" smtClean="0">
                <a:latin typeface="Calibri" panose="020F0502020204030204" pitchFamily="34" charset="0"/>
                <a:cs typeface="Calibri" panose="020F0502020204030204" pitchFamily="34" charset="0"/>
              </a:rPr>
              <a:t>etc.</a:t>
            </a:r>
          </a:p>
          <a:p>
            <a:pPr marL="1016640" lvl="4" indent="0">
              <a:lnSpc>
                <a:spcPct val="100000"/>
              </a:lnSpc>
              <a:buNone/>
            </a:pPr>
            <a:r>
              <a:rPr lang="fr-FR" sz="2200" dirty="0" smtClean="0">
                <a:latin typeface="Calibri" panose="020F0502020204030204" pitchFamily="34" charset="0"/>
                <a:cs typeface="Calibri" panose="020F0502020204030204" pitchFamily="34" charset="0"/>
              </a:rPr>
              <a:t>= pas </a:t>
            </a:r>
            <a:r>
              <a:rPr lang="fr-FR" sz="2200" dirty="0">
                <a:latin typeface="Calibri" panose="020F0502020204030204" pitchFamily="34" charset="0"/>
                <a:cs typeface="Calibri" panose="020F0502020204030204" pitchFamily="34" charset="0"/>
              </a:rPr>
              <a:t>besoin de recommencer la codification de toute une technique corporelle</a:t>
            </a:r>
            <a:r>
              <a:rPr lang="fr-FR" sz="2200" dirty="0" smtClean="0">
                <a:latin typeface="Calibri" panose="020F0502020204030204" pitchFamily="34" charset="0"/>
                <a:cs typeface="Calibri" panose="020F0502020204030204" pitchFamily="34" charset="0"/>
              </a:rPr>
              <a:t>.</a:t>
            </a:r>
          </a:p>
          <a:p>
            <a:pPr marL="1016640" lvl="4" indent="0">
              <a:lnSpc>
                <a:spcPct val="100000"/>
              </a:lnSpc>
              <a:buNone/>
            </a:pPr>
            <a:endParaRPr lang="fr-FR" sz="2200" dirty="0">
              <a:latin typeface="Calibri" panose="020F0502020204030204" pitchFamily="34" charset="0"/>
              <a:cs typeface="Calibri" panose="020F0502020204030204" pitchFamily="34" charset="0"/>
            </a:endParaRPr>
          </a:p>
          <a:p>
            <a:pPr marL="1016640" lvl="4" indent="0">
              <a:lnSpc>
                <a:spcPct val="100000"/>
              </a:lnSpc>
              <a:buNone/>
            </a:pPr>
            <a:endParaRPr lang="fr-FR" sz="2200" dirty="0" smtClean="0">
              <a:latin typeface="Calibri" panose="020F0502020204030204" pitchFamily="34" charset="0"/>
              <a:cs typeface="Calibri" panose="020F0502020204030204" pitchFamily="34" charset="0"/>
            </a:endParaRPr>
          </a:p>
          <a:p>
            <a:pPr marL="266832" lvl="1" indent="0">
              <a:lnSpc>
                <a:spcPct val="100000"/>
              </a:lnSpc>
              <a:buNone/>
            </a:pPr>
            <a:r>
              <a:rPr lang="fr-FR" sz="2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fr-FR" sz="2200" dirty="0">
                <a:latin typeface="Calibri" panose="020F0502020204030204" pitchFamily="34" charset="0"/>
                <a:ea typeface="Calibri" panose="020F0502020204030204" pitchFamily="34" charset="0"/>
                <a:cs typeface="Calibri" panose="020F0502020204030204" pitchFamily="34" charset="0"/>
              </a:rPr>
              <a:t>En clair : pour comprendre les TC il faut </a:t>
            </a:r>
            <a:r>
              <a:rPr lang="fr-FR" sz="2200" b="1" dirty="0">
                <a:latin typeface="Calibri" panose="020F0502020204030204" pitchFamily="34" charset="0"/>
                <a:ea typeface="Calibri" panose="020F0502020204030204" pitchFamily="34" charset="0"/>
                <a:cs typeface="Calibri" panose="020F0502020204030204" pitchFamily="34" charset="0"/>
              </a:rPr>
              <a:t>recomposer toute la dynamique culturelle</a:t>
            </a:r>
            <a:r>
              <a:rPr lang="fr-FR" sz="2200" dirty="0">
                <a:latin typeface="Calibri" panose="020F0502020204030204" pitchFamily="34" charset="0"/>
                <a:ea typeface="Calibri" panose="020F0502020204030204" pitchFamily="34" charset="0"/>
                <a:cs typeface="Calibri" panose="020F0502020204030204" pitchFamily="34" charset="0"/>
              </a:rPr>
              <a:t> qui conduit à elle (codification, stabilisation, disparition, recomposition, etc.)  qui à un moment donné organisent les TC qu’on trouve </a:t>
            </a:r>
            <a:r>
              <a:rPr lang="fr-FR" sz="2200" b="1" dirty="0">
                <a:latin typeface="Calibri" panose="020F0502020204030204" pitchFamily="34" charset="0"/>
                <a:ea typeface="Calibri" panose="020F0502020204030204" pitchFamily="34" charset="0"/>
                <a:cs typeface="Calibri" panose="020F0502020204030204" pitchFamily="34" charset="0"/>
              </a:rPr>
              <a:t>déjà disponibles</a:t>
            </a:r>
            <a:r>
              <a:rPr lang="fr-FR" sz="2200" dirty="0">
                <a:latin typeface="Calibri" panose="020F0502020204030204" pitchFamily="34" charset="0"/>
                <a:ea typeface="Calibri" panose="020F0502020204030204" pitchFamily="34" charset="0"/>
                <a:cs typeface="Calibri" panose="020F0502020204030204" pitchFamily="34" charset="0"/>
              </a:rPr>
              <a:t> quand on se lance dans telle ou telle activité sportive. </a:t>
            </a:r>
          </a:p>
          <a:p>
            <a:pPr marL="1016640" lvl="4" indent="0">
              <a:lnSpc>
                <a:spcPct val="100000"/>
              </a:lnSpc>
              <a:buNone/>
            </a:pPr>
            <a:endParaRPr lang="fr-FR" sz="22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01270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igure im1"/>
          <p:cNvPicPr/>
          <p:nvPr/>
        </p:nvPicPr>
        <p:blipFill>
          <a:blip r:embed="rId2">
            <a:extLst>
              <a:ext uri="{28A0092B-C50C-407E-A947-70E740481C1C}">
                <a14:useLocalDpi xmlns:a14="http://schemas.microsoft.com/office/drawing/2010/main" val="0"/>
              </a:ext>
            </a:extLst>
          </a:blip>
          <a:srcRect/>
          <a:stretch>
            <a:fillRect/>
          </a:stretch>
        </p:blipFill>
        <p:spPr bwMode="auto">
          <a:xfrm>
            <a:off x="0" y="-318724"/>
            <a:ext cx="5760720" cy="7521575"/>
          </a:xfrm>
          <a:prstGeom prst="rect">
            <a:avLst/>
          </a:prstGeom>
          <a:noFill/>
          <a:ln>
            <a:noFill/>
          </a:ln>
        </p:spPr>
      </p:pic>
      <p:pic>
        <p:nvPicPr>
          <p:cNvPr id="3" name="Image 2" descr="https://www.cairn.info/loadimg.php?FILE=ETHN/ETHN_064/ETHN_064_0643/ETHN_id2130554563_pu2006-04s_sa07_art07_img003.jpg"/>
          <p:cNvPicPr/>
          <p:nvPr/>
        </p:nvPicPr>
        <p:blipFill>
          <a:blip r:embed="rId3">
            <a:extLst>
              <a:ext uri="{28A0092B-C50C-407E-A947-70E740481C1C}">
                <a14:useLocalDpi xmlns:a14="http://schemas.microsoft.com/office/drawing/2010/main" val="0"/>
              </a:ext>
            </a:extLst>
          </a:blip>
          <a:srcRect/>
          <a:stretch>
            <a:fillRect/>
          </a:stretch>
        </p:blipFill>
        <p:spPr bwMode="auto">
          <a:xfrm>
            <a:off x="7042264" y="-495072"/>
            <a:ext cx="5149736" cy="3937135"/>
          </a:xfrm>
          <a:prstGeom prst="rect">
            <a:avLst/>
          </a:prstGeom>
          <a:noFill/>
          <a:ln>
            <a:noFill/>
          </a:ln>
        </p:spPr>
      </p:pic>
      <p:pic>
        <p:nvPicPr>
          <p:cNvPr id="4" name="Image 3" descr="figure im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9315" y="3042285"/>
            <a:ext cx="5760720" cy="3815715"/>
          </a:xfrm>
          <a:prstGeom prst="rect">
            <a:avLst/>
          </a:prstGeom>
          <a:noFill/>
          <a:ln>
            <a:noFill/>
          </a:ln>
        </p:spPr>
      </p:pic>
    </p:spTree>
    <p:extLst>
      <p:ext uri="{BB962C8B-B14F-4D97-AF65-F5344CB8AC3E}">
        <p14:creationId xmlns:p14="http://schemas.microsoft.com/office/powerpoint/2010/main" val="37568216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6656" y="313509"/>
            <a:ext cx="10753725" cy="6217920"/>
          </a:xfrm>
        </p:spPr>
        <p:txBody>
          <a:bodyPr>
            <a:normAutofit/>
          </a:bodyPr>
          <a:lstStyle/>
          <a:p>
            <a:pPr indent="0">
              <a:lnSpc>
                <a:spcPct val="100000"/>
              </a:lnSpc>
              <a:buNone/>
            </a:pPr>
            <a:r>
              <a:rPr lang="fr-FR" sz="2200" b="1" u="sng" dirty="0" smtClean="0">
                <a:solidFill>
                  <a:srgbClr val="FF0000"/>
                </a:solidFill>
                <a:latin typeface="Calibri" panose="020F0502020204030204" pitchFamily="34" charset="0"/>
                <a:cs typeface="Calibri" panose="020F0502020204030204" pitchFamily="34" charset="0"/>
              </a:rPr>
              <a:t>Cas</a:t>
            </a:r>
            <a:r>
              <a:rPr lang="fr-FR" sz="2200" b="1" dirty="0" smtClean="0">
                <a:solidFill>
                  <a:srgbClr val="FF0000"/>
                </a:solidFill>
                <a:latin typeface="Calibri" panose="020F0502020204030204" pitchFamily="34" charset="0"/>
                <a:cs typeface="Calibri" panose="020F0502020204030204" pitchFamily="34" charset="0"/>
              </a:rPr>
              <a:t>. </a:t>
            </a:r>
            <a:endParaRPr lang="fr-FR" sz="2200" b="1" dirty="0" smtClean="0">
              <a:solidFill>
                <a:srgbClr val="FF0000"/>
              </a:solidFill>
              <a:latin typeface="Calibri" panose="020F0502020204030204" pitchFamily="34" charset="0"/>
              <a:cs typeface="Calibri" panose="020F0502020204030204" pitchFamily="34" charset="0"/>
            </a:endParaRPr>
          </a:p>
          <a:p>
            <a:pPr indent="0">
              <a:lnSpc>
                <a:spcPct val="100000"/>
              </a:lnSpc>
              <a:buNone/>
            </a:pPr>
            <a:r>
              <a:rPr lang="fr-FR" sz="2000" dirty="0" smtClean="0">
                <a:latin typeface="Calibri" panose="020F0502020204030204" pitchFamily="34" charset="0"/>
                <a:cs typeface="Calibri" panose="020F0502020204030204" pitchFamily="34" charset="0"/>
              </a:rPr>
              <a:t>Benoît Gaudin, </a:t>
            </a:r>
            <a:r>
              <a:rPr lang="fr-FR" sz="2000" dirty="0">
                <a:latin typeface="Calibri" panose="020F0502020204030204" pitchFamily="34" charset="0"/>
                <a:cs typeface="Calibri" panose="020F0502020204030204" pitchFamily="34" charset="0"/>
              </a:rPr>
              <a:t>« La codification des pratiques martiales. Une approche socio-historique », </a:t>
            </a:r>
            <a:r>
              <a:rPr lang="fr-FR" sz="2000" i="1" dirty="0">
                <a:latin typeface="Calibri" panose="020F0502020204030204" pitchFamily="34" charset="0"/>
                <a:cs typeface="Calibri" panose="020F0502020204030204" pitchFamily="34" charset="0"/>
              </a:rPr>
              <a:t>Actes de la recherche en sciences sociales</a:t>
            </a:r>
            <a:r>
              <a:rPr lang="fr-FR" sz="2000" dirty="0">
                <a:latin typeface="Calibri" panose="020F0502020204030204" pitchFamily="34" charset="0"/>
                <a:cs typeface="Calibri" panose="020F0502020204030204" pitchFamily="34" charset="0"/>
              </a:rPr>
              <a:t>, n° 179, 2009, p. </a:t>
            </a:r>
            <a:r>
              <a:rPr lang="fr-FR" sz="2000" dirty="0" smtClean="0">
                <a:latin typeface="Calibri" panose="020F0502020204030204" pitchFamily="34" charset="0"/>
                <a:cs typeface="Calibri" panose="020F0502020204030204" pitchFamily="34" charset="0"/>
              </a:rPr>
              <a:t>4-31.</a:t>
            </a:r>
            <a:endParaRPr lang="fr-FR" sz="2000" dirty="0">
              <a:latin typeface="Calibri" panose="020F0502020204030204" pitchFamily="34" charset="0"/>
              <a:cs typeface="Calibri" panose="020F0502020204030204" pitchFamily="34" charset="0"/>
            </a:endParaRPr>
          </a:p>
          <a:p>
            <a:pPr indent="0">
              <a:lnSpc>
                <a:spcPct val="100000"/>
              </a:lnSpc>
              <a:buNone/>
            </a:pPr>
            <a:endParaRPr lang="fr-FR" sz="2200" b="1" dirty="0" smtClean="0">
              <a:solidFill>
                <a:srgbClr val="FF0000"/>
              </a:solidFill>
              <a:latin typeface="Calibri" panose="020F0502020204030204" pitchFamily="34" charset="0"/>
              <a:cs typeface="Calibri" panose="020F0502020204030204" pitchFamily="34" charset="0"/>
            </a:endParaRPr>
          </a:p>
          <a:p>
            <a:pPr indent="0">
              <a:lnSpc>
                <a:spcPct val="100000"/>
              </a:lnSpc>
              <a:buNone/>
            </a:pPr>
            <a:r>
              <a:rPr lang="fr-FR" sz="2200" b="1" dirty="0" smtClean="0">
                <a:solidFill>
                  <a:srgbClr val="FF0000"/>
                </a:solidFill>
                <a:latin typeface="Calibri" panose="020F0502020204030204" pitchFamily="34" charset="0"/>
                <a:cs typeface="Calibri" panose="020F0502020204030204" pitchFamily="34" charset="0"/>
              </a:rPr>
              <a:t>►</a:t>
            </a:r>
            <a:r>
              <a:rPr lang="fr-FR" sz="22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Exemple des arts martiaux (judo</a:t>
            </a:r>
            <a:r>
              <a:rPr lang="fr-FR" sz="2200" dirty="0">
                <a:latin typeface="Calibri" panose="020F0502020204030204" pitchFamily="34" charset="0"/>
                <a:cs typeface="Calibri" panose="020F0502020204030204" pitchFamily="34" charset="0"/>
              </a:rPr>
              <a:t>, karaté, </a:t>
            </a:r>
            <a:r>
              <a:rPr lang="fr-FR" sz="2200" dirty="0" err="1">
                <a:latin typeface="Calibri" panose="020F0502020204030204" pitchFamily="34" charset="0"/>
                <a:cs typeface="Calibri" panose="020F0502020204030204" pitchFamily="34" charset="0"/>
              </a:rPr>
              <a:t>budo</a:t>
            </a:r>
            <a:r>
              <a:rPr lang="fr-FR" sz="2200" dirty="0">
                <a:latin typeface="Calibri" panose="020F0502020204030204" pitchFamily="34" charset="0"/>
                <a:cs typeface="Calibri" panose="020F0502020204030204" pitchFamily="34" charset="0"/>
              </a:rPr>
              <a:t>, capoeira, lutte </a:t>
            </a:r>
            <a:r>
              <a:rPr lang="fr-FR" sz="2200" dirty="0" smtClean="0">
                <a:latin typeface="Calibri" panose="020F0502020204030204" pitchFamily="34" charset="0"/>
                <a:cs typeface="Calibri" panose="020F0502020204030204" pitchFamily="34" charset="0"/>
              </a:rPr>
              <a:t>cubaine, etc.) = ont suivi </a:t>
            </a:r>
            <a:r>
              <a:rPr lang="fr-FR" sz="2200" dirty="0">
                <a:latin typeface="Calibri" panose="020F0502020204030204" pitchFamily="34" charset="0"/>
                <a:cs typeface="Calibri" panose="020F0502020204030204" pitchFamily="34" charset="0"/>
              </a:rPr>
              <a:t>un </a:t>
            </a:r>
            <a:r>
              <a:rPr lang="fr-FR" sz="2200" b="1" dirty="0">
                <a:latin typeface="Calibri" panose="020F0502020204030204" pitchFamily="34" charset="0"/>
                <a:cs typeface="Calibri" panose="020F0502020204030204" pitchFamily="34" charset="0"/>
              </a:rPr>
              <a:t>mouvement </a:t>
            </a:r>
            <a:r>
              <a:rPr lang="fr-FR" sz="2200" b="1" dirty="0" smtClean="0">
                <a:latin typeface="Calibri" panose="020F0502020204030204" pitchFamily="34" charset="0"/>
                <a:cs typeface="Calibri" panose="020F0502020204030204" pitchFamily="34" charset="0"/>
              </a:rPr>
              <a:t>de </a:t>
            </a:r>
            <a:r>
              <a:rPr lang="fr-FR" sz="2200" b="1" dirty="0" err="1" smtClean="0">
                <a:latin typeface="Calibri" panose="020F0502020204030204" pitchFamily="34" charset="0"/>
                <a:cs typeface="Calibri" panose="020F0502020204030204" pitchFamily="34" charset="0"/>
              </a:rPr>
              <a:t>sportivisation</a:t>
            </a:r>
            <a:r>
              <a:rPr lang="fr-FR" sz="2200" b="1" dirty="0" smtClean="0">
                <a:latin typeface="Calibri" panose="020F0502020204030204" pitchFamily="34" charset="0"/>
                <a:cs typeface="Calibri" panose="020F0502020204030204" pitchFamily="34" charset="0"/>
              </a:rPr>
              <a:t>*</a:t>
            </a:r>
            <a:r>
              <a:rPr lang="fr-FR" sz="2200" dirty="0" smtClean="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 grandes </a:t>
            </a:r>
            <a:r>
              <a:rPr lang="fr-FR" sz="2200" dirty="0">
                <a:latin typeface="Calibri" panose="020F0502020204030204" pitchFamily="34" charset="0"/>
                <a:cs typeface="Calibri" panose="020F0502020204030204" pitchFamily="34" charset="0"/>
              </a:rPr>
              <a:t>différences </a:t>
            </a:r>
            <a:r>
              <a:rPr lang="fr-FR" sz="2200" dirty="0" smtClean="0">
                <a:latin typeface="Calibri" panose="020F0502020204030204" pitchFamily="34" charset="0"/>
                <a:cs typeface="Calibri" panose="020F0502020204030204" pitchFamily="34" charset="0"/>
              </a:rPr>
              <a:t>car certaines étaient </a:t>
            </a:r>
            <a:r>
              <a:rPr lang="fr-FR" sz="2200" dirty="0">
                <a:latin typeface="Calibri" panose="020F0502020204030204" pitchFamily="34" charset="0"/>
                <a:cs typeface="Calibri" panose="020F0502020204030204" pitchFamily="34" charset="0"/>
              </a:rPr>
              <a:t>pratiquées par des samouraïs (guerriers, donc) et d’autres, comme la </a:t>
            </a:r>
            <a:r>
              <a:rPr lang="fr-FR" sz="2200" dirty="0" smtClean="0">
                <a:latin typeface="Calibri" panose="020F0502020204030204" pitchFamily="34" charset="0"/>
                <a:cs typeface="Calibri" panose="020F0502020204030204" pitchFamily="34" charset="0"/>
              </a:rPr>
              <a:t>capoeira, par descendants d’esclaves. </a:t>
            </a:r>
          </a:p>
          <a:p>
            <a:pPr indent="0">
              <a:lnSpc>
                <a:spcPct val="100000"/>
              </a:lnSpc>
              <a:buNone/>
            </a:pPr>
            <a:r>
              <a:rPr lang="fr-FR" sz="2200" b="1" dirty="0">
                <a:solidFill>
                  <a:srgbClr val="FF0000"/>
                </a:solidFill>
                <a:latin typeface="Calibri" panose="020F0502020204030204" pitchFamily="34" charset="0"/>
                <a:cs typeface="Calibri" panose="020F0502020204030204" pitchFamily="34" charset="0"/>
              </a:rPr>
              <a:t>►</a:t>
            </a:r>
            <a:r>
              <a:rPr lang="fr-FR" sz="2200" b="1" dirty="0" smtClean="0">
                <a:latin typeface="Calibri" panose="020F0502020204030204" pitchFamily="34" charset="0"/>
                <a:cs typeface="Calibri" panose="020F0502020204030204" pitchFamily="34" charset="0"/>
              </a:rPr>
              <a:t> Processus : </a:t>
            </a:r>
            <a:r>
              <a:rPr lang="fr-FR" sz="2200" dirty="0" smtClean="0">
                <a:latin typeface="Calibri" panose="020F0502020204030204" pitchFamily="34" charset="0"/>
                <a:cs typeface="Calibri" panose="020F0502020204030204" pitchFamily="34" charset="0"/>
              </a:rPr>
              <a:t>au départ, techniques liées </a:t>
            </a:r>
            <a:r>
              <a:rPr lang="fr-FR" sz="2200" b="1" dirty="0" smtClean="0">
                <a:latin typeface="Calibri" panose="020F0502020204030204" pitchFamily="34" charset="0"/>
                <a:cs typeface="Calibri" panose="020F0502020204030204" pitchFamily="34" charset="0"/>
              </a:rPr>
              <a:t>au combat</a:t>
            </a:r>
            <a:r>
              <a:rPr lang="fr-FR" sz="2200" dirty="0" smtClean="0">
                <a:latin typeface="Calibri" panose="020F0502020204030204" pitchFamily="34" charset="0"/>
                <a:cs typeface="Calibri" panose="020F0502020204030204" pitchFamily="34" charset="0"/>
              </a:rPr>
              <a:t> (</a:t>
            </a:r>
            <a:r>
              <a:rPr lang="fr-FR" sz="2200" dirty="0">
                <a:latin typeface="Calibri" panose="020F0502020204030204" pitchFamily="34" charset="0"/>
                <a:cs typeface="Calibri" panose="020F0502020204030204" pitchFamily="34" charset="0"/>
              </a:rPr>
              <a:t>guerre, </a:t>
            </a:r>
            <a:r>
              <a:rPr lang="fr-FR" sz="2200" dirty="0" smtClean="0">
                <a:latin typeface="Calibri" panose="020F0502020204030204" pitchFamily="34" charset="0"/>
                <a:cs typeface="Calibri" panose="020F0502020204030204" pitchFamily="34" charset="0"/>
              </a:rPr>
              <a:t>bagarre, etc.) </a:t>
            </a:r>
            <a:r>
              <a:rPr lang="fr-FR" sz="2200" dirty="0" smtClean="0">
                <a:latin typeface="Calibri" panose="020F0502020204030204" pitchFamily="34" charset="0"/>
                <a:cs typeface="Calibri" panose="020F0502020204030204" pitchFamily="34" charset="0"/>
              </a:rPr>
              <a:t>vers </a:t>
            </a:r>
            <a:r>
              <a:rPr lang="fr-FR" sz="2200" dirty="0" smtClean="0">
                <a:latin typeface="Calibri" panose="020F0502020204030204" pitchFamily="34" charset="0"/>
                <a:cs typeface="Calibri" panose="020F0502020204030204" pitchFamily="34" charset="0"/>
              </a:rPr>
              <a:t>des combats où la violence est </a:t>
            </a:r>
            <a:r>
              <a:rPr lang="fr-FR" sz="2200" b="1" u="sng" dirty="0" err="1" smtClean="0">
                <a:latin typeface="Calibri" panose="020F0502020204030204" pitchFamily="34" charset="0"/>
                <a:cs typeface="Calibri" panose="020F0502020204030204" pitchFamily="34" charset="0"/>
              </a:rPr>
              <a:t>euphémisée</a:t>
            </a:r>
            <a:r>
              <a:rPr lang="fr-FR" sz="2200" b="1" dirty="0" smtClean="0">
                <a:latin typeface="Calibri" panose="020F0502020204030204" pitchFamily="34" charset="0"/>
                <a:cs typeface="Calibri" panose="020F0502020204030204" pitchFamily="34" charset="0"/>
              </a:rPr>
              <a:t> </a:t>
            </a:r>
            <a:r>
              <a:rPr lang="fr-FR" sz="2200" b="1" dirty="0" smtClean="0">
                <a:latin typeface="Calibri" panose="020F0502020204030204" pitchFamily="34" charset="0"/>
                <a:cs typeface="Calibri" panose="020F0502020204030204" pitchFamily="34" charset="0"/>
              </a:rPr>
              <a:t>et </a:t>
            </a:r>
            <a:r>
              <a:rPr lang="fr-FR" sz="2200" b="1" u="sng" dirty="0" smtClean="0">
                <a:latin typeface="Calibri" panose="020F0502020204030204" pitchFamily="34" charset="0"/>
                <a:cs typeface="Calibri" panose="020F0502020204030204" pitchFamily="34" charset="0"/>
              </a:rPr>
              <a:t>codifiée</a:t>
            </a:r>
            <a:r>
              <a:rPr lang="fr-FR" sz="2200" b="1" dirty="0" smtClean="0">
                <a:latin typeface="Calibri" panose="020F0502020204030204" pitchFamily="34" charset="0"/>
                <a:cs typeface="Calibri" panose="020F0502020204030204" pitchFamily="34" charset="0"/>
              </a:rPr>
              <a:t> </a:t>
            </a:r>
            <a:r>
              <a:rPr lang="fr-FR" sz="2200" b="1" dirty="0" smtClean="0">
                <a:latin typeface="Calibri" panose="020F0502020204030204" pitchFamily="34" charset="0"/>
                <a:cs typeface="Calibri" panose="020F0502020204030204" pitchFamily="34" charset="0"/>
              </a:rPr>
              <a:t>: règlement, violence bannie</a:t>
            </a:r>
            <a:r>
              <a:rPr lang="fr-FR" sz="2200" b="1" dirty="0">
                <a:latin typeface="Calibri" panose="020F0502020204030204" pitchFamily="34" charset="0"/>
                <a:cs typeface="Calibri" panose="020F0502020204030204" pitchFamily="34" charset="0"/>
              </a:rPr>
              <a:t>, </a:t>
            </a:r>
            <a:r>
              <a:rPr lang="fr-FR" sz="2200" b="1" dirty="0" smtClean="0">
                <a:latin typeface="Calibri" panose="020F0502020204030204" pitchFamily="34" charset="0"/>
                <a:cs typeface="Calibri" panose="020F0502020204030204" pitchFamily="34" charset="0"/>
              </a:rPr>
              <a:t>temps </a:t>
            </a:r>
            <a:r>
              <a:rPr lang="fr-FR" sz="2200" b="1" dirty="0">
                <a:latin typeface="Calibri" panose="020F0502020204030204" pitchFamily="34" charset="0"/>
                <a:cs typeface="Calibri" panose="020F0502020204030204" pitchFamily="34" charset="0"/>
              </a:rPr>
              <a:t>et </a:t>
            </a:r>
            <a:r>
              <a:rPr lang="fr-FR" sz="2200" b="1" dirty="0" smtClean="0">
                <a:latin typeface="Calibri" panose="020F0502020204030204" pitchFamily="34" charset="0"/>
                <a:cs typeface="Calibri" panose="020F0502020204030204" pitchFamily="34" charset="0"/>
              </a:rPr>
              <a:t>espace à part symbolisés </a:t>
            </a:r>
            <a:r>
              <a:rPr lang="fr-FR" sz="2200" b="1" dirty="0">
                <a:latin typeface="Calibri" panose="020F0502020204030204" pitchFamily="34" charset="0"/>
                <a:cs typeface="Calibri" panose="020F0502020204030204" pitchFamily="34" charset="0"/>
              </a:rPr>
              <a:t>par le </a:t>
            </a:r>
            <a:r>
              <a:rPr lang="fr-FR" sz="2200" b="1" dirty="0" smtClean="0">
                <a:latin typeface="Calibri" panose="020F0502020204030204" pitchFamily="34" charset="0"/>
                <a:cs typeface="Calibri" panose="020F0502020204030204" pitchFamily="34" charset="0"/>
              </a:rPr>
              <a:t>salut</a:t>
            </a:r>
            <a:r>
              <a:rPr lang="fr-FR" sz="2200" dirty="0" smtClean="0">
                <a:latin typeface="Calibri" panose="020F0502020204030204" pitchFamily="34" charset="0"/>
                <a:cs typeface="Calibri" panose="020F0502020204030204" pitchFamily="34" charset="0"/>
              </a:rPr>
              <a:t>.</a:t>
            </a:r>
          </a:p>
          <a:p>
            <a:pPr indent="0">
              <a:lnSpc>
                <a:spcPct val="100000"/>
              </a:lnSpc>
              <a:buNone/>
            </a:pPr>
            <a:r>
              <a:rPr lang="fr-FR" sz="2200" dirty="0" smtClean="0">
                <a:latin typeface="Calibri" panose="020F0502020204030204" pitchFamily="34" charset="0"/>
                <a:cs typeface="Calibri" panose="020F0502020204030204" pitchFamily="34" charset="0"/>
              </a:rPr>
              <a:t>+ Des </a:t>
            </a:r>
            <a:r>
              <a:rPr lang="fr-FR" sz="2200" b="1" dirty="0">
                <a:latin typeface="Calibri" panose="020F0502020204030204" pitchFamily="34" charset="0"/>
                <a:cs typeface="Calibri" panose="020F0502020204030204" pitchFamily="34" charset="0"/>
              </a:rPr>
              <a:t>compétitions sont </a:t>
            </a:r>
            <a:r>
              <a:rPr lang="fr-FR" sz="2200" b="1" dirty="0" smtClean="0">
                <a:latin typeface="Calibri" panose="020F0502020204030204" pitchFamily="34" charset="0"/>
                <a:cs typeface="Calibri" panose="020F0502020204030204" pitchFamily="34" charset="0"/>
              </a:rPr>
              <a:t>organisées</a:t>
            </a:r>
            <a:r>
              <a:rPr lang="fr-FR" sz="22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entraînements </a:t>
            </a:r>
            <a:r>
              <a:rPr lang="fr-FR" sz="2200" dirty="0">
                <a:latin typeface="Calibri" panose="020F0502020204030204" pitchFamily="34" charset="0"/>
                <a:cs typeface="Calibri" panose="020F0502020204030204" pitchFamily="34" charset="0"/>
              </a:rPr>
              <a:t>et </a:t>
            </a:r>
            <a:r>
              <a:rPr lang="fr-FR" sz="2200" dirty="0" smtClean="0">
                <a:latin typeface="Calibri" panose="020F0502020204030204" pitchFamily="34" charset="0"/>
                <a:cs typeface="Calibri" panose="020F0502020204030204" pitchFamily="34" charset="0"/>
              </a:rPr>
              <a:t>entraîneurs</a:t>
            </a:r>
            <a:r>
              <a:rPr lang="fr-FR" sz="22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organisateurs</a:t>
            </a:r>
            <a:r>
              <a:rPr lang="fr-FR" sz="22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clubs </a:t>
            </a:r>
            <a:endParaRPr lang="fr-FR" sz="2200" dirty="0" smtClean="0">
              <a:latin typeface="Calibri" panose="020F0502020204030204" pitchFamily="34" charset="0"/>
              <a:cs typeface="Calibri" panose="020F0502020204030204" pitchFamily="34" charset="0"/>
            </a:endParaRPr>
          </a:p>
          <a:p>
            <a:pPr indent="0">
              <a:lnSpc>
                <a:spcPct val="100000"/>
              </a:lnSpc>
              <a:buNone/>
            </a:pPr>
            <a:r>
              <a:rPr lang="fr-FR" sz="2200" dirty="0" smtClean="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un </a:t>
            </a:r>
            <a:r>
              <a:rPr lang="fr-FR" sz="2200" b="1" u="sng" dirty="0">
                <a:latin typeface="Calibri" panose="020F0502020204030204" pitchFamily="34" charset="0"/>
                <a:cs typeface="Calibri" panose="020F0502020204030204" pitchFamily="34" charset="0"/>
              </a:rPr>
              <a:t>monde social à part avec ses </a:t>
            </a:r>
            <a:r>
              <a:rPr lang="fr-FR" sz="2200" b="1" u="sng" dirty="0" smtClean="0">
                <a:latin typeface="Calibri" panose="020F0502020204030204" pitchFamily="34" charset="0"/>
                <a:cs typeface="Calibri" panose="020F0502020204030204" pitchFamily="34" charset="0"/>
              </a:rPr>
              <a:t>règles</a:t>
            </a:r>
            <a:r>
              <a:rPr lang="fr-FR" sz="2200" dirty="0" smtClean="0">
                <a:latin typeface="Calibri" panose="020F0502020204030204" pitchFamily="34" charset="0"/>
                <a:cs typeface="Calibri" panose="020F0502020204030204" pitchFamily="34" charset="0"/>
              </a:rPr>
              <a:t> stabilise et rationalise les TC.</a:t>
            </a:r>
          </a:p>
        </p:txBody>
      </p:sp>
    </p:spTree>
    <p:extLst>
      <p:ext uri="{BB962C8B-B14F-4D97-AF65-F5344CB8AC3E}">
        <p14:creationId xmlns:p14="http://schemas.microsoft.com/office/powerpoint/2010/main" val="7996005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10818" y="535577"/>
            <a:ext cx="11019564" cy="5826033"/>
          </a:xfrm>
        </p:spPr>
        <p:txBody>
          <a:bodyPr>
            <a:normAutofit/>
          </a:bodyPr>
          <a:lstStyle/>
          <a:p>
            <a:pPr indent="0">
              <a:lnSpc>
                <a:spcPct val="100000"/>
              </a:lnSpc>
              <a:buNone/>
            </a:pPr>
            <a:r>
              <a:rPr lang="fr-FR" sz="2200" b="1" dirty="0">
                <a:solidFill>
                  <a:srgbClr val="FF0000"/>
                </a:solidFill>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Au </a:t>
            </a:r>
            <a:r>
              <a:rPr lang="fr-FR" sz="2200" dirty="0">
                <a:latin typeface="Calibri" panose="020F0502020204030204" pitchFamily="34" charset="0"/>
                <a:cs typeface="Calibri" panose="020F0502020204030204" pitchFamily="34" charset="0"/>
              </a:rPr>
              <a:t>fil de ce </a:t>
            </a:r>
            <a:r>
              <a:rPr lang="fr-FR" sz="2200" dirty="0" smtClean="0">
                <a:latin typeface="Calibri" panose="020F0502020204030204" pitchFamily="34" charset="0"/>
                <a:cs typeface="Calibri" panose="020F0502020204030204" pitchFamily="34" charset="0"/>
              </a:rPr>
              <a:t>processus : profonde </a:t>
            </a:r>
            <a:r>
              <a:rPr lang="fr-FR" sz="2200" b="1" dirty="0">
                <a:latin typeface="Calibri" panose="020F0502020204030204" pitchFamily="34" charset="0"/>
                <a:cs typeface="Calibri" panose="020F0502020204030204" pitchFamily="34" charset="0"/>
              </a:rPr>
              <a:t>modification </a:t>
            </a:r>
            <a:r>
              <a:rPr lang="fr-FR" sz="2200" b="1" dirty="0" smtClean="0">
                <a:latin typeface="Calibri" panose="020F0502020204030204" pitchFamily="34" charset="0"/>
                <a:cs typeface="Calibri" panose="020F0502020204030204" pitchFamily="34" charset="0"/>
              </a:rPr>
              <a:t>des </a:t>
            </a:r>
            <a:r>
              <a:rPr lang="fr-FR" sz="2200" b="1" dirty="0">
                <a:latin typeface="Calibri" panose="020F0502020204030204" pitchFamily="34" charset="0"/>
                <a:cs typeface="Calibri" panose="020F0502020204030204" pitchFamily="34" charset="0"/>
              </a:rPr>
              <a:t>techniques corporelles</a:t>
            </a:r>
            <a:r>
              <a:rPr lang="fr-FR" sz="2200" dirty="0">
                <a:latin typeface="Calibri" panose="020F0502020204030204" pitchFamily="34" charset="0"/>
                <a:cs typeface="Calibri" panose="020F0502020204030204" pitchFamily="34" charset="0"/>
              </a:rPr>
              <a:t>. </a:t>
            </a:r>
            <a:endParaRPr lang="fr-FR" sz="2200" dirty="0" smtClean="0">
              <a:latin typeface="Calibri" panose="020F0502020204030204" pitchFamily="34" charset="0"/>
              <a:cs typeface="Calibri" panose="020F0502020204030204" pitchFamily="34" charset="0"/>
            </a:endParaRPr>
          </a:p>
          <a:p>
            <a:pPr indent="0">
              <a:lnSpc>
                <a:spcPct val="100000"/>
              </a:lnSpc>
              <a:buNone/>
            </a:pPr>
            <a:r>
              <a:rPr lang="fr-FR" sz="2200" i="1" dirty="0" smtClean="0">
                <a:solidFill>
                  <a:srgbClr val="FF0000"/>
                </a:solidFill>
                <a:latin typeface="Calibri" panose="020F0502020204030204" pitchFamily="34" charset="0"/>
                <a:cs typeface="Calibri" panose="020F0502020204030204" pitchFamily="34" charset="0"/>
              </a:rPr>
              <a:t>—&gt;</a:t>
            </a:r>
            <a:r>
              <a:rPr lang="fr-FR" sz="2200" dirty="0" smtClean="0">
                <a:latin typeface="Calibri" panose="020F0502020204030204" pitchFamily="34" charset="0"/>
                <a:cs typeface="Calibri" panose="020F0502020204030204" pitchFamily="34" charset="0"/>
              </a:rPr>
              <a:t> </a:t>
            </a:r>
            <a:r>
              <a:rPr lang="fr-FR" sz="2200" i="1" dirty="0" smtClean="0">
                <a:latin typeface="Calibri" panose="020F0502020204030204" pitchFamily="34" charset="0"/>
                <a:cs typeface="Calibri" panose="020F0502020204030204" pitchFamily="34" charset="0"/>
              </a:rPr>
              <a:t>Première </a:t>
            </a:r>
            <a:r>
              <a:rPr lang="fr-FR" sz="2200" i="1" dirty="0">
                <a:latin typeface="Calibri" panose="020F0502020204030204" pitchFamily="34" charset="0"/>
                <a:cs typeface="Calibri" panose="020F0502020204030204" pitchFamily="34" charset="0"/>
              </a:rPr>
              <a:t>modification radicale</a:t>
            </a:r>
            <a:r>
              <a:rPr lang="fr-FR" sz="2200" dirty="0">
                <a:latin typeface="Calibri" panose="020F0502020204030204" pitchFamily="34" charset="0"/>
                <a:cs typeface="Calibri" panose="020F0502020204030204" pitchFamily="34" charset="0"/>
              </a:rPr>
              <a:t> : </a:t>
            </a:r>
            <a:r>
              <a:rPr lang="fr-FR" sz="2200" b="1" dirty="0" smtClean="0">
                <a:latin typeface="Calibri" panose="020F0502020204030204" pitchFamily="34" charset="0"/>
                <a:cs typeface="Calibri" panose="020F0502020204030204" pitchFamily="34" charset="0"/>
              </a:rPr>
              <a:t>la </a:t>
            </a:r>
            <a:r>
              <a:rPr lang="fr-FR" sz="2200" b="1" dirty="0">
                <a:latin typeface="Calibri" panose="020F0502020204030204" pitchFamily="34" charset="0"/>
                <a:cs typeface="Calibri" panose="020F0502020204030204" pitchFamily="34" charset="0"/>
              </a:rPr>
              <a:t>finalité des gestes, leur maîtrise et leur exécution </a:t>
            </a:r>
            <a:r>
              <a:rPr lang="fr-FR" sz="2200" b="1" dirty="0" smtClean="0">
                <a:latin typeface="Calibri" panose="020F0502020204030204" pitchFamily="34" charset="0"/>
                <a:cs typeface="Calibri" panose="020F0502020204030204" pitchFamily="34" charset="0"/>
              </a:rPr>
              <a:t>changent </a:t>
            </a:r>
            <a:r>
              <a:rPr lang="fr-FR" sz="2200" dirty="0" smtClean="0">
                <a:latin typeface="Calibri" panose="020F0502020204030204" pitchFamily="34" charset="0"/>
                <a:cs typeface="Calibri" panose="020F0502020204030204" pitchFamily="34" charset="0"/>
              </a:rPr>
              <a:t>= ils </a:t>
            </a:r>
            <a:r>
              <a:rPr lang="fr-FR" sz="2200" dirty="0">
                <a:latin typeface="Calibri" panose="020F0502020204030204" pitchFamily="34" charset="0"/>
                <a:cs typeface="Calibri" panose="020F0502020204030204" pitchFamily="34" charset="0"/>
              </a:rPr>
              <a:t>ne servent </a:t>
            </a:r>
            <a:r>
              <a:rPr lang="fr-FR" sz="2200" b="1" dirty="0">
                <a:latin typeface="Calibri" panose="020F0502020204030204" pitchFamily="34" charset="0"/>
                <a:cs typeface="Calibri" panose="020F0502020204030204" pitchFamily="34" charset="0"/>
              </a:rPr>
              <a:t>plus à tuer ou à blesser</a:t>
            </a:r>
            <a:r>
              <a:rPr lang="fr-FR" sz="2200" dirty="0">
                <a:latin typeface="Calibri" panose="020F0502020204030204" pitchFamily="34" charset="0"/>
                <a:cs typeface="Calibri" panose="020F0502020204030204" pitchFamily="34" charset="0"/>
              </a:rPr>
              <a:t>. </a:t>
            </a:r>
            <a:endParaRPr lang="fr-FR" sz="2200" dirty="0" smtClean="0">
              <a:latin typeface="Calibri" panose="020F0502020204030204" pitchFamily="34" charset="0"/>
              <a:cs typeface="Calibri" panose="020F0502020204030204" pitchFamily="34" charset="0"/>
            </a:endParaRPr>
          </a:p>
          <a:p>
            <a:pPr lvl="7" indent="0">
              <a:lnSpc>
                <a:spcPct val="100000"/>
              </a:lnSpc>
              <a:buNone/>
            </a:pPr>
            <a:r>
              <a:rPr lang="fr-FR" sz="2200" dirty="0" smtClean="0">
                <a:latin typeface="Calibri" panose="020F0502020204030204" pitchFamily="34" charset="0"/>
                <a:cs typeface="Calibri" panose="020F0502020204030204" pitchFamily="34" charset="0"/>
              </a:rPr>
              <a:t>Les </a:t>
            </a:r>
            <a:r>
              <a:rPr lang="fr-FR" sz="2200" dirty="0">
                <a:latin typeface="Calibri" panose="020F0502020204030204" pitchFamily="34" charset="0"/>
                <a:cs typeface="Calibri" panose="020F0502020204030204" pitchFamily="34" charset="0"/>
              </a:rPr>
              <a:t>judokas ne sont plus des guerriers, les </a:t>
            </a:r>
            <a:r>
              <a:rPr lang="fr-FR" sz="2200" dirty="0" err="1">
                <a:latin typeface="Calibri" panose="020F0502020204030204" pitchFamily="34" charset="0"/>
                <a:cs typeface="Calibri" panose="020F0502020204030204" pitchFamily="34" charset="0"/>
              </a:rPr>
              <a:t>capoeiristes</a:t>
            </a:r>
            <a:r>
              <a:rPr lang="fr-FR" sz="2200" dirty="0">
                <a:latin typeface="Calibri" panose="020F0502020204030204" pitchFamily="34" charset="0"/>
                <a:cs typeface="Calibri" panose="020F0502020204030204" pitchFamily="34" charset="0"/>
              </a:rPr>
              <a:t> ignorent que leur activité s’exerçait avec un coutelas qui servaient à balafrer et à éventrer </a:t>
            </a:r>
            <a:r>
              <a:rPr lang="fr-FR" sz="2200" dirty="0" smtClean="0">
                <a:latin typeface="Calibri" panose="020F0502020204030204" pitchFamily="34" charset="0"/>
                <a:cs typeface="Calibri" panose="020F0502020204030204" pitchFamily="34" charset="0"/>
              </a:rPr>
              <a:t>l’adversaire</a:t>
            </a:r>
            <a:r>
              <a:rPr lang="fr-FR" sz="22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 </a:t>
            </a:r>
            <a:r>
              <a:rPr lang="fr-FR" sz="2200" b="1" dirty="0">
                <a:solidFill>
                  <a:srgbClr val="FF0000"/>
                </a:solidFill>
                <a:latin typeface="Calibri" panose="020F0502020204030204" pitchFamily="34" charset="0"/>
                <a:cs typeface="Calibri" panose="020F0502020204030204" pitchFamily="34" charset="0"/>
              </a:rPr>
              <a:t>« Là où l’on cherchait à blesser, voire à tuer l’adversaire, on ne cherche plus qu’à imposer sa supériorité physique ou technique sur l’autre »</a:t>
            </a:r>
            <a:r>
              <a:rPr lang="fr-FR" sz="2200" b="1" dirty="0">
                <a:latin typeface="Calibri" panose="020F0502020204030204" pitchFamily="34" charset="0"/>
                <a:cs typeface="Calibri" panose="020F0502020204030204" pitchFamily="34" charset="0"/>
              </a:rPr>
              <a:t>*.</a:t>
            </a:r>
            <a:r>
              <a:rPr lang="fr-FR" sz="2200" dirty="0">
                <a:latin typeface="Calibri" panose="020F0502020204030204" pitchFamily="34" charset="0"/>
                <a:cs typeface="Calibri" panose="020F0502020204030204" pitchFamily="34" charset="0"/>
              </a:rPr>
              <a:t> </a:t>
            </a:r>
          </a:p>
          <a:p>
            <a:pPr lvl="7" indent="0">
              <a:lnSpc>
                <a:spcPct val="100000"/>
              </a:lnSpc>
              <a:buNone/>
            </a:pPr>
            <a:endParaRPr lang="fr-FR" sz="2200" dirty="0" smtClean="0">
              <a:latin typeface="Calibri" panose="020F0502020204030204" pitchFamily="34" charset="0"/>
              <a:cs typeface="Calibri" panose="020F0502020204030204" pitchFamily="34" charset="0"/>
            </a:endParaRPr>
          </a:p>
          <a:p>
            <a:pPr marL="434340" indent="-342900">
              <a:lnSpc>
                <a:spcPct val="100000"/>
              </a:lnSpc>
              <a:buFont typeface="Symbol" panose="05050102010706020507" pitchFamily="18" charset="2"/>
              <a:buChar char="Þ"/>
            </a:pPr>
            <a:r>
              <a:rPr lang="fr-FR" sz="2200" dirty="0" smtClean="0">
                <a:latin typeface="Calibri" panose="020F0502020204030204" pitchFamily="34" charset="0"/>
                <a:cs typeface="Calibri" panose="020F0502020204030204" pitchFamily="34" charset="0"/>
              </a:rPr>
              <a:t>on </a:t>
            </a:r>
            <a:r>
              <a:rPr lang="fr-FR" sz="2200" dirty="0">
                <a:latin typeface="Calibri" panose="020F0502020204030204" pitchFamily="34" charset="0"/>
                <a:cs typeface="Calibri" panose="020F0502020204030204" pitchFamily="34" charset="0"/>
              </a:rPr>
              <a:t>est passé de combats où « tous les coups sont permis » à des combats réglés où certains </a:t>
            </a:r>
            <a:r>
              <a:rPr lang="fr-FR" sz="2200" b="1" dirty="0">
                <a:latin typeface="Calibri" panose="020F0502020204030204" pitchFamily="34" charset="0"/>
                <a:cs typeface="Calibri" panose="020F0502020204030204" pitchFamily="34" charset="0"/>
              </a:rPr>
              <a:t>gestes sont interdits</a:t>
            </a:r>
            <a:r>
              <a:rPr lang="fr-FR" sz="2200" dirty="0">
                <a:latin typeface="Calibri" panose="020F0502020204030204" pitchFamily="34" charset="0"/>
                <a:cs typeface="Calibri" panose="020F0502020204030204" pitchFamily="34" charset="0"/>
              </a:rPr>
              <a:t> et où </a:t>
            </a:r>
            <a:r>
              <a:rPr lang="fr-FR" sz="2200" b="1" dirty="0">
                <a:latin typeface="Calibri" panose="020F0502020204030204" pitchFamily="34" charset="0"/>
                <a:cs typeface="Calibri" panose="020F0502020204030204" pitchFamily="34" charset="0"/>
              </a:rPr>
              <a:t>chaque geste devient une technique </a:t>
            </a:r>
            <a:r>
              <a:rPr lang="fr-FR" sz="2200" dirty="0">
                <a:latin typeface="Calibri" panose="020F0502020204030204" pitchFamily="34" charset="0"/>
                <a:cs typeface="Calibri" panose="020F0502020204030204" pitchFamily="34" charset="0"/>
              </a:rPr>
              <a:t>à </a:t>
            </a:r>
            <a:r>
              <a:rPr lang="fr-FR" sz="2200" dirty="0" smtClean="0">
                <a:latin typeface="Calibri" panose="020F0502020204030204" pitchFamily="34" charset="0"/>
                <a:cs typeface="Calibri" panose="020F0502020204030204" pitchFamily="34" charset="0"/>
              </a:rPr>
              <a:t>maîtriser : il faut les exécuter </a:t>
            </a:r>
            <a:r>
              <a:rPr lang="fr-FR" sz="2200" dirty="0">
                <a:latin typeface="Calibri" panose="020F0502020204030204" pitchFamily="34" charset="0"/>
                <a:cs typeface="Calibri" panose="020F0502020204030204" pitchFamily="34" charset="0"/>
              </a:rPr>
              <a:t>dans les règles de </a:t>
            </a:r>
            <a:r>
              <a:rPr lang="fr-FR" sz="2200" dirty="0" smtClean="0">
                <a:latin typeface="Calibri" panose="020F0502020204030204" pitchFamily="34" charset="0"/>
                <a:cs typeface="Calibri" panose="020F0502020204030204" pitchFamily="34" charset="0"/>
              </a:rPr>
              <a:t>l’art, ils valent pour eux-mêmes ; </a:t>
            </a:r>
          </a:p>
          <a:p>
            <a:pPr marL="434340" indent="-342900">
              <a:lnSpc>
                <a:spcPct val="100000"/>
              </a:lnSpc>
              <a:buFont typeface="Symbol" panose="05050102010706020507" pitchFamily="18" charset="2"/>
              <a:buChar char="Þ"/>
            </a:pPr>
            <a:r>
              <a:rPr lang="fr-FR" sz="2200" dirty="0" smtClean="0">
                <a:latin typeface="Calibri" panose="020F0502020204030204" pitchFamily="34" charset="0"/>
                <a:cs typeface="Calibri" panose="020F0502020204030204" pitchFamily="34" charset="0"/>
              </a:rPr>
              <a:t>Peu </a:t>
            </a:r>
            <a:r>
              <a:rPr lang="fr-FR" sz="2200" dirty="0">
                <a:latin typeface="Calibri" panose="020F0502020204030204" pitchFamily="34" charset="0"/>
                <a:cs typeface="Calibri" panose="020F0502020204030204" pitchFamily="34" charset="0"/>
              </a:rPr>
              <a:t>à peu, </a:t>
            </a:r>
            <a:r>
              <a:rPr lang="fr-FR" sz="2200" b="1" dirty="0">
                <a:latin typeface="Calibri" panose="020F0502020204030204" pitchFamily="34" charset="0"/>
                <a:cs typeface="Calibri" panose="020F0502020204030204" pitchFamily="34" charset="0"/>
              </a:rPr>
              <a:t>les gestes sont </a:t>
            </a:r>
            <a:r>
              <a:rPr lang="fr-FR" sz="2200" b="1" u="sng" dirty="0">
                <a:latin typeface="Calibri" panose="020F0502020204030204" pitchFamily="34" charset="0"/>
                <a:cs typeface="Calibri" panose="020F0502020204030204" pitchFamily="34" charset="0"/>
              </a:rPr>
              <a:t>rationalisés</a:t>
            </a:r>
            <a:r>
              <a:rPr lang="fr-FR" sz="2200" dirty="0">
                <a:latin typeface="Calibri" panose="020F0502020204030204" pitchFamily="34" charset="0"/>
                <a:cs typeface="Calibri" panose="020F0502020204030204" pitchFamily="34" charset="0"/>
              </a:rPr>
              <a:t>, c’est-à-dire </a:t>
            </a:r>
            <a:r>
              <a:rPr lang="fr-FR" sz="2200" b="1" dirty="0" smtClean="0">
                <a:latin typeface="Calibri" panose="020F0502020204030204" pitchFamily="34" charset="0"/>
                <a:cs typeface="Calibri" panose="020F0502020204030204" pitchFamily="34" charset="0"/>
              </a:rPr>
              <a:t>uniformisés </a:t>
            </a:r>
            <a:r>
              <a:rPr lang="fr-FR" sz="2200" b="1" dirty="0">
                <a:latin typeface="Calibri" panose="020F0502020204030204" pitchFamily="34" charset="0"/>
                <a:cs typeface="Calibri" panose="020F0502020204030204" pitchFamily="34" charset="0"/>
              </a:rPr>
              <a:t>et </a:t>
            </a:r>
            <a:r>
              <a:rPr lang="fr-FR" sz="2200" b="1" dirty="0" smtClean="0">
                <a:latin typeface="Calibri" panose="020F0502020204030204" pitchFamily="34" charset="0"/>
                <a:cs typeface="Calibri" panose="020F0502020204030204" pitchFamily="34" charset="0"/>
              </a:rPr>
              <a:t>transmissibles</a:t>
            </a:r>
            <a:r>
              <a:rPr lang="fr-FR" sz="2200" dirty="0" smtClean="0">
                <a:latin typeface="Calibri" panose="020F0502020204030204" pitchFamily="34" charset="0"/>
                <a:cs typeface="Calibri" panose="020F0502020204030204" pitchFamily="34" charset="0"/>
              </a:rPr>
              <a:t>, </a:t>
            </a:r>
            <a:r>
              <a:rPr lang="fr-FR" sz="2200" dirty="0">
                <a:latin typeface="Calibri" panose="020F0502020204030204" pitchFamily="34" charset="0"/>
                <a:cs typeface="Calibri" panose="020F0502020204030204" pitchFamily="34" charset="0"/>
              </a:rPr>
              <a:t>et </a:t>
            </a:r>
            <a:r>
              <a:rPr lang="fr-FR" sz="2200" dirty="0" smtClean="0">
                <a:latin typeface="Calibri" panose="020F0502020204030204" pitchFamily="34" charset="0"/>
                <a:cs typeface="Calibri" panose="020F0502020204030204" pitchFamily="34" charset="0"/>
              </a:rPr>
              <a:t>il </a:t>
            </a:r>
            <a:r>
              <a:rPr lang="fr-FR" sz="2200" dirty="0">
                <a:solidFill>
                  <a:srgbClr val="FF0000"/>
                </a:solidFill>
                <a:latin typeface="Calibri" panose="020F0502020204030204" pitchFamily="34" charset="0"/>
                <a:cs typeface="Calibri" panose="020F0502020204030204" pitchFamily="34" charset="0"/>
              </a:rPr>
              <a:t>s’opère donc un tri parmi les gestes à l’intérieur même d’une </a:t>
            </a:r>
            <a:r>
              <a:rPr lang="fr-FR" sz="2200" dirty="0" smtClean="0">
                <a:solidFill>
                  <a:srgbClr val="FF0000"/>
                </a:solidFill>
                <a:latin typeface="Calibri" panose="020F0502020204030204" pitchFamily="34" charset="0"/>
                <a:cs typeface="Calibri" panose="020F0502020204030204" pitchFamily="34" charset="0"/>
              </a:rPr>
              <a:t>activité</a:t>
            </a:r>
            <a:r>
              <a:rPr lang="fr-FR" sz="2200" dirty="0" smtClean="0">
                <a:latin typeface="Calibri" panose="020F0502020204030204" pitchFamily="34" charset="0"/>
                <a:cs typeface="Calibri" panose="020F0502020204030204" pitchFamily="34" charset="0"/>
              </a:rPr>
              <a:t>.</a:t>
            </a:r>
            <a:endParaRPr lang="fr-FR" sz="2200" dirty="0">
              <a:latin typeface="Calibri" panose="020F0502020204030204" pitchFamily="34" charset="0"/>
              <a:cs typeface="Calibri" panose="020F0502020204030204" pitchFamily="34" charset="0"/>
            </a:endParaRPr>
          </a:p>
          <a:p>
            <a:endParaRPr lang="fr-FR" sz="22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63357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65760" y="248195"/>
            <a:ext cx="11390811" cy="6387736"/>
          </a:xfrm>
        </p:spPr>
        <p:txBody>
          <a:bodyPr>
            <a:normAutofit/>
          </a:bodyPr>
          <a:lstStyle/>
          <a:p>
            <a:pPr indent="0">
              <a:lnSpc>
                <a:spcPct val="100000"/>
              </a:lnSpc>
              <a:buNone/>
            </a:pPr>
            <a:r>
              <a:rPr lang="fr-FR" sz="2200" b="1" dirty="0">
                <a:solidFill>
                  <a:srgbClr val="FF0000"/>
                </a:solidFill>
                <a:latin typeface="Calibri" panose="020F0502020204030204" pitchFamily="34" charset="0"/>
                <a:cs typeface="Calibri" panose="020F0502020204030204" pitchFamily="34" charset="0"/>
              </a:rPr>
              <a:t>► </a:t>
            </a:r>
            <a:r>
              <a:rPr lang="fr-FR" sz="2200" b="1" dirty="0">
                <a:solidFill>
                  <a:schemeClr val="tx1"/>
                </a:solidFill>
                <a:latin typeface="Calibri" panose="020F0502020204030204" pitchFamily="34" charset="0"/>
                <a:cs typeface="Calibri" panose="020F0502020204030204" pitchFamily="34" charset="0"/>
              </a:rPr>
              <a:t>Ex. </a:t>
            </a:r>
            <a:r>
              <a:rPr lang="fr-FR" sz="2200" dirty="0">
                <a:latin typeface="Calibri" panose="020F0502020204030204" pitchFamily="34" charset="0"/>
                <a:cs typeface="Calibri" panose="020F0502020204030204" pitchFamily="34" charset="0"/>
              </a:rPr>
              <a:t>Capoeira. </a:t>
            </a:r>
            <a:endParaRPr lang="fr-FR" sz="2200" dirty="0" smtClean="0">
              <a:latin typeface="Calibri" panose="020F0502020204030204" pitchFamily="34" charset="0"/>
              <a:cs typeface="Calibri" panose="020F0502020204030204" pitchFamily="34" charset="0"/>
            </a:endParaRPr>
          </a:p>
          <a:p>
            <a:pPr indent="0">
              <a:lnSpc>
                <a:spcPct val="100000"/>
              </a:lnSpc>
              <a:buNone/>
            </a:pPr>
            <a:r>
              <a:rPr lang="fr-FR" sz="2200" dirty="0" smtClean="0">
                <a:latin typeface="Calibri" panose="020F0502020204030204" pitchFamily="34" charset="0"/>
                <a:cs typeface="Calibri" panose="020F0502020204030204" pitchFamily="34" charset="0"/>
              </a:rPr>
              <a:t>Forme </a:t>
            </a:r>
            <a:r>
              <a:rPr lang="fr-FR" sz="2200" dirty="0">
                <a:latin typeface="Calibri" panose="020F0502020204030204" pitchFamily="34" charset="0"/>
                <a:cs typeface="Calibri" panose="020F0502020204030204" pitchFamily="34" charset="0"/>
              </a:rPr>
              <a:t>de combat développée au sein </a:t>
            </a:r>
            <a:r>
              <a:rPr lang="fr-FR" sz="2200" dirty="0" smtClean="0">
                <a:latin typeface="Calibri" panose="020F0502020204030204" pitchFamily="34" charset="0"/>
                <a:cs typeface="Calibri" panose="020F0502020204030204" pitchFamily="34" charset="0"/>
              </a:rPr>
              <a:t>des </a:t>
            </a:r>
            <a:r>
              <a:rPr lang="fr-FR" sz="2200" dirty="0">
                <a:latin typeface="Calibri" panose="020F0502020204030204" pitchFamily="34" charset="0"/>
                <a:cs typeface="Calibri" panose="020F0502020204030204" pitchFamily="34" charset="0"/>
              </a:rPr>
              <a:t>esclaves en fuite, les </a:t>
            </a:r>
            <a:r>
              <a:rPr lang="fr-FR" sz="2200" i="1" dirty="0" err="1">
                <a:latin typeface="Calibri" panose="020F0502020204030204" pitchFamily="34" charset="0"/>
                <a:cs typeface="Calibri" panose="020F0502020204030204" pitchFamily="34" charset="0"/>
              </a:rPr>
              <a:t>quilombos</a:t>
            </a:r>
            <a:endParaRPr lang="fr-FR" sz="2200" dirty="0">
              <a:latin typeface="Calibri" panose="020F0502020204030204" pitchFamily="34" charset="0"/>
              <a:cs typeface="Calibri" panose="020F0502020204030204" pitchFamily="34" charset="0"/>
            </a:endParaRPr>
          </a:p>
          <a:p>
            <a:pPr indent="0">
              <a:lnSpc>
                <a:spcPct val="100000"/>
              </a:lnSpc>
              <a:buNone/>
            </a:pPr>
            <a:r>
              <a:rPr lang="fr-FR" sz="2200" dirty="0">
                <a:latin typeface="Calibri" panose="020F0502020204030204" pitchFamily="34" charset="0"/>
                <a:cs typeface="Calibri" panose="020F0502020204030204" pitchFamily="34" charset="0"/>
              </a:rPr>
              <a:t>–&gt; </a:t>
            </a:r>
            <a:r>
              <a:rPr lang="fr-FR" sz="2200" dirty="0" smtClean="0">
                <a:latin typeface="Calibri" panose="020F0502020204030204" pitchFamily="34" charset="0"/>
                <a:cs typeface="Calibri" panose="020F0502020204030204" pitchFamily="34" charset="0"/>
              </a:rPr>
              <a:t>Gestes anciens = </a:t>
            </a:r>
            <a:r>
              <a:rPr lang="fr-FR" sz="2200" dirty="0">
                <a:latin typeface="Calibri" panose="020F0502020204030204" pitchFamily="34" charset="0"/>
                <a:cs typeface="Calibri" panose="020F0502020204030204" pitchFamily="34" charset="0"/>
              </a:rPr>
              <a:t>se saisir, s’attraper et se jeter au </a:t>
            </a:r>
            <a:r>
              <a:rPr lang="fr-FR" sz="2200" dirty="0" smtClean="0">
                <a:latin typeface="Calibri" panose="020F0502020204030204" pitchFamily="34" charset="0"/>
                <a:cs typeface="Calibri" panose="020F0502020204030204" pitchFamily="34" charset="0"/>
              </a:rPr>
              <a:t>sol, etc.</a:t>
            </a:r>
          </a:p>
          <a:p>
            <a:pPr indent="0">
              <a:lnSpc>
                <a:spcPct val="100000"/>
              </a:lnSpc>
              <a:buNone/>
            </a:pPr>
            <a:r>
              <a:rPr lang="fr-FR" sz="2200" dirty="0">
                <a:latin typeface="Calibri" panose="020F0502020204030204" pitchFamily="34" charset="0"/>
                <a:cs typeface="Calibri" panose="020F0502020204030204" pitchFamily="34" charset="0"/>
              </a:rPr>
              <a:t>–&gt; Gestes </a:t>
            </a:r>
            <a:r>
              <a:rPr lang="fr-FR" sz="2200" dirty="0" smtClean="0">
                <a:latin typeface="Calibri" panose="020F0502020204030204" pitchFamily="34" charset="0"/>
                <a:cs typeface="Calibri" panose="020F0502020204030204" pitchFamily="34" charset="0"/>
              </a:rPr>
              <a:t>nouveaux = combat </a:t>
            </a:r>
            <a:r>
              <a:rPr lang="fr-FR" sz="2200" dirty="0" smtClean="0">
                <a:latin typeface="Calibri" panose="020F0502020204030204" pitchFamily="34" charset="0"/>
                <a:cs typeface="Calibri" panose="020F0502020204030204" pitchFamily="34" charset="0"/>
              </a:rPr>
              <a:t>avec</a:t>
            </a:r>
            <a:r>
              <a:rPr lang="fr-FR" sz="2200" dirty="0" smtClean="0">
                <a:latin typeface="Calibri" panose="020F0502020204030204" pitchFamily="34" charset="0"/>
                <a:cs typeface="Calibri" panose="020F0502020204030204" pitchFamily="34" charset="0"/>
              </a:rPr>
              <a:t> </a:t>
            </a:r>
            <a:r>
              <a:rPr lang="fr-FR" sz="2200" dirty="0">
                <a:latin typeface="Calibri" panose="020F0502020204030204" pitchFamily="34" charset="0"/>
                <a:cs typeface="Calibri" panose="020F0502020204030204" pitchFamily="34" charset="0"/>
              </a:rPr>
              <a:t>percussion puis sans </a:t>
            </a:r>
            <a:r>
              <a:rPr lang="fr-FR" sz="2200" dirty="0" smtClean="0">
                <a:latin typeface="Calibri" panose="020F0502020204030204" pitchFamily="34" charset="0"/>
                <a:cs typeface="Calibri" panose="020F0502020204030204" pitchFamily="34" charset="0"/>
              </a:rPr>
              <a:t>contact ; esthétisation, euphémisation. </a:t>
            </a:r>
          </a:p>
          <a:p>
            <a:pPr indent="0">
              <a:lnSpc>
                <a:spcPct val="100000"/>
              </a:lnSpc>
              <a:buNone/>
            </a:pPr>
            <a:endParaRPr lang="fr-FR" sz="2200" dirty="0" smtClean="0">
              <a:latin typeface="Calibri" panose="020F0502020204030204" pitchFamily="34" charset="0"/>
              <a:cs typeface="Calibri" panose="020F0502020204030204" pitchFamily="34" charset="0"/>
            </a:endParaRPr>
          </a:p>
          <a:p>
            <a:pPr indent="0">
              <a:lnSpc>
                <a:spcPct val="100000"/>
              </a:lnSpc>
              <a:buNone/>
            </a:pPr>
            <a:r>
              <a:rPr lang="fr-FR" sz="2200" b="1" dirty="0">
                <a:solidFill>
                  <a:srgbClr val="FF0000"/>
                </a:solidFill>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On </a:t>
            </a:r>
            <a:r>
              <a:rPr lang="fr-FR" sz="2200" dirty="0">
                <a:latin typeface="Calibri" panose="020F0502020204030204" pitchFamily="34" charset="0"/>
                <a:cs typeface="Calibri" panose="020F0502020204030204" pitchFamily="34" charset="0"/>
              </a:rPr>
              <a:t>assiste ainsi, en suivant les trois étapes </a:t>
            </a:r>
            <a:r>
              <a:rPr lang="fr-FR" sz="2200" dirty="0" smtClean="0">
                <a:latin typeface="Calibri" panose="020F0502020204030204" pitchFamily="34" charset="0"/>
                <a:cs typeface="Calibri" panose="020F0502020204030204" pitchFamily="34" charset="0"/>
              </a:rPr>
              <a:t>de </a:t>
            </a:r>
            <a:r>
              <a:rPr lang="fr-FR" sz="2200" dirty="0" err="1">
                <a:latin typeface="Calibri" panose="020F0502020204030204" pitchFamily="34" charset="0"/>
                <a:cs typeface="Calibri" panose="020F0502020204030204" pitchFamily="34" charset="0"/>
              </a:rPr>
              <a:t>Vigarello</a:t>
            </a:r>
            <a:r>
              <a:rPr lang="fr-FR" sz="2200" dirty="0">
                <a:latin typeface="Calibri" panose="020F0502020204030204" pitchFamily="34" charset="0"/>
                <a:cs typeface="Calibri" panose="020F0502020204030204" pitchFamily="34" charset="0"/>
              </a:rPr>
              <a:t>, à un </a:t>
            </a:r>
            <a:r>
              <a:rPr lang="fr-FR" sz="2200" b="1" dirty="0">
                <a:latin typeface="Calibri" panose="020F0502020204030204" pitchFamily="34" charset="0"/>
                <a:cs typeface="Calibri" panose="020F0502020204030204" pitchFamily="34" charset="0"/>
              </a:rPr>
              <a:t>cadrage des </a:t>
            </a:r>
            <a:r>
              <a:rPr lang="fr-FR" sz="2200" b="1" dirty="0" smtClean="0">
                <a:latin typeface="Calibri" panose="020F0502020204030204" pitchFamily="34" charset="0"/>
                <a:cs typeface="Calibri" panose="020F0502020204030204" pitchFamily="34" charset="0"/>
              </a:rPr>
              <a:t>TC</a:t>
            </a:r>
            <a:r>
              <a:rPr lang="fr-FR" sz="2200" dirty="0" smtClean="0">
                <a:latin typeface="Calibri" panose="020F0502020204030204" pitchFamily="34" charset="0"/>
                <a:cs typeface="Calibri" panose="020F0502020204030204" pitchFamily="34" charset="0"/>
              </a:rPr>
              <a:t>, </a:t>
            </a:r>
            <a:r>
              <a:rPr lang="fr-FR" sz="2200" dirty="0">
                <a:latin typeface="Calibri" panose="020F0502020204030204" pitchFamily="34" charset="0"/>
                <a:cs typeface="Calibri" panose="020F0502020204030204" pitchFamily="34" charset="0"/>
              </a:rPr>
              <a:t>qui dépend </a:t>
            </a:r>
            <a:r>
              <a:rPr lang="fr-FR" sz="2200" dirty="0" smtClean="0">
                <a:latin typeface="Calibri" panose="020F0502020204030204" pitchFamily="34" charset="0"/>
                <a:cs typeface="Calibri" panose="020F0502020204030204" pitchFamily="34" charset="0"/>
              </a:rPr>
              <a:t>du processus de codification </a:t>
            </a:r>
            <a:r>
              <a:rPr lang="fr-FR" sz="2200" dirty="0">
                <a:latin typeface="Calibri" panose="020F0502020204030204" pitchFamily="34" charset="0"/>
                <a:cs typeface="Calibri" panose="020F0502020204030204" pitchFamily="34" charset="0"/>
              </a:rPr>
              <a:t>du sport. </a:t>
            </a:r>
            <a:endParaRPr lang="fr-FR" sz="2200" dirty="0" smtClean="0">
              <a:latin typeface="Calibri" panose="020F0502020204030204" pitchFamily="34" charset="0"/>
              <a:cs typeface="Calibri" panose="020F0502020204030204" pitchFamily="34" charset="0"/>
            </a:endParaRPr>
          </a:p>
          <a:p>
            <a:pPr indent="0">
              <a:lnSpc>
                <a:spcPct val="100000"/>
              </a:lnSpc>
              <a:buNone/>
            </a:pPr>
            <a:endParaRPr lang="fr-FR" sz="2200" dirty="0" smtClean="0">
              <a:latin typeface="Calibri" panose="020F0502020204030204" pitchFamily="34" charset="0"/>
              <a:cs typeface="Calibri" panose="020F0502020204030204" pitchFamily="34" charset="0"/>
            </a:endParaRPr>
          </a:p>
          <a:p>
            <a:pPr indent="0">
              <a:lnSpc>
                <a:spcPct val="100000"/>
              </a:lnSpc>
              <a:buNone/>
            </a:pPr>
            <a:r>
              <a:rPr lang="fr-FR" sz="2200" b="1" dirty="0">
                <a:solidFill>
                  <a:srgbClr val="FF0000"/>
                </a:solidFill>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Autrement dit : </a:t>
            </a:r>
          </a:p>
          <a:p>
            <a:pPr indent="0">
              <a:lnSpc>
                <a:spcPct val="100000"/>
              </a:lnSpc>
              <a:buNone/>
            </a:pPr>
            <a:r>
              <a:rPr lang="fr-FR" sz="2200" dirty="0">
                <a:latin typeface="Calibri" panose="020F0502020204030204" pitchFamily="34" charset="0"/>
                <a:cs typeface="Calibri" panose="020F0502020204030204" pitchFamily="34" charset="0"/>
              </a:rPr>
              <a:t>–&gt; </a:t>
            </a:r>
            <a:r>
              <a:rPr lang="fr-FR" sz="2200" dirty="0" smtClean="0">
                <a:latin typeface="Calibri" panose="020F0502020204030204" pitchFamily="34" charset="0"/>
                <a:cs typeface="Calibri" panose="020F0502020204030204" pitchFamily="34" charset="0"/>
              </a:rPr>
              <a:t>la </a:t>
            </a:r>
            <a:r>
              <a:rPr lang="fr-FR" sz="2200" b="1" dirty="0" err="1" smtClean="0">
                <a:latin typeface="Calibri" panose="020F0502020204030204" pitchFamily="34" charset="0"/>
                <a:cs typeface="Calibri" panose="020F0502020204030204" pitchFamily="34" charset="0"/>
              </a:rPr>
              <a:t>sportivisation</a:t>
            </a:r>
            <a:r>
              <a:rPr lang="fr-FR" sz="2200" b="1" dirty="0" smtClean="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d’une activité impose un ensemble de gestes qui lui </a:t>
            </a:r>
            <a:r>
              <a:rPr lang="fr-FR" sz="2200" dirty="0" smtClean="0">
                <a:latin typeface="Calibri" panose="020F0502020204030204" pitchFamily="34" charset="0"/>
                <a:cs typeface="Calibri" panose="020F0502020204030204" pitchFamily="34" charset="0"/>
              </a:rPr>
              <a:t>correspondent et qui sont admis comme « sportifs »</a:t>
            </a:r>
            <a:endParaRPr lang="fr-FR" sz="2200" dirty="0" smtClean="0">
              <a:latin typeface="Calibri" panose="020F0502020204030204" pitchFamily="34" charset="0"/>
              <a:cs typeface="Calibri" panose="020F0502020204030204" pitchFamily="34" charset="0"/>
            </a:endParaRPr>
          </a:p>
          <a:p>
            <a:pPr indent="0">
              <a:lnSpc>
                <a:spcPct val="100000"/>
              </a:lnSpc>
              <a:buNone/>
            </a:pPr>
            <a:r>
              <a:rPr lang="fr-FR" sz="2200" dirty="0" smtClean="0">
                <a:latin typeface="Calibri" panose="020F0502020204030204" pitchFamily="34" charset="0"/>
                <a:cs typeface="Calibri" panose="020F0502020204030204" pitchFamily="34" charset="0"/>
              </a:rPr>
              <a:t>–&gt; et </a:t>
            </a:r>
            <a:r>
              <a:rPr lang="fr-FR" sz="2200" b="1" dirty="0" smtClean="0">
                <a:latin typeface="Calibri" panose="020F0502020204030204" pitchFamily="34" charset="0"/>
                <a:cs typeface="Calibri" panose="020F0502020204030204" pitchFamily="34" charset="0"/>
              </a:rPr>
              <a:t>en </a:t>
            </a:r>
            <a:r>
              <a:rPr lang="fr-FR" sz="2200" b="1" dirty="0">
                <a:latin typeface="Calibri" panose="020F0502020204030204" pitchFamily="34" charset="0"/>
                <a:cs typeface="Calibri" panose="020F0502020204030204" pitchFamily="34" charset="0"/>
              </a:rPr>
              <a:t>retour</a:t>
            </a:r>
            <a:r>
              <a:rPr lang="fr-FR" sz="2200" dirty="0">
                <a:latin typeface="Calibri" panose="020F0502020204030204" pitchFamily="34" charset="0"/>
                <a:cs typeface="Calibri" panose="020F0502020204030204" pitchFamily="34" charset="0"/>
              </a:rPr>
              <a:t> les gestes pratiqués par les combattants </a:t>
            </a:r>
            <a:r>
              <a:rPr lang="fr-FR" sz="2200" dirty="0" smtClean="0">
                <a:latin typeface="Calibri" panose="020F0502020204030204" pitchFamily="34" charset="0"/>
                <a:cs typeface="Calibri" panose="020F0502020204030204" pitchFamily="34" charset="0"/>
              </a:rPr>
              <a:t>donnent sa forme au sport en question et sont </a:t>
            </a:r>
            <a:r>
              <a:rPr lang="fr-FR" sz="2200" b="1" dirty="0" smtClean="0">
                <a:latin typeface="Calibri" panose="020F0502020204030204" pitchFamily="34" charset="0"/>
                <a:cs typeface="Calibri" panose="020F0502020204030204" pitchFamily="34" charset="0"/>
              </a:rPr>
              <a:t>le </a:t>
            </a:r>
            <a:r>
              <a:rPr lang="fr-FR" sz="2200" b="1" dirty="0">
                <a:latin typeface="Calibri" panose="020F0502020204030204" pitchFamily="34" charset="0"/>
                <a:cs typeface="Calibri" panose="020F0502020204030204" pitchFamily="34" charset="0"/>
              </a:rPr>
              <a:t>point par lequel </a:t>
            </a:r>
            <a:r>
              <a:rPr lang="fr-FR" sz="2200" b="1" dirty="0" smtClean="0">
                <a:latin typeface="Calibri" panose="020F0502020204030204" pitchFamily="34" charset="0"/>
                <a:cs typeface="Calibri" panose="020F0502020204030204" pitchFamily="34" charset="0"/>
              </a:rPr>
              <a:t>il se </a:t>
            </a:r>
            <a:r>
              <a:rPr lang="fr-FR" sz="2200" b="1" dirty="0">
                <a:latin typeface="Calibri" panose="020F0502020204030204" pitchFamily="34" charset="0"/>
                <a:cs typeface="Calibri" panose="020F0502020204030204" pitchFamily="34" charset="0"/>
              </a:rPr>
              <a:t>perpétue</a:t>
            </a:r>
            <a:r>
              <a:rPr lang="fr-FR" sz="2200" dirty="0">
                <a:latin typeface="Calibri" panose="020F0502020204030204" pitchFamily="34" charset="0"/>
                <a:cs typeface="Calibri" panose="020F0502020204030204" pitchFamily="34" charset="0"/>
              </a:rPr>
              <a:t>.</a:t>
            </a:r>
          </a:p>
          <a:p>
            <a:endParaRPr lang="fr-FR" sz="22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8082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igure im3"/>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720" cy="8123555"/>
          </a:xfrm>
          <a:prstGeom prst="rect">
            <a:avLst/>
          </a:prstGeom>
          <a:noFill/>
          <a:ln>
            <a:noFill/>
          </a:ln>
        </p:spPr>
      </p:pic>
      <p:pic>
        <p:nvPicPr>
          <p:cNvPr id="3" name="Image 2" descr="CAPOEIRA Jeunes : Gym Loisirs"/>
          <p:cNvPicPr/>
          <p:nvPr/>
        </p:nvPicPr>
        <p:blipFill>
          <a:blip r:embed="rId3">
            <a:extLst>
              <a:ext uri="{28A0092B-C50C-407E-A947-70E740481C1C}">
                <a14:useLocalDpi xmlns:a14="http://schemas.microsoft.com/office/drawing/2010/main" val="0"/>
              </a:ext>
            </a:extLst>
          </a:blip>
          <a:srcRect/>
          <a:stretch>
            <a:fillRect/>
          </a:stretch>
        </p:blipFill>
        <p:spPr bwMode="auto">
          <a:xfrm>
            <a:off x="6431280" y="-535577"/>
            <a:ext cx="5728806" cy="3815671"/>
          </a:xfrm>
          <a:prstGeom prst="rect">
            <a:avLst/>
          </a:prstGeom>
          <a:noFill/>
          <a:ln>
            <a:noFill/>
          </a:ln>
        </p:spPr>
      </p:pic>
      <p:pic>
        <p:nvPicPr>
          <p:cNvPr id="4" name="Image 3" descr="Capoeira Paris"/>
          <p:cNvPicPr/>
          <p:nvPr/>
        </p:nvPicPr>
        <p:blipFill>
          <a:blip r:embed="rId4">
            <a:extLst>
              <a:ext uri="{28A0092B-C50C-407E-A947-70E740481C1C}">
                <a14:useLocalDpi xmlns:a14="http://schemas.microsoft.com/office/drawing/2010/main" val="0"/>
              </a:ext>
            </a:extLst>
          </a:blip>
          <a:srcRect/>
          <a:stretch>
            <a:fillRect/>
          </a:stretch>
        </p:blipFill>
        <p:spPr bwMode="auto">
          <a:xfrm>
            <a:off x="6431280" y="3195320"/>
            <a:ext cx="5760720" cy="3662680"/>
          </a:xfrm>
          <a:prstGeom prst="rect">
            <a:avLst/>
          </a:prstGeom>
          <a:noFill/>
          <a:ln>
            <a:noFill/>
          </a:ln>
        </p:spPr>
      </p:pic>
    </p:spTree>
    <p:extLst>
      <p:ext uri="{BB962C8B-B14F-4D97-AF65-F5344CB8AC3E}">
        <p14:creationId xmlns:p14="http://schemas.microsoft.com/office/powerpoint/2010/main" val="18583413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6656" y="535577"/>
            <a:ext cx="10753725" cy="5826033"/>
          </a:xfrm>
        </p:spPr>
        <p:txBody>
          <a:bodyPr>
            <a:normAutofit/>
          </a:bodyPr>
          <a:lstStyle/>
          <a:p>
            <a:pPr indent="0">
              <a:lnSpc>
                <a:spcPct val="100000"/>
              </a:lnSpc>
              <a:buNone/>
            </a:pPr>
            <a:r>
              <a:rPr lang="fr-FR" sz="2200" b="1" dirty="0">
                <a:solidFill>
                  <a:srgbClr val="FF0000"/>
                </a:solidFill>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Mais il faut pousser plus loin :</a:t>
            </a:r>
          </a:p>
          <a:p>
            <a:pPr indent="0">
              <a:lnSpc>
                <a:spcPct val="100000"/>
              </a:lnSpc>
            </a:pPr>
            <a:endParaRPr lang="fr-FR" sz="2200" dirty="0" smtClean="0">
              <a:latin typeface="Calibri" panose="020F0502020204030204" pitchFamily="34" charset="0"/>
              <a:cs typeface="Calibri" panose="020F0502020204030204" pitchFamily="34" charset="0"/>
            </a:endParaRPr>
          </a:p>
          <a:p>
            <a:pPr indent="0">
              <a:lnSpc>
                <a:spcPct val="100000"/>
              </a:lnSpc>
            </a:pPr>
            <a:r>
              <a:rPr lang="fr-FR" sz="2200" dirty="0" smtClean="0">
                <a:latin typeface="Calibri" panose="020F0502020204030204" pitchFamily="34" charset="0"/>
                <a:cs typeface="Calibri" panose="020F0502020204030204" pitchFamily="34" charset="0"/>
              </a:rPr>
              <a:t>–&gt; </a:t>
            </a:r>
            <a:r>
              <a:rPr lang="fr-FR" sz="2200" dirty="0">
                <a:latin typeface="Calibri" panose="020F0502020204030204" pitchFamily="34" charset="0"/>
                <a:cs typeface="Calibri" panose="020F0502020204030204" pitchFamily="34" charset="0"/>
              </a:rPr>
              <a:t>les </a:t>
            </a:r>
            <a:r>
              <a:rPr lang="fr-FR" sz="2200" dirty="0" smtClean="0">
                <a:latin typeface="Calibri" panose="020F0502020204030204" pitchFamily="34" charset="0"/>
                <a:cs typeface="Calibri" panose="020F0502020204030204" pitchFamily="34" charset="0"/>
              </a:rPr>
              <a:t>TC </a:t>
            </a:r>
            <a:r>
              <a:rPr lang="fr-FR" sz="2200" b="1" dirty="0" smtClean="0">
                <a:latin typeface="Calibri" panose="020F0502020204030204" pitchFamily="34" charset="0"/>
                <a:cs typeface="Calibri" panose="020F0502020204030204" pitchFamily="34" charset="0"/>
              </a:rPr>
              <a:t>changent avec le temps </a:t>
            </a:r>
            <a:r>
              <a:rPr lang="fr-FR" sz="2200" dirty="0" smtClean="0">
                <a:latin typeface="Calibri" panose="020F0502020204030204" pitchFamily="34" charset="0"/>
                <a:cs typeface="Calibri" panose="020F0502020204030204" pitchFamily="34" charset="0"/>
              </a:rPr>
              <a:t>au sein d’une activité devenue sport (les gestes du karaté ne sont plus les mêmes qu’il y a 70 ans)</a:t>
            </a:r>
          </a:p>
          <a:p>
            <a:pPr indent="0">
              <a:lnSpc>
                <a:spcPct val="100000"/>
              </a:lnSpc>
              <a:buNone/>
            </a:pPr>
            <a:r>
              <a:rPr lang="fr-FR" sz="2200" dirty="0" smtClean="0">
                <a:latin typeface="Calibri" panose="020F0502020204030204" pitchFamily="34" charset="0"/>
                <a:cs typeface="Calibri" panose="020F0502020204030204" pitchFamily="34" charset="0"/>
              </a:rPr>
              <a:t>–&gt; le processus de </a:t>
            </a:r>
            <a:r>
              <a:rPr lang="fr-FR" sz="2200" dirty="0" err="1" smtClean="0">
                <a:latin typeface="Calibri" panose="020F0502020204030204" pitchFamily="34" charset="0"/>
                <a:cs typeface="Calibri" panose="020F0502020204030204" pitchFamily="34" charset="0"/>
              </a:rPr>
              <a:t>sportivisation</a:t>
            </a:r>
            <a:r>
              <a:rPr lang="fr-FR" sz="2200" dirty="0" smtClean="0">
                <a:latin typeface="Calibri" panose="020F0502020204030204" pitchFamily="34" charset="0"/>
                <a:cs typeface="Calibri" panose="020F0502020204030204" pitchFamily="34" charset="0"/>
              </a:rPr>
              <a:t> d’une activité, la naissance d’un sport, n’explique pas l’intégralité des TC qui lui sont propres.</a:t>
            </a:r>
          </a:p>
          <a:p>
            <a:pPr indent="0">
              <a:lnSpc>
                <a:spcPct val="100000"/>
              </a:lnSpc>
              <a:buNone/>
            </a:pPr>
            <a:endParaRPr lang="fr-FR" sz="2200" dirty="0" smtClean="0">
              <a:latin typeface="Calibri" panose="020F0502020204030204" pitchFamily="34" charset="0"/>
              <a:cs typeface="Calibri" panose="020F0502020204030204" pitchFamily="34" charset="0"/>
            </a:endParaRPr>
          </a:p>
          <a:p>
            <a:pPr indent="0">
              <a:lnSpc>
                <a:spcPct val="100000"/>
              </a:lnSpc>
              <a:buNone/>
            </a:pPr>
            <a:r>
              <a:rPr lang="fr-FR" sz="2200" b="1" dirty="0" smtClean="0">
                <a:solidFill>
                  <a:srgbClr val="FF0000"/>
                </a:solidFill>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Il arrive qu’il existe plusieurs manières de pratiquer un même sport (</a:t>
            </a:r>
            <a:r>
              <a:rPr lang="fr-FR" sz="2200" b="1" dirty="0" smtClean="0">
                <a:latin typeface="Calibri" panose="020F0502020204030204" pitchFamily="34" charset="0"/>
                <a:cs typeface="Calibri" panose="020F0502020204030204" pitchFamily="34" charset="0"/>
              </a:rPr>
              <a:t>concurrence interne</a:t>
            </a:r>
            <a:r>
              <a:rPr lang="fr-FR" sz="2200" dirty="0" smtClean="0">
                <a:latin typeface="Calibri" panose="020F0502020204030204" pitchFamily="34" charset="0"/>
                <a:cs typeface="Calibri" panose="020F0502020204030204" pitchFamily="34" charset="0"/>
              </a:rPr>
              <a:t>) ou une lutte de popularité entre différents sports (</a:t>
            </a:r>
            <a:r>
              <a:rPr lang="fr-FR" sz="2200" b="1" dirty="0" smtClean="0">
                <a:latin typeface="Calibri" panose="020F0502020204030204" pitchFamily="34" charset="0"/>
                <a:cs typeface="Calibri" panose="020F0502020204030204" pitchFamily="34" charset="0"/>
              </a:rPr>
              <a:t>concurrence externe</a:t>
            </a:r>
            <a:r>
              <a:rPr lang="fr-FR" sz="2200" dirty="0" smtClean="0">
                <a:latin typeface="Calibri" panose="020F0502020204030204" pitchFamily="34" charset="0"/>
                <a:cs typeface="Calibri" panose="020F0502020204030204" pitchFamily="34" charset="0"/>
              </a:rPr>
              <a:t>) </a:t>
            </a:r>
          </a:p>
          <a:p>
            <a:pPr indent="0">
              <a:lnSpc>
                <a:spcPct val="100000"/>
              </a:lnSpc>
              <a:buNone/>
            </a:pPr>
            <a:r>
              <a:rPr lang="fr-FR" sz="2200" dirty="0" smtClean="0">
                <a:latin typeface="Calibri" panose="020F0502020204030204" pitchFamily="34" charset="0"/>
                <a:cs typeface="Calibri" panose="020F0502020204030204" pitchFamily="34" charset="0"/>
              </a:rPr>
              <a:t>		= </a:t>
            </a:r>
            <a:r>
              <a:rPr lang="fr-FR" sz="2200" b="1" dirty="0" err="1" smtClean="0">
                <a:latin typeface="Calibri" panose="020F0502020204030204" pitchFamily="34" charset="0"/>
                <a:cs typeface="Calibri" panose="020F0502020204030204" pitchFamily="34" charset="0"/>
              </a:rPr>
              <a:t>re-définition</a:t>
            </a:r>
            <a:r>
              <a:rPr lang="fr-FR" sz="2200" b="1" dirty="0" smtClean="0">
                <a:latin typeface="Calibri" panose="020F0502020204030204" pitchFamily="34" charset="0"/>
                <a:cs typeface="Calibri" panose="020F0502020204030204" pitchFamily="34" charset="0"/>
              </a:rPr>
              <a:t> </a:t>
            </a:r>
            <a:r>
              <a:rPr lang="fr-FR" sz="2200" b="1" dirty="0" smtClean="0">
                <a:latin typeface="Calibri" panose="020F0502020204030204" pitchFamily="34" charset="0"/>
                <a:cs typeface="Calibri" panose="020F0502020204030204" pitchFamily="34" charset="0"/>
              </a:rPr>
              <a:t>des techniques corporelles.</a:t>
            </a:r>
          </a:p>
          <a:p>
            <a:pPr indent="0">
              <a:lnSpc>
                <a:spcPct val="100000"/>
              </a:lnSpc>
              <a:buNone/>
            </a:pPr>
            <a:endParaRPr lang="fr-FR" sz="2200" dirty="0" smtClean="0">
              <a:latin typeface="Calibri" panose="020F0502020204030204" pitchFamily="34" charset="0"/>
              <a:cs typeface="Calibri" panose="020F0502020204030204" pitchFamily="34" charset="0"/>
            </a:endParaRPr>
          </a:p>
          <a:p>
            <a:pPr indent="0">
              <a:lnSpc>
                <a:spcPct val="100000"/>
              </a:lnSpc>
              <a:buNone/>
            </a:pPr>
            <a:endParaRPr lang="fr-FR"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85013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6656" y="561703"/>
            <a:ext cx="10753725" cy="5799907"/>
          </a:xfrm>
        </p:spPr>
        <p:txBody>
          <a:bodyPr>
            <a:normAutofit/>
          </a:bodyPr>
          <a:lstStyle/>
          <a:p>
            <a:pPr indent="0">
              <a:lnSpc>
                <a:spcPct val="100000"/>
              </a:lnSpc>
              <a:buNone/>
            </a:pPr>
            <a:endParaRPr lang="fr-FR" sz="2200" dirty="0" smtClean="0">
              <a:latin typeface="Calibri" panose="020F0502020204030204" pitchFamily="34" charset="0"/>
              <a:cs typeface="Calibri" panose="020F0502020204030204" pitchFamily="34" charset="0"/>
            </a:endParaRPr>
          </a:p>
          <a:p>
            <a:pPr indent="0">
              <a:lnSpc>
                <a:spcPct val="100000"/>
              </a:lnSpc>
              <a:buNone/>
            </a:pPr>
            <a:r>
              <a:rPr lang="fr-FR" sz="2200" dirty="0" smtClean="0">
                <a:latin typeface="Calibri" panose="020F0502020204030204" pitchFamily="34" charset="0"/>
                <a:cs typeface="Calibri" panose="020F0502020204030204" pitchFamily="34" charset="0"/>
              </a:rPr>
              <a:t>Principale </a:t>
            </a:r>
            <a:r>
              <a:rPr lang="fr-FR" sz="2200" dirty="0">
                <a:latin typeface="Calibri" panose="020F0502020204030204" pitchFamily="34" charset="0"/>
                <a:cs typeface="Calibri" panose="020F0502020204030204" pitchFamily="34" charset="0"/>
              </a:rPr>
              <a:t>leçon de </a:t>
            </a:r>
            <a:r>
              <a:rPr lang="fr-FR" sz="2200" dirty="0" smtClean="0">
                <a:latin typeface="Calibri" panose="020F0502020204030204" pitchFamily="34" charset="0"/>
                <a:cs typeface="Calibri" panose="020F0502020204030204" pitchFamily="34" charset="0"/>
              </a:rPr>
              <a:t>Mauss</a:t>
            </a:r>
            <a:r>
              <a:rPr lang="fr-FR" sz="22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a:t>
            </a:r>
          </a:p>
          <a:p>
            <a:pPr indent="0">
              <a:lnSpc>
                <a:spcPct val="100000"/>
              </a:lnSpc>
              <a:buNone/>
            </a:pPr>
            <a:endParaRPr lang="fr-FR" sz="2200" dirty="0" smtClean="0">
              <a:latin typeface="Calibri" panose="020F0502020204030204" pitchFamily="34" charset="0"/>
              <a:cs typeface="Calibri" panose="020F0502020204030204" pitchFamily="34" charset="0"/>
            </a:endParaRPr>
          </a:p>
          <a:p>
            <a:pPr indent="0">
              <a:lnSpc>
                <a:spcPct val="100000"/>
              </a:lnSpc>
              <a:buNone/>
            </a:pPr>
            <a:r>
              <a:rPr lang="fr-FR" sz="2200" b="1" dirty="0" smtClean="0">
                <a:latin typeface="Calibri" panose="020F0502020204030204" pitchFamily="34" charset="0"/>
                <a:cs typeface="Calibri" panose="020F0502020204030204" pitchFamily="34" charset="0"/>
              </a:rPr>
              <a:t>► techniques </a:t>
            </a:r>
            <a:r>
              <a:rPr lang="fr-FR" sz="2200" b="1" dirty="0">
                <a:latin typeface="Calibri" panose="020F0502020204030204" pitchFamily="34" charset="0"/>
                <a:cs typeface="Calibri" panose="020F0502020204030204" pitchFamily="34" charset="0"/>
              </a:rPr>
              <a:t>du corps </a:t>
            </a:r>
            <a:r>
              <a:rPr lang="fr-FR" sz="2200" b="1" dirty="0" smtClean="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produit </a:t>
            </a:r>
            <a:r>
              <a:rPr lang="fr-FR" sz="2200" dirty="0">
                <a:latin typeface="Calibri" panose="020F0502020204030204" pitchFamily="34" charset="0"/>
                <a:cs typeface="Calibri" panose="020F0502020204030204" pitchFamily="34" charset="0"/>
              </a:rPr>
              <a:t>de la société </a:t>
            </a:r>
            <a:r>
              <a:rPr lang="fr-FR" sz="2200" dirty="0" smtClean="0">
                <a:latin typeface="Calibri" panose="020F0502020204030204" pitchFamily="34" charset="0"/>
                <a:cs typeface="Calibri" panose="020F0502020204030204" pitchFamily="34" charset="0"/>
              </a:rPr>
              <a:t>(ou </a:t>
            </a:r>
            <a:r>
              <a:rPr lang="fr-FR" sz="2200" dirty="0">
                <a:latin typeface="Calibri" panose="020F0502020204030204" pitchFamily="34" charset="0"/>
                <a:cs typeface="Calibri" panose="020F0502020204030204" pitchFamily="34" charset="0"/>
              </a:rPr>
              <a:t>du groupe </a:t>
            </a:r>
            <a:r>
              <a:rPr lang="fr-FR" sz="2200" dirty="0" smtClean="0">
                <a:latin typeface="Calibri" panose="020F0502020204030204" pitchFamily="34" charset="0"/>
                <a:cs typeface="Calibri" panose="020F0502020204030204" pitchFamily="34" charset="0"/>
              </a:rPr>
              <a:t>social) </a:t>
            </a:r>
            <a:r>
              <a:rPr lang="fr-FR" sz="2200" dirty="0">
                <a:latin typeface="Calibri" panose="020F0502020204030204" pitchFamily="34" charset="0"/>
                <a:cs typeface="Calibri" panose="020F0502020204030204" pitchFamily="34" charset="0"/>
              </a:rPr>
              <a:t>où l’on vit </a:t>
            </a:r>
            <a:r>
              <a:rPr lang="fr-FR" sz="2200" dirty="0" smtClean="0">
                <a:latin typeface="Calibri" panose="020F0502020204030204" pitchFamily="34" charset="0"/>
                <a:cs typeface="Calibri" panose="020F0502020204030204" pitchFamily="34" charset="0"/>
              </a:rPr>
              <a:t>(«</a:t>
            </a:r>
            <a:r>
              <a:rPr lang="fr-FR" sz="2200" dirty="0">
                <a:latin typeface="Calibri" panose="020F0502020204030204" pitchFamily="34" charset="0"/>
                <a:cs typeface="Calibri" panose="020F0502020204030204" pitchFamily="34" charset="0"/>
              </a:rPr>
              <a:t> </a:t>
            </a:r>
            <a:r>
              <a:rPr lang="fr-FR" sz="2200" b="1" dirty="0">
                <a:latin typeface="Calibri" panose="020F0502020204030204" pitchFamily="34" charset="0"/>
                <a:cs typeface="Calibri" panose="020F0502020204030204" pitchFamily="34" charset="0"/>
              </a:rPr>
              <a:t>idiosyncrasie sociale</a:t>
            </a:r>
            <a:r>
              <a:rPr lang="fr-FR" sz="2200" dirty="0">
                <a:latin typeface="Calibri" panose="020F0502020204030204" pitchFamily="34" charset="0"/>
                <a:cs typeface="Calibri" panose="020F0502020204030204" pitchFamily="34" charset="0"/>
              </a:rPr>
              <a:t> ») et </a:t>
            </a:r>
            <a:r>
              <a:rPr lang="fr-FR" sz="2200" dirty="0" smtClean="0">
                <a:latin typeface="Calibri" panose="020F0502020204030204" pitchFamily="34" charset="0"/>
                <a:cs typeface="Calibri" panose="020F0502020204030204" pitchFamily="34" charset="0"/>
              </a:rPr>
              <a:t>moyen </a:t>
            </a:r>
            <a:r>
              <a:rPr lang="fr-FR" sz="2200" dirty="0">
                <a:latin typeface="Calibri" panose="020F0502020204030204" pitchFamily="34" charset="0"/>
                <a:cs typeface="Calibri" panose="020F0502020204030204" pitchFamily="34" charset="0"/>
              </a:rPr>
              <a:t>par lequel </a:t>
            </a:r>
            <a:r>
              <a:rPr lang="fr-FR" sz="2200" dirty="0" smtClean="0">
                <a:latin typeface="Calibri" panose="020F0502020204030204" pitchFamily="34" charset="0"/>
                <a:cs typeface="Calibri" panose="020F0502020204030204" pitchFamily="34" charset="0"/>
              </a:rPr>
              <a:t>on appartient au groupe. </a:t>
            </a:r>
          </a:p>
          <a:p>
            <a:pPr indent="0">
              <a:lnSpc>
                <a:spcPct val="100000"/>
              </a:lnSpc>
              <a:buNone/>
            </a:pPr>
            <a:r>
              <a:rPr lang="fr-FR" sz="2200" b="1" dirty="0" smtClean="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Acquisition de gestes (ici </a:t>
            </a:r>
            <a:r>
              <a:rPr lang="fr-FR" sz="2200" b="1" dirty="0">
                <a:latin typeface="Calibri" panose="020F0502020204030204" pitchFamily="34" charset="0"/>
                <a:cs typeface="Calibri" panose="020F0502020204030204" pitchFamily="34" charset="0"/>
              </a:rPr>
              <a:t>gestes </a:t>
            </a:r>
            <a:r>
              <a:rPr lang="fr-FR" sz="2200" b="1" dirty="0" smtClean="0">
                <a:latin typeface="Calibri" panose="020F0502020204030204" pitchFamily="34" charset="0"/>
                <a:cs typeface="Calibri" panose="020F0502020204030204" pitchFamily="34" charset="0"/>
              </a:rPr>
              <a:t>sportifs)</a:t>
            </a:r>
            <a:r>
              <a:rPr lang="fr-FR" sz="2200" dirty="0" smtClean="0">
                <a:latin typeface="Calibri" panose="020F0502020204030204" pitchFamily="34" charset="0"/>
                <a:cs typeface="Calibri" panose="020F0502020204030204" pitchFamily="34" charset="0"/>
              </a:rPr>
              <a:t> = met en jeu </a:t>
            </a:r>
            <a:r>
              <a:rPr lang="fr-FR" sz="2200" b="1" dirty="0" smtClean="0">
                <a:latin typeface="Calibri" panose="020F0502020204030204" pitchFamily="34" charset="0"/>
                <a:cs typeface="Calibri" panose="020F0502020204030204" pitchFamily="34" charset="0"/>
              </a:rPr>
              <a:t>chaîne de mécanismes sociaux.</a:t>
            </a:r>
          </a:p>
          <a:p>
            <a:pPr indent="0">
              <a:lnSpc>
                <a:spcPct val="100000"/>
              </a:lnSpc>
              <a:buNone/>
            </a:pPr>
            <a:endParaRPr lang="fr-FR" sz="2200" dirty="0">
              <a:latin typeface="Calibri" panose="020F0502020204030204" pitchFamily="34" charset="0"/>
              <a:cs typeface="Calibri" panose="020F0502020204030204" pitchFamily="34" charset="0"/>
            </a:endParaRPr>
          </a:p>
          <a:p>
            <a:pPr indent="0">
              <a:lnSpc>
                <a:spcPct val="100000"/>
              </a:lnSpc>
              <a:buNone/>
            </a:pPr>
            <a:r>
              <a:rPr lang="fr-FR" sz="2200" b="1" dirty="0" smtClean="0">
                <a:latin typeface="Calibri" panose="020F0502020204030204" pitchFamily="34" charset="0"/>
                <a:cs typeface="Calibri" panose="020F0502020204030204" pitchFamily="34" charset="0"/>
              </a:rPr>
              <a:t>► trois </a:t>
            </a:r>
            <a:r>
              <a:rPr lang="fr-FR" sz="2200" b="1" dirty="0">
                <a:latin typeface="Calibri" panose="020F0502020204030204" pitchFamily="34" charset="0"/>
                <a:cs typeface="Calibri" panose="020F0502020204030204" pitchFamily="34" charset="0"/>
              </a:rPr>
              <a:t>grands </a:t>
            </a:r>
            <a:r>
              <a:rPr lang="fr-FR" sz="2200" b="1" dirty="0" smtClean="0">
                <a:latin typeface="Calibri" panose="020F0502020204030204" pitchFamily="34" charset="0"/>
                <a:cs typeface="Calibri" panose="020F0502020204030204" pitchFamily="34" charset="0"/>
              </a:rPr>
              <a:t>aspects : </a:t>
            </a:r>
          </a:p>
          <a:p>
            <a:pPr indent="0">
              <a:lnSpc>
                <a:spcPct val="100000"/>
              </a:lnSpc>
              <a:buNone/>
            </a:pPr>
            <a:r>
              <a:rPr lang="fr-FR" sz="2200" b="1" i="1" dirty="0">
                <a:latin typeface="Calibri" panose="020F0502020204030204" pitchFamily="34" charset="0"/>
                <a:cs typeface="Calibri" panose="020F0502020204030204" pitchFamily="34" charset="0"/>
              </a:rPr>
              <a:t>	</a:t>
            </a:r>
            <a:r>
              <a:rPr lang="fr-FR" sz="2200" b="1" i="1" dirty="0" smtClean="0">
                <a:latin typeface="Calibri" panose="020F0502020204030204" pitchFamily="34" charset="0"/>
                <a:cs typeface="Calibri" panose="020F0502020204030204" pitchFamily="34" charset="0"/>
              </a:rPr>
              <a:t>		</a:t>
            </a:r>
            <a:r>
              <a:rPr lang="fr-FR" sz="2200" b="1" dirty="0" smtClean="0">
                <a:solidFill>
                  <a:srgbClr val="FF0000"/>
                </a:solidFill>
                <a:latin typeface="Calibri" panose="020F0502020204030204" pitchFamily="34" charset="0"/>
                <a:cs typeface="Calibri" panose="020F0502020204030204" pitchFamily="34" charset="0"/>
              </a:rPr>
              <a:t>socialisation ; conventions ; stylisation</a:t>
            </a:r>
            <a:endParaRPr lang="fr-FR" sz="2200" dirty="0">
              <a:solidFill>
                <a:srgbClr val="FF0000"/>
              </a:solidFill>
              <a:latin typeface="Calibri" panose="020F0502020204030204" pitchFamily="34" charset="0"/>
              <a:cs typeface="Calibri" panose="020F0502020204030204" pitchFamily="34" charset="0"/>
            </a:endParaRPr>
          </a:p>
          <a:p>
            <a:pPr indent="0">
              <a:lnSpc>
                <a:spcPct val="100000"/>
              </a:lnSpc>
              <a:buNone/>
            </a:pPr>
            <a:endParaRPr lang="fr-FR" sz="2200" dirty="0">
              <a:latin typeface="Calibri" panose="020F0502020204030204" pitchFamily="34" charset="0"/>
              <a:cs typeface="Calibri" panose="020F0502020204030204" pitchFamily="34" charset="0"/>
            </a:endParaRPr>
          </a:p>
          <a:p>
            <a:endParaRPr lang="fr-FR" sz="2200" dirty="0">
              <a:latin typeface="Calibri" panose="020F0502020204030204" pitchFamily="34" charset="0"/>
              <a:cs typeface="Calibri" panose="020F0502020204030204" pitchFamily="34" charset="0"/>
            </a:endParaRPr>
          </a:p>
          <a:p>
            <a:endParaRPr lang="fr-FR"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29713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18012" y="339635"/>
            <a:ext cx="11012370" cy="6021976"/>
          </a:xfrm>
        </p:spPr>
        <p:txBody>
          <a:bodyPr>
            <a:normAutofit/>
          </a:bodyPr>
          <a:lstStyle/>
          <a:p>
            <a:pPr indent="0">
              <a:lnSpc>
                <a:spcPct val="100000"/>
              </a:lnSpc>
              <a:buNone/>
            </a:pPr>
            <a:r>
              <a:rPr lang="fr-FR" sz="2200" b="1" dirty="0">
                <a:solidFill>
                  <a:srgbClr val="FF0000"/>
                </a:solidFill>
                <a:latin typeface="Calibri" panose="020F0502020204030204" pitchFamily="34" charset="0"/>
                <a:cs typeface="Calibri" panose="020F0502020204030204" pitchFamily="34" charset="0"/>
              </a:rPr>
              <a:t>► </a:t>
            </a:r>
            <a:r>
              <a:rPr lang="fr-FR" sz="2200" b="1" dirty="0" smtClean="0">
                <a:solidFill>
                  <a:schemeClr val="tx1"/>
                </a:solidFill>
                <a:latin typeface="Calibri" panose="020F0502020204030204" pitchFamily="34" charset="0"/>
                <a:cs typeface="Calibri" panose="020F0502020204030204" pitchFamily="34" charset="0"/>
              </a:rPr>
              <a:t>Ex</a:t>
            </a:r>
            <a:r>
              <a:rPr lang="fr-FR" sz="2200" b="1" dirty="0">
                <a:solidFill>
                  <a:schemeClr val="tx1"/>
                </a:solidFill>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Capoeira (suite).</a:t>
            </a:r>
            <a:endParaRPr lang="fr-FR" sz="2200" dirty="0">
              <a:latin typeface="Calibri" panose="020F0502020204030204" pitchFamily="34" charset="0"/>
              <a:cs typeface="Calibri" panose="020F0502020204030204" pitchFamily="34" charset="0"/>
            </a:endParaRPr>
          </a:p>
          <a:p>
            <a:pPr indent="0">
              <a:lnSpc>
                <a:spcPct val="100000"/>
              </a:lnSpc>
              <a:buNone/>
            </a:pPr>
            <a:r>
              <a:rPr lang="fr-FR" sz="2200" dirty="0">
                <a:latin typeface="Calibri" panose="020F0502020204030204" pitchFamily="34" charset="0"/>
                <a:cs typeface="Calibri" panose="020F0502020204030204" pitchFamily="34" charset="0"/>
              </a:rPr>
              <a:t>–&gt; </a:t>
            </a:r>
            <a:r>
              <a:rPr lang="fr-FR" sz="2200" dirty="0" smtClean="0">
                <a:latin typeface="Calibri" panose="020F0502020204030204" pitchFamily="34" charset="0"/>
                <a:cs typeface="Calibri" panose="020F0502020204030204" pitchFamily="34" charset="0"/>
              </a:rPr>
              <a:t>Brésil, années 30 : capoeira </a:t>
            </a:r>
            <a:r>
              <a:rPr lang="fr-FR" sz="2200" dirty="0" smtClean="0">
                <a:latin typeface="Calibri" panose="020F0502020204030204" pitchFamily="34" charset="0"/>
                <a:cs typeface="Calibri" panose="020F0502020204030204" pitchFamily="34" charset="0"/>
              </a:rPr>
              <a:t>des </a:t>
            </a:r>
            <a:r>
              <a:rPr lang="fr-FR" sz="2200" dirty="0">
                <a:latin typeface="Calibri" panose="020F0502020204030204" pitchFamily="34" charset="0"/>
                <a:cs typeface="Calibri" panose="020F0502020204030204" pitchFamily="34" charset="0"/>
              </a:rPr>
              <a:t>écoles </a:t>
            </a:r>
            <a:r>
              <a:rPr lang="fr-FR" sz="2200" dirty="0" smtClean="0">
                <a:latin typeface="Calibri" panose="020F0502020204030204" pitchFamily="34" charset="0"/>
                <a:cs typeface="Calibri" panose="020F0502020204030204" pitchFamily="34" charset="0"/>
              </a:rPr>
              <a:t>bahianaises </a:t>
            </a:r>
            <a:r>
              <a:rPr lang="fr-FR" sz="2200" dirty="0">
                <a:latin typeface="Calibri" panose="020F0502020204030204" pitchFamily="34" charset="0"/>
                <a:cs typeface="Calibri" panose="020F0502020204030204" pitchFamily="34" charset="0"/>
              </a:rPr>
              <a:t>est concurrencée par d’autres variantes régionales qui développent un </a:t>
            </a:r>
            <a:r>
              <a:rPr lang="fr-FR" sz="2200" b="1" dirty="0">
                <a:latin typeface="Calibri" panose="020F0502020204030204" pitchFamily="34" charset="0"/>
                <a:cs typeface="Calibri" panose="020F0502020204030204" pitchFamily="34" charset="0"/>
              </a:rPr>
              <a:t>style plus </a:t>
            </a:r>
            <a:r>
              <a:rPr lang="fr-FR" sz="2200" b="1" dirty="0" smtClean="0">
                <a:latin typeface="Calibri" panose="020F0502020204030204" pitchFamily="34" charset="0"/>
                <a:cs typeface="Calibri" panose="020F0502020204030204" pitchFamily="34" charset="0"/>
              </a:rPr>
              <a:t>traditionnel</a:t>
            </a:r>
            <a:r>
              <a:rPr lang="fr-FR" sz="2200" dirty="0" smtClean="0">
                <a:latin typeface="Calibri" panose="020F0502020204030204" pitchFamily="34" charset="0"/>
                <a:cs typeface="Calibri" panose="020F0502020204030204" pitchFamily="34" charset="0"/>
              </a:rPr>
              <a:t>.</a:t>
            </a:r>
            <a:endParaRPr lang="fr-FR" sz="2200" dirty="0">
              <a:latin typeface="Calibri" panose="020F0502020204030204" pitchFamily="34" charset="0"/>
              <a:cs typeface="Calibri" panose="020F0502020204030204" pitchFamily="34" charset="0"/>
            </a:endParaRPr>
          </a:p>
          <a:p>
            <a:pPr indent="0">
              <a:lnSpc>
                <a:spcPct val="100000"/>
              </a:lnSpc>
              <a:buNone/>
            </a:pPr>
            <a:r>
              <a:rPr lang="fr-FR" sz="2200" dirty="0">
                <a:latin typeface="Calibri" panose="020F0502020204030204" pitchFamily="34" charset="0"/>
                <a:cs typeface="Calibri" panose="020F0502020204030204" pitchFamily="34" charset="0"/>
              </a:rPr>
              <a:t>–&gt; Mais </a:t>
            </a:r>
            <a:r>
              <a:rPr lang="fr-FR" sz="2200" dirty="0" smtClean="0">
                <a:latin typeface="Calibri" panose="020F0502020204030204" pitchFamily="34" charset="0"/>
                <a:cs typeface="Calibri" panose="020F0502020204030204" pitchFamily="34" charset="0"/>
              </a:rPr>
              <a:t>concurrencée surtout (années 1930) </a:t>
            </a:r>
            <a:r>
              <a:rPr lang="fr-FR" sz="2200" dirty="0">
                <a:latin typeface="Calibri" panose="020F0502020204030204" pitchFamily="34" charset="0"/>
                <a:cs typeface="Calibri" panose="020F0502020204030204" pitchFamily="34" charset="0"/>
              </a:rPr>
              <a:t>par </a:t>
            </a:r>
            <a:r>
              <a:rPr lang="fr-FR" sz="2200" dirty="0" smtClean="0">
                <a:latin typeface="Calibri" panose="020F0502020204030204" pitchFamily="34" charset="0"/>
                <a:cs typeface="Calibri" panose="020F0502020204030204" pitchFamily="34" charset="0"/>
              </a:rPr>
              <a:t>développement </a:t>
            </a:r>
            <a:r>
              <a:rPr lang="fr-FR" sz="2200" dirty="0">
                <a:latin typeface="Calibri" panose="020F0502020204030204" pitchFamily="34" charset="0"/>
                <a:cs typeface="Calibri" panose="020F0502020204030204" pitchFamily="34" charset="0"/>
              </a:rPr>
              <a:t>du football au Brésil, qui devient le sport </a:t>
            </a:r>
            <a:r>
              <a:rPr lang="fr-FR" sz="2200" dirty="0" smtClean="0">
                <a:latin typeface="Calibri" panose="020F0502020204030204" pitchFamily="34" charset="0"/>
                <a:cs typeface="Calibri" panose="020F0502020204030204" pitchFamily="34" charset="0"/>
              </a:rPr>
              <a:t>national =&gt; </a:t>
            </a:r>
            <a:r>
              <a:rPr lang="fr-FR" sz="2200" b="1" dirty="0" smtClean="0">
                <a:latin typeface="Calibri" panose="020F0502020204030204" pitchFamily="34" charset="0"/>
                <a:cs typeface="Calibri" panose="020F0502020204030204" pitchFamily="34" charset="0"/>
              </a:rPr>
              <a:t>remplace </a:t>
            </a:r>
            <a:r>
              <a:rPr lang="fr-FR" sz="2200" b="1" dirty="0">
                <a:latin typeface="Calibri" panose="020F0502020204030204" pitchFamily="34" charset="0"/>
                <a:cs typeface="Calibri" panose="020F0502020204030204" pitchFamily="34" charset="0"/>
              </a:rPr>
              <a:t>la capoeira dans le rôle de </a:t>
            </a:r>
            <a:r>
              <a:rPr lang="fr-FR" sz="2200" b="1" u="sng" dirty="0">
                <a:latin typeface="Calibri" panose="020F0502020204030204" pitchFamily="34" charset="0"/>
                <a:cs typeface="Calibri" panose="020F0502020204030204" pitchFamily="34" charset="0"/>
              </a:rPr>
              <a:t>support du nationalisme</a:t>
            </a:r>
            <a:r>
              <a:rPr lang="fr-FR" sz="2200" dirty="0">
                <a:latin typeface="Calibri" panose="020F0502020204030204" pitchFamily="34" charset="0"/>
                <a:cs typeface="Calibri" panose="020F0502020204030204" pitchFamily="34" charset="0"/>
              </a:rPr>
              <a:t>. </a:t>
            </a:r>
          </a:p>
          <a:p>
            <a:pPr indent="0">
              <a:lnSpc>
                <a:spcPct val="100000"/>
              </a:lnSpc>
              <a:buNone/>
            </a:pPr>
            <a:r>
              <a:rPr lang="fr-FR" sz="2200" dirty="0" smtClean="0">
                <a:latin typeface="Calibri" panose="020F0502020204030204" pitchFamily="34" charset="0"/>
                <a:cs typeface="Calibri" panose="020F0502020204030204" pitchFamily="34" charset="0"/>
              </a:rPr>
              <a:t>–&gt; Situation </a:t>
            </a:r>
            <a:r>
              <a:rPr lang="fr-FR" sz="2200" dirty="0">
                <a:latin typeface="Calibri" panose="020F0502020204030204" pitchFamily="34" charset="0"/>
                <a:cs typeface="Calibri" panose="020F0502020204030204" pitchFamily="34" charset="0"/>
              </a:rPr>
              <a:t>de concurrence et de déclassement d’un sport au profit d’un autre </a:t>
            </a:r>
            <a:r>
              <a:rPr lang="fr-FR" sz="2200" dirty="0" smtClean="0">
                <a:latin typeface="Calibri" panose="020F0502020204030204" pitchFamily="34" charset="0"/>
                <a:cs typeface="Calibri" panose="020F0502020204030204" pitchFamily="34" charset="0"/>
              </a:rPr>
              <a:t>= </a:t>
            </a:r>
            <a:r>
              <a:rPr lang="fr-FR" sz="2200" b="1" dirty="0" smtClean="0">
                <a:latin typeface="Calibri" panose="020F0502020204030204" pitchFamily="34" charset="0"/>
                <a:cs typeface="Calibri" panose="020F0502020204030204" pitchFamily="34" charset="0"/>
              </a:rPr>
              <a:t>pèse </a:t>
            </a:r>
            <a:r>
              <a:rPr lang="fr-FR" sz="2200" b="1" dirty="0">
                <a:latin typeface="Calibri" panose="020F0502020204030204" pitchFamily="34" charset="0"/>
                <a:cs typeface="Calibri" panose="020F0502020204030204" pitchFamily="34" charset="0"/>
              </a:rPr>
              <a:t>sur les techniques </a:t>
            </a:r>
            <a:r>
              <a:rPr lang="fr-FR" sz="2200" b="1" dirty="0" smtClean="0">
                <a:latin typeface="Calibri" panose="020F0502020204030204" pitchFamily="34" charset="0"/>
                <a:cs typeface="Calibri" panose="020F0502020204030204" pitchFamily="34" charset="0"/>
              </a:rPr>
              <a:t>corporelles</a:t>
            </a:r>
            <a:r>
              <a:rPr lang="fr-FR" sz="2200" dirty="0" smtClean="0">
                <a:latin typeface="Calibri" panose="020F0502020204030204" pitchFamily="34" charset="0"/>
                <a:cs typeface="Calibri" panose="020F0502020204030204" pitchFamily="34" charset="0"/>
              </a:rPr>
              <a:t>.</a:t>
            </a:r>
          </a:p>
          <a:p>
            <a:pPr marL="468000" lvl="2" indent="0">
              <a:lnSpc>
                <a:spcPct val="100000"/>
              </a:lnSpc>
              <a:buNone/>
            </a:pPr>
            <a:r>
              <a:rPr lang="fr-FR" sz="1400" dirty="0" smtClean="0">
                <a:latin typeface="Calluna" panose="00000500000000000000" pitchFamily="50" charset="0"/>
                <a:cs typeface="Calibri" panose="020F0502020204030204" pitchFamily="34" charset="0"/>
              </a:rPr>
              <a:t>►</a:t>
            </a:r>
            <a:r>
              <a:rPr lang="fr-FR" sz="2200" dirty="0" smtClean="0">
                <a:latin typeface="Calibri" panose="020F0502020204030204" pitchFamily="34" charset="0"/>
                <a:cs typeface="Calibri" panose="020F0502020204030204" pitchFamily="34" charset="0"/>
              </a:rPr>
              <a:t> les </a:t>
            </a:r>
            <a:r>
              <a:rPr lang="fr-FR" sz="2200" dirty="0">
                <a:latin typeface="Calibri" panose="020F0502020204030204" pitchFamily="34" charset="0"/>
                <a:cs typeface="Calibri" panose="020F0502020204030204" pitchFamily="34" charset="0"/>
              </a:rPr>
              <a:t>jeunes Brésiliens </a:t>
            </a:r>
            <a:r>
              <a:rPr lang="fr-FR" sz="2200" b="1" dirty="0">
                <a:latin typeface="Calibri" panose="020F0502020204030204" pitchFamily="34" charset="0"/>
                <a:cs typeface="Calibri" panose="020F0502020204030204" pitchFamily="34" charset="0"/>
              </a:rPr>
              <a:t>se tournent vers l’acquisition des gestes </a:t>
            </a:r>
            <a:r>
              <a:rPr lang="fr-FR" sz="2200" dirty="0">
                <a:latin typeface="Calibri" panose="020F0502020204030204" pitchFamily="34" charset="0"/>
                <a:cs typeface="Calibri" panose="020F0502020204030204" pitchFamily="34" charset="0"/>
              </a:rPr>
              <a:t>du football et délaissent ceux du </a:t>
            </a:r>
            <a:r>
              <a:rPr lang="fr-FR" sz="2200" dirty="0" smtClean="0">
                <a:latin typeface="Calibri" panose="020F0502020204030204" pitchFamily="34" charset="0"/>
                <a:cs typeface="Calibri" panose="020F0502020204030204" pitchFamily="34" charset="0"/>
              </a:rPr>
              <a:t>combat</a:t>
            </a:r>
            <a:r>
              <a:rPr lang="fr-FR" sz="22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a:t>
            </a:r>
          </a:p>
          <a:p>
            <a:pPr marL="468000" lvl="2" indent="0">
              <a:lnSpc>
                <a:spcPct val="100000"/>
              </a:lnSpc>
              <a:buNone/>
            </a:pPr>
            <a:r>
              <a:rPr lang="fr-FR" sz="1400" dirty="0">
                <a:latin typeface="Calluna" panose="00000500000000000000" pitchFamily="50" charset="0"/>
                <a:cs typeface="Calibri" panose="020F0502020204030204" pitchFamily="34" charset="0"/>
              </a:rPr>
              <a:t>►</a:t>
            </a:r>
            <a:r>
              <a:rPr lang="fr-FR" sz="14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le </a:t>
            </a:r>
            <a:r>
              <a:rPr lang="fr-FR" sz="2200" dirty="0">
                <a:latin typeface="Calibri" panose="020F0502020204030204" pitchFamily="34" charset="0"/>
                <a:cs typeface="Calibri" panose="020F0502020204030204" pitchFamily="34" charset="0"/>
              </a:rPr>
              <a:t>tarissement des combats impose des </a:t>
            </a:r>
            <a:r>
              <a:rPr lang="fr-FR" sz="2200" b="1" dirty="0">
                <a:latin typeface="Calibri" panose="020F0502020204030204" pitchFamily="34" charset="0"/>
                <a:cs typeface="Calibri" panose="020F0502020204030204" pitchFamily="34" charset="0"/>
              </a:rPr>
              <a:t>gestes plus </a:t>
            </a:r>
            <a:r>
              <a:rPr lang="fr-FR" sz="2200" b="1" dirty="0" err="1">
                <a:latin typeface="Calibri" panose="020F0502020204030204" pitchFamily="34" charset="0"/>
                <a:cs typeface="Calibri" panose="020F0502020204030204" pitchFamily="34" charset="0"/>
              </a:rPr>
              <a:t>euphémisés</a:t>
            </a:r>
            <a:r>
              <a:rPr lang="fr-FR" sz="2200" b="1" dirty="0">
                <a:latin typeface="Calibri" panose="020F0502020204030204" pitchFamily="34" charset="0"/>
                <a:cs typeface="Calibri" panose="020F0502020204030204" pitchFamily="34" charset="0"/>
              </a:rPr>
              <a:t> et plus </a:t>
            </a:r>
            <a:r>
              <a:rPr lang="fr-FR" sz="2200" b="1" dirty="0" smtClean="0">
                <a:latin typeface="Calibri" panose="020F0502020204030204" pitchFamily="34" charset="0"/>
                <a:cs typeface="Calibri" panose="020F0502020204030204" pitchFamily="34" charset="0"/>
              </a:rPr>
              <a:t>artistiques </a:t>
            </a:r>
            <a:r>
              <a:rPr lang="fr-FR" sz="2200" dirty="0">
                <a:latin typeface="Calibri" panose="020F0502020204030204" pitchFamily="34" charset="0"/>
                <a:cs typeface="Calibri" panose="020F0502020204030204" pitchFamily="34" charset="0"/>
              </a:rPr>
              <a:t>qui rapprochent la capoeira de la </a:t>
            </a:r>
            <a:r>
              <a:rPr lang="fr-FR" sz="2200" dirty="0" smtClean="0">
                <a:latin typeface="Calibri" panose="020F0502020204030204" pitchFamily="34" charset="0"/>
                <a:cs typeface="Calibri" panose="020F0502020204030204" pitchFamily="34" charset="0"/>
              </a:rPr>
              <a:t>danse</a:t>
            </a:r>
            <a:r>
              <a:rPr lang="fr-FR" sz="22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 </a:t>
            </a:r>
            <a:r>
              <a:rPr lang="fr-FR" sz="2200" dirty="0" smtClean="0">
                <a:solidFill>
                  <a:srgbClr val="FF0000"/>
                </a:solidFill>
                <a:latin typeface="Calibri" panose="020F0502020204030204" pitchFamily="34" charset="0"/>
                <a:cs typeface="Calibri" panose="020F0502020204030204" pitchFamily="34" charset="0"/>
              </a:rPr>
              <a:t>esthétisation</a:t>
            </a:r>
            <a:endParaRPr lang="fr-FR" sz="2200" dirty="0">
              <a:solidFill>
                <a:srgbClr val="FF0000"/>
              </a:solidFill>
              <a:latin typeface="Calibri" panose="020F0502020204030204" pitchFamily="34" charset="0"/>
              <a:cs typeface="Calibri" panose="020F0502020204030204" pitchFamily="34" charset="0"/>
            </a:endParaRPr>
          </a:p>
          <a:p>
            <a:pPr marL="468000" lvl="2" indent="0">
              <a:lnSpc>
                <a:spcPct val="100000"/>
              </a:lnSpc>
              <a:buNone/>
            </a:pPr>
            <a:endParaRPr lang="fr-FR" sz="2200" dirty="0" smtClean="0">
              <a:latin typeface="Calibri" panose="020F0502020204030204" pitchFamily="34" charset="0"/>
              <a:cs typeface="Calibri" panose="020F0502020204030204" pitchFamily="34" charset="0"/>
            </a:endParaRPr>
          </a:p>
          <a:p>
            <a:pPr marL="10800" indent="0">
              <a:lnSpc>
                <a:spcPct val="100000"/>
              </a:lnSpc>
              <a:buNone/>
            </a:pPr>
            <a:r>
              <a:rPr lang="fr-FR" sz="2200" i="0" dirty="0" smtClean="0">
                <a:latin typeface="Calibri" panose="020F0502020204030204" pitchFamily="34" charset="0"/>
                <a:cs typeface="Calibri" panose="020F0502020204030204" pitchFamily="34" charset="0"/>
              </a:rPr>
              <a:t>=&gt; On touche ici au dernier </a:t>
            </a:r>
            <a:r>
              <a:rPr lang="fr-FR" sz="2200" i="0" dirty="0">
                <a:latin typeface="Calibri" panose="020F0502020204030204" pitchFamily="34" charset="0"/>
                <a:cs typeface="Calibri" panose="020F0502020204030204" pitchFamily="34" charset="0"/>
              </a:rPr>
              <a:t>aspect de ce </a:t>
            </a:r>
            <a:r>
              <a:rPr lang="fr-FR" sz="2200" i="0" dirty="0" smtClean="0">
                <a:latin typeface="Calibri" panose="020F0502020204030204" pitchFamily="34" charset="0"/>
                <a:cs typeface="Calibri" panose="020F0502020204030204" pitchFamily="34" charset="0"/>
              </a:rPr>
              <a:t>cours : </a:t>
            </a:r>
            <a:r>
              <a:rPr lang="fr-FR" sz="2200" b="1" i="0" dirty="0" smtClean="0">
                <a:solidFill>
                  <a:srgbClr val="FF0000"/>
                </a:solidFill>
                <a:latin typeface="Calibri" panose="020F0502020204030204" pitchFamily="34" charset="0"/>
                <a:cs typeface="Calibri" panose="020F0502020204030204" pitchFamily="34" charset="0"/>
              </a:rPr>
              <a:t>la </a:t>
            </a:r>
            <a:r>
              <a:rPr lang="fr-FR" sz="2200" b="1" i="0" u="sng" dirty="0">
                <a:solidFill>
                  <a:srgbClr val="FF0000"/>
                </a:solidFill>
                <a:latin typeface="Calibri" panose="020F0502020204030204" pitchFamily="34" charset="0"/>
                <a:cs typeface="Calibri" panose="020F0502020204030204" pitchFamily="34" charset="0"/>
              </a:rPr>
              <a:t>stylisation</a:t>
            </a:r>
            <a:r>
              <a:rPr lang="fr-FR" sz="2200" b="1" i="0" dirty="0">
                <a:solidFill>
                  <a:srgbClr val="FF0000"/>
                </a:solidFill>
                <a:latin typeface="Calibri" panose="020F0502020204030204" pitchFamily="34" charset="0"/>
                <a:cs typeface="Calibri" panose="020F0502020204030204" pitchFamily="34" charset="0"/>
              </a:rPr>
              <a:t> des techniques corporelles</a:t>
            </a:r>
            <a:r>
              <a:rPr lang="fr-FR" sz="2200" i="0" dirty="0">
                <a:latin typeface="Calibri" panose="020F0502020204030204" pitchFamily="34" charset="0"/>
                <a:cs typeface="Calibri" panose="020F0502020204030204" pitchFamily="34" charset="0"/>
              </a:rPr>
              <a:t>.</a:t>
            </a:r>
            <a:endParaRPr lang="fr-FR" sz="2200" i="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62505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Groupe Benjamine 1"/>
          <p:cNvPicPr/>
          <p:nvPr/>
        </p:nvPicPr>
        <p:blipFill>
          <a:blip r:embed="rId2">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0" y="0"/>
            <a:ext cx="12192000" cy="6859344"/>
          </a:xfrm>
          <a:prstGeom prst="rect">
            <a:avLst/>
          </a:prstGeom>
          <a:noFill/>
          <a:ln>
            <a:noFill/>
          </a:ln>
        </p:spPr>
      </p:pic>
      <p:sp>
        <p:nvSpPr>
          <p:cNvPr id="13" name="Rectangle à coins arrondis 12"/>
          <p:cNvSpPr/>
          <p:nvPr/>
        </p:nvSpPr>
        <p:spPr>
          <a:xfrm>
            <a:off x="555812" y="741633"/>
            <a:ext cx="5540188" cy="4997553"/>
          </a:xfrm>
          <a:prstGeom prst="wedgeRoundRectCallout">
            <a:avLst>
              <a:gd name="adj1" fmla="val -38551"/>
              <a:gd name="adj2" fmla="val 63345"/>
              <a:gd name="adj3" fmla="val 16667"/>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1">
            <a:extLst>
              <a:ext uri="{FF2B5EF4-FFF2-40B4-BE49-F238E27FC236}">
                <a16:creationId xmlns:a16="http://schemas.microsoft.com/office/drawing/2014/main" id="{F3F7B797-3BDC-40F9-8E80-CB0B0C130324}"/>
              </a:ext>
            </a:extLst>
          </p:cNvPr>
          <p:cNvSpPr txBox="1">
            <a:spLocks/>
          </p:cNvSpPr>
          <p:nvPr/>
        </p:nvSpPr>
        <p:spPr>
          <a:xfrm>
            <a:off x="1292134" y="603622"/>
            <a:ext cx="5922917" cy="3352800"/>
          </a:xfrm>
          <a:prstGeom prst="rect">
            <a:avLst/>
          </a:prstGeom>
        </p:spPr>
        <p:txBody>
          <a:bodyPr rtlCol="0">
            <a:no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nSpc>
                <a:spcPct val="100000"/>
              </a:lnSpc>
            </a:pPr>
            <a:endParaRPr lang="fr-FR" sz="5200" b="1" cap="all" dirty="0" smtClean="0">
              <a:solidFill>
                <a:srgbClr val="FFC000"/>
              </a:solidFill>
              <a:latin typeface="Calibri" panose="020F0502020204030204" pitchFamily="34" charset="0"/>
              <a:cs typeface="Calibri" panose="020F0502020204030204" pitchFamily="34" charset="0"/>
            </a:endParaRPr>
          </a:p>
          <a:p>
            <a:pPr>
              <a:lnSpc>
                <a:spcPct val="100000"/>
              </a:lnSpc>
            </a:pPr>
            <a:r>
              <a:rPr lang="fr-FR" sz="5600" b="1" cap="all" dirty="0" smtClean="0">
                <a:solidFill>
                  <a:srgbClr val="002060"/>
                </a:solidFill>
                <a:latin typeface="Calibri" panose="020F0502020204030204" pitchFamily="34" charset="0"/>
                <a:cs typeface="Calibri" panose="020F0502020204030204" pitchFamily="34" charset="0"/>
              </a:rPr>
              <a:t>III/.</a:t>
            </a:r>
            <a:r>
              <a:rPr lang="fr-FR" sz="5600" b="1" cap="all" dirty="0" smtClean="0">
                <a:solidFill>
                  <a:srgbClr val="FFC000"/>
                </a:solidFill>
                <a:latin typeface="Calibri" panose="020F0502020204030204" pitchFamily="34" charset="0"/>
                <a:cs typeface="Calibri" panose="020F0502020204030204" pitchFamily="34" charset="0"/>
              </a:rPr>
              <a:t> </a:t>
            </a:r>
          </a:p>
          <a:p>
            <a:pPr>
              <a:lnSpc>
                <a:spcPct val="100000"/>
              </a:lnSpc>
            </a:pPr>
            <a:r>
              <a:rPr lang="fr-FR" sz="5600" b="1" cap="all" dirty="0" smtClean="0">
                <a:solidFill>
                  <a:srgbClr val="FFC000"/>
                </a:solidFill>
                <a:latin typeface="Calibri" panose="020F0502020204030204" pitchFamily="34" charset="0"/>
                <a:cs typeface="Calibri" panose="020F0502020204030204" pitchFamily="34" charset="0"/>
              </a:rPr>
              <a:t>Stylisation </a:t>
            </a:r>
          </a:p>
          <a:p>
            <a:pPr>
              <a:lnSpc>
                <a:spcPct val="100000"/>
              </a:lnSpc>
            </a:pPr>
            <a:r>
              <a:rPr lang="fr-FR" sz="5600" b="1" cap="all" dirty="0" smtClean="0">
                <a:solidFill>
                  <a:srgbClr val="FFC000"/>
                </a:solidFill>
                <a:latin typeface="Calibri" panose="020F0502020204030204" pitchFamily="34" charset="0"/>
                <a:cs typeface="Calibri" panose="020F0502020204030204" pitchFamily="34" charset="0"/>
              </a:rPr>
              <a:t>&amp; innovation</a:t>
            </a:r>
          </a:p>
          <a:p>
            <a:pPr>
              <a:lnSpc>
                <a:spcPct val="100000"/>
              </a:lnSpc>
            </a:pPr>
            <a:endParaRPr lang="fr-FR" sz="2200" b="1" cap="all" spc="0" dirty="0" smtClean="0">
              <a:solidFill>
                <a:srgbClr val="002060"/>
              </a:solidFill>
              <a:latin typeface="Calibri" panose="020F0502020204030204" pitchFamily="34" charset="0"/>
              <a:cs typeface="Calibri" panose="020F0502020204030204" pitchFamily="34" charset="0"/>
            </a:endParaRPr>
          </a:p>
          <a:p>
            <a:pPr>
              <a:lnSpc>
                <a:spcPct val="100000"/>
              </a:lnSpc>
            </a:pPr>
            <a:r>
              <a:rPr lang="fr-FR" sz="2200" b="1" cap="all" spc="0" dirty="0" smtClean="0">
                <a:solidFill>
                  <a:srgbClr val="002060"/>
                </a:solidFill>
                <a:latin typeface="Calibri" panose="020F0502020204030204" pitchFamily="34" charset="0"/>
                <a:cs typeface="Calibri" panose="020F0502020204030204" pitchFamily="34" charset="0"/>
              </a:rPr>
              <a:t>L’exemple du dribble au football</a:t>
            </a:r>
            <a:endParaRPr lang="fr-FR" sz="5200" b="1" cap="all" spc="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7619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6656" y="535577"/>
            <a:ext cx="11040727" cy="5956663"/>
          </a:xfrm>
        </p:spPr>
        <p:txBody>
          <a:bodyPr>
            <a:noAutofit/>
          </a:bodyPr>
          <a:lstStyle/>
          <a:p>
            <a:pPr indent="0">
              <a:lnSpc>
                <a:spcPct val="100000"/>
              </a:lnSpc>
              <a:buNone/>
            </a:pPr>
            <a:r>
              <a:rPr lang="fr-FR" sz="2200" b="1" dirty="0">
                <a:solidFill>
                  <a:srgbClr val="FF0000"/>
                </a:solidFill>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Selon </a:t>
            </a:r>
            <a:r>
              <a:rPr lang="fr-FR" sz="2200" dirty="0">
                <a:latin typeface="Calibri" panose="020F0502020204030204" pitchFamily="34" charset="0"/>
                <a:cs typeface="Calibri" panose="020F0502020204030204" pitchFamily="34" charset="0"/>
              </a:rPr>
              <a:t>Mauss </a:t>
            </a:r>
            <a:r>
              <a:rPr lang="fr-FR" sz="2200" dirty="0" smtClean="0">
                <a:latin typeface="Calibri" panose="020F0502020204030204" pitchFamily="34" charset="0"/>
                <a:cs typeface="Calibri" panose="020F0502020204030204" pitchFamily="34" charset="0"/>
              </a:rPr>
              <a:t>: techniques </a:t>
            </a:r>
            <a:r>
              <a:rPr lang="fr-FR" sz="2200" dirty="0">
                <a:latin typeface="Calibri" panose="020F0502020204030204" pitchFamily="34" charset="0"/>
                <a:cs typeface="Calibri" panose="020F0502020204030204" pitchFamily="34" charset="0"/>
              </a:rPr>
              <a:t>corporelles </a:t>
            </a:r>
            <a:r>
              <a:rPr lang="fr-FR" sz="2200" dirty="0" smtClean="0">
                <a:latin typeface="Calibri" panose="020F0502020204030204" pitchFamily="34" charset="0"/>
                <a:cs typeface="Calibri" panose="020F0502020204030204" pitchFamily="34" charset="0"/>
              </a:rPr>
              <a:t>ne </a:t>
            </a:r>
            <a:r>
              <a:rPr lang="fr-FR" sz="2200" dirty="0">
                <a:latin typeface="Calibri" panose="020F0502020204030204" pitchFamily="34" charset="0"/>
                <a:cs typeface="Calibri" panose="020F0502020204030204" pitchFamily="34" charset="0"/>
              </a:rPr>
              <a:t>répondent pas </a:t>
            </a:r>
            <a:r>
              <a:rPr lang="fr-FR" sz="2200" dirty="0" smtClean="0">
                <a:latin typeface="Calibri" panose="020F0502020204030204" pitchFamily="34" charset="0"/>
                <a:cs typeface="Calibri" panose="020F0502020204030204" pitchFamily="34" charset="0"/>
              </a:rPr>
              <a:t>seulement à </a:t>
            </a:r>
            <a:r>
              <a:rPr lang="fr-FR" sz="2200" dirty="0">
                <a:latin typeface="Calibri" panose="020F0502020204030204" pitchFamily="34" charset="0"/>
                <a:cs typeface="Calibri" panose="020F0502020204030204" pitchFamily="34" charset="0"/>
              </a:rPr>
              <a:t>un </a:t>
            </a:r>
            <a:r>
              <a:rPr lang="fr-FR" sz="2200" b="1" dirty="0">
                <a:latin typeface="Calibri" panose="020F0502020204030204" pitchFamily="34" charset="0"/>
                <a:cs typeface="Calibri" panose="020F0502020204030204" pitchFamily="34" charset="0"/>
              </a:rPr>
              <a:t>besoin d’efficacité</a:t>
            </a:r>
            <a:r>
              <a:rPr lang="fr-FR" sz="2200" dirty="0">
                <a:latin typeface="Calibri" panose="020F0502020204030204" pitchFamily="34" charset="0"/>
                <a:cs typeface="Calibri" panose="020F0502020204030204" pitchFamily="34" charset="0"/>
              </a:rPr>
              <a:t>, mais </a:t>
            </a:r>
            <a:r>
              <a:rPr lang="fr-FR" sz="2200" dirty="0" smtClean="0">
                <a:latin typeface="Calibri" panose="020F0502020204030204" pitchFamily="34" charset="0"/>
                <a:cs typeface="Calibri" panose="020F0502020204030204" pitchFamily="34" charset="0"/>
              </a:rPr>
              <a:t>ont </a:t>
            </a:r>
            <a:r>
              <a:rPr lang="fr-FR" sz="2200" dirty="0">
                <a:latin typeface="Calibri" panose="020F0502020204030204" pitchFamily="34" charset="0"/>
                <a:cs typeface="Calibri" panose="020F0502020204030204" pitchFamily="34" charset="0"/>
              </a:rPr>
              <a:t>une </a:t>
            </a:r>
            <a:r>
              <a:rPr lang="fr-FR" sz="2200" b="1" dirty="0">
                <a:latin typeface="Calibri" panose="020F0502020204030204" pitchFamily="34" charset="0"/>
                <a:cs typeface="Calibri" panose="020F0502020204030204" pitchFamily="34" charset="0"/>
              </a:rPr>
              <a:t>fonction </a:t>
            </a:r>
            <a:r>
              <a:rPr lang="fr-FR" sz="2200" b="1" dirty="0" smtClean="0">
                <a:latin typeface="Calibri" panose="020F0502020204030204" pitchFamily="34" charset="0"/>
                <a:cs typeface="Calibri" panose="020F0502020204030204" pitchFamily="34" charset="0"/>
              </a:rPr>
              <a:t>d’appartenance </a:t>
            </a:r>
            <a:r>
              <a:rPr lang="fr-FR" sz="2200" b="1" dirty="0">
                <a:latin typeface="Calibri" panose="020F0502020204030204" pitchFamily="34" charset="0"/>
                <a:cs typeface="Calibri" panose="020F0502020204030204" pitchFamily="34" charset="0"/>
              </a:rPr>
              <a:t>au groupe</a:t>
            </a:r>
            <a:r>
              <a:rPr lang="fr-FR" sz="22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Chaque groupe développe un « style » qui lui est propre.</a:t>
            </a:r>
          </a:p>
          <a:p>
            <a:pPr indent="0">
              <a:lnSpc>
                <a:spcPct val="100000"/>
              </a:lnSpc>
              <a:spcBef>
                <a:spcPts val="0"/>
              </a:spcBef>
              <a:buNone/>
            </a:pPr>
            <a:endParaRPr lang="fr-FR" sz="2200" b="1" dirty="0" smtClean="0">
              <a:solidFill>
                <a:srgbClr val="FF0000"/>
              </a:solidFill>
              <a:latin typeface="Calibri" panose="020F0502020204030204" pitchFamily="34" charset="0"/>
              <a:cs typeface="Calibri" panose="020F0502020204030204" pitchFamily="34" charset="0"/>
            </a:endParaRPr>
          </a:p>
          <a:p>
            <a:pPr indent="0">
              <a:lnSpc>
                <a:spcPct val="100000"/>
              </a:lnSpc>
              <a:buNone/>
            </a:pPr>
            <a:r>
              <a:rPr lang="fr-FR" sz="2200" b="1" dirty="0" smtClean="0">
                <a:solidFill>
                  <a:srgbClr val="FF0000"/>
                </a:solidFill>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Même chose pour le sport : on peut reconnaître </a:t>
            </a:r>
            <a:r>
              <a:rPr lang="fr-FR" sz="2200" b="1" dirty="0" smtClean="0">
                <a:latin typeface="Calibri" panose="020F0502020204030204" pitchFamily="34" charset="0"/>
                <a:cs typeface="Calibri" panose="020F0502020204030204" pitchFamily="34" charset="0"/>
              </a:rPr>
              <a:t>le style particulier </a:t>
            </a:r>
            <a:r>
              <a:rPr lang="fr-FR" sz="2200" b="1" dirty="0">
                <a:latin typeface="Calibri" panose="020F0502020204030204" pitchFamily="34" charset="0"/>
                <a:cs typeface="Calibri" panose="020F0502020204030204" pitchFamily="34" charset="0"/>
              </a:rPr>
              <a:t>d’un joueur ou d’une équipe </a:t>
            </a:r>
            <a:r>
              <a:rPr lang="fr-FR" sz="2200" dirty="0">
                <a:latin typeface="Calibri" panose="020F0502020204030204" pitchFamily="34" charset="0"/>
                <a:cs typeface="Calibri" panose="020F0502020204030204" pitchFamily="34" charset="0"/>
              </a:rPr>
              <a:t>et même </a:t>
            </a:r>
            <a:r>
              <a:rPr lang="fr-FR" sz="2200" dirty="0" smtClean="0">
                <a:latin typeface="Calibri" panose="020F0502020204030204" pitchFamily="34" charset="0"/>
                <a:cs typeface="Calibri" panose="020F0502020204030204" pitchFamily="34" charset="0"/>
              </a:rPr>
              <a:t>distinguer </a:t>
            </a:r>
            <a:r>
              <a:rPr lang="fr-FR" sz="2200" dirty="0">
                <a:latin typeface="Calibri" panose="020F0502020204030204" pitchFamily="34" charset="0"/>
                <a:cs typeface="Calibri" panose="020F0502020204030204" pitchFamily="34" charset="0"/>
              </a:rPr>
              <a:t>un </a:t>
            </a:r>
            <a:r>
              <a:rPr lang="fr-FR" sz="2200" b="1" dirty="0">
                <a:latin typeface="Calibri" panose="020F0502020204030204" pitchFamily="34" charset="0"/>
                <a:cs typeface="Calibri" panose="020F0502020204030204" pitchFamily="34" charset="0"/>
              </a:rPr>
              <a:t>« beau geste </a:t>
            </a:r>
            <a:r>
              <a:rPr lang="fr-FR" sz="2200" b="1" dirty="0" smtClean="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d’un geste ordinaire (ou simplement efficace). </a:t>
            </a:r>
          </a:p>
          <a:p>
            <a:pPr indent="0">
              <a:lnSpc>
                <a:spcPct val="100000"/>
              </a:lnSpc>
              <a:spcBef>
                <a:spcPts val="0"/>
              </a:spcBef>
              <a:buNone/>
            </a:pPr>
            <a:endParaRPr lang="fr-FR" sz="2200" b="1" dirty="0" smtClean="0">
              <a:solidFill>
                <a:srgbClr val="FF0000"/>
              </a:solidFill>
              <a:latin typeface="Calibri" panose="020F0502020204030204" pitchFamily="34" charset="0"/>
              <a:cs typeface="Calibri" panose="020F0502020204030204" pitchFamily="34" charset="0"/>
            </a:endParaRPr>
          </a:p>
          <a:p>
            <a:pPr indent="0">
              <a:lnSpc>
                <a:spcPct val="100000"/>
              </a:lnSpc>
              <a:buNone/>
            </a:pPr>
            <a:r>
              <a:rPr lang="fr-FR" sz="2200" b="1" dirty="0">
                <a:solidFill>
                  <a:srgbClr val="FF0000"/>
                </a:solidFill>
                <a:latin typeface="Calibri" panose="020F0502020204030204" pitchFamily="34" charset="0"/>
                <a:cs typeface="Calibri" panose="020F0502020204030204" pitchFamily="34" charset="0"/>
              </a:rPr>
              <a:t>► </a:t>
            </a:r>
            <a:r>
              <a:rPr lang="fr-FR" sz="2200" b="1" dirty="0" smtClean="0">
                <a:latin typeface="Calibri" panose="020F0502020204030204" pitchFamily="34" charset="0"/>
                <a:cs typeface="Calibri" panose="020F0502020204030204" pitchFamily="34" charset="0"/>
              </a:rPr>
              <a:t>Donc</a:t>
            </a:r>
            <a:r>
              <a:rPr lang="fr-FR" sz="2200" dirty="0" smtClean="0">
                <a:latin typeface="Calibri" panose="020F0502020204030204" pitchFamily="34" charset="0"/>
                <a:cs typeface="Calibri" panose="020F0502020204030204" pitchFamily="34" charset="0"/>
              </a:rPr>
              <a:t> : techniques </a:t>
            </a:r>
            <a:r>
              <a:rPr lang="fr-FR" sz="2200" dirty="0" smtClean="0">
                <a:latin typeface="Calibri" panose="020F0502020204030204" pitchFamily="34" charset="0"/>
                <a:cs typeface="Calibri" panose="020F0502020204030204" pitchFamily="34" charset="0"/>
              </a:rPr>
              <a:t>corporelles sportives </a:t>
            </a:r>
            <a:r>
              <a:rPr lang="fr-FR" sz="2200" dirty="0" smtClean="0">
                <a:latin typeface="Calibri" panose="020F0502020204030204" pitchFamily="34" charset="0"/>
                <a:cs typeface="Calibri" panose="020F0502020204030204" pitchFamily="34" charset="0"/>
              </a:rPr>
              <a:t>contiennent</a:t>
            </a:r>
            <a:r>
              <a:rPr lang="fr-FR" sz="2200" dirty="0">
                <a:latin typeface="Calibri" panose="020F0502020204030204" pitchFamily="34" charset="0"/>
                <a:cs typeface="Calibri" panose="020F0502020204030204" pitchFamily="34" charset="0"/>
              </a:rPr>
              <a:t>, en plus de tout le reste, un </a:t>
            </a:r>
            <a:r>
              <a:rPr lang="fr-FR" sz="2200" b="1" dirty="0">
                <a:latin typeface="Calibri" panose="020F0502020204030204" pitchFamily="34" charset="0"/>
                <a:cs typeface="Calibri" panose="020F0502020204030204" pitchFamily="34" charset="0"/>
              </a:rPr>
              <a:t>travail de </a:t>
            </a:r>
            <a:r>
              <a:rPr lang="fr-FR" sz="2200" b="1" u="sng" dirty="0">
                <a:latin typeface="Calibri" panose="020F0502020204030204" pitchFamily="34" charset="0"/>
                <a:cs typeface="Calibri" panose="020F0502020204030204" pitchFamily="34" charset="0"/>
              </a:rPr>
              <a:t>stylisation</a:t>
            </a:r>
            <a:r>
              <a:rPr lang="fr-FR" sz="22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qui est au fond la façon dont les</a:t>
            </a:r>
            <a:r>
              <a:rPr lang="fr-FR" sz="2200" b="1" dirty="0" smtClean="0">
                <a:latin typeface="Calibri" panose="020F0502020204030204" pitchFamily="34" charset="0"/>
                <a:cs typeface="Calibri" panose="020F0502020204030204" pitchFamily="34" charset="0"/>
              </a:rPr>
              <a:t> valeurs sociales s’inscrivent dans les </a:t>
            </a:r>
            <a:r>
              <a:rPr lang="fr-FR" sz="2200" b="1" dirty="0" smtClean="0">
                <a:latin typeface="Calibri" panose="020F0502020204030204" pitchFamily="34" charset="0"/>
                <a:cs typeface="Calibri" panose="020F0502020204030204" pitchFamily="34" charset="0"/>
              </a:rPr>
              <a:t>gestes sportifs</a:t>
            </a:r>
            <a:r>
              <a:rPr lang="fr-FR" sz="2200" dirty="0" smtClean="0">
                <a:latin typeface="Calibri" panose="020F0502020204030204" pitchFamily="34" charset="0"/>
                <a:cs typeface="Calibri" panose="020F0502020204030204" pitchFamily="34" charset="0"/>
              </a:rPr>
              <a:t>. </a:t>
            </a:r>
            <a:endParaRPr lang="fr-FR" sz="2200" dirty="0" smtClean="0">
              <a:latin typeface="Calibri" panose="020F0502020204030204" pitchFamily="34" charset="0"/>
              <a:cs typeface="Calibri" panose="020F0502020204030204" pitchFamily="34" charset="0"/>
            </a:endParaRPr>
          </a:p>
          <a:p>
            <a:pPr indent="0">
              <a:lnSpc>
                <a:spcPct val="100000"/>
              </a:lnSpc>
              <a:spcBef>
                <a:spcPts val="0"/>
              </a:spcBef>
              <a:buNone/>
            </a:pPr>
            <a:endParaRPr lang="fr-FR" sz="2200" b="1" dirty="0" smtClean="0">
              <a:solidFill>
                <a:srgbClr val="FF0000"/>
              </a:solidFill>
              <a:latin typeface="Calibri" panose="020F0502020204030204" pitchFamily="34" charset="0"/>
              <a:cs typeface="Calibri" panose="020F0502020204030204" pitchFamily="34" charset="0"/>
            </a:endParaRPr>
          </a:p>
          <a:p>
            <a:pPr indent="0">
              <a:lnSpc>
                <a:spcPct val="100000"/>
              </a:lnSpc>
              <a:buNone/>
            </a:pPr>
            <a:r>
              <a:rPr lang="fr-FR" sz="2200" b="1" dirty="0" smtClean="0">
                <a:solidFill>
                  <a:srgbClr val="FF0000"/>
                </a:solidFill>
                <a:latin typeface="Calibri" panose="020F0502020204030204" pitchFamily="34" charset="0"/>
                <a:cs typeface="Calibri" panose="020F0502020204030204" pitchFamily="34" charset="0"/>
              </a:rPr>
              <a:t>► </a:t>
            </a:r>
            <a:r>
              <a:rPr lang="fr-FR" sz="2200" b="1" i="1" dirty="0" smtClean="0">
                <a:latin typeface="Calibri" panose="020F0502020204030204" pitchFamily="34" charset="0"/>
                <a:cs typeface="Calibri" panose="020F0502020204030204" pitchFamily="34" charset="0"/>
              </a:rPr>
              <a:t>Important</a:t>
            </a:r>
            <a:r>
              <a:rPr lang="fr-FR" sz="2200" i="1" dirty="0" smtClean="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a:t>
            </a:r>
            <a:r>
              <a:rPr lang="fr-FR" sz="2200" i="1" dirty="0" smtClean="0">
                <a:latin typeface="Calibri" panose="020F0502020204030204" pitchFamily="34" charset="0"/>
                <a:cs typeface="Calibri" panose="020F0502020204030204" pitchFamily="34" charset="0"/>
              </a:rPr>
              <a:t> </a:t>
            </a:r>
            <a:r>
              <a:rPr lang="fr-FR" sz="2200" dirty="0">
                <a:latin typeface="Calibri" panose="020F0502020204030204" pitchFamily="34" charset="0"/>
                <a:cs typeface="Calibri" panose="020F0502020204030204" pitchFamily="34" charset="0"/>
              </a:rPr>
              <a:t>u</a:t>
            </a:r>
            <a:r>
              <a:rPr lang="fr-FR" sz="2200" dirty="0" smtClean="0">
                <a:latin typeface="Calibri" panose="020F0502020204030204" pitchFamily="34" charset="0"/>
                <a:cs typeface="Calibri" panose="020F0502020204030204" pitchFamily="34" charset="0"/>
              </a:rPr>
              <a:t>n </a:t>
            </a:r>
            <a:r>
              <a:rPr lang="fr-FR" sz="2200" dirty="0">
                <a:latin typeface="Calibri" panose="020F0502020204030204" pitchFamily="34" charset="0"/>
                <a:cs typeface="Calibri" panose="020F0502020204030204" pitchFamily="34" charset="0"/>
              </a:rPr>
              <a:t>retourné acrobatique, un crochet, un </a:t>
            </a:r>
            <a:r>
              <a:rPr lang="fr-FR" sz="2200" dirty="0" err="1" smtClean="0">
                <a:latin typeface="Calibri" panose="020F0502020204030204" pitchFamily="34" charset="0"/>
                <a:cs typeface="Calibri" panose="020F0502020204030204" pitchFamily="34" charset="0"/>
              </a:rPr>
              <a:t>slam</a:t>
            </a:r>
            <a:r>
              <a:rPr lang="fr-FR" sz="2200" dirty="0" smtClean="0">
                <a:latin typeface="Calibri" panose="020F0502020204030204" pitchFamily="34" charset="0"/>
                <a:cs typeface="Calibri" panose="020F0502020204030204" pitchFamily="34" charset="0"/>
              </a:rPr>
              <a:t> </a:t>
            </a:r>
            <a:r>
              <a:rPr lang="fr-FR" sz="2200" dirty="0" err="1" smtClean="0">
                <a:latin typeface="Calibri" panose="020F0502020204030204" pitchFamily="34" charset="0"/>
                <a:cs typeface="Calibri" panose="020F0502020204030204" pitchFamily="34" charset="0"/>
              </a:rPr>
              <a:t>dunk</a:t>
            </a:r>
            <a:r>
              <a:rPr lang="fr-FR" sz="2200" dirty="0">
                <a:latin typeface="Calibri" panose="020F0502020204030204" pitchFamily="34" charset="0"/>
                <a:cs typeface="Calibri" panose="020F0502020204030204" pitchFamily="34" charset="0"/>
              </a:rPr>
              <a:t>, un </a:t>
            </a:r>
            <a:r>
              <a:rPr lang="fr-FR" sz="2200" dirty="0" smtClean="0">
                <a:latin typeface="Calibri" panose="020F0502020204030204" pitchFamily="34" charset="0"/>
                <a:cs typeface="Calibri" panose="020F0502020204030204" pitchFamily="34" charset="0"/>
              </a:rPr>
              <a:t>dribble</a:t>
            </a:r>
            <a:r>
              <a:rPr lang="fr-FR" sz="2200" dirty="0">
                <a:latin typeface="Calibri" panose="020F0502020204030204" pitchFamily="34" charset="0"/>
                <a:cs typeface="Calibri" panose="020F0502020204030204" pitchFamily="34" charset="0"/>
              </a:rPr>
              <a:t>, un triple axel, une figure acrobatique, etc</a:t>
            </a:r>
            <a:r>
              <a:rPr lang="fr-FR" sz="2200" dirty="0" smtClean="0">
                <a:latin typeface="Calibri" panose="020F0502020204030204" pitchFamily="34" charset="0"/>
                <a:cs typeface="Calibri" panose="020F0502020204030204" pitchFamily="34" charset="0"/>
              </a:rPr>
              <a:t>. = </a:t>
            </a:r>
            <a:r>
              <a:rPr lang="fr-FR" sz="2200" i="1" dirty="0" smtClean="0">
                <a:latin typeface="Calibri" panose="020F0502020204030204" pitchFamily="34" charset="0"/>
                <a:cs typeface="Calibri" panose="020F0502020204030204" pitchFamily="34" charset="0"/>
              </a:rPr>
              <a:t>à </a:t>
            </a:r>
            <a:r>
              <a:rPr lang="fr-FR" sz="2200" i="1" dirty="0">
                <a:latin typeface="Calibri" panose="020F0502020204030204" pitchFamily="34" charset="0"/>
                <a:cs typeface="Calibri" panose="020F0502020204030204" pitchFamily="34" charset="0"/>
              </a:rPr>
              <a:t>la fois</a:t>
            </a:r>
            <a:r>
              <a:rPr lang="fr-FR" sz="2200" dirty="0">
                <a:latin typeface="Calibri" panose="020F0502020204030204" pitchFamily="34" charset="0"/>
                <a:cs typeface="Calibri" panose="020F0502020204030204" pitchFamily="34" charset="0"/>
              </a:rPr>
              <a:t> une </a:t>
            </a:r>
            <a:r>
              <a:rPr lang="fr-FR" sz="2200" b="1" dirty="0">
                <a:latin typeface="Calibri" panose="020F0502020204030204" pitchFamily="34" charset="0"/>
                <a:cs typeface="Calibri" panose="020F0502020204030204" pitchFamily="34" charset="0"/>
              </a:rPr>
              <a:t>technique corporelle</a:t>
            </a:r>
            <a:r>
              <a:rPr lang="fr-FR" sz="2200" dirty="0">
                <a:latin typeface="Calibri" panose="020F0502020204030204" pitchFamily="34" charset="0"/>
                <a:cs typeface="Calibri" panose="020F0502020204030204" pitchFamily="34" charset="0"/>
              </a:rPr>
              <a:t> qui s’apprend, s’exerce, se perfectionne, et l’objet d’un </a:t>
            </a:r>
            <a:r>
              <a:rPr lang="fr-FR" sz="2200" b="1" dirty="0">
                <a:latin typeface="Calibri" panose="020F0502020204030204" pitchFamily="34" charset="0"/>
                <a:cs typeface="Calibri" panose="020F0502020204030204" pitchFamily="34" charset="0"/>
              </a:rPr>
              <a:t>jugement de goût ou de </a:t>
            </a:r>
            <a:r>
              <a:rPr lang="fr-FR" sz="2200" b="1" dirty="0" smtClean="0">
                <a:latin typeface="Calibri" panose="020F0502020204030204" pitchFamily="34" charset="0"/>
                <a:cs typeface="Calibri" panose="020F0502020204030204" pitchFamily="34" charset="0"/>
              </a:rPr>
              <a:t>valeur </a:t>
            </a:r>
            <a:r>
              <a:rPr lang="fr-FR" sz="2200" dirty="0" smtClean="0">
                <a:latin typeface="Calibri" panose="020F0502020204030204" pitchFamily="34" charset="0"/>
                <a:cs typeface="Calibri" panose="020F0502020204030204" pitchFamily="34" charset="0"/>
              </a:rPr>
              <a:t>qui est incarné dans le </a:t>
            </a:r>
            <a:r>
              <a:rPr lang="fr-FR" sz="2200" dirty="0" smtClean="0">
                <a:latin typeface="Calibri" panose="020F0502020204030204" pitchFamily="34" charset="0"/>
                <a:cs typeface="Calibri" panose="020F0502020204030204" pitchFamily="34" charset="0"/>
              </a:rPr>
              <a:t>geste.</a:t>
            </a:r>
            <a:endParaRPr lang="fr-FR" sz="22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11487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04950" y="313509"/>
            <a:ext cx="11416936" cy="6048101"/>
          </a:xfrm>
        </p:spPr>
        <p:txBody>
          <a:bodyPr>
            <a:normAutofit/>
          </a:bodyPr>
          <a:lstStyle/>
          <a:p>
            <a:pPr>
              <a:lnSpc>
                <a:spcPct val="100000"/>
              </a:lnSpc>
            </a:pPr>
            <a:endParaRPr lang="fr-FR" sz="2200" b="1" dirty="0" smtClean="0">
              <a:solidFill>
                <a:srgbClr val="FF0000"/>
              </a:solidFill>
              <a:latin typeface="Calibri" panose="020F0502020204030204" pitchFamily="34" charset="0"/>
              <a:cs typeface="Calibri" panose="020F0502020204030204" pitchFamily="34" charset="0"/>
            </a:endParaRPr>
          </a:p>
          <a:p>
            <a:pPr>
              <a:lnSpc>
                <a:spcPct val="100000"/>
              </a:lnSpc>
            </a:pPr>
            <a:r>
              <a:rPr lang="fr-FR" sz="2200" b="1" dirty="0" smtClean="0">
                <a:solidFill>
                  <a:srgbClr val="FF0000"/>
                </a:solidFill>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Un sport commande une technique du corps, mais cette </a:t>
            </a:r>
            <a:r>
              <a:rPr lang="fr-FR" sz="2200" b="1" dirty="0" smtClean="0">
                <a:latin typeface="Calibri" panose="020F0502020204030204" pitchFamily="34" charset="0"/>
                <a:cs typeface="Calibri" panose="020F0502020204030204" pitchFamily="34" charset="0"/>
              </a:rPr>
              <a:t>technique peut donner lieu à des façons de faire distinctes </a:t>
            </a:r>
            <a:r>
              <a:rPr lang="fr-FR" sz="2200" dirty="0" smtClean="0">
                <a:latin typeface="Calibri" panose="020F0502020204030204" pitchFamily="34" charset="0"/>
                <a:cs typeface="Calibri" panose="020F0502020204030204" pitchFamily="34" charset="0"/>
              </a:rPr>
              <a:t>: </a:t>
            </a:r>
            <a:r>
              <a:rPr lang="fr-FR" sz="2200" b="1" dirty="0" smtClean="0">
                <a:latin typeface="Calibri" panose="020F0502020204030204" pitchFamily="34" charset="0"/>
                <a:cs typeface="Calibri" panose="020F0502020204030204" pitchFamily="34" charset="0"/>
              </a:rPr>
              <a:t>traditionnelles, moderne, appliquée, innovantes, belles, efficaces, etc</a:t>
            </a:r>
            <a:r>
              <a:rPr lang="fr-FR" sz="2200" b="1" dirty="0" smtClean="0">
                <a:latin typeface="Calibri" panose="020F0502020204030204" pitchFamily="34" charset="0"/>
                <a:cs typeface="Calibri" panose="020F0502020204030204" pitchFamily="34" charset="0"/>
              </a:rPr>
              <a:t>.</a:t>
            </a:r>
          </a:p>
          <a:p>
            <a:pPr>
              <a:lnSpc>
                <a:spcPct val="100000"/>
              </a:lnSpc>
            </a:pPr>
            <a:endParaRPr lang="fr-FR" sz="2200" b="1" dirty="0">
              <a:latin typeface="Calibri" panose="020F0502020204030204" pitchFamily="34" charset="0"/>
              <a:cs typeface="Calibri" panose="020F0502020204030204" pitchFamily="34" charset="0"/>
            </a:endParaRPr>
          </a:p>
          <a:p>
            <a:pPr>
              <a:lnSpc>
                <a:spcPct val="100000"/>
              </a:lnSpc>
            </a:pPr>
            <a:r>
              <a:rPr lang="fr-FR" sz="2200" b="1" dirty="0" smtClean="0">
                <a:latin typeface="Calibri" panose="020F0502020204030204" pitchFamily="34" charset="0"/>
                <a:cs typeface="Calibri" panose="020F0502020204030204" pitchFamily="34" charset="0"/>
              </a:rPr>
              <a:t>+ </a:t>
            </a:r>
            <a:r>
              <a:rPr lang="fr-FR" sz="2200" dirty="0">
                <a:latin typeface="Calibri" panose="020F0502020204030204" pitchFamily="34" charset="0"/>
                <a:cs typeface="Calibri" panose="020F0502020204030204" pitchFamily="34" charset="0"/>
              </a:rPr>
              <a:t>Une technique corporelle est quelque chose qu’on est susceptible de </a:t>
            </a:r>
            <a:r>
              <a:rPr lang="fr-FR" sz="2200" b="1" dirty="0">
                <a:latin typeface="Calibri" panose="020F0502020204030204" pitchFamily="34" charset="0"/>
                <a:cs typeface="Calibri" panose="020F0502020204030204" pitchFamily="34" charset="0"/>
              </a:rPr>
              <a:t>réaliser bien ou mal, ou d’une façon distinctive</a:t>
            </a:r>
            <a:r>
              <a:rPr lang="fr-FR" sz="2200" dirty="0">
                <a:latin typeface="Calibri" panose="020F0502020204030204" pitchFamily="34" charset="0"/>
                <a:cs typeface="Calibri" panose="020F0502020204030204" pitchFamily="34" charset="0"/>
              </a:rPr>
              <a:t>.</a:t>
            </a:r>
          </a:p>
          <a:p>
            <a:pPr>
              <a:lnSpc>
                <a:spcPct val="100000"/>
              </a:lnSpc>
            </a:pPr>
            <a:endParaRPr lang="fr-FR" sz="2200" b="1" dirty="0" smtClean="0">
              <a:latin typeface="Calibri" panose="020F0502020204030204" pitchFamily="34" charset="0"/>
              <a:cs typeface="Calibri" panose="020F0502020204030204" pitchFamily="34" charset="0"/>
            </a:endParaRPr>
          </a:p>
          <a:p>
            <a:endParaRPr lang="fr-FR" dirty="0" smtClean="0"/>
          </a:p>
        </p:txBody>
      </p:sp>
    </p:spTree>
    <p:extLst>
      <p:ext uri="{BB962C8B-B14F-4D97-AF65-F5344CB8AC3E}">
        <p14:creationId xmlns:p14="http://schemas.microsoft.com/office/powerpoint/2010/main" val="36318992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Neymar Jr à l'époque sous les couleurs de Santos.">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940527" y="-3403"/>
            <a:ext cx="10293530" cy="6853210"/>
          </a:xfrm>
          <a:prstGeom prst="rect">
            <a:avLst/>
          </a:prstGeom>
          <a:noFill/>
          <a:ln>
            <a:noFill/>
          </a:ln>
        </p:spPr>
      </p:pic>
    </p:spTree>
    <p:extLst>
      <p:ext uri="{BB962C8B-B14F-4D97-AF65-F5344CB8AC3E}">
        <p14:creationId xmlns:p14="http://schemas.microsoft.com/office/powerpoint/2010/main" val="15314642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3826" y="450574"/>
            <a:ext cx="11463131" cy="5911036"/>
          </a:xfrm>
        </p:spPr>
        <p:txBody>
          <a:bodyPr>
            <a:normAutofit/>
          </a:bodyPr>
          <a:lstStyle/>
          <a:p>
            <a:pPr>
              <a:lnSpc>
                <a:spcPct val="100000"/>
              </a:lnSpc>
            </a:pPr>
            <a:r>
              <a:rPr lang="fr-FR" sz="2200" b="1" u="sng" dirty="0" smtClean="0">
                <a:solidFill>
                  <a:srgbClr val="FF0000"/>
                </a:solidFill>
                <a:latin typeface="Calibri" panose="020F0502020204030204" pitchFamily="34" charset="0"/>
                <a:cs typeface="Calibri" panose="020F0502020204030204" pitchFamily="34" charset="0"/>
              </a:rPr>
              <a:t>Cas</a:t>
            </a:r>
            <a:r>
              <a:rPr lang="fr-FR" sz="2200" b="1" dirty="0" smtClean="0">
                <a:solidFill>
                  <a:srgbClr val="FF0000"/>
                </a:solidFill>
                <a:latin typeface="Calibri" panose="020F0502020204030204" pitchFamily="34" charset="0"/>
                <a:cs typeface="Calibri" panose="020F0502020204030204" pitchFamily="34" charset="0"/>
              </a:rPr>
              <a:t>.</a:t>
            </a:r>
            <a:r>
              <a:rPr lang="fr-FR" sz="2200" b="1" dirty="0" smtClean="0">
                <a:solidFill>
                  <a:srgbClr val="FF0000"/>
                </a:solidFill>
                <a:latin typeface="Calibri" panose="020F0502020204030204" pitchFamily="34" charset="0"/>
                <a:cs typeface="Calibri" panose="020F0502020204030204" pitchFamily="34" charset="0"/>
              </a:rPr>
              <a:t> Le dribble</a:t>
            </a:r>
            <a:endParaRPr lang="fr-FR" sz="2200" b="1" dirty="0" smtClean="0">
              <a:latin typeface="Calibri" panose="020F0502020204030204" pitchFamily="34" charset="0"/>
              <a:cs typeface="Calibri" panose="020F0502020204030204" pitchFamily="34" charset="0"/>
            </a:endParaRPr>
          </a:p>
          <a:p>
            <a:pPr>
              <a:lnSpc>
                <a:spcPct val="100000"/>
              </a:lnSpc>
            </a:pPr>
            <a:r>
              <a:rPr lang="fr-FR" sz="2000" b="1" dirty="0" smtClean="0">
                <a:latin typeface="Calibri" panose="020F0502020204030204" pitchFamily="34" charset="0"/>
                <a:cs typeface="Calibri" panose="020F0502020204030204" pitchFamily="34" charset="0"/>
              </a:rPr>
              <a:t>José </a:t>
            </a:r>
            <a:r>
              <a:rPr lang="fr-FR" sz="2000" b="1" dirty="0">
                <a:latin typeface="Calibri" panose="020F0502020204030204" pitchFamily="34" charset="0"/>
                <a:cs typeface="Calibri" panose="020F0502020204030204" pitchFamily="34" charset="0"/>
              </a:rPr>
              <a:t>Sergio </a:t>
            </a:r>
            <a:r>
              <a:rPr lang="fr-FR" sz="2000" b="1" dirty="0" err="1">
                <a:latin typeface="Calibri" panose="020F0502020204030204" pitchFamily="34" charset="0"/>
                <a:cs typeface="Calibri" panose="020F0502020204030204" pitchFamily="34" charset="0"/>
              </a:rPr>
              <a:t>Leite</a:t>
            </a:r>
            <a:r>
              <a:rPr lang="fr-FR" sz="2000" b="1" dirty="0">
                <a:latin typeface="Calibri" panose="020F0502020204030204" pitchFamily="34" charset="0"/>
                <a:cs typeface="Calibri" panose="020F0502020204030204" pitchFamily="34" charset="0"/>
              </a:rPr>
              <a:t> Lopes et de Jean-Pierre </a:t>
            </a:r>
            <a:r>
              <a:rPr lang="fr-FR" sz="2000" b="1" dirty="0" err="1">
                <a:latin typeface="Calibri" panose="020F0502020204030204" pitchFamily="34" charset="0"/>
                <a:cs typeface="Calibri" panose="020F0502020204030204" pitchFamily="34" charset="0"/>
              </a:rPr>
              <a:t>Faguer</a:t>
            </a:r>
            <a:r>
              <a:rPr lang="fr-FR" sz="2000" b="1" dirty="0">
                <a:latin typeface="Calibri" panose="020F0502020204030204" pitchFamily="34" charset="0"/>
                <a:cs typeface="Calibri" panose="020F0502020204030204" pitchFamily="34" charset="0"/>
              </a:rPr>
              <a:t>, « L’invention du style brésilien. Sport, journalisme et politique au Brésil », </a:t>
            </a:r>
            <a:r>
              <a:rPr lang="fr-FR" sz="2000" b="1" i="1" dirty="0">
                <a:latin typeface="Calibri" panose="020F0502020204030204" pitchFamily="34" charset="0"/>
                <a:cs typeface="Calibri" panose="020F0502020204030204" pitchFamily="34" charset="0"/>
              </a:rPr>
              <a:t>Actes de la recherche en sciences sociales</a:t>
            </a:r>
            <a:r>
              <a:rPr lang="fr-FR" sz="2000" b="1" dirty="0">
                <a:latin typeface="Calibri" panose="020F0502020204030204" pitchFamily="34" charset="0"/>
                <a:cs typeface="Calibri" panose="020F0502020204030204" pitchFamily="34" charset="0"/>
              </a:rPr>
              <a:t>, n° 103, 1994, p. 27-35</a:t>
            </a:r>
            <a:r>
              <a:rPr lang="fr-FR" sz="2000" b="1" dirty="0" smtClean="0">
                <a:latin typeface="Calibri" panose="020F0502020204030204" pitchFamily="34" charset="0"/>
                <a:cs typeface="Calibri" panose="020F0502020204030204" pitchFamily="34" charset="0"/>
              </a:rPr>
              <a:t>.</a:t>
            </a:r>
          </a:p>
          <a:p>
            <a:pPr>
              <a:lnSpc>
                <a:spcPct val="100000"/>
              </a:lnSpc>
            </a:pPr>
            <a:endParaRPr lang="fr-FR" sz="2200" b="1" dirty="0">
              <a:latin typeface="Calibri" panose="020F0502020204030204" pitchFamily="34" charset="0"/>
              <a:cs typeface="Calibri" panose="020F0502020204030204" pitchFamily="34" charset="0"/>
            </a:endParaRPr>
          </a:p>
          <a:p>
            <a:pPr>
              <a:lnSpc>
                <a:spcPct val="100000"/>
              </a:lnSpc>
            </a:pPr>
            <a:r>
              <a:rPr lang="fr-FR" sz="2200" dirty="0">
                <a:latin typeface="Calibri" panose="020F0502020204030204" pitchFamily="34" charset="0"/>
                <a:cs typeface="Calibri" panose="020F0502020204030204" pitchFamily="34" charset="0"/>
              </a:rPr>
              <a:t>–&gt; </a:t>
            </a:r>
            <a:r>
              <a:rPr lang="fr-FR" sz="2200" b="1" dirty="0" smtClean="0">
                <a:latin typeface="Calibri" panose="020F0502020204030204" pitchFamily="34" charset="0"/>
                <a:cs typeface="Calibri" panose="020F0502020204030204" pitchFamily="34" charset="0"/>
              </a:rPr>
              <a:t>Naissance </a:t>
            </a:r>
            <a:r>
              <a:rPr lang="fr-FR" sz="2200" b="1" dirty="0">
                <a:latin typeface="Calibri" panose="020F0502020204030204" pitchFamily="34" charset="0"/>
                <a:cs typeface="Calibri" panose="020F0502020204030204" pitchFamily="34" charset="0"/>
              </a:rPr>
              <a:t>du « dribble »</a:t>
            </a:r>
            <a:r>
              <a:rPr lang="fr-FR" sz="2200" dirty="0">
                <a:latin typeface="Calibri" panose="020F0502020204030204" pitchFamily="34" charset="0"/>
                <a:cs typeface="Calibri" panose="020F0502020204030204" pitchFamily="34" charset="0"/>
              </a:rPr>
              <a:t> au football et </a:t>
            </a:r>
            <a:r>
              <a:rPr lang="fr-FR" sz="2200" dirty="0" smtClean="0">
                <a:latin typeface="Calibri" panose="020F0502020204030204" pitchFamily="34" charset="0"/>
                <a:cs typeface="Calibri" panose="020F0502020204030204" pitchFamily="34" charset="0"/>
              </a:rPr>
              <a:t>son lien avec </a:t>
            </a:r>
            <a:r>
              <a:rPr lang="fr-FR" sz="2200" dirty="0" smtClean="0">
                <a:latin typeface="Calibri" panose="020F0502020204030204" pitchFamily="34" charset="0"/>
                <a:cs typeface="Calibri" panose="020F0502020204030204" pitchFamily="34" charset="0"/>
              </a:rPr>
              <a:t>le </a:t>
            </a:r>
            <a:r>
              <a:rPr lang="fr-FR" sz="2200" b="1" dirty="0" smtClean="0">
                <a:latin typeface="Calibri" panose="020F0502020204030204" pitchFamily="34" charset="0"/>
                <a:cs typeface="Calibri" panose="020F0502020204030204" pitchFamily="34" charset="0"/>
              </a:rPr>
              <a:t>style brésilien</a:t>
            </a:r>
            <a:r>
              <a:rPr lang="fr-FR" sz="2200" dirty="0" smtClean="0">
                <a:latin typeface="Calibri" panose="020F0502020204030204" pitchFamily="34" charset="0"/>
                <a:cs typeface="Calibri" panose="020F0502020204030204" pitchFamily="34" charset="0"/>
              </a:rPr>
              <a:t>.</a:t>
            </a:r>
          </a:p>
          <a:p>
            <a:pPr>
              <a:lnSpc>
                <a:spcPct val="100000"/>
              </a:lnSpc>
            </a:pPr>
            <a:endParaRPr lang="fr-FR" sz="2200" b="1" dirty="0">
              <a:latin typeface="Calibri" panose="020F0502020204030204" pitchFamily="34" charset="0"/>
              <a:cs typeface="Calibri" panose="020F0502020204030204" pitchFamily="34" charset="0"/>
            </a:endParaRPr>
          </a:p>
          <a:p>
            <a:pPr indent="0">
              <a:lnSpc>
                <a:spcPct val="100000"/>
              </a:lnSpc>
              <a:buNone/>
            </a:pPr>
            <a:r>
              <a:rPr lang="fr-FR" sz="2200" dirty="0">
                <a:latin typeface="Calibri" panose="020F0502020204030204" pitchFamily="34" charset="0"/>
                <a:cs typeface="Calibri" panose="020F0502020204030204" pitchFamily="34" charset="0"/>
              </a:rPr>
              <a:t>–&gt; </a:t>
            </a:r>
            <a:r>
              <a:rPr lang="fr-FR" sz="2200" b="1" dirty="0" smtClean="0">
                <a:latin typeface="Calibri" panose="020F0502020204030204" pitchFamily="34" charset="0"/>
                <a:cs typeface="Calibri" panose="020F0502020204030204" pitchFamily="34" charset="0"/>
              </a:rPr>
              <a:t>Dribble</a:t>
            </a:r>
            <a:r>
              <a:rPr lang="fr-FR" sz="2200" dirty="0" smtClean="0">
                <a:latin typeface="Calibri" panose="020F0502020204030204" pitchFamily="34" charset="0"/>
                <a:cs typeface="Calibri" panose="020F0502020204030204" pitchFamily="34" charset="0"/>
              </a:rPr>
              <a:t> </a:t>
            </a:r>
            <a:r>
              <a:rPr lang="fr-FR" sz="22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technique sportive qui </a:t>
            </a:r>
            <a:r>
              <a:rPr lang="fr-FR" sz="2200" dirty="0">
                <a:latin typeface="Calibri" panose="020F0502020204030204" pitchFamily="34" charset="0"/>
                <a:cs typeface="Calibri" panose="020F0502020204030204" pitchFamily="34" charset="0"/>
              </a:rPr>
              <a:t>nous semble désormais </a:t>
            </a:r>
            <a:r>
              <a:rPr lang="fr-FR" sz="2200" dirty="0" smtClean="0">
                <a:latin typeface="Calibri" panose="020F0502020204030204" pitchFamily="34" charset="0"/>
                <a:cs typeface="Calibri" panose="020F0502020204030204" pitchFamily="34" charset="0"/>
              </a:rPr>
              <a:t>naturelle. Or </a:t>
            </a:r>
            <a:r>
              <a:rPr lang="fr-FR" sz="2200" dirty="0">
                <a:latin typeface="Calibri" panose="020F0502020204030204" pitchFamily="34" charset="0"/>
                <a:cs typeface="Calibri" panose="020F0502020204030204" pitchFamily="34" charset="0"/>
              </a:rPr>
              <a:t>en réalité = </a:t>
            </a:r>
            <a:r>
              <a:rPr lang="fr-FR" sz="2200" b="1" dirty="0">
                <a:latin typeface="Calibri" panose="020F0502020204030204" pitchFamily="34" charset="0"/>
                <a:cs typeface="Calibri" panose="020F0502020204030204" pitchFamily="34" charset="0"/>
              </a:rPr>
              <a:t>produit d’un travail collectif de construction des techniques du </a:t>
            </a:r>
            <a:r>
              <a:rPr lang="fr-FR" sz="2200" b="1" u="sng" dirty="0">
                <a:latin typeface="Calibri" panose="020F0502020204030204" pitchFamily="34" charset="0"/>
                <a:cs typeface="Calibri" panose="020F0502020204030204" pitchFamily="34" charset="0"/>
              </a:rPr>
              <a:t>corps en lien avec les enjeux sociaux et politiques qui </a:t>
            </a:r>
            <a:r>
              <a:rPr lang="fr-FR" sz="2200" b="1" u="sng" dirty="0" smtClean="0">
                <a:latin typeface="Calibri" panose="020F0502020204030204" pitchFamily="34" charset="0"/>
                <a:cs typeface="Calibri" panose="020F0502020204030204" pitchFamily="34" charset="0"/>
              </a:rPr>
              <a:t>cadrent la pratique sportive</a:t>
            </a:r>
            <a:r>
              <a:rPr lang="fr-FR" sz="2200" dirty="0" smtClean="0">
                <a:latin typeface="Calibri" panose="020F0502020204030204" pitchFamily="34" charset="0"/>
                <a:cs typeface="Calibri" panose="020F0502020204030204" pitchFamily="34" charset="0"/>
              </a:rPr>
              <a:t>. </a:t>
            </a:r>
            <a:endParaRPr lang="fr-FR" sz="2200" dirty="0">
              <a:latin typeface="Calibri" panose="020F0502020204030204" pitchFamily="34" charset="0"/>
              <a:cs typeface="Calibri" panose="020F0502020204030204" pitchFamily="34" charset="0"/>
            </a:endParaRPr>
          </a:p>
          <a:p>
            <a:pPr>
              <a:lnSpc>
                <a:spcPct val="100000"/>
              </a:lnSpc>
            </a:pPr>
            <a:endParaRPr lang="fr-FR" sz="2000" b="1" dirty="0">
              <a:latin typeface="Calibri" panose="020F0502020204030204" pitchFamily="34" charset="0"/>
              <a:cs typeface="Calibri" panose="020F0502020204030204" pitchFamily="34" charset="0"/>
            </a:endParaRPr>
          </a:p>
          <a:p>
            <a:pPr>
              <a:lnSpc>
                <a:spcPct val="100000"/>
              </a:lnSpc>
            </a:pPr>
            <a:r>
              <a:rPr lang="fr-FR" sz="2000" dirty="0" smtClean="0">
                <a:latin typeface="Calibri" panose="020F0502020204030204" pitchFamily="34" charset="0"/>
                <a:cs typeface="Calibri" panose="020F0502020204030204" pitchFamily="34" charset="0"/>
              </a:rPr>
              <a:t> </a:t>
            </a:r>
            <a:endParaRPr lang="fr-FR" sz="2000" dirty="0">
              <a:latin typeface="Calibri" panose="020F0502020204030204" pitchFamily="34" charset="0"/>
              <a:cs typeface="Calibri" panose="020F0502020204030204" pitchFamily="34" charset="0"/>
            </a:endParaRPr>
          </a:p>
          <a:p>
            <a:pPr>
              <a:lnSpc>
                <a:spcPct val="100000"/>
              </a:lnSpc>
            </a:pPr>
            <a:endParaRPr lang="fr-FR" sz="2000" b="1"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74545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61257"/>
            <a:ext cx="11234057" cy="6100353"/>
          </a:xfrm>
        </p:spPr>
        <p:txBody>
          <a:bodyPr>
            <a:normAutofit/>
          </a:bodyPr>
          <a:lstStyle/>
          <a:p>
            <a:pPr indent="0">
              <a:lnSpc>
                <a:spcPct val="100000"/>
              </a:lnSpc>
              <a:buNone/>
            </a:pPr>
            <a:r>
              <a:rPr lang="fr-FR" sz="2200" b="1" dirty="0" smtClean="0">
                <a:solidFill>
                  <a:srgbClr val="FF0000"/>
                </a:solidFill>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Au Brésil : football </a:t>
            </a:r>
            <a:r>
              <a:rPr lang="fr-FR" sz="2200" dirty="0">
                <a:latin typeface="Calibri" panose="020F0502020204030204" pitchFamily="34" charset="0"/>
                <a:cs typeface="Calibri" panose="020F0502020204030204" pitchFamily="34" charset="0"/>
              </a:rPr>
              <a:t>comme partout vient d’Angleterre. </a:t>
            </a:r>
            <a:r>
              <a:rPr lang="fr-FR" sz="2200" dirty="0" smtClean="0">
                <a:latin typeface="Calibri" panose="020F0502020204030204" pitchFamily="34" charset="0"/>
                <a:cs typeface="Calibri" panose="020F0502020204030204" pitchFamily="34" charset="0"/>
              </a:rPr>
              <a:t>Introduit </a:t>
            </a:r>
            <a:r>
              <a:rPr lang="fr-FR" sz="2200" dirty="0">
                <a:latin typeface="Calibri" panose="020F0502020204030204" pitchFamily="34" charset="0"/>
                <a:cs typeface="Calibri" panose="020F0502020204030204" pitchFamily="34" charset="0"/>
              </a:rPr>
              <a:t>en 1894 par Charles Miller, fils d’un ingénieur écossais et d’une brésilienne, de retour d’un séjour d’études à </a:t>
            </a:r>
            <a:r>
              <a:rPr lang="fr-FR" sz="2200" dirty="0" smtClean="0">
                <a:latin typeface="Calibri" panose="020F0502020204030204" pitchFamily="34" charset="0"/>
                <a:cs typeface="Calibri" panose="020F0502020204030204" pitchFamily="34" charset="0"/>
              </a:rPr>
              <a:t>Southampton. </a:t>
            </a:r>
            <a:endParaRPr lang="fr-FR" sz="2200" b="1" dirty="0" smtClean="0">
              <a:solidFill>
                <a:srgbClr val="FF0000"/>
              </a:solidFill>
              <a:latin typeface="Calibri" panose="020F0502020204030204" pitchFamily="34" charset="0"/>
              <a:cs typeface="Calibri" panose="020F0502020204030204" pitchFamily="34" charset="0"/>
            </a:endParaRPr>
          </a:p>
          <a:p>
            <a:pPr indent="0">
              <a:lnSpc>
                <a:spcPct val="100000"/>
              </a:lnSpc>
              <a:buNone/>
            </a:pPr>
            <a:r>
              <a:rPr lang="fr-FR" sz="2200" b="1" dirty="0">
                <a:solidFill>
                  <a:srgbClr val="FF0000"/>
                </a:solidFill>
                <a:latin typeface="Calibri" panose="020F0502020204030204" pitchFamily="34" charset="0"/>
                <a:cs typeface="Calibri" panose="020F0502020204030204" pitchFamily="34" charset="0"/>
              </a:rPr>
              <a:t>=</a:t>
            </a:r>
            <a:r>
              <a:rPr lang="fr-FR" sz="2200" b="1" dirty="0" smtClean="0">
                <a:solidFill>
                  <a:srgbClr val="FF0000"/>
                </a:solidFill>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Prend </a:t>
            </a:r>
            <a:r>
              <a:rPr lang="fr-FR" sz="2200" dirty="0">
                <a:latin typeface="Calibri" panose="020F0502020204030204" pitchFamily="34" charset="0"/>
                <a:cs typeface="Calibri" panose="020F0502020204030204" pitchFamily="34" charset="0"/>
              </a:rPr>
              <a:t>son développement au sein de la </a:t>
            </a:r>
            <a:r>
              <a:rPr lang="fr-FR" sz="2200" b="1" dirty="0">
                <a:latin typeface="Calibri" panose="020F0502020204030204" pitchFamily="34" charset="0"/>
                <a:cs typeface="Calibri" panose="020F0502020204030204" pitchFamily="34" charset="0"/>
              </a:rPr>
              <a:t>communauté britannique blanche de </a:t>
            </a:r>
            <a:r>
              <a:rPr lang="fr-FR" sz="2200" b="1" dirty="0" smtClean="0">
                <a:latin typeface="Calibri" panose="020F0502020204030204" pitchFamily="34" charset="0"/>
                <a:cs typeface="Calibri" panose="020F0502020204030204" pitchFamily="34" charset="0"/>
              </a:rPr>
              <a:t>São </a:t>
            </a:r>
            <a:r>
              <a:rPr lang="fr-FR" sz="2200" b="1" dirty="0">
                <a:latin typeface="Calibri" panose="020F0502020204030204" pitchFamily="34" charset="0"/>
                <a:cs typeface="Calibri" panose="020F0502020204030204" pitchFamily="34" charset="0"/>
              </a:rPr>
              <a:t>Paulo</a:t>
            </a:r>
            <a:r>
              <a:rPr lang="fr-FR" sz="2200" dirty="0">
                <a:latin typeface="Calibri" panose="020F0502020204030204" pitchFamily="34" charset="0"/>
                <a:cs typeface="Calibri" panose="020F0502020204030204" pitchFamily="34" charset="0"/>
              </a:rPr>
              <a:t>.</a:t>
            </a:r>
            <a:endParaRPr lang="fr-FR" sz="2200" dirty="0" smtClean="0">
              <a:latin typeface="Calibri" panose="020F0502020204030204" pitchFamily="34" charset="0"/>
              <a:cs typeface="Calibri" panose="020F0502020204030204" pitchFamily="34" charset="0"/>
            </a:endParaRPr>
          </a:p>
          <a:p>
            <a:pPr indent="0">
              <a:lnSpc>
                <a:spcPct val="100000"/>
              </a:lnSpc>
              <a:buNone/>
            </a:pPr>
            <a:r>
              <a:rPr lang="fr-FR" sz="2200" b="1" dirty="0" smtClean="0">
                <a:solidFill>
                  <a:srgbClr val="FF0000"/>
                </a:solidFill>
                <a:latin typeface="Calibri" panose="020F0502020204030204" pitchFamily="34" charset="0"/>
                <a:cs typeface="Calibri" panose="020F0502020204030204" pitchFamily="34" charset="0"/>
              </a:rPr>
              <a:t> </a:t>
            </a:r>
          </a:p>
          <a:p>
            <a:pPr indent="0">
              <a:lnSpc>
                <a:spcPct val="100000"/>
              </a:lnSpc>
              <a:buNone/>
            </a:pPr>
            <a:r>
              <a:rPr lang="fr-FR" sz="2200" b="1" dirty="0" smtClean="0">
                <a:solidFill>
                  <a:srgbClr val="FF0000"/>
                </a:solidFill>
                <a:latin typeface="Calibri" panose="020F0502020204030204" pitchFamily="34" charset="0"/>
                <a:cs typeface="Calibri" panose="020F0502020204030204" pitchFamily="34" charset="0"/>
              </a:rPr>
              <a:t>►</a:t>
            </a:r>
            <a:r>
              <a:rPr lang="fr-FR" sz="2200" b="1" dirty="0" smtClean="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Longtemps football = </a:t>
            </a:r>
            <a:r>
              <a:rPr lang="fr-FR" sz="2200" b="1" dirty="0" smtClean="0">
                <a:latin typeface="Calibri" panose="020F0502020204030204" pitchFamily="34" charset="0"/>
                <a:cs typeface="Calibri" panose="020F0502020204030204" pitchFamily="34" charset="0"/>
              </a:rPr>
              <a:t>réservé à élite blanche </a:t>
            </a:r>
            <a:r>
              <a:rPr lang="fr-FR" sz="2200" dirty="0" smtClean="0">
                <a:latin typeface="Calibri" panose="020F0502020204030204" pitchFamily="34" charset="0"/>
                <a:cs typeface="Calibri" panose="020F0502020204030204" pitchFamily="34" charset="0"/>
              </a:rPr>
              <a:t>du pays et </a:t>
            </a:r>
            <a:r>
              <a:rPr lang="fr-FR" sz="2200" b="1" dirty="0" smtClean="0">
                <a:latin typeface="Calibri" panose="020F0502020204030204" pitchFamily="34" charset="0"/>
                <a:cs typeface="Calibri" panose="020F0502020204030204" pitchFamily="34" charset="0"/>
              </a:rPr>
              <a:t>centré sur le modèle européen</a:t>
            </a:r>
            <a:r>
              <a:rPr lang="fr-FR" sz="2200" dirty="0">
                <a:latin typeface="Calibri" panose="020F0502020204030204" pitchFamily="34" charset="0"/>
                <a:cs typeface="Calibri" panose="020F0502020204030204" pitchFamily="34" charset="0"/>
              </a:rPr>
              <a:t>.</a:t>
            </a:r>
            <a:r>
              <a:rPr lang="fr-FR" sz="2200" dirty="0" smtClean="0">
                <a:latin typeface="Calibri" panose="020F0502020204030204" pitchFamily="34" charset="0"/>
                <a:cs typeface="Calibri" panose="020F0502020204030204" pitchFamily="34" charset="0"/>
              </a:rPr>
              <a:t> </a:t>
            </a:r>
          </a:p>
          <a:p>
            <a:pPr indent="0">
              <a:lnSpc>
                <a:spcPct val="100000"/>
              </a:lnSpc>
              <a:buNone/>
            </a:pPr>
            <a:r>
              <a:rPr lang="fr-FR" sz="2200" b="1" dirty="0" smtClean="0">
                <a:latin typeface="Calibri" panose="020F0502020204030204" pitchFamily="34" charset="0"/>
                <a:cs typeface="Calibri" panose="020F0502020204030204" pitchFamily="34" charset="0"/>
              </a:rPr>
              <a:t>E</a:t>
            </a:r>
            <a:r>
              <a:rPr lang="fr-FR" sz="2200" b="1" dirty="0" smtClean="0">
                <a:latin typeface="Calibri" panose="020F0502020204030204" pitchFamily="34" charset="0"/>
                <a:cs typeface="Calibri" panose="020F0502020204030204" pitchFamily="34" charset="0"/>
              </a:rPr>
              <a:t>n 1921 un décret dit de « blancheur » </a:t>
            </a:r>
            <a:r>
              <a:rPr lang="fr-FR" sz="2200" dirty="0" smtClean="0">
                <a:latin typeface="Calibri" panose="020F0502020204030204" pitchFamily="34" charset="0"/>
                <a:cs typeface="Calibri" panose="020F0502020204030204" pitchFamily="34" charset="0"/>
              </a:rPr>
              <a:t>interdit aux joueurs noirs d’être sélectionnés dans l’équipe nationale.</a:t>
            </a:r>
          </a:p>
          <a:p>
            <a:pPr indent="0">
              <a:lnSpc>
                <a:spcPct val="100000"/>
              </a:lnSpc>
              <a:buNone/>
            </a:pPr>
            <a:endParaRPr lang="fr-FR" sz="2200" b="1" dirty="0" smtClean="0">
              <a:solidFill>
                <a:srgbClr val="FF0000"/>
              </a:solidFill>
              <a:latin typeface="Calibri" panose="020F0502020204030204" pitchFamily="34" charset="0"/>
              <a:cs typeface="Calibri" panose="020F0502020204030204" pitchFamily="34" charset="0"/>
            </a:endParaRPr>
          </a:p>
          <a:p>
            <a:pPr indent="0">
              <a:lnSpc>
                <a:spcPct val="100000"/>
              </a:lnSpc>
              <a:buNone/>
            </a:pPr>
            <a:r>
              <a:rPr lang="fr-FR" sz="2200" b="1" dirty="0" smtClean="0">
                <a:solidFill>
                  <a:srgbClr val="FF0000"/>
                </a:solidFill>
                <a:latin typeface="Calibri" panose="020F0502020204030204" pitchFamily="34" charset="0"/>
                <a:cs typeface="Calibri" panose="020F0502020204030204" pitchFamily="34" charset="0"/>
              </a:rPr>
              <a:t>►</a:t>
            </a:r>
            <a:r>
              <a:rPr lang="fr-FR" sz="2200" b="1" dirty="0" smtClean="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Les </a:t>
            </a:r>
            <a:r>
              <a:rPr lang="fr-FR" sz="2200" dirty="0">
                <a:latin typeface="Calibri" panose="020F0502020204030204" pitchFamily="34" charset="0"/>
                <a:cs typeface="Calibri" panose="020F0502020204030204" pitchFamily="34" charset="0"/>
              </a:rPr>
              <a:t>rares joueurs métis qui évoluent dans les championnats de Sao Paulo (</a:t>
            </a:r>
            <a:r>
              <a:rPr lang="fr-FR" sz="2200" i="1" dirty="0" err="1">
                <a:latin typeface="Calibri" panose="020F0502020204030204" pitchFamily="34" charset="0"/>
                <a:cs typeface="Calibri" panose="020F0502020204030204" pitchFamily="34" charset="0"/>
              </a:rPr>
              <a:t>paulista</a:t>
            </a:r>
            <a:r>
              <a:rPr lang="fr-FR" sz="2200" dirty="0">
                <a:latin typeface="Calibri" panose="020F0502020204030204" pitchFamily="34" charset="0"/>
                <a:cs typeface="Calibri" panose="020F0502020204030204" pitchFamily="34" charset="0"/>
              </a:rPr>
              <a:t>) ou de Rio (</a:t>
            </a:r>
            <a:r>
              <a:rPr lang="fr-FR" sz="2200" i="1" dirty="0">
                <a:latin typeface="Calibri" panose="020F0502020204030204" pitchFamily="34" charset="0"/>
                <a:cs typeface="Calibri" panose="020F0502020204030204" pitchFamily="34" charset="0"/>
              </a:rPr>
              <a:t>carioca</a:t>
            </a:r>
            <a:r>
              <a:rPr lang="fr-FR" sz="2200" dirty="0" smtClean="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doivent </a:t>
            </a:r>
            <a:r>
              <a:rPr lang="fr-FR" sz="2200" b="1" dirty="0" smtClean="0">
                <a:latin typeface="Calibri" panose="020F0502020204030204" pitchFamily="34" charset="0"/>
                <a:cs typeface="Calibri" panose="020F0502020204030204" pitchFamily="34" charset="0"/>
              </a:rPr>
              <a:t>adopter </a:t>
            </a:r>
            <a:r>
              <a:rPr lang="fr-FR" sz="2200" b="1" dirty="0">
                <a:latin typeface="Calibri" panose="020F0502020204030204" pitchFamily="34" charset="0"/>
                <a:cs typeface="Calibri" panose="020F0502020204030204" pitchFamily="34" charset="0"/>
              </a:rPr>
              <a:t>une technique de jeu qui les font apparaître </a:t>
            </a:r>
            <a:r>
              <a:rPr lang="fr-FR" sz="2200" b="1" dirty="0" smtClean="0">
                <a:latin typeface="Calibri" panose="020F0502020204030204" pitchFamily="34" charset="0"/>
                <a:cs typeface="Calibri" panose="020F0502020204030204" pitchFamily="34" charset="0"/>
              </a:rPr>
              <a:t>comme «</a:t>
            </a:r>
            <a:r>
              <a:rPr lang="fr-FR" sz="2200" b="1" dirty="0">
                <a:latin typeface="Calibri" panose="020F0502020204030204" pitchFamily="34" charset="0"/>
                <a:cs typeface="Calibri" panose="020F0502020204030204" pitchFamily="34" charset="0"/>
              </a:rPr>
              <a:t> blancs »</a:t>
            </a:r>
            <a:r>
              <a:rPr lang="fr-FR" sz="2200" dirty="0">
                <a:latin typeface="Calibri" panose="020F0502020204030204" pitchFamily="34" charset="0"/>
                <a:cs typeface="Calibri" panose="020F0502020204030204" pitchFamily="34" charset="0"/>
              </a:rPr>
              <a:t>.</a:t>
            </a:r>
          </a:p>
          <a:p>
            <a:endParaRPr lang="fr-FR" sz="22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38722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83326" y="365761"/>
            <a:ext cx="11234057" cy="5995850"/>
          </a:xfrm>
        </p:spPr>
        <p:txBody>
          <a:bodyPr>
            <a:normAutofit/>
          </a:bodyPr>
          <a:lstStyle/>
          <a:p>
            <a:pPr>
              <a:lnSpc>
                <a:spcPct val="100000"/>
              </a:lnSpc>
            </a:pPr>
            <a:r>
              <a:rPr lang="fr-FR" b="1" dirty="0">
                <a:solidFill>
                  <a:srgbClr val="FF0000"/>
                </a:solidFill>
                <a:latin typeface="Calibri" panose="020F0502020204030204" pitchFamily="34" charset="0"/>
                <a:cs typeface="Calibri" panose="020F0502020204030204" pitchFamily="34" charset="0"/>
              </a:rPr>
              <a:t>►</a:t>
            </a:r>
            <a:r>
              <a:rPr lang="fr-FR" b="1"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Les </a:t>
            </a:r>
            <a:r>
              <a:rPr lang="fr-FR" sz="2200" dirty="0">
                <a:latin typeface="Calibri" panose="020F0502020204030204" pitchFamily="34" charset="0"/>
                <a:cs typeface="Calibri" panose="020F0502020204030204" pitchFamily="34" charset="0"/>
              </a:rPr>
              <a:t>choses changent avec </a:t>
            </a:r>
            <a:r>
              <a:rPr lang="fr-FR" sz="2200" dirty="0" smtClean="0">
                <a:latin typeface="Calibri" panose="020F0502020204030204" pitchFamily="34" charset="0"/>
                <a:cs typeface="Calibri" panose="020F0502020204030204" pitchFamily="34" charset="0"/>
              </a:rPr>
              <a:t>l’</a:t>
            </a:r>
            <a:r>
              <a:rPr lang="fr-FR" sz="2200" b="1" dirty="0" smtClean="0">
                <a:latin typeface="Calibri" panose="020F0502020204030204" pitchFamily="34" charset="0"/>
                <a:cs typeface="Calibri" panose="020F0502020204030204" pitchFamily="34" charset="0"/>
              </a:rPr>
              <a:t>autorisation </a:t>
            </a:r>
            <a:r>
              <a:rPr lang="fr-FR" sz="2200" b="1" dirty="0">
                <a:latin typeface="Calibri" panose="020F0502020204030204" pitchFamily="34" charset="0"/>
                <a:cs typeface="Calibri" panose="020F0502020204030204" pitchFamily="34" charset="0"/>
              </a:rPr>
              <a:t>du football professionnel en 1932</a:t>
            </a:r>
            <a:r>
              <a:rPr lang="fr-FR" sz="2200" dirty="0">
                <a:latin typeface="Calibri" panose="020F0502020204030204" pitchFamily="34" charset="0"/>
                <a:cs typeface="Calibri" panose="020F0502020204030204" pitchFamily="34" charset="0"/>
              </a:rPr>
              <a:t>. </a:t>
            </a:r>
            <a:endParaRPr lang="fr-FR" sz="2200" dirty="0" smtClean="0">
              <a:latin typeface="Calibri" panose="020F0502020204030204" pitchFamily="34" charset="0"/>
              <a:cs typeface="Calibri" panose="020F0502020204030204" pitchFamily="34" charset="0"/>
            </a:endParaRPr>
          </a:p>
          <a:p>
            <a:pPr>
              <a:lnSpc>
                <a:spcPct val="100000"/>
              </a:lnSpc>
            </a:pPr>
            <a:r>
              <a:rPr lang="fr-FR" sz="2200" dirty="0" smtClean="0">
                <a:latin typeface="Calibri" panose="020F0502020204030204" pitchFamily="34" charset="0"/>
                <a:cs typeface="Calibri" panose="020F0502020204030204" pitchFamily="34" charset="0"/>
              </a:rPr>
              <a:t>= des </a:t>
            </a:r>
            <a:r>
              <a:rPr lang="fr-FR" sz="2200" dirty="0">
                <a:latin typeface="Calibri" panose="020F0502020204030204" pitchFamily="34" charset="0"/>
                <a:cs typeface="Calibri" panose="020F0502020204030204" pitchFamily="34" charset="0"/>
              </a:rPr>
              <a:t>joueurs </a:t>
            </a:r>
            <a:r>
              <a:rPr lang="fr-FR" sz="2200" dirty="0" smtClean="0">
                <a:latin typeface="Calibri" panose="020F0502020204030204" pitchFamily="34" charset="0"/>
                <a:cs typeface="Calibri" panose="020F0502020204030204" pitchFamily="34" charset="0"/>
              </a:rPr>
              <a:t>pauvres, métis ou noirs, </a:t>
            </a:r>
            <a:r>
              <a:rPr lang="fr-FR" sz="2200" dirty="0">
                <a:latin typeface="Calibri" panose="020F0502020204030204" pitchFamily="34" charset="0"/>
                <a:cs typeface="Calibri" panose="020F0502020204030204" pitchFamily="34" charset="0"/>
              </a:rPr>
              <a:t>qui </a:t>
            </a:r>
            <a:r>
              <a:rPr lang="fr-FR" sz="2200" dirty="0" smtClean="0">
                <a:latin typeface="Calibri" panose="020F0502020204030204" pitchFamily="34" charset="0"/>
                <a:cs typeface="Calibri" panose="020F0502020204030204" pitchFamily="34" charset="0"/>
              </a:rPr>
              <a:t>ne </a:t>
            </a:r>
            <a:r>
              <a:rPr lang="fr-FR" sz="2200" dirty="0">
                <a:latin typeface="Calibri" panose="020F0502020204030204" pitchFamily="34" charset="0"/>
                <a:cs typeface="Calibri" panose="020F0502020204030204" pitchFamily="34" charset="0"/>
              </a:rPr>
              <a:t>pouvaient pas </a:t>
            </a:r>
            <a:r>
              <a:rPr lang="fr-FR" sz="2200" dirty="0" smtClean="0">
                <a:latin typeface="Calibri" panose="020F0502020204030204" pitchFamily="34" charset="0"/>
                <a:cs typeface="Calibri" panose="020F0502020204030204" pitchFamily="34" charset="0"/>
              </a:rPr>
              <a:t>en vivre, </a:t>
            </a:r>
            <a:r>
              <a:rPr lang="fr-FR" sz="2200" dirty="0">
                <a:latin typeface="Calibri" panose="020F0502020204030204" pitchFamily="34" charset="0"/>
                <a:cs typeface="Calibri" panose="020F0502020204030204" pitchFamily="34" charset="0"/>
              </a:rPr>
              <a:t>trouvent </a:t>
            </a:r>
            <a:r>
              <a:rPr lang="fr-FR" sz="2200" dirty="0" smtClean="0">
                <a:latin typeface="Calibri" panose="020F0502020204030204" pitchFamily="34" charset="0"/>
                <a:cs typeface="Calibri" panose="020F0502020204030204" pitchFamily="34" charset="0"/>
              </a:rPr>
              <a:t>dans le football un </a:t>
            </a:r>
            <a:r>
              <a:rPr lang="fr-FR" sz="2200" b="1" dirty="0" smtClean="0">
                <a:latin typeface="Calibri" panose="020F0502020204030204" pitchFamily="34" charset="0"/>
                <a:cs typeface="Calibri" panose="020F0502020204030204" pitchFamily="34" charset="0"/>
              </a:rPr>
              <a:t>débouché</a:t>
            </a:r>
            <a:r>
              <a:rPr lang="fr-FR" sz="2200" b="1" i="1" dirty="0" smtClean="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 ce qui </a:t>
            </a:r>
            <a:r>
              <a:rPr lang="fr-FR" sz="2200" b="1" dirty="0">
                <a:latin typeface="Calibri" panose="020F0502020204030204" pitchFamily="34" charset="0"/>
                <a:cs typeface="Calibri" panose="020F0502020204030204" pitchFamily="34" charset="0"/>
              </a:rPr>
              <a:t>transforme rapidement les manières de </a:t>
            </a:r>
            <a:r>
              <a:rPr lang="fr-FR" sz="2200" b="1" dirty="0" smtClean="0">
                <a:latin typeface="Calibri" panose="020F0502020204030204" pitchFamily="34" charset="0"/>
                <a:cs typeface="Calibri" panose="020F0502020204030204" pitchFamily="34" charset="0"/>
              </a:rPr>
              <a:t>jouer</a:t>
            </a:r>
            <a:r>
              <a:rPr lang="fr-FR" sz="2200" dirty="0" smtClean="0">
                <a:latin typeface="Calibri" panose="020F0502020204030204" pitchFamily="34" charset="0"/>
                <a:cs typeface="Calibri" panose="020F0502020204030204" pitchFamily="34" charset="0"/>
              </a:rPr>
              <a:t>.</a:t>
            </a:r>
            <a:endParaRPr lang="fr-FR" sz="2200" dirty="0">
              <a:latin typeface="Calibri" panose="020F0502020204030204" pitchFamily="34" charset="0"/>
              <a:cs typeface="Calibri" panose="020F0502020204030204" pitchFamily="34" charset="0"/>
            </a:endParaRPr>
          </a:p>
          <a:p>
            <a:pPr>
              <a:lnSpc>
                <a:spcPct val="100000"/>
              </a:lnSpc>
            </a:pPr>
            <a:endParaRPr lang="fr-FR" b="1" dirty="0" smtClean="0">
              <a:solidFill>
                <a:srgbClr val="FF0000"/>
              </a:solidFill>
              <a:latin typeface="Calibri" panose="020F0502020204030204" pitchFamily="34" charset="0"/>
              <a:cs typeface="Calibri" panose="020F0502020204030204" pitchFamily="34" charset="0"/>
            </a:endParaRPr>
          </a:p>
          <a:p>
            <a:pPr>
              <a:lnSpc>
                <a:spcPct val="100000"/>
              </a:lnSpc>
            </a:pPr>
            <a:r>
              <a:rPr lang="fr-FR" sz="2000" b="1" dirty="0">
                <a:solidFill>
                  <a:srgbClr val="FF0000"/>
                </a:solidFill>
                <a:latin typeface="Calibri" panose="020F0502020204030204" pitchFamily="34" charset="0"/>
                <a:cs typeface="Calibri" panose="020F0502020204030204" pitchFamily="34" charset="0"/>
              </a:rPr>
              <a:t>►</a:t>
            </a:r>
            <a:r>
              <a:rPr lang="fr-FR" sz="2000" b="1"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Ces </a:t>
            </a:r>
            <a:r>
              <a:rPr lang="fr-FR" sz="2200" dirty="0">
                <a:latin typeface="Calibri" panose="020F0502020204030204" pitchFamily="34" charset="0"/>
                <a:cs typeface="Calibri" panose="020F0502020204030204" pitchFamily="34" charset="0"/>
              </a:rPr>
              <a:t>joueurs </a:t>
            </a:r>
            <a:r>
              <a:rPr lang="fr-FR" sz="2200" dirty="0" smtClean="0">
                <a:latin typeface="Calibri" panose="020F0502020204030204" pitchFamily="34" charset="0"/>
                <a:cs typeface="Calibri" panose="020F0502020204030204" pitchFamily="34" charset="0"/>
              </a:rPr>
              <a:t>importent une </a:t>
            </a:r>
            <a:r>
              <a:rPr lang="fr-FR" sz="2200" b="1" dirty="0">
                <a:latin typeface="Calibri" panose="020F0502020204030204" pitchFamily="34" charset="0"/>
                <a:cs typeface="Calibri" panose="020F0502020204030204" pitchFamily="34" charset="0"/>
              </a:rPr>
              <a:t>technique </a:t>
            </a:r>
            <a:r>
              <a:rPr lang="fr-FR" sz="2200" b="1" dirty="0" smtClean="0">
                <a:latin typeface="Calibri" panose="020F0502020204030204" pitchFamily="34" charset="0"/>
                <a:cs typeface="Calibri" panose="020F0502020204030204" pitchFamily="34" charset="0"/>
              </a:rPr>
              <a:t>corporelle très </a:t>
            </a:r>
            <a:r>
              <a:rPr lang="fr-FR" sz="2200" b="1" dirty="0">
                <a:latin typeface="Calibri" panose="020F0502020204030204" pitchFamily="34" charset="0"/>
                <a:cs typeface="Calibri" panose="020F0502020204030204" pitchFamily="34" charset="0"/>
              </a:rPr>
              <a:t>différente </a:t>
            </a:r>
            <a:r>
              <a:rPr lang="fr-FR" sz="2200" dirty="0">
                <a:latin typeface="Calibri" panose="020F0502020204030204" pitchFamily="34" charset="0"/>
                <a:cs typeface="Calibri" panose="020F0502020204030204" pitchFamily="34" charset="0"/>
              </a:rPr>
              <a:t>de celle de la bourgeoisie </a:t>
            </a:r>
            <a:r>
              <a:rPr lang="fr-FR" sz="2200" dirty="0" smtClean="0">
                <a:latin typeface="Calibri" panose="020F0502020204030204" pitchFamily="34" charset="0"/>
                <a:cs typeface="Calibri" panose="020F0502020204030204" pitchFamily="34" charset="0"/>
              </a:rPr>
              <a:t>(anglaise </a:t>
            </a:r>
            <a:r>
              <a:rPr lang="fr-FR" sz="2200" dirty="0">
                <a:latin typeface="Calibri" panose="020F0502020204030204" pitchFamily="34" charset="0"/>
                <a:cs typeface="Calibri" panose="020F0502020204030204" pitchFamily="34" charset="0"/>
              </a:rPr>
              <a:t>ou </a:t>
            </a:r>
            <a:r>
              <a:rPr lang="fr-FR" sz="2200" dirty="0" smtClean="0">
                <a:latin typeface="Calibri" panose="020F0502020204030204" pitchFamily="34" charset="0"/>
                <a:cs typeface="Calibri" panose="020F0502020204030204" pitchFamily="34" charset="0"/>
              </a:rPr>
              <a:t>brésilienne) </a:t>
            </a:r>
            <a:r>
              <a:rPr lang="fr-FR" sz="2200" dirty="0">
                <a:latin typeface="Calibri" panose="020F0502020204030204" pitchFamily="34" charset="0"/>
                <a:cs typeface="Calibri" panose="020F0502020204030204" pitchFamily="34" charset="0"/>
              </a:rPr>
              <a:t>des joueurs blancs. </a:t>
            </a:r>
            <a:endParaRPr lang="fr-FR" sz="2200" dirty="0" smtClean="0">
              <a:latin typeface="Calibri" panose="020F0502020204030204" pitchFamily="34" charset="0"/>
              <a:cs typeface="Calibri" panose="020F0502020204030204" pitchFamily="34" charset="0"/>
            </a:endParaRPr>
          </a:p>
          <a:p>
            <a:pPr>
              <a:lnSpc>
                <a:spcPct val="100000"/>
              </a:lnSpc>
            </a:pPr>
            <a:endParaRPr lang="fr-FR" sz="2200" dirty="0" smtClean="0">
              <a:latin typeface="Calibri" panose="020F0502020204030204" pitchFamily="34" charset="0"/>
              <a:cs typeface="Calibri" panose="020F0502020204030204" pitchFamily="34" charset="0"/>
            </a:endParaRPr>
          </a:p>
          <a:p>
            <a:pPr>
              <a:lnSpc>
                <a:spcPct val="100000"/>
              </a:lnSpc>
            </a:pPr>
            <a:r>
              <a:rPr lang="fr-FR" sz="2000" b="1" dirty="0">
                <a:solidFill>
                  <a:srgbClr val="FF0000"/>
                </a:solidFill>
                <a:latin typeface="Calibri" panose="020F0502020204030204" pitchFamily="34" charset="0"/>
                <a:cs typeface="Calibri" panose="020F0502020204030204" pitchFamily="34" charset="0"/>
              </a:rPr>
              <a:t>►</a:t>
            </a:r>
            <a:r>
              <a:rPr lang="fr-FR" sz="2000" b="1"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Importance donnée </a:t>
            </a:r>
            <a:r>
              <a:rPr lang="fr-FR" sz="2200" dirty="0">
                <a:latin typeface="Calibri" panose="020F0502020204030204" pitchFamily="34" charset="0"/>
                <a:cs typeface="Calibri" panose="020F0502020204030204" pitchFamily="34" charset="0"/>
              </a:rPr>
              <a:t>au jeu de jambes, </a:t>
            </a:r>
            <a:r>
              <a:rPr lang="fr-FR" sz="2200" b="1" dirty="0">
                <a:latin typeface="Calibri" panose="020F0502020204030204" pitchFamily="34" charset="0"/>
                <a:cs typeface="Calibri" panose="020F0502020204030204" pitchFamily="34" charset="0"/>
              </a:rPr>
              <a:t>la </a:t>
            </a:r>
            <a:r>
              <a:rPr lang="fr-FR" sz="2200" b="1" i="1" dirty="0" err="1" smtClean="0">
                <a:latin typeface="Calibri" panose="020F0502020204030204" pitchFamily="34" charset="0"/>
                <a:cs typeface="Calibri" panose="020F0502020204030204" pitchFamily="34" charset="0"/>
              </a:rPr>
              <a:t>ginga</a:t>
            </a:r>
            <a:r>
              <a:rPr lang="fr-FR" sz="2200" dirty="0" smtClean="0">
                <a:latin typeface="Calibri" panose="020F0502020204030204" pitchFamily="34" charset="0"/>
                <a:cs typeface="Calibri" panose="020F0502020204030204" pitchFamily="34" charset="0"/>
              </a:rPr>
              <a:t> = </a:t>
            </a:r>
            <a:r>
              <a:rPr lang="fr-FR" sz="2200" dirty="0">
                <a:latin typeface="Calibri" panose="020F0502020204030204" pitchFamily="34" charset="0"/>
                <a:cs typeface="Calibri" panose="020F0502020204030204" pitchFamily="34" charset="0"/>
              </a:rPr>
              <a:t>à la </a:t>
            </a:r>
            <a:r>
              <a:rPr lang="fr-FR" sz="2200" b="1" dirty="0">
                <a:latin typeface="Calibri" panose="020F0502020204030204" pitchFamily="34" charset="0"/>
                <a:cs typeface="Calibri" panose="020F0502020204030204" pitchFamily="34" charset="0"/>
              </a:rPr>
              <a:t>base de la </a:t>
            </a:r>
            <a:r>
              <a:rPr lang="fr-FR" sz="2200" b="1" dirty="0" smtClean="0">
                <a:latin typeface="Calibri" panose="020F0502020204030204" pitchFamily="34" charset="0"/>
                <a:cs typeface="Calibri" panose="020F0502020204030204" pitchFamily="34" charset="0"/>
              </a:rPr>
              <a:t>capoeira</a:t>
            </a:r>
            <a:r>
              <a:rPr lang="fr-FR" sz="2200" dirty="0" smtClean="0">
                <a:latin typeface="Calibri" panose="020F0502020204030204" pitchFamily="34" charset="0"/>
                <a:cs typeface="Calibri" panose="020F0502020204030204" pitchFamily="34" charset="0"/>
              </a:rPr>
              <a:t>. </a:t>
            </a:r>
            <a:endParaRPr lang="fr-FR" sz="2200" dirty="0" smtClean="0">
              <a:latin typeface="Calibri" panose="020F0502020204030204" pitchFamily="34" charset="0"/>
              <a:cs typeface="Calibri" panose="020F0502020204030204" pitchFamily="34" charset="0"/>
            </a:endParaRPr>
          </a:p>
          <a:p>
            <a:pPr lvl="3">
              <a:lnSpc>
                <a:spcPct val="100000"/>
              </a:lnSpc>
            </a:pPr>
            <a:r>
              <a:rPr lang="fr-FR" sz="2200" dirty="0">
                <a:latin typeface="Calibri" panose="020F0502020204030204" pitchFamily="34" charset="0"/>
                <a:cs typeface="Calibri" panose="020F0502020204030204" pitchFamily="34" charset="0"/>
              </a:rPr>
              <a:t>=</a:t>
            </a:r>
            <a:r>
              <a:rPr lang="fr-FR" sz="2200" dirty="0" smtClean="0">
                <a:latin typeface="Calibri" panose="020F0502020204030204" pitchFamily="34" charset="0"/>
                <a:cs typeface="Calibri" panose="020F0502020204030204" pitchFamily="34" charset="0"/>
              </a:rPr>
              <a:t> mise en avant de l’</a:t>
            </a:r>
            <a:r>
              <a:rPr lang="fr-FR" sz="2200" b="1" dirty="0" smtClean="0">
                <a:latin typeface="Calibri" panose="020F0502020204030204" pitchFamily="34" charset="0"/>
                <a:cs typeface="Calibri" panose="020F0502020204030204" pitchFamily="34" charset="0"/>
              </a:rPr>
              <a:t>improvisation</a:t>
            </a:r>
            <a:r>
              <a:rPr lang="fr-FR" sz="2200" b="1" dirty="0">
                <a:latin typeface="Calibri" panose="020F0502020204030204" pitchFamily="34" charset="0"/>
                <a:cs typeface="Calibri" panose="020F0502020204030204" pitchFamily="34" charset="0"/>
              </a:rPr>
              <a:t>, </a:t>
            </a:r>
            <a:r>
              <a:rPr lang="fr-FR" sz="2200" b="1" dirty="0" smtClean="0">
                <a:latin typeface="Calibri" panose="020F0502020204030204" pitchFamily="34" charset="0"/>
                <a:cs typeface="Calibri" panose="020F0502020204030204" pitchFamily="34" charset="0"/>
              </a:rPr>
              <a:t>de l’esquive, de la </a:t>
            </a:r>
            <a:r>
              <a:rPr lang="fr-FR" sz="2200" b="1" dirty="0">
                <a:latin typeface="Calibri" panose="020F0502020204030204" pitchFamily="34" charset="0"/>
                <a:cs typeface="Calibri" panose="020F0502020204030204" pitchFamily="34" charset="0"/>
              </a:rPr>
              <a:t>ruse</a:t>
            </a:r>
            <a:r>
              <a:rPr lang="fr-FR" sz="22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qui</a:t>
            </a:r>
            <a:r>
              <a:rPr lang="fr-FR" sz="2200" dirty="0">
                <a:latin typeface="Calibri" panose="020F0502020204030204" pitchFamily="34" charset="0"/>
                <a:cs typeface="Calibri" panose="020F0502020204030204" pitchFamily="34" charset="0"/>
              </a:rPr>
              <a:t>, sur le terrain du football, </a:t>
            </a:r>
            <a:r>
              <a:rPr lang="fr-FR" sz="2200" b="1" dirty="0">
                <a:latin typeface="Calibri" panose="020F0502020204030204" pitchFamily="34" charset="0"/>
                <a:cs typeface="Calibri" panose="020F0502020204030204" pitchFamily="34" charset="0"/>
              </a:rPr>
              <a:t>donnent naissance au dribble</a:t>
            </a:r>
            <a:r>
              <a:rPr lang="fr-FR" sz="2200" dirty="0" smtClean="0">
                <a:latin typeface="Calibri" panose="020F0502020204030204" pitchFamily="34" charset="0"/>
                <a:cs typeface="Calibri" panose="020F0502020204030204" pitchFamily="34" charset="0"/>
              </a:rPr>
              <a:t>.</a:t>
            </a:r>
            <a:endParaRPr lang="fr-FR"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88260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69817" y="339635"/>
            <a:ext cx="11874137" cy="6230982"/>
          </a:xfrm>
        </p:spPr>
        <p:txBody>
          <a:bodyPr>
            <a:normAutofit/>
          </a:bodyPr>
          <a:lstStyle/>
          <a:p>
            <a:pPr>
              <a:lnSpc>
                <a:spcPct val="100000"/>
              </a:lnSpc>
            </a:pPr>
            <a:r>
              <a:rPr lang="fr-FR" sz="2200" b="1" dirty="0">
                <a:solidFill>
                  <a:srgbClr val="FF0000"/>
                </a:solidFill>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Rôle central d’</a:t>
            </a:r>
            <a:r>
              <a:rPr lang="fr-FR" sz="2200" dirty="0" smtClean="0">
                <a:solidFill>
                  <a:srgbClr val="FF0000"/>
                </a:solidFill>
                <a:latin typeface="Calibri" panose="020F0502020204030204" pitchFamily="34" charset="0"/>
                <a:cs typeface="Calibri" panose="020F0502020204030204" pitchFamily="34" charset="0"/>
              </a:rPr>
              <a:t>Arthur </a:t>
            </a:r>
            <a:r>
              <a:rPr lang="fr-FR" sz="2200" dirty="0" err="1" smtClean="0">
                <a:solidFill>
                  <a:srgbClr val="FF0000"/>
                </a:solidFill>
                <a:latin typeface="Calibri" panose="020F0502020204030204" pitchFamily="34" charset="0"/>
                <a:cs typeface="Calibri" panose="020F0502020204030204" pitchFamily="34" charset="0"/>
              </a:rPr>
              <a:t>Friedenreich</a:t>
            </a:r>
            <a:r>
              <a:rPr lang="fr-FR" sz="22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plus grand joueur </a:t>
            </a:r>
            <a:r>
              <a:rPr lang="fr-FR" sz="2200" dirty="0">
                <a:latin typeface="Calibri" panose="020F0502020204030204" pitchFamily="34" charset="0"/>
                <a:cs typeface="Calibri" panose="020F0502020204030204" pitchFamily="34" charset="0"/>
              </a:rPr>
              <a:t>des années </a:t>
            </a:r>
            <a:r>
              <a:rPr lang="fr-FR" sz="2200" dirty="0" smtClean="0">
                <a:latin typeface="Calibri" panose="020F0502020204030204" pitchFamily="34" charset="0"/>
                <a:cs typeface="Calibri" panose="020F0502020204030204" pitchFamily="34" charset="0"/>
              </a:rPr>
              <a:t>1930 </a:t>
            </a:r>
            <a:r>
              <a:rPr lang="fr-FR" sz="2200" dirty="0" smtClean="0">
                <a:latin typeface="Calibri" panose="020F0502020204030204" pitchFamily="34" charset="0"/>
                <a:cs typeface="Calibri" panose="020F0502020204030204" pitchFamily="34" charset="0"/>
              </a:rPr>
              <a:t>= </a:t>
            </a:r>
            <a:r>
              <a:rPr lang="fr-FR" sz="2200" b="1" dirty="0" smtClean="0">
                <a:latin typeface="Calibri" panose="020F0502020204030204" pitchFamily="34" charset="0"/>
                <a:cs typeface="Calibri" panose="020F0502020204030204" pitchFamily="34" charset="0"/>
              </a:rPr>
              <a:t>métis </a:t>
            </a:r>
            <a:r>
              <a:rPr lang="fr-FR" sz="2200" dirty="0" smtClean="0">
                <a:latin typeface="Calibri" panose="020F0502020204030204" pitchFamily="34" charset="0"/>
                <a:cs typeface="Calibri" panose="020F0502020204030204" pitchFamily="34" charset="0"/>
              </a:rPr>
              <a:t>(</a:t>
            </a:r>
            <a:r>
              <a:rPr lang="fr-FR" sz="2200" dirty="0" smtClean="0">
                <a:latin typeface="Calibri" panose="020F0502020204030204" pitchFamily="34" charset="0"/>
                <a:cs typeface="Calibri" panose="020F0502020204030204" pitchFamily="34" charset="0"/>
              </a:rPr>
              <a:t>père </a:t>
            </a:r>
            <a:r>
              <a:rPr lang="fr-FR" sz="2200" dirty="0" smtClean="0">
                <a:latin typeface="Calibri" panose="020F0502020204030204" pitchFamily="34" charset="0"/>
                <a:cs typeface="Calibri" panose="020F0502020204030204" pitchFamily="34" charset="0"/>
              </a:rPr>
              <a:t>allemand, </a:t>
            </a:r>
            <a:r>
              <a:rPr lang="fr-FR" sz="2200" dirty="0">
                <a:latin typeface="Calibri" panose="020F0502020204030204" pitchFamily="34" charset="0"/>
                <a:cs typeface="Calibri" panose="020F0502020204030204" pitchFamily="34" charset="0"/>
              </a:rPr>
              <a:t>mère </a:t>
            </a:r>
            <a:r>
              <a:rPr lang="fr-FR" sz="2200" dirty="0" smtClean="0">
                <a:latin typeface="Calibri" panose="020F0502020204030204" pitchFamily="34" charset="0"/>
                <a:cs typeface="Calibri" panose="020F0502020204030204" pitchFamily="34" charset="0"/>
              </a:rPr>
              <a:t>noire</a:t>
            </a:r>
            <a:r>
              <a:rPr lang="fr-FR" sz="2200" dirty="0">
                <a:latin typeface="Calibri" panose="020F0502020204030204" pitchFamily="34" charset="0"/>
                <a:cs typeface="Calibri" panose="020F0502020204030204" pitchFamily="34" charset="0"/>
              </a:rPr>
              <a:t>, fille d’esclaves </a:t>
            </a:r>
            <a:r>
              <a:rPr lang="fr-FR" sz="2200" dirty="0" smtClean="0">
                <a:latin typeface="Calibri" panose="020F0502020204030204" pitchFamily="34" charset="0"/>
                <a:cs typeface="Calibri" panose="020F0502020204030204" pitchFamily="34" charset="0"/>
              </a:rPr>
              <a:t>affranchis) = c’est lui qui implante le dribble dans </a:t>
            </a:r>
            <a:r>
              <a:rPr lang="fr-FR" sz="2200" dirty="0">
                <a:latin typeface="Calibri" panose="020F0502020204030204" pitchFamily="34" charset="0"/>
                <a:cs typeface="Calibri" panose="020F0502020204030204" pitchFamily="34" charset="0"/>
              </a:rPr>
              <a:t>le jeu brésilien. </a:t>
            </a:r>
            <a:endParaRPr lang="fr-FR" sz="2200" dirty="0" smtClean="0">
              <a:latin typeface="Calibri" panose="020F0502020204030204" pitchFamily="34" charset="0"/>
              <a:cs typeface="Calibri" panose="020F0502020204030204" pitchFamily="34" charset="0"/>
            </a:endParaRPr>
          </a:p>
          <a:p>
            <a:pPr>
              <a:lnSpc>
                <a:spcPct val="100000"/>
              </a:lnSpc>
            </a:pPr>
            <a:r>
              <a:rPr lang="fr-FR" sz="2200" b="1" dirty="0">
                <a:solidFill>
                  <a:srgbClr val="FF0000"/>
                </a:solidFill>
                <a:latin typeface="Calibri" panose="020F0502020204030204" pitchFamily="34" charset="0"/>
                <a:cs typeface="Calibri" panose="020F0502020204030204" pitchFamily="34" charset="0"/>
              </a:rPr>
              <a:t>► </a:t>
            </a:r>
            <a:r>
              <a:rPr lang="fr-FR" sz="2200" dirty="0">
                <a:latin typeface="Calibri" panose="020F0502020204030204" pitchFamily="34" charset="0"/>
                <a:cs typeface="Calibri" panose="020F0502020204030204" pitchFamily="34" charset="0"/>
              </a:rPr>
              <a:t>I</a:t>
            </a:r>
            <a:r>
              <a:rPr lang="fr-FR" sz="2200" dirty="0" smtClean="0">
                <a:latin typeface="Calibri" panose="020F0502020204030204" pitchFamily="34" charset="0"/>
                <a:cs typeface="Calibri" panose="020F0502020204030204" pitchFamily="34" charset="0"/>
              </a:rPr>
              <a:t>l développe </a:t>
            </a:r>
            <a:r>
              <a:rPr lang="fr-FR" sz="2200" dirty="0">
                <a:latin typeface="Calibri" panose="020F0502020204030204" pitchFamily="34" charset="0"/>
                <a:cs typeface="Calibri" panose="020F0502020204030204" pitchFamily="34" charset="0"/>
              </a:rPr>
              <a:t>un jeu fondé sur </a:t>
            </a:r>
            <a:r>
              <a:rPr lang="fr-FR" sz="2200" b="1" dirty="0">
                <a:latin typeface="Calibri" panose="020F0502020204030204" pitchFamily="34" charset="0"/>
                <a:cs typeface="Calibri" panose="020F0502020204030204" pitchFamily="34" charset="0"/>
              </a:rPr>
              <a:t>l’esquive et la feinte</a:t>
            </a:r>
            <a:r>
              <a:rPr lang="fr-FR" sz="2200" dirty="0">
                <a:latin typeface="Calibri" panose="020F0502020204030204" pitchFamily="34" charset="0"/>
                <a:cs typeface="Calibri" panose="020F0502020204030204" pitchFamily="34" charset="0"/>
              </a:rPr>
              <a:t>, qui lui permettait </a:t>
            </a:r>
            <a:r>
              <a:rPr lang="fr-FR" sz="2200" dirty="0" smtClean="0">
                <a:latin typeface="Calibri" panose="020F0502020204030204" pitchFamily="34" charset="0"/>
                <a:cs typeface="Calibri" panose="020F0502020204030204" pitchFamily="34" charset="0"/>
              </a:rPr>
              <a:t>d’abord de </a:t>
            </a:r>
            <a:r>
              <a:rPr lang="fr-FR" sz="2200" b="1" dirty="0">
                <a:latin typeface="Calibri" panose="020F0502020204030204" pitchFamily="34" charset="0"/>
                <a:cs typeface="Calibri" panose="020F0502020204030204" pitchFamily="34" charset="0"/>
              </a:rPr>
              <a:t>se protéger des </a:t>
            </a:r>
            <a:r>
              <a:rPr lang="fr-FR" sz="2200" b="1" dirty="0" smtClean="0">
                <a:latin typeface="Calibri" panose="020F0502020204030204" pitchFamily="34" charset="0"/>
                <a:cs typeface="Calibri" panose="020F0502020204030204" pitchFamily="34" charset="0"/>
              </a:rPr>
              <a:t>attaques </a:t>
            </a:r>
            <a:r>
              <a:rPr lang="fr-FR" sz="2200" b="1" dirty="0">
                <a:latin typeface="Calibri" panose="020F0502020204030204" pitchFamily="34" charset="0"/>
                <a:cs typeface="Calibri" panose="020F0502020204030204" pitchFamily="34" charset="0"/>
              </a:rPr>
              <a:t>violentes </a:t>
            </a:r>
            <a:r>
              <a:rPr lang="fr-FR" sz="2200" dirty="0">
                <a:latin typeface="Calibri" panose="020F0502020204030204" pitchFamily="34" charset="0"/>
                <a:cs typeface="Calibri" panose="020F0502020204030204" pitchFamily="34" charset="0"/>
              </a:rPr>
              <a:t>des adversaires, qui souvent ne sont pas </a:t>
            </a:r>
            <a:r>
              <a:rPr lang="fr-FR" sz="2200" dirty="0" smtClean="0">
                <a:latin typeface="Calibri" panose="020F0502020204030204" pitchFamily="34" charset="0"/>
                <a:cs typeface="Calibri" panose="020F0502020204030204" pitchFamily="34" charset="0"/>
              </a:rPr>
              <a:t>sifflées</a:t>
            </a:r>
          </a:p>
          <a:p>
            <a:pPr lvl="5">
              <a:lnSpc>
                <a:spcPct val="100000"/>
              </a:lnSpc>
            </a:pPr>
            <a:r>
              <a:rPr lang="fr-FR" sz="2200" dirty="0" smtClean="0">
                <a:latin typeface="Calibri" panose="020F0502020204030204" pitchFamily="34" charset="0"/>
                <a:cs typeface="Calibri" panose="020F0502020204030204" pitchFamily="34" charset="0"/>
              </a:rPr>
              <a:t>=&gt; feintes </a:t>
            </a:r>
            <a:r>
              <a:rPr lang="fr-FR" sz="2200" dirty="0">
                <a:latin typeface="Calibri" panose="020F0502020204030204" pitchFamily="34" charset="0"/>
                <a:cs typeface="Calibri" panose="020F0502020204030204" pitchFamily="34" charset="0"/>
              </a:rPr>
              <a:t>de corps le rendent </a:t>
            </a:r>
            <a:r>
              <a:rPr lang="fr-FR" sz="2200" dirty="0" smtClean="0">
                <a:latin typeface="Calibri" panose="020F0502020204030204" pitchFamily="34" charset="0"/>
                <a:cs typeface="Calibri" panose="020F0502020204030204" pitchFamily="34" charset="0"/>
              </a:rPr>
              <a:t>célèbre = il </a:t>
            </a:r>
            <a:r>
              <a:rPr lang="fr-FR" sz="2200" dirty="0">
                <a:latin typeface="Calibri" panose="020F0502020204030204" pitchFamily="34" charset="0"/>
                <a:cs typeface="Calibri" panose="020F0502020204030204" pitchFamily="34" charset="0"/>
              </a:rPr>
              <a:t>disait qu’il avait appris </a:t>
            </a:r>
            <a:r>
              <a:rPr lang="fr-FR" sz="2200" dirty="0" smtClean="0">
                <a:latin typeface="Calibri" panose="020F0502020204030204" pitchFamily="34" charset="0"/>
                <a:cs typeface="Calibri" panose="020F0502020204030204" pitchFamily="34" charset="0"/>
              </a:rPr>
              <a:t>en </a:t>
            </a:r>
            <a:r>
              <a:rPr lang="fr-FR" sz="2200" dirty="0">
                <a:latin typeface="Calibri" panose="020F0502020204030204" pitchFamily="34" charset="0"/>
                <a:cs typeface="Calibri" panose="020F0502020204030204" pitchFamily="34" charset="0"/>
              </a:rPr>
              <a:t>esquivant les voitures dans son quartier </a:t>
            </a:r>
            <a:r>
              <a:rPr lang="fr-FR" sz="2200" dirty="0" smtClean="0">
                <a:latin typeface="Calibri" panose="020F0502020204030204" pitchFamily="34" charset="0"/>
                <a:cs typeface="Calibri" panose="020F0502020204030204" pitchFamily="34" charset="0"/>
              </a:rPr>
              <a:t>« pouilleux » </a:t>
            </a:r>
            <a:r>
              <a:rPr lang="fr-FR" sz="2200" dirty="0">
                <a:latin typeface="Calibri" panose="020F0502020204030204" pitchFamily="34" charset="0"/>
                <a:cs typeface="Calibri" panose="020F0502020204030204" pitchFamily="34" charset="0"/>
              </a:rPr>
              <a:t>de </a:t>
            </a:r>
            <a:r>
              <a:rPr lang="fr-FR" sz="2200" dirty="0" smtClean="0">
                <a:latin typeface="Calibri" panose="020F0502020204030204" pitchFamily="34" charset="0"/>
                <a:cs typeface="Calibri" panose="020F0502020204030204" pitchFamily="34" charset="0"/>
              </a:rPr>
              <a:t>São </a:t>
            </a:r>
            <a:r>
              <a:rPr lang="fr-FR" sz="2200" dirty="0">
                <a:latin typeface="Calibri" panose="020F0502020204030204" pitchFamily="34" charset="0"/>
                <a:cs typeface="Calibri" panose="020F0502020204030204" pitchFamily="34" charset="0"/>
              </a:rPr>
              <a:t>Paulo</a:t>
            </a:r>
            <a:r>
              <a:rPr lang="fr-FR" sz="2200" dirty="0" smtClean="0">
                <a:latin typeface="Calibri" panose="020F0502020204030204" pitchFamily="34" charset="0"/>
                <a:cs typeface="Calibri" panose="020F0502020204030204" pitchFamily="34" charset="0"/>
              </a:rPr>
              <a:t>.</a:t>
            </a:r>
          </a:p>
          <a:p>
            <a:pPr>
              <a:lnSpc>
                <a:spcPct val="100000"/>
              </a:lnSpc>
            </a:pPr>
            <a:r>
              <a:rPr lang="fr-FR" sz="2200" b="1" dirty="0">
                <a:solidFill>
                  <a:srgbClr val="FF0000"/>
                </a:solidFill>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Au fond, d</a:t>
            </a:r>
            <a:r>
              <a:rPr lang="fr-FR" sz="2200" dirty="0" smtClean="0">
                <a:latin typeface="Calibri" panose="020F0502020204030204" pitchFamily="34" charset="0"/>
                <a:cs typeface="Calibri" panose="020F0502020204030204" pitchFamily="34" charset="0"/>
              </a:rPr>
              <a:t>ribble </a:t>
            </a:r>
            <a:r>
              <a:rPr lang="fr-FR" sz="2200" dirty="0" smtClean="0">
                <a:latin typeface="Calibri" panose="020F0502020204030204" pitchFamily="34" charset="0"/>
                <a:cs typeface="Calibri" panose="020F0502020204030204" pitchFamily="34" charset="0"/>
              </a:rPr>
              <a:t>= forme d’esquive </a:t>
            </a:r>
            <a:r>
              <a:rPr lang="fr-FR" sz="2200" dirty="0">
                <a:latin typeface="Calibri" panose="020F0502020204030204" pitchFamily="34" charset="0"/>
                <a:cs typeface="Calibri" panose="020F0502020204030204" pitchFamily="34" charset="0"/>
              </a:rPr>
              <a:t>avec le </a:t>
            </a:r>
            <a:r>
              <a:rPr lang="fr-FR" sz="2200" dirty="0" smtClean="0">
                <a:latin typeface="Calibri" panose="020F0502020204030204" pitchFamily="34" charset="0"/>
                <a:cs typeface="Calibri" panose="020F0502020204030204" pitchFamily="34" charset="0"/>
              </a:rPr>
              <a:t>ballon = </a:t>
            </a:r>
            <a:r>
              <a:rPr lang="fr-FR" sz="2200" b="1" u="sng" dirty="0" smtClean="0">
                <a:latin typeface="Calibri" panose="020F0502020204030204" pitchFamily="34" charset="0"/>
                <a:cs typeface="Calibri" panose="020F0502020204030204" pitchFamily="34" charset="0"/>
              </a:rPr>
              <a:t>hybridation</a:t>
            </a:r>
            <a:r>
              <a:rPr lang="fr-FR" sz="2200" b="1" dirty="0" smtClean="0">
                <a:latin typeface="Calibri" panose="020F0502020204030204" pitchFamily="34" charset="0"/>
                <a:cs typeface="Calibri" panose="020F0502020204030204" pitchFamily="34" charset="0"/>
              </a:rPr>
              <a:t> </a:t>
            </a:r>
            <a:r>
              <a:rPr lang="fr-FR" sz="2200" b="1" dirty="0">
                <a:latin typeface="Calibri" panose="020F0502020204030204" pitchFamily="34" charset="0"/>
                <a:cs typeface="Calibri" panose="020F0502020204030204" pitchFamily="34" charset="0"/>
              </a:rPr>
              <a:t>des techniques corporelles traditionnelles du football et de celles de la capoeira</a:t>
            </a:r>
            <a:r>
              <a:rPr lang="fr-FR" sz="2200" dirty="0" smtClean="0">
                <a:latin typeface="Calibri" panose="020F0502020204030204" pitchFamily="34" charset="0"/>
                <a:cs typeface="Calibri" panose="020F0502020204030204" pitchFamily="34" charset="0"/>
              </a:rPr>
              <a:t>.</a:t>
            </a:r>
            <a:endParaRPr lang="fr-FR" sz="2200" dirty="0" smtClean="0">
              <a:latin typeface="Calibri" panose="020F0502020204030204" pitchFamily="34" charset="0"/>
              <a:cs typeface="Calibri" panose="020F0502020204030204" pitchFamily="34" charset="0"/>
            </a:endParaRPr>
          </a:p>
          <a:p>
            <a:pPr>
              <a:lnSpc>
                <a:spcPct val="100000"/>
              </a:lnSpc>
            </a:pPr>
            <a:r>
              <a:rPr lang="fr-FR" sz="2200" b="1" dirty="0" smtClean="0">
                <a:solidFill>
                  <a:srgbClr val="FF0000"/>
                </a:solidFill>
                <a:latin typeface="Calibri" panose="020F0502020204030204" pitchFamily="34" charset="0"/>
                <a:cs typeface="Calibri" panose="020F0502020204030204" pitchFamily="34" charset="0"/>
              </a:rPr>
              <a:t>► </a:t>
            </a:r>
            <a:r>
              <a:rPr lang="fr-FR" sz="2200" b="1" u="sng" dirty="0" smtClean="0">
                <a:solidFill>
                  <a:srgbClr val="FF0000"/>
                </a:solidFill>
                <a:latin typeface="Calibri" panose="020F0502020204030204" pitchFamily="34" charset="0"/>
                <a:cs typeface="Calibri" panose="020F0502020204030204" pitchFamily="34" charset="0"/>
              </a:rPr>
              <a:t>Effet</a:t>
            </a:r>
            <a:r>
              <a:rPr lang="fr-FR" sz="2200" dirty="0" smtClean="0">
                <a:latin typeface="Calibri" panose="020F0502020204030204" pitchFamily="34" charset="0"/>
                <a:cs typeface="Calibri" panose="020F0502020204030204" pitchFamily="34" charset="0"/>
              </a:rPr>
              <a:t> : </a:t>
            </a:r>
            <a:r>
              <a:rPr lang="fr-FR" sz="2200" dirty="0">
                <a:latin typeface="Calibri" panose="020F0502020204030204" pitchFamily="34" charset="0"/>
                <a:cs typeface="Calibri" panose="020F0502020204030204" pitchFamily="34" charset="0"/>
              </a:rPr>
              <a:t>m</a:t>
            </a:r>
            <a:r>
              <a:rPr lang="fr-FR" sz="2200" dirty="0" smtClean="0">
                <a:latin typeface="Calibri" panose="020F0502020204030204" pitchFamily="34" charset="0"/>
                <a:cs typeface="Calibri" panose="020F0502020204030204" pitchFamily="34" charset="0"/>
              </a:rPr>
              <a:t>et </a:t>
            </a:r>
            <a:r>
              <a:rPr lang="fr-FR" sz="2200" dirty="0">
                <a:latin typeface="Calibri" panose="020F0502020204030204" pitchFamily="34" charset="0"/>
                <a:cs typeface="Calibri" panose="020F0502020204030204" pitchFamily="34" charset="0"/>
              </a:rPr>
              <a:t>en avant des valeurs que le football blanc </a:t>
            </a:r>
            <a:r>
              <a:rPr lang="fr-FR" sz="2200" dirty="0" smtClean="0">
                <a:latin typeface="Calibri" panose="020F0502020204030204" pitchFamily="34" charset="0"/>
                <a:cs typeface="Calibri" panose="020F0502020204030204" pitchFamily="34" charset="0"/>
              </a:rPr>
              <a:t>européen </a:t>
            </a:r>
            <a:r>
              <a:rPr lang="fr-FR" sz="2200" dirty="0">
                <a:latin typeface="Calibri" panose="020F0502020204030204" pitchFamily="34" charset="0"/>
                <a:cs typeface="Calibri" panose="020F0502020204030204" pitchFamily="34" charset="0"/>
              </a:rPr>
              <a:t>ne </a:t>
            </a:r>
            <a:r>
              <a:rPr lang="fr-FR" sz="2200" dirty="0" smtClean="0">
                <a:latin typeface="Calibri" panose="020F0502020204030204" pitchFamily="34" charset="0"/>
                <a:cs typeface="Calibri" panose="020F0502020204030204" pitchFamily="34" charset="0"/>
              </a:rPr>
              <a:t>contenait </a:t>
            </a:r>
            <a:r>
              <a:rPr lang="fr-FR" sz="2200" dirty="0">
                <a:latin typeface="Calibri" panose="020F0502020204030204" pitchFamily="34" charset="0"/>
                <a:cs typeface="Calibri" panose="020F0502020204030204" pitchFamily="34" charset="0"/>
              </a:rPr>
              <a:t>pas : </a:t>
            </a:r>
            <a:r>
              <a:rPr lang="fr-FR" sz="2200" b="1" dirty="0" smtClean="0">
                <a:latin typeface="Calibri" panose="020F0502020204030204" pitchFamily="34" charset="0"/>
                <a:cs typeface="Calibri" panose="020F0502020204030204" pitchFamily="34" charset="0"/>
              </a:rPr>
              <a:t>focalisation </a:t>
            </a:r>
            <a:r>
              <a:rPr lang="fr-FR" sz="2200" b="1" dirty="0">
                <a:latin typeface="Calibri" panose="020F0502020204030204" pitchFamily="34" charset="0"/>
                <a:cs typeface="Calibri" panose="020F0502020204030204" pitchFamily="34" charset="0"/>
              </a:rPr>
              <a:t>sur l’action </a:t>
            </a:r>
            <a:r>
              <a:rPr lang="fr-FR" sz="2200" b="1" dirty="0" smtClean="0">
                <a:latin typeface="Calibri" panose="020F0502020204030204" pitchFamily="34" charset="0"/>
                <a:cs typeface="Calibri" panose="020F0502020204030204" pitchFamily="34" charset="0"/>
              </a:rPr>
              <a:t>individuelle</a:t>
            </a:r>
            <a:r>
              <a:rPr lang="fr-FR" sz="2200" dirty="0" smtClean="0">
                <a:latin typeface="Calibri" panose="020F0502020204030204" pitchFamily="34" charset="0"/>
                <a:cs typeface="Calibri" panose="020F0502020204030204" pitchFamily="34" charset="0"/>
              </a:rPr>
              <a:t> et </a:t>
            </a:r>
            <a:r>
              <a:rPr lang="fr-FR" sz="2200" b="1" dirty="0">
                <a:latin typeface="Calibri" panose="020F0502020204030204" pitchFamily="34" charset="0"/>
                <a:cs typeface="Calibri" panose="020F0502020204030204" pitchFamily="34" charset="0"/>
              </a:rPr>
              <a:t>duels d’une grande intensité sur le </a:t>
            </a:r>
            <a:r>
              <a:rPr lang="fr-FR" sz="2200" b="1" dirty="0" smtClean="0">
                <a:latin typeface="Calibri" panose="020F0502020204030204" pitchFamily="34" charset="0"/>
                <a:cs typeface="Calibri" panose="020F0502020204030204" pitchFamily="34" charset="0"/>
              </a:rPr>
              <a:t>terrain</a:t>
            </a:r>
            <a:r>
              <a:rPr lang="fr-FR" sz="2200" dirty="0" smtClean="0">
                <a:latin typeface="Calibri" panose="020F0502020204030204" pitchFamily="34" charset="0"/>
                <a:cs typeface="Calibri" panose="020F0502020204030204" pitchFamily="34" charset="0"/>
              </a:rPr>
              <a:t>.</a:t>
            </a:r>
          </a:p>
          <a:p>
            <a:pPr lvl="5">
              <a:lnSpc>
                <a:spcPct val="100000"/>
              </a:lnSpc>
            </a:pPr>
            <a:r>
              <a:rPr lang="fr-FR" sz="2200" b="1" dirty="0" smtClean="0">
                <a:solidFill>
                  <a:srgbClr val="FF0000"/>
                </a:solidFill>
                <a:latin typeface="Calibri" panose="020F0502020204030204" pitchFamily="34" charset="0"/>
                <a:cs typeface="Calibri" panose="020F0502020204030204" pitchFamily="34" charset="0"/>
              </a:rPr>
              <a:t>= </a:t>
            </a:r>
            <a:r>
              <a:rPr lang="fr-FR" sz="2200" b="1" dirty="0" smtClean="0">
                <a:latin typeface="Calibri" panose="020F0502020204030204" pitchFamily="34" charset="0"/>
                <a:cs typeface="Calibri" panose="020F0502020204030204" pitchFamily="34" charset="0"/>
              </a:rPr>
              <a:t>Célébration </a:t>
            </a:r>
            <a:r>
              <a:rPr lang="fr-FR" sz="2200" b="1" dirty="0">
                <a:latin typeface="Calibri" panose="020F0502020204030204" pitchFamily="34" charset="0"/>
                <a:cs typeface="Calibri" panose="020F0502020204030204" pitchFamily="34" charset="0"/>
              </a:rPr>
              <a:t>de la virtuosité du geste </a:t>
            </a:r>
            <a:r>
              <a:rPr lang="fr-FR" sz="2200" b="1" dirty="0" smtClean="0">
                <a:latin typeface="Calibri" panose="020F0502020204030204" pitchFamily="34" charset="0"/>
                <a:cs typeface="Calibri" panose="020F0502020204030204" pitchFamily="34" charset="0"/>
              </a:rPr>
              <a:t>individuel conçu </a:t>
            </a:r>
            <a:r>
              <a:rPr lang="fr-FR" sz="2200" b="1" dirty="0">
                <a:latin typeface="Calibri" panose="020F0502020204030204" pitchFamily="34" charset="0"/>
                <a:cs typeface="Calibri" panose="020F0502020204030204" pitchFamily="34" charset="0"/>
              </a:rPr>
              <a:t>comme </a:t>
            </a:r>
            <a:r>
              <a:rPr lang="fr-FR" sz="2200" b="1" dirty="0">
                <a:solidFill>
                  <a:srgbClr val="FF0000"/>
                </a:solidFill>
                <a:latin typeface="Calibri" panose="020F0502020204030204" pitchFamily="34" charset="0"/>
                <a:cs typeface="Calibri" panose="020F0502020204030204" pitchFamily="34" charset="0"/>
              </a:rPr>
              <a:t>geste </a:t>
            </a:r>
            <a:r>
              <a:rPr lang="fr-FR" sz="2200" b="1" dirty="0" smtClean="0">
                <a:solidFill>
                  <a:srgbClr val="FF0000"/>
                </a:solidFill>
                <a:latin typeface="Calibri" panose="020F0502020204030204" pitchFamily="34" charset="0"/>
                <a:cs typeface="Calibri" panose="020F0502020204030204" pitchFamily="34" charset="0"/>
              </a:rPr>
              <a:t>d’artiste</a:t>
            </a:r>
            <a:r>
              <a:rPr lang="fr-FR" sz="22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ne </a:t>
            </a:r>
            <a:r>
              <a:rPr lang="fr-FR" sz="2200" dirty="0">
                <a:latin typeface="Calibri" panose="020F0502020204030204" pitchFamily="34" charset="0"/>
                <a:cs typeface="Calibri" panose="020F0502020204030204" pitchFamily="34" charset="0"/>
              </a:rPr>
              <a:t>vaut </a:t>
            </a:r>
            <a:r>
              <a:rPr lang="fr-FR" sz="2200" b="1" dirty="0">
                <a:latin typeface="Calibri" panose="020F0502020204030204" pitchFamily="34" charset="0"/>
                <a:cs typeface="Calibri" panose="020F0502020204030204" pitchFamily="34" charset="0"/>
              </a:rPr>
              <a:t>pas pour son utilité ou son efficacité</a:t>
            </a:r>
            <a:r>
              <a:rPr lang="fr-FR" sz="2200" dirty="0">
                <a:latin typeface="Calibri" panose="020F0502020204030204" pitchFamily="34" charset="0"/>
                <a:cs typeface="Calibri" panose="020F0502020204030204" pitchFamily="34" charset="0"/>
              </a:rPr>
              <a:t>, mais pour son </a:t>
            </a:r>
            <a:r>
              <a:rPr lang="fr-FR" sz="2200" b="1" dirty="0">
                <a:latin typeface="Calibri" panose="020F0502020204030204" pitchFamily="34" charset="0"/>
                <a:cs typeface="Calibri" panose="020F0502020204030204" pitchFamily="34" charset="0"/>
              </a:rPr>
              <a:t>côté libre et </a:t>
            </a:r>
            <a:r>
              <a:rPr lang="fr-FR" sz="2200" b="1" dirty="0" smtClean="0">
                <a:latin typeface="Calibri" panose="020F0502020204030204" pitchFamily="34" charset="0"/>
                <a:cs typeface="Calibri" panose="020F0502020204030204" pitchFamily="34" charset="0"/>
              </a:rPr>
              <a:t>spectaculaire</a:t>
            </a:r>
            <a:endParaRPr lang="fr-FR" sz="1600" dirty="0" smtClean="0">
              <a:latin typeface="Calluna" panose="00000500000000000000" pitchFamily="50" charset="0"/>
            </a:endParaRPr>
          </a:p>
          <a:p>
            <a:pPr lvl="5">
              <a:lnSpc>
                <a:spcPct val="100000"/>
              </a:lnSpc>
            </a:pPr>
            <a:endParaRPr lang="fr-FR" sz="1600" dirty="0">
              <a:latin typeface="Calluna" panose="00000500000000000000" pitchFamily="50" charset="0"/>
            </a:endParaRPr>
          </a:p>
          <a:p>
            <a:pPr lvl="5">
              <a:lnSpc>
                <a:spcPct val="100000"/>
              </a:lnSpc>
            </a:pPr>
            <a:r>
              <a:rPr lang="fr-FR" sz="2200" dirty="0" smtClean="0">
                <a:latin typeface="Calibri" panose="020F0502020204030204" pitchFamily="34" charset="0"/>
                <a:ea typeface="Calibri" panose="020F0502020204030204" pitchFamily="34" charset="0"/>
                <a:cs typeface="Calibri" panose="020F0502020204030204" pitchFamily="34" charset="0"/>
              </a:rPr>
              <a:t>= </a:t>
            </a:r>
            <a:r>
              <a:rPr lang="fr-FR" sz="2200" b="1" i="1" dirty="0" err="1">
                <a:solidFill>
                  <a:srgbClr val="FF0000"/>
                </a:solidFill>
                <a:latin typeface="Calibri" panose="020F0502020204030204" pitchFamily="34" charset="0"/>
                <a:ea typeface="Calibri" panose="020F0502020204030204" pitchFamily="34" charset="0"/>
                <a:cs typeface="Calibri" panose="020F0502020204030204" pitchFamily="34" charset="0"/>
              </a:rPr>
              <a:t>joga</a:t>
            </a:r>
            <a:r>
              <a:rPr lang="fr-FR" sz="2200" b="1" i="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fr-FR" sz="2200" b="1" i="1" dirty="0" smtClean="0">
                <a:solidFill>
                  <a:srgbClr val="FF0000"/>
                </a:solidFill>
                <a:latin typeface="Calibri" panose="020F0502020204030204" pitchFamily="34" charset="0"/>
                <a:ea typeface="Calibri" panose="020F0502020204030204" pitchFamily="34" charset="0"/>
                <a:cs typeface="Calibri" panose="020F0502020204030204" pitchFamily="34" charset="0"/>
              </a:rPr>
              <a:t>bonito</a:t>
            </a:r>
            <a:r>
              <a:rPr lang="fr-FR" sz="22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le beau jeu</a:t>
            </a:r>
            <a:endParaRPr lang="fr-FR" sz="2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00884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riedarthur">
            <a:hlinkClick r:id="rId2"/>
          </p:cNvPr>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108960" y="0"/>
            <a:ext cx="4284617" cy="6845538"/>
          </a:xfrm>
          <a:prstGeom prst="rect">
            <a:avLst/>
          </a:prstGeom>
          <a:noFill/>
          <a:ln>
            <a:noFill/>
          </a:ln>
        </p:spPr>
      </p:pic>
    </p:spTree>
    <p:extLst>
      <p:ext uri="{BB962C8B-B14F-4D97-AF65-F5344CB8AC3E}">
        <p14:creationId xmlns:p14="http://schemas.microsoft.com/office/powerpoint/2010/main" val="3455279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6656" y="561703"/>
            <a:ext cx="10753725" cy="5799907"/>
          </a:xfrm>
        </p:spPr>
        <p:txBody>
          <a:bodyPr>
            <a:normAutofit/>
          </a:bodyPr>
          <a:lstStyle/>
          <a:p>
            <a:pPr lvl="0" indent="0">
              <a:lnSpc>
                <a:spcPct val="100000"/>
              </a:lnSpc>
            </a:pPr>
            <a:r>
              <a:rPr lang="fr-FR" sz="2200" b="1" dirty="0" smtClean="0">
                <a:latin typeface="Calibri" panose="020F0502020204030204" pitchFamily="34" charset="0"/>
                <a:cs typeface="Calibri" panose="020F0502020204030204" pitchFamily="34" charset="0"/>
              </a:rPr>
              <a:t>1 </a:t>
            </a:r>
            <a:r>
              <a:rPr lang="fr-FR" sz="2200" b="1"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	</a:t>
            </a:r>
            <a:r>
              <a:rPr lang="fr-FR" sz="2200" b="1" u="heavy" dirty="0" smtClean="0">
                <a:solidFill>
                  <a:srgbClr val="FF0000"/>
                </a:solidFill>
                <a:latin typeface="Calibri" panose="020F0502020204030204" pitchFamily="34" charset="0"/>
                <a:cs typeface="Calibri" panose="020F0502020204030204" pitchFamily="34" charset="0"/>
              </a:rPr>
              <a:t>socialisation</a:t>
            </a:r>
            <a:r>
              <a:rPr lang="fr-FR" sz="2200" dirty="0" smtClean="0">
                <a:latin typeface="Calibri" panose="020F0502020204030204" pitchFamily="34" charset="0"/>
                <a:cs typeface="Calibri" panose="020F0502020204030204" pitchFamily="34" charset="0"/>
              </a:rPr>
              <a:t> = les </a:t>
            </a:r>
            <a:r>
              <a:rPr lang="fr-FR" sz="2200" b="1" dirty="0" smtClean="0">
                <a:latin typeface="Calibri" panose="020F0502020204030204" pitchFamily="34" charset="0"/>
                <a:cs typeface="Calibri" panose="020F0502020204030204" pitchFamily="34" charset="0"/>
              </a:rPr>
              <a:t>mécanismes pratiques et continus</a:t>
            </a:r>
            <a:r>
              <a:rPr lang="fr-FR" sz="2200" dirty="0" smtClean="0">
                <a:latin typeface="Calibri" panose="020F0502020204030204" pitchFamily="34" charset="0"/>
                <a:cs typeface="Calibri" panose="020F0502020204030204" pitchFamily="34" charset="0"/>
              </a:rPr>
              <a:t> par </a:t>
            </a:r>
            <a:r>
              <a:rPr lang="fr-FR" sz="2200" dirty="0">
                <a:latin typeface="Calibri" panose="020F0502020204030204" pitchFamily="34" charset="0"/>
                <a:cs typeface="Calibri" panose="020F0502020204030204" pitchFamily="34" charset="0"/>
              </a:rPr>
              <a:t>lesquels un individu </a:t>
            </a:r>
            <a:r>
              <a:rPr lang="fr-FR" sz="2200" dirty="0" smtClean="0">
                <a:latin typeface="Calibri" panose="020F0502020204030204" pitchFamily="34" charset="0"/>
                <a:cs typeface="Calibri" panose="020F0502020204030204" pitchFamily="34" charset="0"/>
              </a:rPr>
              <a:t>	acquiert les attentes, les goûts, les habitudes propres </a:t>
            </a:r>
            <a:r>
              <a:rPr lang="fr-FR" sz="2200" dirty="0">
                <a:latin typeface="Calibri" panose="020F0502020204030204" pitchFamily="34" charset="0"/>
                <a:cs typeface="Calibri" panose="020F0502020204030204" pitchFamily="34" charset="0"/>
              </a:rPr>
              <a:t>à un groupe </a:t>
            </a:r>
            <a:r>
              <a:rPr lang="fr-FR" sz="2200" dirty="0" smtClean="0">
                <a:latin typeface="Calibri" panose="020F0502020204030204" pitchFamily="34" charset="0"/>
                <a:cs typeface="Calibri" panose="020F0502020204030204" pitchFamily="34" charset="0"/>
              </a:rPr>
              <a:t>social et </a:t>
            </a:r>
            <a:r>
              <a:rPr lang="fr-FR" sz="2200" dirty="0">
                <a:latin typeface="Calibri" panose="020F0502020204030204" pitchFamily="34" charset="0"/>
                <a:cs typeface="Calibri" panose="020F0502020204030204" pitchFamily="34" charset="0"/>
              </a:rPr>
              <a:t>s’y </a:t>
            </a:r>
            <a:r>
              <a:rPr lang="fr-FR" sz="2200" dirty="0" smtClean="0">
                <a:latin typeface="Calibri" panose="020F0502020204030204" pitchFamily="34" charset="0"/>
                <a:cs typeface="Calibri" panose="020F0502020204030204" pitchFamily="34" charset="0"/>
              </a:rPr>
              <a:t>	conforme (école, famille, pairs, etc</a:t>
            </a:r>
            <a:r>
              <a:rPr lang="fr-FR" sz="2200" dirty="0" smtClean="0">
                <a:latin typeface="Calibri" panose="020F0502020204030204" pitchFamily="34" charset="0"/>
                <a:cs typeface="Calibri" panose="020F0502020204030204" pitchFamily="34" charset="0"/>
              </a:rPr>
              <a:t>.). </a:t>
            </a:r>
            <a:r>
              <a:rPr lang="fr-FR" sz="2200" dirty="0" smtClean="0">
                <a:solidFill>
                  <a:srgbClr val="FF0000"/>
                </a:solidFill>
                <a:latin typeface="Calibri" panose="020F0502020204030204" pitchFamily="34" charset="0"/>
                <a:cs typeface="Calibri" panose="020F0502020204030204" pitchFamily="34" charset="0"/>
              </a:rPr>
              <a:t>Comment </a:t>
            </a:r>
            <a:r>
              <a:rPr lang="fr-FR" sz="2200" dirty="0" smtClean="0">
                <a:solidFill>
                  <a:srgbClr val="FF0000"/>
                </a:solidFill>
                <a:latin typeface="Calibri" panose="020F0502020204030204" pitchFamily="34" charset="0"/>
                <a:cs typeface="Calibri" panose="020F0502020204030204" pitchFamily="34" charset="0"/>
              </a:rPr>
              <a:t>la société fabrique les individus.</a:t>
            </a:r>
            <a:endParaRPr lang="fr-FR" sz="2200" dirty="0">
              <a:solidFill>
                <a:srgbClr val="FF0000"/>
              </a:solidFill>
              <a:latin typeface="Calibri" panose="020F0502020204030204" pitchFamily="34" charset="0"/>
              <a:cs typeface="Calibri" panose="020F0502020204030204" pitchFamily="34" charset="0"/>
            </a:endParaRPr>
          </a:p>
          <a:p>
            <a:pPr lvl="0" indent="0">
              <a:lnSpc>
                <a:spcPct val="100000"/>
              </a:lnSpc>
            </a:pPr>
            <a:endParaRPr lang="fr-FR" sz="2200" dirty="0" smtClean="0">
              <a:latin typeface="Calibri" panose="020F0502020204030204" pitchFamily="34" charset="0"/>
              <a:cs typeface="Calibri" panose="020F0502020204030204" pitchFamily="34" charset="0"/>
            </a:endParaRPr>
          </a:p>
          <a:p>
            <a:pPr lvl="0" indent="0">
              <a:lnSpc>
                <a:spcPct val="100000"/>
              </a:lnSpc>
            </a:pPr>
            <a:r>
              <a:rPr lang="fr-FR" sz="2200" b="1" dirty="0">
                <a:latin typeface="Calibri" panose="020F0502020204030204" pitchFamily="34" charset="0"/>
                <a:cs typeface="Calibri" panose="020F0502020204030204" pitchFamily="34" charset="0"/>
              </a:rPr>
              <a:t>2 ► </a:t>
            </a:r>
            <a:r>
              <a:rPr lang="fr-FR" sz="2200" dirty="0" smtClean="0">
                <a:latin typeface="Calibri" panose="020F0502020204030204" pitchFamily="34" charset="0"/>
                <a:cs typeface="Calibri" panose="020F0502020204030204" pitchFamily="34" charset="0"/>
              </a:rPr>
              <a:t>	</a:t>
            </a:r>
            <a:r>
              <a:rPr lang="fr-FR" sz="2200" b="1" u="heavy" dirty="0" smtClean="0">
                <a:solidFill>
                  <a:srgbClr val="FF0000"/>
                </a:solidFill>
                <a:latin typeface="Calibri" panose="020F0502020204030204" pitchFamily="34" charset="0"/>
                <a:cs typeface="Calibri" panose="020F0502020204030204" pitchFamily="34" charset="0"/>
              </a:rPr>
              <a:t>conventions</a:t>
            </a:r>
            <a:r>
              <a:rPr lang="fr-FR" sz="2200" dirty="0" smtClean="0">
                <a:latin typeface="Calibri" panose="020F0502020204030204" pitchFamily="34" charset="0"/>
                <a:cs typeface="Calibri" panose="020F0502020204030204" pitchFamily="34" charset="0"/>
              </a:rPr>
              <a:t> = ensemble de </a:t>
            </a:r>
            <a:r>
              <a:rPr lang="fr-FR" sz="2200" b="1" dirty="0" smtClean="0">
                <a:latin typeface="Calibri" panose="020F0502020204030204" pitchFamily="34" charset="0"/>
                <a:cs typeface="Calibri" panose="020F0502020204030204" pitchFamily="34" charset="0"/>
              </a:rPr>
              <a:t>valeurs</a:t>
            </a:r>
            <a:r>
              <a:rPr lang="fr-FR" sz="2200" dirty="0" smtClean="0">
                <a:latin typeface="Calibri" panose="020F0502020204030204" pitchFamily="34" charset="0"/>
                <a:cs typeface="Calibri" panose="020F0502020204030204" pitchFamily="34" charset="0"/>
              </a:rPr>
              <a:t> (goûts, morale, attentes, etc.) qui organise par 	avance ce qu’il </a:t>
            </a:r>
            <a:r>
              <a:rPr lang="fr-FR" sz="2200" dirty="0">
                <a:latin typeface="Calibri" panose="020F0502020204030204" pitchFamily="34" charset="0"/>
                <a:cs typeface="Calibri" panose="020F0502020204030204" pitchFamily="34" charset="0"/>
              </a:rPr>
              <a:t>est </a:t>
            </a:r>
            <a:r>
              <a:rPr lang="fr-FR" sz="2200" dirty="0" smtClean="0">
                <a:latin typeface="Calibri" panose="020F0502020204030204" pitchFamily="34" charset="0"/>
                <a:cs typeface="Calibri" panose="020F0502020204030204" pitchFamily="34" charset="0"/>
              </a:rPr>
              <a:t>possible </a:t>
            </a:r>
            <a:r>
              <a:rPr lang="fr-FR" sz="2200" dirty="0">
                <a:latin typeface="Calibri" panose="020F0502020204030204" pitchFamily="34" charset="0"/>
                <a:cs typeface="Calibri" panose="020F0502020204030204" pitchFamily="34" charset="0"/>
              </a:rPr>
              <a:t>de </a:t>
            </a:r>
            <a:r>
              <a:rPr lang="fr-FR" sz="2200" dirty="0" smtClean="0">
                <a:latin typeface="Calibri" panose="020F0502020204030204" pitchFamily="34" charset="0"/>
                <a:cs typeface="Calibri" panose="020F0502020204030204" pitchFamily="34" charset="0"/>
              </a:rPr>
              <a:t>faire </a:t>
            </a:r>
            <a:r>
              <a:rPr lang="fr-FR" sz="2200" dirty="0">
                <a:latin typeface="Calibri" panose="020F0502020204030204" pitchFamily="34" charset="0"/>
                <a:cs typeface="Calibri" panose="020F0502020204030204" pitchFamily="34" charset="0"/>
              </a:rPr>
              <a:t>avec son corps </a:t>
            </a:r>
            <a:r>
              <a:rPr lang="fr-FR" sz="2200" dirty="0" smtClean="0">
                <a:latin typeface="Calibri" panose="020F0502020204030204" pitchFamily="34" charset="0"/>
                <a:cs typeface="Calibri" panose="020F0502020204030204" pitchFamily="34" charset="0"/>
              </a:rPr>
              <a:t>et comment le faire dans une 	société donnée.</a:t>
            </a:r>
          </a:p>
          <a:p>
            <a:pPr lvl="0" indent="0">
              <a:lnSpc>
                <a:spcPct val="100000"/>
              </a:lnSpc>
            </a:pPr>
            <a:endParaRPr lang="fr-FR" sz="2200" dirty="0">
              <a:latin typeface="Calibri" panose="020F0502020204030204" pitchFamily="34" charset="0"/>
              <a:cs typeface="Calibri" panose="020F0502020204030204" pitchFamily="34" charset="0"/>
            </a:endParaRPr>
          </a:p>
          <a:p>
            <a:pPr lvl="0" indent="0">
              <a:lnSpc>
                <a:spcPct val="100000"/>
              </a:lnSpc>
            </a:pPr>
            <a:r>
              <a:rPr lang="fr-FR" sz="2200" b="1" dirty="0" smtClean="0">
                <a:latin typeface="Calibri" panose="020F0502020204030204" pitchFamily="34" charset="0"/>
                <a:cs typeface="Calibri" panose="020F0502020204030204" pitchFamily="34" charset="0"/>
              </a:rPr>
              <a:t>3 </a:t>
            </a:r>
            <a:r>
              <a:rPr lang="fr-FR" sz="2200" b="1"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	</a:t>
            </a:r>
            <a:r>
              <a:rPr lang="fr-FR" sz="2200" b="1" u="heavy" dirty="0" smtClean="0">
                <a:solidFill>
                  <a:srgbClr val="FF0000"/>
                </a:solidFill>
                <a:latin typeface="Calibri" panose="020F0502020204030204" pitchFamily="34" charset="0"/>
                <a:cs typeface="Calibri" panose="020F0502020204030204" pitchFamily="34" charset="0"/>
              </a:rPr>
              <a:t>stylisation</a:t>
            </a:r>
            <a:r>
              <a:rPr lang="fr-FR" sz="2200" dirty="0" smtClean="0">
                <a:latin typeface="Calibri" panose="020F0502020204030204" pitchFamily="34" charset="0"/>
                <a:cs typeface="Calibri" panose="020F0502020204030204" pitchFamily="34" charset="0"/>
              </a:rPr>
              <a:t> </a:t>
            </a:r>
            <a:r>
              <a:rPr lang="fr-FR" sz="2200" b="1" dirty="0" smtClean="0">
                <a:latin typeface="Calibri" panose="020F0502020204030204" pitchFamily="34" charset="0"/>
                <a:cs typeface="Calibri" panose="020F0502020204030204" pitchFamily="34" charset="0"/>
              </a:rPr>
              <a:t>= mécanismes </a:t>
            </a:r>
            <a:r>
              <a:rPr lang="fr-FR" sz="2200" b="1" dirty="0">
                <a:latin typeface="Calibri" panose="020F0502020204030204" pitchFamily="34" charset="0"/>
                <a:cs typeface="Calibri" panose="020F0502020204030204" pitchFamily="34" charset="0"/>
              </a:rPr>
              <a:t>symboliques </a:t>
            </a:r>
            <a:r>
              <a:rPr lang="fr-FR" sz="2200" dirty="0" smtClean="0">
                <a:latin typeface="Calibri" panose="020F0502020204030204" pitchFamily="34" charset="0"/>
                <a:cs typeface="Calibri" panose="020F0502020204030204" pitchFamily="34" charset="0"/>
              </a:rPr>
              <a:t>qui donnent sa forme au geste sportif et 	l’investissent d’une </a:t>
            </a:r>
            <a:r>
              <a:rPr lang="fr-FR" sz="2200" dirty="0">
                <a:latin typeface="Calibri" panose="020F0502020204030204" pitchFamily="34" charset="0"/>
                <a:cs typeface="Calibri" panose="020F0502020204030204" pitchFamily="34" charset="0"/>
              </a:rPr>
              <a:t>certaine </a:t>
            </a:r>
            <a:r>
              <a:rPr lang="fr-FR" sz="2200" b="1" i="1" dirty="0" smtClean="0">
                <a:latin typeface="Calibri" panose="020F0502020204030204" pitchFamily="34" charset="0"/>
                <a:cs typeface="Calibri" panose="020F0502020204030204" pitchFamily="34" charset="0"/>
              </a:rPr>
              <a:t>valeur</a:t>
            </a:r>
            <a:r>
              <a:rPr lang="fr-FR" sz="2200" dirty="0" smtClean="0">
                <a:latin typeface="Calibri" panose="020F0502020204030204" pitchFamily="34" charset="0"/>
                <a:cs typeface="Calibri" panose="020F0502020204030204" pitchFamily="34" charset="0"/>
              </a:rPr>
              <a:t> (virtuosité, distinction, beauté). Un geste sportif 	est aussi un </a:t>
            </a:r>
            <a:r>
              <a:rPr lang="fr-FR" sz="2200" b="1" dirty="0" smtClean="0">
                <a:latin typeface="Calibri" panose="020F0502020204030204" pitchFamily="34" charset="0"/>
                <a:cs typeface="Calibri" panose="020F0502020204030204" pitchFamily="34" charset="0"/>
              </a:rPr>
              <a:t>principe de classement </a:t>
            </a:r>
            <a:r>
              <a:rPr lang="fr-FR" sz="2200" dirty="0" smtClean="0">
                <a:latin typeface="Calibri" panose="020F0502020204030204" pitchFamily="34" charset="0"/>
                <a:cs typeface="Calibri" panose="020F0502020204030204" pitchFamily="34" charset="0"/>
              </a:rPr>
              <a:t>de celui qui l’effectue : maîtriser un geste 	</a:t>
            </a:r>
            <a:r>
              <a:rPr lang="fr-FR" sz="2200" dirty="0" smtClean="0">
                <a:latin typeface="Calibri" panose="020F0502020204030204" pitchFamily="34" charset="0"/>
                <a:cs typeface="Calibri" panose="020F0502020204030204" pitchFamily="34" charset="0"/>
              </a:rPr>
              <a:t>sportif difficile</a:t>
            </a:r>
            <a:r>
              <a:rPr lang="fr-FR" sz="2200" dirty="0" smtClean="0">
                <a:latin typeface="Calibri" panose="020F0502020204030204" pitchFamily="34" charset="0"/>
                <a:cs typeface="Calibri" panose="020F0502020204030204" pitchFamily="34" charset="0"/>
              </a:rPr>
              <a:t>, c’est prendre une position sur le marché des positions sportives </a:t>
            </a:r>
          </a:p>
          <a:p>
            <a:pPr indent="0">
              <a:lnSpc>
                <a:spcPct val="100000"/>
              </a:lnSpc>
              <a:buNone/>
            </a:pPr>
            <a:endParaRPr lang="fr-FR" sz="2200" dirty="0">
              <a:latin typeface="Calibri" panose="020F0502020204030204" pitchFamily="34" charset="0"/>
              <a:cs typeface="Calibri" panose="020F0502020204030204" pitchFamily="34" charset="0"/>
            </a:endParaRPr>
          </a:p>
          <a:p>
            <a:pPr indent="0">
              <a:lnSpc>
                <a:spcPct val="100000"/>
              </a:lnSpc>
              <a:buNone/>
            </a:pPr>
            <a:endParaRPr lang="fr-FR" sz="2200" dirty="0">
              <a:latin typeface="Calibri" panose="020F0502020204030204" pitchFamily="34" charset="0"/>
              <a:cs typeface="Calibri" panose="020F0502020204030204" pitchFamily="34" charset="0"/>
            </a:endParaRPr>
          </a:p>
          <a:p>
            <a:endParaRPr lang="fr-FR" sz="2200" dirty="0">
              <a:latin typeface="Calibri" panose="020F0502020204030204" pitchFamily="34" charset="0"/>
              <a:cs typeface="Calibri" panose="020F0502020204030204" pitchFamily="34" charset="0"/>
            </a:endParaRPr>
          </a:p>
          <a:p>
            <a:endParaRPr lang="fr-FR"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36779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6656" y="535577"/>
            <a:ext cx="10753725" cy="5826033"/>
          </a:xfrm>
        </p:spPr>
        <p:txBody>
          <a:bodyPr>
            <a:normAutofit/>
          </a:bodyPr>
          <a:lstStyle/>
          <a:p>
            <a:pPr>
              <a:lnSpc>
                <a:spcPct val="100000"/>
              </a:lnSpc>
            </a:pPr>
            <a:r>
              <a:rPr lang="fr-FR" sz="2200" b="1" dirty="0">
                <a:solidFill>
                  <a:srgbClr val="FF0000"/>
                </a:solidFill>
                <a:latin typeface="Calibri" panose="020F0502020204030204" pitchFamily="34" charset="0"/>
                <a:cs typeface="Calibri" panose="020F0502020204030204" pitchFamily="34" charset="0"/>
              </a:rPr>
              <a:t>► </a:t>
            </a:r>
            <a:r>
              <a:rPr lang="fr-FR" sz="2200" i="1" dirty="0" err="1" smtClean="0">
                <a:latin typeface="Calibri" panose="020F0502020204030204" pitchFamily="34" charset="0"/>
                <a:cs typeface="Calibri" panose="020F0502020204030204" pitchFamily="34" charset="0"/>
              </a:rPr>
              <a:t>Joga</a:t>
            </a:r>
            <a:r>
              <a:rPr lang="fr-FR" sz="2200" i="1" dirty="0" smtClean="0">
                <a:latin typeface="Calibri" panose="020F0502020204030204" pitchFamily="34" charset="0"/>
                <a:cs typeface="Calibri" panose="020F0502020204030204" pitchFamily="34" charset="0"/>
              </a:rPr>
              <a:t> bonito</a:t>
            </a:r>
            <a:r>
              <a:rPr lang="fr-FR" sz="2200" dirty="0" smtClean="0">
                <a:latin typeface="Calibri" panose="020F0502020204030204" pitchFamily="34" charset="0"/>
                <a:cs typeface="Calibri" panose="020F0502020204030204" pitchFamily="34" charset="0"/>
              </a:rPr>
              <a:t> devient </a:t>
            </a:r>
            <a:r>
              <a:rPr lang="fr-FR" sz="2200" dirty="0">
                <a:latin typeface="Calibri" panose="020F0502020204030204" pitchFamily="34" charset="0"/>
                <a:cs typeface="Calibri" panose="020F0502020204030204" pitchFamily="34" charset="0"/>
              </a:rPr>
              <a:t>le </a:t>
            </a:r>
            <a:r>
              <a:rPr lang="fr-FR" sz="2200" b="1" i="1" dirty="0" err="1">
                <a:latin typeface="Calibri" panose="020F0502020204030204" pitchFamily="34" charset="0"/>
                <a:cs typeface="Calibri" panose="020F0502020204030204" pitchFamily="34" charset="0"/>
              </a:rPr>
              <a:t>futebol</a:t>
            </a:r>
            <a:r>
              <a:rPr lang="fr-FR" sz="2200" b="1" i="1" dirty="0">
                <a:latin typeface="Calibri" panose="020F0502020204030204" pitchFamily="34" charset="0"/>
                <a:cs typeface="Calibri" panose="020F0502020204030204" pitchFamily="34" charset="0"/>
              </a:rPr>
              <a:t> </a:t>
            </a:r>
            <a:r>
              <a:rPr lang="fr-FR" sz="2200" b="1" i="1" dirty="0" err="1">
                <a:latin typeface="Calibri" panose="020F0502020204030204" pitchFamily="34" charset="0"/>
                <a:cs typeface="Calibri" panose="020F0502020204030204" pitchFamily="34" charset="0"/>
              </a:rPr>
              <a:t>arte</a:t>
            </a:r>
            <a:r>
              <a:rPr lang="fr-FR" sz="2200" b="1" dirty="0">
                <a:latin typeface="Calibri" panose="020F0502020204030204" pitchFamily="34" charset="0"/>
                <a:cs typeface="Calibri" panose="020F0502020204030204" pitchFamily="34" charset="0"/>
              </a:rPr>
              <a:t> </a:t>
            </a:r>
            <a:r>
              <a:rPr lang="fr-FR" sz="2200" dirty="0">
                <a:latin typeface="Calibri" panose="020F0502020204030204" pitchFamily="34" charset="0"/>
                <a:cs typeface="Calibri" panose="020F0502020204030204" pitchFamily="34" charset="0"/>
              </a:rPr>
              <a:t>dans les années 1950-1960 avec </a:t>
            </a:r>
            <a:r>
              <a:rPr lang="fr-FR" sz="2200" b="1" dirty="0" err="1">
                <a:latin typeface="Calibri" panose="020F0502020204030204" pitchFamily="34" charset="0"/>
                <a:cs typeface="Calibri" panose="020F0502020204030204" pitchFamily="34" charset="0"/>
              </a:rPr>
              <a:t>Garrincha</a:t>
            </a:r>
            <a:r>
              <a:rPr lang="fr-FR" sz="2200" dirty="0">
                <a:latin typeface="Calibri" panose="020F0502020204030204" pitchFamily="34" charset="0"/>
                <a:cs typeface="Calibri" panose="020F0502020204030204" pitchFamily="34" charset="0"/>
              </a:rPr>
              <a:t> ou </a:t>
            </a:r>
            <a:r>
              <a:rPr lang="fr-FR" sz="2200" b="1" dirty="0" smtClean="0">
                <a:latin typeface="Calibri" panose="020F0502020204030204" pitchFamily="34" charset="0"/>
                <a:cs typeface="Calibri" panose="020F0502020204030204" pitchFamily="34" charset="0"/>
              </a:rPr>
              <a:t>Pelé</a:t>
            </a:r>
            <a:r>
              <a:rPr lang="fr-FR" sz="2200" dirty="0" smtClean="0">
                <a:latin typeface="Calibri" panose="020F0502020204030204" pitchFamily="34" charset="0"/>
                <a:cs typeface="Calibri" panose="020F0502020204030204" pitchFamily="34" charset="0"/>
              </a:rPr>
              <a:t>. </a:t>
            </a:r>
          </a:p>
          <a:p>
            <a:pPr>
              <a:lnSpc>
                <a:spcPct val="100000"/>
              </a:lnSpc>
            </a:pPr>
            <a:r>
              <a:rPr lang="fr-FR" sz="2200" dirty="0" smtClean="0">
                <a:latin typeface="Calibri" panose="020F0502020204030204" pitchFamily="34" charset="0"/>
                <a:cs typeface="Calibri" panose="020F0502020204030204" pitchFamily="34" charset="0"/>
              </a:rPr>
              <a:t>= mis </a:t>
            </a:r>
            <a:r>
              <a:rPr lang="fr-FR" sz="2200" dirty="0">
                <a:latin typeface="Calibri" panose="020F0502020204030204" pitchFamily="34" charset="0"/>
                <a:cs typeface="Calibri" panose="020F0502020204030204" pitchFamily="34" charset="0"/>
              </a:rPr>
              <a:t>en forme, expliqué, célébré, </a:t>
            </a:r>
            <a:r>
              <a:rPr lang="fr-FR" sz="2200" b="1" dirty="0">
                <a:latin typeface="Calibri" panose="020F0502020204030204" pitchFamily="34" charset="0"/>
                <a:cs typeface="Calibri" panose="020F0502020204030204" pitchFamily="34" charset="0"/>
              </a:rPr>
              <a:t>rationalisé</a:t>
            </a:r>
            <a:r>
              <a:rPr lang="fr-FR" sz="2200" dirty="0">
                <a:latin typeface="Calibri" panose="020F0502020204030204" pitchFamily="34" charset="0"/>
                <a:cs typeface="Calibri" panose="020F0502020204030204" pitchFamily="34" charset="0"/>
              </a:rPr>
              <a:t> par les journalistes du pays, comme étant le « </a:t>
            </a:r>
            <a:r>
              <a:rPr lang="fr-FR" sz="2200" b="1" dirty="0">
                <a:latin typeface="Calibri" panose="020F0502020204030204" pitchFamily="34" charset="0"/>
                <a:cs typeface="Calibri" panose="020F0502020204030204" pitchFamily="34" charset="0"/>
              </a:rPr>
              <a:t>style brésilien</a:t>
            </a:r>
            <a:r>
              <a:rPr lang="fr-FR" sz="2200" dirty="0">
                <a:latin typeface="Calibri" panose="020F0502020204030204" pitchFamily="34" charset="0"/>
                <a:cs typeface="Calibri" panose="020F0502020204030204" pitchFamily="34" charset="0"/>
              </a:rPr>
              <a:t> », à la fois beau et libre, spectaculaire et porteur d’une </a:t>
            </a:r>
            <a:r>
              <a:rPr lang="fr-FR" sz="2200" b="1" dirty="0">
                <a:latin typeface="Calibri" panose="020F0502020204030204" pitchFamily="34" charset="0"/>
                <a:cs typeface="Calibri" panose="020F0502020204030204" pitchFamily="34" charset="0"/>
              </a:rPr>
              <a:t>mise en </a:t>
            </a:r>
            <a:r>
              <a:rPr lang="fr-FR" sz="2200" b="1" dirty="0" smtClean="0">
                <a:latin typeface="Calibri" panose="020F0502020204030204" pitchFamily="34" charset="0"/>
                <a:cs typeface="Calibri" panose="020F0502020204030204" pitchFamily="34" charset="0"/>
              </a:rPr>
              <a:t>avant positive </a:t>
            </a:r>
            <a:r>
              <a:rPr lang="fr-FR" sz="2200" b="1" dirty="0">
                <a:latin typeface="Calibri" panose="020F0502020204030204" pitchFamily="34" charset="0"/>
                <a:cs typeface="Calibri" panose="020F0502020204030204" pitchFamily="34" charset="0"/>
              </a:rPr>
              <a:t>des Noirs descendants </a:t>
            </a:r>
            <a:r>
              <a:rPr lang="fr-FR" sz="2200" b="1" dirty="0" smtClean="0">
                <a:latin typeface="Calibri" panose="020F0502020204030204" pitchFamily="34" charset="0"/>
                <a:cs typeface="Calibri" panose="020F0502020204030204" pitchFamily="34" charset="0"/>
              </a:rPr>
              <a:t>d’esclaves</a:t>
            </a:r>
          </a:p>
          <a:p>
            <a:pPr>
              <a:lnSpc>
                <a:spcPct val="100000"/>
              </a:lnSpc>
            </a:pPr>
            <a:endParaRPr lang="fr-FR" sz="2200" dirty="0" smtClean="0">
              <a:latin typeface="Calibri" panose="020F0502020204030204" pitchFamily="34" charset="0"/>
              <a:cs typeface="Calibri" panose="020F0502020204030204" pitchFamily="34" charset="0"/>
            </a:endParaRPr>
          </a:p>
          <a:p>
            <a:pPr>
              <a:lnSpc>
                <a:spcPct val="100000"/>
              </a:lnSpc>
            </a:pPr>
            <a:r>
              <a:rPr lang="fr-FR" sz="2200" b="1" dirty="0">
                <a:solidFill>
                  <a:srgbClr val="FF0000"/>
                </a:solidFill>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Ce </a:t>
            </a:r>
            <a:r>
              <a:rPr lang="fr-FR" sz="2200" dirty="0">
                <a:latin typeface="Calibri" panose="020F0502020204030204" pitchFamily="34" charset="0"/>
                <a:cs typeface="Calibri" panose="020F0502020204030204" pitchFamily="34" charset="0"/>
              </a:rPr>
              <a:t>style s’incarne dans des « </a:t>
            </a:r>
            <a:r>
              <a:rPr lang="fr-FR" sz="2200" b="1" dirty="0">
                <a:latin typeface="Calibri" panose="020F0502020204030204" pitchFamily="34" charset="0"/>
                <a:cs typeface="Calibri" panose="020F0502020204030204" pitchFamily="34" charset="0"/>
              </a:rPr>
              <a:t>micro-inventions </a:t>
            </a:r>
            <a:r>
              <a:rPr lang="fr-FR" sz="2200" b="1" dirty="0" smtClean="0">
                <a:latin typeface="Calibri" panose="020F0502020204030204" pitchFamily="34" charset="0"/>
                <a:cs typeface="Calibri" panose="020F0502020204030204" pitchFamily="34" charset="0"/>
              </a:rPr>
              <a:t>techniques</a:t>
            </a:r>
            <a:r>
              <a:rPr lang="fr-FR" sz="22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 associées </a:t>
            </a:r>
            <a:r>
              <a:rPr lang="fr-FR" sz="2200" dirty="0">
                <a:latin typeface="Calibri" panose="020F0502020204030204" pitchFamily="34" charset="0"/>
                <a:cs typeface="Calibri" panose="020F0502020204030204" pitchFamily="34" charset="0"/>
              </a:rPr>
              <a:t>à des joueurs : </a:t>
            </a:r>
            <a:endParaRPr lang="fr-FR" sz="2200" dirty="0" smtClean="0">
              <a:latin typeface="Calibri" panose="020F0502020204030204" pitchFamily="34" charset="0"/>
              <a:cs typeface="Calibri" panose="020F0502020204030204" pitchFamily="34" charset="0"/>
            </a:endParaRPr>
          </a:p>
          <a:p>
            <a:pPr lvl="3">
              <a:lnSpc>
                <a:spcPct val="100000"/>
              </a:lnSpc>
            </a:pPr>
            <a:r>
              <a:rPr lang="fr-FR" sz="22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la </a:t>
            </a:r>
            <a:r>
              <a:rPr lang="fr-FR" sz="2200" dirty="0">
                <a:latin typeface="Calibri" panose="020F0502020204030204" pitchFamily="34" charset="0"/>
                <a:cs typeface="Calibri" panose="020F0502020204030204" pitchFamily="34" charset="0"/>
              </a:rPr>
              <a:t>« </a:t>
            </a:r>
            <a:r>
              <a:rPr lang="fr-FR" sz="2200" b="1" dirty="0">
                <a:latin typeface="Calibri" panose="020F0502020204030204" pitchFamily="34" charset="0"/>
                <a:cs typeface="Calibri" panose="020F0502020204030204" pitchFamily="34" charset="0"/>
              </a:rPr>
              <a:t>bicyclette</a:t>
            </a:r>
            <a:r>
              <a:rPr lang="fr-FR" sz="2200" dirty="0">
                <a:latin typeface="Calibri" panose="020F0502020204030204" pitchFamily="34" charset="0"/>
                <a:cs typeface="Calibri" panose="020F0502020204030204" pitchFamily="34" charset="0"/>
              </a:rPr>
              <a:t> » de </a:t>
            </a:r>
            <a:r>
              <a:rPr lang="fr-FR" sz="2200" dirty="0" err="1">
                <a:latin typeface="Calibri" panose="020F0502020204030204" pitchFamily="34" charset="0"/>
                <a:cs typeface="Calibri" panose="020F0502020204030204" pitchFamily="34" charset="0"/>
              </a:rPr>
              <a:t>Leônidas</a:t>
            </a:r>
            <a:r>
              <a:rPr lang="fr-FR" sz="2200" dirty="0">
                <a:latin typeface="Calibri" panose="020F0502020204030204" pitchFamily="34" charset="0"/>
                <a:cs typeface="Calibri" panose="020F0502020204030204" pitchFamily="34" charset="0"/>
              </a:rPr>
              <a:t> da </a:t>
            </a:r>
            <a:r>
              <a:rPr lang="fr-FR" sz="2200" dirty="0" smtClean="0">
                <a:latin typeface="Calibri" panose="020F0502020204030204" pitchFamily="34" charset="0"/>
                <a:cs typeface="Calibri" panose="020F0502020204030204" pitchFamily="34" charset="0"/>
              </a:rPr>
              <a:t>Silva ; </a:t>
            </a:r>
          </a:p>
          <a:p>
            <a:pPr lvl="3">
              <a:lnSpc>
                <a:spcPct val="100000"/>
              </a:lnSpc>
            </a:pPr>
            <a:r>
              <a:rPr lang="fr-FR" sz="2200" dirty="0">
                <a:latin typeface="Calibri" panose="020F0502020204030204" pitchFamily="34" charset="0"/>
                <a:cs typeface="Calibri" panose="020F0502020204030204" pitchFamily="34" charset="0"/>
              </a:rPr>
              <a:t>– la « </a:t>
            </a:r>
            <a:r>
              <a:rPr lang="fr-FR" sz="2200" b="1" dirty="0" err="1" smtClean="0">
                <a:latin typeface="Calibri" panose="020F0502020204030204" pitchFamily="34" charset="0"/>
                <a:cs typeface="Calibri" panose="020F0502020204030204" pitchFamily="34" charset="0"/>
              </a:rPr>
              <a:t>domingada</a:t>
            </a:r>
            <a:r>
              <a:rPr lang="fr-FR" sz="2200" b="1" dirty="0" smtClean="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 </a:t>
            </a:r>
            <a:r>
              <a:rPr lang="fr-FR" sz="2200" dirty="0">
                <a:latin typeface="Calibri" panose="020F0502020204030204" pitchFamily="34" charset="0"/>
                <a:cs typeface="Calibri" panose="020F0502020204030204" pitchFamily="34" charset="0"/>
              </a:rPr>
              <a:t>de </a:t>
            </a:r>
            <a:r>
              <a:rPr lang="fr-FR" sz="2200" dirty="0" err="1" smtClean="0">
                <a:latin typeface="Calibri" panose="020F0502020204030204" pitchFamily="34" charset="0"/>
                <a:cs typeface="Calibri" panose="020F0502020204030204" pitchFamily="34" charset="0"/>
              </a:rPr>
              <a:t>Dominguos</a:t>
            </a:r>
            <a:r>
              <a:rPr lang="fr-FR" sz="22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 sortir </a:t>
            </a:r>
            <a:r>
              <a:rPr lang="fr-FR" sz="2200" dirty="0">
                <a:latin typeface="Calibri" panose="020F0502020204030204" pitchFamily="34" charset="0"/>
                <a:cs typeface="Calibri" panose="020F0502020204030204" pitchFamily="34" charset="0"/>
              </a:rPr>
              <a:t>de la défense, non par un grand tir, mais en </a:t>
            </a:r>
            <a:r>
              <a:rPr lang="fr-FR" sz="2200" dirty="0" smtClean="0">
                <a:latin typeface="Calibri" panose="020F0502020204030204" pitchFamily="34" charset="0"/>
                <a:cs typeface="Calibri" panose="020F0502020204030204" pitchFamily="34" charset="0"/>
              </a:rPr>
              <a:t>dribblant </a:t>
            </a:r>
            <a:r>
              <a:rPr lang="fr-FR" sz="2200" dirty="0">
                <a:latin typeface="Calibri" panose="020F0502020204030204" pitchFamily="34" charset="0"/>
                <a:cs typeface="Calibri" panose="020F0502020204030204" pitchFamily="34" charset="0"/>
              </a:rPr>
              <a:t>les </a:t>
            </a:r>
            <a:r>
              <a:rPr lang="fr-FR" sz="2200" dirty="0" smtClean="0">
                <a:latin typeface="Calibri" panose="020F0502020204030204" pitchFamily="34" charset="0"/>
                <a:cs typeface="Calibri" panose="020F0502020204030204" pitchFamily="34" charset="0"/>
              </a:rPr>
              <a:t>adversaires ;</a:t>
            </a:r>
          </a:p>
          <a:p>
            <a:pPr lvl="3">
              <a:lnSpc>
                <a:spcPct val="100000"/>
              </a:lnSpc>
            </a:pPr>
            <a:r>
              <a:rPr lang="fr-FR" sz="2200" dirty="0" smtClean="0">
                <a:latin typeface="Calibri" panose="020F0502020204030204" pitchFamily="34" charset="0"/>
                <a:cs typeface="Calibri" panose="020F0502020204030204" pitchFamily="34" charset="0"/>
              </a:rPr>
              <a:t>– le «</a:t>
            </a:r>
            <a:r>
              <a:rPr lang="fr-FR" sz="2200" dirty="0">
                <a:latin typeface="Calibri" panose="020F0502020204030204" pitchFamily="34" charset="0"/>
                <a:cs typeface="Calibri" panose="020F0502020204030204" pitchFamily="34" charset="0"/>
              </a:rPr>
              <a:t> </a:t>
            </a:r>
            <a:r>
              <a:rPr lang="fr-FR" sz="2200" b="1" dirty="0">
                <a:latin typeface="Calibri" panose="020F0502020204030204" pitchFamily="34" charset="0"/>
                <a:cs typeface="Calibri" panose="020F0502020204030204" pitchFamily="34" charset="0"/>
              </a:rPr>
              <a:t>dribble à droite</a:t>
            </a:r>
            <a:r>
              <a:rPr lang="fr-FR" sz="2200" dirty="0">
                <a:latin typeface="Calibri" panose="020F0502020204030204" pitchFamily="34" charset="0"/>
                <a:cs typeface="Calibri" panose="020F0502020204030204" pitchFamily="34" charset="0"/>
              </a:rPr>
              <a:t> » de </a:t>
            </a:r>
            <a:r>
              <a:rPr lang="fr-FR" sz="2200" b="1" dirty="0" err="1">
                <a:latin typeface="Calibri" panose="020F0502020204030204" pitchFamily="34" charset="0"/>
                <a:cs typeface="Calibri" panose="020F0502020204030204" pitchFamily="34" charset="0"/>
              </a:rPr>
              <a:t>Garrincha</a:t>
            </a:r>
            <a:r>
              <a:rPr lang="fr-FR" sz="2200" dirty="0">
                <a:latin typeface="Calibri" panose="020F0502020204030204" pitchFamily="34" charset="0"/>
                <a:cs typeface="Calibri" panose="020F0502020204030204" pitchFamily="34" charset="0"/>
              </a:rPr>
              <a:t> qui fait la renommée internationale de l’équipe brésilienne lors des Coupes du monde de 1958 et 1962.</a:t>
            </a:r>
          </a:p>
          <a:p>
            <a:endParaRPr lang="fr-FR" sz="22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34207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4032" y="3655152"/>
            <a:ext cx="5463932" cy="677108"/>
          </a:xfrm>
          <a:prstGeom prst="rect">
            <a:avLst/>
          </a:prstGeom>
        </p:spPr>
        <p:txBody>
          <a:bodyPr wrap="none">
            <a:spAutoFit/>
          </a:bodyPr>
          <a:lstStyle/>
          <a:p>
            <a:r>
              <a:rPr lang="fr-FR" sz="2000" dirty="0">
                <a:latin typeface="Calibri" panose="020F0502020204030204" pitchFamily="34" charset="0"/>
                <a:ea typeface="Calibri" panose="020F0502020204030204" pitchFamily="34" charset="0"/>
                <a:cs typeface="Calibri" panose="020F0502020204030204" pitchFamily="34" charset="0"/>
                <a:hlinkClick r:id="rId2"/>
              </a:rPr>
              <a:t>https://</a:t>
            </a:r>
            <a:r>
              <a:rPr lang="fr-FR" sz="2000" dirty="0" smtClean="0">
                <a:latin typeface="Calibri" panose="020F0502020204030204" pitchFamily="34" charset="0"/>
                <a:ea typeface="Calibri" panose="020F0502020204030204" pitchFamily="34" charset="0"/>
                <a:cs typeface="Calibri" panose="020F0502020204030204" pitchFamily="34" charset="0"/>
                <a:hlinkClick r:id="rId2"/>
              </a:rPr>
              <a:t>www.youtube.com/watch?v=Onh-5ptYfI4</a:t>
            </a:r>
            <a:endParaRPr lang="fr-FR" sz="2000" dirty="0" smtClean="0">
              <a:latin typeface="Calibri" panose="020F0502020204030204" pitchFamily="34" charset="0"/>
              <a:ea typeface="Calibri" panose="020F0502020204030204" pitchFamily="34" charset="0"/>
              <a:cs typeface="Calibri" panose="020F0502020204030204" pitchFamily="34" charset="0"/>
            </a:endParaRPr>
          </a:p>
          <a:p>
            <a:endParaRPr lang="fr-FR" dirty="0"/>
          </a:p>
        </p:txBody>
      </p:sp>
      <p:sp>
        <p:nvSpPr>
          <p:cNvPr id="3" name="Bouton d'action : Fin 2">
            <a:hlinkClick r:id="" action="ppaction://hlinkshowjump?jump=lastslide" highlightClick="1"/>
          </p:cNvPr>
          <p:cNvSpPr/>
          <p:nvPr/>
        </p:nvSpPr>
        <p:spPr>
          <a:xfrm>
            <a:off x="5240381" y="2033325"/>
            <a:ext cx="1711235" cy="833120"/>
          </a:xfrm>
          <a:prstGeom prst="actionButtonEnd">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9751745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ttps://www.caviarmagazine.fr/wp-content/uploads/2020/06/bicyclette-600x387.jpg"/>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783771" y="2612"/>
            <a:ext cx="10633166" cy="6858392"/>
          </a:xfrm>
          <a:prstGeom prst="rect">
            <a:avLst/>
          </a:prstGeom>
          <a:noFill/>
          <a:ln>
            <a:noFill/>
          </a:ln>
        </p:spPr>
      </p:pic>
    </p:spTree>
    <p:extLst>
      <p:ext uri="{BB962C8B-B14F-4D97-AF65-F5344CB8AC3E}">
        <p14:creationId xmlns:p14="http://schemas.microsoft.com/office/powerpoint/2010/main" val="30027628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Garrincha face à l'URSS lors du Mondial 58 en Suède.">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70334"/>
            <a:ext cx="9614263" cy="6928334"/>
          </a:xfrm>
          <a:prstGeom prst="rect">
            <a:avLst/>
          </a:prstGeom>
          <a:noFill/>
          <a:ln>
            <a:noFill/>
          </a:ln>
        </p:spPr>
      </p:pic>
    </p:spTree>
    <p:extLst>
      <p:ext uri="{BB962C8B-B14F-4D97-AF65-F5344CB8AC3E}">
        <p14:creationId xmlns:p14="http://schemas.microsoft.com/office/powerpoint/2010/main" val="38173880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1886" y="313509"/>
            <a:ext cx="11652068" cy="6048101"/>
          </a:xfrm>
        </p:spPr>
        <p:txBody>
          <a:bodyPr>
            <a:noAutofit/>
          </a:bodyPr>
          <a:lstStyle/>
          <a:p>
            <a:pPr>
              <a:lnSpc>
                <a:spcPct val="100000"/>
              </a:lnSpc>
            </a:pPr>
            <a:endParaRPr lang="fr-FR" sz="2200" b="1" dirty="0" smtClean="0">
              <a:solidFill>
                <a:srgbClr val="FF0000"/>
              </a:solidFill>
              <a:latin typeface="Calibri" panose="020F0502020204030204" pitchFamily="34" charset="0"/>
              <a:cs typeface="Calibri" panose="020F0502020204030204" pitchFamily="34" charset="0"/>
            </a:endParaRPr>
          </a:p>
          <a:p>
            <a:pPr>
              <a:lnSpc>
                <a:spcPct val="100000"/>
              </a:lnSpc>
            </a:pPr>
            <a:r>
              <a:rPr lang="fr-FR" sz="2200" b="1" dirty="0" smtClean="0">
                <a:solidFill>
                  <a:srgbClr val="FF0000"/>
                </a:solidFill>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Une </a:t>
            </a:r>
            <a:r>
              <a:rPr lang="fr-FR" sz="2200" b="1" dirty="0">
                <a:latin typeface="Calibri" panose="020F0502020204030204" pitchFamily="34" charset="0"/>
                <a:cs typeface="Calibri" panose="020F0502020204030204" pitchFamily="34" charset="0"/>
              </a:rPr>
              <a:t>technique corporelle </a:t>
            </a:r>
            <a:r>
              <a:rPr lang="fr-FR" sz="2200" b="1" dirty="0" smtClean="0">
                <a:latin typeface="Calibri" panose="020F0502020204030204" pitchFamily="34" charset="0"/>
                <a:cs typeface="Calibri" panose="020F0502020204030204" pitchFamily="34" charset="0"/>
              </a:rPr>
              <a:t>(comme </a:t>
            </a:r>
            <a:r>
              <a:rPr lang="fr-FR" sz="2200" b="1" dirty="0">
                <a:latin typeface="Calibri" panose="020F0502020204030204" pitchFamily="34" charset="0"/>
                <a:cs typeface="Calibri" panose="020F0502020204030204" pitchFamily="34" charset="0"/>
              </a:rPr>
              <a:t>le </a:t>
            </a:r>
            <a:r>
              <a:rPr lang="fr-FR" sz="2200" b="1" dirty="0" smtClean="0">
                <a:latin typeface="Calibri" panose="020F0502020204030204" pitchFamily="34" charset="0"/>
                <a:cs typeface="Calibri" panose="020F0502020204030204" pitchFamily="34" charset="0"/>
              </a:rPr>
              <a:t>dribble) </a:t>
            </a:r>
            <a:r>
              <a:rPr lang="fr-FR" sz="2200" b="1" dirty="0">
                <a:latin typeface="Calibri" panose="020F0502020204030204" pitchFamily="34" charset="0"/>
                <a:cs typeface="Calibri" panose="020F0502020204030204" pitchFamily="34" charset="0"/>
              </a:rPr>
              <a:t>contient d’importants enjeux </a:t>
            </a:r>
            <a:r>
              <a:rPr lang="fr-FR" sz="2200" b="1" dirty="0" smtClean="0">
                <a:latin typeface="Calibri" panose="020F0502020204030204" pitchFamily="34" charset="0"/>
                <a:cs typeface="Calibri" panose="020F0502020204030204" pitchFamily="34" charset="0"/>
              </a:rPr>
              <a:t>sociaux, politiques et raciaux : </a:t>
            </a:r>
            <a:r>
              <a:rPr lang="fr-FR" sz="2200" dirty="0" smtClean="0">
                <a:latin typeface="Calibri" panose="020F0502020204030204" pitchFamily="34" charset="0"/>
                <a:cs typeface="Calibri" panose="020F0502020204030204" pitchFamily="34" charset="0"/>
              </a:rPr>
              <a:t>en </a:t>
            </a:r>
            <a:r>
              <a:rPr lang="fr-FR" sz="2200" dirty="0">
                <a:latin typeface="Calibri" panose="020F0502020204030204" pitchFamily="34" charset="0"/>
                <a:cs typeface="Calibri" panose="020F0502020204030204" pitchFamily="34" charset="0"/>
              </a:rPr>
              <a:t>opposant l’acrobatie du geste à la rentabilité du </a:t>
            </a:r>
            <a:r>
              <a:rPr lang="fr-FR" sz="2200" dirty="0" smtClean="0">
                <a:latin typeface="Calibri" panose="020F0502020204030204" pitchFamily="34" charset="0"/>
                <a:cs typeface="Calibri" panose="020F0502020204030204" pitchFamily="34" charset="0"/>
              </a:rPr>
              <a:t>jeu = </a:t>
            </a:r>
            <a:r>
              <a:rPr lang="fr-FR" sz="2200" dirty="0">
                <a:latin typeface="Calibri" panose="020F0502020204030204" pitchFamily="34" charset="0"/>
                <a:cs typeface="Calibri" panose="020F0502020204030204" pitchFamily="34" charset="0"/>
              </a:rPr>
              <a:t>il contient les </a:t>
            </a:r>
            <a:r>
              <a:rPr lang="fr-FR" sz="2200" b="1" dirty="0">
                <a:latin typeface="Calibri" panose="020F0502020204030204" pitchFamily="34" charset="0"/>
                <a:cs typeface="Calibri" panose="020F0502020204030204" pitchFamily="34" charset="0"/>
              </a:rPr>
              <a:t>clivages raciaux propres au Brésil du début du 20</a:t>
            </a:r>
            <a:r>
              <a:rPr lang="fr-FR" sz="2200" b="1" baseline="30000" dirty="0">
                <a:latin typeface="Calibri" panose="020F0502020204030204" pitchFamily="34" charset="0"/>
                <a:cs typeface="Calibri" panose="020F0502020204030204" pitchFamily="34" charset="0"/>
              </a:rPr>
              <a:t>e</a:t>
            </a:r>
            <a:r>
              <a:rPr lang="fr-FR" sz="2200" b="1" dirty="0">
                <a:latin typeface="Calibri" panose="020F0502020204030204" pitchFamily="34" charset="0"/>
                <a:cs typeface="Calibri" panose="020F0502020204030204" pitchFamily="34" charset="0"/>
              </a:rPr>
              <a:t> siècle</a:t>
            </a:r>
            <a:r>
              <a:rPr lang="fr-FR" sz="2200" dirty="0">
                <a:latin typeface="Calibri" panose="020F0502020204030204" pitchFamily="34" charset="0"/>
                <a:cs typeface="Calibri" panose="020F0502020204030204" pitchFamily="34" charset="0"/>
              </a:rPr>
              <a:t>, </a:t>
            </a:r>
            <a:r>
              <a:rPr lang="fr-FR" sz="2200" b="1" dirty="0" smtClean="0">
                <a:latin typeface="Calibri" panose="020F0502020204030204" pitchFamily="34" charset="0"/>
                <a:cs typeface="Calibri" panose="020F0502020204030204" pitchFamily="34" charset="0"/>
              </a:rPr>
              <a:t>l’affirmation </a:t>
            </a:r>
            <a:r>
              <a:rPr lang="fr-FR" sz="2200" b="1" dirty="0">
                <a:latin typeface="Calibri" panose="020F0502020204030204" pitchFamily="34" charset="0"/>
                <a:cs typeface="Calibri" panose="020F0502020204030204" pitchFamily="34" charset="0"/>
              </a:rPr>
              <a:t>des joueurs pauvres et noirs dans le sport</a:t>
            </a:r>
            <a:r>
              <a:rPr lang="fr-FR" sz="2200" dirty="0">
                <a:latin typeface="Calibri" panose="020F0502020204030204" pitchFamily="34" charset="0"/>
                <a:cs typeface="Calibri" panose="020F0502020204030204" pitchFamily="34" charset="0"/>
              </a:rPr>
              <a:t>. </a:t>
            </a:r>
          </a:p>
          <a:p>
            <a:pPr>
              <a:lnSpc>
                <a:spcPct val="100000"/>
              </a:lnSpc>
            </a:pPr>
            <a:endParaRPr lang="fr-FR" sz="2200" dirty="0" smtClean="0">
              <a:latin typeface="Calibri" panose="020F0502020204030204" pitchFamily="34" charset="0"/>
              <a:cs typeface="Calibri" panose="020F0502020204030204" pitchFamily="34" charset="0"/>
            </a:endParaRPr>
          </a:p>
          <a:p>
            <a:pPr>
              <a:lnSpc>
                <a:spcPct val="100000"/>
              </a:lnSpc>
            </a:pPr>
            <a:r>
              <a:rPr lang="fr-FR" sz="2200" b="1" dirty="0">
                <a:solidFill>
                  <a:srgbClr val="FF0000"/>
                </a:solidFill>
                <a:latin typeface="Calibri" panose="020F0502020204030204" pitchFamily="34" charset="0"/>
                <a:cs typeface="Calibri" panose="020F0502020204030204" pitchFamily="34" charset="0"/>
              </a:rPr>
              <a:t>► </a:t>
            </a:r>
            <a:r>
              <a:rPr lang="fr-FR" sz="2200" b="1" dirty="0" smtClean="0">
                <a:solidFill>
                  <a:schemeClr val="tx1"/>
                </a:solidFill>
                <a:latin typeface="Calibri" panose="020F0502020204030204" pitchFamily="34" charset="0"/>
                <a:cs typeface="Calibri" panose="020F0502020204030204" pitchFamily="34" charset="0"/>
              </a:rPr>
              <a:t>Autres innovations techniques : </a:t>
            </a:r>
            <a:r>
              <a:rPr lang="fr-FR" sz="2200" dirty="0">
                <a:latin typeface="Calibri" panose="020F0502020204030204" pitchFamily="34" charset="0"/>
                <a:cs typeface="Calibri" panose="020F0502020204030204" pitchFamily="34" charset="0"/>
              </a:rPr>
              <a:t>o</a:t>
            </a:r>
            <a:r>
              <a:rPr lang="fr-FR" sz="2200" dirty="0" smtClean="0">
                <a:latin typeface="Calibri" panose="020F0502020204030204" pitchFamily="34" charset="0"/>
                <a:cs typeface="Calibri" panose="020F0502020204030204" pitchFamily="34" charset="0"/>
              </a:rPr>
              <a:t>n </a:t>
            </a:r>
            <a:r>
              <a:rPr lang="fr-FR" sz="2200" dirty="0">
                <a:latin typeface="Calibri" panose="020F0502020204030204" pitchFamily="34" charset="0"/>
                <a:cs typeface="Calibri" panose="020F0502020204030204" pitchFamily="34" charset="0"/>
              </a:rPr>
              <a:t>peut penser </a:t>
            </a:r>
            <a:r>
              <a:rPr lang="fr-FR" sz="2200" dirty="0" smtClean="0">
                <a:latin typeface="Calibri" panose="020F0502020204030204" pitchFamily="34" charset="0"/>
                <a:cs typeface="Calibri" panose="020F0502020204030204" pitchFamily="34" charset="0"/>
              </a:rPr>
              <a:t>aussi au </a:t>
            </a:r>
            <a:r>
              <a:rPr lang="fr-FR" sz="2200" b="1" i="1" dirty="0" err="1">
                <a:latin typeface="Calibri" panose="020F0502020204030204" pitchFamily="34" charset="0"/>
                <a:cs typeface="Calibri" panose="020F0502020204030204" pitchFamily="34" charset="0"/>
              </a:rPr>
              <a:t>dunk</a:t>
            </a:r>
            <a:r>
              <a:rPr lang="fr-FR" sz="2200" dirty="0">
                <a:latin typeface="Calibri" panose="020F0502020204030204" pitchFamily="34" charset="0"/>
                <a:cs typeface="Calibri" panose="020F0502020204030204" pitchFamily="34" charset="0"/>
              </a:rPr>
              <a:t>, qui constitue l’une des figures les plus spectaculaires au basket*, et qui a été réalisé en match officiel par </a:t>
            </a:r>
            <a:r>
              <a:rPr lang="fr-FR" sz="2200" b="1" dirty="0">
                <a:latin typeface="Calibri" panose="020F0502020204030204" pitchFamily="34" charset="0"/>
                <a:cs typeface="Calibri" panose="020F0502020204030204" pitchFamily="34" charset="0"/>
              </a:rPr>
              <a:t>Joe </a:t>
            </a:r>
            <a:r>
              <a:rPr lang="fr-FR" sz="2200" b="1" dirty="0" err="1">
                <a:latin typeface="Calibri" panose="020F0502020204030204" pitchFamily="34" charset="0"/>
                <a:cs typeface="Calibri" panose="020F0502020204030204" pitchFamily="34" charset="0"/>
              </a:rPr>
              <a:t>Fortenberry</a:t>
            </a:r>
            <a:r>
              <a:rPr lang="fr-FR" sz="22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Caractère </a:t>
            </a:r>
            <a:r>
              <a:rPr lang="fr-FR" sz="2200" dirty="0">
                <a:latin typeface="Calibri" panose="020F0502020204030204" pitchFamily="34" charset="0"/>
                <a:cs typeface="Calibri" panose="020F0502020204030204" pitchFamily="34" charset="0"/>
              </a:rPr>
              <a:t>inhabituel et difficile d’un geste qui est perçu comme beau. Devient </a:t>
            </a:r>
            <a:r>
              <a:rPr lang="fr-FR" sz="2200" dirty="0" smtClean="0">
                <a:latin typeface="Calibri" panose="020F0502020204030204" pitchFamily="34" charset="0"/>
                <a:cs typeface="Calibri" panose="020F0502020204030204" pitchFamily="34" charset="0"/>
              </a:rPr>
              <a:t>dans les années 50-60, la marque des basketteurs noirs.</a:t>
            </a:r>
          </a:p>
          <a:p>
            <a:pPr marL="0" indent="0">
              <a:lnSpc>
                <a:spcPct val="100000"/>
              </a:lnSpc>
              <a:buNone/>
            </a:pPr>
            <a:endParaRPr lang="fr-FR" sz="2200" dirty="0" smtClean="0">
              <a:latin typeface="Calibri" panose="020F0502020204030204" pitchFamily="34" charset="0"/>
              <a:cs typeface="Calibri" panose="020F0502020204030204" pitchFamily="34" charset="0"/>
            </a:endParaRPr>
          </a:p>
          <a:p>
            <a:pPr>
              <a:lnSpc>
                <a:spcPct val="100000"/>
              </a:lnSpc>
            </a:pPr>
            <a:r>
              <a:rPr lang="fr-FR" sz="2200" b="1" dirty="0">
                <a:solidFill>
                  <a:srgbClr val="FF0000"/>
                </a:solidFill>
                <a:latin typeface="Calibri" panose="020F0502020204030204" pitchFamily="34" charset="0"/>
                <a:cs typeface="Calibri" panose="020F0502020204030204" pitchFamily="34" charset="0"/>
              </a:rPr>
              <a:t>► </a:t>
            </a:r>
            <a:r>
              <a:rPr lang="fr-FR" sz="2200" dirty="0">
                <a:latin typeface="Calibri" panose="020F0502020204030204" pitchFamily="34" charset="0"/>
                <a:cs typeface="Calibri" panose="020F0502020204030204" pitchFamily="34" charset="0"/>
              </a:rPr>
              <a:t>R</a:t>
            </a:r>
            <a:r>
              <a:rPr lang="fr-FR" sz="2200" dirty="0" smtClean="0">
                <a:latin typeface="Calibri" panose="020F0502020204030204" pitchFamily="34" charset="0"/>
                <a:cs typeface="Calibri" panose="020F0502020204030204" pitchFamily="34" charset="0"/>
              </a:rPr>
              <a:t>éalise </a:t>
            </a:r>
            <a:r>
              <a:rPr lang="fr-FR" sz="2200" dirty="0">
                <a:latin typeface="Calibri" panose="020F0502020204030204" pitchFamily="34" charset="0"/>
                <a:cs typeface="Calibri" panose="020F0502020204030204" pitchFamily="34" charset="0"/>
              </a:rPr>
              <a:t>les catégories du </a:t>
            </a:r>
            <a:r>
              <a:rPr lang="fr-FR" sz="2200" b="1" dirty="0">
                <a:latin typeface="Calibri" panose="020F0502020204030204" pitchFamily="34" charset="0"/>
                <a:cs typeface="Calibri" panose="020F0502020204030204" pitchFamily="34" charset="0"/>
              </a:rPr>
              <a:t>« beau geste » (</a:t>
            </a:r>
            <a:r>
              <a:rPr lang="fr-FR" sz="2200" b="1" i="1" dirty="0">
                <a:latin typeface="Calibri" panose="020F0502020204030204" pitchFamily="34" charset="0"/>
                <a:cs typeface="Calibri" panose="020F0502020204030204" pitchFamily="34" charset="0"/>
              </a:rPr>
              <a:t>stylisation du geste</a:t>
            </a:r>
            <a:r>
              <a:rPr lang="fr-FR" sz="2200" b="1" dirty="0">
                <a:latin typeface="Calibri" panose="020F0502020204030204" pitchFamily="34" charset="0"/>
                <a:cs typeface="Calibri" panose="020F0502020204030204" pitchFamily="34" charset="0"/>
              </a:rPr>
              <a:t>)</a:t>
            </a:r>
            <a:r>
              <a:rPr lang="fr-FR" sz="2200" dirty="0">
                <a:latin typeface="Calibri" panose="020F0502020204030204" pitchFamily="34" charset="0"/>
                <a:cs typeface="Calibri" panose="020F0502020204030204" pitchFamily="34" charset="0"/>
              </a:rPr>
              <a:t> et la </a:t>
            </a:r>
            <a:r>
              <a:rPr lang="fr-FR" sz="2200" b="1" dirty="0">
                <a:latin typeface="Calibri" panose="020F0502020204030204" pitchFamily="34" charset="0"/>
                <a:cs typeface="Calibri" panose="020F0502020204030204" pitchFamily="34" charset="0"/>
              </a:rPr>
              <a:t>distinction individuelle du joueur </a:t>
            </a:r>
            <a:r>
              <a:rPr lang="fr-FR" sz="2200" dirty="0">
                <a:latin typeface="Calibri" panose="020F0502020204030204" pitchFamily="34" charset="0"/>
                <a:cs typeface="Calibri" panose="020F0502020204030204" pitchFamily="34" charset="0"/>
              </a:rPr>
              <a:t>qui le réalise </a:t>
            </a:r>
            <a:r>
              <a:rPr lang="fr-FR" sz="2200" dirty="0" smtClean="0">
                <a:latin typeface="Calibri" panose="020F0502020204030204" pitchFamily="34" charset="0"/>
                <a:cs typeface="Calibri" panose="020F0502020204030204" pitchFamily="34" charset="0"/>
              </a:rPr>
              <a:t>(</a:t>
            </a:r>
            <a:r>
              <a:rPr lang="fr-FR" sz="2200" b="1" i="1" dirty="0" smtClean="0">
                <a:latin typeface="Calibri" panose="020F0502020204030204" pitchFamily="34" charset="0"/>
                <a:cs typeface="Calibri" panose="020F0502020204030204" pitchFamily="34" charset="0"/>
              </a:rPr>
              <a:t>classement </a:t>
            </a:r>
            <a:r>
              <a:rPr lang="fr-FR" sz="2200" b="1" i="1" dirty="0" smtClean="0">
                <a:latin typeface="Calibri" panose="020F0502020204030204" pitchFamily="34" charset="0"/>
                <a:cs typeface="Calibri" panose="020F0502020204030204" pitchFamily="34" charset="0"/>
              </a:rPr>
              <a:t>du sportif</a:t>
            </a:r>
            <a:r>
              <a:rPr lang="fr-FR" sz="2200" dirty="0">
                <a:latin typeface="Calibri" panose="020F0502020204030204" pitchFamily="34" charset="0"/>
                <a:cs typeface="Calibri" panose="020F0502020204030204" pitchFamily="34" charset="0"/>
              </a:rPr>
              <a:t>).</a:t>
            </a:r>
            <a:endParaRPr lang="fr-FR" sz="22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9182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Groupe Benjamine 1"/>
          <p:cNvPicPr/>
          <p:nvPr/>
        </p:nvPicPr>
        <p:blipFill>
          <a:blip r:embed="rId2">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0" y="0"/>
            <a:ext cx="12192000" cy="6859344"/>
          </a:xfrm>
          <a:prstGeom prst="rect">
            <a:avLst/>
          </a:prstGeom>
          <a:noFill/>
          <a:ln>
            <a:noFill/>
          </a:ln>
        </p:spPr>
      </p:pic>
      <p:sp>
        <p:nvSpPr>
          <p:cNvPr id="13" name="Rectangle à coins arrondis 12"/>
          <p:cNvSpPr/>
          <p:nvPr/>
        </p:nvSpPr>
        <p:spPr>
          <a:xfrm>
            <a:off x="555812" y="741633"/>
            <a:ext cx="5540188" cy="4997553"/>
          </a:xfrm>
          <a:prstGeom prst="wedgeRoundRectCallout">
            <a:avLst>
              <a:gd name="adj1" fmla="val -38551"/>
              <a:gd name="adj2" fmla="val 63345"/>
              <a:gd name="adj3" fmla="val 16667"/>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1">
            <a:extLst>
              <a:ext uri="{FF2B5EF4-FFF2-40B4-BE49-F238E27FC236}">
                <a16:creationId xmlns:a16="http://schemas.microsoft.com/office/drawing/2014/main" id="{F3F7B797-3BDC-40F9-8E80-CB0B0C130324}"/>
              </a:ext>
            </a:extLst>
          </p:cNvPr>
          <p:cNvSpPr txBox="1">
            <a:spLocks/>
          </p:cNvSpPr>
          <p:nvPr/>
        </p:nvSpPr>
        <p:spPr>
          <a:xfrm>
            <a:off x="861060" y="551370"/>
            <a:ext cx="5922917" cy="3352800"/>
          </a:xfrm>
          <a:prstGeom prst="rect">
            <a:avLst/>
          </a:prstGeom>
        </p:spPr>
        <p:txBody>
          <a:bodyPr rtlCol="0">
            <a:no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nSpc>
                <a:spcPct val="100000"/>
              </a:lnSpc>
            </a:pPr>
            <a:endParaRPr lang="fr-FR" sz="5200" b="1" cap="all" dirty="0" smtClean="0">
              <a:solidFill>
                <a:srgbClr val="FFC000"/>
              </a:solidFill>
              <a:latin typeface="Calibri" panose="020F0502020204030204" pitchFamily="34" charset="0"/>
              <a:cs typeface="Calibri" panose="020F0502020204030204" pitchFamily="34" charset="0"/>
            </a:endParaRPr>
          </a:p>
          <a:p>
            <a:pPr>
              <a:lnSpc>
                <a:spcPct val="100000"/>
              </a:lnSpc>
            </a:pPr>
            <a:r>
              <a:rPr lang="fr-FR" sz="5600" b="1" cap="all" dirty="0" smtClean="0">
                <a:solidFill>
                  <a:srgbClr val="002060"/>
                </a:solidFill>
                <a:latin typeface="Calibri" panose="020F0502020204030204" pitchFamily="34" charset="0"/>
                <a:cs typeface="Calibri" panose="020F0502020204030204" pitchFamily="34" charset="0"/>
              </a:rPr>
              <a:t>I/.</a:t>
            </a:r>
            <a:r>
              <a:rPr lang="fr-FR" sz="5600" b="1" cap="all" dirty="0" smtClean="0">
                <a:solidFill>
                  <a:srgbClr val="FFC000"/>
                </a:solidFill>
                <a:latin typeface="Calibri" panose="020F0502020204030204" pitchFamily="34" charset="0"/>
                <a:cs typeface="Calibri" panose="020F0502020204030204" pitchFamily="34" charset="0"/>
              </a:rPr>
              <a:t> Comment acquiert-on</a:t>
            </a:r>
          </a:p>
          <a:p>
            <a:pPr>
              <a:lnSpc>
                <a:spcPct val="100000"/>
              </a:lnSpc>
            </a:pPr>
            <a:r>
              <a:rPr lang="fr-FR" sz="5600" b="1" cap="all" dirty="0" smtClean="0">
                <a:solidFill>
                  <a:srgbClr val="FFC000"/>
                </a:solidFill>
                <a:latin typeface="Calibri" panose="020F0502020204030204" pitchFamily="34" charset="0"/>
                <a:cs typeface="Calibri" panose="020F0502020204030204" pitchFamily="34" charset="0"/>
              </a:rPr>
              <a:t>Une technique</a:t>
            </a:r>
          </a:p>
          <a:p>
            <a:pPr>
              <a:lnSpc>
                <a:spcPct val="100000"/>
              </a:lnSpc>
            </a:pPr>
            <a:r>
              <a:rPr lang="fr-FR" sz="5600" b="1" cap="all" dirty="0" smtClean="0">
                <a:solidFill>
                  <a:srgbClr val="FFC000"/>
                </a:solidFill>
                <a:latin typeface="Calibri" panose="020F0502020204030204" pitchFamily="34" charset="0"/>
                <a:cs typeface="Calibri" panose="020F0502020204030204" pitchFamily="34" charset="0"/>
              </a:rPr>
              <a:t>Sportive ?</a:t>
            </a:r>
          </a:p>
          <a:p>
            <a:pPr>
              <a:lnSpc>
                <a:spcPct val="100000"/>
              </a:lnSpc>
            </a:pPr>
            <a:r>
              <a:rPr lang="fr-FR" sz="2200" b="1" cap="all" spc="0" dirty="0" smtClean="0">
                <a:solidFill>
                  <a:srgbClr val="002060"/>
                </a:solidFill>
                <a:latin typeface="Calibri" panose="020F0502020204030204" pitchFamily="34" charset="0"/>
                <a:cs typeface="Calibri" panose="020F0502020204030204" pitchFamily="34" charset="0"/>
              </a:rPr>
              <a:t>Socialisation &amp; incorporation</a:t>
            </a:r>
            <a:r>
              <a:rPr lang="fr-FR" sz="5200" b="1" cap="all" spc="0" dirty="0" smtClean="0">
                <a:solidFill>
                  <a:srgbClr val="002060"/>
                </a:solidFill>
                <a:latin typeface="Calibri" panose="020F0502020204030204" pitchFamily="34" charset="0"/>
                <a:cs typeface="Calibri" panose="020F0502020204030204" pitchFamily="34" charset="0"/>
              </a:rPr>
              <a:t> </a:t>
            </a:r>
            <a:br>
              <a:rPr lang="fr-FR" sz="5200" b="1" cap="all" spc="0" dirty="0" smtClean="0">
                <a:solidFill>
                  <a:srgbClr val="002060"/>
                </a:solidFill>
                <a:latin typeface="Calibri" panose="020F0502020204030204" pitchFamily="34" charset="0"/>
                <a:cs typeface="Calibri" panose="020F0502020204030204" pitchFamily="34" charset="0"/>
              </a:rPr>
            </a:br>
            <a:endParaRPr lang="fr-FR" sz="5200" b="1" cap="all" spc="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236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6571" y="195943"/>
            <a:ext cx="11612879" cy="6466114"/>
          </a:xfrm>
        </p:spPr>
        <p:txBody>
          <a:bodyPr>
            <a:normAutofit/>
          </a:bodyPr>
          <a:lstStyle/>
          <a:p>
            <a:pPr indent="0">
              <a:lnSpc>
                <a:spcPct val="100000"/>
              </a:lnSpc>
              <a:buNone/>
            </a:pPr>
            <a:r>
              <a:rPr lang="fr-FR" sz="2200" b="1" dirty="0">
                <a:latin typeface="Calibri" panose="020F0502020204030204" pitchFamily="34" charset="0"/>
                <a:cs typeface="Calibri" panose="020F0502020204030204" pitchFamily="34" charset="0"/>
              </a:rPr>
              <a:t>► </a:t>
            </a:r>
            <a:r>
              <a:rPr lang="fr-FR" sz="2200" b="1" dirty="0" smtClean="0">
                <a:latin typeface="Calibri" panose="020F0502020204030204" pitchFamily="34" charset="0"/>
                <a:cs typeface="Calibri" panose="020F0502020204030204" pitchFamily="34" charset="0"/>
              </a:rPr>
              <a:t>Au centre</a:t>
            </a:r>
            <a:r>
              <a:rPr lang="fr-FR" sz="2200" dirty="0" smtClean="0">
                <a:latin typeface="Calibri" panose="020F0502020204030204" pitchFamily="34" charset="0"/>
                <a:cs typeface="Calibri" panose="020F0502020204030204" pitchFamily="34" charset="0"/>
              </a:rPr>
              <a:t> des techniques du corps = </a:t>
            </a:r>
            <a:r>
              <a:rPr lang="fr-FR" sz="2200" b="1" dirty="0" smtClean="0">
                <a:latin typeface="Calibri" panose="020F0502020204030204" pitchFamily="34" charset="0"/>
                <a:cs typeface="Calibri" panose="020F0502020204030204" pitchFamily="34" charset="0"/>
              </a:rPr>
              <a:t>l’éducation</a:t>
            </a:r>
            <a:r>
              <a:rPr lang="fr-FR" sz="2200" dirty="0" smtClean="0">
                <a:latin typeface="Calibri" panose="020F0502020204030204" pitchFamily="34" charset="0"/>
                <a:cs typeface="Calibri" panose="020F0502020204030204" pitchFamily="34" charset="0"/>
              </a:rPr>
              <a:t>* (chez Mauss = « façonnage »)</a:t>
            </a:r>
            <a:endParaRPr lang="fr-FR" sz="2200" dirty="0" smtClean="0">
              <a:latin typeface="Calibri" panose="020F0502020204030204" pitchFamily="34" charset="0"/>
              <a:cs typeface="Calibri" panose="020F0502020204030204" pitchFamily="34" charset="0"/>
            </a:endParaRPr>
          </a:p>
          <a:p>
            <a:pPr lvl="2" indent="0">
              <a:lnSpc>
                <a:spcPct val="100000"/>
              </a:lnSpc>
              <a:buNone/>
            </a:pPr>
            <a:endParaRPr lang="fr-FR" sz="1100" i="0" dirty="0" smtClean="0">
              <a:latin typeface="Calibri" panose="020F0502020204030204" pitchFamily="34" charset="0"/>
              <a:cs typeface="Calibri" panose="020F0502020204030204" pitchFamily="34" charset="0"/>
            </a:endParaRPr>
          </a:p>
          <a:p>
            <a:pPr lvl="5" indent="0">
              <a:lnSpc>
                <a:spcPct val="100000"/>
              </a:lnSpc>
              <a:buNone/>
            </a:pPr>
            <a:r>
              <a:rPr lang="fr-FR" sz="2200" b="1" i="0" dirty="0" smtClean="0">
                <a:latin typeface="Calibri" panose="020F0502020204030204" pitchFamily="34" charset="0"/>
                <a:cs typeface="Calibri" panose="020F0502020204030204" pitchFamily="34" charset="0"/>
              </a:rPr>
              <a:t>Emile Durkheim </a:t>
            </a:r>
            <a:r>
              <a:rPr lang="fr-FR" sz="2200" i="0" dirty="0" smtClean="0">
                <a:latin typeface="Calibri" panose="020F0502020204030204" pitchFamily="34" charset="0"/>
                <a:cs typeface="Calibri" panose="020F0502020204030204" pitchFamily="34" charset="0"/>
              </a:rPr>
              <a:t>(</a:t>
            </a:r>
            <a:r>
              <a:rPr lang="fr-FR" sz="2200" i="1" dirty="0" smtClean="0">
                <a:latin typeface="Calibri" panose="020F0502020204030204" pitchFamily="34" charset="0"/>
                <a:cs typeface="Calibri" panose="020F0502020204030204" pitchFamily="34" charset="0"/>
              </a:rPr>
              <a:t>Education et société</a:t>
            </a:r>
            <a:r>
              <a:rPr lang="fr-FR" sz="2200" i="0" dirty="0" smtClean="0">
                <a:latin typeface="Calibri" panose="020F0502020204030204" pitchFamily="34" charset="0"/>
                <a:cs typeface="Calibri" panose="020F0502020204030204" pitchFamily="34" charset="0"/>
              </a:rPr>
              <a:t>, 1911) : </a:t>
            </a:r>
            <a:r>
              <a:rPr lang="fr-FR" sz="2200" b="1" i="0" dirty="0" smtClean="0">
                <a:solidFill>
                  <a:srgbClr val="FF0000"/>
                </a:solidFill>
                <a:latin typeface="Calibri" panose="020F0502020204030204" pitchFamily="34" charset="0"/>
                <a:cs typeface="Calibri" panose="020F0502020204030204" pitchFamily="34" charset="0"/>
              </a:rPr>
              <a:t>« </a:t>
            </a:r>
            <a:r>
              <a:rPr lang="fr-FR" sz="2200" b="1" i="0" dirty="0">
                <a:solidFill>
                  <a:srgbClr val="FF0000"/>
                </a:solidFill>
                <a:latin typeface="Calibri" panose="020F0502020204030204" pitchFamily="34" charset="0"/>
                <a:cs typeface="Calibri" panose="020F0502020204030204" pitchFamily="34" charset="0"/>
              </a:rPr>
              <a:t>L’éducation est l’action exercée par les générations adultes sur celles qui ne sont pas encore mûres pour la vie sociale. Elle a pour objet de susciter et de développer chez l’enfant un certain nombre d’états physiques, intellectuels et moraux que réclament de lui et la société politique dans son ensemble et le milieu spécial auquel il est particulièrement </a:t>
            </a:r>
            <a:r>
              <a:rPr lang="fr-FR" sz="2200" b="1" i="0" dirty="0" smtClean="0">
                <a:solidFill>
                  <a:srgbClr val="FF0000"/>
                </a:solidFill>
                <a:latin typeface="Calibri" panose="020F0502020204030204" pitchFamily="34" charset="0"/>
                <a:cs typeface="Calibri" panose="020F0502020204030204" pitchFamily="34" charset="0"/>
              </a:rPr>
              <a:t>destiné ».</a:t>
            </a:r>
            <a:endParaRPr lang="fr-FR" sz="2200" b="1" i="0" dirty="0">
              <a:solidFill>
                <a:srgbClr val="FF0000"/>
              </a:solidFill>
              <a:latin typeface="Calibri" panose="020F0502020204030204" pitchFamily="34" charset="0"/>
              <a:cs typeface="Calibri" panose="020F0502020204030204" pitchFamily="34" charset="0"/>
            </a:endParaRPr>
          </a:p>
          <a:p>
            <a:pPr indent="0">
              <a:lnSpc>
                <a:spcPct val="100000"/>
              </a:lnSpc>
              <a:buNone/>
            </a:pPr>
            <a:endParaRPr lang="fr-FR" sz="800" dirty="0">
              <a:latin typeface="Calibri" panose="020F0502020204030204" pitchFamily="34" charset="0"/>
              <a:cs typeface="Calibri" panose="020F0502020204030204" pitchFamily="34" charset="0"/>
            </a:endParaRPr>
          </a:p>
          <a:p>
            <a:pPr indent="0">
              <a:lnSpc>
                <a:spcPct val="100000"/>
              </a:lnSpc>
              <a:buNone/>
            </a:pPr>
            <a:endParaRPr lang="fr-FR" sz="800" dirty="0">
              <a:latin typeface="Calibri" panose="020F0502020204030204" pitchFamily="34" charset="0"/>
              <a:cs typeface="Calibri" panose="020F0502020204030204" pitchFamily="34" charset="0"/>
            </a:endParaRPr>
          </a:p>
          <a:p>
            <a:pPr indent="0">
              <a:lnSpc>
                <a:spcPct val="100000"/>
              </a:lnSpc>
              <a:buNone/>
            </a:pPr>
            <a:r>
              <a:rPr lang="fr-FR" sz="2200" b="1" dirty="0" smtClean="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Instances d’apprentissage des gestuelles à vocation sportive : </a:t>
            </a:r>
          </a:p>
          <a:p>
            <a:pPr indent="0">
              <a:lnSpc>
                <a:spcPct val="100000"/>
              </a:lnSpc>
              <a:buNone/>
            </a:pPr>
            <a:r>
              <a:rPr lang="fr-FR" sz="2200" dirty="0" smtClean="0">
                <a:latin typeface="Calibri" panose="020F0502020204030204" pitchFamily="34" charset="0"/>
                <a:cs typeface="Calibri" panose="020F0502020204030204" pitchFamily="34" charset="0"/>
              </a:rPr>
              <a:t>	–&gt; </a:t>
            </a:r>
            <a:r>
              <a:rPr lang="fr-FR" sz="2200" b="1" dirty="0" smtClean="0">
                <a:solidFill>
                  <a:srgbClr val="FF0000"/>
                </a:solidFill>
                <a:latin typeface="Calibri" panose="020F0502020204030204" pitchFamily="34" charset="0"/>
                <a:cs typeface="Calibri" panose="020F0502020204030204" pitchFamily="34" charset="0"/>
              </a:rPr>
              <a:t>l’école</a:t>
            </a:r>
            <a:r>
              <a:rPr lang="fr-FR" sz="2200" dirty="0" smtClean="0">
                <a:latin typeface="Calibri" panose="020F0502020204030204" pitchFamily="34" charset="0"/>
                <a:cs typeface="Calibri" panose="020F0502020204030204" pitchFamily="34" charset="0"/>
              </a:rPr>
              <a:t>, et notamment les cours d’EPS, </a:t>
            </a:r>
          </a:p>
          <a:p>
            <a:pPr indent="0">
              <a:lnSpc>
                <a:spcPct val="100000"/>
              </a:lnSpc>
              <a:buNone/>
            </a:pPr>
            <a:r>
              <a:rPr lang="fr-FR" sz="2200" b="1" dirty="0" smtClean="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–&gt; </a:t>
            </a:r>
            <a:r>
              <a:rPr lang="fr-FR" sz="2200" b="1" dirty="0" smtClean="0">
                <a:solidFill>
                  <a:srgbClr val="FF0000"/>
                </a:solidFill>
                <a:latin typeface="Calibri" panose="020F0502020204030204" pitchFamily="34" charset="0"/>
                <a:cs typeface="Calibri" panose="020F0502020204030204" pitchFamily="34" charset="0"/>
              </a:rPr>
              <a:t>la famille</a:t>
            </a:r>
            <a:r>
              <a:rPr lang="fr-FR" sz="2200" dirty="0" smtClean="0">
                <a:latin typeface="Calibri" panose="020F0502020204030204" pitchFamily="34" charset="0"/>
                <a:cs typeface="Calibri" panose="020F0502020204030204" pitchFamily="34" charset="0"/>
              </a:rPr>
              <a:t>, ce qui veut dire le milieu social familial particulier où les enfants sont socialisés</a:t>
            </a:r>
          </a:p>
          <a:p>
            <a:pPr indent="0">
              <a:lnSpc>
                <a:spcPct val="100000"/>
              </a:lnSpc>
              <a:buNone/>
            </a:pPr>
            <a:r>
              <a:rPr lang="fr-FR" sz="2200" dirty="0" smtClean="0">
                <a:latin typeface="Calibri" panose="020F0502020204030204" pitchFamily="34" charset="0"/>
                <a:cs typeface="Calibri" panose="020F0502020204030204" pitchFamily="34" charset="0"/>
              </a:rPr>
              <a:t>	–&gt; </a:t>
            </a:r>
            <a:r>
              <a:rPr lang="fr-FR" sz="2200" b="1" dirty="0" smtClean="0">
                <a:solidFill>
                  <a:srgbClr val="FF0000"/>
                </a:solidFill>
                <a:latin typeface="Calibri" panose="020F0502020204030204" pitchFamily="34" charset="0"/>
                <a:cs typeface="Calibri" panose="020F0502020204030204" pitchFamily="34" charset="0"/>
              </a:rPr>
              <a:t>les pairs</a:t>
            </a:r>
            <a:r>
              <a:rPr lang="fr-FR" sz="2200" dirty="0">
                <a:solidFill>
                  <a:srgbClr val="FF0000"/>
                </a:solidFill>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(potes, </a:t>
            </a:r>
            <a:r>
              <a:rPr lang="fr-FR" sz="2200" dirty="0" smtClean="0">
                <a:latin typeface="Calibri" panose="020F0502020204030204" pitchFamily="34" charset="0"/>
                <a:cs typeface="Calibri" panose="020F0502020204030204" pitchFamily="34" charset="0"/>
              </a:rPr>
              <a:t>étudiants, « potes », collègues, etc</a:t>
            </a:r>
            <a:r>
              <a:rPr lang="fr-FR" sz="2200" dirty="0" smtClean="0">
                <a:latin typeface="Calibri" panose="020F0502020204030204" pitchFamily="34" charset="0"/>
                <a:cs typeface="Calibri" panose="020F0502020204030204" pitchFamily="34" charset="0"/>
              </a:rPr>
              <a:t>.)</a:t>
            </a:r>
          </a:p>
          <a:p>
            <a:pPr indent="0">
              <a:lnSpc>
                <a:spcPct val="100000"/>
              </a:lnSpc>
              <a:buNone/>
            </a:pPr>
            <a:r>
              <a:rPr lang="fr-FR" sz="22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–&gt; </a:t>
            </a:r>
            <a:r>
              <a:rPr lang="fr-FR" sz="2200" b="1" dirty="0" smtClean="0">
                <a:solidFill>
                  <a:srgbClr val="FF0000"/>
                </a:solidFill>
                <a:latin typeface="Calibri" panose="020F0502020204030204" pitchFamily="34" charset="0"/>
                <a:cs typeface="Calibri" panose="020F0502020204030204" pitchFamily="34" charset="0"/>
              </a:rPr>
              <a:t>Etc.</a:t>
            </a:r>
            <a:r>
              <a:rPr lang="fr-FR" sz="2200" dirty="0" smtClean="0">
                <a:solidFill>
                  <a:srgbClr val="FF0000"/>
                </a:solidFill>
                <a:latin typeface="Calibri" panose="020F0502020204030204" pitchFamily="34" charset="0"/>
                <a:cs typeface="Calibri" panose="020F0502020204030204" pitchFamily="34" charset="0"/>
              </a:rPr>
              <a:t> </a:t>
            </a:r>
            <a:endParaRPr lang="fr-FR" sz="2200" dirty="0" smtClean="0">
              <a:latin typeface="Calibri" panose="020F0502020204030204" pitchFamily="34" charset="0"/>
              <a:cs typeface="Calibri" panose="020F0502020204030204" pitchFamily="34" charset="0"/>
            </a:endParaRPr>
          </a:p>
          <a:p>
            <a:endParaRPr lang="fr-FR" sz="2200" dirty="0">
              <a:latin typeface="Calibri" panose="020F0502020204030204" pitchFamily="34" charset="0"/>
              <a:cs typeface="Calibri" panose="020F0502020204030204" pitchFamily="34" charset="0"/>
            </a:endParaRPr>
          </a:p>
        </p:txBody>
      </p:sp>
      <p:graphicFrame>
        <p:nvGraphicFramePr>
          <p:cNvPr id="2" name="Objet 1"/>
          <p:cNvGraphicFramePr>
            <a:graphicFrameLocks noChangeAspect="1"/>
          </p:cNvGraphicFramePr>
          <p:nvPr>
            <p:extLst>
              <p:ext uri="{D42A27DB-BD31-4B8C-83A1-F6EECF244321}">
                <p14:modId xmlns:p14="http://schemas.microsoft.com/office/powerpoint/2010/main" val="1084285147"/>
              </p:ext>
            </p:extLst>
          </p:nvPr>
        </p:nvGraphicFramePr>
        <p:xfrm>
          <a:off x="92075" y="92075"/>
          <a:ext cx="1204913" cy="438150"/>
        </p:xfrm>
        <a:graphic>
          <a:graphicData uri="http://schemas.openxmlformats.org/presentationml/2006/ole">
            <mc:AlternateContent xmlns:mc="http://schemas.openxmlformats.org/markup-compatibility/2006">
              <mc:Choice xmlns:v="urn:schemas-microsoft-com:vml" Requires="v">
                <p:oleObj spid="_x0000_s1032" name="Objet d’environnement du Gestionnaire de liaisons" showAsIcon="1" r:id="rId3" imgW="1205280" imgH="437760" progId="Package">
                  <p:embed/>
                </p:oleObj>
              </mc:Choice>
              <mc:Fallback>
                <p:oleObj name="Objet d’environnement du Gestionnaire de liaisons" showAsIcon="1" r:id="rId3" imgW="1205280" imgH="437760" progId="Package">
                  <p:embed/>
                  <p:pic>
                    <p:nvPicPr>
                      <p:cNvPr id="0" name=""/>
                      <p:cNvPicPr/>
                      <p:nvPr/>
                    </p:nvPicPr>
                    <p:blipFill>
                      <a:blip r:embed="rId4"/>
                      <a:stretch>
                        <a:fillRect/>
                      </a:stretch>
                    </p:blipFill>
                    <p:spPr>
                      <a:xfrm>
                        <a:off x="92075" y="92075"/>
                        <a:ext cx="1204913" cy="438150"/>
                      </a:xfrm>
                      <a:prstGeom prst="rect">
                        <a:avLst/>
                      </a:prstGeom>
                    </p:spPr>
                  </p:pic>
                </p:oleObj>
              </mc:Fallback>
            </mc:AlternateContent>
          </a:graphicData>
        </a:graphic>
      </p:graphicFrame>
    </p:spTree>
    <p:extLst>
      <p:ext uri="{BB962C8B-B14F-4D97-AF65-F5344CB8AC3E}">
        <p14:creationId xmlns:p14="http://schemas.microsoft.com/office/powerpoint/2010/main" val="3792027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18011" y="209007"/>
            <a:ext cx="11390811" cy="6152604"/>
          </a:xfrm>
        </p:spPr>
        <p:txBody>
          <a:bodyPr>
            <a:normAutofit/>
          </a:bodyPr>
          <a:lstStyle/>
          <a:p>
            <a:pPr indent="0">
              <a:lnSpc>
                <a:spcPct val="100000"/>
              </a:lnSpc>
            </a:pPr>
            <a:r>
              <a:rPr lang="fr-FR" b="1" dirty="0">
                <a:latin typeface="Calluna" panose="00000500000000000000" pitchFamily="50" charset="0"/>
                <a:cs typeface="Calibri" panose="020F0502020204030204" pitchFamily="34" charset="0"/>
              </a:rPr>
              <a:t>1.1. </a:t>
            </a:r>
            <a:r>
              <a:rPr lang="fr-FR" b="1" dirty="0" smtClean="0">
                <a:solidFill>
                  <a:srgbClr val="FF0000"/>
                </a:solidFill>
                <a:latin typeface="Calibri" panose="020F0502020204030204" pitchFamily="34" charset="0"/>
                <a:cs typeface="Calibri" panose="020F0502020204030204" pitchFamily="34" charset="0"/>
              </a:rPr>
              <a:t>« Tiens-toi bien droite » : gymnastique et incorporation </a:t>
            </a:r>
            <a:r>
              <a:rPr lang="fr-FR" b="1" dirty="0">
                <a:solidFill>
                  <a:srgbClr val="FF0000"/>
                </a:solidFill>
                <a:latin typeface="Calibri" panose="020F0502020204030204" pitchFamily="34" charset="0"/>
                <a:cs typeface="Calibri" panose="020F0502020204030204" pitchFamily="34" charset="0"/>
              </a:rPr>
              <a:t>de la féminité</a:t>
            </a:r>
            <a:endParaRPr lang="fr-FR" dirty="0">
              <a:solidFill>
                <a:srgbClr val="FF0000"/>
              </a:solidFill>
              <a:latin typeface="Calibri" panose="020F0502020204030204" pitchFamily="34" charset="0"/>
              <a:cs typeface="Calibri" panose="020F0502020204030204" pitchFamily="34" charset="0"/>
            </a:endParaRPr>
          </a:p>
          <a:p>
            <a:pPr indent="0">
              <a:lnSpc>
                <a:spcPct val="100000"/>
              </a:lnSpc>
            </a:pPr>
            <a:endParaRPr lang="fr-FR" sz="2000" dirty="0" smtClean="0">
              <a:latin typeface="Calibri" panose="020F0502020204030204" pitchFamily="34" charset="0"/>
              <a:cs typeface="Calibri" panose="020F0502020204030204" pitchFamily="34" charset="0"/>
            </a:endParaRPr>
          </a:p>
          <a:p>
            <a:pPr indent="0">
              <a:lnSpc>
                <a:spcPct val="100000"/>
              </a:lnSpc>
              <a:buNone/>
            </a:pPr>
            <a:r>
              <a:rPr lang="fr-FR" sz="2200" b="1" u="sng" dirty="0" smtClean="0">
                <a:latin typeface="Calibri" panose="020F0502020204030204" pitchFamily="34" charset="0"/>
                <a:cs typeface="Calibri" panose="020F0502020204030204" pitchFamily="34" charset="0"/>
              </a:rPr>
              <a:t>Cas</a:t>
            </a:r>
            <a:r>
              <a:rPr lang="fr-FR" sz="2200" b="1" dirty="0" smtClean="0">
                <a:latin typeface="Calibri" panose="020F0502020204030204" pitchFamily="34" charset="0"/>
                <a:cs typeface="Calibri" panose="020F0502020204030204" pitchFamily="34" charset="0"/>
              </a:rPr>
              <a:t>.</a:t>
            </a:r>
            <a:r>
              <a:rPr lang="fr-FR" sz="2200" dirty="0" smtClean="0">
                <a:latin typeface="Calibri" panose="020F0502020204030204" pitchFamily="34" charset="0"/>
                <a:cs typeface="Calibri" panose="020F0502020204030204" pitchFamily="34" charset="0"/>
              </a:rPr>
              <a:t> Enquête de </a:t>
            </a:r>
            <a:r>
              <a:rPr lang="fr-FR" sz="2200" b="1" dirty="0" smtClean="0">
                <a:latin typeface="Calibri" panose="020F0502020204030204" pitchFamily="34" charset="0"/>
                <a:cs typeface="Calibri" panose="020F0502020204030204" pitchFamily="34" charset="0"/>
              </a:rPr>
              <a:t>Christine </a:t>
            </a:r>
            <a:r>
              <a:rPr lang="fr-FR" sz="2200" b="1" dirty="0" err="1">
                <a:latin typeface="Calibri" panose="020F0502020204030204" pitchFamily="34" charset="0"/>
                <a:cs typeface="Calibri" panose="020F0502020204030204" pitchFamily="34" charset="0"/>
              </a:rPr>
              <a:t>Mennesson</a:t>
            </a:r>
            <a:r>
              <a:rPr lang="fr-FR" sz="2200" b="1" dirty="0">
                <a:latin typeface="Calibri" panose="020F0502020204030204" pitchFamily="34" charset="0"/>
                <a:cs typeface="Calibri" panose="020F0502020204030204" pitchFamily="34" charset="0"/>
              </a:rPr>
              <a:t>, Sylvia </a:t>
            </a:r>
            <a:r>
              <a:rPr lang="fr-FR" sz="2200" b="1" dirty="0" err="1">
                <a:latin typeface="Calibri" panose="020F0502020204030204" pitchFamily="34" charset="0"/>
                <a:cs typeface="Calibri" panose="020F0502020204030204" pitchFamily="34" charset="0"/>
              </a:rPr>
              <a:t>Visentin</a:t>
            </a:r>
            <a:r>
              <a:rPr lang="fr-FR" sz="2200" b="1" dirty="0">
                <a:latin typeface="Calibri" panose="020F0502020204030204" pitchFamily="34" charset="0"/>
                <a:cs typeface="Calibri" panose="020F0502020204030204" pitchFamily="34" charset="0"/>
              </a:rPr>
              <a:t> et Jean-Paul Clément </a:t>
            </a:r>
            <a:r>
              <a:rPr lang="fr-FR" sz="2200" dirty="0" smtClean="0">
                <a:latin typeface="Calibri" panose="020F0502020204030204" pitchFamily="34" charset="0"/>
                <a:cs typeface="Calibri" panose="020F0502020204030204" pitchFamily="34" charset="0"/>
              </a:rPr>
              <a:t>en 2012*. </a:t>
            </a:r>
          </a:p>
          <a:p>
            <a:pPr indent="0">
              <a:lnSpc>
                <a:spcPct val="100000"/>
              </a:lnSpc>
              <a:buNone/>
            </a:pPr>
            <a:endParaRPr lang="fr-FR" sz="2200" dirty="0" smtClean="0">
              <a:latin typeface="Calibri" panose="020F0502020204030204" pitchFamily="34" charset="0"/>
              <a:cs typeface="Calibri" panose="020F0502020204030204" pitchFamily="34" charset="0"/>
            </a:endParaRPr>
          </a:p>
          <a:p>
            <a:pPr indent="0">
              <a:lnSpc>
                <a:spcPct val="100000"/>
              </a:lnSpc>
              <a:buNone/>
            </a:pPr>
            <a:r>
              <a:rPr lang="fr-FR" sz="2200" b="1" u="sng" dirty="0" smtClean="0">
                <a:latin typeface="Calibri" panose="020F0502020204030204" pitchFamily="34" charset="0"/>
                <a:cs typeface="Calibri" panose="020F0502020204030204" pitchFamily="34" charset="0"/>
              </a:rPr>
              <a:t>Méthode</a:t>
            </a:r>
            <a:r>
              <a:rPr lang="fr-FR" sz="2200" dirty="0" smtClean="0">
                <a:latin typeface="Calibri" panose="020F0502020204030204" pitchFamily="34" charset="0"/>
                <a:cs typeface="Calibri" panose="020F0502020204030204" pitchFamily="34" charset="0"/>
              </a:rPr>
              <a:t> = </a:t>
            </a:r>
            <a:r>
              <a:rPr lang="fr-FR" sz="2200" dirty="0">
                <a:latin typeface="Calibri" panose="020F0502020204030204" pitchFamily="34" charset="0"/>
                <a:cs typeface="Calibri" panose="020F0502020204030204" pitchFamily="34" charset="0"/>
              </a:rPr>
              <a:t>e</a:t>
            </a:r>
            <a:r>
              <a:rPr lang="fr-FR" sz="2200" dirty="0" smtClean="0">
                <a:latin typeface="Calibri" panose="020F0502020204030204" pitchFamily="34" charset="0"/>
                <a:cs typeface="Calibri" panose="020F0502020204030204" pitchFamily="34" charset="0"/>
              </a:rPr>
              <a:t>nquête par </a:t>
            </a:r>
            <a:r>
              <a:rPr lang="fr-FR" sz="2200" b="1" dirty="0" smtClean="0">
                <a:latin typeface="Calibri" panose="020F0502020204030204" pitchFamily="34" charset="0"/>
                <a:cs typeface="Calibri" panose="020F0502020204030204" pitchFamily="34" charset="0"/>
              </a:rPr>
              <a:t>observation</a:t>
            </a:r>
            <a:r>
              <a:rPr lang="fr-FR" sz="2200" dirty="0" smtClean="0">
                <a:latin typeface="Calibri" panose="020F0502020204030204" pitchFamily="34" charset="0"/>
                <a:cs typeface="Calibri" panose="020F0502020204030204" pitchFamily="34" charset="0"/>
              </a:rPr>
              <a:t> </a:t>
            </a:r>
            <a:r>
              <a:rPr lang="fr-FR" sz="2200" dirty="0">
                <a:latin typeface="Calibri" panose="020F0502020204030204" pitchFamily="34" charset="0"/>
                <a:cs typeface="Calibri" panose="020F0502020204030204" pitchFamily="34" charset="0"/>
              </a:rPr>
              <a:t>dans un club de </a:t>
            </a:r>
            <a:r>
              <a:rPr lang="fr-FR" sz="2200" b="1" dirty="0">
                <a:latin typeface="Calibri" panose="020F0502020204030204" pitchFamily="34" charset="0"/>
                <a:cs typeface="Calibri" panose="020F0502020204030204" pitchFamily="34" charset="0"/>
              </a:rPr>
              <a:t>gymnastique rythmique</a:t>
            </a:r>
            <a:r>
              <a:rPr lang="fr-FR" sz="2200" dirty="0">
                <a:latin typeface="Calibri" panose="020F0502020204030204" pitchFamily="34" charset="0"/>
                <a:cs typeface="Calibri" panose="020F0502020204030204" pitchFamily="34" charset="0"/>
              </a:rPr>
              <a:t> (à Toulouse) et plus spécialement auprès de l’équipe des </a:t>
            </a:r>
            <a:r>
              <a:rPr lang="fr-FR" sz="2200" b="1" dirty="0">
                <a:latin typeface="Calibri" panose="020F0502020204030204" pitchFamily="34" charset="0"/>
                <a:cs typeface="Calibri" panose="020F0502020204030204" pitchFamily="34" charset="0"/>
              </a:rPr>
              <a:t>benjamines</a:t>
            </a:r>
            <a:r>
              <a:rPr lang="fr-FR" sz="2200" dirty="0">
                <a:latin typeface="Calibri" panose="020F0502020204030204" pitchFamily="34" charset="0"/>
                <a:cs typeface="Calibri" panose="020F0502020204030204" pitchFamily="34" charset="0"/>
              </a:rPr>
              <a:t> : 8 fillettes âgées de 9 à 11 ans, et qui pratiquent donc de manière assez intensive (trois entraînements par semaine</a:t>
            </a:r>
            <a:r>
              <a:rPr lang="fr-FR" sz="2200" dirty="0" smtClean="0">
                <a:latin typeface="Calibri" panose="020F0502020204030204" pitchFamily="34" charset="0"/>
                <a:cs typeface="Calibri" panose="020F0502020204030204" pitchFamily="34" charset="0"/>
              </a:rPr>
              <a:t>). </a:t>
            </a:r>
          </a:p>
          <a:p>
            <a:pPr indent="0">
              <a:lnSpc>
                <a:spcPct val="100000"/>
              </a:lnSpc>
              <a:buNone/>
            </a:pPr>
            <a:r>
              <a:rPr lang="fr-FR" sz="2200" b="1" u="sng" dirty="0" smtClean="0">
                <a:latin typeface="Calibri" panose="020F0502020204030204" pitchFamily="34" charset="0"/>
                <a:cs typeface="Calibri" panose="020F0502020204030204" pitchFamily="34" charset="0"/>
              </a:rPr>
              <a:t>Enjeu</a:t>
            </a:r>
            <a:r>
              <a:rPr lang="fr-FR" sz="2200" dirty="0" smtClean="0">
                <a:latin typeface="Calibri" panose="020F0502020204030204" pitchFamily="34" charset="0"/>
                <a:cs typeface="Calibri" panose="020F0502020204030204" pitchFamily="34" charset="0"/>
              </a:rPr>
              <a:t> : comprendre </a:t>
            </a:r>
            <a:r>
              <a:rPr lang="fr-FR" sz="2200" b="1" dirty="0" smtClean="0">
                <a:latin typeface="Calibri" panose="020F0502020204030204" pitchFamily="34" charset="0"/>
                <a:cs typeface="Calibri" panose="020F0502020204030204" pitchFamily="34" charset="0"/>
              </a:rPr>
              <a:t>l’acquisition </a:t>
            </a:r>
            <a:r>
              <a:rPr lang="fr-FR" sz="2200" b="1" dirty="0">
                <a:latin typeface="Calibri" panose="020F0502020204030204" pitchFamily="34" charset="0"/>
                <a:cs typeface="Calibri" panose="020F0502020204030204" pitchFamily="34" charset="0"/>
              </a:rPr>
              <a:t>d’une gestuelle spécifique à l’activité</a:t>
            </a:r>
            <a:r>
              <a:rPr lang="fr-FR" sz="2200" dirty="0">
                <a:latin typeface="Calibri" panose="020F0502020204030204" pitchFamily="34" charset="0"/>
                <a:cs typeface="Calibri" panose="020F0502020204030204" pitchFamily="34" charset="0"/>
              </a:rPr>
              <a:t> </a:t>
            </a:r>
            <a:r>
              <a:rPr lang="fr-FR" sz="2200" dirty="0" smtClean="0">
                <a:latin typeface="Calibri" panose="020F0502020204030204" pitchFamily="34" charset="0"/>
                <a:cs typeface="Calibri" panose="020F0502020204030204" pitchFamily="34" charset="0"/>
              </a:rPr>
              <a:t>+ </a:t>
            </a:r>
            <a:r>
              <a:rPr lang="fr-FR" sz="2200" b="1" dirty="0" smtClean="0">
                <a:latin typeface="Calibri" panose="020F0502020204030204" pitchFamily="34" charset="0"/>
                <a:cs typeface="Calibri" panose="020F0502020204030204" pitchFamily="34" charset="0"/>
              </a:rPr>
              <a:t>comment </a:t>
            </a:r>
            <a:r>
              <a:rPr lang="fr-FR" sz="2200" b="1" dirty="0">
                <a:latin typeface="Calibri" panose="020F0502020204030204" pitchFamily="34" charset="0"/>
                <a:cs typeface="Calibri" panose="020F0502020204030204" pitchFamily="34" charset="0"/>
              </a:rPr>
              <a:t>ce </a:t>
            </a:r>
            <a:r>
              <a:rPr lang="fr-FR" sz="2200" b="1" dirty="0" smtClean="0">
                <a:latin typeface="Calibri" panose="020F0502020204030204" pitchFamily="34" charset="0"/>
                <a:cs typeface="Calibri" panose="020F0502020204030204" pitchFamily="34" charset="0"/>
              </a:rPr>
              <a:t>façonnage </a:t>
            </a:r>
            <a:r>
              <a:rPr lang="fr-FR" sz="2200" b="1" dirty="0">
                <a:latin typeface="Calibri" panose="020F0502020204030204" pitchFamily="34" charset="0"/>
                <a:cs typeface="Calibri" panose="020F0502020204030204" pitchFamily="34" charset="0"/>
              </a:rPr>
              <a:t>des corps est une </a:t>
            </a:r>
            <a:r>
              <a:rPr lang="fr-FR" sz="2200" b="1" dirty="0" smtClean="0">
                <a:latin typeface="Calibri" panose="020F0502020204030204" pitchFamily="34" charset="0"/>
                <a:cs typeface="Calibri" panose="020F0502020204030204" pitchFamily="34" charset="0"/>
              </a:rPr>
              <a:t>incorporation* </a:t>
            </a:r>
            <a:r>
              <a:rPr lang="fr-FR" sz="2200" b="1" dirty="0">
                <a:latin typeface="Calibri" panose="020F0502020204030204" pitchFamily="34" charset="0"/>
                <a:cs typeface="Calibri" panose="020F0502020204030204" pitchFamily="34" charset="0"/>
              </a:rPr>
              <a:t>du genre</a:t>
            </a:r>
            <a:r>
              <a:rPr lang="fr-FR" sz="2200" dirty="0">
                <a:latin typeface="Calibri" panose="020F0502020204030204" pitchFamily="34" charset="0"/>
                <a:cs typeface="Calibri" panose="020F0502020204030204" pitchFamily="34" charset="0"/>
              </a:rPr>
              <a:t>.</a:t>
            </a:r>
          </a:p>
          <a:p>
            <a:endParaRPr lang="fr-FR" sz="2200" dirty="0" smtClean="0">
              <a:latin typeface="Calibri" panose="020F0502020204030204" pitchFamily="34" charset="0"/>
              <a:cs typeface="Calibri" panose="020F0502020204030204" pitchFamily="34" charset="0"/>
            </a:endParaRPr>
          </a:p>
          <a:p>
            <a:pPr lvl="8"/>
            <a:endParaRPr lang="fr-FR" sz="2200" b="1" dirty="0" smtClean="0">
              <a:latin typeface="Calibri" panose="020F0502020204030204" pitchFamily="34" charset="0"/>
              <a:cs typeface="Calibri" panose="020F0502020204030204" pitchFamily="34" charset="0"/>
            </a:endParaRPr>
          </a:p>
          <a:p>
            <a:pPr lvl="8"/>
            <a:r>
              <a:rPr lang="fr-FR" dirty="0" smtClean="0">
                <a:latin typeface="Calibri" panose="020F0502020204030204" pitchFamily="34" charset="0"/>
                <a:cs typeface="Calibri" panose="020F0502020204030204" pitchFamily="34" charset="0"/>
              </a:rPr>
              <a:t>*Christine </a:t>
            </a:r>
            <a:r>
              <a:rPr lang="fr-FR" dirty="0" err="1">
                <a:latin typeface="Calibri" panose="020F0502020204030204" pitchFamily="34" charset="0"/>
                <a:cs typeface="Calibri" panose="020F0502020204030204" pitchFamily="34" charset="0"/>
              </a:rPr>
              <a:t>Mennesson</a:t>
            </a:r>
            <a:r>
              <a:rPr lang="fr-FR" dirty="0">
                <a:latin typeface="Calibri" panose="020F0502020204030204" pitchFamily="34" charset="0"/>
                <a:cs typeface="Calibri" panose="020F0502020204030204" pitchFamily="34" charset="0"/>
              </a:rPr>
              <a:t>, Sylvia </a:t>
            </a:r>
            <a:r>
              <a:rPr lang="fr-FR" dirty="0" err="1">
                <a:latin typeface="Calibri" panose="020F0502020204030204" pitchFamily="34" charset="0"/>
                <a:cs typeface="Calibri" panose="020F0502020204030204" pitchFamily="34" charset="0"/>
              </a:rPr>
              <a:t>Visentin</a:t>
            </a:r>
            <a:r>
              <a:rPr lang="fr-FR" dirty="0">
                <a:latin typeface="Calibri" panose="020F0502020204030204" pitchFamily="34" charset="0"/>
                <a:cs typeface="Calibri" panose="020F0502020204030204" pitchFamily="34" charset="0"/>
              </a:rPr>
              <a:t> et Jean-Paul </a:t>
            </a:r>
            <a:r>
              <a:rPr lang="fr-FR" dirty="0" smtClean="0">
                <a:latin typeface="Calibri" panose="020F0502020204030204" pitchFamily="34" charset="0"/>
                <a:cs typeface="Calibri" panose="020F0502020204030204" pitchFamily="34" charset="0"/>
              </a:rPr>
              <a:t>Clément, «</a:t>
            </a:r>
            <a:r>
              <a:rPr lang="fr-FR" dirty="0">
                <a:latin typeface="Calibri" panose="020F0502020204030204" pitchFamily="34" charset="0"/>
                <a:cs typeface="Calibri" panose="020F0502020204030204" pitchFamily="34" charset="0"/>
              </a:rPr>
              <a:t> L’incorporation du genre en gymnastique rythmique », </a:t>
            </a:r>
            <a:r>
              <a:rPr lang="fr-FR" i="1" dirty="0">
                <a:latin typeface="Calibri" panose="020F0502020204030204" pitchFamily="34" charset="0"/>
                <a:cs typeface="Calibri" panose="020F0502020204030204" pitchFamily="34" charset="0"/>
              </a:rPr>
              <a:t>Ethnologie française</a:t>
            </a:r>
            <a:r>
              <a:rPr lang="fr-FR" dirty="0">
                <a:latin typeface="Calibri" panose="020F0502020204030204" pitchFamily="34" charset="0"/>
                <a:cs typeface="Calibri" panose="020F0502020204030204" pitchFamily="34" charset="0"/>
              </a:rPr>
              <a:t>, n° 42, 2012, p. 591-600.</a:t>
            </a:r>
          </a:p>
        </p:txBody>
      </p:sp>
    </p:spTree>
    <p:extLst>
      <p:ext uri="{BB962C8B-B14F-4D97-AF65-F5344CB8AC3E}">
        <p14:creationId xmlns:p14="http://schemas.microsoft.com/office/powerpoint/2010/main" val="3827569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Groupe Benjamine 1"/>
          <p:cNvPicPr/>
          <p:nvPr/>
        </p:nvPicPr>
        <p:blipFill>
          <a:blip r:embed="rId2">
            <a:extLst>
              <a:ext uri="{28A0092B-C50C-407E-A947-70E740481C1C}">
                <a14:useLocalDpi xmlns:a14="http://schemas.microsoft.com/office/drawing/2010/main" val="0"/>
              </a:ext>
            </a:extLst>
          </a:blip>
          <a:srcRect/>
          <a:stretch>
            <a:fillRect/>
          </a:stretch>
        </p:blipFill>
        <p:spPr bwMode="auto">
          <a:xfrm>
            <a:off x="0" y="-672"/>
            <a:ext cx="12192000" cy="6859344"/>
          </a:xfrm>
          <a:prstGeom prst="rect">
            <a:avLst/>
          </a:prstGeom>
          <a:noFill/>
          <a:ln>
            <a:noFill/>
          </a:ln>
        </p:spPr>
      </p:pic>
    </p:spTree>
    <p:extLst>
      <p:ext uri="{BB962C8B-B14F-4D97-AF65-F5344CB8AC3E}">
        <p14:creationId xmlns:p14="http://schemas.microsoft.com/office/powerpoint/2010/main" val="4229850826"/>
      </p:ext>
    </p:extLst>
  </p:cSld>
  <p:clrMapOvr>
    <a:masterClrMapping/>
  </p:clrMapOvr>
</p:sld>
</file>

<file path=ppt/theme/theme1.xml><?xml version="1.0" encoding="utf-8"?>
<a:theme xmlns:a="http://schemas.openxmlformats.org/drawingml/2006/main" name="Métropolitai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Office_36804956_TF22529792.potx" id="{C45D3E78-7024-48B2-993A-1A2FB1215DAA}" vid="{D0CE8048-7647-4C10-AB22-9F21058F4688}"/>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149337-CC20-42E7-8327-E5212BE344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C13C901-7F07-466C-BBFB-37B66ED1F691}">
  <ds:schemaRefs>
    <ds:schemaRef ds:uri="16c05727-aa75-4e4a-9b5f-8a80a1165891"/>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71af3243-3dd4-4a8d-8c0d-dd76da1f02a5"/>
    <ds:schemaRef ds:uri="http://www.w3.org/XML/1998/namespace"/>
    <ds:schemaRef ds:uri="http://purl.org/dc/terms/"/>
  </ds:schemaRefs>
</ds:datastoreItem>
</file>

<file path=customXml/itemProps3.xml><?xml version="1.0" encoding="utf-8"?>
<ds:datastoreItem xmlns:ds="http://schemas.openxmlformats.org/officeDocument/2006/customXml" ds:itemID="{D11AEF4D-E1F1-46B8-8C58-B490BFDD64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Conception Métropolitain</Template>
  <TotalTime>0</TotalTime>
  <Words>1613</Words>
  <Application>Microsoft Office PowerPoint</Application>
  <PresentationFormat>Grand écran</PresentationFormat>
  <Paragraphs>291</Paragraphs>
  <Slides>54</Slides>
  <Notes>0</Notes>
  <HiddenSlides>0</HiddenSlides>
  <MMClips>0</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1</vt:i4>
      </vt:variant>
      <vt:variant>
        <vt:lpstr>Titres des diapositives</vt:lpstr>
      </vt:variant>
      <vt:variant>
        <vt:i4>54</vt:i4>
      </vt:variant>
    </vt:vector>
  </HeadingPairs>
  <TitlesOfParts>
    <vt:vector size="61" baseType="lpstr">
      <vt:lpstr>Arial</vt:lpstr>
      <vt:lpstr>Calibri</vt:lpstr>
      <vt:lpstr>Calibri Light</vt:lpstr>
      <vt:lpstr>Calluna</vt:lpstr>
      <vt:lpstr>Symbol</vt:lpstr>
      <vt:lpstr>Métropolitain</vt:lpstr>
      <vt:lpstr>Package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2021-01-06T15:36:04Z</dcterms:created>
  <dcterms:modified xsi:type="dcterms:W3CDTF">2025-01-18T17:30:16Z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