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47"/>
  </p:notesMasterIdLst>
  <p:handoutMasterIdLst>
    <p:handoutMasterId r:id="rId48"/>
  </p:handoutMasterIdLst>
  <p:sldIdLst>
    <p:sldId id="317" r:id="rId5"/>
    <p:sldId id="342" r:id="rId6"/>
    <p:sldId id="263" r:id="rId7"/>
    <p:sldId id="264" r:id="rId8"/>
    <p:sldId id="304" r:id="rId9"/>
    <p:sldId id="265" r:id="rId10"/>
    <p:sldId id="268" r:id="rId11"/>
    <p:sldId id="318" r:id="rId12"/>
    <p:sldId id="323" r:id="rId13"/>
    <p:sldId id="329" r:id="rId14"/>
    <p:sldId id="330" r:id="rId15"/>
    <p:sldId id="331" r:id="rId16"/>
    <p:sldId id="267" r:id="rId17"/>
    <p:sldId id="270" r:id="rId18"/>
    <p:sldId id="305" r:id="rId19"/>
    <p:sldId id="271" r:id="rId20"/>
    <p:sldId id="272" r:id="rId21"/>
    <p:sldId id="273" r:id="rId22"/>
    <p:sldId id="274" r:id="rId23"/>
    <p:sldId id="307" r:id="rId24"/>
    <p:sldId id="275" r:id="rId25"/>
    <p:sldId id="319" r:id="rId26"/>
    <p:sldId id="277" r:id="rId27"/>
    <p:sldId id="278" r:id="rId28"/>
    <p:sldId id="314" r:id="rId29"/>
    <p:sldId id="310" r:id="rId30"/>
    <p:sldId id="279" r:id="rId31"/>
    <p:sldId id="280" r:id="rId32"/>
    <p:sldId id="300" r:id="rId33"/>
    <p:sldId id="281" r:id="rId34"/>
    <p:sldId id="282" r:id="rId35"/>
    <p:sldId id="283" r:id="rId36"/>
    <p:sldId id="284" r:id="rId37"/>
    <p:sldId id="285" r:id="rId38"/>
    <p:sldId id="286" r:id="rId39"/>
    <p:sldId id="287" r:id="rId40"/>
    <p:sldId id="289" r:id="rId41"/>
    <p:sldId id="303" r:id="rId42"/>
    <p:sldId id="290" r:id="rId43"/>
    <p:sldId id="291" r:id="rId44"/>
    <p:sldId id="311" r:id="rId45"/>
    <p:sldId id="292" r:id="rId46"/>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4"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B2FC75-C497-4E2B-8133-2CF4D33E60E3}" type="datetime1">
              <a:rPr lang="fr-FR" smtClean="0"/>
              <a:t>16/01/2025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5A2F8B-77F4-4019-B743-01D21DFE6C61}" type="slidenum">
              <a:rPr lang="fr-FR" smtClean="0"/>
              <a:t>‹N°›</a:t>
            </a:fld>
            <a:endParaRPr lang="fr-FR"/>
          </a:p>
        </p:txBody>
      </p:sp>
    </p:spTree>
    <p:extLst>
      <p:ext uri="{BB962C8B-B14F-4D97-AF65-F5344CB8AC3E}">
        <p14:creationId xmlns:p14="http://schemas.microsoft.com/office/powerpoint/2010/main" val="1673245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A805AF-18EA-4CDB-9662-C84070AF0D42}" type="datetime1">
              <a:rPr lang="fr-FR" noProof="0" smtClean="0"/>
              <a:t>16/01/2025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937A20-946F-4FE9-9157-769BA906E7B5}" type="slidenum">
              <a:rPr lang="fr-FR" noProof="0" smtClean="0"/>
              <a:t>‹N°›</a:t>
            </a:fld>
            <a:endParaRPr lang="fr-FR" noProof="0"/>
          </a:p>
        </p:txBody>
      </p:sp>
    </p:spTree>
    <p:extLst>
      <p:ext uri="{BB962C8B-B14F-4D97-AF65-F5344CB8AC3E}">
        <p14:creationId xmlns:p14="http://schemas.microsoft.com/office/powerpoint/2010/main" val="1860623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03504" y="770467"/>
            <a:ext cx="10782300" cy="3352800"/>
          </a:xfrm>
        </p:spPr>
        <p:txBody>
          <a:bodyPr rtlCol="0" anchor="b">
            <a:noAutofit/>
          </a:bodyPr>
          <a:lstStyle>
            <a:lvl1pPr algn="l">
              <a:lnSpc>
                <a:spcPct val="80000"/>
              </a:lnSpc>
              <a:defRPr sz="8800" spc="-120" baseline="0">
                <a:solidFill>
                  <a:srgbClr val="FFFFFF"/>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667512" y="4206876"/>
            <a:ext cx="9228201" cy="1645920"/>
          </a:xfrm>
        </p:spPr>
        <p:txBody>
          <a:bodyPr rtlCol="0">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smtClean="0"/>
              <a:t>Modifier le style des sous-titres du masque</a:t>
            </a:r>
            <a:endParaRPr lang="fr-FR" noProof="0"/>
          </a:p>
        </p:txBody>
      </p:sp>
      <p:sp>
        <p:nvSpPr>
          <p:cNvPr id="7" name="Espace réservé de la date 6"/>
          <p:cNvSpPr>
            <a:spLocks noGrp="1"/>
          </p:cNvSpPr>
          <p:nvPr>
            <p:ph type="dt" sz="half" idx="10"/>
          </p:nvPr>
        </p:nvSpPr>
        <p:spPr/>
        <p:txBody>
          <a:bodyPr rtlCol="0"/>
          <a:lstStyle>
            <a:lvl1pPr>
              <a:defRPr>
                <a:solidFill>
                  <a:srgbClr val="FFFFFF">
                    <a:alpha val="80000"/>
                  </a:srgbClr>
                </a:solidFill>
              </a:defRPr>
            </a:lvl1pPr>
          </a:lstStyle>
          <a:p>
            <a:pPr rtl="0"/>
            <a:fld id="{E258BB98-7B18-489F-AB4B-B95D398EDD72}" type="datetime1">
              <a:rPr lang="fr-FR" noProof="0" smtClean="0"/>
              <a:t>16/01/2025</a:t>
            </a:fld>
            <a:endParaRPr lang="fr-FR" noProof="0"/>
          </a:p>
        </p:txBody>
      </p:sp>
      <p:sp>
        <p:nvSpPr>
          <p:cNvPr id="8" name="Espace réservé du pied de page 7"/>
          <p:cNvSpPr>
            <a:spLocks noGrp="1"/>
          </p:cNvSpPr>
          <p:nvPr>
            <p:ph type="ftr" sz="quarter" idx="11"/>
          </p:nvPr>
        </p:nvSpPr>
        <p:spPr/>
        <p:txBody>
          <a:bodyPr rtlCol="0"/>
          <a:lstStyle>
            <a:lvl1pPr>
              <a:defRPr>
                <a:solidFill>
                  <a:srgbClr val="FFFFFF">
                    <a:alpha val="80000"/>
                  </a:srgbClr>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7196D7E6-A186-4559-9083-51FBF40370DD}" type="datetime1">
              <a:rPr lang="fr-FR" noProof="0" smtClean="0"/>
              <a:t>16/01/2025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43950" y="695325"/>
            <a:ext cx="2628900" cy="4800600"/>
          </a:xfrm>
        </p:spPr>
        <p:txBody>
          <a:bodyPr vert="eaVert"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a:xfrm>
            <a:off x="771525" y="714375"/>
            <a:ext cx="7734300" cy="5400675"/>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C8542CC9-4681-4B2F-9D82-5AD519DBFA6D}" type="datetime1">
              <a:rPr lang="fr-FR" noProof="0" smtClean="0"/>
              <a:t>16/01/2025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5DB6B7B-D0C7-4592-82AE-38D457AC0241}" type="datetime1">
              <a:rPr lang="fr-FR" noProof="0" smtClean="0"/>
              <a:t>16/01/2025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03504" y="767419"/>
            <a:ext cx="10780776" cy="3355848"/>
          </a:xfrm>
        </p:spPr>
        <p:txBody>
          <a:bodyPr rtlCol="0" anchor="b">
            <a:normAutofit/>
          </a:bodyPr>
          <a:lstStyle>
            <a:lvl1pPr>
              <a:lnSpc>
                <a:spcPct val="80000"/>
              </a:lnSpc>
              <a:defRPr sz="8800" b="0" baseline="0">
                <a:solidFill>
                  <a:schemeClr val="accent1"/>
                </a:solidFill>
              </a:defRPr>
            </a:lvl1pPr>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667512" y="4204209"/>
            <a:ext cx="9226296" cy="1645920"/>
          </a:xfrm>
        </p:spPr>
        <p:txBody>
          <a:bodyPr rtlCol="0"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2E9124F9-F8E5-439D-B4F6-ABCAA2B04450}" type="datetime1">
              <a:rPr lang="fr-FR" noProof="0" smtClean="0"/>
              <a:t>16/01/2025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sz="half" idx="1" hasCustomPrompt="1"/>
          </p:nvPr>
        </p:nvSpPr>
        <p:spPr>
          <a:xfrm>
            <a:off x="676656"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011330"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1CAD9F3E-D808-4949-9006-188E68814E50}" type="datetime1">
              <a:rPr lang="fr-FR" noProof="0" smtClean="0"/>
              <a:t>16/01/2025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676656" y="2040467"/>
            <a:ext cx="4663440" cy="723400"/>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p:cNvSpPr>
            <a:spLocks noGrp="1"/>
          </p:cNvSpPr>
          <p:nvPr>
            <p:ph sz="half" idx="2" hasCustomPrompt="1"/>
          </p:nvPr>
        </p:nvSpPr>
        <p:spPr>
          <a:xfrm>
            <a:off x="676656" y="2753084"/>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007608" y="2038435"/>
            <a:ext cx="4663440" cy="722376"/>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6007608" y="2750990"/>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F137E3E2-B86D-44FE-AC7D-F5D7F5DD5A06}" type="datetime1">
              <a:rPr lang="fr-FR" noProof="0" smtClean="0"/>
              <a:t>16/01/2025</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e la date 2"/>
          <p:cNvSpPr>
            <a:spLocks noGrp="1"/>
          </p:cNvSpPr>
          <p:nvPr>
            <p:ph type="dt" sz="half" idx="10"/>
          </p:nvPr>
        </p:nvSpPr>
        <p:spPr/>
        <p:txBody>
          <a:bodyPr rtlCol="0"/>
          <a:lstStyle/>
          <a:p>
            <a:pPr rtl="0"/>
            <a:fld id="{F59D2DC0-8465-45B0-8106-700A0DAA5B2F}" type="datetime1">
              <a:rPr lang="fr-FR" noProof="0" smtClean="0"/>
              <a:t>16/01/2025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EE91FEC5-115B-47B2-A759-C3C1E651DCDE}" type="datetime1">
              <a:rPr lang="fr-FR" noProof="0" smtClean="0"/>
              <a:t>16/01/2025</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re 8"/>
          <p:cNvSpPr>
            <a:spLocks noGrp="1"/>
          </p:cNvSpPr>
          <p:nvPr>
            <p:ph type="title"/>
          </p:nvPr>
        </p:nvSpPr>
        <p:spPr>
          <a:xfrm>
            <a:off x="8261404" y="542282"/>
            <a:ext cx="3383280" cy="1920240"/>
          </a:xfrm>
        </p:spPr>
        <p:txBody>
          <a:bodyPr rtlCol="0" anchor="b">
            <a:noAutofit/>
          </a:bodyPr>
          <a:lstStyle>
            <a:lvl1pPr>
              <a:lnSpc>
                <a:spcPct val="85000"/>
              </a:lnSpc>
              <a:defRPr sz="4000">
                <a:solidFill>
                  <a:srgbClr val="FFFFFF"/>
                </a:solidFill>
              </a:defRPr>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a:xfrm>
            <a:off x="762000" y="762000"/>
            <a:ext cx="6096000" cy="457200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8275982" y="2511813"/>
            <a:ext cx="3398520" cy="3126987"/>
          </a:xfrm>
        </p:spPr>
        <p:txBody>
          <a:bodyPr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309640F-514F-4F81-B107-9B8A5A23E78D}" type="datetime1">
              <a:rPr lang="fr-FR" noProof="0" smtClean="0"/>
              <a:t>16/01/2025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rgbClr val="FFFFFF">
                    <a:alpha val="20000"/>
                  </a:srgbClr>
                </a:solidFill>
              </a:defRPr>
            </a:lvl1pPr>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9224" y="5418667"/>
            <a:ext cx="10780776" cy="613283"/>
          </a:xfrm>
        </p:spPr>
        <p:txBody>
          <a:bodyPr rtlCol="0" anchor="b">
            <a:normAutofit/>
          </a:bodyPr>
          <a:lstStyle>
            <a:lvl1pPr>
              <a:defRPr sz="3200" b="0">
                <a:solidFill>
                  <a:srgbClr val="FFFFFF"/>
                </a:solidFill>
              </a:defRPr>
            </a:lvl1pPr>
          </a:lstStyle>
          <a:p>
            <a:pPr rtl="0"/>
            <a:r>
              <a:rPr lang="fr-FR" noProof="0" smtClean="0"/>
              <a:t>Modifiez le style du titre</a:t>
            </a:r>
            <a:endParaRPr lang="fr-FR" noProof="0"/>
          </a:p>
        </p:txBody>
      </p:sp>
      <p:sp>
        <p:nvSpPr>
          <p:cNvPr id="3" name="Espace réservé de l’image 2"/>
          <p:cNvSpPr>
            <a:spLocks noGrp="1" noChangeAspect="1"/>
          </p:cNvSpPr>
          <p:nvPr>
            <p:ph type="pic" idx="1" hasCustomPrompt="1"/>
          </p:nvPr>
        </p:nvSpPr>
        <p:spPr>
          <a:xfrm>
            <a:off x="0" y="0"/>
            <a:ext cx="12192000" cy="5330952"/>
          </a:xfrm>
          <a:solidFill>
            <a:schemeClr val="accent1">
              <a:lumMod val="40000"/>
              <a:lumOff val="60000"/>
            </a:schemeClr>
          </a:solidFill>
        </p:spPr>
        <p:txBody>
          <a:bodyPr rtlCol="0"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76656" y="5909735"/>
            <a:ext cx="9229344" cy="533400"/>
          </a:xfrm>
        </p:spPr>
        <p:txBody>
          <a:bodyPr rtlCol="0">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2" name="Espace réservé de la date 11"/>
          <p:cNvSpPr>
            <a:spLocks noGrp="1"/>
          </p:cNvSpPr>
          <p:nvPr>
            <p:ph type="dt" sz="half" idx="10"/>
          </p:nvPr>
        </p:nvSpPr>
        <p:spPr/>
        <p:txBody>
          <a:bodyPr rtlCol="0"/>
          <a:lstStyle>
            <a:lvl1pPr>
              <a:defRPr>
                <a:solidFill>
                  <a:srgbClr val="FFFFFF">
                    <a:alpha val="80000"/>
                  </a:srgbClr>
                </a:solidFill>
              </a:defRPr>
            </a:lvl1pPr>
          </a:lstStyle>
          <a:p>
            <a:pPr rtl="0"/>
            <a:fld id="{D73E7197-EEB7-49A1-BA17-1E296E1DE889}" type="datetime1">
              <a:rPr lang="fr-FR" noProof="0" smtClean="0"/>
              <a:t>16/01/2025</a:t>
            </a:fld>
            <a:endParaRPr lang="fr-FR" noProof="0"/>
          </a:p>
        </p:txBody>
      </p:sp>
      <p:sp>
        <p:nvSpPr>
          <p:cNvPr id="13" name="Espace réservé du pied de page 12"/>
          <p:cNvSpPr>
            <a:spLocks noGrp="1"/>
          </p:cNvSpPr>
          <p:nvPr>
            <p:ph type="ftr" sz="quarter" idx="11"/>
          </p:nvPr>
        </p:nvSpPr>
        <p:spPr/>
        <p:txBody>
          <a:bodyPr rtlCol="0"/>
          <a:lstStyle>
            <a:lvl1pPr>
              <a:defRPr>
                <a:solidFill>
                  <a:srgbClr val="FFFFFF">
                    <a:alpha val="80000"/>
                  </a:srgbClr>
                </a:solidFill>
              </a:defRPr>
            </a:lvl1pPr>
          </a:lstStyle>
          <a:p>
            <a:pPr rtl="0"/>
            <a:endParaRPr lang="fr-FR" noProof="0"/>
          </a:p>
        </p:txBody>
      </p:sp>
      <p:sp>
        <p:nvSpPr>
          <p:cNvPr id="14" name="Espace réservé du numéro de diapositive 13"/>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fr-FR" noProof="0" smtClean="0"/>
              <a:pPr rtl="0"/>
              <a:t>‹N°›</a:t>
            </a:fld>
            <a:endParaRPr lang="fr-FR" noProof="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rtl="0"/>
            <a:fld id="{B3E02187-507C-48F9-91F4-E7AF09439A4D}" type="datetime1">
              <a:rPr lang="fr-FR" noProof="0" smtClean="0"/>
              <a:t>16/01/2025</a:t>
            </a:fld>
            <a:endParaRPr lang="fr-FR" noProof="0"/>
          </a:p>
        </p:txBody>
      </p:sp>
      <p:sp>
        <p:nvSpPr>
          <p:cNvPr id="5" name="Espace réservé du pied de page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rtl="0"/>
            <a:fld id="{4FAB73BC-B049-4115-A692-8D63A059BFB8}" type="slidenum">
              <a:rPr lang="fr-FR" noProof="0" smtClean="0"/>
              <a:pPr rtl="0"/>
              <a:t>‹N°›</a:t>
            </a:fld>
            <a:endParaRPr lang="fr-FR" noProof="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3511" y="-2093844"/>
            <a:ext cx="14464351" cy="9097617"/>
          </a:xfrm>
          <a:prstGeom prst="rect">
            <a:avLst/>
          </a:prstGeom>
        </p:spPr>
      </p:pic>
      <p:sp>
        <p:nvSpPr>
          <p:cNvPr id="13" name="Rectangle à coins arrondis 12"/>
          <p:cNvSpPr/>
          <p:nvPr/>
        </p:nvSpPr>
        <p:spPr>
          <a:xfrm>
            <a:off x="6708505" y="3844028"/>
            <a:ext cx="5483495" cy="2545098"/>
          </a:xfrm>
          <a:prstGeom prst="wedgeRoundRectCallout">
            <a:avLst>
              <a:gd name="adj1" fmla="val -38551"/>
              <a:gd name="adj2" fmla="val 63345"/>
              <a:gd name="adj3" fmla="val 16667"/>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992116" y="4037944"/>
            <a:ext cx="5292650" cy="2965829"/>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4200" b="1" cap="all" spc="-90" dirty="0" smtClean="0">
                <a:solidFill>
                  <a:srgbClr val="0070C0"/>
                </a:solidFill>
                <a:latin typeface="Calibri" panose="020F0502020204030204" pitchFamily="34" charset="0"/>
                <a:cs typeface="Calibri" panose="020F0502020204030204" pitchFamily="34" charset="0"/>
              </a:rPr>
              <a:t>Techniques </a:t>
            </a:r>
          </a:p>
          <a:p>
            <a:pPr>
              <a:lnSpc>
                <a:spcPct val="100000"/>
              </a:lnSpc>
            </a:pPr>
            <a:r>
              <a:rPr lang="fr-FR" sz="4200" b="1" cap="all" spc="-90" dirty="0" smtClean="0">
                <a:solidFill>
                  <a:srgbClr val="0070C0"/>
                </a:solidFill>
                <a:latin typeface="Calibri" panose="020F0502020204030204" pitchFamily="34" charset="0"/>
                <a:cs typeface="Calibri" panose="020F0502020204030204" pitchFamily="34" charset="0"/>
              </a:rPr>
              <a:t>du corps &amp; loisirs sportifs</a:t>
            </a:r>
            <a:endParaRPr lang="fr-FR" sz="4200" b="1" cap="all" spc="-90" dirty="0">
              <a:solidFill>
                <a:srgbClr val="0070C0"/>
              </a:solidFill>
              <a:latin typeface="Calibri" panose="020F0502020204030204" pitchFamily="34" charset="0"/>
              <a:cs typeface="Calibri" panose="020F0502020204030204"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7685125" y="2807990"/>
            <a:ext cx="4213540" cy="1880415"/>
          </a:xfrm>
          <a:prstGeom prst="rect">
            <a:avLst/>
          </a:prstGeom>
        </p:spPr>
        <p:txBody>
          <a:bodyPr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bg1"/>
              </a:solidFill>
              <a:latin typeface="Calluna" panose="00000500000000000000" pitchFamily="50" charset="0"/>
            </a:endParaRPr>
          </a:p>
          <a:p>
            <a:endParaRPr lang="fr-FR" sz="2200" i="1" dirty="0" smtClean="0">
              <a:solidFill>
                <a:schemeClr val="bg1"/>
              </a:solidFill>
              <a:latin typeface="Calluna" panose="00000500000000000000" pitchFamily="50" charset="0"/>
            </a:endParaRPr>
          </a:p>
          <a:p>
            <a:endParaRPr lang="fr-FR" sz="2200" i="1" dirty="0" smtClean="0">
              <a:solidFill>
                <a:schemeClr val="bg1"/>
              </a:solidFill>
              <a:latin typeface="Calluna" panose="00000500000000000000" pitchFamily="50" charset="0"/>
            </a:endParaRPr>
          </a:p>
          <a:p>
            <a:pPr algn="r"/>
            <a:endParaRPr lang="fr-FR" sz="1400" b="1" dirty="0" smtClean="0">
              <a:solidFill>
                <a:schemeClr val="bg1"/>
              </a:solidFill>
              <a:latin typeface="Bahnschrift" panose="020B0502040204020203" pitchFamily="34" charset="0"/>
            </a:endParaRPr>
          </a:p>
          <a:p>
            <a:pPr lvl="1" algn="r"/>
            <a:r>
              <a:rPr lang="fr-FR" sz="1400" b="1" dirty="0" smtClean="0">
                <a:solidFill>
                  <a:schemeClr val="bg1"/>
                </a:solidFill>
                <a:latin typeface="Bahnschrift" panose="020B0502040204020203" pitchFamily="34" charset="0"/>
              </a:rPr>
              <a:t>STAPS &gt; L2S2 &gt; </a:t>
            </a:r>
          </a:p>
          <a:p>
            <a:pPr lvl="1" algn="r"/>
            <a:r>
              <a:rPr lang="fr-FR" sz="1400" b="1" dirty="0" smtClean="0">
                <a:solidFill>
                  <a:schemeClr val="bg1"/>
                </a:solidFill>
                <a:latin typeface="Bahnschrift" panose="020B0502040204020203" pitchFamily="34" charset="0"/>
              </a:rPr>
              <a:t>CHRISTOPHE GRANGER</a:t>
            </a:r>
            <a:endParaRPr lang="fr-FR" sz="14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120614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18734" y="-117566"/>
            <a:ext cx="10641450" cy="7175378"/>
          </a:xfrm>
          <a:prstGeom prst="rect">
            <a:avLst/>
          </a:prstGeom>
        </p:spPr>
      </p:pic>
    </p:spTree>
    <p:extLst>
      <p:ext uri="{BB962C8B-B14F-4D97-AF65-F5344CB8AC3E}">
        <p14:creationId xmlns:p14="http://schemas.microsoft.com/office/powerpoint/2010/main" val="3261383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9085" y="-228297"/>
            <a:ext cx="9980695" cy="7086297"/>
          </a:xfrm>
          <a:prstGeom prst="rect">
            <a:avLst/>
          </a:prstGeom>
        </p:spPr>
      </p:pic>
    </p:spTree>
    <p:extLst>
      <p:ext uri="{BB962C8B-B14F-4D97-AF65-F5344CB8AC3E}">
        <p14:creationId xmlns:p14="http://schemas.microsoft.com/office/powerpoint/2010/main" val="219780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22071" y="0"/>
            <a:ext cx="7347857" cy="6858000"/>
          </a:xfrm>
          <a:prstGeom prst="rect">
            <a:avLst/>
          </a:prstGeom>
        </p:spPr>
      </p:pic>
    </p:spTree>
    <p:extLst>
      <p:ext uri="{BB962C8B-B14F-4D97-AF65-F5344CB8AC3E}">
        <p14:creationId xmlns:p14="http://schemas.microsoft.com/office/powerpoint/2010/main" val="556580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098" y="508001"/>
            <a:ext cx="10772775" cy="1414598"/>
          </a:xfrm>
        </p:spPr>
        <p:txBody>
          <a:bodyPr>
            <a:noAutofit/>
          </a:bodyPr>
          <a:lstStyle/>
          <a:p>
            <a:pPr>
              <a:lnSpc>
                <a:spcPct val="100000"/>
              </a:lnSpc>
              <a:spcBef>
                <a:spcPts val="1200"/>
              </a:spcBef>
              <a:spcAft>
                <a:spcPts val="600"/>
              </a:spcAft>
            </a:pP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200" dirty="0">
                <a:solidFill>
                  <a:schemeClr val="tx1"/>
                </a:solidFill>
                <a:latin typeface="Calibri" panose="020F0502020204030204" pitchFamily="34" charset="0"/>
                <a:cs typeface="Calibri" panose="020F0502020204030204" pitchFamily="34" charset="0"/>
              </a:rPr>
              <a:t/>
            </a:r>
            <a:br>
              <a:rPr lang="fr-FR" sz="2200" dirty="0">
                <a:solidFill>
                  <a:schemeClr val="tx1"/>
                </a:solidFill>
                <a:latin typeface="Calibri" panose="020F0502020204030204" pitchFamily="34" charset="0"/>
                <a:cs typeface="Calibri" panose="020F0502020204030204" pitchFamily="34" charset="0"/>
              </a:rPr>
            </a:b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200" dirty="0">
                <a:solidFill>
                  <a:schemeClr val="tx1"/>
                </a:solidFill>
                <a:latin typeface="Calibri" panose="020F0502020204030204" pitchFamily="34" charset="0"/>
                <a:cs typeface="Calibri" panose="020F0502020204030204" pitchFamily="34" charset="0"/>
              </a:rPr>
              <a:t/>
            </a:r>
            <a:br>
              <a:rPr lang="fr-FR" sz="2200" dirty="0">
                <a:solidFill>
                  <a:schemeClr val="tx1"/>
                </a:solidFill>
                <a:latin typeface="Calibri" panose="020F0502020204030204" pitchFamily="34" charset="0"/>
                <a:cs typeface="Calibri" panose="020F0502020204030204" pitchFamily="34" charset="0"/>
              </a:rPr>
            </a:b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200" dirty="0">
                <a:solidFill>
                  <a:schemeClr val="tx1"/>
                </a:solidFill>
                <a:latin typeface="Calibri" panose="020F0502020204030204" pitchFamily="34" charset="0"/>
                <a:cs typeface="Calibri" panose="020F0502020204030204" pitchFamily="34" charset="0"/>
              </a:rPr>
              <a:t/>
            </a:r>
            <a:br>
              <a:rPr lang="fr-FR" sz="2200" dirty="0">
                <a:solidFill>
                  <a:schemeClr val="tx1"/>
                </a:solidFill>
                <a:latin typeface="Calibri" panose="020F0502020204030204" pitchFamily="34" charset="0"/>
                <a:cs typeface="Calibri" panose="020F0502020204030204" pitchFamily="34" charset="0"/>
              </a:rPr>
            </a:b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200" dirty="0">
                <a:solidFill>
                  <a:schemeClr val="tx1"/>
                </a:solidFill>
                <a:latin typeface="Calibri" panose="020F0502020204030204" pitchFamily="34" charset="0"/>
                <a:cs typeface="Calibri" panose="020F0502020204030204" pitchFamily="34" charset="0"/>
              </a:rPr>
              <a:t/>
            </a:r>
            <a:br>
              <a:rPr lang="fr-FR" sz="2200" dirty="0">
                <a:solidFill>
                  <a:schemeClr val="tx1"/>
                </a:solidFill>
                <a:latin typeface="Calibri" panose="020F0502020204030204" pitchFamily="34" charset="0"/>
                <a:cs typeface="Calibri" panose="020F0502020204030204" pitchFamily="34" charset="0"/>
              </a:rPr>
            </a:b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200" dirty="0">
                <a:solidFill>
                  <a:schemeClr val="tx1"/>
                </a:solidFill>
                <a:latin typeface="Calibri" panose="020F0502020204030204" pitchFamily="34" charset="0"/>
                <a:cs typeface="Calibri" panose="020F0502020204030204" pitchFamily="34" charset="0"/>
              </a:rPr>
              <a:t/>
            </a:r>
            <a:br>
              <a:rPr lang="fr-FR" sz="2200" dirty="0">
                <a:solidFill>
                  <a:schemeClr val="tx1"/>
                </a:solidFill>
                <a:latin typeface="Calibri" panose="020F0502020204030204" pitchFamily="34" charset="0"/>
                <a:cs typeface="Calibri" panose="020F0502020204030204" pitchFamily="34" charset="0"/>
              </a:rPr>
            </a:br>
            <a:r>
              <a:rPr lang="fr-FR" sz="2200" dirty="0" smtClean="0">
                <a:solidFill>
                  <a:schemeClr val="tx1"/>
                </a:solidFill>
                <a:latin typeface="Calibri" panose="020F0502020204030204" pitchFamily="34" charset="0"/>
                <a:cs typeface="Calibri" panose="020F0502020204030204" pitchFamily="34" charset="0"/>
              </a:rPr>
              <a:t/>
            </a:r>
            <a:br>
              <a:rPr lang="fr-FR" sz="2200" dirty="0" smtClean="0">
                <a:solidFill>
                  <a:schemeClr val="tx1"/>
                </a:solidFill>
                <a:latin typeface="Calibri" panose="020F0502020204030204" pitchFamily="34" charset="0"/>
                <a:cs typeface="Calibri" panose="020F0502020204030204" pitchFamily="34" charset="0"/>
              </a:rPr>
            </a:br>
            <a:r>
              <a:rPr lang="fr-FR" sz="2800" b="1" spc="0" dirty="0" smtClean="0">
                <a:solidFill>
                  <a:schemeClr val="tx1"/>
                </a:solidFill>
                <a:latin typeface="Calibri" panose="020F0502020204030204" pitchFamily="34" charset="0"/>
                <a:cs typeface="Calibri" panose="020F0502020204030204" pitchFamily="34" charset="0"/>
              </a:rPr>
              <a:t>I. </a:t>
            </a:r>
            <a:r>
              <a:rPr lang="fr-FR" sz="2800" b="1" spc="0" dirty="0" smtClean="0">
                <a:solidFill>
                  <a:srgbClr val="FF0000"/>
                </a:solidFill>
                <a:latin typeface="Calibri" panose="020F0502020204030204" pitchFamily="34" charset="0"/>
                <a:cs typeface="Calibri" panose="020F0502020204030204" pitchFamily="34" charset="0"/>
              </a:rPr>
              <a:t>Définition : les techniques du corps</a:t>
            </a:r>
            <a:r>
              <a:rPr lang="fr-FR" sz="2000" b="1" spc="0" dirty="0" smtClean="0">
                <a:solidFill>
                  <a:srgbClr val="FF0000"/>
                </a:solidFill>
                <a:latin typeface="Calibri" panose="020F0502020204030204" pitchFamily="34" charset="0"/>
                <a:cs typeface="Calibri" panose="020F0502020204030204" pitchFamily="34" charset="0"/>
              </a:rPr>
              <a:t> </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Une </a:t>
            </a:r>
            <a:r>
              <a:rPr lang="fr-FR" sz="2200" b="1" spc="0" dirty="0">
                <a:solidFill>
                  <a:schemeClr val="tx1"/>
                </a:solidFill>
                <a:latin typeface="Calibri" panose="020F0502020204030204" pitchFamily="34" charset="0"/>
                <a:cs typeface="Calibri" panose="020F0502020204030204" pitchFamily="34" charset="0"/>
              </a:rPr>
              <a:t>catégorie d’analyse très importante</a:t>
            </a:r>
            <a:r>
              <a:rPr lang="fr-FR" sz="2200" spc="0" dirty="0">
                <a:solidFill>
                  <a:schemeClr val="tx1"/>
                </a:solidFill>
                <a:latin typeface="Calibri" panose="020F0502020204030204" pitchFamily="34" charset="0"/>
                <a:cs typeface="Calibri" panose="020F0502020204030204" pitchFamily="34" charset="0"/>
              </a:rPr>
              <a:t> et qui a déjà une longue histoire.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Marcel Mauss</a:t>
            </a:r>
            <a:r>
              <a:rPr lang="fr-FR" sz="2200" spc="0" dirty="0" smtClean="0">
                <a:solidFill>
                  <a:schemeClr val="tx1"/>
                </a:solidFill>
                <a:latin typeface="Calibri" panose="020F0502020204030204" pitchFamily="34" charset="0"/>
                <a:cs typeface="Calibri" panose="020F0502020204030204" pitchFamily="34" charset="0"/>
              </a:rPr>
              <a:t>*, neveu </a:t>
            </a:r>
            <a:r>
              <a:rPr lang="fr-FR" sz="2200" spc="0" dirty="0">
                <a:solidFill>
                  <a:schemeClr val="tx1"/>
                </a:solidFill>
                <a:latin typeface="Calibri" panose="020F0502020204030204" pitchFamily="34" charset="0"/>
                <a:cs typeface="Calibri" panose="020F0502020204030204" pitchFamily="34" charset="0"/>
              </a:rPr>
              <a:t>de </a:t>
            </a:r>
            <a:r>
              <a:rPr lang="fr-FR" sz="2200" spc="0" dirty="0" smtClean="0">
                <a:solidFill>
                  <a:schemeClr val="tx1"/>
                </a:solidFill>
                <a:latin typeface="Calibri" panose="020F0502020204030204" pitchFamily="34" charset="0"/>
                <a:cs typeface="Calibri" panose="020F0502020204030204" pitchFamily="34" charset="0"/>
              </a:rPr>
              <a:t>Durkheim, fondateur </a:t>
            </a:r>
            <a:r>
              <a:rPr lang="fr-FR" sz="2200" spc="0" dirty="0">
                <a:solidFill>
                  <a:schemeClr val="tx1"/>
                </a:solidFill>
                <a:latin typeface="Calibri" panose="020F0502020204030204" pitchFamily="34" charset="0"/>
                <a:cs typeface="Calibri" panose="020F0502020204030204" pitchFamily="34" charset="0"/>
              </a:rPr>
              <a:t>de la sociologie </a:t>
            </a:r>
            <a:r>
              <a:rPr lang="fr-FR" sz="2200" spc="0" dirty="0" smtClean="0">
                <a:solidFill>
                  <a:schemeClr val="tx1"/>
                </a:solidFill>
                <a:latin typeface="Calibri" panose="020F0502020204030204" pitchFamily="34" charset="0"/>
                <a:cs typeface="Calibri" panose="020F0502020204030204" pitchFamily="34" charset="0"/>
              </a:rPr>
              <a:t>française, professeur </a:t>
            </a:r>
            <a:r>
              <a:rPr lang="fr-FR" sz="2200" spc="0" dirty="0">
                <a:solidFill>
                  <a:schemeClr val="tx1"/>
                </a:solidFill>
                <a:latin typeface="Calibri" panose="020F0502020204030204" pitchFamily="34" charset="0"/>
                <a:cs typeface="Calibri" panose="020F0502020204030204" pitchFamily="34" charset="0"/>
              </a:rPr>
              <a:t>à l’Université de Paris, </a:t>
            </a:r>
            <a:r>
              <a:rPr lang="fr-FR" sz="2200" spc="0" dirty="0" smtClean="0">
                <a:solidFill>
                  <a:schemeClr val="tx1"/>
                </a:solidFill>
                <a:latin typeface="Calibri" panose="020F0502020204030204" pitchFamily="34" charset="0"/>
                <a:cs typeface="Calibri" panose="020F0502020204030204" pitchFamily="34" charset="0"/>
              </a:rPr>
              <a:t>a posé </a:t>
            </a:r>
            <a:r>
              <a:rPr lang="fr-FR" sz="2200" spc="0" dirty="0">
                <a:solidFill>
                  <a:schemeClr val="tx1"/>
                </a:solidFill>
                <a:latin typeface="Calibri" panose="020F0502020204030204" pitchFamily="34" charset="0"/>
                <a:cs typeface="Calibri" panose="020F0502020204030204" pitchFamily="34" charset="0"/>
              </a:rPr>
              <a:t>entre 1900 et 1939 </a:t>
            </a:r>
            <a:r>
              <a:rPr lang="fr-FR" sz="2200" spc="0" dirty="0" smtClean="0">
                <a:solidFill>
                  <a:schemeClr val="tx1"/>
                </a:solidFill>
                <a:latin typeface="Calibri" panose="020F0502020204030204" pitchFamily="34" charset="0"/>
                <a:cs typeface="Calibri" panose="020F0502020204030204" pitchFamily="34" charset="0"/>
              </a:rPr>
              <a:t>les savoirs </a:t>
            </a:r>
            <a:r>
              <a:rPr lang="fr-FR" sz="2200" spc="0" dirty="0">
                <a:solidFill>
                  <a:schemeClr val="tx1"/>
                </a:solidFill>
                <a:latin typeface="Calibri" panose="020F0502020204030204" pitchFamily="34" charset="0"/>
                <a:cs typeface="Calibri" panose="020F0502020204030204" pitchFamily="34" charset="0"/>
              </a:rPr>
              <a:t>de </a:t>
            </a:r>
            <a:r>
              <a:rPr lang="fr-FR" sz="2200" b="1" spc="0" dirty="0" smtClean="0">
                <a:solidFill>
                  <a:schemeClr val="tx1"/>
                </a:solidFill>
                <a:latin typeface="Calibri" panose="020F0502020204030204" pitchFamily="34" charset="0"/>
                <a:cs typeface="Calibri" panose="020F0502020204030204" pitchFamily="34" charset="0"/>
              </a:rPr>
              <a:t>l’anthropologie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don</a:t>
            </a: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magie</a:t>
            </a: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honneur</a:t>
            </a: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monnaie</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mana</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ou </a:t>
            </a:r>
            <a:r>
              <a:rPr lang="fr-FR" sz="2200" b="1" spc="0" dirty="0" smtClean="0">
                <a:solidFill>
                  <a:schemeClr val="tx1"/>
                </a:solidFill>
                <a:latin typeface="Calibri" panose="020F0502020204030204" pitchFamily="34" charset="0"/>
                <a:cs typeface="Calibri" panose="020F0502020204030204" pitchFamily="34" charset="0"/>
              </a:rPr>
              <a:t>expression </a:t>
            </a:r>
            <a:r>
              <a:rPr lang="fr-FR" sz="2200" b="1" spc="0" dirty="0">
                <a:solidFill>
                  <a:schemeClr val="tx1"/>
                </a:solidFill>
                <a:latin typeface="Calibri" panose="020F0502020204030204" pitchFamily="34" charset="0"/>
                <a:cs typeface="Calibri" panose="020F0502020204030204" pitchFamily="34" charset="0"/>
              </a:rPr>
              <a:t>des </a:t>
            </a:r>
            <a:r>
              <a:rPr lang="fr-FR" sz="2200" b="1" spc="0" dirty="0" smtClean="0">
                <a:solidFill>
                  <a:schemeClr val="tx1"/>
                </a:solidFill>
                <a:latin typeface="Calibri" panose="020F0502020204030204" pitchFamily="34" charset="0"/>
                <a:cs typeface="Calibri" panose="020F0502020204030204" pitchFamily="34" charset="0"/>
              </a:rPr>
              <a:t>sentiments</a:t>
            </a:r>
            <a:r>
              <a:rPr lang="fr-FR" sz="2200" spc="0" dirty="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Parmi </a:t>
            </a:r>
            <a:r>
              <a:rPr lang="fr-FR" sz="2200" spc="0" dirty="0">
                <a:solidFill>
                  <a:schemeClr val="tx1"/>
                </a:solidFill>
                <a:latin typeface="Calibri" panose="020F0502020204030204" pitchFamily="34" charset="0"/>
                <a:cs typeface="Calibri" panose="020F0502020204030204" pitchFamily="34" charset="0"/>
              </a:rPr>
              <a:t>toutes ces </a:t>
            </a:r>
            <a:r>
              <a:rPr lang="fr-FR" sz="2200" spc="0" dirty="0" smtClean="0">
                <a:solidFill>
                  <a:schemeClr val="tx1"/>
                </a:solidFill>
                <a:latin typeface="Calibri" panose="020F0502020204030204" pitchFamily="34" charset="0"/>
                <a:cs typeface="Calibri" panose="020F0502020204030204" pitchFamily="34" charset="0"/>
              </a:rPr>
              <a:t>choses = la </a:t>
            </a:r>
            <a:r>
              <a:rPr lang="fr-FR" sz="2200" spc="0" dirty="0">
                <a:solidFill>
                  <a:schemeClr val="tx1"/>
                </a:solidFill>
                <a:latin typeface="Calibri" panose="020F0502020204030204" pitchFamily="34" charset="0"/>
                <a:cs typeface="Calibri" panose="020F0502020204030204" pitchFamily="34" charset="0"/>
              </a:rPr>
              <a:t>notion de </a:t>
            </a:r>
            <a:r>
              <a:rPr lang="fr-FR" sz="2200" b="1" spc="0" dirty="0">
                <a:solidFill>
                  <a:schemeClr val="tx1"/>
                </a:solidFill>
                <a:latin typeface="Calibri" panose="020F0502020204030204" pitchFamily="34" charset="0"/>
                <a:cs typeface="Calibri" panose="020F0502020204030204" pitchFamily="34" charset="0"/>
              </a:rPr>
              <a:t>« techniques du corps </a:t>
            </a:r>
            <a:r>
              <a:rPr lang="fr-FR" sz="2200" b="1" spc="0" dirty="0" smtClean="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 </a:t>
            </a:r>
            <a:r>
              <a:rPr lang="fr-FR" sz="2200" b="1" spc="0" dirty="0" smtClean="0">
                <a:solidFill>
                  <a:schemeClr val="tx1"/>
                </a:solidFill>
                <a:latin typeface="Calibri" panose="020F0502020204030204" pitchFamily="34" charset="0"/>
                <a:cs typeface="Calibri" panose="020F0502020204030204" pitchFamily="34" charset="0"/>
              </a:rPr>
              <a:t>conférence</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qu’il a prononcée en 1934, avant d’être publiée </a:t>
            </a:r>
            <a:r>
              <a:rPr lang="fr-FR" sz="2200" spc="0" dirty="0" smtClean="0">
                <a:solidFill>
                  <a:schemeClr val="tx1"/>
                </a:solidFill>
                <a:latin typeface="Calibri" panose="020F0502020204030204" pitchFamily="34" charset="0"/>
                <a:cs typeface="Calibri" panose="020F0502020204030204" pitchFamily="34" charset="0"/>
              </a:rPr>
              <a:t>en 1936 sous </a:t>
            </a:r>
            <a:r>
              <a:rPr lang="fr-FR" sz="2200" spc="0" dirty="0">
                <a:solidFill>
                  <a:schemeClr val="tx1"/>
                </a:solidFill>
                <a:latin typeface="Calibri" panose="020F0502020204030204" pitchFamily="34" charset="0"/>
                <a:cs typeface="Calibri" panose="020F0502020204030204" pitchFamily="34" charset="0"/>
              </a:rPr>
              <a:t>le titre : </a:t>
            </a:r>
            <a:r>
              <a:rPr lang="fr-FR" sz="2200" b="1" spc="0" dirty="0">
                <a:solidFill>
                  <a:schemeClr val="tx1"/>
                </a:solidFill>
                <a:latin typeface="Calibri" panose="020F0502020204030204" pitchFamily="34" charset="0"/>
                <a:cs typeface="Calibri" panose="020F0502020204030204" pitchFamily="34" charset="0"/>
              </a:rPr>
              <a:t>« Les techniques du corps </a:t>
            </a:r>
            <a:r>
              <a:rPr lang="fr-FR" sz="2200" b="1" spc="0" dirty="0" smtClean="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1600" b="1" spc="0" dirty="0" smtClean="0">
                <a:solidFill>
                  <a:schemeClr val="tx1"/>
                </a:solidFill>
                <a:latin typeface="Calibri" panose="020F0502020204030204" pitchFamily="34" charset="0"/>
                <a:cs typeface="Calibri" panose="020F0502020204030204" pitchFamily="34" charset="0"/>
              </a:rPr>
              <a:t>*Marcel </a:t>
            </a:r>
            <a:r>
              <a:rPr lang="fr-FR" sz="1600" b="1" spc="0" dirty="0">
                <a:solidFill>
                  <a:schemeClr val="tx1"/>
                </a:solidFill>
                <a:latin typeface="Calibri" panose="020F0502020204030204" pitchFamily="34" charset="0"/>
                <a:cs typeface="Calibri" panose="020F0502020204030204" pitchFamily="34" charset="0"/>
              </a:rPr>
              <a:t>Mauss, « Les techniques du corps </a:t>
            </a:r>
            <a:r>
              <a:rPr lang="fr-FR" sz="1600" b="1" spc="0" dirty="0" smtClean="0">
                <a:solidFill>
                  <a:schemeClr val="tx1"/>
                </a:solidFill>
                <a:latin typeface="Calibri" panose="020F0502020204030204" pitchFamily="34" charset="0"/>
                <a:cs typeface="Calibri" panose="020F0502020204030204" pitchFamily="34" charset="0"/>
              </a:rPr>
              <a:t>» (1936</a:t>
            </a:r>
            <a:r>
              <a:rPr lang="fr-FR" sz="1600" b="1" spc="0" dirty="0">
                <a:solidFill>
                  <a:schemeClr val="tx1"/>
                </a:solidFill>
                <a:latin typeface="Calibri" panose="020F0502020204030204" pitchFamily="34" charset="0"/>
                <a:cs typeface="Calibri" panose="020F0502020204030204" pitchFamily="34" charset="0"/>
              </a:rPr>
              <a:t>), repris dans </a:t>
            </a:r>
            <a:r>
              <a:rPr lang="fr-FR" sz="1600" b="1" i="1" spc="0" dirty="0">
                <a:solidFill>
                  <a:schemeClr val="tx1"/>
                </a:solidFill>
                <a:latin typeface="Calibri" panose="020F0502020204030204" pitchFamily="34" charset="0"/>
                <a:cs typeface="Calibri" panose="020F0502020204030204" pitchFamily="34" charset="0"/>
              </a:rPr>
              <a:t>Sociologie et </a:t>
            </a:r>
            <a:r>
              <a:rPr lang="fr-FR" sz="1600" b="1" i="1" spc="0" dirty="0" smtClean="0">
                <a:solidFill>
                  <a:schemeClr val="tx1"/>
                </a:solidFill>
                <a:latin typeface="Calibri" panose="020F0502020204030204" pitchFamily="34" charset="0"/>
                <a:cs typeface="Calibri" panose="020F0502020204030204" pitchFamily="34" charset="0"/>
              </a:rPr>
              <a:t>				anthropologie</a:t>
            </a:r>
            <a:r>
              <a:rPr lang="fr-FR" sz="1600" b="1" spc="0" dirty="0">
                <a:solidFill>
                  <a:schemeClr val="tx1"/>
                </a:solidFill>
                <a:latin typeface="Calibri" panose="020F0502020204030204" pitchFamily="34" charset="0"/>
                <a:cs typeface="Calibri" panose="020F0502020204030204" pitchFamily="34" charset="0"/>
              </a:rPr>
              <a:t>, </a:t>
            </a:r>
            <a:r>
              <a:rPr lang="fr-FR" sz="1600" b="1" spc="0" dirty="0" smtClean="0">
                <a:solidFill>
                  <a:schemeClr val="tx1"/>
                </a:solidFill>
                <a:latin typeface="Calibri" panose="020F0502020204030204" pitchFamily="34" charset="0"/>
                <a:cs typeface="Calibri" panose="020F0502020204030204" pitchFamily="34" charset="0"/>
              </a:rPr>
              <a:t>Paris</a:t>
            </a:r>
            <a:r>
              <a:rPr lang="fr-FR" sz="1600" b="1" spc="0" dirty="0">
                <a:solidFill>
                  <a:schemeClr val="tx1"/>
                </a:solidFill>
                <a:latin typeface="Calibri" panose="020F0502020204030204" pitchFamily="34" charset="0"/>
                <a:cs typeface="Calibri" panose="020F0502020204030204" pitchFamily="34" charset="0"/>
              </a:rPr>
              <a:t>, PUF, </a:t>
            </a:r>
            <a:r>
              <a:rPr lang="fr-FR" sz="1600" b="1" spc="0" dirty="0" smtClean="0">
                <a:solidFill>
                  <a:schemeClr val="tx1"/>
                </a:solidFill>
                <a:latin typeface="Calibri" panose="020F0502020204030204" pitchFamily="34" charset="0"/>
                <a:cs typeface="Calibri" panose="020F0502020204030204" pitchFamily="34" charset="0"/>
              </a:rPr>
              <a:t>2004.</a:t>
            </a:r>
            <a:endParaRPr lang="fr-FR" sz="1600" b="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236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161" y="679269"/>
            <a:ext cx="10772775" cy="5434148"/>
          </a:xfrm>
        </p:spPr>
        <p:txBody>
          <a:bodyPr>
            <a:noAutofit/>
          </a:bodyPr>
          <a:lstStyle/>
          <a:p>
            <a:pPr marL="720000">
              <a:lnSpc>
                <a:spcPct val="100000"/>
              </a:lnSpc>
            </a:pPr>
            <a:r>
              <a:rPr lang="fr-FR" sz="2200" spc="0" dirty="0" smtClean="0">
                <a:solidFill>
                  <a:schemeClr val="tx1"/>
                </a:solidFill>
                <a:latin typeface="Calibri" panose="020F0502020204030204" pitchFamily="34" charset="0"/>
                <a:cs typeface="Calibri" panose="020F0502020204030204" pitchFamily="34" charset="0"/>
              </a:rPr>
              <a:t>Mauss a </a:t>
            </a:r>
            <a:r>
              <a:rPr lang="fr-FR" sz="2200" spc="0" dirty="0">
                <a:solidFill>
                  <a:schemeClr val="tx1"/>
                </a:solidFill>
                <a:latin typeface="Calibri" panose="020F0502020204030204" pitchFamily="34" charset="0"/>
                <a:cs typeface="Calibri" panose="020F0502020204030204" pitchFamily="34" charset="0"/>
              </a:rPr>
              <a:t>forgé la notion </a:t>
            </a:r>
            <a:r>
              <a:rPr lang="fr-FR" sz="2200" b="1" spc="0" dirty="0">
                <a:solidFill>
                  <a:schemeClr val="tx1"/>
                </a:solidFill>
                <a:latin typeface="Calibri" panose="020F0502020204030204" pitchFamily="34" charset="0"/>
                <a:cs typeface="Calibri" panose="020F0502020204030204" pitchFamily="34" charset="0"/>
              </a:rPr>
              <a:t>pour décrire et rendre compréhensibles</a:t>
            </a:r>
            <a:r>
              <a:rPr lang="fr-FR" sz="2200" spc="0" dirty="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des actes, des gestes, des postures, des manières de se tenir, de faire à manger ou de faire l’amour, de marcher, de nager, etc., </a:t>
            </a:r>
            <a:r>
              <a:rPr lang="fr-FR" sz="2200" b="1" u="sng" spc="0" dirty="0">
                <a:solidFill>
                  <a:schemeClr val="tx1"/>
                </a:solidFill>
                <a:latin typeface="Calibri" panose="020F0502020204030204" pitchFamily="34" charset="0"/>
                <a:cs typeface="Calibri" panose="020F0502020204030204" pitchFamily="34" charset="0"/>
              </a:rPr>
              <a:t>dont il ne savait pas trop que faire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Définition : </a:t>
            </a:r>
            <a:r>
              <a:rPr lang="fr-FR" sz="2200" spc="0" dirty="0">
                <a:solidFill>
                  <a:schemeClr val="tx1"/>
                </a:solidFill>
                <a:latin typeface="Calibri" panose="020F0502020204030204" pitchFamily="34" charset="0"/>
                <a:cs typeface="Calibri" panose="020F0502020204030204" pitchFamily="34" charset="0"/>
              </a:rPr>
              <a:t>p</a:t>
            </a:r>
            <a:r>
              <a:rPr lang="fr-FR" sz="2200" spc="0" dirty="0" smtClean="0">
                <a:solidFill>
                  <a:schemeClr val="tx1"/>
                </a:solidFill>
                <a:latin typeface="Calibri" panose="020F0502020204030204" pitchFamily="34" charset="0"/>
                <a:cs typeface="Calibri" panose="020F0502020204030204" pitchFamily="34" charset="0"/>
              </a:rPr>
              <a:t>our Mauss, </a:t>
            </a:r>
            <a:r>
              <a:rPr lang="fr-FR" sz="2200" b="1" spc="0" dirty="0" smtClean="0">
                <a:solidFill>
                  <a:schemeClr val="tx1"/>
                </a:solidFill>
                <a:latin typeface="Calibri" panose="020F0502020204030204" pitchFamily="34" charset="0"/>
                <a:cs typeface="Calibri" panose="020F0502020204030204" pitchFamily="34" charset="0"/>
              </a:rPr>
              <a:t>« techniques </a:t>
            </a:r>
            <a:r>
              <a:rPr lang="fr-FR" sz="2200" b="1" spc="0" dirty="0">
                <a:solidFill>
                  <a:schemeClr val="tx1"/>
                </a:solidFill>
                <a:latin typeface="Calibri" panose="020F0502020204030204" pitchFamily="34" charset="0"/>
                <a:cs typeface="Calibri" panose="020F0502020204030204" pitchFamily="34" charset="0"/>
              </a:rPr>
              <a:t>du </a:t>
            </a:r>
            <a:r>
              <a:rPr lang="fr-FR" sz="2200" b="1" spc="0" dirty="0" smtClean="0">
                <a:solidFill>
                  <a:schemeClr val="tx1"/>
                </a:solidFill>
                <a:latin typeface="Calibri" panose="020F0502020204030204" pitchFamily="34" charset="0"/>
                <a:cs typeface="Calibri" panose="020F0502020204030204" pitchFamily="34" charset="0"/>
              </a:rPr>
              <a:t>corps » =</a:t>
            </a:r>
            <a:br>
              <a:rPr lang="fr-FR" sz="2200" b="1"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600" b="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2600" b="1" spc="0" dirty="0">
                <a:solidFill>
                  <a:srgbClr val="FF0000"/>
                </a:solidFill>
                <a:latin typeface="Calibri" panose="020F0502020204030204" pitchFamily="34" charset="0"/>
                <a:ea typeface="Calibri" panose="020F0502020204030204" pitchFamily="34" charset="0"/>
                <a:cs typeface="Calibri" panose="020F0502020204030204" pitchFamily="34" charset="0"/>
              </a:rPr>
              <a:t> J’entends par ce mot les façons dont les hommes, société par </a:t>
            </a:r>
            <a:r>
              <a:rPr lang="fr-FR" sz="2600" b="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société</a:t>
            </a:r>
            <a:r>
              <a:rPr lang="fr-FR" sz="2600" b="1" spc="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2600" b="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d’une façon </a:t>
            </a:r>
            <a:r>
              <a:rPr lang="fr-FR" sz="2600" b="1" spc="0" dirty="0">
                <a:solidFill>
                  <a:srgbClr val="FF0000"/>
                </a:solidFill>
                <a:latin typeface="Calibri" panose="020F0502020204030204" pitchFamily="34" charset="0"/>
                <a:ea typeface="Calibri" panose="020F0502020204030204" pitchFamily="34" charset="0"/>
                <a:cs typeface="Calibri" panose="020F0502020204030204" pitchFamily="34" charset="0"/>
              </a:rPr>
              <a:t>traditionnelle, savent se servir de leur </a:t>
            </a:r>
            <a:r>
              <a:rPr lang="fr-FR" sz="2600" b="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corps</a:t>
            </a:r>
            <a:r>
              <a:rPr lang="fr-FR" sz="2600" b="1" spc="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2600" b="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fr-FR" sz="2600"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34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909" y="2259874"/>
            <a:ext cx="11190788" cy="2288360"/>
          </a:xfrm>
        </p:spPr>
        <p:txBody>
          <a:bodyPr>
            <a:noAutofit/>
          </a:bodyPr>
          <a:lstStyle/>
          <a:p>
            <a:pPr>
              <a:lnSpc>
                <a:spcPct val="100000"/>
              </a:lnSpc>
            </a:pP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Intéressant </a:t>
            </a:r>
            <a:r>
              <a:rPr lang="fr-FR" sz="2200" spc="0" dirty="0">
                <a:solidFill>
                  <a:schemeClr val="tx1"/>
                </a:solidFill>
                <a:latin typeface="Calibri" panose="020F0502020204030204" pitchFamily="34" charset="0"/>
                <a:cs typeface="Calibri" panose="020F0502020204030204" pitchFamily="34" charset="0"/>
              </a:rPr>
              <a:t>pour </a:t>
            </a:r>
            <a:r>
              <a:rPr lang="fr-FR" sz="2200" spc="0" dirty="0" smtClean="0">
                <a:solidFill>
                  <a:schemeClr val="tx1"/>
                </a:solidFill>
                <a:latin typeface="Calibri" panose="020F0502020204030204" pitchFamily="34" charset="0"/>
                <a:cs typeface="Calibri" panose="020F0502020204030204" pitchFamily="34" charset="0"/>
              </a:rPr>
              <a:t>nous = aspect </a:t>
            </a:r>
            <a:r>
              <a:rPr lang="fr-FR" sz="2200" spc="0" dirty="0">
                <a:solidFill>
                  <a:schemeClr val="tx1"/>
                </a:solidFill>
                <a:latin typeface="Calibri" panose="020F0502020204030204" pitchFamily="34" charset="0"/>
                <a:cs typeface="Calibri" panose="020F0502020204030204" pitchFamily="34" charset="0"/>
              </a:rPr>
              <a:t>à la fois </a:t>
            </a:r>
            <a:r>
              <a:rPr lang="fr-FR" sz="2200" b="1" spc="0" dirty="0">
                <a:solidFill>
                  <a:schemeClr val="tx1"/>
                </a:solidFill>
                <a:latin typeface="Calibri" panose="020F0502020204030204" pitchFamily="34" charset="0"/>
                <a:cs typeface="Calibri" panose="020F0502020204030204" pitchFamily="34" charset="0"/>
              </a:rPr>
              <a:t>très concret</a:t>
            </a:r>
            <a:r>
              <a:rPr lang="fr-FR" sz="2200" spc="0" dirty="0">
                <a:solidFill>
                  <a:schemeClr val="tx1"/>
                </a:solidFill>
                <a:latin typeface="Calibri" panose="020F0502020204030204" pitchFamily="34" charset="0"/>
                <a:cs typeface="Calibri" panose="020F0502020204030204" pitchFamily="34" charset="0"/>
              </a:rPr>
              <a:t> (« se servir de son corps ») et volontairement </a:t>
            </a:r>
            <a:r>
              <a:rPr lang="fr-FR" sz="2200" b="1" spc="0" dirty="0">
                <a:solidFill>
                  <a:schemeClr val="tx1"/>
                </a:solidFill>
                <a:latin typeface="Calibri" panose="020F0502020204030204" pitchFamily="34" charset="0"/>
                <a:cs typeface="Calibri" panose="020F0502020204030204" pitchFamily="34" charset="0"/>
              </a:rPr>
              <a:t>très vaste</a:t>
            </a:r>
            <a:r>
              <a:rPr lang="fr-FR" sz="2200" spc="0" dirty="0">
                <a:solidFill>
                  <a:schemeClr val="tx1"/>
                </a:solidFill>
                <a:latin typeface="Calibri" panose="020F0502020204030204" pitchFamily="34" charset="0"/>
                <a:cs typeface="Calibri" panose="020F0502020204030204" pitchFamily="34" charset="0"/>
              </a:rPr>
              <a:t>, presqu’interminable. </a:t>
            </a:r>
            <a:r>
              <a:rPr lang="fr-FR" sz="2200" spc="0" dirty="0" smtClean="0">
                <a:solidFill>
                  <a:schemeClr val="tx1"/>
                </a:solidFill>
                <a:latin typeface="Calibri" panose="020F0502020204030204" pitchFamily="34" charset="0"/>
                <a:cs typeface="Calibri" panose="020F0502020204030204" pitchFamily="34" charset="0"/>
              </a:rPr>
              <a:t>Il </a:t>
            </a:r>
            <a:r>
              <a:rPr lang="fr-FR" sz="2200" spc="0" dirty="0">
                <a:solidFill>
                  <a:schemeClr val="tx1"/>
                </a:solidFill>
                <a:latin typeface="Calibri" panose="020F0502020204030204" pitchFamily="34" charset="0"/>
                <a:cs typeface="Calibri" panose="020F0502020204030204" pitchFamily="34" charset="0"/>
              </a:rPr>
              <a:t>n’y a </a:t>
            </a:r>
            <a:r>
              <a:rPr lang="fr-FR" sz="2200" b="1" spc="0" dirty="0">
                <a:solidFill>
                  <a:schemeClr val="tx1"/>
                </a:solidFill>
                <a:latin typeface="Calibri" panose="020F0502020204030204" pitchFamily="34" charset="0"/>
                <a:cs typeface="Calibri" panose="020F0502020204030204" pitchFamily="34" charset="0"/>
              </a:rPr>
              <a:t>probablement pas une seule</a:t>
            </a:r>
            <a:r>
              <a:rPr lang="fr-FR" sz="2200" spc="0" dirty="0">
                <a:solidFill>
                  <a:schemeClr val="tx1"/>
                </a:solidFill>
                <a:latin typeface="Calibri" panose="020F0502020204030204" pitchFamily="34" charset="0"/>
                <a:cs typeface="Calibri" panose="020F0502020204030204" pitchFamily="34" charset="0"/>
              </a:rPr>
              <a:t> activité humaine, même la plus cérébrale en </a:t>
            </a:r>
            <a:r>
              <a:rPr lang="fr-FR" sz="2200" spc="0" dirty="0" smtClean="0">
                <a:solidFill>
                  <a:schemeClr val="tx1"/>
                </a:solidFill>
                <a:latin typeface="Calibri" panose="020F0502020204030204" pitchFamily="34" charset="0"/>
                <a:cs typeface="Calibri" panose="020F0502020204030204" pitchFamily="34" charset="0"/>
              </a:rPr>
              <a:t>apparence (prononcer </a:t>
            </a:r>
            <a:r>
              <a:rPr lang="fr-FR" sz="2200" spc="0" dirty="0">
                <a:solidFill>
                  <a:schemeClr val="tx1"/>
                </a:solidFill>
                <a:latin typeface="Calibri" panose="020F0502020204030204" pitchFamily="34" charset="0"/>
                <a:cs typeface="Calibri" panose="020F0502020204030204" pitchFamily="34" charset="0"/>
              </a:rPr>
              <a:t>un cours, </a:t>
            </a:r>
            <a:r>
              <a:rPr lang="fr-FR" sz="2200" spc="0" dirty="0" smtClean="0">
                <a:solidFill>
                  <a:schemeClr val="tx1"/>
                </a:solidFill>
                <a:latin typeface="Calibri" panose="020F0502020204030204" pitchFamily="34" charset="0"/>
                <a:cs typeface="Calibri" panose="020F0502020204030204" pitchFamily="34" charset="0"/>
              </a:rPr>
              <a:t>se </a:t>
            </a:r>
            <a:r>
              <a:rPr lang="fr-FR" sz="2200" spc="0" dirty="0">
                <a:solidFill>
                  <a:schemeClr val="tx1"/>
                </a:solidFill>
                <a:latin typeface="Calibri" panose="020F0502020204030204" pitchFamily="34" charset="0"/>
                <a:cs typeface="Calibri" panose="020F0502020204030204" pitchFamily="34" charset="0"/>
              </a:rPr>
              <a:t>tenir assis, prendre des </a:t>
            </a:r>
            <a:r>
              <a:rPr lang="fr-FR" sz="2200" spc="0" dirty="0" smtClean="0">
                <a:solidFill>
                  <a:schemeClr val="tx1"/>
                </a:solidFill>
                <a:latin typeface="Calibri" panose="020F0502020204030204" pitchFamily="34" charset="0"/>
                <a:cs typeface="Calibri" panose="020F0502020204030204" pitchFamily="34" charset="0"/>
              </a:rPr>
              <a:t>notes) </a:t>
            </a:r>
            <a:r>
              <a:rPr lang="fr-FR" sz="2200" b="1" spc="0" dirty="0">
                <a:solidFill>
                  <a:schemeClr val="tx1"/>
                </a:solidFill>
                <a:latin typeface="Calibri" panose="020F0502020204030204" pitchFamily="34" charset="0"/>
                <a:cs typeface="Calibri" panose="020F0502020204030204" pitchFamily="34" charset="0"/>
              </a:rPr>
              <a:t>qui ne passe par le fait de se servir de son corps</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Or </a:t>
            </a:r>
            <a:r>
              <a:rPr lang="fr-FR" sz="2200" b="1" spc="0" dirty="0" smtClean="0">
                <a:solidFill>
                  <a:schemeClr val="tx1"/>
                </a:solidFill>
                <a:latin typeface="Calibri" panose="020F0502020204030204" pitchFamily="34" charset="0"/>
                <a:cs typeface="Calibri" panose="020F0502020204030204" pitchFamily="34" charset="0"/>
              </a:rPr>
              <a:t>toutes </a:t>
            </a:r>
            <a:r>
              <a:rPr lang="fr-FR" sz="2200" b="1" spc="0" dirty="0">
                <a:solidFill>
                  <a:schemeClr val="tx1"/>
                </a:solidFill>
                <a:latin typeface="Calibri" panose="020F0502020204030204" pitchFamily="34" charset="0"/>
                <a:cs typeface="Calibri" panose="020F0502020204030204" pitchFamily="34" charset="0"/>
              </a:rPr>
              <a:t>ces techniques du corps, </a:t>
            </a:r>
            <a:r>
              <a:rPr lang="fr-FR" sz="2200" b="1" u="sng" spc="0" dirty="0">
                <a:solidFill>
                  <a:srgbClr val="FF0000"/>
                </a:solidFill>
                <a:latin typeface="Calibri" panose="020F0502020204030204" pitchFamily="34" charset="0"/>
                <a:cs typeface="Calibri" panose="020F0502020204030204" pitchFamily="34" charset="0"/>
              </a:rPr>
              <a:t>il a bien fallu qu’on les apprenne</a:t>
            </a:r>
            <a:r>
              <a:rPr lang="fr-FR" sz="2200" spc="0" dirty="0">
                <a:solidFill>
                  <a:srgbClr val="FF0000"/>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et surtout, </a:t>
            </a:r>
            <a:r>
              <a:rPr lang="fr-FR" sz="2200" b="1" spc="0" dirty="0">
                <a:solidFill>
                  <a:schemeClr val="tx1"/>
                </a:solidFill>
                <a:latin typeface="Calibri" panose="020F0502020204030204" pitchFamily="34" charset="0"/>
                <a:cs typeface="Calibri" panose="020F0502020204030204" pitchFamily="34" charset="0"/>
              </a:rPr>
              <a:t>pour qu’elles aient </a:t>
            </a:r>
            <a:r>
              <a:rPr lang="fr-FR" sz="2200" b="1" u="sng" spc="0" dirty="0">
                <a:solidFill>
                  <a:srgbClr val="FF0000"/>
                </a:solidFill>
                <a:latin typeface="Calibri" panose="020F0502020204030204" pitchFamily="34" charset="0"/>
                <a:cs typeface="Calibri" panose="020F0502020204030204" pitchFamily="34" charset="0"/>
              </a:rPr>
              <a:t>un sens et une efficacité</a:t>
            </a:r>
            <a:r>
              <a:rPr lang="fr-FR" sz="2200" b="1" spc="0" dirty="0">
                <a:solidFill>
                  <a:srgbClr val="FF0000"/>
                </a:solidFill>
                <a:latin typeface="Calibri" panose="020F0502020204030204" pitchFamily="34" charset="0"/>
                <a:cs typeface="Calibri" panose="020F0502020204030204" pitchFamily="34" charset="0"/>
              </a:rPr>
              <a:t>, il faut bien qu’elles soient ajustées à la société, ou au groupe social, auquel on </a:t>
            </a:r>
            <a:r>
              <a:rPr lang="fr-FR" sz="2200" b="1" spc="0" dirty="0" smtClean="0">
                <a:solidFill>
                  <a:srgbClr val="FF0000"/>
                </a:solidFill>
                <a:latin typeface="Calibri" panose="020F0502020204030204" pitchFamily="34" charset="0"/>
                <a:cs typeface="Calibri" panose="020F0502020204030204" pitchFamily="34" charset="0"/>
              </a:rPr>
              <a:t>appartient</a:t>
            </a:r>
            <a:r>
              <a:rPr lang="fr-FR" sz="2200" spc="0" dirty="0" smtClean="0">
                <a:solidFill>
                  <a:srgbClr val="FF0000"/>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Grande </a:t>
            </a:r>
            <a:r>
              <a:rPr lang="fr-FR" sz="2200" spc="0" dirty="0">
                <a:solidFill>
                  <a:schemeClr val="tx1"/>
                </a:solidFill>
                <a:latin typeface="Calibri" panose="020F0502020204030204" pitchFamily="34" charset="0"/>
                <a:cs typeface="Calibri" panose="020F0502020204030204" pitchFamily="34" charset="0"/>
              </a:rPr>
              <a:t>force du texte de Mauss </a:t>
            </a:r>
            <a:r>
              <a:rPr lang="fr-FR" sz="2200" b="1" spc="0" dirty="0" smtClean="0">
                <a:solidFill>
                  <a:schemeClr val="tx1"/>
                </a:solidFill>
                <a:latin typeface="Calibri" panose="020F0502020204030204" pitchFamily="34" charset="0"/>
                <a:cs typeface="Calibri" panose="020F0502020204030204" pitchFamily="34" charset="0"/>
              </a:rPr>
              <a:t>= nouvelle </a:t>
            </a:r>
            <a:r>
              <a:rPr lang="fr-FR" sz="2200" b="1" spc="0" dirty="0">
                <a:solidFill>
                  <a:schemeClr val="tx1"/>
                </a:solidFill>
                <a:latin typeface="Calibri" panose="020F0502020204030204" pitchFamily="34" charset="0"/>
                <a:cs typeface="Calibri" panose="020F0502020204030204" pitchFamily="34" charset="0"/>
              </a:rPr>
              <a:t>manière de considérer le corps</a:t>
            </a:r>
            <a:r>
              <a:rPr lang="fr-FR" sz="2200" spc="0" dirty="0">
                <a:solidFill>
                  <a:schemeClr val="tx1"/>
                </a:solidFill>
                <a:latin typeface="Calibri" panose="020F0502020204030204" pitchFamily="34" charset="0"/>
                <a:cs typeface="Calibri" panose="020F0502020204030204" pitchFamily="34" charset="0"/>
              </a:rPr>
              <a:t>. Jusque-là, jusque dans les années 1930, on </a:t>
            </a:r>
            <a:r>
              <a:rPr lang="fr-FR" sz="2200" spc="0" dirty="0" smtClean="0">
                <a:solidFill>
                  <a:schemeClr val="tx1"/>
                </a:solidFill>
                <a:latin typeface="Calibri" panose="020F0502020204030204" pitchFamily="34" charset="0"/>
                <a:cs typeface="Calibri" panose="020F0502020204030204" pitchFamily="34" charset="0"/>
              </a:rPr>
              <a:t>considérerait </a:t>
            </a:r>
            <a:r>
              <a:rPr lang="fr-FR" sz="2200" spc="0" dirty="0">
                <a:solidFill>
                  <a:schemeClr val="tx1"/>
                </a:solidFill>
                <a:latin typeface="Calibri" panose="020F0502020204030204" pitchFamily="34" charset="0"/>
                <a:cs typeface="Calibri" panose="020F0502020204030204" pitchFamily="34" charset="0"/>
              </a:rPr>
              <a:t>que ce qui relevait du corps </a:t>
            </a:r>
            <a:r>
              <a:rPr lang="fr-FR" sz="2200" spc="0" dirty="0" smtClean="0">
                <a:solidFill>
                  <a:schemeClr val="tx1"/>
                </a:solidFill>
                <a:latin typeface="Calibri" panose="020F0502020204030204" pitchFamily="34" charset="0"/>
                <a:cs typeface="Calibri" panose="020F0502020204030204" pitchFamily="34" charset="0"/>
              </a:rPr>
              <a:t>appartenait </a:t>
            </a:r>
            <a:r>
              <a:rPr lang="fr-FR" sz="2200" spc="0" dirty="0">
                <a:solidFill>
                  <a:schemeClr val="tx1"/>
                </a:solidFill>
                <a:latin typeface="Calibri" panose="020F0502020204030204" pitchFamily="34" charset="0"/>
                <a:cs typeface="Calibri" panose="020F0502020204030204" pitchFamily="34" charset="0"/>
              </a:rPr>
              <a:t>à </a:t>
            </a:r>
            <a:r>
              <a:rPr lang="fr-FR" sz="2200" b="1" spc="0" dirty="0">
                <a:solidFill>
                  <a:schemeClr val="tx1"/>
                </a:solidFill>
                <a:latin typeface="Calibri" panose="020F0502020204030204" pitchFamily="34" charset="0"/>
                <a:cs typeface="Calibri" panose="020F0502020204030204" pitchFamily="34" charset="0"/>
              </a:rPr>
              <a:t>l’univers de la nature, </a:t>
            </a:r>
            <a:r>
              <a:rPr lang="fr-FR" sz="2200" b="1" spc="0" dirty="0" smtClean="0">
                <a:solidFill>
                  <a:schemeClr val="tx1"/>
                </a:solidFill>
                <a:latin typeface="Calibri" panose="020F0502020204030204" pitchFamily="34" charset="0"/>
                <a:cs typeface="Calibri" panose="020F0502020204030204" pitchFamily="34" charset="0"/>
              </a:rPr>
              <a:t>à la biologie et aux </a:t>
            </a:r>
            <a:r>
              <a:rPr lang="fr-FR" sz="2200" b="1" spc="0" dirty="0">
                <a:solidFill>
                  <a:schemeClr val="tx1"/>
                </a:solidFill>
                <a:latin typeface="Calibri" panose="020F0502020204030204" pitchFamily="34" charset="0"/>
                <a:cs typeface="Calibri" panose="020F0502020204030204" pitchFamily="34" charset="0"/>
              </a:rPr>
              <a:t>sciences de la </a:t>
            </a:r>
            <a:r>
              <a:rPr lang="fr-FR" sz="2200" b="1" spc="0" dirty="0" smtClean="0">
                <a:solidFill>
                  <a:schemeClr val="tx1"/>
                </a:solidFill>
                <a:latin typeface="Calibri" panose="020F0502020204030204" pitchFamily="34" charset="0"/>
                <a:cs typeface="Calibri" panose="020F0502020204030204" pitchFamily="34" charset="0"/>
              </a:rPr>
              <a:t>vie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avec les techniques du corps, il invite à en faire un élément relevant de la </a:t>
            </a:r>
            <a:r>
              <a:rPr lang="fr-FR" sz="2200" b="1" u="sng" spc="0" dirty="0" smtClean="0">
                <a:solidFill>
                  <a:schemeClr val="tx1"/>
                </a:solidFill>
                <a:latin typeface="Calibri" panose="020F0502020204030204" pitchFamily="34" charset="0"/>
                <a:cs typeface="Calibri" panose="020F0502020204030204" pitchFamily="34" charset="0"/>
              </a:rPr>
              <a:t>culture</a:t>
            </a:r>
            <a:r>
              <a:rPr lang="fr-FR" sz="2200" b="1"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4296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152" y="556779"/>
            <a:ext cx="10772775" cy="5799909"/>
          </a:xfrm>
        </p:spPr>
        <p:txBody>
          <a:bodyPr>
            <a:noAutofit/>
          </a:bodyPr>
          <a:lstStyle/>
          <a:p>
            <a:pPr>
              <a:lnSpc>
                <a:spcPct val="100000"/>
              </a:lnSpc>
            </a:pPr>
            <a:r>
              <a:rPr lang="fr-FR" sz="2200" b="1" spc="0" dirty="0" smtClean="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Q</a:t>
            </a:r>
            <a:r>
              <a:rPr lang="fr-FR" sz="2200" b="1" spc="0" dirty="0" smtClean="0">
                <a:solidFill>
                  <a:schemeClr val="tx1"/>
                </a:solidFill>
                <a:latin typeface="Calibri" panose="020F0502020204030204" pitchFamily="34" charset="0"/>
                <a:cs typeface="Calibri" panose="020F0502020204030204" pitchFamily="34" charset="0"/>
              </a:rPr>
              <a:t>uand </a:t>
            </a:r>
            <a:r>
              <a:rPr lang="fr-FR" sz="2200" b="1" spc="0" dirty="0">
                <a:solidFill>
                  <a:schemeClr val="tx1"/>
                </a:solidFill>
                <a:latin typeface="Calibri" panose="020F0502020204030204" pitchFamily="34" charset="0"/>
                <a:cs typeface="Calibri" panose="020F0502020204030204" pitchFamily="34" charset="0"/>
              </a:rPr>
              <a:t>je me sers de mon corps </a:t>
            </a:r>
            <a:r>
              <a:rPr lang="fr-FR" sz="2200" spc="0" dirty="0">
                <a:solidFill>
                  <a:schemeClr val="tx1"/>
                </a:solidFill>
                <a:latin typeface="Calibri" panose="020F0502020204030204" pitchFamily="34" charset="0"/>
                <a:cs typeface="Calibri" panose="020F0502020204030204" pitchFamily="34" charset="0"/>
              </a:rPr>
              <a:t>(pour faire ceci ou cela), </a:t>
            </a:r>
            <a:r>
              <a:rPr lang="fr-FR" sz="2200" spc="0" dirty="0" smtClean="0">
                <a:solidFill>
                  <a:schemeClr val="tx1"/>
                </a:solidFill>
                <a:latin typeface="Calibri" panose="020F0502020204030204" pitchFamily="34" charset="0"/>
                <a:cs typeface="Calibri" panose="020F0502020204030204" pitchFamily="34" charset="0"/>
              </a:rPr>
              <a:t>chaque </a:t>
            </a:r>
            <a:r>
              <a:rPr lang="fr-FR" sz="2200" spc="0" dirty="0">
                <a:solidFill>
                  <a:schemeClr val="tx1"/>
                </a:solidFill>
                <a:latin typeface="Calibri" panose="020F0502020204030204" pitchFamily="34" charset="0"/>
                <a:cs typeface="Calibri" panose="020F0502020204030204" pitchFamily="34" charset="0"/>
              </a:rPr>
              <a:t>mouvement, chaque geste, chaque posture, </a:t>
            </a:r>
            <a:r>
              <a:rPr lang="fr-FR" sz="2200" spc="0" dirty="0" smtClean="0">
                <a:solidFill>
                  <a:schemeClr val="tx1"/>
                </a:solidFill>
                <a:latin typeface="Calibri" panose="020F0502020204030204" pitchFamily="34" charset="0"/>
                <a:cs typeface="Calibri" panose="020F0502020204030204" pitchFamily="34" charset="0"/>
              </a:rPr>
              <a:t>est </a:t>
            </a:r>
            <a:r>
              <a:rPr lang="fr-FR" sz="2200" b="1" spc="0" dirty="0" smtClean="0">
                <a:solidFill>
                  <a:schemeClr val="tx1"/>
                </a:solidFill>
                <a:latin typeface="Calibri" panose="020F0502020204030204" pitchFamily="34" charset="0"/>
                <a:cs typeface="Calibri" panose="020F0502020204030204" pitchFamily="34" charset="0"/>
              </a:rPr>
              <a:t>le </a:t>
            </a:r>
            <a:r>
              <a:rPr lang="fr-FR" sz="2200" b="1" u="sng" spc="0" dirty="0" smtClean="0">
                <a:solidFill>
                  <a:srgbClr val="FF0000"/>
                </a:solidFill>
                <a:latin typeface="Calibri" panose="020F0502020204030204" pitchFamily="34" charset="0"/>
                <a:cs typeface="Calibri" panose="020F0502020204030204" pitchFamily="34" charset="0"/>
              </a:rPr>
              <a:t>produit d’une culture</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Chaque </a:t>
            </a:r>
            <a:r>
              <a:rPr lang="fr-FR" sz="2200" b="1" spc="0" dirty="0" smtClean="0">
                <a:solidFill>
                  <a:schemeClr val="tx1"/>
                </a:solidFill>
                <a:latin typeface="Calibri" panose="020F0502020204030204" pitchFamily="34" charset="0"/>
                <a:cs typeface="Calibri" panose="020F0502020204030204" pitchFamily="34" charset="0"/>
              </a:rPr>
              <a:t>société</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exerce sur le corps des individus, tous les corps de tous les individus, un </a:t>
            </a:r>
            <a:r>
              <a:rPr lang="fr-FR" sz="2200" b="1" spc="0" dirty="0">
                <a:solidFill>
                  <a:schemeClr val="tx1"/>
                </a:solidFill>
                <a:latin typeface="Calibri" panose="020F0502020204030204" pitchFamily="34" charset="0"/>
                <a:cs typeface="Calibri" panose="020F0502020204030204" pitchFamily="34" charset="0"/>
              </a:rPr>
              <a:t>travail continu de façonnage, de dressage ou d’éducation</a:t>
            </a:r>
            <a:r>
              <a:rPr lang="fr-FR" sz="2200" spc="0" dirty="0">
                <a:solidFill>
                  <a:schemeClr val="tx1"/>
                </a:solidFill>
                <a:latin typeface="Calibri" panose="020F0502020204030204" pitchFamily="34" charset="0"/>
                <a:cs typeface="Calibri" panose="020F0502020204030204" pitchFamily="34" charset="0"/>
              </a:rPr>
              <a:t>, qui </a:t>
            </a:r>
            <a:r>
              <a:rPr lang="fr-FR" sz="2200" spc="0" dirty="0" smtClean="0">
                <a:solidFill>
                  <a:schemeClr val="tx1"/>
                </a:solidFill>
                <a:latin typeface="Calibri" panose="020F0502020204030204" pitchFamily="34" charset="0"/>
                <a:cs typeface="Calibri" panose="020F0502020204030204" pitchFamily="34" charset="0"/>
              </a:rPr>
              <a:t>a </a:t>
            </a:r>
            <a:r>
              <a:rPr lang="fr-FR" sz="2200" b="1" spc="0" dirty="0" smtClean="0">
                <a:solidFill>
                  <a:srgbClr val="FF0000"/>
                </a:solidFill>
                <a:latin typeface="Calibri" panose="020F0502020204030204" pitchFamily="34" charset="0"/>
                <a:cs typeface="Calibri" panose="020F0502020204030204" pitchFamily="34" charset="0"/>
              </a:rPr>
              <a:t>deux effets</a:t>
            </a:r>
            <a:r>
              <a:rPr lang="fr-FR" sz="2200" spc="0" dirty="0" smtClean="0">
                <a:solidFill>
                  <a:schemeClr val="tx1"/>
                </a:solidFill>
                <a:latin typeface="Calibri" panose="020F0502020204030204" pitchFamily="34" charset="0"/>
                <a:cs typeface="Calibri" panose="020F0502020204030204" pitchFamily="34" charset="0"/>
              </a:rPr>
              <a:t> :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a:t>
            </a:r>
            <a:r>
              <a:rPr lang="fr-FR" sz="2200" b="1" spc="0" dirty="0">
                <a:solidFill>
                  <a:srgbClr val="FF0000"/>
                </a:solidFill>
                <a:latin typeface="Calibri" panose="020F0502020204030204" pitchFamily="34" charset="0"/>
                <a:cs typeface="Calibri" panose="020F0502020204030204" pitchFamily="34" charset="0"/>
              </a:rPr>
              <a:t>1)</a:t>
            </a:r>
            <a:r>
              <a:rPr lang="fr-FR" sz="2200" spc="0" dirty="0">
                <a:solidFill>
                  <a:srgbClr val="FF0000"/>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je sais faire avec mon corps ce qui est à faire </a:t>
            </a:r>
            <a:r>
              <a:rPr lang="fr-FR" sz="2200" spc="0" dirty="0">
                <a:solidFill>
                  <a:schemeClr val="tx1"/>
                </a:solidFill>
                <a:latin typeface="Calibri" panose="020F0502020204030204" pitchFamily="34" charset="0"/>
                <a:cs typeface="Calibri" panose="020F0502020204030204" pitchFamily="34" charset="0"/>
              </a:rPr>
              <a:t>(jouer, </a:t>
            </a:r>
            <a:r>
              <a:rPr lang="fr-FR" sz="2200" spc="0" dirty="0" smtClean="0">
                <a:solidFill>
                  <a:schemeClr val="tx1"/>
                </a:solidFill>
                <a:latin typeface="Calibri" panose="020F0502020204030204" pitchFamily="34" charset="0"/>
                <a:cs typeface="Calibri" panose="020F0502020204030204" pitchFamily="34" charset="0"/>
              </a:rPr>
              <a:t>manger, rire, accoucher</a:t>
            </a:r>
            <a:r>
              <a:rPr lang="fr-FR" sz="2200" spc="0" dirty="0">
                <a:solidFill>
                  <a:schemeClr val="tx1"/>
                </a:solidFill>
                <a:latin typeface="Calibri" panose="020F0502020204030204" pitchFamily="34" charset="0"/>
                <a:cs typeface="Calibri" panose="020F0502020204030204" pitchFamily="34" charset="0"/>
              </a:rPr>
              <a:t>, etc</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a:t>
            </a:r>
            <a:r>
              <a:rPr lang="fr-FR" sz="2200" b="1" spc="0" dirty="0">
                <a:solidFill>
                  <a:srgbClr val="FF0000"/>
                </a:solidFill>
                <a:latin typeface="Calibri" panose="020F0502020204030204" pitchFamily="34" charset="0"/>
                <a:cs typeface="Calibri" panose="020F0502020204030204" pitchFamily="34" charset="0"/>
              </a:rPr>
              <a:t>2)</a:t>
            </a:r>
            <a:r>
              <a:rPr lang="fr-FR" sz="2200" spc="0" dirty="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la façon dont je le fais est celle qui convient à la société ou au groupe social </a:t>
            </a:r>
            <a:r>
              <a:rPr lang="fr-FR" sz="2200" spc="0" dirty="0" smtClean="0">
                <a:solidFill>
                  <a:schemeClr val="tx1"/>
                </a:solidFill>
                <a:latin typeface="Calibri" panose="020F0502020204030204" pitchFamily="34" charset="0"/>
                <a:cs typeface="Calibri" panose="020F0502020204030204" pitchFamily="34" charset="0"/>
              </a:rPr>
              <a:t>	auquel </a:t>
            </a:r>
            <a:r>
              <a:rPr lang="fr-FR" sz="2200" spc="0" dirty="0">
                <a:solidFill>
                  <a:schemeClr val="tx1"/>
                </a:solidFill>
                <a:latin typeface="Calibri" panose="020F0502020204030204" pitchFamily="34" charset="0"/>
                <a:cs typeface="Calibri" panose="020F0502020204030204" pitchFamily="34" charset="0"/>
              </a:rPr>
              <a:t>j’appartiens, </a:t>
            </a:r>
            <a:r>
              <a:rPr lang="fr-FR" sz="2200" spc="0" dirty="0" smtClean="0">
                <a:solidFill>
                  <a:schemeClr val="tx1"/>
                </a:solidFill>
                <a:latin typeface="Calibri" panose="020F0502020204030204" pitchFamily="34" charset="0"/>
                <a:cs typeface="Calibri" panose="020F0502020204030204" pitchFamily="34" charset="0"/>
              </a:rPr>
              <a:t>et </a:t>
            </a:r>
            <a:r>
              <a:rPr lang="fr-FR" sz="2200" b="1" spc="0" dirty="0" smtClean="0">
                <a:solidFill>
                  <a:schemeClr val="tx1"/>
                </a:solidFill>
                <a:latin typeface="Calibri" panose="020F0502020204030204" pitchFamily="34" charset="0"/>
                <a:cs typeface="Calibri" panose="020F0502020204030204" pitchFamily="34" charset="0"/>
              </a:rPr>
              <a:t>c’est </a:t>
            </a:r>
            <a:r>
              <a:rPr lang="fr-FR" sz="2200" b="1" spc="0" dirty="0">
                <a:solidFill>
                  <a:schemeClr val="tx1"/>
                </a:solidFill>
                <a:latin typeface="Calibri" panose="020F0502020204030204" pitchFamily="34" charset="0"/>
                <a:cs typeface="Calibri" panose="020F0502020204030204" pitchFamily="34" charset="0"/>
              </a:rPr>
              <a:t>précisément ce qui fait que j’y appartiens</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381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6766" y="2426210"/>
            <a:ext cx="9130747" cy="1658198"/>
          </a:xfrm>
        </p:spPr>
        <p:txBody>
          <a:bodyPr>
            <a:noAutofit/>
          </a:bodyPr>
          <a:lstStyle/>
          <a:p>
            <a:pPr>
              <a:lnSpc>
                <a:spcPct val="100000"/>
              </a:lnSpc>
            </a:pPr>
            <a:r>
              <a:rPr lang="fr-FR" sz="2200" b="1" spc="0" dirty="0" smtClean="0">
                <a:solidFill>
                  <a:schemeClr val="tx1"/>
                </a:solidFill>
                <a:latin typeface="Calibri" panose="020F0502020204030204" pitchFamily="34" charset="0"/>
                <a:cs typeface="Calibri" panose="020F0502020204030204" pitchFamily="34" charset="0"/>
              </a:rPr>
              <a:t>En </a:t>
            </a:r>
            <a:r>
              <a:rPr lang="fr-FR" sz="2200" b="1" spc="0" dirty="0">
                <a:solidFill>
                  <a:schemeClr val="tx1"/>
                </a:solidFill>
                <a:latin typeface="Calibri" panose="020F0502020204030204" pitchFamily="34" charset="0"/>
                <a:cs typeface="Calibri" panose="020F0502020204030204" pitchFamily="34" charset="0"/>
              </a:rPr>
              <a:t>gros, ça donne </a:t>
            </a:r>
            <a:r>
              <a:rPr lang="fr-FR" sz="2200" b="1" spc="0" dirty="0" smtClean="0">
                <a:solidFill>
                  <a:schemeClr val="tx1"/>
                </a:solidFill>
                <a:latin typeface="Calibri" panose="020F0502020204030204" pitchFamily="34" charset="0"/>
                <a:cs typeface="Calibri" panose="020F0502020204030204" pitchFamily="34" charset="0"/>
              </a:rPr>
              <a:t>quoi</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a:r>
            <a:br>
              <a:rPr lang="fr-FR" sz="2200" b="1"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La </a:t>
            </a:r>
            <a:r>
              <a:rPr lang="fr-FR" sz="2200" spc="0" dirty="0">
                <a:solidFill>
                  <a:schemeClr val="tx1"/>
                </a:solidFill>
                <a:latin typeface="Calibri" panose="020F0502020204030204" pitchFamily="34" charset="0"/>
                <a:cs typeface="Calibri" panose="020F0502020204030204" pitchFamily="34" charset="0"/>
              </a:rPr>
              <a:t>grande force de Mauss est qu’il </a:t>
            </a:r>
            <a:r>
              <a:rPr lang="fr-FR" sz="2200" b="1" spc="0" dirty="0">
                <a:solidFill>
                  <a:schemeClr val="tx1"/>
                </a:solidFill>
                <a:latin typeface="Calibri" panose="020F0502020204030204" pitchFamily="34" charset="0"/>
                <a:cs typeface="Calibri" panose="020F0502020204030204" pitchFamily="34" charset="0"/>
              </a:rPr>
              <a:t>ne cherche pas à produire une </a:t>
            </a:r>
            <a:r>
              <a:rPr lang="fr-FR" sz="2200" b="1" spc="0" dirty="0" smtClean="0">
                <a:solidFill>
                  <a:schemeClr val="tx1"/>
                </a:solidFill>
                <a:latin typeface="Calibri" panose="020F0502020204030204" pitchFamily="34" charset="0"/>
                <a:cs typeface="Calibri" panose="020F0502020204030204" pitchFamily="34" charset="0"/>
              </a:rPr>
              <a:t>théorie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il accumule les exemples concrets </a:t>
            </a:r>
            <a:r>
              <a:rPr lang="fr-FR" sz="2200" b="1" spc="0" dirty="0" smtClean="0">
                <a:solidFill>
                  <a:schemeClr val="tx1"/>
                </a:solidFill>
                <a:latin typeface="Calibri" panose="020F0502020204030204" pitchFamily="34" charset="0"/>
                <a:cs typeface="Calibri" panose="020F0502020204030204" pitchFamily="34" charset="0"/>
              </a:rPr>
              <a:t>de techniques du corps</a:t>
            </a:r>
            <a:r>
              <a:rPr lang="fr-FR" sz="2200" spc="0" dirty="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J</a:t>
            </a:r>
            <a:r>
              <a:rPr lang="fr-FR" sz="2200" spc="0" dirty="0" smtClean="0">
                <a:solidFill>
                  <a:schemeClr val="tx1"/>
                </a:solidFill>
                <a:latin typeface="Calibri" panose="020F0502020204030204" pitchFamily="34" charset="0"/>
                <a:cs typeface="Calibri" panose="020F0502020204030204" pitchFamily="34" charset="0"/>
              </a:rPr>
              <a:t>’en </a:t>
            </a:r>
            <a:r>
              <a:rPr lang="fr-FR" sz="2200" spc="0" dirty="0">
                <a:solidFill>
                  <a:schemeClr val="tx1"/>
                </a:solidFill>
                <a:latin typeface="Calibri" panose="020F0502020204030204" pitchFamily="34" charset="0"/>
                <a:cs typeface="Calibri" panose="020F0502020204030204" pitchFamily="34" charset="0"/>
              </a:rPr>
              <a:t>ai retenu quelques-unes que je me contente dans un premier temps de partager avec vous – sans (trop) les </a:t>
            </a:r>
            <a:r>
              <a:rPr lang="fr-FR" sz="2200" spc="0" dirty="0" smtClean="0">
                <a:solidFill>
                  <a:schemeClr val="tx1"/>
                </a:solidFill>
                <a:latin typeface="Calibri" panose="020F0502020204030204" pitchFamily="34" charset="0"/>
                <a:cs typeface="Calibri" panose="020F0502020204030204" pitchFamily="34" charset="0"/>
              </a:rPr>
              <a:t>commenter :</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624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029" y="2305878"/>
            <a:ext cx="11308353" cy="2396751"/>
          </a:xfrm>
        </p:spPr>
        <p:txBody>
          <a:bodyPr>
            <a:noAutofit/>
          </a:bodyPr>
          <a:lstStyle/>
          <a:p>
            <a:pPr lvl="0">
              <a:lnSpc>
                <a:spcPct val="100000"/>
              </a:lnSpc>
            </a:pPr>
            <a:r>
              <a:rPr lang="fr-FR" sz="2200" b="1" spc="0" dirty="0" smtClean="0">
                <a:solidFill>
                  <a:srgbClr val="FF0000"/>
                </a:solidFill>
                <a:latin typeface="Calibri" panose="020F0502020204030204" pitchFamily="34" charset="0"/>
                <a:cs typeface="Calibri" panose="020F0502020204030204" pitchFamily="34" charset="0"/>
              </a:rPr>
              <a:t>(1) </a:t>
            </a:r>
            <a:r>
              <a:rPr lang="fr-FR" sz="2200" b="1" spc="0" dirty="0">
                <a:solidFill>
                  <a:srgbClr val="FF0000"/>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La démarche féminine : </a:t>
            </a:r>
            <a:r>
              <a:rPr lang="fr-FR" sz="2200" spc="0" dirty="0">
                <a:solidFill>
                  <a:schemeClr val="tx1"/>
                </a:solidFill>
                <a:latin typeface="Calibri" panose="020F0502020204030204" pitchFamily="34" charset="0"/>
                <a:cs typeface="Calibri" panose="020F0502020204030204" pitchFamily="34" charset="0"/>
              </a:rPr>
              <a:t>« Une sorte de révélation me vint à l’hôpital. J’étais malade à New York. Je me demandais où j’avais déjà vu des demoiselles marchant comme mes infirmières. J’avais le temps d’y réfléchir. Je trouvai enfin que c’était au cinéma. Revenu en France, je remarquai, surtout à Paris, a fréquence de cette démarche ; les jeunes filles étaient Françaises et elles marchaient aussi de cette façon. En fait, les modes de marche américaine, grâce au cinéma, commençaient à arriver chez nous. </a:t>
            </a:r>
            <a:r>
              <a:rPr lang="fr-FR" sz="2200"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rgbClr val="FF0000"/>
                </a:solidFill>
                <a:latin typeface="Calibri" panose="020F0502020204030204" pitchFamily="34" charset="0"/>
                <a:cs typeface="Calibri" panose="020F0502020204030204" pitchFamily="34" charset="0"/>
              </a:rPr>
              <a:t>(2)</a:t>
            </a:r>
            <a:r>
              <a:rPr lang="fr-FR" sz="2200" spc="0" dirty="0" smtClean="0">
                <a:solidFill>
                  <a:srgbClr val="FF0000"/>
                </a:solidFill>
                <a:latin typeface="Calibri" panose="020F0502020204030204" pitchFamily="34" charset="0"/>
                <a:cs typeface="Calibri" panose="020F0502020204030204" pitchFamily="34" charset="0"/>
              </a:rPr>
              <a:t> </a:t>
            </a:r>
            <a:r>
              <a:rPr lang="fr-FR" sz="2200" b="1" spc="0" dirty="0">
                <a:solidFill>
                  <a:srgbClr val="FF0000"/>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La motricité dans les tranchées : </a:t>
            </a:r>
            <a:r>
              <a:rPr lang="fr-FR" sz="2200" b="1" spc="0" dirty="0" smtClean="0">
                <a:solidFill>
                  <a:schemeClr val="tx1"/>
                </a:solidFill>
                <a:latin typeface="Calibri" panose="020F0502020204030204" pitchFamily="34" charset="0"/>
                <a:cs typeface="Calibri" panose="020F0502020204030204" pitchFamily="34" charset="0"/>
              </a:rPr>
              <a:t/>
            </a:r>
            <a:br>
              <a:rPr lang="fr-FR" sz="2200" b="1"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Impossibilité </a:t>
            </a:r>
            <a:r>
              <a:rPr lang="fr-FR" sz="2200" spc="0" dirty="0">
                <a:solidFill>
                  <a:schemeClr val="tx1"/>
                </a:solidFill>
                <a:latin typeface="Calibri" panose="020F0502020204030204" pitchFamily="34" charset="0"/>
                <a:cs typeface="Calibri" panose="020F0502020204030204" pitchFamily="34" charset="0"/>
              </a:rPr>
              <a:t>à adapter la marche au pas à la </a:t>
            </a:r>
            <a:r>
              <a:rPr lang="fr-FR" sz="2200" b="1" spc="0" dirty="0">
                <a:solidFill>
                  <a:schemeClr val="tx1"/>
                </a:solidFill>
                <a:latin typeface="Calibri" panose="020F0502020204030204" pitchFamily="34" charset="0"/>
                <a:cs typeface="Calibri" panose="020F0502020204030204" pitchFamily="34" charset="0"/>
              </a:rPr>
              <a:t>fanfare</a:t>
            </a:r>
            <a:r>
              <a:rPr lang="fr-FR" sz="2200" spc="0" dirty="0">
                <a:solidFill>
                  <a:schemeClr val="tx1"/>
                </a:solidFill>
                <a:latin typeface="Calibri" panose="020F0502020204030204" pitchFamily="34" charset="0"/>
                <a:cs typeface="Calibri" panose="020F0502020204030204" pitchFamily="34" charset="0"/>
              </a:rPr>
              <a:t> militaire française : l’infanterie britannique marche à un pas différent du </a:t>
            </a:r>
            <a:r>
              <a:rPr lang="fr-FR" sz="2200" spc="0" dirty="0" smtClean="0">
                <a:solidFill>
                  <a:schemeClr val="tx1"/>
                </a:solidFill>
                <a:latin typeface="Calibri" panose="020F0502020204030204" pitchFamily="34" charset="0"/>
                <a:cs typeface="Calibri" panose="020F0502020204030204" pitchFamily="34" charset="0"/>
              </a:rPr>
              <a:t>nôtre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I</a:t>
            </a:r>
            <a:r>
              <a:rPr lang="fr-FR" sz="2200" spc="0" dirty="0" smtClean="0">
                <a:solidFill>
                  <a:schemeClr val="tx1"/>
                </a:solidFill>
                <a:latin typeface="Calibri" panose="020F0502020204030204" pitchFamily="34" charset="0"/>
                <a:cs typeface="Calibri" panose="020F0502020204030204" pitchFamily="34" charset="0"/>
              </a:rPr>
              <a:t>ncapacité </a:t>
            </a:r>
            <a:r>
              <a:rPr lang="fr-FR" sz="2200" spc="0" dirty="0">
                <a:solidFill>
                  <a:schemeClr val="tx1"/>
                </a:solidFill>
                <a:latin typeface="Calibri" panose="020F0502020204030204" pitchFamily="34" charset="0"/>
                <a:cs typeface="Calibri" panose="020F0502020204030204" pitchFamily="34" charset="0"/>
              </a:rPr>
              <a:t>des soldats français à se tenir </a:t>
            </a:r>
            <a:r>
              <a:rPr lang="fr-FR" sz="2200" b="1" spc="0" dirty="0">
                <a:solidFill>
                  <a:schemeClr val="tx1"/>
                </a:solidFill>
                <a:latin typeface="Calibri" panose="020F0502020204030204" pitchFamily="34" charset="0"/>
                <a:cs typeface="Calibri" panose="020F0502020204030204" pitchFamily="34" charset="0"/>
              </a:rPr>
              <a:t>accroupis</a:t>
            </a:r>
            <a:r>
              <a:rPr lang="fr-FR" sz="2200" spc="0" dirty="0">
                <a:solidFill>
                  <a:schemeClr val="tx1"/>
                </a:solidFill>
                <a:latin typeface="Calibri" panose="020F0502020204030204" pitchFamily="34" charset="0"/>
                <a:cs typeface="Calibri" panose="020F0502020204030204" pitchFamily="34" charset="0"/>
              </a:rPr>
              <a:t> comme les Australiens, et de dormir ainsi en se protégeant du contact avec la boue et l’eau, alors que les soldats français éprouvaient d’effroyables crampes au bout d’un quart d’heure</a:t>
            </a:r>
            <a:r>
              <a:rPr lang="fr-FR" sz="2200"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64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161" y="1007165"/>
            <a:ext cx="10772775" cy="3541069"/>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r>
            <a:br>
              <a:rPr lang="fr-FR" sz="2200" b="1" spc="0" dirty="0">
                <a:solidFill>
                  <a:schemeClr val="tx1"/>
                </a:solidFill>
                <a:latin typeface="Calibri" panose="020F0502020204030204" pitchFamily="34" charset="0"/>
                <a:cs typeface="Calibri" panose="020F0502020204030204" pitchFamily="34" charset="0"/>
              </a:rPr>
            </a:br>
            <a:r>
              <a:rPr lang="fr-FR" sz="2200" b="1" spc="0" dirty="0" smtClean="0">
                <a:solidFill>
                  <a:srgbClr val="FF0000"/>
                </a:solidFill>
                <a:latin typeface="Calibri" panose="020F0502020204030204" pitchFamily="34" charset="0"/>
                <a:cs typeface="Calibri" panose="020F0502020204030204" pitchFamily="34" charset="0"/>
              </a:rPr>
              <a:t>(3</a:t>
            </a:r>
            <a:r>
              <a:rPr lang="fr-FR" sz="2200" b="1" spc="0" dirty="0">
                <a:solidFill>
                  <a:srgbClr val="FF0000"/>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La </a:t>
            </a:r>
            <a:r>
              <a:rPr lang="fr-FR" sz="2200" b="1" spc="0" dirty="0">
                <a:solidFill>
                  <a:schemeClr val="tx1"/>
                </a:solidFill>
                <a:latin typeface="Calibri" panose="020F0502020204030204" pitchFamily="34" charset="0"/>
                <a:cs typeface="Calibri" panose="020F0502020204030204" pitchFamily="34" charset="0"/>
              </a:rPr>
              <a:t>façon de courir et de nager : </a:t>
            </a:r>
            <a:r>
              <a:rPr lang="fr-FR" sz="2200" b="1" spc="0" dirty="0" smtClean="0">
                <a:solidFill>
                  <a:schemeClr val="tx1"/>
                </a:solidFill>
                <a:latin typeface="Calibri" panose="020F0502020204030204" pitchFamily="34" charset="0"/>
                <a:cs typeface="Calibri" panose="020F0502020204030204" pitchFamily="34" charset="0"/>
              </a:rPr>
              <a:t/>
            </a:r>
            <a:br>
              <a:rPr lang="fr-FR" sz="2200" b="1"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r>
            <a:br>
              <a:rPr lang="fr-FR" sz="2200" b="1"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a:t>
            </a:r>
            <a:r>
              <a:rPr lang="fr-FR" sz="2200" b="1" i="1" spc="0" dirty="0">
                <a:solidFill>
                  <a:schemeClr val="tx1"/>
                </a:solidFill>
                <a:latin typeface="Calibri" panose="020F0502020204030204" pitchFamily="34" charset="0"/>
                <a:cs typeface="Calibri" panose="020F0502020204030204" pitchFamily="34" charset="0"/>
              </a:rPr>
              <a:t>3.1</a:t>
            </a:r>
            <a:r>
              <a:rPr lang="fr-FR" sz="2200" b="1" spc="0" dirty="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 Enfin, sur la course, j’ai vu aussi, vous avez tous vu, le changement de la technique. Songez que mon professeur de gymnastique, sorti un des meilleurs de Joinville, vers 1860, m’a appris à courir les poings au corps : mouvement complètement contradictoire à tous les mouvements de la course ; il a fallu que je voie les coureurs professionnels de 1890 pour comprendre qu’il fallait courir autrement » (368).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82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980" y="2646385"/>
            <a:ext cx="10772775" cy="1658198"/>
          </a:xfrm>
        </p:spPr>
        <p:txBody>
          <a:bodyPr>
            <a:noAutofit/>
          </a:bodyPr>
          <a:lstStyle/>
          <a:p>
            <a:pPr>
              <a:lnSpc>
                <a:spcPct val="100000"/>
              </a:lnSpc>
            </a:pPr>
            <a:r>
              <a:rPr lang="fr-FR" sz="2100" i="1" spc="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Présentation</a:t>
            </a:r>
            <a: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Le cours (5 séances de 2 h.) est en lien avec les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recherches récentes de sciences sociales</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en matière d’étude des techniques corporelles impliquées dans le sport et les activités physiques. Il présente les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principales notions </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en la matière (socialisation, incorporation, éducation, sociabilité, contre-culture, </a:t>
            </a:r>
            <a:r>
              <a:rPr lang="fr-FR" sz="2200" spc="-100" dirty="0" err="1">
                <a:solidFill>
                  <a:schemeClr val="tx1"/>
                </a:solidFill>
                <a:latin typeface="Calibri" panose="020F0502020204030204" pitchFamily="34" charset="0"/>
                <a:ea typeface="Calibri" panose="020F0502020204030204" pitchFamily="34" charset="0"/>
                <a:cs typeface="Calibri" panose="020F0502020204030204" pitchFamily="34" charset="0"/>
              </a:rPr>
              <a:t>artialisation</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etc.).</a:t>
            </a:r>
            <a:b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Pour cela, il propose d’articuler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deux approches</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L’une prend pour objet le contenu corporel des activités physiques ; elle interroge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comment naissent, se perfectionnent, se stylisent et se transmettent les gestes à vocation sportive</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L’autre est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centrée</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sur les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déterminants sociaux de la pratique sportive </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elle interroge les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effets de la socialisation, le rôle de l’école, de la famille ou des groupes de pairs</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dans le « choix » de l’activité et dans les modalités de la pratique (fréquence, intensité, compétition ou pas). Il s’agira dans ce cadre général de questionner également la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trajectoire sociale des loisirs sportifs</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 stratification, vieillissement, féminisation, rôle des politiques publiques, </a:t>
            </a:r>
            <a:r>
              <a:rPr lang="fr-FR" sz="2200" spc="-100" dirty="0" err="1">
                <a:solidFill>
                  <a:schemeClr val="tx1"/>
                </a:solidFill>
                <a:latin typeface="Calibri" panose="020F0502020204030204" pitchFamily="34" charset="0"/>
                <a:ea typeface="Calibri" panose="020F0502020204030204" pitchFamily="34" charset="0"/>
                <a:cs typeface="Calibri" panose="020F0502020204030204" pitchFamily="34" charset="0"/>
              </a:rPr>
              <a:t>artialisation</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déclassement, etc., mais aussi les formes de pratiques dites alternatives, autrement dit les «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sports de rue</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Le cours prendra appui sur des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pratiques sportives peu étudiées : skate, break-dance, MMA, </a:t>
            </a:r>
            <a:r>
              <a:rPr lang="fr-FR" sz="2200" b="1" spc="-100" dirty="0" err="1">
                <a:solidFill>
                  <a:schemeClr val="tx1"/>
                </a:solidFill>
                <a:latin typeface="Calibri" panose="020F0502020204030204" pitchFamily="34" charset="0"/>
                <a:ea typeface="Calibri" panose="020F0502020204030204" pitchFamily="34" charset="0"/>
                <a:cs typeface="Calibri" panose="020F0502020204030204" pitchFamily="34" charset="0"/>
              </a:rPr>
              <a:t>Parkour</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 capoeira</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etc., Il mettra aussi l’accent sur la </a:t>
            </a:r>
            <a:r>
              <a:rPr lang="fr-FR" sz="22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production des savoirs</a:t>
            </a:r>
            <a:r>
              <a:rPr lang="fr-FR" sz="2200" spc="-100" dirty="0">
                <a:solidFill>
                  <a:schemeClr val="tx1"/>
                </a:solidFill>
                <a:latin typeface="Calibri" panose="020F0502020204030204" pitchFamily="34" charset="0"/>
                <a:ea typeface="Calibri" panose="020F0502020204030204" pitchFamily="34" charset="0"/>
                <a:cs typeface="Calibri" panose="020F0502020204030204" pitchFamily="34" charset="0"/>
              </a:rPr>
              <a:t>, en présentant des enquêtes de terrain récentes de façon à accompagner les étudiant.es dans la réalisation de leur propre enquête</a:t>
            </a:r>
            <a:r>
              <a:rPr lang="fr-FR" sz="2200" spc="-1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FR" sz="2100"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02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161" y="2890036"/>
            <a:ext cx="10772775" cy="1658198"/>
          </a:xfrm>
        </p:spPr>
        <p:txBody>
          <a:bodyPr>
            <a:noAutofit/>
          </a:bodyPr>
          <a:lstStyle/>
          <a:p>
            <a:pPr>
              <a:lnSpc>
                <a:spcPct val="100000"/>
              </a:lnSpc>
            </a:pPr>
            <a:r>
              <a:rPr lang="fr-FR" sz="2000" b="1" spc="0" dirty="0" smtClean="0">
                <a:solidFill>
                  <a:schemeClr val="tx1"/>
                </a:solidFill>
                <a:latin typeface="Calibri" panose="020F0502020204030204" pitchFamily="34" charset="0"/>
                <a:cs typeface="Calibri" panose="020F0502020204030204" pitchFamily="34" charset="0"/>
              </a:rPr>
              <a:t/>
            </a:r>
            <a:br>
              <a:rPr lang="fr-FR" sz="2000" b="1" spc="0" dirty="0" smtClean="0">
                <a:solidFill>
                  <a:schemeClr val="tx1"/>
                </a:solidFill>
                <a:latin typeface="Calibri" panose="020F0502020204030204" pitchFamily="34" charset="0"/>
                <a:cs typeface="Calibri" panose="020F0502020204030204" pitchFamily="34" charset="0"/>
              </a:rPr>
            </a:br>
            <a:r>
              <a:rPr lang="fr-FR" sz="2000" b="1" spc="0" dirty="0" smtClean="0">
                <a:solidFill>
                  <a:schemeClr val="tx1"/>
                </a:solidFill>
                <a:latin typeface="Calibri" panose="020F0502020204030204" pitchFamily="34" charset="0"/>
                <a:cs typeface="Calibri" panose="020F0502020204030204" pitchFamily="34" charset="0"/>
              </a:rPr>
              <a:t>(</a:t>
            </a:r>
            <a:r>
              <a:rPr lang="fr-FR" sz="2000" b="1" i="1" spc="0" dirty="0">
                <a:solidFill>
                  <a:schemeClr val="tx1"/>
                </a:solidFill>
                <a:latin typeface="Calibri" panose="020F0502020204030204" pitchFamily="34" charset="0"/>
                <a:cs typeface="Calibri" panose="020F0502020204030204" pitchFamily="34" charset="0"/>
              </a:rPr>
              <a:t>3.2</a:t>
            </a:r>
            <a:r>
              <a:rPr lang="fr-FR" sz="2000" b="1" spc="0" dirty="0">
                <a:solidFill>
                  <a:schemeClr val="tx1"/>
                </a:solidFill>
                <a:latin typeface="Calibri" panose="020F0502020204030204" pitchFamily="34" charset="0"/>
                <a:cs typeface="Calibri" panose="020F0502020204030204" pitchFamily="34" charset="0"/>
              </a:rPr>
              <a:t>) Quant à la nage :</a:t>
            </a:r>
            <a:r>
              <a:rPr lang="fr-FR" sz="2000" spc="0" dirty="0">
                <a:solidFill>
                  <a:schemeClr val="tx1"/>
                </a:solidFill>
                <a:latin typeface="Calibri" panose="020F0502020204030204" pitchFamily="34" charset="0"/>
                <a:cs typeface="Calibri" panose="020F0502020204030204" pitchFamily="34" charset="0"/>
              </a:rPr>
              <a:t> </a:t>
            </a:r>
            <a:br>
              <a:rPr lang="fr-FR" sz="2000" spc="0" dirty="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a:t>
            </a:r>
            <a:r>
              <a:rPr lang="fr-FR" sz="2000" spc="0" dirty="0">
                <a:solidFill>
                  <a:schemeClr val="tx1"/>
                </a:solidFill>
                <a:latin typeface="Calibri" panose="020F0502020204030204" pitchFamily="34" charset="0"/>
                <a:cs typeface="Calibri" panose="020F0502020204030204" pitchFamily="34" charset="0"/>
              </a:rPr>
              <a:t> Ma génération n’a pas nagé comme la génération actuelle nage […]. J’ai assisté au changement des techniques de la nage, du vivant de notre génération. […] Autrefois on nous apprenait à plonger après avoir nagé. Et quand on nous apprenait à plonger, on nous apprenait à plonger, on nous apprenait à fermer les yeux, puis à les ouvrir dans l’eau. Aujourd’hui la technique est inverse. On commence tout l’apprentissage en habituant l’enfant à se tenir dans l’eau les yeux ouverts. Ainsi, avant même qu’ils nagent, on exerce les enfants surtout à dompter des réflexes dangereux mais instinctifs des yeux, on les familiarise avant tout avec l’eau, on inhibe des peurs, on crée une certaine assurance, on sélectionne des arrêts et des mouvements. Il y a donc une technique de la plongée et une technique de l’éducation de la plongée qui ont été trouvées de mon temps. Et vous voyez qu’il s’agit bien d’un enseignement technique et qu’il y a, comme pour toute technique, un apprentissage de la nage. D’autre part, notre génération, ici, a assisté à un changement complet de technique : nous avons vu remplacer par les différentes sortes de </a:t>
            </a:r>
            <a:r>
              <a:rPr lang="fr-FR" sz="2000" i="1" spc="0" dirty="0">
                <a:solidFill>
                  <a:schemeClr val="tx1"/>
                </a:solidFill>
                <a:latin typeface="Calibri" panose="020F0502020204030204" pitchFamily="34" charset="0"/>
                <a:cs typeface="Calibri" panose="020F0502020204030204" pitchFamily="34" charset="0"/>
              </a:rPr>
              <a:t>crawl</a:t>
            </a:r>
            <a:r>
              <a:rPr lang="fr-FR" sz="2000" spc="0" dirty="0">
                <a:solidFill>
                  <a:schemeClr val="tx1"/>
                </a:solidFill>
                <a:latin typeface="Calibri" panose="020F0502020204030204" pitchFamily="34" charset="0"/>
                <a:cs typeface="Calibri" panose="020F0502020204030204" pitchFamily="34" charset="0"/>
              </a:rPr>
              <a:t> la nage à brasse et à tête hors de l’eau. De plus, on a perdu l’usage d’avaler de l’eau et de la cracher. Car les nageurs se considéraient, de mon temps, comme des espèces de bateaux à vapeur. C’était stupide, mais enfin je fais encore ce geste : je ne peux pas me débarrasser de ma technique. Voilà donc une technique du corps spécifique, un art gymnique perfectionné de notre temps ».</a:t>
            </a:r>
            <a:br>
              <a:rPr lang="fr-FR" sz="2000" spc="0" dirty="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endParaRPr lang="fr-FR" sz="20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32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161" y="2890036"/>
            <a:ext cx="10772775" cy="1658198"/>
          </a:xfrm>
        </p:spPr>
        <p:txBody>
          <a:bodyPr>
            <a:noAutofit/>
          </a:bodyPr>
          <a:lstStyle/>
          <a:p>
            <a:pPr>
              <a:lnSpc>
                <a:spcPct val="100000"/>
              </a:lnSpc>
            </a:pPr>
            <a:r>
              <a:rPr lang="fr-FR" sz="2800" b="1" spc="0" dirty="0" smtClean="0">
                <a:solidFill>
                  <a:schemeClr val="tx1"/>
                </a:solidFill>
                <a:latin typeface="Calibri" panose="020F0502020204030204" pitchFamily="34" charset="0"/>
                <a:cs typeface="Calibri" panose="020F0502020204030204" pitchFamily="34" charset="0"/>
              </a:rPr>
              <a:t/>
            </a:r>
            <a:br>
              <a:rPr lang="fr-FR" sz="2800" b="1" spc="0" dirty="0" smtClean="0">
                <a:solidFill>
                  <a:schemeClr val="tx1"/>
                </a:solidFill>
                <a:latin typeface="Calibri" panose="020F0502020204030204" pitchFamily="34" charset="0"/>
                <a:cs typeface="Calibri" panose="020F0502020204030204" pitchFamily="34" charset="0"/>
              </a:rPr>
            </a:br>
            <a:r>
              <a:rPr lang="fr-FR" sz="2800" b="1" spc="0" dirty="0">
                <a:solidFill>
                  <a:schemeClr val="tx1"/>
                </a:solidFill>
                <a:latin typeface="Calibri" panose="020F0502020204030204" pitchFamily="34" charset="0"/>
                <a:cs typeface="Calibri" panose="020F0502020204030204" pitchFamily="34" charset="0"/>
              </a:rPr>
              <a:t/>
            </a:r>
            <a:br>
              <a:rPr lang="fr-FR" sz="2800" b="1" spc="0" dirty="0">
                <a:solidFill>
                  <a:schemeClr val="tx1"/>
                </a:solidFill>
                <a:latin typeface="Calibri" panose="020F0502020204030204" pitchFamily="34" charset="0"/>
                <a:cs typeface="Calibri" panose="020F0502020204030204" pitchFamily="34" charset="0"/>
              </a:rPr>
            </a:br>
            <a:r>
              <a:rPr lang="fr-FR" sz="2800" b="1" spc="0" dirty="0" smtClean="0">
                <a:solidFill>
                  <a:schemeClr val="tx1"/>
                </a:solidFill>
                <a:latin typeface="Calibri" panose="020F0502020204030204" pitchFamily="34" charset="0"/>
                <a:cs typeface="Calibri" panose="020F0502020204030204" pitchFamily="34" charset="0"/>
              </a:rPr>
              <a:t>II.</a:t>
            </a:r>
            <a:r>
              <a:rPr lang="fr-FR" sz="2800" b="1" spc="0" dirty="0">
                <a:solidFill>
                  <a:schemeClr val="tx1"/>
                </a:solidFill>
                <a:latin typeface="Calibri" panose="020F0502020204030204" pitchFamily="34" charset="0"/>
                <a:cs typeface="Calibri" panose="020F0502020204030204" pitchFamily="34" charset="0"/>
              </a:rPr>
              <a:t> </a:t>
            </a:r>
            <a:r>
              <a:rPr lang="fr-FR" sz="2800" b="1" spc="0" dirty="0">
                <a:solidFill>
                  <a:srgbClr val="FF0000"/>
                </a:solidFill>
                <a:latin typeface="Calibri" panose="020F0502020204030204" pitchFamily="34" charset="0"/>
                <a:cs typeface="Calibri" panose="020F0502020204030204" pitchFamily="34" charset="0"/>
              </a:rPr>
              <a:t>Techniques du corps et science du mouvement</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Voilà </a:t>
            </a:r>
            <a:r>
              <a:rPr lang="fr-FR" sz="2200" spc="0" dirty="0">
                <a:solidFill>
                  <a:schemeClr val="tx1"/>
                </a:solidFill>
                <a:latin typeface="Calibri" panose="020F0502020204030204" pitchFamily="34" charset="0"/>
                <a:cs typeface="Calibri" panose="020F0502020204030204" pitchFamily="34" charset="0"/>
              </a:rPr>
              <a:t>pour les </a:t>
            </a:r>
            <a:r>
              <a:rPr lang="fr-FR" sz="2200" spc="0" dirty="0" smtClean="0">
                <a:solidFill>
                  <a:schemeClr val="tx1"/>
                </a:solidFill>
                <a:latin typeface="Calibri" panose="020F0502020204030204" pitchFamily="34" charset="0"/>
                <a:cs typeface="Calibri" panose="020F0502020204030204" pitchFamily="34" charset="0"/>
              </a:rPr>
              <a:t>exemples. Reste </a:t>
            </a:r>
            <a:r>
              <a:rPr lang="fr-FR" sz="2200" spc="0" dirty="0">
                <a:solidFill>
                  <a:schemeClr val="tx1"/>
                </a:solidFill>
                <a:latin typeface="Calibri" panose="020F0502020204030204" pitchFamily="34" charset="0"/>
                <a:cs typeface="Calibri" panose="020F0502020204030204" pitchFamily="34" charset="0"/>
              </a:rPr>
              <a:t>à </a:t>
            </a:r>
            <a:r>
              <a:rPr lang="fr-FR" sz="2200" spc="0" dirty="0" smtClean="0">
                <a:solidFill>
                  <a:schemeClr val="tx1"/>
                </a:solidFill>
                <a:latin typeface="Calibri" panose="020F0502020204030204" pitchFamily="34" charset="0"/>
                <a:cs typeface="Calibri" panose="020F0502020204030204" pitchFamily="34" charset="0"/>
              </a:rPr>
              <a:t>savoir </a:t>
            </a:r>
            <a:r>
              <a:rPr lang="fr-FR" sz="2200" b="1" spc="0" dirty="0">
                <a:solidFill>
                  <a:schemeClr val="tx1"/>
                </a:solidFill>
                <a:latin typeface="Calibri" panose="020F0502020204030204" pitchFamily="34" charset="0"/>
                <a:cs typeface="Calibri" panose="020F0502020204030204" pitchFamily="34" charset="0"/>
              </a:rPr>
              <a:t>quel genre de savoir </a:t>
            </a:r>
            <a:r>
              <a:rPr lang="fr-FR" sz="2200" spc="0" dirty="0" smtClean="0">
                <a:solidFill>
                  <a:schemeClr val="tx1"/>
                </a:solidFill>
                <a:latin typeface="Calibri" panose="020F0502020204030204" pitchFamily="34" charset="0"/>
                <a:cs typeface="Calibri" panose="020F0502020204030204" pitchFamily="34" charset="0"/>
              </a:rPr>
              <a:t>ils permettent </a:t>
            </a:r>
            <a:r>
              <a:rPr lang="fr-FR" sz="2200" spc="0" dirty="0">
                <a:solidFill>
                  <a:schemeClr val="tx1"/>
                </a:solidFill>
                <a:latin typeface="Calibri" panose="020F0502020204030204" pitchFamily="34" charset="0"/>
                <a:cs typeface="Calibri" panose="020F0502020204030204" pitchFamily="34" charset="0"/>
              </a:rPr>
              <a:t>de </a:t>
            </a:r>
            <a:r>
              <a:rPr lang="fr-FR" sz="2200" spc="0" dirty="0" smtClean="0">
                <a:solidFill>
                  <a:schemeClr val="tx1"/>
                </a:solidFill>
                <a:latin typeface="Calibri" panose="020F0502020204030204" pitchFamily="34" charset="0"/>
                <a:cs typeface="Calibri" panose="020F0502020204030204" pitchFamily="34" charset="0"/>
              </a:rPr>
              <a:t>construire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Je </a:t>
            </a:r>
            <a:r>
              <a:rPr lang="fr-FR" sz="2200" spc="0" dirty="0">
                <a:solidFill>
                  <a:schemeClr val="tx1"/>
                </a:solidFill>
                <a:latin typeface="Calibri" panose="020F0502020204030204" pitchFamily="34" charset="0"/>
                <a:cs typeface="Calibri" panose="020F0502020204030204" pitchFamily="34" charset="0"/>
              </a:rPr>
              <a:t>l’ai dit, tout l’enjeu est d’arracher les techniques corporelles au seul domaine de la biologie et de la physiologie. </a:t>
            </a:r>
            <a:r>
              <a:rPr lang="fr-FR" sz="2200" b="1" spc="0" dirty="0">
                <a:solidFill>
                  <a:srgbClr val="FF0000"/>
                </a:solidFill>
                <a:latin typeface="Calibri" panose="020F0502020204030204" pitchFamily="34" charset="0"/>
                <a:cs typeface="Calibri" panose="020F0502020204030204" pitchFamily="34" charset="0"/>
              </a:rPr>
              <a:t>Quand on marche ou qu’on nage</a:t>
            </a:r>
            <a:r>
              <a:rPr lang="fr-FR" sz="2200" spc="0" dirty="0">
                <a:solidFill>
                  <a:schemeClr val="tx1"/>
                </a:solidFill>
                <a:latin typeface="Calibri" panose="020F0502020204030204" pitchFamily="34" charset="0"/>
                <a:cs typeface="Calibri" panose="020F0502020204030204" pitchFamily="34" charset="0"/>
              </a:rPr>
              <a:t>, on ne se contente pas d’activer des muscles ou des tendons et de mettre en mouvement le système respiratoire, </a:t>
            </a:r>
            <a:r>
              <a:rPr lang="fr-FR" sz="2200" b="1" spc="0" dirty="0">
                <a:solidFill>
                  <a:schemeClr val="tx1"/>
                </a:solidFill>
                <a:latin typeface="Calibri" panose="020F0502020204030204" pitchFamily="34" charset="0"/>
                <a:cs typeface="Calibri" panose="020F0502020204030204" pitchFamily="34" charset="0"/>
              </a:rPr>
              <a:t>on met en jeu tout un </a:t>
            </a:r>
            <a:r>
              <a:rPr lang="fr-FR" sz="2200" b="1" spc="0" dirty="0">
                <a:solidFill>
                  <a:srgbClr val="FF0000"/>
                </a:solidFill>
                <a:latin typeface="Calibri" panose="020F0502020204030204" pitchFamily="34" charset="0"/>
                <a:cs typeface="Calibri" panose="020F0502020204030204" pitchFamily="34" charset="0"/>
              </a:rPr>
              <a:t>schéma postural</a:t>
            </a:r>
            <a:r>
              <a:rPr lang="fr-FR" sz="2200" b="1" spc="0" dirty="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qui </a:t>
            </a:r>
            <a:r>
              <a:rPr lang="fr-FR" sz="2200" b="1" spc="0" dirty="0" smtClean="0">
                <a:solidFill>
                  <a:schemeClr val="tx1"/>
                </a:solidFill>
                <a:latin typeface="Calibri" panose="020F0502020204030204" pitchFamily="34" charset="0"/>
                <a:cs typeface="Calibri" panose="020F0502020204030204" pitchFamily="34" charset="0"/>
              </a:rPr>
              <a:t>s’ajuste </a:t>
            </a:r>
            <a:r>
              <a:rPr lang="fr-FR" sz="2200" b="1" spc="0" dirty="0">
                <a:solidFill>
                  <a:schemeClr val="tx1"/>
                </a:solidFill>
                <a:latin typeface="Calibri" panose="020F0502020204030204" pitchFamily="34" charset="0"/>
                <a:cs typeface="Calibri" panose="020F0502020204030204" pitchFamily="34" charset="0"/>
              </a:rPr>
              <a:t>aux </a:t>
            </a:r>
            <a:r>
              <a:rPr lang="fr-FR" sz="2200" b="1" spc="0" dirty="0" smtClean="0">
                <a:solidFill>
                  <a:srgbClr val="FF0000"/>
                </a:solidFill>
                <a:latin typeface="Calibri" panose="020F0502020204030204" pitchFamily="34" charset="0"/>
                <a:cs typeface="Calibri" panose="020F0502020204030204" pitchFamily="34" charset="0"/>
              </a:rPr>
              <a:t>besoins </a:t>
            </a:r>
            <a:r>
              <a:rPr lang="fr-FR" sz="2200" b="1" spc="0" dirty="0">
                <a:solidFill>
                  <a:srgbClr val="FF0000"/>
                </a:solidFill>
                <a:latin typeface="Calibri" panose="020F0502020204030204" pitchFamily="34" charset="0"/>
                <a:cs typeface="Calibri" panose="020F0502020204030204" pitchFamily="34" charset="0"/>
              </a:rPr>
              <a:t>de l’activité</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et </a:t>
            </a:r>
            <a:r>
              <a:rPr lang="fr-FR" sz="2200" b="1" spc="0" dirty="0">
                <a:solidFill>
                  <a:schemeClr val="tx1"/>
                </a:solidFill>
                <a:latin typeface="Calibri" panose="020F0502020204030204" pitchFamily="34" charset="0"/>
                <a:cs typeface="Calibri" panose="020F0502020204030204" pitchFamily="34" charset="0"/>
              </a:rPr>
              <a:t>lui correspond</a:t>
            </a:r>
            <a:r>
              <a:rPr lang="fr-FR" sz="2200" spc="0" dirty="0">
                <a:solidFill>
                  <a:schemeClr val="tx1"/>
                </a:solidFill>
                <a:latin typeface="Calibri" panose="020F0502020204030204" pitchFamily="34" charset="0"/>
                <a:cs typeface="Calibri" panose="020F0502020204030204" pitchFamily="34" charset="0"/>
              </a:rPr>
              <a:t> en fonction des </a:t>
            </a:r>
            <a:r>
              <a:rPr lang="fr-FR" sz="2200" b="1" spc="0" dirty="0">
                <a:solidFill>
                  <a:schemeClr val="tx1"/>
                </a:solidFill>
                <a:latin typeface="Calibri" panose="020F0502020204030204" pitchFamily="34" charset="0"/>
                <a:cs typeface="Calibri" panose="020F0502020204030204" pitchFamily="34" charset="0"/>
              </a:rPr>
              <a:t>habitudes</a:t>
            </a:r>
            <a:r>
              <a:rPr lang="fr-FR" sz="2200" spc="0" dirty="0">
                <a:solidFill>
                  <a:schemeClr val="tx1"/>
                </a:solidFill>
                <a:latin typeface="Calibri" panose="020F0502020204030204" pitchFamily="34" charset="0"/>
                <a:cs typeface="Calibri" panose="020F0502020204030204" pitchFamily="34" charset="0"/>
              </a:rPr>
              <a:t>, des </a:t>
            </a:r>
            <a:r>
              <a:rPr lang="fr-FR" sz="2200" b="1" spc="0" dirty="0">
                <a:solidFill>
                  <a:schemeClr val="tx1"/>
                </a:solidFill>
                <a:latin typeface="Calibri" panose="020F0502020204030204" pitchFamily="34" charset="0"/>
                <a:cs typeface="Calibri" panose="020F0502020204030204" pitchFamily="34" charset="0"/>
              </a:rPr>
              <a:t>règles</a:t>
            </a:r>
            <a:r>
              <a:rPr lang="fr-FR" sz="2200" spc="0" dirty="0">
                <a:solidFill>
                  <a:schemeClr val="tx1"/>
                </a:solidFill>
                <a:latin typeface="Calibri" panose="020F0502020204030204" pitchFamily="34" charset="0"/>
                <a:cs typeface="Calibri" panose="020F0502020204030204" pitchFamily="34" charset="0"/>
              </a:rPr>
              <a:t> ou plus simplement des </a:t>
            </a:r>
            <a:r>
              <a:rPr lang="fr-FR" sz="2200" b="1" spc="0" dirty="0">
                <a:solidFill>
                  <a:schemeClr val="tx1"/>
                </a:solidFill>
                <a:latin typeface="Calibri" panose="020F0502020204030204" pitchFamily="34" charset="0"/>
                <a:cs typeface="Calibri" panose="020F0502020204030204" pitchFamily="34" charset="0"/>
              </a:rPr>
              <a:t>attentes</a:t>
            </a:r>
            <a:r>
              <a:rPr lang="fr-FR" sz="2200" spc="0" dirty="0">
                <a:solidFill>
                  <a:schemeClr val="tx1"/>
                </a:solidFill>
                <a:latin typeface="Calibri" panose="020F0502020204030204" pitchFamily="34" charset="0"/>
                <a:cs typeface="Calibri" panose="020F0502020204030204" pitchFamily="34" charset="0"/>
              </a:rPr>
              <a:t> propres au groupe social auquel on appartient</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=&gt; On </a:t>
            </a:r>
            <a:r>
              <a:rPr lang="fr-FR" sz="2200" spc="0" dirty="0">
                <a:solidFill>
                  <a:schemeClr val="tx1"/>
                </a:solidFill>
                <a:latin typeface="Calibri" panose="020F0502020204030204" pitchFamily="34" charset="0"/>
                <a:cs typeface="Calibri" panose="020F0502020204030204" pitchFamily="34" charset="0"/>
              </a:rPr>
              <a:t>ne recrachait pas l’eau parce que c’est nécessaire pour nager, </a:t>
            </a:r>
            <a:r>
              <a:rPr lang="fr-FR" sz="2200" spc="0" dirty="0" smtClean="0">
                <a:solidFill>
                  <a:schemeClr val="tx1"/>
                </a:solidFill>
                <a:latin typeface="Calibri" panose="020F0502020204030204" pitchFamily="34" charset="0"/>
                <a:cs typeface="Calibri" panose="020F0502020204030204" pitchFamily="34" charset="0"/>
              </a:rPr>
              <a:t>ou pour suivre un règlement </a:t>
            </a:r>
            <a:r>
              <a:rPr lang="fr-FR" sz="2200" spc="0" dirty="0">
                <a:solidFill>
                  <a:schemeClr val="tx1"/>
                </a:solidFill>
                <a:latin typeface="Calibri" panose="020F0502020204030204" pitchFamily="34" charset="0"/>
                <a:cs typeface="Calibri" panose="020F0502020204030204" pitchFamily="34" charset="0"/>
              </a:rPr>
              <a:t>qui prescrivait de le faire, mais </a:t>
            </a:r>
            <a:r>
              <a:rPr lang="fr-FR" sz="2200" b="1" spc="0" dirty="0">
                <a:solidFill>
                  <a:schemeClr val="tx1"/>
                </a:solidFill>
                <a:latin typeface="Calibri" panose="020F0502020204030204" pitchFamily="34" charset="0"/>
                <a:cs typeface="Calibri" panose="020F0502020204030204" pitchFamily="34" charset="0"/>
              </a:rPr>
              <a:t>parce que c’est ainsi que ça </a:t>
            </a:r>
            <a:r>
              <a:rPr lang="fr-FR" sz="2200" b="1" spc="0" dirty="0" smtClean="0">
                <a:solidFill>
                  <a:schemeClr val="tx1"/>
                </a:solidFill>
                <a:latin typeface="Calibri" panose="020F0502020204030204" pitchFamily="34" charset="0"/>
                <a:cs typeface="Calibri" panose="020F0502020204030204" pitchFamily="34" charset="0"/>
              </a:rPr>
              <a:t>se faisait </a:t>
            </a:r>
            <a:r>
              <a:rPr lang="fr-FR" sz="2200" b="1" spc="0" dirty="0">
                <a:solidFill>
                  <a:schemeClr val="tx1"/>
                </a:solidFill>
                <a:latin typeface="Calibri" panose="020F0502020204030204" pitchFamily="34" charset="0"/>
                <a:cs typeface="Calibri" panose="020F0502020204030204" pitchFamily="34" charset="0"/>
              </a:rPr>
              <a:t>dans ce groupe social et donc c’est ce qu’on faisait quand on appartenait à ce groupe et qu’on se trouvait en position de devoir nager</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endParaRPr lang="fr-FR" sz="20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80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161" y="2890036"/>
            <a:ext cx="10772775" cy="1658198"/>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Dans une technique du corps, il y a donc </a:t>
            </a:r>
            <a:r>
              <a:rPr lang="fr-FR" sz="2200" b="1" spc="0" dirty="0">
                <a:solidFill>
                  <a:schemeClr val="tx1"/>
                </a:solidFill>
                <a:latin typeface="Calibri" panose="020F0502020204030204" pitchFamily="34" charset="0"/>
                <a:cs typeface="Calibri" panose="020F0502020204030204" pitchFamily="34" charset="0"/>
              </a:rPr>
              <a:t>tout </a:t>
            </a:r>
            <a:r>
              <a:rPr lang="fr-FR" sz="2200" b="1" spc="0" dirty="0">
                <a:solidFill>
                  <a:srgbClr val="FF0000"/>
                </a:solidFill>
                <a:latin typeface="Calibri" panose="020F0502020204030204" pitchFamily="34" charset="0"/>
                <a:cs typeface="Calibri" panose="020F0502020204030204" pitchFamily="34" charset="0"/>
              </a:rPr>
              <a:t>un </a:t>
            </a:r>
            <a:r>
              <a:rPr lang="fr-FR" sz="2200" b="1" u="sng" spc="0" dirty="0">
                <a:solidFill>
                  <a:srgbClr val="FF0000"/>
                </a:solidFill>
                <a:latin typeface="Calibri" panose="020F0502020204030204" pitchFamily="34" charset="0"/>
                <a:cs typeface="Calibri" panose="020F0502020204030204" pitchFamily="34" charset="0"/>
              </a:rPr>
              <a:t>apprentissage corporel</a:t>
            </a:r>
            <a:r>
              <a:rPr lang="fr-FR" sz="2200" spc="0" dirty="0">
                <a:solidFill>
                  <a:srgbClr val="FF0000"/>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qui </a:t>
            </a:r>
            <a:r>
              <a:rPr lang="fr-FR" sz="2200" spc="0" dirty="0" smtClean="0">
                <a:solidFill>
                  <a:schemeClr val="tx1"/>
                </a:solidFill>
                <a:latin typeface="Calibri" panose="020F0502020204030204" pitchFamily="34" charset="0"/>
                <a:cs typeface="Calibri" panose="020F0502020204030204" pitchFamily="34" charset="0"/>
              </a:rPr>
              <a:t>devient </a:t>
            </a:r>
            <a:r>
              <a:rPr lang="fr-FR" sz="2200" b="1" spc="0" dirty="0" smtClean="0">
                <a:solidFill>
                  <a:schemeClr val="tx1"/>
                </a:solidFill>
                <a:latin typeface="Calibri" panose="020F0502020204030204" pitchFamily="34" charset="0"/>
                <a:cs typeface="Calibri" panose="020F0502020204030204" pitchFamily="34" charset="0"/>
              </a:rPr>
              <a:t>une </a:t>
            </a:r>
            <a:r>
              <a:rPr lang="fr-FR" sz="2200" b="1" spc="0" dirty="0">
                <a:solidFill>
                  <a:schemeClr val="tx1"/>
                </a:solidFill>
                <a:latin typeface="Calibri" panose="020F0502020204030204" pitchFamily="34" charset="0"/>
                <a:cs typeface="Calibri" panose="020F0502020204030204" pitchFamily="34" charset="0"/>
              </a:rPr>
              <a:t>sorte de « </a:t>
            </a:r>
            <a:r>
              <a:rPr lang="fr-FR" sz="2200" b="1" spc="0" dirty="0">
                <a:solidFill>
                  <a:srgbClr val="FF0000"/>
                </a:solidFill>
                <a:latin typeface="Calibri" panose="020F0502020204030204" pitchFamily="34" charset="0"/>
                <a:cs typeface="Calibri" panose="020F0502020204030204" pitchFamily="34" charset="0"/>
              </a:rPr>
              <a:t>seconde nature</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inscrite dans le corps.</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=&gt; C’est </a:t>
            </a:r>
            <a:r>
              <a:rPr lang="fr-FR" sz="2200" spc="0" dirty="0">
                <a:solidFill>
                  <a:schemeClr val="tx1"/>
                </a:solidFill>
                <a:latin typeface="Calibri" panose="020F0502020204030204" pitchFamily="34" charset="0"/>
                <a:cs typeface="Calibri" panose="020F0502020204030204" pitchFamily="34" charset="0"/>
              </a:rPr>
              <a:t>là que se trouve </a:t>
            </a:r>
            <a:r>
              <a:rPr lang="fr-FR" sz="2200" b="1" spc="0" dirty="0" smtClean="0">
                <a:solidFill>
                  <a:schemeClr val="tx1"/>
                </a:solidFill>
                <a:latin typeface="Calibri" panose="020F0502020204030204" pitchFamily="34" charset="0"/>
                <a:cs typeface="Calibri" panose="020F0502020204030204" pitchFamily="34" charset="0"/>
              </a:rPr>
              <a:t>toute </a:t>
            </a:r>
            <a:r>
              <a:rPr lang="fr-FR" sz="2200" b="1" spc="0" dirty="0">
                <a:solidFill>
                  <a:schemeClr val="tx1"/>
                </a:solidFill>
                <a:latin typeface="Calibri" panose="020F0502020204030204" pitchFamily="34" charset="0"/>
                <a:cs typeface="Calibri" panose="020F0502020204030204" pitchFamily="34" charset="0"/>
              </a:rPr>
              <a:t>la clé des « techniques du corps »</a:t>
            </a:r>
            <a:r>
              <a:rPr lang="fr-FR" sz="2200" spc="0" dirty="0">
                <a:solidFill>
                  <a:schemeClr val="tx1"/>
                </a:solidFill>
                <a:latin typeface="Calibri" panose="020F0502020204030204" pitchFamily="34" charset="0"/>
                <a:cs typeface="Calibri" panose="020F0502020204030204" pitchFamily="34" charset="0"/>
              </a:rPr>
              <a:t> :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Mauss le dit ainsi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a:t>
            </a:r>
            <a:r>
              <a:rPr lang="fr-FR" sz="2200" b="1" spc="0" dirty="0">
                <a:solidFill>
                  <a:srgbClr val="FF0000"/>
                </a:solidFill>
                <a:latin typeface="Calibri" panose="020F0502020204030204" pitchFamily="34" charset="0"/>
                <a:cs typeface="Calibri" panose="020F0502020204030204" pitchFamily="34" charset="0"/>
              </a:rPr>
              <a:t> La position des bras, celle des mains pendant qu’on marche forment une </a:t>
            </a:r>
            <a:r>
              <a:rPr lang="fr-FR" sz="2200" b="1" spc="0" dirty="0" smtClean="0">
                <a:solidFill>
                  <a:srgbClr val="FF0000"/>
                </a:solidFill>
                <a:latin typeface="Calibri" panose="020F0502020204030204" pitchFamily="34" charset="0"/>
                <a:cs typeface="Calibri" panose="020F0502020204030204" pitchFamily="34" charset="0"/>
              </a:rPr>
              <a:t>	idiosyncrasie </a:t>
            </a:r>
            <a:r>
              <a:rPr lang="fr-FR" sz="2200" b="1" spc="0" dirty="0">
                <a:solidFill>
                  <a:srgbClr val="FF0000"/>
                </a:solidFill>
                <a:latin typeface="Calibri" panose="020F0502020204030204" pitchFamily="34" charset="0"/>
                <a:cs typeface="Calibri" panose="020F0502020204030204" pitchFamily="34" charset="0"/>
              </a:rPr>
              <a:t>sociale, et non pas simplement un produit de je ne sais quels </a:t>
            </a:r>
            <a:r>
              <a:rPr lang="fr-FR" sz="2200" b="1" spc="0" dirty="0" smtClean="0">
                <a:solidFill>
                  <a:srgbClr val="FF0000"/>
                </a:solidFill>
                <a:latin typeface="Calibri" panose="020F0502020204030204" pitchFamily="34" charset="0"/>
                <a:cs typeface="Calibri" panose="020F0502020204030204" pitchFamily="34" charset="0"/>
              </a:rPr>
              <a:t>	agencements </a:t>
            </a:r>
            <a:r>
              <a:rPr lang="fr-FR" sz="2200" b="1" spc="0" dirty="0">
                <a:solidFill>
                  <a:srgbClr val="FF0000"/>
                </a:solidFill>
                <a:latin typeface="Calibri" panose="020F0502020204030204" pitchFamily="34" charset="0"/>
                <a:cs typeface="Calibri" panose="020F0502020204030204" pitchFamily="34" charset="0"/>
              </a:rPr>
              <a:t>et mécanismes purement individuels </a:t>
            </a:r>
            <a:r>
              <a:rPr lang="fr-FR" sz="2200" b="1" spc="0" dirty="0" smtClean="0">
                <a:solidFill>
                  <a:srgbClr val="FF0000"/>
                </a:solidFill>
                <a:latin typeface="Calibri" panose="020F0502020204030204" pitchFamily="34" charset="0"/>
                <a:cs typeface="Calibri" panose="020F0502020204030204" pitchFamily="34" charset="0"/>
              </a:rPr>
              <a:t>»</a:t>
            </a:r>
            <a:r>
              <a:rPr lang="fr-FR" sz="2200" spc="0" dirty="0" smtClean="0">
                <a:solidFill>
                  <a:srgbClr val="FF0000"/>
                </a:solidFill>
                <a:latin typeface="Calibri" panose="020F0502020204030204" pitchFamily="34" charset="0"/>
                <a:cs typeface="Calibri" panose="020F0502020204030204" pitchFamily="34" charset="0"/>
              </a:rPr>
              <a:t>.</a:t>
            </a:r>
            <a:br>
              <a:rPr lang="fr-FR" sz="2200" spc="0" dirty="0" smtClean="0">
                <a:solidFill>
                  <a:srgbClr val="FF0000"/>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Toutes </a:t>
            </a:r>
            <a:r>
              <a:rPr lang="fr-FR" sz="2200" spc="0" dirty="0">
                <a:solidFill>
                  <a:schemeClr val="tx1"/>
                </a:solidFill>
                <a:latin typeface="Calibri" panose="020F0502020204030204" pitchFamily="34" charset="0"/>
                <a:cs typeface="Calibri" panose="020F0502020204030204" pitchFamily="34" charset="0"/>
              </a:rPr>
              <a:t>ces </a:t>
            </a:r>
            <a:r>
              <a:rPr lang="fr-FR" sz="2200" spc="0" dirty="0" smtClean="0">
                <a:solidFill>
                  <a:schemeClr val="tx1"/>
                </a:solidFill>
                <a:latin typeface="Calibri" panose="020F0502020204030204" pitchFamily="34" charset="0"/>
                <a:cs typeface="Calibri" panose="020F0502020204030204" pitchFamily="34" charset="0"/>
              </a:rPr>
              <a:t>techniques du corps sont </a:t>
            </a:r>
            <a:r>
              <a:rPr lang="fr-FR" sz="2200" spc="0" dirty="0">
                <a:solidFill>
                  <a:schemeClr val="tx1"/>
                </a:solidFill>
                <a:latin typeface="Calibri" panose="020F0502020204030204" pitchFamily="34" charset="0"/>
                <a:cs typeface="Calibri" panose="020F0502020204030204" pitchFamily="34" charset="0"/>
              </a:rPr>
              <a:t>des </a:t>
            </a:r>
            <a:r>
              <a:rPr lang="fr-FR" sz="2200" b="1" u="sng" spc="0" dirty="0" smtClean="0">
                <a:solidFill>
                  <a:schemeClr val="tx1"/>
                </a:solidFill>
                <a:latin typeface="Calibri" panose="020F0502020204030204" pitchFamily="34" charset="0"/>
                <a:cs typeface="Calibri" panose="020F0502020204030204" pitchFamily="34" charset="0"/>
              </a:rPr>
              <a:t>techniques issues d’une culture</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Et </a:t>
            </a:r>
            <a:r>
              <a:rPr lang="fr-FR" sz="2200" spc="0" dirty="0">
                <a:solidFill>
                  <a:schemeClr val="tx1"/>
                </a:solidFill>
                <a:latin typeface="Calibri" panose="020F0502020204030204" pitchFamily="34" charset="0"/>
                <a:cs typeface="Calibri" panose="020F0502020204030204" pitchFamily="34" charset="0"/>
              </a:rPr>
              <a:t>ici c’est un point important.</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926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3030393"/>
            <a:ext cx="10772775" cy="1008199"/>
          </a:xfrm>
        </p:spPr>
        <p:txBody>
          <a:bodyPr>
            <a:noAutofit/>
          </a:bodyPr>
          <a:lstStyle/>
          <a:p>
            <a:pPr>
              <a:lnSpc>
                <a:spcPct val="100000"/>
              </a:lnSpc>
            </a:pP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C</a:t>
            </a:r>
            <a:r>
              <a:rPr lang="fr-FR" sz="2200" b="1" u="sng" spc="0" dirty="0" smtClean="0">
                <a:solidFill>
                  <a:schemeClr val="tx1"/>
                </a:solidFill>
                <a:latin typeface="Calibri" panose="020F0502020204030204" pitchFamily="34" charset="0"/>
                <a:cs typeface="Calibri" panose="020F0502020204030204" pitchFamily="34" charset="0"/>
              </a:rPr>
              <a:t>ontre</a:t>
            </a:r>
            <a:r>
              <a:rPr lang="fr-FR" sz="2200" b="1" spc="0" dirty="0" smtClean="0">
                <a:solidFill>
                  <a:schemeClr val="tx1"/>
                </a:solidFill>
                <a:latin typeface="Calibri" panose="020F0502020204030204" pitchFamily="34" charset="0"/>
                <a:cs typeface="Calibri" panose="020F0502020204030204" pitchFamily="34" charset="0"/>
              </a:rPr>
              <a:t> vision dominante de la science du mouvement humain (très puissante entre 1880 et 1940) </a:t>
            </a:r>
            <a:r>
              <a:rPr lang="fr-FR" sz="2200" spc="0" dirty="0" smtClean="0">
                <a:solidFill>
                  <a:schemeClr val="tx1"/>
                </a:solidFill>
                <a:latin typeface="Calibri" panose="020F0502020204030204" pitchFamily="34" charset="0"/>
                <a:cs typeface="Calibri" panose="020F0502020204030204" pitchFamily="34" charset="0"/>
              </a:rPr>
              <a:t>Mauss </a:t>
            </a:r>
            <a:r>
              <a:rPr lang="fr-FR" sz="2200" spc="0" dirty="0">
                <a:solidFill>
                  <a:schemeClr val="tx1"/>
                </a:solidFill>
                <a:latin typeface="Calibri" panose="020F0502020204030204" pitchFamily="34" charset="0"/>
                <a:cs typeface="Calibri" panose="020F0502020204030204" pitchFamily="34" charset="0"/>
              </a:rPr>
              <a:t>propose sa notion de </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techniques </a:t>
            </a:r>
            <a:r>
              <a:rPr lang="fr-FR" sz="2200" b="1" spc="0" dirty="0">
                <a:solidFill>
                  <a:schemeClr val="tx1"/>
                </a:solidFill>
                <a:latin typeface="Calibri" panose="020F0502020204030204" pitchFamily="34" charset="0"/>
                <a:cs typeface="Calibri" panose="020F0502020204030204" pitchFamily="34" charset="0"/>
              </a:rPr>
              <a:t>du corps »</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Selon </a:t>
            </a:r>
            <a:r>
              <a:rPr lang="fr-FR" sz="2200" spc="0" dirty="0">
                <a:solidFill>
                  <a:schemeClr val="tx1"/>
                </a:solidFill>
                <a:latin typeface="Calibri" panose="020F0502020204030204" pitchFamily="34" charset="0"/>
                <a:cs typeface="Calibri" panose="020F0502020204030204" pitchFamily="34" charset="0"/>
              </a:rPr>
              <a:t>lui, on l’a vu, tout ce qu’on fait avec son corps (marcher, courir, nager, etc.) est un </a:t>
            </a:r>
            <a:r>
              <a:rPr lang="fr-FR" sz="2200" b="1" spc="0" dirty="0">
                <a:solidFill>
                  <a:schemeClr val="tx1"/>
                </a:solidFill>
                <a:latin typeface="Calibri" panose="020F0502020204030204" pitchFamily="34" charset="0"/>
                <a:cs typeface="Calibri" panose="020F0502020204030204" pitchFamily="34" charset="0"/>
              </a:rPr>
              <a:t>montage</a:t>
            </a:r>
            <a:r>
              <a:rPr lang="fr-FR" sz="2200" spc="0" dirty="0">
                <a:solidFill>
                  <a:schemeClr val="tx1"/>
                </a:solidFill>
                <a:latin typeface="Calibri" panose="020F0502020204030204" pitchFamily="34" charset="0"/>
                <a:cs typeface="Calibri" panose="020F0502020204030204" pitchFamily="34" charset="0"/>
              </a:rPr>
              <a:t> qui doit </a:t>
            </a:r>
            <a:r>
              <a:rPr lang="fr-FR" sz="2200" b="1" spc="0" dirty="0">
                <a:solidFill>
                  <a:schemeClr val="tx1"/>
                </a:solidFill>
                <a:latin typeface="Calibri" panose="020F0502020204030204" pitchFamily="34" charset="0"/>
                <a:cs typeface="Calibri" panose="020F0502020204030204" pitchFamily="34" charset="0"/>
              </a:rPr>
              <a:t>moins à la physiologie qu’à la </a:t>
            </a:r>
            <a:r>
              <a:rPr lang="fr-FR" sz="2200" b="1" u="sng" spc="0" dirty="0">
                <a:solidFill>
                  <a:schemeClr val="tx1"/>
                </a:solidFill>
                <a:latin typeface="Calibri" panose="020F0502020204030204" pitchFamily="34" charset="0"/>
                <a:cs typeface="Calibri" panose="020F0502020204030204" pitchFamily="34" charset="0"/>
              </a:rPr>
              <a:t>société et à la </a:t>
            </a:r>
            <a:r>
              <a:rPr lang="fr-FR" sz="2200" b="1" u="sng" spc="0" dirty="0" smtClean="0">
                <a:solidFill>
                  <a:schemeClr val="tx1"/>
                </a:solidFill>
                <a:latin typeface="Calibri" panose="020F0502020204030204" pitchFamily="34" charset="0"/>
                <a:cs typeface="Calibri" panose="020F0502020204030204" pitchFamily="34" charset="0"/>
              </a:rPr>
              <a:t>culture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Il dit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J’appelle technique un </a:t>
            </a:r>
            <a:r>
              <a:rPr lang="fr-FR" sz="2200" b="1" spc="0" dirty="0">
                <a:solidFill>
                  <a:srgbClr val="FF0000"/>
                </a:solidFill>
                <a:latin typeface="Calibri" panose="020F0502020204030204" pitchFamily="34" charset="0"/>
                <a:cs typeface="Calibri" panose="020F0502020204030204" pitchFamily="34" charset="0"/>
              </a:rPr>
              <a:t>acte traditionnel efficace</a:t>
            </a:r>
            <a:r>
              <a:rPr lang="fr-FR" sz="2200" b="1" spc="0" dirty="0">
                <a:solidFill>
                  <a:schemeClr val="tx1"/>
                </a:solidFill>
                <a:latin typeface="Calibri" panose="020F0502020204030204" pitchFamily="34" charset="0"/>
                <a:cs typeface="Calibri" panose="020F0502020204030204" pitchFamily="34" charset="0"/>
              </a:rPr>
              <a:t> (et vous voyez qu’en ceci il </a:t>
            </a:r>
            <a:r>
              <a:rPr lang="fr-FR" sz="2200" b="1" spc="0" dirty="0" smtClean="0">
                <a:solidFill>
                  <a:schemeClr val="tx1"/>
                </a:solidFill>
                <a:latin typeface="Calibri" panose="020F0502020204030204" pitchFamily="34" charset="0"/>
                <a:cs typeface="Calibri" panose="020F0502020204030204" pitchFamily="34" charset="0"/>
              </a:rPr>
              <a:t>	n’est </a:t>
            </a:r>
            <a:r>
              <a:rPr lang="fr-FR" sz="2200" b="1" spc="0" dirty="0">
                <a:solidFill>
                  <a:schemeClr val="tx1"/>
                </a:solidFill>
                <a:latin typeface="Calibri" panose="020F0502020204030204" pitchFamily="34" charset="0"/>
                <a:cs typeface="Calibri" panose="020F0502020204030204" pitchFamily="34" charset="0"/>
              </a:rPr>
              <a:t>pas différent de l’acte magique, religieux, symbolique). Il faut qu’il soit </a:t>
            </a:r>
            <a:r>
              <a:rPr lang="fr-FR" sz="2200" b="1" spc="0" dirty="0" smtClean="0">
                <a:solidFill>
                  <a:schemeClr val="tx1"/>
                </a:solidFill>
                <a:latin typeface="Calibri" panose="020F0502020204030204" pitchFamily="34" charset="0"/>
                <a:cs typeface="Calibri" panose="020F0502020204030204" pitchFamily="34" charset="0"/>
              </a:rPr>
              <a:t>	traditionnel </a:t>
            </a:r>
            <a:r>
              <a:rPr lang="fr-FR" sz="2200" b="1" spc="0" dirty="0">
                <a:solidFill>
                  <a:schemeClr val="tx1"/>
                </a:solidFill>
                <a:latin typeface="Calibri" panose="020F0502020204030204" pitchFamily="34" charset="0"/>
                <a:cs typeface="Calibri" panose="020F0502020204030204" pitchFamily="34" charset="0"/>
              </a:rPr>
              <a:t>et efficace. </a:t>
            </a:r>
            <a:r>
              <a:rPr lang="fr-FR" sz="2200" b="1" spc="0" dirty="0">
                <a:solidFill>
                  <a:srgbClr val="FF0000"/>
                </a:solidFill>
                <a:latin typeface="Calibri" panose="020F0502020204030204" pitchFamily="34" charset="0"/>
                <a:cs typeface="Calibri" panose="020F0502020204030204" pitchFamily="34" charset="0"/>
              </a:rPr>
              <a:t>Il n’y a pas de technique et pas de transmission s’il n’y a </a:t>
            </a:r>
            <a:r>
              <a:rPr lang="fr-FR" sz="2200" b="1" spc="0" dirty="0" smtClean="0">
                <a:solidFill>
                  <a:srgbClr val="FF0000"/>
                </a:solidFill>
                <a:latin typeface="Calibri" panose="020F0502020204030204" pitchFamily="34" charset="0"/>
                <a:cs typeface="Calibri" panose="020F0502020204030204" pitchFamily="34" charset="0"/>
              </a:rPr>
              <a:t>	pas </a:t>
            </a:r>
            <a:r>
              <a:rPr lang="fr-FR" sz="2200" b="1" spc="0" dirty="0">
                <a:solidFill>
                  <a:srgbClr val="FF0000"/>
                </a:solidFill>
                <a:latin typeface="Calibri" panose="020F0502020204030204" pitchFamily="34" charset="0"/>
                <a:cs typeface="Calibri" panose="020F0502020204030204" pitchFamily="34" charset="0"/>
              </a:rPr>
              <a:t>de tradition</a:t>
            </a:r>
            <a:r>
              <a:rPr lang="fr-FR" sz="2200" b="1" spc="0" dirty="0">
                <a:solidFill>
                  <a:schemeClr val="tx1"/>
                </a:solidFill>
                <a:latin typeface="Calibri" panose="020F0502020204030204" pitchFamily="34" charset="0"/>
                <a:cs typeface="Calibri" panose="020F0502020204030204" pitchFamily="34" charset="0"/>
              </a:rPr>
              <a:t> »</a:t>
            </a:r>
            <a:r>
              <a:rPr lang="fr-FR" sz="2200" b="1" i="1" spc="0" dirty="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a:r>
            <a:br>
              <a:rPr lang="fr-FR" sz="2200" b="1" spc="0" dirty="0">
                <a:solidFill>
                  <a:schemeClr val="tx1"/>
                </a:solidFill>
                <a:latin typeface="Calibri" panose="020F0502020204030204" pitchFamily="34" charset="0"/>
                <a:cs typeface="Calibri" panose="020F0502020204030204" pitchFamily="34" charset="0"/>
              </a:rPr>
            </a:br>
            <a:endParaRPr lang="fr-FR" sz="2200" b="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8607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2610678"/>
            <a:ext cx="10772775" cy="1441167"/>
          </a:xfrm>
        </p:spPr>
        <p:txBody>
          <a:bodyPr>
            <a:noAutofit/>
          </a:bodyPr>
          <a:lstStyle/>
          <a:p>
            <a:pPr>
              <a:lnSpc>
                <a:spcPct val="100000"/>
              </a:lnSpc>
            </a:pPr>
            <a:r>
              <a:rPr lang="fr-FR" sz="2200" spc="0" dirty="0" smtClean="0">
                <a:solidFill>
                  <a:schemeClr val="tx1"/>
                </a:solidFill>
                <a:latin typeface="Calibri" panose="020F0502020204030204" pitchFamily="34" charset="0"/>
                <a:cs typeface="Calibri" panose="020F0502020204030204" pitchFamily="34" charset="0"/>
              </a:rPr>
              <a:t>Mauss </a:t>
            </a:r>
            <a:r>
              <a:rPr lang="fr-FR" sz="2200" spc="0" dirty="0">
                <a:solidFill>
                  <a:schemeClr val="tx1"/>
                </a:solidFill>
                <a:latin typeface="Calibri" panose="020F0502020204030204" pitchFamily="34" charset="0"/>
                <a:cs typeface="Calibri" panose="020F0502020204030204" pitchFamily="34" charset="0"/>
              </a:rPr>
              <a:t>pousse plus </a:t>
            </a:r>
            <a:r>
              <a:rPr lang="fr-FR" sz="2200" spc="0" dirty="0" smtClean="0">
                <a:solidFill>
                  <a:schemeClr val="tx1"/>
                </a:solidFill>
                <a:latin typeface="Calibri" panose="020F0502020204030204" pitchFamily="34" charset="0"/>
                <a:cs typeface="Calibri" panose="020F0502020204030204" pitchFamily="34" charset="0"/>
              </a:rPr>
              <a:t>loin</a:t>
            </a:r>
            <a:r>
              <a:rPr lang="fr-FR" sz="2200" spc="0" dirty="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Techniques </a:t>
            </a:r>
            <a:r>
              <a:rPr lang="fr-FR" sz="2200" spc="0" dirty="0">
                <a:solidFill>
                  <a:schemeClr val="tx1"/>
                </a:solidFill>
                <a:latin typeface="Calibri" panose="020F0502020204030204" pitchFamily="34" charset="0"/>
                <a:cs typeface="Calibri" panose="020F0502020204030204" pitchFamily="34" charset="0"/>
              </a:rPr>
              <a:t>du corps » </a:t>
            </a:r>
            <a:r>
              <a:rPr lang="fr-FR" sz="2200" spc="0" dirty="0" smtClean="0">
                <a:solidFill>
                  <a:schemeClr val="tx1"/>
                </a:solidFill>
                <a:latin typeface="Calibri" panose="020F0502020204030204" pitchFamily="34" charset="0"/>
                <a:cs typeface="Calibri" panose="020F0502020204030204" pitchFamily="34" charset="0"/>
              </a:rPr>
              <a:t>= dans </a:t>
            </a:r>
            <a:r>
              <a:rPr lang="fr-FR" sz="2200" spc="0" dirty="0">
                <a:solidFill>
                  <a:schemeClr val="tx1"/>
                </a:solidFill>
                <a:latin typeface="Calibri" panose="020F0502020204030204" pitchFamily="34" charset="0"/>
                <a:cs typeface="Calibri" panose="020F0502020204030204" pitchFamily="34" charset="0"/>
              </a:rPr>
              <a:t>chaque geste ou enchaînement de </a:t>
            </a:r>
            <a:r>
              <a:rPr lang="fr-FR" sz="2200" spc="0" dirty="0" smtClean="0">
                <a:solidFill>
                  <a:schemeClr val="tx1"/>
                </a:solidFill>
                <a:latin typeface="Calibri" panose="020F0502020204030204" pitchFamily="34" charset="0"/>
                <a:cs typeface="Calibri" panose="020F0502020204030204" pitchFamily="34" charset="0"/>
              </a:rPr>
              <a:t>gestes, </a:t>
            </a:r>
            <a:r>
              <a:rPr lang="fr-FR" sz="2200" spc="0" dirty="0">
                <a:solidFill>
                  <a:schemeClr val="tx1"/>
                </a:solidFill>
                <a:latin typeface="Calibri" panose="020F0502020204030204" pitchFamily="34" charset="0"/>
                <a:cs typeface="Calibri" panose="020F0502020204030204" pitchFamily="34" charset="0"/>
              </a:rPr>
              <a:t>dans chaque posture, chaque mouvement du corps, y compris le plus anodin ou le plus fugitif, il y </a:t>
            </a:r>
            <a:r>
              <a:rPr lang="fr-FR" sz="2200" spc="0" dirty="0" smtClean="0">
                <a:solidFill>
                  <a:schemeClr val="tx1"/>
                </a:solidFill>
                <a:latin typeface="Calibri" panose="020F0502020204030204" pitchFamily="34" charset="0"/>
                <a:cs typeface="Calibri" panose="020F0502020204030204" pitchFamily="34" charset="0"/>
              </a:rPr>
              <a:t>a </a:t>
            </a:r>
            <a:r>
              <a:rPr lang="fr-FR" sz="2200" b="1" spc="0" dirty="0" smtClean="0">
                <a:solidFill>
                  <a:srgbClr val="FF0000"/>
                </a:solidFill>
                <a:latin typeface="Calibri" panose="020F0502020204030204" pitchFamily="34" charset="0"/>
                <a:cs typeface="Calibri" panose="020F0502020204030204" pitchFamily="34" charset="0"/>
              </a:rPr>
              <a:t>une </a:t>
            </a:r>
            <a:r>
              <a:rPr lang="fr-FR" sz="2200" b="1" spc="0" dirty="0">
                <a:solidFill>
                  <a:srgbClr val="FF0000"/>
                </a:solidFill>
                <a:latin typeface="Calibri" panose="020F0502020204030204" pitchFamily="34" charset="0"/>
                <a:cs typeface="Calibri" panose="020F0502020204030204" pitchFamily="34" charset="0"/>
              </a:rPr>
              <a:t>sorte de programmation sociale qui a la forme première d’une </a:t>
            </a:r>
            <a:r>
              <a:rPr lang="fr-FR" sz="2200" b="1" u="sng" spc="0" dirty="0">
                <a:solidFill>
                  <a:srgbClr val="FF0000"/>
                </a:solidFill>
                <a:latin typeface="Calibri" panose="020F0502020204030204" pitchFamily="34" charset="0"/>
                <a:cs typeface="Calibri" panose="020F0502020204030204" pitchFamily="34" charset="0"/>
              </a:rPr>
              <a:t>éducation du </a:t>
            </a:r>
            <a:r>
              <a:rPr lang="fr-FR" sz="2200" b="1" u="sng" spc="0" dirty="0" smtClean="0">
                <a:solidFill>
                  <a:srgbClr val="FF0000"/>
                </a:solidFill>
                <a:latin typeface="Calibri" panose="020F0502020204030204" pitchFamily="34" charset="0"/>
                <a:cs typeface="Calibri" panose="020F0502020204030204" pitchFamily="34" charset="0"/>
              </a:rPr>
              <a:t>corps</a:t>
            </a:r>
            <a:r>
              <a:rPr lang="fr-FR" sz="2200" spc="0" dirty="0">
                <a:solidFill>
                  <a:srgbClr val="FF0000"/>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tout un travail d’</a:t>
            </a:r>
            <a:r>
              <a:rPr lang="fr-FR" sz="2200" b="1" u="sng" spc="0" dirty="0">
                <a:solidFill>
                  <a:srgbClr val="FF0000"/>
                </a:solidFill>
                <a:latin typeface="Calibri" panose="020F0502020204030204" pitchFamily="34" charset="0"/>
                <a:cs typeface="Calibri" panose="020F0502020204030204" pitchFamily="34" charset="0"/>
              </a:rPr>
              <a:t>apprentissage ou d’imitation</a:t>
            </a:r>
            <a:r>
              <a:rPr lang="fr-FR" sz="2200" spc="0" dirty="0">
                <a:solidFill>
                  <a:schemeClr val="tx1"/>
                </a:solidFill>
                <a:latin typeface="Calibri" panose="020F0502020204030204" pitchFamily="34" charset="0"/>
                <a:cs typeface="Calibri" panose="020F0502020204030204" pitchFamily="34" charset="0"/>
              </a:rPr>
              <a:t>, qui dépend non pas de la volonté de l’individu et pas non plus </a:t>
            </a:r>
            <a:r>
              <a:rPr lang="fr-FR" sz="2200" spc="0" dirty="0" smtClean="0">
                <a:solidFill>
                  <a:schemeClr val="tx1"/>
                </a:solidFill>
                <a:latin typeface="Calibri" panose="020F0502020204030204" pitchFamily="34" charset="0"/>
                <a:cs typeface="Calibri" panose="020F0502020204030204" pitchFamily="34" charset="0"/>
              </a:rPr>
              <a:t>des lois biologiques</a:t>
            </a:r>
            <a:r>
              <a:rPr lang="fr-FR" sz="2200" spc="0" dirty="0">
                <a:solidFill>
                  <a:schemeClr val="tx1"/>
                </a:solidFill>
                <a:latin typeface="Calibri" panose="020F0502020204030204" pitchFamily="34" charset="0"/>
                <a:cs typeface="Calibri" panose="020F0502020204030204" pitchFamily="34" charset="0"/>
              </a:rPr>
              <a:t>, mais des </a:t>
            </a:r>
            <a:r>
              <a:rPr lang="fr-FR" sz="2200" b="1" spc="0" dirty="0">
                <a:solidFill>
                  <a:schemeClr val="tx1"/>
                </a:solidFill>
                <a:latin typeface="Calibri" panose="020F0502020204030204" pitchFamily="34" charset="0"/>
                <a:cs typeface="Calibri" panose="020F0502020204030204" pitchFamily="34" charset="0"/>
              </a:rPr>
              <a:t>convenances</a:t>
            </a:r>
            <a:r>
              <a:rPr lang="fr-FR" sz="2200" spc="0" dirty="0">
                <a:solidFill>
                  <a:schemeClr val="tx1"/>
                </a:solidFill>
                <a:latin typeface="Calibri" panose="020F0502020204030204" pitchFamily="34" charset="0"/>
                <a:cs typeface="Calibri" panose="020F0502020204030204" pitchFamily="34" charset="0"/>
              </a:rPr>
              <a:t>, des </a:t>
            </a:r>
            <a:r>
              <a:rPr lang="fr-FR" sz="2200" b="1" spc="0" dirty="0">
                <a:solidFill>
                  <a:schemeClr val="tx1"/>
                </a:solidFill>
                <a:latin typeface="Calibri" panose="020F0502020204030204" pitchFamily="34" charset="0"/>
                <a:cs typeface="Calibri" panose="020F0502020204030204" pitchFamily="34" charset="0"/>
              </a:rPr>
              <a:t>habitudes</a:t>
            </a:r>
            <a:r>
              <a:rPr lang="fr-FR" sz="2200" spc="0" dirty="0">
                <a:solidFill>
                  <a:schemeClr val="tx1"/>
                </a:solidFill>
                <a:latin typeface="Calibri" panose="020F0502020204030204" pitchFamily="34" charset="0"/>
                <a:cs typeface="Calibri" panose="020F0502020204030204" pitchFamily="34" charset="0"/>
              </a:rPr>
              <a:t> et des </a:t>
            </a:r>
            <a:r>
              <a:rPr lang="fr-FR" sz="2200" b="1" spc="0" dirty="0">
                <a:solidFill>
                  <a:schemeClr val="tx1"/>
                </a:solidFill>
                <a:latin typeface="Calibri" panose="020F0502020204030204" pitchFamily="34" charset="0"/>
                <a:cs typeface="Calibri" panose="020F0502020204030204" pitchFamily="34" charset="0"/>
              </a:rPr>
              <a:t>prestiges</a:t>
            </a:r>
            <a:r>
              <a:rPr lang="fr-FR" sz="2200" spc="0" dirty="0">
                <a:solidFill>
                  <a:schemeClr val="tx1"/>
                </a:solidFill>
                <a:latin typeface="Calibri" panose="020F0502020204030204" pitchFamily="34" charset="0"/>
                <a:cs typeface="Calibri" panose="020F0502020204030204" pitchFamily="34" charset="0"/>
              </a:rPr>
              <a:t> propres au groupe auquel on </a:t>
            </a:r>
            <a:r>
              <a:rPr lang="fr-FR" sz="2200" spc="0" dirty="0" smtClean="0">
                <a:solidFill>
                  <a:schemeClr val="tx1"/>
                </a:solidFill>
                <a:latin typeface="Calibri" panose="020F0502020204030204" pitchFamily="34" charset="0"/>
                <a:cs typeface="Calibri" panose="020F0502020204030204" pitchFamily="34" charset="0"/>
              </a:rPr>
              <a:t>appartient</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b="1" i="1" spc="0" dirty="0">
                <a:solidFill>
                  <a:schemeClr val="tx1"/>
                </a:solidFill>
                <a:latin typeface="Calibri" panose="020F0502020204030204" pitchFamily="34" charset="0"/>
                <a:cs typeface="Calibri" panose="020F0502020204030204" pitchFamily="34" charset="0"/>
              </a:rPr>
              <a:t>t</a:t>
            </a:r>
            <a:r>
              <a:rPr lang="fr-FR" sz="2200" b="1" i="1" spc="0" dirty="0" smtClean="0">
                <a:solidFill>
                  <a:schemeClr val="tx1"/>
                </a:solidFill>
                <a:latin typeface="Calibri" panose="020F0502020204030204" pitchFamily="34" charset="0"/>
                <a:cs typeface="Calibri" panose="020F0502020204030204" pitchFamily="34" charset="0"/>
              </a:rPr>
              <a:t>raditionnel et efficace.</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Bien </a:t>
            </a:r>
            <a:r>
              <a:rPr lang="fr-FR" sz="2200" spc="0" dirty="0">
                <a:solidFill>
                  <a:schemeClr val="tx1"/>
                </a:solidFill>
                <a:latin typeface="Calibri" panose="020F0502020204030204" pitchFamily="34" charset="0"/>
                <a:cs typeface="Calibri" panose="020F0502020204030204" pitchFamily="34" charset="0"/>
              </a:rPr>
              <a:t>sûr, parce que vous êtes </a:t>
            </a:r>
            <a:r>
              <a:rPr lang="fr-FR" sz="2200" spc="0" dirty="0" smtClean="0">
                <a:solidFill>
                  <a:schemeClr val="tx1"/>
                </a:solidFill>
                <a:latin typeface="Calibri" panose="020F0502020204030204" pitchFamily="34" charset="0"/>
                <a:cs typeface="Calibri" panose="020F0502020204030204" pitchFamily="34" charset="0"/>
              </a:rPr>
              <a:t>sportifs </a:t>
            </a:r>
            <a:r>
              <a:rPr lang="fr-FR" sz="2200" spc="0" dirty="0">
                <a:solidFill>
                  <a:schemeClr val="tx1"/>
                </a:solidFill>
                <a:latin typeface="Calibri" panose="020F0502020204030204" pitchFamily="34" charset="0"/>
                <a:cs typeface="Calibri" panose="020F0502020204030204" pitchFamily="34" charset="0"/>
              </a:rPr>
              <a:t>et que vous avez soumis votre corps à un </a:t>
            </a:r>
            <a:r>
              <a:rPr lang="fr-FR" sz="2200" spc="0" dirty="0" smtClean="0">
                <a:solidFill>
                  <a:schemeClr val="tx1"/>
                </a:solidFill>
                <a:latin typeface="Calibri" panose="020F0502020204030204" pitchFamily="34" charset="0"/>
                <a:cs typeface="Calibri" panose="020F0502020204030204" pitchFamily="34" charset="0"/>
              </a:rPr>
              <a:t>dressage (entraînement, etc.), </a:t>
            </a:r>
            <a:r>
              <a:rPr lang="fr-FR" sz="2200" spc="0" dirty="0">
                <a:solidFill>
                  <a:schemeClr val="tx1"/>
                </a:solidFill>
                <a:latin typeface="Calibri" panose="020F0502020204030204" pitchFamily="34" charset="0"/>
                <a:cs typeface="Calibri" panose="020F0502020204030204" pitchFamily="34" charset="0"/>
              </a:rPr>
              <a:t>vous pensez immédiatement à l’</a:t>
            </a:r>
            <a:r>
              <a:rPr lang="fr-FR" sz="2200" b="1" spc="0" dirty="0">
                <a:solidFill>
                  <a:schemeClr val="tx1"/>
                </a:solidFill>
                <a:latin typeface="Calibri" panose="020F0502020204030204" pitchFamily="34" charset="0"/>
                <a:cs typeface="Calibri" panose="020F0502020204030204" pitchFamily="34" charset="0"/>
              </a:rPr>
              <a:t>aspect le plus formalisé</a:t>
            </a:r>
            <a:r>
              <a:rPr lang="fr-FR" sz="2200" spc="0" dirty="0">
                <a:solidFill>
                  <a:schemeClr val="tx1"/>
                </a:solidFill>
                <a:latin typeface="Calibri" panose="020F0502020204030204" pitchFamily="34" charset="0"/>
                <a:cs typeface="Calibri" panose="020F0502020204030204" pitchFamily="34" charset="0"/>
              </a:rPr>
              <a:t> de ce </a:t>
            </a:r>
            <a:r>
              <a:rPr lang="fr-FR" sz="2200" spc="0" dirty="0" smtClean="0">
                <a:solidFill>
                  <a:schemeClr val="tx1"/>
                </a:solidFill>
                <a:latin typeface="Calibri" panose="020F0502020204030204" pitchFamily="34" charset="0"/>
                <a:cs typeface="Calibri" panose="020F0502020204030204" pitchFamily="34" charset="0"/>
              </a:rPr>
              <a:t>processus = </a:t>
            </a:r>
            <a:r>
              <a:rPr lang="fr-FR" sz="2200" b="1" spc="0" dirty="0" smtClean="0">
                <a:solidFill>
                  <a:schemeClr val="tx1"/>
                </a:solidFill>
                <a:latin typeface="Calibri" panose="020F0502020204030204" pitchFamily="34" charset="0"/>
                <a:cs typeface="Calibri" panose="020F0502020204030204" pitchFamily="34" charset="0"/>
              </a:rPr>
              <a:t>éducation/entraînement</a:t>
            </a:r>
            <a:r>
              <a:rPr lang="fr-FR" sz="2200" spc="0" dirty="0">
                <a:solidFill>
                  <a:schemeClr val="tx1"/>
                </a:solidFill>
                <a:latin typeface="Calibri" panose="020F0502020204030204" pitchFamily="34" charset="0"/>
                <a:cs typeface="Calibri" panose="020F0502020204030204" pitchFamily="34" charset="0"/>
              </a:rPr>
              <a:t> : </a:t>
            </a:r>
            <a:r>
              <a:rPr lang="fr-FR" sz="2200" b="1" spc="0" dirty="0">
                <a:solidFill>
                  <a:schemeClr val="tx1"/>
                </a:solidFill>
                <a:latin typeface="Calibri" panose="020F0502020204030204" pitchFamily="34" charset="0"/>
                <a:cs typeface="Calibri" panose="020F0502020204030204" pitchFamily="34" charset="0"/>
              </a:rPr>
              <a:t>on m’apprend à faire un geste, on le décompose pour moi, on me le montre, je le reproduis, je le corrige, je le perfectionne, je me l’approprie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Mais </a:t>
            </a:r>
            <a:r>
              <a:rPr lang="fr-FR" sz="2200" spc="0" dirty="0">
                <a:solidFill>
                  <a:schemeClr val="tx1"/>
                </a:solidFill>
                <a:latin typeface="Calibri" panose="020F0502020204030204" pitchFamily="34" charset="0"/>
                <a:cs typeface="Calibri" panose="020F0502020204030204" pitchFamily="34" charset="0"/>
              </a:rPr>
              <a:t>ce </a:t>
            </a:r>
            <a:r>
              <a:rPr lang="fr-FR" sz="2200" b="1" spc="0" dirty="0">
                <a:solidFill>
                  <a:srgbClr val="FF0000"/>
                </a:solidFill>
                <a:latin typeface="Calibri" panose="020F0502020204030204" pitchFamily="34" charset="0"/>
                <a:cs typeface="Calibri" panose="020F0502020204030204" pitchFamily="34" charset="0"/>
              </a:rPr>
              <a:t>phénomène est bien plus général</a:t>
            </a:r>
            <a:r>
              <a:rPr lang="fr-FR" sz="2200" spc="0" dirty="0" smtClean="0">
                <a:solidFill>
                  <a:schemeClr val="tx1"/>
                </a:solidFill>
                <a:latin typeface="Calibri" panose="020F0502020204030204" pitchFamily="34" charset="0"/>
                <a:cs typeface="Calibri" panose="020F0502020204030204" pitchFamily="34" charset="0"/>
              </a:rPr>
              <a:t>.</a:t>
            </a: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138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6115" y="110601"/>
            <a:ext cx="5079999" cy="6900232"/>
          </a:xfrm>
          <a:prstGeom prst="rect">
            <a:avLst/>
          </a:prstGeom>
        </p:spPr>
      </p:pic>
      <p:pic>
        <p:nvPicPr>
          <p:cNvPr id="4" name="Imag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815693" y="1357540"/>
            <a:ext cx="5524500" cy="4171950"/>
          </a:xfrm>
          <a:prstGeom prst="rect">
            <a:avLst/>
          </a:prstGeom>
        </p:spPr>
      </p:pic>
    </p:spTree>
    <p:extLst>
      <p:ext uri="{BB962C8B-B14F-4D97-AF65-F5344CB8AC3E}">
        <p14:creationId xmlns:p14="http://schemas.microsoft.com/office/powerpoint/2010/main" val="3205022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69"/>
            <a:ext cx="4552657"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657" y="0"/>
            <a:ext cx="10297297" cy="6858000"/>
          </a:xfrm>
          <a:prstGeom prst="rect">
            <a:avLst/>
          </a:prstGeom>
        </p:spPr>
      </p:pic>
    </p:spTree>
    <p:extLst>
      <p:ext uri="{BB962C8B-B14F-4D97-AF65-F5344CB8AC3E}">
        <p14:creationId xmlns:p14="http://schemas.microsoft.com/office/powerpoint/2010/main" val="2317048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137" y="2939143"/>
            <a:ext cx="11403874" cy="1112702"/>
          </a:xfrm>
        </p:spPr>
        <p:txBody>
          <a:bodyPr>
            <a:noAutofit/>
          </a:bodyPr>
          <a:lstStyle/>
          <a:p>
            <a:pPr>
              <a:lnSpc>
                <a:spcPct val="100000"/>
              </a:lnSpc>
              <a:spcBef>
                <a:spcPts val="1200"/>
              </a:spcBef>
            </a:pP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Petit </a:t>
            </a:r>
            <a:r>
              <a:rPr lang="fr-FR" sz="2200" b="1" spc="0" dirty="0">
                <a:solidFill>
                  <a:srgbClr val="FF0000"/>
                </a:solidFill>
                <a:latin typeface="Calibri" panose="020F0502020204030204" pitchFamily="34" charset="0"/>
                <a:cs typeface="Calibri" panose="020F0502020204030204" pitchFamily="34" charset="0"/>
              </a:rPr>
              <a:t>jeu</a:t>
            </a:r>
            <a:r>
              <a:rPr lang="fr-FR" sz="2200" spc="0" dirty="0">
                <a:solidFill>
                  <a:schemeClr val="tx1"/>
                </a:solidFill>
                <a:latin typeface="Calibri" panose="020F0502020204030204" pitchFamily="34" charset="0"/>
                <a:cs typeface="Calibri" panose="020F0502020204030204" pitchFamily="34" charset="0"/>
              </a:rPr>
              <a:t> inspiré de Mauss : </a:t>
            </a:r>
            <a:r>
              <a:rPr lang="fr-FR" sz="2200" b="1" spc="0" dirty="0">
                <a:solidFill>
                  <a:schemeClr val="tx1"/>
                </a:solidFill>
                <a:latin typeface="Calibri" panose="020F0502020204030204" pitchFamily="34" charset="0"/>
                <a:cs typeface="Calibri" panose="020F0502020204030204" pitchFamily="34" charset="0"/>
              </a:rPr>
              <a:t>serrez le poing comme pour asséner un </a:t>
            </a:r>
            <a:r>
              <a:rPr lang="fr-FR" sz="2200" b="1" spc="0" dirty="0" smtClean="0">
                <a:solidFill>
                  <a:schemeClr val="tx1"/>
                </a:solidFill>
                <a:latin typeface="Calibri" panose="020F0502020204030204" pitchFamily="34" charset="0"/>
                <a:cs typeface="Calibri" panose="020F0502020204030204" pitchFamily="34" charset="0"/>
              </a:rPr>
              <a:t>coup</a:t>
            </a:r>
            <a:r>
              <a:rPr lang="fr-FR" sz="2200" spc="0" dirty="0" smtClean="0">
                <a:solidFill>
                  <a:schemeClr val="tx1"/>
                </a:solidFill>
                <a:latin typeface="Calibri" panose="020F0502020204030204" pitchFamily="34" charset="0"/>
                <a:cs typeface="Calibri" panose="020F0502020204030204" pitchFamily="34" charset="0"/>
              </a:rPr>
              <a:t> : </a:t>
            </a:r>
            <a:r>
              <a:rPr lang="fr-FR" sz="2200" b="1" spc="0" dirty="0" smtClean="0">
                <a:solidFill>
                  <a:schemeClr val="tx1"/>
                </a:solidFill>
                <a:latin typeface="Calibri" panose="020F0502020204030204" pitchFamily="34" charset="0"/>
                <a:cs typeface="Calibri" panose="020F0502020204030204" pitchFamily="34" charset="0"/>
              </a:rPr>
              <a:t>on n’apprend pas de la même façon aux filles et aux garçons à user de leur corps. Même </a:t>
            </a:r>
            <a:r>
              <a:rPr lang="fr-FR" sz="2200" b="1" spc="0" dirty="0">
                <a:solidFill>
                  <a:schemeClr val="tx1"/>
                </a:solidFill>
                <a:latin typeface="Calibri" panose="020F0502020204030204" pitchFamily="34" charset="0"/>
                <a:cs typeface="Calibri" panose="020F0502020204030204" pitchFamily="34" charset="0"/>
              </a:rPr>
              <a:t>chose pour </a:t>
            </a:r>
            <a:r>
              <a:rPr lang="fr-FR" sz="2200" b="1" spc="0" dirty="0" smtClean="0">
                <a:solidFill>
                  <a:schemeClr val="tx1"/>
                </a:solidFill>
                <a:latin typeface="Calibri" panose="020F0502020204030204" pitchFamily="34" charset="0"/>
                <a:cs typeface="Calibri" panose="020F0502020204030204" pitchFamily="34" charset="0"/>
              </a:rPr>
              <a:t>façon </a:t>
            </a:r>
            <a:r>
              <a:rPr lang="fr-FR" sz="2200" b="1" spc="0" dirty="0">
                <a:solidFill>
                  <a:schemeClr val="tx1"/>
                </a:solidFill>
                <a:latin typeface="Calibri" panose="020F0502020204030204" pitchFamily="34" charset="0"/>
                <a:cs typeface="Calibri" panose="020F0502020204030204" pitchFamily="34" charset="0"/>
              </a:rPr>
              <a:t>de </a:t>
            </a:r>
            <a:r>
              <a:rPr lang="fr-FR" sz="2200" b="1" spc="0" dirty="0" smtClean="0">
                <a:solidFill>
                  <a:schemeClr val="tx1"/>
                </a:solidFill>
                <a:latin typeface="Calibri" panose="020F0502020204030204" pitchFamily="34" charset="0"/>
                <a:cs typeface="Calibri" panose="020F0502020204030204" pitchFamily="34" charset="0"/>
              </a:rPr>
              <a:t>s’asseoir, se </a:t>
            </a:r>
            <a:r>
              <a:rPr lang="fr-FR" sz="2200" b="1" spc="0" dirty="0">
                <a:solidFill>
                  <a:schemeClr val="tx1"/>
                </a:solidFill>
                <a:latin typeface="Calibri" panose="020F0502020204030204" pitchFamily="34" charset="0"/>
                <a:cs typeface="Calibri" panose="020F0502020204030204" pitchFamily="34" charset="0"/>
              </a:rPr>
              <a:t>tenir les jambes serrées ou ouvertes. </a:t>
            </a:r>
            <a:r>
              <a:rPr lang="fr-FR" sz="2200" b="1" spc="0" dirty="0" smtClean="0">
                <a:solidFill>
                  <a:schemeClr val="tx1"/>
                </a:solidFill>
                <a:latin typeface="Calibri" panose="020F0502020204030204" pitchFamily="34" charset="0"/>
                <a:cs typeface="Calibri" panose="020F0502020204030204" pitchFamily="34" charset="0"/>
              </a:rPr>
              <a:t/>
            </a:r>
            <a:br>
              <a:rPr lang="fr-FR" sz="2200" b="1"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 Il </a:t>
            </a:r>
            <a:r>
              <a:rPr lang="fr-FR" sz="2200" b="1" spc="0" dirty="0">
                <a:solidFill>
                  <a:schemeClr val="tx1"/>
                </a:solidFill>
                <a:latin typeface="Calibri" panose="020F0502020204030204" pitchFamily="34" charset="0"/>
                <a:cs typeface="Calibri" panose="020F0502020204030204" pitchFamily="34" charset="0"/>
              </a:rPr>
              <a:t>y a </a:t>
            </a:r>
            <a:r>
              <a:rPr lang="fr-FR" sz="2200" b="1" spc="0" dirty="0">
                <a:solidFill>
                  <a:srgbClr val="FF0000"/>
                </a:solidFill>
                <a:latin typeface="Calibri" panose="020F0502020204030204" pitchFamily="34" charset="0"/>
                <a:cs typeface="Calibri" panose="020F0502020204030204" pitchFamily="34" charset="0"/>
              </a:rPr>
              <a:t>tout un apprentissage qui inscrit des règles sociales dans les corps</a:t>
            </a:r>
            <a:r>
              <a:rPr lang="fr-FR" sz="2200"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Parfois est </a:t>
            </a:r>
            <a:r>
              <a:rPr lang="fr-FR" sz="2200" b="1" spc="0" dirty="0">
                <a:solidFill>
                  <a:schemeClr val="tx1"/>
                </a:solidFill>
                <a:latin typeface="Calibri" panose="020F0502020204030204" pitchFamily="34" charset="0"/>
                <a:cs typeface="Calibri" panose="020F0502020204030204" pitchFamily="34" charset="0"/>
              </a:rPr>
              <a:t>formel</a:t>
            </a:r>
            <a:r>
              <a:rPr lang="fr-FR" sz="2200" spc="0" dirty="0">
                <a:solidFill>
                  <a:schemeClr val="tx1"/>
                </a:solidFill>
                <a:latin typeface="Calibri" panose="020F0502020204030204" pitchFamily="34" charset="0"/>
                <a:cs typeface="Calibri" panose="020F0502020204030204" pitchFamily="34" charset="0"/>
              </a:rPr>
              <a:t> : « Tiens-toi droit, pas les mains sur la table </a:t>
            </a:r>
            <a:r>
              <a:rPr lang="fr-FR" sz="2200" spc="0" dirty="0" smtClean="0">
                <a:solidFill>
                  <a:schemeClr val="tx1"/>
                </a:solidFill>
                <a:latin typeface="Calibri" panose="020F0502020204030204" pitchFamily="34" charset="0"/>
                <a:cs typeface="Calibri" panose="020F0502020204030204" pitchFamily="34" charset="0"/>
              </a:rPr>
              <a:t>» (ordres, conseils, consignes, surveillance externe)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a:t>
            </a:r>
            <a:r>
              <a:rPr lang="fr-FR" sz="2200" b="1" spc="0" dirty="0" smtClean="0">
                <a:solidFill>
                  <a:schemeClr val="tx1"/>
                </a:solidFill>
                <a:latin typeface="Calibri" panose="020F0502020204030204" pitchFamily="34" charset="0"/>
                <a:cs typeface="Calibri" panose="020F0502020204030204" pitchFamily="34" charset="0"/>
              </a:rPr>
              <a:t> Parfois informel :</a:t>
            </a:r>
            <a:r>
              <a:rPr lang="fr-FR" sz="2200" spc="0" dirty="0" smtClean="0">
                <a:solidFill>
                  <a:schemeClr val="tx1"/>
                </a:solidFill>
                <a:latin typeface="Calibri" panose="020F0502020204030204" pitchFamily="34" charset="0"/>
                <a:cs typeface="Calibri" panose="020F0502020204030204" pitchFamily="34" charset="0"/>
              </a:rPr>
              <a:t> par </a:t>
            </a:r>
            <a:r>
              <a:rPr lang="fr-FR" sz="2200" b="1" spc="0" dirty="0">
                <a:solidFill>
                  <a:schemeClr val="tx1"/>
                </a:solidFill>
                <a:latin typeface="Calibri" panose="020F0502020204030204" pitchFamily="34" charset="0"/>
                <a:cs typeface="Calibri" panose="020F0502020204030204" pitchFamily="34" charset="0"/>
              </a:rPr>
              <a:t>l’observation et l’imitation</a:t>
            </a:r>
            <a:r>
              <a:rPr lang="fr-FR" sz="2200" spc="0" dirty="0">
                <a:solidFill>
                  <a:schemeClr val="tx1"/>
                </a:solidFill>
                <a:latin typeface="Calibri" panose="020F0502020204030204" pitchFamily="34" charset="0"/>
                <a:cs typeface="Calibri" panose="020F0502020204030204" pitchFamily="34" charset="0"/>
              </a:rPr>
              <a:t>, la surveillance de soi, etc.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Mauss </a:t>
            </a:r>
            <a:r>
              <a:rPr lang="fr-FR" sz="2200" spc="0" dirty="0">
                <a:solidFill>
                  <a:schemeClr val="tx1"/>
                </a:solidFill>
                <a:latin typeface="Calibri" panose="020F0502020204030204" pitchFamily="34" charset="0"/>
                <a:cs typeface="Calibri" panose="020F0502020204030204" pitchFamily="34" charset="0"/>
              </a:rPr>
              <a:t>encore : </a:t>
            </a:r>
            <a:r>
              <a:rPr lang="fr-FR" sz="2200" b="1" spc="0" dirty="0" smtClean="0">
                <a:solidFill>
                  <a:srgbClr val="FF0000"/>
                </a:solidFill>
                <a:latin typeface="Calibri" panose="020F0502020204030204" pitchFamily="34" charset="0"/>
                <a:cs typeface="Calibri" panose="020F0502020204030204" pitchFamily="34" charset="0"/>
              </a:rPr>
              <a:t>«</a:t>
            </a:r>
            <a:r>
              <a:rPr lang="fr-FR" sz="2200" b="1" spc="0" dirty="0">
                <a:solidFill>
                  <a:srgbClr val="FF0000"/>
                </a:solidFill>
                <a:latin typeface="Calibri" panose="020F0502020204030204" pitchFamily="34" charset="0"/>
                <a:cs typeface="Calibri" panose="020F0502020204030204" pitchFamily="34" charset="0"/>
              </a:rPr>
              <a:t> L’enfant, l’adulte, imite des actes qui ont réussi et qu’il a vu réussir par des personnes en qui il a confiance et qui ont autorité sur lui. L’acte s’impose du dehors, d’en haut, fût-il un acte exclusivement biologique, concernant son corps. L’individu emprunte la série des mouvements dont il est composé à l’acte exécuté devant lui ou avec lui par d’autres »</a:t>
            </a:r>
            <a:r>
              <a:rPr lang="fr-FR" sz="2200" b="1" spc="0" dirty="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Et il ajoute : </a:t>
            </a:r>
            <a:r>
              <a:rPr lang="fr-FR" sz="2200" b="1" spc="0" dirty="0">
                <a:solidFill>
                  <a:srgbClr val="FF0000"/>
                </a:solidFill>
                <a:latin typeface="Calibri" panose="020F0502020204030204" pitchFamily="34" charset="0"/>
                <a:cs typeface="Calibri" panose="020F0502020204030204" pitchFamily="34" charset="0"/>
              </a:rPr>
              <a:t>« C’est précisément dans cette notion de prestige de la personne qui fait l’acte ordonné, autorisé, prouvé, par rapport à l’individu imitateur, que se trouve tout l’élément social »</a:t>
            </a:r>
            <a:r>
              <a:rPr lang="fr-FR" sz="2200" b="1" spc="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93878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435" y="2641841"/>
            <a:ext cx="11335871" cy="1658198"/>
          </a:xfrm>
        </p:spPr>
        <p:txBody>
          <a:bodyPr>
            <a:noAutofit/>
          </a:bodyPr>
          <a:lstStyle/>
          <a:p>
            <a:pPr>
              <a:lnSpc>
                <a:spcPct val="100000"/>
              </a:lnSpc>
            </a:pP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L</a:t>
            </a:r>
            <a:r>
              <a:rPr lang="fr-FR" sz="2200" b="1" spc="0" dirty="0" smtClean="0">
                <a:solidFill>
                  <a:schemeClr val="tx1"/>
                </a:solidFill>
                <a:latin typeface="Calibri" panose="020F0502020204030204" pitchFamily="34" charset="0"/>
                <a:cs typeface="Calibri" panose="020F0502020204030204" pitchFamily="34" charset="0"/>
              </a:rPr>
              <a:t>es </a:t>
            </a:r>
            <a:r>
              <a:rPr lang="fr-FR" sz="2200" b="1" spc="0" dirty="0">
                <a:solidFill>
                  <a:schemeClr val="tx1"/>
                </a:solidFill>
                <a:latin typeface="Calibri" panose="020F0502020204030204" pitchFamily="34" charset="0"/>
                <a:cs typeface="Calibri" panose="020F0502020204030204" pitchFamily="34" charset="0"/>
              </a:rPr>
              <a:t>techniques du </a:t>
            </a:r>
            <a:r>
              <a:rPr lang="fr-FR" sz="2200" b="1" spc="0" dirty="0" smtClean="0">
                <a:solidFill>
                  <a:schemeClr val="tx1"/>
                </a:solidFill>
                <a:latin typeface="Calibri" panose="020F0502020204030204" pitchFamily="34" charset="0"/>
                <a:cs typeface="Calibri" panose="020F0502020204030204" pitchFamily="34" charset="0"/>
              </a:rPr>
              <a:t>corps = apprentissage </a:t>
            </a:r>
            <a:r>
              <a:rPr lang="fr-FR" sz="2200" b="1" spc="0" dirty="0">
                <a:solidFill>
                  <a:schemeClr val="tx1"/>
                </a:solidFill>
                <a:latin typeface="Calibri" panose="020F0502020204030204" pitchFamily="34" charset="0"/>
                <a:cs typeface="Calibri" panose="020F0502020204030204" pitchFamily="34" charset="0"/>
              </a:rPr>
              <a:t>d’une </a:t>
            </a:r>
            <a:r>
              <a:rPr lang="fr-FR" sz="2200" b="1" u="sng" spc="0" dirty="0">
                <a:solidFill>
                  <a:schemeClr val="tx1"/>
                </a:solidFill>
                <a:latin typeface="Calibri" panose="020F0502020204030204" pitchFamily="34" charset="0"/>
                <a:cs typeface="Calibri" panose="020F0502020204030204" pitchFamily="34" charset="0"/>
              </a:rPr>
              <a:t>adresse</a:t>
            </a:r>
            <a:r>
              <a:rPr lang="fr-FR" sz="2200" b="1" spc="0" dirty="0">
                <a:solidFill>
                  <a:schemeClr val="tx1"/>
                </a:solidFill>
                <a:latin typeface="Calibri" panose="020F0502020204030204" pitchFamily="34" charset="0"/>
                <a:cs typeface="Calibri" panose="020F0502020204030204" pitchFamily="34" charset="0"/>
              </a:rPr>
              <a:t>, d’une </a:t>
            </a:r>
            <a:r>
              <a:rPr lang="fr-FR" sz="2200" b="1" u="sng" spc="0" dirty="0">
                <a:solidFill>
                  <a:schemeClr val="tx1"/>
                </a:solidFill>
                <a:latin typeface="Calibri" panose="020F0502020204030204" pitchFamily="34" charset="0"/>
                <a:cs typeface="Calibri" panose="020F0502020204030204" pitchFamily="34" charset="0"/>
              </a:rPr>
              <a:t>habileté</a:t>
            </a:r>
            <a:r>
              <a:rPr lang="fr-FR" sz="2200" b="1" spc="0" dirty="0">
                <a:solidFill>
                  <a:schemeClr val="tx1"/>
                </a:solidFill>
                <a:latin typeface="Calibri" panose="020F0502020204030204" pitchFamily="34" charset="0"/>
                <a:cs typeface="Calibri" panose="020F0502020204030204" pitchFamily="34" charset="0"/>
              </a:rPr>
              <a:t>, d’un sens de </a:t>
            </a:r>
            <a:r>
              <a:rPr lang="fr-FR" sz="2200" b="1" u="sng" spc="0" dirty="0">
                <a:solidFill>
                  <a:schemeClr val="tx1"/>
                </a:solidFill>
                <a:latin typeface="Calibri" panose="020F0502020204030204" pitchFamily="34" charset="0"/>
                <a:cs typeface="Calibri" panose="020F0502020204030204" pitchFamily="34" charset="0"/>
              </a:rPr>
              <a:t>l’efficacité</a:t>
            </a:r>
            <a:r>
              <a:rPr lang="fr-FR" sz="2200" b="1" spc="0" dirty="0">
                <a:solidFill>
                  <a:schemeClr val="tx1"/>
                </a:solidFill>
                <a:latin typeface="Calibri" panose="020F0502020204030204" pitchFamily="34" charset="0"/>
                <a:cs typeface="Calibri" panose="020F0502020204030204" pitchFamily="34" charset="0"/>
              </a:rPr>
              <a:t> qui passe par la maîtrise du souffle, du positionnement, de </a:t>
            </a:r>
            <a:r>
              <a:rPr lang="fr-FR" sz="2200" b="1" u="sng" spc="0" dirty="0">
                <a:solidFill>
                  <a:schemeClr val="tx1"/>
                </a:solidFill>
                <a:latin typeface="Calibri" panose="020F0502020204030204" pitchFamily="34" charset="0"/>
                <a:cs typeface="Calibri" panose="020F0502020204030204" pitchFamily="34" charset="0"/>
              </a:rPr>
              <a:t>l’explosivité</a:t>
            </a:r>
            <a:r>
              <a:rPr lang="fr-FR" sz="2200" b="1" spc="0" dirty="0">
                <a:solidFill>
                  <a:schemeClr val="tx1"/>
                </a:solidFill>
                <a:latin typeface="Calibri" panose="020F0502020204030204" pitchFamily="34" charset="0"/>
                <a:cs typeface="Calibri" panose="020F0502020204030204" pitchFamily="34" charset="0"/>
              </a:rPr>
              <a:t> de tel ou tel partie du </a:t>
            </a:r>
            <a:r>
              <a:rPr lang="fr-FR" sz="2200" b="1" spc="0" dirty="0" smtClean="0">
                <a:solidFill>
                  <a:schemeClr val="tx1"/>
                </a:solidFill>
                <a:latin typeface="Calibri" panose="020F0502020204030204" pitchFamily="34" charset="0"/>
                <a:cs typeface="Calibri" panose="020F0502020204030204" pitchFamily="34" charset="0"/>
              </a:rPr>
              <a:t>corps</a:t>
            </a:r>
            <a:br>
              <a:rPr lang="fr-FR" sz="2200" b="1"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b="1" u="sng" spc="0" dirty="0" smtClean="0">
                <a:solidFill>
                  <a:schemeClr val="tx1"/>
                </a:solidFill>
                <a:latin typeface="Calibri" panose="020F0502020204030204" pitchFamily="34" charset="0"/>
                <a:cs typeface="Calibri" panose="020F0502020204030204" pitchFamily="34" charset="0"/>
              </a:rPr>
              <a:t>nous </a:t>
            </a:r>
            <a:r>
              <a:rPr lang="fr-FR" sz="2200" b="1" u="sng" spc="0" dirty="0">
                <a:solidFill>
                  <a:schemeClr val="tx1"/>
                </a:solidFill>
                <a:latin typeface="Calibri" panose="020F0502020204030204" pitchFamily="34" charset="0"/>
                <a:cs typeface="Calibri" panose="020F0502020204030204" pitchFamily="34" charset="0"/>
              </a:rPr>
              <a:t>viennent du groupe auquel on appartient et sont une manière d’y appartenir</a:t>
            </a:r>
            <a:r>
              <a:rPr lang="fr-FR" sz="2200" spc="0" dirty="0">
                <a:solidFill>
                  <a:schemeClr val="tx1"/>
                </a:solidFill>
                <a:latin typeface="Calibri" panose="020F0502020204030204" pitchFamily="34" charset="0"/>
                <a:cs typeface="Calibri" panose="020F0502020204030204" pitchFamily="34" charset="0"/>
              </a:rPr>
              <a:t>. Autrement dit, toutes nos techniques corporelles, y compris nos façons de marcher, sont </a:t>
            </a:r>
            <a:r>
              <a:rPr lang="fr-FR" sz="2200" b="1" u="sng" spc="0" dirty="0">
                <a:solidFill>
                  <a:schemeClr val="tx1"/>
                </a:solidFill>
                <a:latin typeface="Calibri" panose="020F0502020204030204" pitchFamily="34" charset="0"/>
                <a:cs typeface="Calibri" panose="020F0502020204030204" pitchFamily="34" charset="0"/>
              </a:rPr>
              <a:t>faussement naturelles</a:t>
            </a:r>
            <a:r>
              <a:rPr lang="fr-FR" sz="2200" spc="0" dirty="0">
                <a:solidFill>
                  <a:schemeClr val="tx1"/>
                </a:solidFill>
                <a:latin typeface="Calibri" panose="020F0502020204030204" pitchFamily="34" charset="0"/>
                <a:cs typeface="Calibri" panose="020F0502020204030204" pitchFamily="34" charset="0"/>
              </a:rPr>
              <a:t> : elles sont le </a:t>
            </a:r>
            <a:r>
              <a:rPr lang="fr-FR" sz="2200" b="1" u="sng" spc="0" dirty="0">
                <a:solidFill>
                  <a:schemeClr val="tx1"/>
                </a:solidFill>
                <a:latin typeface="Calibri" panose="020F0502020204030204" pitchFamily="34" charset="0"/>
                <a:cs typeface="Calibri" panose="020F0502020204030204" pitchFamily="34" charset="0"/>
              </a:rPr>
              <a:t>produit d’une socialisation très poussée</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En somme : </a:t>
            </a:r>
            <a:r>
              <a:rPr lang="fr-FR" sz="2200" b="1" spc="0" dirty="0">
                <a:solidFill>
                  <a:srgbClr val="FF0000"/>
                </a:solidFill>
                <a:latin typeface="Calibri" panose="020F0502020204030204" pitchFamily="34" charset="0"/>
                <a:cs typeface="Calibri" panose="020F0502020204030204" pitchFamily="34" charset="0"/>
              </a:rPr>
              <a:t>l</a:t>
            </a:r>
            <a:r>
              <a:rPr lang="fr-FR" sz="2200" b="1" spc="0" dirty="0" smtClean="0">
                <a:solidFill>
                  <a:srgbClr val="FF0000"/>
                </a:solidFill>
                <a:latin typeface="Calibri" panose="020F0502020204030204" pitchFamily="34" charset="0"/>
                <a:cs typeface="Calibri" panose="020F0502020204030204" pitchFamily="34" charset="0"/>
              </a:rPr>
              <a:t>es techniques du corps sont du </a:t>
            </a:r>
            <a:r>
              <a:rPr lang="fr-FR" sz="2200" b="1" u="sng" spc="0" dirty="0" smtClean="0">
                <a:solidFill>
                  <a:srgbClr val="FF0000"/>
                </a:solidFill>
                <a:latin typeface="Calibri" panose="020F0502020204030204" pitchFamily="34" charset="0"/>
                <a:cs typeface="Calibri" panose="020F0502020204030204" pitchFamily="34" charset="0"/>
              </a:rPr>
              <a:t>social incorporé</a:t>
            </a:r>
            <a:endParaRPr lang="fr-FR" sz="2200" b="1" u="sng" spc="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4824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91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784" y="705394"/>
            <a:ext cx="10772775" cy="5995851"/>
          </a:xfrm>
        </p:spPr>
        <p:txBody>
          <a:bodyPr>
            <a:noAutofit/>
          </a:bodyPr>
          <a:lstStyle/>
          <a:p>
            <a:pPr>
              <a:lnSpc>
                <a:spcPct val="100000"/>
              </a:lnSpc>
              <a:spcBef>
                <a:spcPts val="1000"/>
              </a:spcBef>
              <a:spcAft>
                <a:spcPts val="1200"/>
              </a:spcAft>
            </a:pPr>
            <a:r>
              <a:rPr lang="fr-FR" sz="2100" spc="0" dirty="0" smtClean="0">
                <a:solidFill>
                  <a:schemeClr val="tx1"/>
                </a:solidFill>
                <a:latin typeface="Calibri" panose="020F0502020204030204" pitchFamily="34" charset="0"/>
                <a:cs typeface="Calibri" panose="020F0502020204030204" pitchFamily="34" charset="0"/>
              </a:rPr>
              <a:t> </a:t>
            </a:r>
            <a:br>
              <a:rPr lang="fr-FR" sz="2100" spc="0" dirty="0" smtClean="0">
                <a:solidFill>
                  <a:schemeClr val="tx1"/>
                </a:solidFill>
                <a:latin typeface="Calibri" panose="020F0502020204030204" pitchFamily="34" charset="0"/>
                <a:cs typeface="Calibri" panose="020F0502020204030204" pitchFamily="34" charset="0"/>
              </a:rPr>
            </a:br>
            <a:r>
              <a:rPr lang="fr-FR" sz="2100" b="1" spc="0" dirty="0" smtClean="0">
                <a:solidFill>
                  <a:srgbClr val="FF0000"/>
                </a:solidFill>
                <a:latin typeface="Calibri" panose="020F0502020204030204" pitchFamily="34" charset="0"/>
                <a:cs typeface="Calibri" panose="020F0502020204030204" pitchFamily="34" charset="0"/>
              </a:rPr>
              <a:t>Ce </a:t>
            </a:r>
            <a:r>
              <a:rPr lang="fr-FR" sz="2100" b="1" spc="0" dirty="0">
                <a:solidFill>
                  <a:srgbClr val="FF0000"/>
                </a:solidFill>
                <a:latin typeface="Calibri" panose="020F0502020204030204" pitchFamily="34" charset="0"/>
                <a:cs typeface="Calibri" panose="020F0502020204030204" pitchFamily="34" charset="0"/>
              </a:rPr>
              <a:t>qui </a:t>
            </a:r>
            <a:r>
              <a:rPr lang="fr-FR" sz="2100" b="1" spc="0" dirty="0" smtClean="0">
                <a:solidFill>
                  <a:srgbClr val="FF0000"/>
                </a:solidFill>
                <a:latin typeface="Calibri" panose="020F0502020204030204" pitchFamily="34" charset="0"/>
                <a:cs typeface="Calibri" panose="020F0502020204030204" pitchFamily="34" charset="0"/>
              </a:rPr>
              <a:t>m’intéresse</a:t>
            </a:r>
            <a:r>
              <a:rPr lang="fr-FR" sz="2100" b="1" spc="0" dirty="0">
                <a:solidFill>
                  <a:srgbClr val="FF0000"/>
                </a:solidFill>
                <a:latin typeface="Calibri" panose="020F0502020204030204" pitchFamily="34" charset="0"/>
                <a:cs typeface="Calibri" panose="020F0502020204030204" pitchFamily="34" charset="0"/>
              </a:rPr>
              <a:t> : </a:t>
            </a:r>
            <a:r>
              <a:rPr lang="fr-FR" sz="2100" spc="0" dirty="0" smtClean="0">
                <a:solidFill>
                  <a:schemeClr val="tx1"/>
                </a:solidFill>
                <a:latin typeface="Calibri" panose="020F0502020204030204" pitchFamily="34" charset="0"/>
                <a:cs typeface="Calibri" panose="020F0502020204030204" pitchFamily="34" charset="0"/>
              </a:rPr>
              <a:t/>
            </a:r>
            <a:br>
              <a:rPr lang="fr-FR" sz="2100" spc="0" dirty="0" smtClean="0">
                <a:solidFill>
                  <a:schemeClr val="tx1"/>
                </a:solidFill>
                <a:latin typeface="Calibri" panose="020F0502020204030204" pitchFamily="34" charset="0"/>
                <a:cs typeface="Calibri" panose="020F0502020204030204" pitchFamily="34" charset="0"/>
              </a:rPr>
            </a:br>
            <a:r>
              <a:rPr lang="fr-FR" sz="2100" spc="0" dirty="0" smtClean="0">
                <a:solidFill>
                  <a:schemeClr val="tx1"/>
                </a:solidFill>
                <a:latin typeface="Calibri" panose="020F0502020204030204" pitchFamily="34" charset="0"/>
                <a:cs typeface="Calibri" panose="020F0502020204030204" pitchFamily="34" charset="0"/>
              </a:rPr>
              <a:t>	</a:t>
            </a:r>
            <a:r>
              <a:rPr lang="fr-FR" sz="2100" b="1" spc="0" dirty="0" smtClean="0">
                <a:solidFill>
                  <a:schemeClr val="tx1"/>
                </a:solidFill>
                <a:latin typeface="Calibri" panose="020F0502020204030204" pitchFamily="34" charset="0"/>
                <a:cs typeface="Calibri" panose="020F0502020204030204" pitchFamily="34" charset="0"/>
              </a:rPr>
              <a:t>► comprendre </a:t>
            </a:r>
            <a:r>
              <a:rPr lang="fr-FR" sz="2100" b="1" spc="0" dirty="0">
                <a:solidFill>
                  <a:schemeClr val="tx1"/>
                </a:solidFill>
                <a:latin typeface="Calibri" panose="020F0502020204030204" pitchFamily="34" charset="0"/>
                <a:cs typeface="Calibri" panose="020F0502020204030204" pitchFamily="34" charset="0"/>
              </a:rPr>
              <a:t>de quoi sont faites nos pratiques sportives ; </a:t>
            </a:r>
            <a:br>
              <a:rPr lang="fr-FR" sz="2100" b="1" spc="0" dirty="0">
                <a:solidFill>
                  <a:schemeClr val="tx1"/>
                </a:solidFill>
                <a:latin typeface="Calibri" panose="020F0502020204030204" pitchFamily="34" charset="0"/>
                <a:cs typeface="Calibri" panose="020F0502020204030204" pitchFamily="34" charset="0"/>
              </a:rPr>
            </a:br>
            <a:r>
              <a:rPr lang="fr-FR" sz="2100" b="1" spc="0" dirty="0">
                <a:solidFill>
                  <a:schemeClr val="tx1"/>
                </a:solidFill>
                <a:latin typeface="Calibri" panose="020F0502020204030204" pitchFamily="34" charset="0"/>
                <a:cs typeface="Calibri" panose="020F0502020204030204" pitchFamily="34" charset="0"/>
              </a:rPr>
              <a:t>	</a:t>
            </a:r>
            <a:r>
              <a:rPr lang="fr-FR" sz="2100" b="1" spc="0" dirty="0" smtClean="0">
                <a:solidFill>
                  <a:schemeClr val="tx1"/>
                </a:solidFill>
                <a:latin typeface="Calibri" panose="020F0502020204030204" pitchFamily="34" charset="0"/>
                <a:cs typeface="Calibri" panose="020F0502020204030204" pitchFamily="34" charset="0"/>
              </a:rPr>
              <a:t>►</a:t>
            </a:r>
            <a:r>
              <a:rPr lang="fr-FR" sz="2100" spc="0" dirty="0" smtClean="0">
                <a:solidFill>
                  <a:schemeClr val="tx1"/>
                </a:solidFill>
                <a:latin typeface="Calibri" panose="020F0502020204030204" pitchFamily="34" charset="0"/>
                <a:cs typeface="Calibri" panose="020F0502020204030204" pitchFamily="34" charset="0"/>
              </a:rPr>
              <a:t> </a:t>
            </a:r>
            <a:r>
              <a:rPr lang="fr-FR" sz="2100" b="1" spc="0" dirty="0" smtClean="0">
                <a:solidFill>
                  <a:schemeClr val="tx1"/>
                </a:solidFill>
                <a:latin typeface="Calibri" panose="020F0502020204030204" pitchFamily="34" charset="0"/>
                <a:cs typeface="Calibri" panose="020F0502020204030204" pitchFamily="34" charset="0"/>
              </a:rPr>
              <a:t>comment </a:t>
            </a:r>
            <a:r>
              <a:rPr lang="fr-FR" sz="2100" b="1" spc="0" dirty="0">
                <a:solidFill>
                  <a:schemeClr val="tx1"/>
                </a:solidFill>
                <a:latin typeface="Calibri" panose="020F0502020204030204" pitchFamily="34" charset="0"/>
                <a:cs typeface="Calibri" panose="020F0502020204030204" pitchFamily="34" charset="0"/>
              </a:rPr>
              <a:t>on </a:t>
            </a:r>
            <a:r>
              <a:rPr lang="fr-FR" sz="2100" b="1" spc="0" dirty="0" smtClean="0">
                <a:solidFill>
                  <a:schemeClr val="tx1"/>
                </a:solidFill>
                <a:latin typeface="Calibri" panose="020F0502020204030204" pitchFamily="34" charset="0"/>
                <a:cs typeface="Calibri" panose="020F0502020204030204" pitchFamily="34" charset="0"/>
              </a:rPr>
              <a:t>adopte un </a:t>
            </a:r>
            <a:r>
              <a:rPr lang="fr-FR" sz="2100" b="1" spc="0" dirty="0">
                <a:solidFill>
                  <a:schemeClr val="tx1"/>
                </a:solidFill>
                <a:latin typeface="Calibri" panose="020F0502020204030204" pitchFamily="34" charset="0"/>
                <a:cs typeface="Calibri" panose="020F0502020204030204" pitchFamily="34" charset="0"/>
              </a:rPr>
              <a:t>certain </a:t>
            </a:r>
            <a:r>
              <a:rPr lang="fr-FR" sz="2100" b="1" spc="0" dirty="0" smtClean="0">
                <a:solidFill>
                  <a:schemeClr val="tx1"/>
                </a:solidFill>
                <a:latin typeface="Calibri" panose="020F0502020204030204" pitchFamily="34" charset="0"/>
                <a:cs typeface="Calibri" panose="020F0502020204030204" pitchFamily="34" charset="0"/>
              </a:rPr>
              <a:t>nombre </a:t>
            </a:r>
            <a:r>
              <a:rPr lang="fr-FR" sz="2100" b="1" spc="0" dirty="0">
                <a:solidFill>
                  <a:schemeClr val="tx1"/>
                </a:solidFill>
                <a:latin typeface="Calibri" panose="020F0502020204030204" pitchFamily="34" charset="0"/>
                <a:cs typeface="Calibri" panose="020F0502020204030204" pitchFamily="34" charset="0"/>
              </a:rPr>
              <a:t>de techniques et de savoir-faire corporels ; </a:t>
            </a:r>
            <a:br>
              <a:rPr lang="fr-FR" sz="2100" b="1" spc="0" dirty="0">
                <a:solidFill>
                  <a:schemeClr val="tx1"/>
                </a:solidFill>
                <a:latin typeface="Calibri" panose="020F0502020204030204" pitchFamily="34" charset="0"/>
                <a:cs typeface="Calibri" panose="020F0502020204030204" pitchFamily="34" charset="0"/>
              </a:rPr>
            </a:br>
            <a:r>
              <a:rPr lang="fr-FR" sz="2100" b="1" spc="0" dirty="0" smtClean="0">
                <a:solidFill>
                  <a:schemeClr val="tx1"/>
                </a:solidFill>
                <a:latin typeface="Calibri" panose="020F0502020204030204" pitchFamily="34" charset="0"/>
                <a:cs typeface="Calibri" panose="020F0502020204030204" pitchFamily="34" charset="0"/>
              </a:rPr>
              <a:t>	►</a:t>
            </a:r>
            <a:r>
              <a:rPr lang="fr-FR" sz="2100" spc="0" dirty="0" smtClean="0">
                <a:solidFill>
                  <a:schemeClr val="tx1"/>
                </a:solidFill>
                <a:latin typeface="Calibri" panose="020F0502020204030204" pitchFamily="34" charset="0"/>
                <a:cs typeface="Calibri" panose="020F0502020204030204" pitchFamily="34" charset="0"/>
              </a:rPr>
              <a:t> </a:t>
            </a:r>
            <a:r>
              <a:rPr lang="fr-FR" sz="2100" b="1" spc="0" dirty="0" smtClean="0">
                <a:solidFill>
                  <a:schemeClr val="tx1"/>
                </a:solidFill>
                <a:latin typeface="Calibri" panose="020F0502020204030204" pitchFamily="34" charset="0"/>
                <a:cs typeface="Calibri" panose="020F0502020204030204" pitchFamily="34" charset="0"/>
              </a:rPr>
              <a:t>d’où </a:t>
            </a:r>
            <a:r>
              <a:rPr lang="fr-FR" sz="2100" b="1" spc="0" dirty="0">
                <a:solidFill>
                  <a:schemeClr val="tx1"/>
                </a:solidFill>
                <a:latin typeface="Calibri" panose="020F0502020204030204" pitchFamily="34" charset="0"/>
                <a:cs typeface="Calibri" panose="020F0502020204030204" pitchFamily="34" charset="0"/>
              </a:rPr>
              <a:t>viennent </a:t>
            </a:r>
            <a:r>
              <a:rPr lang="fr-FR" sz="2100" b="1" spc="0" dirty="0" smtClean="0">
                <a:solidFill>
                  <a:schemeClr val="tx1"/>
                </a:solidFill>
                <a:latin typeface="Calibri" panose="020F0502020204030204" pitchFamily="34" charset="0"/>
                <a:cs typeface="Calibri" panose="020F0502020204030204" pitchFamily="34" charset="0"/>
              </a:rPr>
              <a:t>nos </a:t>
            </a:r>
            <a:r>
              <a:rPr lang="fr-FR" sz="2100" b="1" spc="0" dirty="0">
                <a:solidFill>
                  <a:schemeClr val="tx1"/>
                </a:solidFill>
                <a:latin typeface="Calibri" panose="020F0502020204030204" pitchFamily="34" charset="0"/>
                <a:cs typeface="Calibri" panose="020F0502020204030204" pitchFamily="34" charset="0"/>
              </a:rPr>
              <a:t>loisirs </a:t>
            </a:r>
            <a:r>
              <a:rPr lang="fr-FR" sz="2100" b="1" spc="0" dirty="0" smtClean="0">
                <a:solidFill>
                  <a:schemeClr val="tx1"/>
                </a:solidFill>
                <a:latin typeface="Calibri" panose="020F0502020204030204" pitchFamily="34" charset="0"/>
                <a:cs typeface="Calibri" panose="020F0502020204030204" pitchFamily="34" charset="0"/>
              </a:rPr>
              <a:t>sportifs, </a:t>
            </a:r>
            <a:r>
              <a:rPr lang="fr-FR" sz="2100" b="1" spc="0" dirty="0">
                <a:solidFill>
                  <a:schemeClr val="tx1"/>
                </a:solidFill>
                <a:latin typeface="Calibri" panose="020F0502020204030204" pitchFamily="34" charset="0"/>
                <a:cs typeface="Calibri" panose="020F0502020204030204" pitchFamily="34" charset="0"/>
              </a:rPr>
              <a:t>comment ils apparaissent ou disparaissent, et </a:t>
            </a:r>
            <a:r>
              <a:rPr lang="fr-FR" sz="2100" b="1" spc="0" dirty="0" smtClean="0">
                <a:solidFill>
                  <a:schemeClr val="tx1"/>
                </a:solidFill>
                <a:latin typeface="Calibri" panose="020F0502020204030204" pitchFamily="34" charset="0"/>
                <a:cs typeface="Calibri" panose="020F0502020204030204" pitchFamily="34" charset="0"/>
              </a:rPr>
              <a:t>	comment ils sont </a:t>
            </a:r>
            <a:r>
              <a:rPr lang="fr-FR" sz="2100" b="1" spc="0" dirty="0">
                <a:solidFill>
                  <a:schemeClr val="tx1"/>
                </a:solidFill>
                <a:latin typeface="Calibri" panose="020F0502020204030204" pitchFamily="34" charset="0"/>
                <a:cs typeface="Calibri" panose="020F0502020204030204" pitchFamily="34" charset="0"/>
              </a:rPr>
              <a:t>organisés dans nos </a:t>
            </a:r>
            <a:r>
              <a:rPr lang="fr-FR" sz="2100" b="1" spc="0" dirty="0" smtClean="0">
                <a:solidFill>
                  <a:schemeClr val="tx1"/>
                </a:solidFill>
                <a:latin typeface="Calibri" panose="020F0502020204030204" pitchFamily="34" charset="0"/>
                <a:cs typeface="Calibri" panose="020F0502020204030204" pitchFamily="34" charset="0"/>
              </a:rPr>
              <a:t>sociétés.</a:t>
            </a:r>
            <a:r>
              <a:rPr lang="fr-FR" sz="2100" spc="0" dirty="0" smtClean="0">
                <a:solidFill>
                  <a:schemeClr val="tx1"/>
                </a:solidFill>
                <a:latin typeface="Calibri" panose="020F0502020204030204" pitchFamily="34" charset="0"/>
                <a:cs typeface="Calibri" panose="020F0502020204030204" pitchFamily="34" charset="0"/>
              </a:rPr>
              <a:t/>
            </a:r>
            <a:br>
              <a:rPr lang="fr-FR" sz="2100" spc="0" dirty="0" smtClean="0">
                <a:solidFill>
                  <a:schemeClr val="tx1"/>
                </a:solidFill>
                <a:latin typeface="Calibri" panose="020F0502020204030204" pitchFamily="34" charset="0"/>
                <a:cs typeface="Calibri" panose="020F0502020204030204" pitchFamily="34" charset="0"/>
              </a:rPr>
            </a:br>
            <a:r>
              <a:rPr lang="fr-FR" sz="2100" spc="0" dirty="0">
                <a:solidFill>
                  <a:schemeClr val="tx1"/>
                </a:solidFill>
                <a:latin typeface="Calibri" panose="020F0502020204030204" pitchFamily="34" charset="0"/>
                <a:cs typeface="Calibri" panose="020F0502020204030204" pitchFamily="34" charset="0"/>
              </a:rPr>
              <a:t/>
            </a:r>
            <a:br>
              <a:rPr lang="fr-FR" sz="2100" spc="0" dirty="0">
                <a:solidFill>
                  <a:schemeClr val="tx1"/>
                </a:solidFill>
                <a:latin typeface="Calibri" panose="020F0502020204030204" pitchFamily="34" charset="0"/>
                <a:cs typeface="Calibri" panose="020F0502020204030204" pitchFamily="34" charset="0"/>
              </a:rPr>
            </a:br>
            <a:r>
              <a:rPr lang="fr-FR" sz="2100" b="1" spc="0" dirty="0" smtClean="0">
                <a:solidFill>
                  <a:srgbClr val="FF0000"/>
                </a:solidFill>
                <a:latin typeface="Calibri" panose="020F0502020204030204" pitchFamily="34" charset="0"/>
                <a:cs typeface="Calibri" panose="020F0502020204030204" pitchFamily="34" charset="0"/>
              </a:rPr>
              <a:t>Objectifs du cours :</a:t>
            </a:r>
            <a:r>
              <a:rPr lang="fr-FR" sz="2100" spc="0" dirty="0" smtClean="0">
                <a:solidFill>
                  <a:schemeClr val="tx1"/>
                </a:solidFill>
                <a:latin typeface="Calibri" panose="020F0502020204030204" pitchFamily="34" charset="0"/>
                <a:cs typeface="Calibri" panose="020F0502020204030204" pitchFamily="34" charset="0"/>
              </a:rPr>
              <a:t/>
            </a:r>
            <a:br>
              <a:rPr lang="fr-FR" sz="2100" spc="0" dirty="0" smtClean="0">
                <a:solidFill>
                  <a:schemeClr val="tx1"/>
                </a:solidFill>
                <a:latin typeface="Calibri" panose="020F0502020204030204" pitchFamily="34" charset="0"/>
                <a:cs typeface="Calibri" panose="020F0502020204030204" pitchFamily="34" charset="0"/>
              </a:rPr>
            </a:br>
            <a:r>
              <a:rPr lang="fr-FR" sz="2100" spc="0" dirty="0" smtClean="0">
                <a:solidFill>
                  <a:schemeClr val="tx1"/>
                </a:solidFill>
                <a:latin typeface="Calibri" panose="020F0502020204030204" pitchFamily="34" charset="0"/>
                <a:cs typeface="Calibri" panose="020F0502020204030204" pitchFamily="34" charset="0"/>
              </a:rPr>
              <a:t/>
            </a:r>
            <a:br>
              <a:rPr lang="fr-FR" sz="2100" spc="0" dirty="0" smtClean="0">
                <a:solidFill>
                  <a:schemeClr val="tx1"/>
                </a:solidFill>
                <a:latin typeface="Calibri" panose="020F0502020204030204" pitchFamily="34" charset="0"/>
                <a:cs typeface="Calibri" panose="020F0502020204030204" pitchFamily="34" charset="0"/>
              </a:rPr>
            </a:br>
            <a:r>
              <a:rPr lang="fr-FR" sz="2100" spc="0" dirty="0" smtClean="0">
                <a:solidFill>
                  <a:schemeClr val="tx1"/>
                </a:solidFill>
                <a:latin typeface="Calibri" panose="020F0502020204030204" pitchFamily="34" charset="0"/>
                <a:cs typeface="Calibri" panose="020F0502020204030204" pitchFamily="34" charset="0"/>
              </a:rPr>
              <a:t>	</a:t>
            </a:r>
            <a:r>
              <a:rPr lang="fr-FR" sz="2100" b="1" spc="0" dirty="0" smtClean="0">
                <a:solidFill>
                  <a:schemeClr val="tx1"/>
                </a:solidFill>
                <a:latin typeface="Calibri" panose="020F0502020204030204" pitchFamily="34" charset="0"/>
                <a:cs typeface="Calibri" panose="020F0502020204030204" pitchFamily="34" charset="0"/>
              </a:rPr>
              <a:t>► </a:t>
            </a:r>
            <a:r>
              <a:rPr lang="fr-FR" sz="2100" b="1" u="sng" spc="0" dirty="0" smtClean="0">
                <a:solidFill>
                  <a:schemeClr val="tx1"/>
                </a:solidFill>
                <a:latin typeface="Calibri" panose="020F0502020204030204" pitchFamily="34" charset="0"/>
                <a:cs typeface="Calibri" panose="020F0502020204030204" pitchFamily="34" charset="0"/>
              </a:rPr>
              <a:t>connaissance</a:t>
            </a:r>
            <a:r>
              <a:rPr lang="fr-FR" sz="2100" b="1" spc="0" dirty="0" smtClean="0">
                <a:solidFill>
                  <a:schemeClr val="tx1"/>
                </a:solidFill>
                <a:latin typeface="Calibri" panose="020F0502020204030204" pitchFamily="34" charset="0"/>
                <a:cs typeface="Calibri" panose="020F0502020204030204" pitchFamily="34" charset="0"/>
              </a:rPr>
              <a:t> : maîtrise des principaux concepts et théories de sciences sociales du 	corps et du sport</a:t>
            </a:r>
            <a:br>
              <a:rPr lang="fr-FR" sz="2100" b="1" spc="0" dirty="0" smtClean="0">
                <a:solidFill>
                  <a:schemeClr val="tx1"/>
                </a:solidFill>
                <a:latin typeface="Calibri" panose="020F0502020204030204" pitchFamily="34" charset="0"/>
                <a:cs typeface="Calibri" panose="020F0502020204030204" pitchFamily="34" charset="0"/>
              </a:rPr>
            </a:br>
            <a:r>
              <a:rPr lang="fr-FR" sz="2100" b="1" spc="0" dirty="0">
                <a:solidFill>
                  <a:schemeClr val="tx1"/>
                </a:solidFill>
                <a:latin typeface="Calibri" panose="020F0502020204030204" pitchFamily="34" charset="0"/>
                <a:cs typeface="Calibri" panose="020F0502020204030204" pitchFamily="34" charset="0"/>
              </a:rPr>
              <a:t>	</a:t>
            </a:r>
            <a:br>
              <a:rPr lang="fr-FR" sz="2100" b="1" spc="0" dirty="0">
                <a:solidFill>
                  <a:schemeClr val="tx1"/>
                </a:solidFill>
                <a:latin typeface="Calibri" panose="020F0502020204030204" pitchFamily="34" charset="0"/>
                <a:cs typeface="Calibri" panose="020F0502020204030204" pitchFamily="34" charset="0"/>
              </a:rPr>
            </a:br>
            <a:r>
              <a:rPr lang="fr-FR" sz="2100" b="1" spc="0" dirty="0" smtClean="0">
                <a:solidFill>
                  <a:schemeClr val="tx1"/>
                </a:solidFill>
                <a:latin typeface="Calibri" panose="020F0502020204030204" pitchFamily="34" charset="0"/>
                <a:cs typeface="Calibri" panose="020F0502020204030204" pitchFamily="34" charset="0"/>
              </a:rPr>
              <a:t>	► </a:t>
            </a:r>
            <a:r>
              <a:rPr lang="fr-FR" sz="2100" b="1" u="sng" spc="0" dirty="0" smtClean="0">
                <a:solidFill>
                  <a:schemeClr val="tx1"/>
                </a:solidFill>
                <a:latin typeface="Calibri" panose="020F0502020204030204" pitchFamily="34" charset="0"/>
                <a:cs typeface="Calibri" panose="020F0502020204030204" pitchFamily="34" charset="0"/>
              </a:rPr>
              <a:t>esprit critique</a:t>
            </a:r>
            <a:r>
              <a:rPr lang="fr-FR" sz="2100" b="1" spc="0" dirty="0" smtClean="0">
                <a:solidFill>
                  <a:schemeClr val="tx1"/>
                </a:solidFill>
                <a:latin typeface="Calibri" panose="020F0502020204030204" pitchFamily="34" charset="0"/>
                <a:cs typeface="Calibri" panose="020F0502020204030204" pitchFamily="34" charset="0"/>
              </a:rPr>
              <a:t> : capacité à expliquer les principes d’organisation et les déterminants 	sociaux des pratiques sportives =</a:t>
            </a:r>
            <a:r>
              <a:rPr lang="fr-FR" sz="2100" b="1" u="sng" spc="0" dirty="0" smtClean="0">
                <a:solidFill>
                  <a:schemeClr val="tx1"/>
                </a:solidFill>
                <a:latin typeface="Calibri" panose="020F0502020204030204" pitchFamily="34" charset="0"/>
                <a:cs typeface="Calibri" panose="020F0502020204030204" pitchFamily="34" charset="0"/>
              </a:rPr>
              <a:t> comprendre la production de la connaissance</a:t>
            </a:r>
            <a:r>
              <a:rPr lang="fr-FR" sz="2100" b="1" spc="0" dirty="0" smtClean="0">
                <a:solidFill>
                  <a:schemeClr val="tx1"/>
                </a:solidFill>
                <a:latin typeface="Calibri" panose="020F0502020204030204" pitchFamily="34" charset="0"/>
                <a:cs typeface="Calibri" panose="020F0502020204030204" pitchFamily="34" charset="0"/>
              </a:rPr>
              <a:t/>
            </a:r>
            <a:br>
              <a:rPr lang="fr-FR" sz="2100" b="1" spc="0" dirty="0" smtClean="0">
                <a:solidFill>
                  <a:schemeClr val="tx1"/>
                </a:solidFill>
                <a:latin typeface="Calibri" panose="020F0502020204030204" pitchFamily="34" charset="0"/>
                <a:cs typeface="Calibri" panose="020F0502020204030204" pitchFamily="34" charset="0"/>
              </a:rPr>
            </a:br>
            <a:r>
              <a:rPr lang="fr-FR" sz="2100" b="1" spc="0" dirty="0">
                <a:solidFill>
                  <a:schemeClr val="tx1"/>
                </a:solidFill>
                <a:latin typeface="Calibri" panose="020F0502020204030204" pitchFamily="34" charset="0"/>
                <a:cs typeface="Calibri" panose="020F0502020204030204" pitchFamily="34" charset="0"/>
              </a:rPr>
              <a:t>	</a:t>
            </a:r>
            <a:r>
              <a:rPr lang="fr-FR" sz="2100" spc="0" dirty="0">
                <a:solidFill>
                  <a:schemeClr val="tx1"/>
                </a:solidFill>
                <a:latin typeface="Calibri" panose="020F0502020204030204" pitchFamily="34" charset="0"/>
                <a:cs typeface="Calibri" panose="020F0502020204030204" pitchFamily="34" charset="0"/>
              </a:rPr>
              <a:t/>
            </a:r>
            <a:br>
              <a:rPr lang="fr-FR" sz="2100" spc="0" dirty="0">
                <a:solidFill>
                  <a:schemeClr val="tx1"/>
                </a:solidFill>
                <a:latin typeface="Calibri" panose="020F0502020204030204" pitchFamily="34" charset="0"/>
                <a:cs typeface="Calibri" panose="020F0502020204030204" pitchFamily="34" charset="0"/>
              </a:rPr>
            </a:br>
            <a:r>
              <a:rPr lang="fr-FR" sz="2100" spc="0" dirty="0" smtClean="0">
                <a:solidFill>
                  <a:schemeClr val="tx1"/>
                </a:solidFill>
                <a:latin typeface="Calibri" panose="020F0502020204030204" pitchFamily="34" charset="0"/>
                <a:cs typeface="Calibri" panose="020F0502020204030204" pitchFamily="34" charset="0"/>
              </a:rPr>
              <a:t/>
            </a:r>
            <a:br>
              <a:rPr lang="fr-FR" sz="2100" spc="0" dirty="0" smtClean="0">
                <a:solidFill>
                  <a:schemeClr val="tx1"/>
                </a:solidFill>
                <a:latin typeface="Calibri" panose="020F0502020204030204" pitchFamily="34" charset="0"/>
                <a:cs typeface="Calibri" panose="020F0502020204030204" pitchFamily="34" charset="0"/>
              </a:rPr>
            </a:br>
            <a:endParaRPr lang="fr-FR" sz="21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5470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286" y="2641841"/>
            <a:ext cx="10772775" cy="1658198"/>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b="1" u="sng" spc="0" dirty="0" smtClean="0">
                <a:solidFill>
                  <a:schemeClr val="tx1"/>
                </a:solidFill>
                <a:latin typeface="Calibri" panose="020F0502020204030204" pitchFamily="34" charset="0"/>
                <a:cs typeface="Calibri" panose="020F0502020204030204" pitchFamily="34" charset="0"/>
              </a:rPr>
              <a:t>Conclusion de Mauss</a:t>
            </a:r>
            <a:r>
              <a:rPr lang="fr-FR" sz="2200" b="1" spc="0" dirty="0" smtClean="0">
                <a:solidFill>
                  <a:schemeClr val="tx1"/>
                </a:solidFill>
                <a:latin typeface="Calibri" panose="020F0502020204030204" pitchFamily="34" charset="0"/>
                <a:cs typeface="Calibri" panose="020F0502020204030204" pitchFamily="34" charset="0"/>
              </a:rPr>
              <a:t> :</a:t>
            </a:r>
            <a:br>
              <a:rPr lang="fr-FR" sz="2200" b="1" spc="0" dirty="0" smtClean="0">
                <a:solidFill>
                  <a:schemeClr val="tx1"/>
                </a:solidFill>
                <a:latin typeface="Calibri" panose="020F0502020204030204" pitchFamily="34" charset="0"/>
                <a:cs typeface="Calibri" panose="020F0502020204030204" pitchFamily="34" charset="0"/>
              </a:rPr>
            </a:br>
            <a:r>
              <a:rPr lang="fr-FR" sz="2200" b="1" i="1" spc="0" dirty="0" smtClean="0">
                <a:solidFill>
                  <a:schemeClr val="tx1"/>
                </a:solidFill>
                <a:latin typeface="Calibri" panose="020F0502020204030204" pitchFamily="34" charset="0"/>
                <a:cs typeface="Calibri" panose="020F0502020204030204" pitchFamily="34" charset="0"/>
              </a:rPr>
              <a:t/>
            </a:r>
            <a:br>
              <a:rPr lang="fr-FR" sz="2200" b="1" i="1" spc="0" dirty="0" smtClean="0">
                <a:solidFill>
                  <a:schemeClr val="tx1"/>
                </a:solidFill>
                <a:latin typeface="Calibri" panose="020F0502020204030204" pitchFamily="34" charset="0"/>
                <a:cs typeface="Calibri" panose="020F0502020204030204" pitchFamily="34" charset="0"/>
              </a:rPr>
            </a:br>
            <a:r>
              <a:rPr lang="fr-FR" sz="2200" b="1" i="1"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Ce qui ressort très nettement […], c’est que nous nous trouvons partout en </a:t>
            </a:r>
            <a:r>
              <a:rPr lang="fr-FR" sz="2200" b="1" spc="0" dirty="0" smtClean="0">
                <a:solidFill>
                  <a:schemeClr val="tx1"/>
                </a:solidFill>
                <a:latin typeface="Calibri" panose="020F0502020204030204" pitchFamily="34" charset="0"/>
                <a:cs typeface="Calibri" panose="020F0502020204030204" pitchFamily="34" charset="0"/>
              </a:rPr>
              <a:t>	présence </a:t>
            </a:r>
            <a:r>
              <a:rPr lang="fr-FR" sz="2200" b="1" spc="0" dirty="0">
                <a:solidFill>
                  <a:schemeClr val="tx1"/>
                </a:solidFill>
                <a:latin typeface="Calibri" panose="020F0502020204030204" pitchFamily="34" charset="0"/>
                <a:cs typeface="Calibri" panose="020F0502020204030204" pitchFamily="34" charset="0"/>
              </a:rPr>
              <a:t>de </a:t>
            </a:r>
            <a:r>
              <a:rPr lang="fr-FR" sz="2200" b="1" spc="0" dirty="0">
                <a:solidFill>
                  <a:srgbClr val="FF0000"/>
                </a:solidFill>
                <a:latin typeface="Calibri" panose="020F0502020204030204" pitchFamily="34" charset="0"/>
                <a:cs typeface="Calibri" panose="020F0502020204030204" pitchFamily="34" charset="0"/>
              </a:rPr>
              <a:t>montages physio-psycho-sociologiques de séries d’actes</a:t>
            </a:r>
            <a:r>
              <a:rPr lang="fr-FR" sz="2200" b="1" spc="0" dirty="0">
                <a:solidFill>
                  <a:schemeClr val="tx1"/>
                </a:solidFill>
                <a:latin typeface="Calibri" panose="020F0502020204030204" pitchFamily="34" charset="0"/>
                <a:cs typeface="Calibri" panose="020F0502020204030204" pitchFamily="34" charset="0"/>
              </a:rPr>
              <a:t>. Ces actes </a:t>
            </a:r>
            <a:r>
              <a:rPr lang="fr-FR" sz="2200" b="1" spc="0" dirty="0" smtClean="0">
                <a:solidFill>
                  <a:schemeClr val="tx1"/>
                </a:solidFill>
                <a:latin typeface="Calibri" panose="020F0502020204030204" pitchFamily="34" charset="0"/>
                <a:cs typeface="Calibri" panose="020F0502020204030204" pitchFamily="34" charset="0"/>
              </a:rPr>
              <a:t>	sont </a:t>
            </a:r>
            <a:r>
              <a:rPr lang="fr-FR" sz="2200" b="1" spc="0" dirty="0">
                <a:solidFill>
                  <a:schemeClr val="tx1"/>
                </a:solidFill>
                <a:latin typeface="Calibri" panose="020F0502020204030204" pitchFamily="34" charset="0"/>
                <a:cs typeface="Calibri" panose="020F0502020204030204" pitchFamily="34" charset="0"/>
              </a:rPr>
              <a:t>plus ou moins </a:t>
            </a:r>
            <a:r>
              <a:rPr lang="fr-FR" sz="2200" b="1" spc="0" dirty="0">
                <a:solidFill>
                  <a:srgbClr val="FF0000"/>
                </a:solidFill>
                <a:latin typeface="Calibri" panose="020F0502020204030204" pitchFamily="34" charset="0"/>
                <a:cs typeface="Calibri" panose="020F0502020204030204" pitchFamily="34" charset="0"/>
              </a:rPr>
              <a:t>habituels et plus ou moins anciens dans la vie de l’individu et </a:t>
            </a:r>
            <a:r>
              <a:rPr lang="fr-FR" sz="2200" b="1" spc="0" dirty="0" smtClean="0">
                <a:solidFill>
                  <a:srgbClr val="FF0000"/>
                </a:solidFill>
                <a:latin typeface="Calibri" panose="020F0502020204030204" pitchFamily="34" charset="0"/>
                <a:cs typeface="Calibri" panose="020F0502020204030204" pitchFamily="34" charset="0"/>
              </a:rPr>
              <a:t>	dans </a:t>
            </a:r>
            <a:r>
              <a:rPr lang="fr-FR" sz="2200" b="1" spc="0" dirty="0">
                <a:solidFill>
                  <a:srgbClr val="FF0000"/>
                </a:solidFill>
                <a:latin typeface="Calibri" panose="020F0502020204030204" pitchFamily="34" charset="0"/>
                <a:cs typeface="Calibri" panose="020F0502020204030204" pitchFamily="34" charset="0"/>
              </a:rPr>
              <a:t>l’histoire de la société</a:t>
            </a:r>
            <a:r>
              <a:rPr lang="fr-FR" sz="2200" b="1" spc="0" dirty="0">
                <a:solidFill>
                  <a:schemeClr val="tx1"/>
                </a:solidFill>
                <a:latin typeface="Calibri" panose="020F0502020204030204" pitchFamily="34" charset="0"/>
                <a:cs typeface="Calibri" panose="020F0502020204030204" pitchFamily="34" charset="0"/>
              </a:rPr>
              <a:t>. Allons plus loin : l’une des raisons pour lesquelles ces </a:t>
            </a:r>
            <a:r>
              <a:rPr lang="fr-FR" sz="2200" b="1" spc="0" dirty="0" smtClean="0">
                <a:solidFill>
                  <a:schemeClr val="tx1"/>
                </a:solidFill>
                <a:latin typeface="Calibri" panose="020F0502020204030204" pitchFamily="34" charset="0"/>
                <a:cs typeface="Calibri" panose="020F0502020204030204" pitchFamily="34" charset="0"/>
              </a:rPr>
              <a:t>	séries </a:t>
            </a:r>
            <a:r>
              <a:rPr lang="fr-FR" sz="2200" b="1" spc="0" dirty="0">
                <a:solidFill>
                  <a:schemeClr val="tx1"/>
                </a:solidFill>
                <a:latin typeface="Calibri" panose="020F0502020204030204" pitchFamily="34" charset="0"/>
                <a:cs typeface="Calibri" panose="020F0502020204030204" pitchFamily="34" charset="0"/>
              </a:rPr>
              <a:t>peuvent être montées plus facilement chez l’individu, c’est précisément </a:t>
            </a:r>
            <a:r>
              <a:rPr lang="fr-FR" sz="2200" b="1" spc="0" dirty="0" smtClean="0">
                <a:solidFill>
                  <a:schemeClr val="tx1"/>
                </a:solidFill>
                <a:latin typeface="Calibri" panose="020F0502020204030204" pitchFamily="34" charset="0"/>
                <a:cs typeface="Calibri" panose="020F0502020204030204" pitchFamily="34" charset="0"/>
              </a:rPr>
              <a:t>	parce </a:t>
            </a:r>
            <a:r>
              <a:rPr lang="fr-FR" sz="2200" b="1" spc="0" dirty="0">
                <a:solidFill>
                  <a:schemeClr val="tx1"/>
                </a:solidFill>
                <a:latin typeface="Calibri" panose="020F0502020204030204" pitchFamily="34" charset="0"/>
                <a:cs typeface="Calibri" panose="020F0502020204030204" pitchFamily="34" charset="0"/>
              </a:rPr>
              <a:t>qu’elles </a:t>
            </a:r>
            <a:r>
              <a:rPr lang="fr-FR" sz="2200" b="1" spc="0" dirty="0">
                <a:solidFill>
                  <a:srgbClr val="FF0000"/>
                </a:solidFill>
                <a:latin typeface="Calibri" panose="020F0502020204030204" pitchFamily="34" charset="0"/>
                <a:cs typeface="Calibri" panose="020F0502020204030204" pitchFamily="34" charset="0"/>
              </a:rPr>
              <a:t>sont montées par et pour l’autorité sociale</a:t>
            </a:r>
            <a:r>
              <a:rPr lang="fr-FR" sz="2200" b="1" spc="0" dirty="0">
                <a:solidFill>
                  <a:schemeClr val="tx1"/>
                </a:solidFill>
                <a:latin typeface="Calibri" panose="020F0502020204030204" pitchFamily="34" charset="0"/>
                <a:cs typeface="Calibri" panose="020F0502020204030204" pitchFamily="34" charset="0"/>
              </a:rPr>
              <a:t> […]. </a:t>
            </a:r>
            <a:r>
              <a:rPr lang="fr-FR" sz="2200" b="1" spc="0" dirty="0">
                <a:solidFill>
                  <a:srgbClr val="FF0000"/>
                </a:solidFill>
                <a:latin typeface="Calibri" panose="020F0502020204030204" pitchFamily="34" charset="0"/>
                <a:cs typeface="Calibri" panose="020F0502020204030204" pitchFamily="34" charset="0"/>
              </a:rPr>
              <a:t>Il y a dans tout </a:t>
            </a:r>
            <a:r>
              <a:rPr lang="fr-FR" sz="2200" b="1" spc="0" dirty="0" smtClean="0">
                <a:solidFill>
                  <a:srgbClr val="FF0000"/>
                </a:solidFill>
                <a:latin typeface="Calibri" panose="020F0502020204030204" pitchFamily="34" charset="0"/>
                <a:cs typeface="Calibri" panose="020F0502020204030204" pitchFamily="34" charset="0"/>
              </a:rPr>
              <a:t>	l’ensemble </a:t>
            </a:r>
            <a:r>
              <a:rPr lang="fr-FR" sz="2200" b="1" spc="0" dirty="0">
                <a:solidFill>
                  <a:srgbClr val="FF0000"/>
                </a:solidFill>
                <a:latin typeface="Calibri" panose="020F0502020204030204" pitchFamily="34" charset="0"/>
                <a:cs typeface="Calibri" panose="020F0502020204030204" pitchFamily="34" charset="0"/>
              </a:rPr>
              <a:t>de la vie en groupe une espèce d’éducation des mouvements en rang </a:t>
            </a:r>
            <a:r>
              <a:rPr lang="fr-FR" sz="2200" b="1" spc="0" dirty="0" smtClean="0">
                <a:solidFill>
                  <a:srgbClr val="FF0000"/>
                </a:solidFill>
                <a:latin typeface="Calibri" panose="020F0502020204030204" pitchFamily="34" charset="0"/>
                <a:cs typeface="Calibri" panose="020F0502020204030204" pitchFamily="34" charset="0"/>
              </a:rPr>
              <a:t>	serré</a:t>
            </a:r>
            <a:r>
              <a:rPr lang="fr-FR" sz="2200" b="1" spc="0" dirty="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100" spc="0" dirty="0" smtClean="0">
                <a:solidFill>
                  <a:schemeClr val="tx1"/>
                </a:solidFill>
                <a:latin typeface="Calluna" panose="00000500000000000000" pitchFamily="50" charset="0"/>
                <a:cs typeface="Calibri" panose="020F0502020204030204" pitchFamily="34" charset="0"/>
              </a:rPr>
              <a:t>(</a:t>
            </a:r>
            <a:r>
              <a:rPr lang="fr-FR" sz="2100" i="1" spc="0" dirty="0" smtClean="0">
                <a:solidFill>
                  <a:schemeClr val="tx1"/>
                </a:solidFill>
                <a:latin typeface="Calluna" panose="00000500000000000000" pitchFamily="50" charset="0"/>
                <a:cs typeface="Calibri" panose="020F0502020204030204" pitchFamily="34" charset="0"/>
              </a:rPr>
              <a:t>P.</a:t>
            </a:r>
            <a:r>
              <a:rPr lang="fr-FR" sz="2100" i="1" spc="0" dirty="0">
                <a:solidFill>
                  <a:schemeClr val="tx1"/>
                </a:solidFill>
                <a:latin typeface="Calluna" panose="00000500000000000000" pitchFamily="50" charset="0"/>
                <a:cs typeface="Calibri" panose="020F0502020204030204" pitchFamily="34" charset="0"/>
              </a:rPr>
              <a:t> 385</a:t>
            </a:r>
            <a:r>
              <a:rPr lang="fr-FR" sz="2100" spc="0" dirty="0">
                <a:solidFill>
                  <a:schemeClr val="tx1"/>
                </a:solidFill>
                <a:latin typeface="Calluna" panose="00000500000000000000" pitchFamily="50"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a:t>
            </a:r>
            <a:br>
              <a:rPr lang="fr-FR" sz="2200" spc="0" dirty="0">
                <a:solidFill>
                  <a:schemeClr val="tx1"/>
                </a:solidFill>
                <a:latin typeface="Calibri" panose="020F0502020204030204" pitchFamily="34" charset="0"/>
                <a:cs typeface="Calibri" panose="020F0502020204030204" pitchFamily="34" charset="0"/>
              </a:rPr>
            </a:b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483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1736035"/>
            <a:ext cx="10772775" cy="2564004"/>
          </a:xfrm>
        </p:spPr>
        <p:txBody>
          <a:bodyPr>
            <a:noAutofit/>
          </a:bodyPr>
          <a:lstStyle/>
          <a:p>
            <a:pPr>
              <a:lnSpc>
                <a:spcPct val="100000"/>
              </a:lnSpc>
            </a:pPr>
            <a:r>
              <a:rPr lang="fr-FR" sz="2200" b="1" u="sng" spc="0" dirty="0">
                <a:solidFill>
                  <a:srgbClr val="FF0000"/>
                </a:solidFill>
                <a:latin typeface="Calibri" panose="020F0502020204030204" pitchFamily="34" charset="0"/>
                <a:cs typeface="Calibri" panose="020F0502020204030204" pitchFamily="34" charset="0"/>
              </a:rPr>
              <a:t>Ce qui est </a:t>
            </a:r>
            <a:r>
              <a:rPr lang="fr-FR" sz="2200" b="1" u="sng" spc="0" dirty="0" smtClean="0">
                <a:solidFill>
                  <a:srgbClr val="FF0000"/>
                </a:solidFill>
                <a:latin typeface="Calibri" panose="020F0502020204030204" pitchFamily="34" charset="0"/>
                <a:cs typeface="Calibri" panose="020F0502020204030204" pitchFamily="34" charset="0"/>
              </a:rPr>
              <a:t>important</a:t>
            </a:r>
            <a:r>
              <a:rPr lang="fr-FR" sz="2200" b="1" spc="0" dirty="0" smtClean="0">
                <a:solidFill>
                  <a:srgbClr val="FF0000"/>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a:t>
            </a:r>
            <a:r>
              <a:rPr lang="fr-FR" sz="2200" b="1" spc="0" dirty="0" smtClean="0">
                <a:solidFill>
                  <a:srgbClr val="FF0000"/>
                </a:solidFill>
                <a:latin typeface="Calibri" panose="020F0502020204030204" pitchFamily="34" charset="0"/>
                <a:cs typeface="Calibri" panose="020F0502020204030204" pitchFamily="34" charset="0"/>
              </a:rPr>
              <a:t> 1.</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I</a:t>
            </a:r>
            <a:r>
              <a:rPr lang="fr-FR" sz="2200" spc="0" dirty="0" smtClean="0">
                <a:solidFill>
                  <a:schemeClr val="tx1"/>
                </a:solidFill>
                <a:latin typeface="Calibri" panose="020F0502020204030204" pitchFamily="34" charset="0"/>
                <a:cs typeface="Calibri" panose="020F0502020204030204" pitchFamily="34" charset="0"/>
              </a:rPr>
              <a:t>l y a </a:t>
            </a:r>
            <a:r>
              <a:rPr lang="fr-FR" sz="2200" spc="0" dirty="0">
                <a:solidFill>
                  <a:schemeClr val="tx1"/>
                </a:solidFill>
                <a:latin typeface="Calibri" panose="020F0502020204030204" pitchFamily="34" charset="0"/>
                <a:cs typeface="Calibri" panose="020F0502020204030204" pitchFamily="34" charset="0"/>
              </a:rPr>
              <a:t>une </a:t>
            </a:r>
            <a:r>
              <a:rPr lang="fr-FR" sz="2200" b="1" spc="0" dirty="0">
                <a:solidFill>
                  <a:schemeClr val="tx1"/>
                </a:solidFill>
                <a:latin typeface="Calibri" panose="020F0502020204030204" pitchFamily="34" charset="0"/>
                <a:cs typeface="Calibri" panose="020F0502020204030204" pitchFamily="34" charset="0"/>
              </a:rPr>
              <a:t>infinité</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de techniques </a:t>
            </a:r>
            <a:r>
              <a:rPr lang="fr-FR" sz="2200" spc="0" dirty="0">
                <a:solidFill>
                  <a:schemeClr val="tx1"/>
                </a:solidFill>
                <a:latin typeface="Calibri" panose="020F0502020204030204" pitchFamily="34" charset="0"/>
                <a:cs typeface="Calibri" panose="020F0502020204030204" pitchFamily="34" charset="0"/>
              </a:rPr>
              <a:t>du corps qui n’ont </a:t>
            </a:r>
            <a:r>
              <a:rPr lang="fr-FR" sz="2200" b="1" spc="0" dirty="0">
                <a:solidFill>
                  <a:schemeClr val="tx1"/>
                </a:solidFill>
                <a:latin typeface="Calibri" panose="020F0502020204030204" pitchFamily="34" charset="0"/>
                <a:cs typeface="Calibri" panose="020F0502020204030204" pitchFamily="34" charset="0"/>
              </a:rPr>
              <a:t>pas encore été étudiées</a:t>
            </a:r>
            <a:r>
              <a:rPr lang="fr-FR" sz="2200" spc="0" dirty="0">
                <a:solidFill>
                  <a:schemeClr val="tx1"/>
                </a:solidFill>
                <a:latin typeface="Calibri" panose="020F0502020204030204" pitchFamily="34" charset="0"/>
                <a:cs typeface="Calibri" panose="020F0502020204030204" pitchFamily="34" charset="0"/>
              </a:rPr>
              <a:t>, donc il y a de quoi </a:t>
            </a:r>
            <a:r>
              <a:rPr lang="fr-FR" sz="2200" spc="0" dirty="0" smtClean="0">
                <a:solidFill>
                  <a:schemeClr val="tx1"/>
                </a:solidFill>
                <a:latin typeface="Calibri" panose="020F0502020204030204" pitchFamily="34" charset="0"/>
                <a:cs typeface="Calibri" panose="020F0502020204030204" pitchFamily="34" charset="0"/>
              </a:rPr>
              <a:t>faire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2.</a:t>
            </a:r>
            <a:r>
              <a:rPr lang="fr-FR" sz="2200"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C</a:t>
            </a:r>
            <a:r>
              <a:rPr lang="fr-FR" sz="2200" spc="0" dirty="0" smtClean="0">
                <a:solidFill>
                  <a:schemeClr val="tx1"/>
                </a:solidFill>
                <a:latin typeface="Calibri" panose="020F0502020204030204" pitchFamily="34" charset="0"/>
                <a:cs typeface="Calibri" panose="020F0502020204030204" pitchFamily="34" charset="0"/>
              </a:rPr>
              <a:t>es </a:t>
            </a:r>
            <a:r>
              <a:rPr lang="fr-FR" sz="2200" spc="0" dirty="0">
                <a:solidFill>
                  <a:schemeClr val="tx1"/>
                </a:solidFill>
                <a:latin typeface="Calibri" panose="020F0502020204030204" pitchFamily="34" charset="0"/>
                <a:cs typeface="Calibri" panose="020F0502020204030204" pitchFamily="34" charset="0"/>
              </a:rPr>
              <a:t>techniques du corps, et notamment celles qui interviennent dans les activités sportives, </a:t>
            </a:r>
            <a:r>
              <a:rPr lang="fr-FR" sz="2200" spc="0" dirty="0" smtClean="0">
                <a:solidFill>
                  <a:schemeClr val="tx1"/>
                </a:solidFill>
                <a:latin typeface="Calibri" panose="020F0502020204030204" pitchFamily="34" charset="0"/>
                <a:cs typeface="Calibri" panose="020F0502020204030204" pitchFamily="34" charset="0"/>
              </a:rPr>
              <a:t>sont </a:t>
            </a:r>
            <a:r>
              <a:rPr lang="fr-FR" sz="2200" b="1" spc="0" dirty="0">
                <a:solidFill>
                  <a:schemeClr val="tx1"/>
                </a:solidFill>
                <a:latin typeface="Calibri" panose="020F0502020204030204" pitchFamily="34" charset="0"/>
                <a:cs typeface="Calibri" panose="020F0502020204030204" pitchFamily="34" charset="0"/>
              </a:rPr>
              <a:t>un bon moyen</a:t>
            </a:r>
            <a:r>
              <a:rPr lang="fr-FR" sz="2200" spc="0" dirty="0">
                <a:solidFill>
                  <a:schemeClr val="tx1"/>
                </a:solidFill>
                <a:latin typeface="Calibri" panose="020F0502020204030204" pitchFamily="34" charset="0"/>
                <a:cs typeface="Calibri" panose="020F0502020204030204" pitchFamily="34" charset="0"/>
              </a:rPr>
              <a:t>, une fois qu’on arrive à les comprendre, de </a:t>
            </a:r>
            <a:r>
              <a:rPr lang="fr-FR" sz="2200" b="1" spc="0" dirty="0">
                <a:solidFill>
                  <a:schemeClr val="tx1"/>
                </a:solidFill>
                <a:latin typeface="Calibri" panose="020F0502020204030204" pitchFamily="34" charset="0"/>
                <a:cs typeface="Calibri" panose="020F0502020204030204" pitchFamily="34" charset="0"/>
              </a:rPr>
              <a:t>comprendre les sociétés </a:t>
            </a:r>
            <a:r>
              <a:rPr lang="fr-FR" sz="2200" spc="0" dirty="0">
                <a:solidFill>
                  <a:schemeClr val="tx1"/>
                </a:solidFill>
                <a:latin typeface="Calibri" panose="020F0502020204030204" pitchFamily="34" charset="0"/>
                <a:cs typeface="Calibri" panose="020F0502020204030204" pitchFamily="34" charset="0"/>
              </a:rPr>
              <a:t>dans lesquelles elles sont en usage</a:t>
            </a:r>
            <a:r>
              <a:rPr lang="fr-FR" sz="2200" spc="0" dirty="0" smtClean="0">
                <a:solidFill>
                  <a:schemeClr val="tx1"/>
                </a:solidFill>
                <a:latin typeface="Calibri" panose="020F0502020204030204" pitchFamily="34" charset="0"/>
                <a:cs typeface="Calibri" panose="020F0502020204030204" pitchFamily="34" charset="0"/>
              </a:rPr>
              <a:t>. Eclaire des traditions, des usages, des prestiges. </a:t>
            </a:r>
            <a:br>
              <a:rPr lang="fr-FR" sz="2200" spc="0" dirty="0" smtClean="0">
                <a:solidFill>
                  <a:schemeClr val="tx1"/>
                </a:solidFill>
                <a:latin typeface="Calibri" panose="020F0502020204030204" pitchFamily="34" charset="0"/>
                <a:cs typeface="Calibri" panose="020F0502020204030204" pitchFamily="34" charset="0"/>
              </a:rPr>
            </a:b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718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1378226"/>
            <a:ext cx="10772775" cy="2921813"/>
          </a:xfrm>
        </p:spPr>
        <p:txBody>
          <a:bodyPr>
            <a:noAutofit/>
          </a:bodyPr>
          <a:lstStyle/>
          <a:p>
            <a:pPr>
              <a:lnSpc>
                <a:spcPct val="100000"/>
              </a:lnSpc>
            </a:pPr>
            <a:r>
              <a:rPr lang="fr-FR" sz="2800" b="1" spc="0" dirty="0" smtClean="0">
                <a:solidFill>
                  <a:schemeClr val="tx1"/>
                </a:solidFill>
                <a:latin typeface="Calibri" panose="020F0502020204030204" pitchFamily="34" charset="0"/>
                <a:cs typeface="Calibri" panose="020F0502020204030204" pitchFamily="34" charset="0"/>
              </a:rPr>
              <a:t>3.</a:t>
            </a:r>
            <a:r>
              <a:rPr lang="fr-FR" sz="2800" b="1" spc="0" dirty="0">
                <a:solidFill>
                  <a:schemeClr val="tx1"/>
                </a:solidFill>
                <a:latin typeface="Calibri" panose="020F0502020204030204" pitchFamily="34" charset="0"/>
                <a:cs typeface="Calibri" panose="020F0502020204030204" pitchFamily="34" charset="0"/>
              </a:rPr>
              <a:t> </a:t>
            </a:r>
            <a:r>
              <a:rPr lang="fr-FR" sz="2800" b="1" spc="0" dirty="0">
                <a:solidFill>
                  <a:srgbClr val="FF0000"/>
                </a:solidFill>
                <a:latin typeface="Calibri" panose="020F0502020204030204" pitchFamily="34" charset="0"/>
                <a:cs typeface="Calibri" panose="020F0502020204030204" pitchFamily="34" charset="0"/>
              </a:rPr>
              <a:t>Un exemple </a:t>
            </a:r>
            <a:r>
              <a:rPr lang="fr-FR" sz="2800" b="1" spc="0" dirty="0" smtClean="0">
                <a:solidFill>
                  <a:srgbClr val="FF0000"/>
                </a:solidFill>
                <a:latin typeface="Calibri" panose="020F0502020204030204" pitchFamily="34" charset="0"/>
                <a:cs typeface="Calibri" panose="020F0502020204030204" pitchFamily="34" charset="0"/>
              </a:rPr>
              <a:t>de technique </a:t>
            </a:r>
            <a:r>
              <a:rPr lang="fr-FR" sz="2800" b="1" spc="0" dirty="0">
                <a:solidFill>
                  <a:srgbClr val="FF0000"/>
                </a:solidFill>
                <a:latin typeface="Calibri" panose="020F0502020204030204" pitchFamily="34" charset="0"/>
                <a:cs typeface="Calibri" panose="020F0502020204030204" pitchFamily="34" charset="0"/>
              </a:rPr>
              <a:t>du corps : </a:t>
            </a:r>
            <a:r>
              <a:rPr lang="fr-FR" sz="2800" b="1" spc="0" dirty="0" smtClean="0">
                <a:solidFill>
                  <a:srgbClr val="FF0000"/>
                </a:solidFill>
                <a:latin typeface="Calibri" panose="020F0502020204030204" pitchFamily="34" charset="0"/>
                <a:cs typeface="Calibri" panose="020F0502020204030204" pitchFamily="34" charset="0"/>
              </a:rPr>
              <a:t/>
            </a:r>
            <a:br>
              <a:rPr lang="fr-FR" sz="2800" b="1" spc="0" dirty="0" smtClean="0">
                <a:solidFill>
                  <a:srgbClr val="FF0000"/>
                </a:solidFill>
                <a:latin typeface="Calibri" panose="020F0502020204030204" pitchFamily="34" charset="0"/>
                <a:cs typeface="Calibri" panose="020F0502020204030204" pitchFamily="34" charset="0"/>
              </a:rPr>
            </a:br>
            <a:r>
              <a:rPr lang="fr-FR" sz="2800" b="1" spc="0" dirty="0" smtClean="0">
                <a:solidFill>
                  <a:srgbClr val="FF0000"/>
                </a:solidFill>
                <a:latin typeface="Calibri" panose="020F0502020204030204" pitchFamily="34" charset="0"/>
                <a:cs typeface="Calibri" panose="020F0502020204030204" pitchFamily="34" charset="0"/>
              </a:rPr>
              <a:t>qu’est-ce </a:t>
            </a:r>
            <a:r>
              <a:rPr lang="fr-FR" sz="2800" b="1" spc="0" dirty="0">
                <a:solidFill>
                  <a:srgbClr val="FF0000"/>
                </a:solidFill>
                <a:latin typeface="Calibri" panose="020F0502020204030204" pitchFamily="34" charset="0"/>
                <a:cs typeface="Calibri" panose="020F0502020204030204" pitchFamily="34" charset="0"/>
              </a:rPr>
              <a:t>qu’avoir des seins ?</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Il </a:t>
            </a:r>
            <a:r>
              <a:rPr lang="fr-FR" sz="2200" spc="0" dirty="0">
                <a:solidFill>
                  <a:schemeClr val="tx1"/>
                </a:solidFill>
                <a:latin typeface="Calibri" panose="020F0502020204030204" pitchFamily="34" charset="0"/>
                <a:cs typeface="Calibri" panose="020F0502020204030204" pitchFamily="34" charset="0"/>
              </a:rPr>
              <a:t>y a en effet tout un tas d’injonctions sociales qui pèsent sur les corps et </a:t>
            </a:r>
            <a:r>
              <a:rPr lang="fr-FR" sz="2200" b="1" spc="0" dirty="0">
                <a:solidFill>
                  <a:schemeClr val="tx1"/>
                </a:solidFill>
                <a:latin typeface="Calibri" panose="020F0502020204030204" pitchFamily="34" charset="0"/>
                <a:cs typeface="Calibri" panose="020F0502020204030204" pitchFamily="34" charset="0"/>
              </a:rPr>
              <a:t>la façon de les tenir ou de les entretenir</a:t>
            </a:r>
            <a:r>
              <a:rPr lang="fr-FR" sz="2200" spc="0" dirty="0">
                <a:solidFill>
                  <a:schemeClr val="tx1"/>
                </a:solidFill>
                <a:latin typeface="Calibri" panose="020F0502020204030204" pitchFamily="34" charset="0"/>
                <a:cs typeface="Calibri" panose="020F0502020204030204" pitchFamily="34" charset="0"/>
              </a:rPr>
              <a:t>, et dont on oublie souvent, </a:t>
            </a:r>
            <a:r>
              <a:rPr lang="fr-FR" sz="2200" b="1" spc="0" dirty="0">
                <a:solidFill>
                  <a:schemeClr val="tx1"/>
                </a:solidFill>
                <a:latin typeface="Calibri" panose="020F0502020204030204" pitchFamily="34" charset="0"/>
                <a:cs typeface="Calibri" panose="020F0502020204030204" pitchFamily="34" charset="0"/>
              </a:rPr>
              <a:t>en les prenant pour </a:t>
            </a:r>
            <a:r>
              <a:rPr lang="fr-FR" sz="2200" b="1" spc="0" dirty="0" smtClean="0">
                <a:solidFill>
                  <a:schemeClr val="tx1"/>
                </a:solidFill>
                <a:latin typeface="Calibri" panose="020F0502020204030204" pitchFamily="34" charset="0"/>
                <a:cs typeface="Calibri" panose="020F0502020204030204" pitchFamily="34" charset="0"/>
              </a:rPr>
              <a:t>naturelles</a:t>
            </a:r>
            <a:r>
              <a:rPr lang="fr-FR" sz="2200" b="1" spc="0" dirty="0">
                <a:solidFill>
                  <a:schemeClr val="tx1"/>
                </a:solidFill>
                <a:latin typeface="Calibri" panose="020F0502020204030204" pitchFamily="34" charset="0"/>
                <a:cs typeface="Calibri" panose="020F0502020204030204" pitchFamily="34" charset="0"/>
              </a:rPr>
              <a:t>, à quel point </a:t>
            </a:r>
            <a:r>
              <a:rPr lang="fr-FR" sz="2200" b="1" spc="0" dirty="0" smtClean="0">
                <a:solidFill>
                  <a:schemeClr val="tx1"/>
                </a:solidFill>
                <a:latin typeface="Calibri" panose="020F0502020204030204" pitchFamily="34" charset="0"/>
                <a:cs typeface="Calibri" panose="020F0502020204030204" pitchFamily="34" charset="0"/>
              </a:rPr>
              <a:t>elles sont porteurs d’un arbitraire culturel</a:t>
            </a:r>
            <a:r>
              <a:rPr lang="fr-FR" sz="2200" spc="0" dirty="0" smtClean="0">
                <a:solidFill>
                  <a:schemeClr val="tx1"/>
                </a:solidFill>
                <a:latin typeface="Calibri" panose="020F0502020204030204" pitchFamily="34" charset="0"/>
                <a:cs typeface="Calibri" panose="020F0502020204030204" pitchFamily="34" charset="0"/>
              </a:rPr>
              <a:t> (cf. </a:t>
            </a:r>
            <a:r>
              <a:rPr lang="fr-FR" sz="2200" i="1" spc="0" dirty="0" smtClean="0">
                <a:solidFill>
                  <a:schemeClr val="tx1"/>
                </a:solidFill>
                <a:latin typeface="Calibri" panose="020F0502020204030204" pitchFamily="34" charset="0"/>
                <a:cs typeface="Calibri" panose="020F0502020204030204" pitchFamily="34" charset="0"/>
              </a:rPr>
              <a:t>traditionnel et efficace</a:t>
            </a:r>
            <a:r>
              <a:rPr lang="fr-FR" sz="2200" spc="0" dirty="0" smtClean="0">
                <a:solidFill>
                  <a:schemeClr val="tx1"/>
                </a:solidFill>
                <a:latin typeface="Calibri" panose="020F0502020204030204" pitchFamily="34" charset="0"/>
                <a:cs typeface="Calibri" panose="020F0502020204030204" pitchFamily="34" charset="0"/>
              </a:rPr>
              <a:t>).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Un exemple parlant et pourtant peu discuté.</a:t>
            </a: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848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955" y="2638697"/>
            <a:ext cx="11116492" cy="1661342"/>
          </a:xfrm>
        </p:spPr>
        <p:txBody>
          <a:bodyPr>
            <a:noAutofit/>
          </a:bodyPr>
          <a:lstStyle/>
          <a:p>
            <a:pPr>
              <a:lnSpc>
                <a:spcPct val="100000"/>
              </a:lnSpc>
            </a:pPr>
            <a:r>
              <a:rPr lang="fr-FR" sz="2200" spc="0" dirty="0" smtClean="0">
                <a:solidFill>
                  <a:schemeClr val="tx1"/>
                </a:solidFill>
                <a:latin typeface="Calibri" panose="020F0502020204030204" pitchFamily="34" charset="0"/>
                <a:cs typeface="Calibri" panose="020F0502020204030204" pitchFamily="34" charset="0"/>
              </a:rPr>
              <a:t>Deux études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rgbClr val="FF0000"/>
                </a:solidFill>
                <a:latin typeface="Calibri" panose="020F0502020204030204" pitchFamily="34" charset="0"/>
                <a:cs typeface="Calibri" panose="020F0502020204030204" pitchFamily="34" charset="0"/>
              </a:rPr>
              <a:t>Camille </a:t>
            </a:r>
            <a:r>
              <a:rPr lang="fr-FR" sz="2200" spc="0" dirty="0" err="1">
                <a:solidFill>
                  <a:srgbClr val="FF0000"/>
                </a:solidFill>
                <a:latin typeface="Calibri" panose="020F0502020204030204" pitchFamily="34" charset="0"/>
                <a:cs typeface="Calibri" panose="020F0502020204030204" pitchFamily="34" charset="0"/>
              </a:rPr>
              <a:t>Froidevaux-Metterie</a:t>
            </a:r>
            <a:r>
              <a:rPr lang="fr-FR" sz="2200" spc="0" dirty="0">
                <a:solidFill>
                  <a:srgbClr val="FF0000"/>
                </a:solidFill>
                <a:latin typeface="Calibri" panose="020F0502020204030204" pitchFamily="34" charset="0"/>
                <a:cs typeface="Calibri" panose="020F0502020204030204" pitchFamily="34" charset="0"/>
              </a:rPr>
              <a:t>, </a:t>
            </a:r>
            <a:r>
              <a:rPr lang="fr-FR" sz="2200" i="1" spc="0" dirty="0">
                <a:solidFill>
                  <a:srgbClr val="FF0000"/>
                </a:solidFill>
                <a:latin typeface="Calibri" panose="020F0502020204030204" pitchFamily="34" charset="0"/>
                <a:cs typeface="Calibri" panose="020F0502020204030204" pitchFamily="34" charset="0"/>
              </a:rPr>
              <a:t>Seins. En quête d’une libération </a:t>
            </a:r>
            <a:r>
              <a:rPr lang="fr-FR" sz="2200" spc="0" dirty="0">
                <a:solidFill>
                  <a:srgbClr val="FF0000"/>
                </a:solidFill>
                <a:latin typeface="Calibri" panose="020F0502020204030204" pitchFamily="34" charset="0"/>
                <a:cs typeface="Calibri" panose="020F0502020204030204" pitchFamily="34" charset="0"/>
              </a:rPr>
              <a:t>(2020).</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Enquête par photographies </a:t>
            </a:r>
            <a:r>
              <a:rPr lang="fr-FR" sz="2200" spc="0" dirty="0">
                <a:solidFill>
                  <a:schemeClr val="tx1"/>
                </a:solidFill>
                <a:latin typeface="Calibri" panose="020F0502020204030204" pitchFamily="34" charset="0"/>
                <a:cs typeface="Calibri" panose="020F0502020204030204" pitchFamily="34" charset="0"/>
              </a:rPr>
              <a:t>et </a:t>
            </a:r>
            <a:r>
              <a:rPr lang="fr-FR" sz="2200" spc="0" dirty="0" smtClean="0">
                <a:solidFill>
                  <a:schemeClr val="tx1"/>
                </a:solidFill>
                <a:latin typeface="Calibri" panose="020F0502020204030204" pitchFamily="34" charset="0"/>
                <a:cs typeface="Calibri" panose="020F0502020204030204" pitchFamily="34" charset="0"/>
              </a:rPr>
              <a:t>entretiens </a:t>
            </a:r>
            <a:r>
              <a:rPr lang="fr-FR" sz="2200" spc="0" dirty="0">
                <a:solidFill>
                  <a:schemeClr val="tx1"/>
                </a:solidFill>
                <a:latin typeface="Calibri" panose="020F0502020204030204" pitchFamily="34" charset="0"/>
                <a:cs typeface="Calibri" panose="020F0502020204030204" pitchFamily="34" charset="0"/>
              </a:rPr>
              <a:t>avec des femmes de tous âge et de toute condition pour </a:t>
            </a:r>
            <a:r>
              <a:rPr lang="fr-FR" sz="2200" b="1" spc="0" dirty="0">
                <a:solidFill>
                  <a:schemeClr val="tx1"/>
                </a:solidFill>
                <a:latin typeface="Calibri" panose="020F0502020204030204" pitchFamily="34" charset="0"/>
                <a:cs typeface="Calibri" panose="020F0502020204030204" pitchFamily="34" charset="0"/>
              </a:rPr>
              <a:t>comprendre ce que c’est, aujourd’hui, que d’avoir des seins</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i="1" spc="0" dirty="0" smtClean="0">
                <a:solidFill>
                  <a:schemeClr val="tx1"/>
                </a:solidFill>
                <a:latin typeface="Calibri" panose="020F0502020204030204" pitchFamily="34" charset="0"/>
                <a:cs typeface="Calibri" panose="020F0502020204030204" pitchFamily="34" charset="0"/>
              </a:rPr>
              <a:t>Intérêt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bien qu’il </a:t>
            </a:r>
            <a:r>
              <a:rPr lang="fr-FR" sz="2200" b="1" spc="0" dirty="0">
                <a:solidFill>
                  <a:schemeClr val="tx1"/>
                </a:solidFill>
                <a:latin typeface="Calibri" panose="020F0502020204030204" pitchFamily="34" charset="0"/>
                <a:cs typeface="Calibri" panose="020F0502020204030204" pitchFamily="34" charset="0"/>
              </a:rPr>
              <a:t>existe </a:t>
            </a:r>
            <a:r>
              <a:rPr lang="fr-FR" sz="2200" b="1" spc="0" dirty="0" smtClean="0">
                <a:solidFill>
                  <a:schemeClr val="tx1"/>
                </a:solidFill>
                <a:latin typeface="Calibri" panose="020F0502020204030204" pitchFamily="34" charset="0"/>
                <a:cs typeface="Calibri" panose="020F0502020204030204" pitchFamily="34" charset="0"/>
              </a:rPr>
              <a:t>une </a:t>
            </a:r>
            <a:r>
              <a:rPr lang="fr-FR" sz="2200" b="1" spc="0" dirty="0">
                <a:solidFill>
                  <a:schemeClr val="tx1"/>
                </a:solidFill>
                <a:latin typeface="Calibri" panose="020F0502020204030204" pitchFamily="34" charset="0"/>
                <a:cs typeface="Calibri" panose="020F0502020204030204" pitchFamily="34" charset="0"/>
              </a:rPr>
              <a:t>multitude de seins très différents les uns des autres</a:t>
            </a:r>
            <a:r>
              <a:rPr lang="fr-FR" sz="2200" spc="0" dirty="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l’image sociale de la poitrine </a:t>
            </a:r>
            <a:r>
              <a:rPr lang="fr-FR" sz="2200" b="1" spc="0" dirty="0" smtClean="0">
                <a:solidFill>
                  <a:schemeClr val="tx1"/>
                </a:solidFill>
                <a:latin typeface="Calibri" panose="020F0502020204030204" pitchFamily="34" charset="0"/>
                <a:cs typeface="Calibri" panose="020F0502020204030204" pitchFamily="34" charset="0"/>
              </a:rPr>
              <a:t>et </a:t>
            </a:r>
            <a:r>
              <a:rPr lang="fr-FR" sz="2200" b="1" spc="0" dirty="0">
                <a:solidFill>
                  <a:schemeClr val="tx1"/>
                </a:solidFill>
                <a:latin typeface="Calibri" panose="020F0502020204030204" pitchFamily="34" charset="0"/>
                <a:cs typeface="Calibri" panose="020F0502020204030204" pitchFamily="34" charset="0"/>
              </a:rPr>
              <a:t>l’expérience qu’en ont </a:t>
            </a:r>
            <a:r>
              <a:rPr lang="fr-FR" sz="2200" b="1" spc="0" dirty="0" smtClean="0">
                <a:solidFill>
                  <a:schemeClr val="tx1"/>
                </a:solidFill>
                <a:latin typeface="Calibri" panose="020F0502020204030204" pitchFamily="34" charset="0"/>
                <a:cs typeface="Calibri" panose="020F0502020204030204" pitchFamily="34" charset="0"/>
              </a:rPr>
              <a:t>les </a:t>
            </a:r>
            <a:r>
              <a:rPr lang="fr-FR" sz="2200" b="1" spc="0" dirty="0">
                <a:solidFill>
                  <a:schemeClr val="tx1"/>
                </a:solidFill>
                <a:latin typeface="Calibri" panose="020F0502020204030204" pitchFamily="34" charset="0"/>
                <a:cs typeface="Calibri" panose="020F0502020204030204" pitchFamily="34" charset="0"/>
              </a:rPr>
              <a:t>femmes est très standardisée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épreuve </a:t>
            </a:r>
            <a:r>
              <a:rPr lang="fr-FR" sz="2200" b="1" spc="0" dirty="0">
                <a:solidFill>
                  <a:schemeClr val="tx1"/>
                </a:solidFill>
                <a:latin typeface="Calibri" panose="020F0502020204030204" pitchFamily="34" charset="0"/>
                <a:cs typeface="Calibri" panose="020F0502020204030204" pitchFamily="34" charset="0"/>
              </a:rPr>
              <a:t>de sexualisation</a:t>
            </a:r>
            <a:r>
              <a:rPr lang="fr-FR" sz="2200" spc="0" dirty="0">
                <a:solidFill>
                  <a:schemeClr val="tx1"/>
                </a:solidFill>
                <a:latin typeface="Calibri" panose="020F0502020204030204" pitchFamily="34" charset="0"/>
                <a:cs typeface="Calibri" panose="020F0502020204030204" pitchFamily="34" charset="0"/>
              </a:rPr>
              <a:t>, c’est-à-dire que la forme des seins, leur présence ou non au moment de l’adolescence, leur hauteur, leur taille, etc., </a:t>
            </a:r>
            <a:r>
              <a:rPr lang="fr-FR" sz="2200" spc="0" dirty="0" smtClean="0">
                <a:solidFill>
                  <a:schemeClr val="tx1"/>
                </a:solidFill>
                <a:latin typeface="Calibri" panose="020F0502020204030204" pitchFamily="34" charset="0"/>
                <a:cs typeface="Calibri" panose="020F0502020204030204" pitchFamily="34" charset="0"/>
              </a:rPr>
              <a:t>sont investies </a:t>
            </a:r>
            <a:r>
              <a:rPr lang="fr-FR" sz="2200" spc="0" dirty="0">
                <a:solidFill>
                  <a:schemeClr val="tx1"/>
                </a:solidFill>
                <a:latin typeface="Calibri" panose="020F0502020204030204" pitchFamily="34" charset="0"/>
                <a:cs typeface="Calibri" panose="020F0502020204030204" pitchFamily="34" charset="0"/>
              </a:rPr>
              <a:t>d’</a:t>
            </a:r>
            <a:r>
              <a:rPr lang="fr-FR" sz="2200" b="1" spc="0" dirty="0">
                <a:solidFill>
                  <a:srgbClr val="FF0000"/>
                </a:solidFill>
                <a:latin typeface="Calibri" panose="020F0502020204030204" pitchFamily="34" charset="0"/>
                <a:cs typeface="Calibri" panose="020F0502020204030204" pitchFamily="34" charset="0"/>
              </a:rPr>
              <a:t>attentes sociales</a:t>
            </a:r>
            <a:r>
              <a:rPr lang="fr-FR" sz="2200" spc="0" dirty="0">
                <a:solidFill>
                  <a:schemeClr val="tx1"/>
                </a:solidFill>
                <a:latin typeface="Calibri" panose="020F0502020204030204" pitchFamily="34" charset="0"/>
                <a:cs typeface="Calibri" panose="020F0502020204030204" pitchFamily="34" charset="0"/>
              </a:rPr>
              <a:t> qui </a:t>
            </a:r>
            <a:r>
              <a:rPr lang="fr-FR" sz="2200" b="1" spc="0" dirty="0" smtClean="0">
                <a:solidFill>
                  <a:schemeClr val="tx1"/>
                </a:solidFill>
                <a:latin typeface="Calibri" panose="020F0502020204030204" pitchFamily="34" charset="0"/>
                <a:cs typeface="Calibri" panose="020F0502020204030204" pitchFamily="34" charset="0"/>
              </a:rPr>
              <a:t>déterminent </a:t>
            </a:r>
            <a:r>
              <a:rPr lang="fr-FR" sz="2200" b="1" spc="0" dirty="0">
                <a:solidFill>
                  <a:schemeClr val="tx1"/>
                </a:solidFill>
                <a:latin typeface="Calibri" panose="020F0502020204030204" pitchFamily="34" charset="0"/>
                <a:cs typeface="Calibri" panose="020F0502020204030204" pitchFamily="34" charset="0"/>
              </a:rPr>
              <a:t>tout un rapport au </a:t>
            </a:r>
            <a:r>
              <a:rPr lang="fr-FR" sz="2200" b="1" spc="0" dirty="0" smtClean="0">
                <a:solidFill>
                  <a:schemeClr val="tx1"/>
                </a:solidFill>
                <a:latin typeface="Calibri" panose="020F0502020204030204" pitchFamily="34" charset="0"/>
                <a:cs typeface="Calibri" panose="020F0502020204030204" pitchFamily="34" charset="0"/>
              </a:rPr>
              <a:t>corps</a:t>
            </a:r>
            <a:r>
              <a:rPr lang="fr-FR" sz="2200" spc="0" dirty="0" smtClean="0">
                <a:solidFill>
                  <a:schemeClr val="tx1"/>
                </a:solidFill>
                <a:latin typeface="Calibri" panose="020F0502020204030204" pitchFamily="34" charset="0"/>
                <a:cs typeface="Calibri" panose="020F0502020204030204" pitchFamily="34" charset="0"/>
              </a:rPr>
              <a:t>.</a:t>
            </a: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065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943" y="3187337"/>
            <a:ext cx="11808823" cy="640080"/>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Les </a:t>
            </a:r>
            <a:r>
              <a:rPr lang="fr-FR" sz="2200" spc="0" dirty="0">
                <a:solidFill>
                  <a:schemeClr val="tx1"/>
                </a:solidFill>
                <a:latin typeface="Calibri" panose="020F0502020204030204" pitchFamily="34" charset="0"/>
                <a:cs typeface="Calibri" panose="020F0502020204030204" pitchFamily="34" charset="0"/>
              </a:rPr>
              <a:t>récits </a:t>
            </a:r>
            <a:r>
              <a:rPr lang="fr-FR" sz="2200" spc="0" dirty="0" smtClean="0">
                <a:solidFill>
                  <a:schemeClr val="tx1"/>
                </a:solidFill>
                <a:latin typeface="Calibri" panose="020F0502020204030204" pitchFamily="34" charset="0"/>
                <a:cs typeface="Calibri" panose="020F0502020204030204" pitchFamily="34" charset="0"/>
              </a:rPr>
              <a:t>font </a:t>
            </a:r>
            <a:r>
              <a:rPr lang="fr-FR" sz="2200" spc="0" dirty="0">
                <a:solidFill>
                  <a:schemeClr val="tx1"/>
                </a:solidFill>
                <a:latin typeface="Calibri" panose="020F0502020204030204" pitchFamily="34" charset="0"/>
                <a:cs typeface="Calibri" panose="020F0502020204030204" pitchFamily="34" charset="0"/>
              </a:rPr>
              <a:t>apparaître de la </a:t>
            </a:r>
            <a:r>
              <a:rPr lang="fr-FR" sz="2200" b="1" spc="0" dirty="0">
                <a:solidFill>
                  <a:schemeClr val="tx1"/>
                </a:solidFill>
                <a:latin typeface="Calibri" panose="020F0502020204030204" pitchFamily="34" charset="0"/>
                <a:cs typeface="Calibri" panose="020F0502020204030204" pitchFamily="34" charset="0"/>
              </a:rPr>
              <a:t>gêne, de la honte, des </a:t>
            </a:r>
            <a:r>
              <a:rPr lang="fr-FR" sz="2200" b="1" spc="0" dirty="0" smtClean="0">
                <a:solidFill>
                  <a:schemeClr val="tx1"/>
                </a:solidFill>
                <a:latin typeface="Calibri" panose="020F0502020204030204" pitchFamily="34" charset="0"/>
                <a:cs typeface="Calibri" panose="020F0502020204030204" pitchFamily="34" charset="0"/>
              </a:rPr>
              <a:t>angoisses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un </a:t>
            </a:r>
            <a:r>
              <a:rPr lang="fr-FR" sz="2200" b="1" spc="0" dirty="0">
                <a:solidFill>
                  <a:schemeClr val="tx1"/>
                </a:solidFill>
                <a:latin typeface="Calibri" panose="020F0502020204030204" pitchFamily="34" charset="0"/>
                <a:cs typeface="Calibri" panose="020F0502020204030204" pitchFamily="34" charset="0"/>
              </a:rPr>
              <a:t>rapport contrarié au corps personnel</a:t>
            </a:r>
            <a:r>
              <a:rPr lang="fr-FR" sz="2200" spc="0" dirty="0">
                <a:solidFill>
                  <a:schemeClr val="tx1"/>
                </a:solidFill>
                <a:latin typeface="Calibri" panose="020F0502020204030204" pitchFamily="34" charset="0"/>
                <a:cs typeface="Calibri" panose="020F0502020204030204" pitchFamily="34" charset="0"/>
              </a:rPr>
              <a:t>, et </a:t>
            </a:r>
            <a:r>
              <a:rPr lang="fr-FR" sz="2200" spc="0" dirty="0" smtClean="0">
                <a:solidFill>
                  <a:schemeClr val="tx1"/>
                </a:solidFill>
                <a:latin typeface="Calibri" panose="020F0502020204030204" pitchFamily="34" charset="0"/>
                <a:cs typeface="Calibri" panose="020F0502020204030204" pitchFamily="34" charset="0"/>
              </a:rPr>
              <a:t>aussi </a:t>
            </a:r>
            <a:r>
              <a:rPr lang="fr-FR" sz="2200" spc="0" dirty="0">
                <a:solidFill>
                  <a:schemeClr val="tx1"/>
                </a:solidFill>
                <a:latin typeface="Calibri" panose="020F0502020204030204" pitchFamily="34" charset="0"/>
                <a:cs typeface="Calibri" panose="020F0502020204030204" pitchFamily="34" charset="0"/>
              </a:rPr>
              <a:t>toute une série de </a:t>
            </a:r>
            <a:r>
              <a:rPr lang="fr-FR" sz="2200" b="1" i="1" spc="0" dirty="0">
                <a:solidFill>
                  <a:srgbClr val="FF0000"/>
                </a:solidFill>
                <a:latin typeface="Calibri" panose="020F0502020204030204" pitchFamily="34" charset="0"/>
                <a:cs typeface="Calibri" panose="020F0502020204030204" pitchFamily="34" charset="0"/>
              </a:rPr>
              <a:t>techniques du corps</a:t>
            </a:r>
            <a:r>
              <a:rPr lang="fr-FR" sz="2200" spc="0" dirty="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pour les apprivoiser et les conformer à ces attentes </a:t>
            </a:r>
            <a:r>
              <a:rPr lang="fr-FR" sz="2200" b="1" spc="0" dirty="0" smtClean="0">
                <a:solidFill>
                  <a:schemeClr val="tx1"/>
                </a:solidFill>
                <a:latin typeface="Calibri" panose="020F0502020204030204" pitchFamily="34" charset="0"/>
                <a:cs typeface="Calibri" panose="020F0502020204030204" pitchFamily="34" charset="0"/>
              </a:rPr>
              <a:t>sociales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les </a:t>
            </a:r>
            <a:r>
              <a:rPr lang="fr-FR" sz="2200" spc="0" dirty="0">
                <a:solidFill>
                  <a:schemeClr val="tx1"/>
                </a:solidFill>
                <a:latin typeface="Calibri" panose="020F0502020204030204" pitchFamily="34" charset="0"/>
                <a:cs typeface="Calibri" panose="020F0502020204030204" pitchFamily="34" charset="0"/>
              </a:rPr>
              <a:t>cacher, les mettre en avant, les dompter dans telle ou telle activité, adapter sa tenue, sa manière de se tenir, etc.</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Deux témoignages </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 </a:t>
            </a:r>
            <a:r>
              <a:rPr lang="fr-FR" sz="2200" spc="0" dirty="0" smtClean="0">
                <a:solidFill>
                  <a:srgbClr val="FF0000"/>
                </a:solidFill>
                <a:latin typeface="Calibri" panose="020F0502020204030204" pitchFamily="34" charset="0"/>
                <a:cs typeface="Calibri" panose="020F0502020204030204" pitchFamily="34" charset="0"/>
              </a:rPr>
              <a:t>Sur premier </a:t>
            </a:r>
            <a:r>
              <a:rPr lang="fr-FR" sz="2200" spc="0" dirty="0">
                <a:solidFill>
                  <a:srgbClr val="FF0000"/>
                </a:solidFill>
                <a:latin typeface="Calibri" panose="020F0502020204030204" pitchFamily="34" charset="0"/>
                <a:cs typeface="Calibri" panose="020F0502020204030204" pitchFamily="34" charset="0"/>
              </a:rPr>
              <a:t>soutien-gorge, comme </a:t>
            </a:r>
            <a:r>
              <a:rPr lang="fr-FR" sz="2200" spc="0" dirty="0" smtClean="0">
                <a:solidFill>
                  <a:srgbClr val="FF0000"/>
                </a:solidFill>
                <a:latin typeface="Calibri" panose="020F0502020204030204" pitchFamily="34" charset="0"/>
                <a:cs typeface="Calibri" panose="020F0502020204030204" pitchFamily="34" charset="0"/>
              </a:rPr>
              <a:t>désir </a:t>
            </a:r>
            <a:r>
              <a:rPr lang="fr-FR" sz="2200" spc="0" dirty="0">
                <a:solidFill>
                  <a:srgbClr val="FF0000"/>
                </a:solidFill>
                <a:latin typeface="Calibri" panose="020F0502020204030204" pitchFamily="34" charset="0"/>
                <a:cs typeface="Calibri" panose="020F0502020204030204" pitchFamily="34" charset="0"/>
              </a:rPr>
              <a:t>d’appartenance à la catégorie des </a:t>
            </a:r>
            <a:r>
              <a:rPr lang="fr-FR" sz="2200" spc="0" dirty="0" smtClean="0">
                <a:solidFill>
                  <a:srgbClr val="FF0000"/>
                </a:solidFill>
                <a:latin typeface="Calibri" panose="020F0502020204030204" pitchFamily="34" charset="0"/>
                <a:cs typeface="Calibri" panose="020F0502020204030204" pitchFamily="34" charset="0"/>
              </a:rPr>
              <a:t>femmes : </a:t>
            </a:r>
            <a:r>
              <a:rPr lang="fr-FR" sz="2200" b="1" spc="0" dirty="0">
                <a:solidFill>
                  <a:srgbClr val="FF0000"/>
                </a:solidFill>
                <a:latin typeface="Calibri" panose="020F0502020204030204" pitchFamily="34" charset="0"/>
                <a:cs typeface="Calibri" panose="020F0502020204030204" pitchFamily="34" charset="0"/>
              </a:rPr>
              <a:t>« J’en </a:t>
            </a:r>
            <a:r>
              <a:rPr lang="fr-FR" sz="2200" b="1" spc="0" dirty="0" smtClean="0">
                <a:solidFill>
                  <a:srgbClr val="FF0000"/>
                </a:solidFill>
                <a:latin typeface="Calibri" panose="020F0502020204030204" pitchFamily="34" charset="0"/>
                <a:cs typeface="Calibri" panose="020F0502020204030204" pitchFamily="34" charset="0"/>
              </a:rPr>
              <a:t>	rougis </a:t>
            </a:r>
            <a:r>
              <a:rPr lang="fr-FR" sz="2200" b="1" spc="0" dirty="0">
                <a:solidFill>
                  <a:srgbClr val="FF0000"/>
                </a:solidFill>
                <a:latin typeface="Calibri" panose="020F0502020204030204" pitchFamily="34" charset="0"/>
                <a:cs typeface="Calibri" panose="020F0502020204030204" pitchFamily="34" charset="0"/>
              </a:rPr>
              <a:t>encore rien que d’y penser… quand je lui ai demandé si elle voulait bien qu’on aille </a:t>
            </a:r>
            <a:r>
              <a:rPr lang="fr-FR" sz="2200" b="1" spc="0" dirty="0" smtClean="0">
                <a:solidFill>
                  <a:srgbClr val="FF0000"/>
                </a:solidFill>
                <a:latin typeface="Calibri" panose="020F0502020204030204" pitchFamily="34" charset="0"/>
                <a:cs typeface="Calibri" panose="020F0502020204030204" pitchFamily="34" charset="0"/>
              </a:rPr>
              <a:t>	m’acheter </a:t>
            </a:r>
            <a:r>
              <a:rPr lang="fr-FR" sz="2200" b="1" spc="0" dirty="0">
                <a:solidFill>
                  <a:srgbClr val="FF0000"/>
                </a:solidFill>
                <a:latin typeface="Calibri" panose="020F0502020204030204" pitchFamily="34" charset="0"/>
                <a:cs typeface="Calibri" panose="020F0502020204030204" pitchFamily="34" charset="0"/>
              </a:rPr>
              <a:t>un soutien-gorge, elle m’a balancé : “Ah oui ? Et pour mettre quoi dedans ?” </a:t>
            </a:r>
            <a:r>
              <a:rPr lang="fr-FR" sz="2200" b="1" spc="0" dirty="0" smtClean="0">
                <a:solidFill>
                  <a:srgbClr val="FF0000"/>
                </a:solidFill>
                <a:latin typeface="Calibri" panose="020F0502020204030204" pitchFamily="34" charset="0"/>
                <a:cs typeface="Calibri" panose="020F0502020204030204" pitchFamily="34" charset="0"/>
              </a:rPr>
              <a:t>	J’étais </a:t>
            </a:r>
            <a:r>
              <a:rPr lang="fr-FR" sz="2200" b="1" spc="0" dirty="0">
                <a:solidFill>
                  <a:srgbClr val="FF0000"/>
                </a:solidFill>
                <a:latin typeface="Calibri" panose="020F0502020204030204" pitchFamily="34" charset="0"/>
                <a:cs typeface="Calibri" panose="020F0502020204030204" pitchFamily="34" charset="0"/>
              </a:rPr>
              <a:t>mortifiée »</a:t>
            </a:r>
            <a:r>
              <a:rPr lang="fr-FR" sz="2200" spc="0" dirty="0">
                <a:solidFill>
                  <a:srgbClr val="FF0000"/>
                </a:solidFill>
                <a:latin typeface="Calibri" panose="020F0502020204030204" pitchFamily="34" charset="0"/>
                <a:cs typeface="Calibri" panose="020F0502020204030204" pitchFamily="34" charset="0"/>
              </a:rPr>
              <a:t> (Line, 50 ans</a:t>
            </a:r>
            <a:r>
              <a:rPr lang="fr-FR" sz="2200" spc="0" dirty="0" smtClean="0">
                <a:solidFill>
                  <a:srgbClr val="FF0000"/>
                </a:solidFill>
                <a:latin typeface="Calibri" panose="020F0502020204030204" pitchFamily="34" charset="0"/>
                <a:cs typeface="Calibri" panose="020F0502020204030204" pitchFamily="34" charset="0"/>
              </a:rPr>
              <a:t>).</a:t>
            </a:r>
            <a:br>
              <a:rPr lang="fr-FR" sz="2200" spc="0" dirty="0" smtClean="0">
                <a:solidFill>
                  <a:srgbClr val="FF0000"/>
                </a:solidFill>
                <a:latin typeface="Calibri" panose="020F0502020204030204" pitchFamily="34" charset="0"/>
                <a:cs typeface="Calibri" panose="020F0502020204030204" pitchFamily="34" charset="0"/>
              </a:rPr>
            </a:br>
            <a:r>
              <a:rPr lang="fr-FR" sz="2200" spc="0" dirty="0" smtClean="0">
                <a:solidFill>
                  <a:srgbClr val="FF0000"/>
                </a:solidFill>
                <a:latin typeface="Calibri" panose="020F0502020204030204" pitchFamily="34" charset="0"/>
                <a:cs typeface="Calibri" panose="020F0502020204030204" pitchFamily="34" charset="0"/>
              </a:rPr>
              <a:t/>
            </a:r>
            <a:br>
              <a:rPr lang="fr-FR" sz="2200" spc="0" dirty="0" smtClean="0">
                <a:solidFill>
                  <a:srgbClr val="FF0000"/>
                </a:solidFill>
                <a:latin typeface="Calibri" panose="020F0502020204030204" pitchFamily="34" charset="0"/>
                <a:cs typeface="Calibri" panose="020F0502020204030204" pitchFamily="34" charset="0"/>
              </a:rPr>
            </a:br>
            <a:r>
              <a:rPr lang="fr-FR" sz="2200" spc="0" dirty="0" smtClean="0">
                <a:solidFill>
                  <a:srgbClr val="FF0000"/>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 </a:t>
            </a:r>
            <a:r>
              <a:rPr lang="fr-FR" sz="2200" spc="0" dirty="0" smtClean="0">
                <a:solidFill>
                  <a:srgbClr val="FF0000"/>
                </a:solidFill>
                <a:latin typeface="Calibri" panose="020F0502020204030204" pitchFamily="34" charset="0"/>
                <a:cs typeface="Calibri" panose="020F0502020204030204" pitchFamily="34" charset="0"/>
              </a:rPr>
              <a:t>Sur </a:t>
            </a:r>
            <a:r>
              <a:rPr lang="fr-FR" sz="2200" spc="0" dirty="0">
                <a:solidFill>
                  <a:srgbClr val="FF0000"/>
                </a:solidFill>
                <a:latin typeface="Calibri" panose="020F0502020204030204" pitchFamily="34" charset="0"/>
                <a:cs typeface="Calibri" panose="020F0502020204030204" pitchFamily="34" charset="0"/>
              </a:rPr>
              <a:t>l’importance des seins dans l’entrée, souvent difficile, dans </a:t>
            </a:r>
            <a:r>
              <a:rPr lang="fr-FR" sz="2200" spc="0" dirty="0" smtClean="0">
                <a:solidFill>
                  <a:srgbClr val="FF0000"/>
                </a:solidFill>
                <a:latin typeface="Calibri" panose="020F0502020204030204" pitchFamily="34" charset="0"/>
                <a:cs typeface="Calibri" panose="020F0502020204030204" pitchFamily="34" charset="0"/>
              </a:rPr>
              <a:t>la féminité : </a:t>
            </a:r>
            <a:r>
              <a:rPr lang="fr-FR" sz="2200" b="1" spc="0" dirty="0">
                <a:solidFill>
                  <a:srgbClr val="FF0000"/>
                </a:solidFill>
                <a:latin typeface="Calibri" panose="020F0502020204030204" pitchFamily="34" charset="0"/>
                <a:cs typeface="Calibri" panose="020F0502020204030204" pitchFamily="34" charset="0"/>
              </a:rPr>
              <a:t>« Un jour, je </a:t>
            </a:r>
            <a:r>
              <a:rPr lang="fr-FR" sz="2200" b="1" spc="0" dirty="0" smtClean="0">
                <a:solidFill>
                  <a:srgbClr val="FF0000"/>
                </a:solidFill>
                <a:latin typeface="Calibri" panose="020F0502020204030204" pitchFamily="34" charset="0"/>
                <a:cs typeface="Calibri" panose="020F0502020204030204" pitchFamily="34" charset="0"/>
              </a:rPr>
              <a:t>	suis </a:t>
            </a:r>
            <a:r>
              <a:rPr lang="fr-FR" sz="2200" b="1" spc="0" dirty="0">
                <a:solidFill>
                  <a:srgbClr val="FF0000"/>
                </a:solidFill>
                <a:latin typeface="Calibri" panose="020F0502020204030204" pitchFamily="34" charset="0"/>
                <a:cs typeface="Calibri" panose="020F0502020204030204" pitchFamily="34" charset="0"/>
              </a:rPr>
              <a:t>allée acheter des vêtements et, dans la cabine, j’essaie un pull et je vois qu’il met </a:t>
            </a:r>
            <a:r>
              <a:rPr lang="fr-FR" sz="2200" b="1" spc="0" dirty="0" smtClean="0">
                <a:solidFill>
                  <a:srgbClr val="FF0000"/>
                </a:solidFill>
                <a:latin typeface="Calibri" panose="020F0502020204030204" pitchFamily="34" charset="0"/>
                <a:cs typeface="Calibri" panose="020F0502020204030204" pitchFamily="34" charset="0"/>
              </a:rPr>
              <a:t>	vraiment </a:t>
            </a:r>
            <a:r>
              <a:rPr lang="fr-FR" sz="2200" b="1" spc="0" dirty="0">
                <a:solidFill>
                  <a:srgbClr val="FF0000"/>
                </a:solidFill>
                <a:latin typeface="Calibri" panose="020F0502020204030204" pitchFamily="34" charset="0"/>
                <a:cs typeface="Calibri" panose="020F0502020204030204" pitchFamily="34" charset="0"/>
              </a:rPr>
              <a:t>en valeur mes deux petits bouts de sein. J’étais trop contente, je me suis dit je vais </a:t>
            </a:r>
            <a:r>
              <a:rPr lang="fr-FR" sz="2200" b="1" spc="0" dirty="0" smtClean="0">
                <a:solidFill>
                  <a:srgbClr val="FF0000"/>
                </a:solidFill>
                <a:latin typeface="Calibri" panose="020F0502020204030204" pitchFamily="34" charset="0"/>
                <a:cs typeface="Calibri" panose="020F0502020204030204" pitchFamily="34" charset="0"/>
              </a:rPr>
              <a:t>	le prendre </a:t>
            </a:r>
            <a:r>
              <a:rPr lang="fr-FR" sz="2200" b="1" spc="0" dirty="0">
                <a:solidFill>
                  <a:srgbClr val="FF0000"/>
                </a:solidFill>
                <a:latin typeface="Calibri" panose="020F0502020204030204" pitchFamily="34" charset="0"/>
                <a:cs typeface="Calibri" panose="020F0502020204030204" pitchFamily="34" charset="0"/>
              </a:rPr>
              <a:t>et tout le monde va voir que je suis pas si plate. Le premier jour où je l’enfile, je </a:t>
            </a:r>
            <a:r>
              <a:rPr lang="fr-FR" sz="2200" b="1" spc="0" dirty="0" smtClean="0">
                <a:solidFill>
                  <a:srgbClr val="FF0000"/>
                </a:solidFill>
                <a:latin typeface="Calibri" panose="020F0502020204030204" pitchFamily="34" charset="0"/>
                <a:cs typeface="Calibri" panose="020F0502020204030204" pitchFamily="34" charset="0"/>
              </a:rPr>
              <a:t>	descends </a:t>
            </a:r>
            <a:r>
              <a:rPr lang="fr-FR" sz="2200" b="1" spc="0" dirty="0">
                <a:solidFill>
                  <a:srgbClr val="FF0000"/>
                </a:solidFill>
                <a:latin typeface="Calibri" panose="020F0502020204030204" pitchFamily="34" charset="0"/>
                <a:cs typeface="Calibri" panose="020F0502020204030204" pitchFamily="34" charset="0"/>
              </a:rPr>
              <a:t>et au bas des escaliers se trouve mon père qui me dit : “Oh ben dis donc, ça </a:t>
            </a:r>
            <a:r>
              <a:rPr lang="fr-FR" sz="2200" b="1" spc="0" dirty="0" smtClean="0">
                <a:solidFill>
                  <a:srgbClr val="FF0000"/>
                </a:solidFill>
                <a:latin typeface="Calibri" panose="020F0502020204030204" pitchFamily="34" charset="0"/>
                <a:cs typeface="Calibri" panose="020F0502020204030204" pitchFamily="34" charset="0"/>
              </a:rPr>
              <a:t>	pousse</a:t>
            </a:r>
            <a:r>
              <a:rPr lang="fr-FR" sz="2200" b="1" spc="0" dirty="0">
                <a:solidFill>
                  <a:srgbClr val="FF0000"/>
                </a:solidFill>
                <a:latin typeface="Calibri" panose="020F0502020204030204" pitchFamily="34" charset="0"/>
                <a:cs typeface="Calibri" panose="020F0502020204030204" pitchFamily="34" charset="0"/>
              </a:rPr>
              <a:t> !”, et alors là, ça m’a complètement coupée… j’étais tellement gênée que depuis ce </a:t>
            </a:r>
            <a:r>
              <a:rPr lang="fr-FR" sz="2200" b="1" spc="0" dirty="0" smtClean="0">
                <a:solidFill>
                  <a:srgbClr val="FF0000"/>
                </a:solidFill>
                <a:latin typeface="Calibri" panose="020F0502020204030204" pitchFamily="34" charset="0"/>
                <a:cs typeface="Calibri" panose="020F0502020204030204" pitchFamily="34" charset="0"/>
              </a:rPr>
              <a:t>	jour-là </a:t>
            </a:r>
            <a:r>
              <a:rPr lang="fr-FR" sz="2200" b="1" spc="0" dirty="0">
                <a:solidFill>
                  <a:srgbClr val="FF0000"/>
                </a:solidFill>
                <a:latin typeface="Calibri" panose="020F0502020204030204" pitchFamily="34" charset="0"/>
                <a:cs typeface="Calibri" panose="020F0502020204030204" pitchFamily="34" charset="0"/>
              </a:rPr>
              <a:t>j’ai préféré ne plus jamais montrer mes seins et laisser croire aux garçons que j’en </a:t>
            </a:r>
            <a:r>
              <a:rPr lang="fr-FR" sz="2200" b="1" spc="0" dirty="0" smtClean="0">
                <a:solidFill>
                  <a:srgbClr val="FF0000"/>
                </a:solidFill>
                <a:latin typeface="Calibri" panose="020F0502020204030204" pitchFamily="34" charset="0"/>
                <a:cs typeface="Calibri" panose="020F0502020204030204" pitchFamily="34" charset="0"/>
              </a:rPr>
              <a:t>	avais </a:t>
            </a:r>
            <a:r>
              <a:rPr lang="fr-FR" sz="2200" b="1" spc="0" dirty="0">
                <a:solidFill>
                  <a:srgbClr val="FF0000"/>
                </a:solidFill>
                <a:latin typeface="Calibri" panose="020F0502020204030204" pitchFamily="34" charset="0"/>
                <a:cs typeface="Calibri" panose="020F0502020204030204" pitchFamily="34" charset="0"/>
              </a:rPr>
              <a:t>pas »</a:t>
            </a:r>
            <a:r>
              <a:rPr lang="fr-FR" sz="2200" spc="0" dirty="0">
                <a:solidFill>
                  <a:srgbClr val="FF0000"/>
                </a:solidFill>
                <a:latin typeface="Calibri" panose="020F0502020204030204" pitchFamily="34" charset="0"/>
                <a:cs typeface="Calibri" panose="020F0502020204030204" pitchFamily="34" charset="0"/>
              </a:rPr>
              <a:t> (Judith, 38 ans</a:t>
            </a:r>
            <a:r>
              <a:rPr lang="fr-FR" sz="2200" spc="0" dirty="0" smtClean="0">
                <a:solidFill>
                  <a:srgbClr val="FF0000"/>
                </a:solidFill>
                <a:latin typeface="Calibri" panose="020F0502020204030204" pitchFamily="34" charset="0"/>
                <a:cs typeface="Calibri" panose="020F0502020204030204" pitchFamily="34" charset="0"/>
              </a:rPr>
              <a:t>).</a:t>
            </a:r>
            <a:endParaRPr lang="fr-FR" sz="2200" i="1" spc="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087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280" y="2481942"/>
            <a:ext cx="11256102" cy="1883411"/>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Double </a:t>
            </a:r>
            <a:r>
              <a:rPr lang="fr-FR" sz="2200" b="1" spc="0" dirty="0">
                <a:solidFill>
                  <a:srgbClr val="FF0000"/>
                </a:solidFill>
                <a:latin typeface="Calibri" panose="020F0502020204030204" pitchFamily="34" charset="0"/>
                <a:cs typeface="Calibri" panose="020F0502020204030204" pitchFamily="34" charset="0"/>
              </a:rPr>
              <a:t>formatage social </a:t>
            </a:r>
            <a:r>
              <a:rPr lang="fr-FR" sz="2200" b="1" spc="0" dirty="0" smtClean="0">
                <a:solidFill>
                  <a:srgbClr val="FF0000"/>
                </a:solidFill>
                <a:latin typeface="Calibri" panose="020F0502020204030204" pitchFamily="34" charset="0"/>
                <a:cs typeface="Calibri" panose="020F0502020204030204" pitchFamily="34" charset="0"/>
              </a:rPr>
              <a:t>des corps féminins</a:t>
            </a:r>
            <a:r>
              <a:rPr lang="fr-FR" sz="2200" b="1" spc="0" dirty="0" smtClean="0">
                <a:solidFill>
                  <a:schemeClr val="tx1"/>
                </a:solidFill>
                <a:latin typeface="Calibri" panose="020F0502020204030204" pitchFamily="34" charset="0"/>
                <a:cs typeface="Calibri" panose="020F0502020204030204" pitchFamily="34" charset="0"/>
              </a:rPr>
              <a:t> dont </a:t>
            </a:r>
            <a:r>
              <a:rPr lang="fr-FR" sz="2200" b="1" spc="0" dirty="0">
                <a:solidFill>
                  <a:schemeClr val="tx1"/>
                </a:solidFill>
                <a:latin typeface="Calibri" panose="020F0502020204030204" pitchFamily="34" charset="0"/>
                <a:cs typeface="Calibri" panose="020F0502020204030204" pitchFamily="34" charset="0"/>
              </a:rPr>
              <a:t>les seins sont l’objet</a:t>
            </a:r>
            <a:r>
              <a:rPr lang="fr-FR" sz="2200"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 double intériorisation </a:t>
            </a:r>
            <a:r>
              <a:rPr lang="fr-FR" sz="2200" b="1" spc="0" dirty="0">
                <a:solidFill>
                  <a:schemeClr val="tx1"/>
                </a:solidFill>
                <a:latin typeface="Calibri" panose="020F0502020204030204" pitchFamily="34" charset="0"/>
                <a:cs typeface="Calibri" panose="020F0502020204030204" pitchFamily="34" charset="0"/>
              </a:rPr>
              <a:t>des normes collectives à laquelle les femmes sont contraintes dans le rapport à leur propre corps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rgbClr val="FF0000"/>
                </a:solidFill>
                <a:latin typeface="Calibri" panose="020F0502020204030204" pitchFamily="34" charset="0"/>
                <a:cs typeface="Calibri" panose="020F0502020204030204" pitchFamily="34" charset="0"/>
              </a:rPr>
              <a:t>1. </a:t>
            </a:r>
            <a:r>
              <a:rPr lang="fr-FR" sz="2200" b="1" spc="0" dirty="0" smtClean="0">
                <a:solidFill>
                  <a:schemeClr val="tx1"/>
                </a:solidFill>
                <a:latin typeface="Calibri" panose="020F0502020204030204" pitchFamily="34" charset="0"/>
                <a:cs typeface="Calibri" panose="020F0502020204030204" pitchFamily="34" charset="0"/>
              </a:rPr>
              <a:t>injonction </a:t>
            </a:r>
            <a:r>
              <a:rPr lang="fr-FR" sz="2200" b="1" spc="0" dirty="0">
                <a:solidFill>
                  <a:schemeClr val="tx1"/>
                </a:solidFill>
                <a:latin typeface="Calibri" panose="020F0502020204030204" pitchFamily="34" charset="0"/>
                <a:cs typeface="Calibri" panose="020F0502020204030204" pitchFamily="34" charset="0"/>
              </a:rPr>
              <a:t>à investir les seins d’une importance personnelle</a:t>
            </a:r>
            <a:r>
              <a:rPr lang="fr-FR" sz="2200" spc="0" dirty="0">
                <a:solidFill>
                  <a:schemeClr val="tx1"/>
                </a:solidFill>
                <a:latin typeface="Calibri" panose="020F0502020204030204" pitchFamily="34" charset="0"/>
                <a:cs typeface="Calibri" panose="020F0502020204030204" pitchFamily="34" charset="0"/>
              </a:rPr>
              <a:t> dans le fait d’</a:t>
            </a:r>
            <a:r>
              <a:rPr lang="fr-FR" sz="2200" b="1" spc="0" dirty="0">
                <a:solidFill>
                  <a:schemeClr val="tx1"/>
                </a:solidFill>
                <a:latin typeface="Calibri" panose="020F0502020204030204" pitchFamily="34" charset="0"/>
                <a:cs typeface="Calibri" panose="020F0502020204030204" pitchFamily="34" charset="0"/>
              </a:rPr>
              <a:t>être une </a:t>
            </a:r>
            <a:r>
              <a:rPr lang="fr-FR" sz="2200" b="1" spc="0" dirty="0" smtClean="0">
                <a:solidFill>
                  <a:schemeClr val="tx1"/>
                </a:solidFill>
                <a:latin typeface="Calibri" panose="020F0502020204030204" pitchFamily="34" charset="0"/>
                <a:cs typeface="Calibri" panose="020F0502020204030204" pitchFamily="34" charset="0"/>
              </a:rPr>
              <a:t>« vraie femme » </a:t>
            </a:r>
            <a:r>
              <a:rPr lang="fr-FR" sz="2200" b="1" spc="0" dirty="0">
                <a:solidFill>
                  <a:schemeClr val="tx1"/>
                </a:solidFill>
                <a:latin typeface="Calibri" panose="020F0502020204030204" pitchFamily="34" charset="0"/>
                <a:cs typeface="Calibri" panose="020F0502020204030204" pitchFamily="34" charset="0"/>
              </a:rPr>
              <a:t>et de se vivre comme </a:t>
            </a:r>
            <a:r>
              <a:rPr lang="fr-FR" sz="2200" b="1" spc="0" dirty="0" smtClean="0">
                <a:solidFill>
                  <a:schemeClr val="tx1"/>
                </a:solidFill>
                <a:latin typeface="Calibri" panose="020F0502020204030204" pitchFamily="34" charset="0"/>
                <a:cs typeface="Calibri" panose="020F0502020204030204" pitchFamily="34" charset="0"/>
              </a:rPr>
              <a:t>« une femme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alors même que rien ne le justifie</a:t>
            </a:r>
            <a:r>
              <a:rPr lang="fr-FR" sz="2200" spc="0" dirty="0">
                <a:solidFill>
                  <a:schemeClr val="tx1"/>
                </a:solidFill>
                <a:latin typeface="Calibri" panose="020F0502020204030204" pitchFamily="34" charset="0"/>
                <a:cs typeface="Calibri" panose="020F0502020204030204" pitchFamily="34" charset="0"/>
              </a:rPr>
              <a:t> – ce qui a pour effet de placer les femmes en position de devoir apprendre à vivre avec </a:t>
            </a:r>
            <a:r>
              <a:rPr lang="fr-FR" sz="2200" spc="0" dirty="0" smtClean="0">
                <a:solidFill>
                  <a:schemeClr val="tx1"/>
                </a:solidFill>
                <a:latin typeface="Calibri" panose="020F0502020204030204" pitchFamily="34" charset="0"/>
                <a:cs typeface="Calibri" panose="020F0502020204030204" pitchFamily="34" charset="0"/>
              </a:rPr>
              <a:t>leurs seins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rgbClr val="FF0000"/>
                </a:solidFill>
                <a:latin typeface="Calibri" panose="020F0502020204030204" pitchFamily="34" charset="0"/>
                <a:cs typeface="Calibri" panose="020F0502020204030204" pitchFamily="34" charset="0"/>
              </a:rPr>
              <a:t>2</a:t>
            </a:r>
            <a:r>
              <a:rPr lang="fr-FR" sz="2200" b="1" spc="0" dirty="0">
                <a:solidFill>
                  <a:srgbClr val="FF0000"/>
                </a:solidFill>
                <a:latin typeface="Calibri" panose="020F0502020204030204" pitchFamily="34" charset="0"/>
                <a:cs typeface="Calibri" panose="020F0502020204030204" pitchFamily="34" charset="0"/>
              </a:rPr>
              <a:t>.</a:t>
            </a:r>
            <a:r>
              <a:rPr lang="fr-FR" sz="2200" b="1" spc="0" dirty="0" smtClean="0">
                <a:solidFill>
                  <a:srgbClr val="FF0000"/>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injonction </a:t>
            </a:r>
            <a:r>
              <a:rPr lang="fr-FR" sz="2200" b="1" spc="0" dirty="0">
                <a:solidFill>
                  <a:schemeClr val="tx1"/>
                </a:solidFill>
                <a:latin typeface="Calibri" panose="020F0502020204030204" pitchFamily="34" charset="0"/>
                <a:cs typeface="Calibri" panose="020F0502020204030204" pitchFamily="34" charset="0"/>
              </a:rPr>
              <a:t>de la forme des seins, </a:t>
            </a:r>
            <a:r>
              <a:rPr lang="fr-FR" sz="2200" spc="0" dirty="0">
                <a:solidFill>
                  <a:schemeClr val="tx1"/>
                </a:solidFill>
                <a:latin typeface="Calibri" panose="020F0502020204030204" pitchFamily="34" charset="0"/>
                <a:cs typeface="Calibri" panose="020F0502020204030204" pitchFamily="34" charset="0"/>
              </a:rPr>
              <a:t>c’est-à-dire le fait de </a:t>
            </a:r>
            <a:r>
              <a:rPr lang="fr-FR" sz="2200" b="1" spc="0" dirty="0">
                <a:solidFill>
                  <a:schemeClr val="tx1"/>
                </a:solidFill>
                <a:latin typeface="Calibri" panose="020F0502020204030204" pitchFamily="34" charset="0"/>
                <a:cs typeface="Calibri" panose="020F0502020204030204" pitchFamily="34" charset="0"/>
              </a:rPr>
              <a:t>rapporter un état de nature, à savoir le fait d’avoir une poitrine qui peut très bien être petite, grosse, haute, tombante, etc., à une norme qui prescrit </a:t>
            </a:r>
            <a:r>
              <a:rPr lang="fr-FR" sz="2200" b="1" spc="0" dirty="0">
                <a:solidFill>
                  <a:srgbClr val="FF0000"/>
                </a:solidFill>
                <a:latin typeface="Calibri" panose="020F0502020204030204" pitchFamily="34" charset="0"/>
                <a:cs typeface="Calibri" panose="020F0502020204030204" pitchFamily="34" charset="0"/>
              </a:rPr>
              <a:t>ce que les seins doivent </a:t>
            </a:r>
            <a:r>
              <a:rPr lang="fr-FR" sz="2200" b="1" spc="0" dirty="0" smtClean="0">
                <a:solidFill>
                  <a:srgbClr val="FF0000"/>
                </a:solidFill>
                <a:latin typeface="Calibri" panose="020F0502020204030204" pitchFamily="34" charset="0"/>
                <a:cs typeface="Calibri" panose="020F0502020204030204" pitchFamily="34" charset="0"/>
              </a:rPr>
              <a:t>être</a:t>
            </a:r>
            <a:r>
              <a:rPr lang="fr-FR" sz="2200" spc="0" dirty="0" smtClean="0">
                <a:solidFill>
                  <a:schemeClr val="tx1"/>
                </a:solidFill>
                <a:latin typeface="Calibri" panose="020F0502020204030204" pitchFamily="34" charset="0"/>
                <a:cs typeface="Calibri" panose="020F0502020204030204" pitchFamily="34" charset="0"/>
              </a:rPr>
              <a:t>.</a:t>
            </a: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le corps, dans ce qu’il a de plus irréductiblement corporel, comme lieu d’une </a:t>
            </a:r>
            <a:r>
              <a:rPr lang="fr-FR" sz="2200" b="1" spc="0" dirty="0" smtClean="0">
                <a:solidFill>
                  <a:schemeClr val="tx1"/>
                </a:solidFill>
                <a:latin typeface="Calibri" panose="020F0502020204030204" pitchFamily="34" charset="0"/>
                <a:cs typeface="Calibri" panose="020F0502020204030204" pitchFamily="34" charset="0"/>
              </a:rPr>
              <a:t>discipline</a:t>
            </a:r>
            <a:r>
              <a:rPr lang="fr-FR" sz="2200" spc="0" dirty="0" smtClean="0">
                <a:solidFill>
                  <a:schemeClr val="tx1"/>
                </a:solidFill>
                <a:latin typeface="Calibri" panose="020F0502020204030204" pitchFamily="34" charset="0"/>
                <a:cs typeface="Calibri" panose="020F0502020204030204" pitchFamily="34" charset="0"/>
              </a:rPr>
              <a:t> et d’un </a:t>
            </a:r>
            <a:r>
              <a:rPr lang="fr-FR" sz="2200" b="1" spc="0" dirty="0" smtClean="0">
                <a:solidFill>
                  <a:schemeClr val="tx1"/>
                </a:solidFill>
                <a:latin typeface="Calibri" panose="020F0502020204030204" pitchFamily="34" charset="0"/>
                <a:cs typeface="Calibri" panose="020F0502020204030204" pitchFamily="34" charset="0"/>
              </a:rPr>
              <a:t>arbitraire culturel</a:t>
            </a:r>
            <a:r>
              <a:rPr lang="fr-FR" sz="2200" spc="0" dirty="0">
                <a:solidFill>
                  <a:schemeClr val="tx1"/>
                </a:solidFill>
                <a:latin typeface="Calibri" panose="020F0502020204030204" pitchFamily="34" charset="0"/>
                <a:cs typeface="Calibri" panose="020F0502020204030204" pitchFamily="34" charset="0"/>
              </a:rPr>
              <a:t>.</a:t>
            </a: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791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2641841"/>
            <a:ext cx="10772775" cy="1658198"/>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Voilà </a:t>
            </a:r>
            <a:r>
              <a:rPr lang="fr-FR" sz="2200" spc="0" dirty="0">
                <a:solidFill>
                  <a:schemeClr val="tx1"/>
                </a:solidFill>
                <a:latin typeface="Calibri" panose="020F0502020204030204" pitchFamily="34" charset="0"/>
                <a:cs typeface="Calibri" panose="020F0502020204030204" pitchFamily="34" charset="0"/>
              </a:rPr>
              <a:t>ce que dit le livre :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rgbClr val="FF0000"/>
                </a:solidFill>
                <a:latin typeface="Calibri" panose="020F0502020204030204" pitchFamily="34" charset="0"/>
                <a:cs typeface="Calibri" panose="020F0502020204030204" pitchFamily="34" charset="0"/>
              </a:rPr>
              <a:t>«</a:t>
            </a:r>
            <a:r>
              <a:rPr lang="fr-FR" sz="2200" b="1" spc="0" dirty="0">
                <a:solidFill>
                  <a:srgbClr val="FF0000"/>
                </a:solidFill>
                <a:latin typeface="Calibri" panose="020F0502020204030204" pitchFamily="34" charset="0"/>
                <a:cs typeface="Calibri" panose="020F0502020204030204" pitchFamily="34" charset="0"/>
              </a:rPr>
              <a:t> Quelle instance a-t-elle un jour décrété que nos poitrines devaient être rondes, fermes et hautes pour être considérées comme belles ? Pourquoi sommes-nous ainsi condamnées à ne pas les accepter telles qu’elles sont ? Qui a décidé que nous devions les glisser dans un moule universel pour souscrire à cet idéal ? Pour toutes les femmes que j’ai rencontrées, seule une minorité dit être en accord avec ses seins, et elles ne sont que trois à déclarer n’avoir </a:t>
            </a:r>
            <a:r>
              <a:rPr lang="fr-FR" sz="2200" b="1" i="1" spc="0" dirty="0">
                <a:solidFill>
                  <a:srgbClr val="FF0000"/>
                </a:solidFill>
                <a:latin typeface="Calibri" panose="020F0502020204030204" pitchFamily="34" charset="0"/>
                <a:cs typeface="Calibri" panose="020F0502020204030204" pitchFamily="34" charset="0"/>
              </a:rPr>
              <a:t>jamais</a:t>
            </a:r>
            <a:r>
              <a:rPr lang="fr-FR" sz="2200" b="1" spc="0" dirty="0">
                <a:solidFill>
                  <a:srgbClr val="FF0000"/>
                </a:solidFill>
                <a:latin typeface="Calibri" panose="020F0502020204030204" pitchFamily="34" charset="0"/>
                <a:cs typeface="Calibri" panose="020F0502020204030204" pitchFamily="34" charset="0"/>
              </a:rPr>
              <a:t> eu de problème avec eux… </a:t>
            </a:r>
            <a:r>
              <a:rPr lang="fr-FR" sz="2200" b="1" spc="0" dirty="0" smtClean="0">
                <a:solidFill>
                  <a:srgbClr val="FF0000"/>
                </a:solidFill>
                <a:latin typeface="Calibri" panose="020F0502020204030204" pitchFamily="34" charset="0"/>
                <a:cs typeface="Calibri" panose="020F0502020204030204" pitchFamily="34" charset="0"/>
              </a:rPr>
              <a:t>»</a:t>
            </a:r>
            <a:r>
              <a:rPr lang="fr-FR" sz="2200" spc="0" dirty="0" smtClean="0">
                <a:solidFill>
                  <a:srgbClr val="FF0000"/>
                </a:solidFill>
                <a:latin typeface="Calibri" panose="020F0502020204030204" pitchFamily="34" charset="0"/>
                <a:cs typeface="Calibri" panose="020F0502020204030204" pitchFamily="34" charset="0"/>
              </a:rPr>
              <a:t/>
            </a:r>
            <a:br>
              <a:rPr lang="fr-FR" sz="2200" spc="0" dirty="0" smtClean="0">
                <a:solidFill>
                  <a:srgbClr val="FF0000"/>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Or savoir (et apprendre à) porter </a:t>
            </a:r>
            <a:r>
              <a:rPr lang="fr-FR" sz="2200" b="1" spc="0" dirty="0">
                <a:solidFill>
                  <a:schemeClr val="tx1"/>
                </a:solidFill>
                <a:latin typeface="Calibri" panose="020F0502020204030204" pitchFamily="34" charset="0"/>
                <a:cs typeface="Calibri" panose="020F0502020204030204" pitchFamily="34" charset="0"/>
              </a:rPr>
              <a:t>ses </a:t>
            </a:r>
            <a:r>
              <a:rPr lang="fr-FR" sz="2200" b="1" spc="0" dirty="0" smtClean="0">
                <a:solidFill>
                  <a:schemeClr val="tx1"/>
                </a:solidFill>
                <a:latin typeface="Calibri" panose="020F0502020204030204" pitchFamily="34" charset="0"/>
                <a:cs typeface="Calibri" panose="020F0502020204030204" pitchFamily="34" charset="0"/>
              </a:rPr>
              <a:t>seins </a:t>
            </a:r>
            <a:r>
              <a:rPr lang="fr-FR" sz="2200" b="1" spc="0" dirty="0">
                <a:solidFill>
                  <a:schemeClr val="tx1"/>
                </a:solidFill>
                <a:latin typeface="Calibri" panose="020F0502020204030204" pitchFamily="34" charset="0"/>
                <a:cs typeface="Calibri" panose="020F0502020204030204" pitchFamily="34" charset="0"/>
              </a:rPr>
              <a:t>est une technique du corps d’autant plus exigeante qu’on se place sur le terrain des pratiques sportives.</a:t>
            </a:r>
            <a:endParaRPr lang="fr-FR" sz="2200" b="1"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331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2641841"/>
            <a:ext cx="10772775" cy="1658198"/>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Dossier </a:t>
            </a:r>
            <a:r>
              <a:rPr lang="fr-FR" sz="2200" spc="0" dirty="0">
                <a:solidFill>
                  <a:schemeClr val="tx1"/>
                </a:solidFill>
                <a:latin typeface="Calibri" panose="020F0502020204030204" pitchFamily="34" charset="0"/>
                <a:cs typeface="Calibri" panose="020F0502020204030204" pitchFamily="34" charset="0"/>
              </a:rPr>
              <a:t>consacré par </a:t>
            </a:r>
            <a:r>
              <a:rPr lang="fr-FR" sz="2200" b="1" i="1" spc="0" dirty="0">
                <a:solidFill>
                  <a:schemeClr val="tx1"/>
                </a:solidFill>
                <a:latin typeface="Calibri" panose="020F0502020204030204" pitchFamily="34" charset="0"/>
                <a:cs typeface="Calibri" panose="020F0502020204030204" pitchFamily="34" charset="0"/>
              </a:rPr>
              <a:t>L’Équipe </a:t>
            </a:r>
            <a:r>
              <a:rPr lang="fr-FR" sz="2200" b="1" i="1" spc="0" dirty="0" smtClean="0">
                <a:solidFill>
                  <a:schemeClr val="tx1"/>
                </a:solidFill>
                <a:latin typeface="Calibri" panose="020F0502020204030204" pitchFamily="34" charset="0"/>
                <a:cs typeface="Calibri" panose="020F0502020204030204" pitchFamily="34" charset="0"/>
              </a:rPr>
              <a:t>magazine</a:t>
            </a:r>
            <a:r>
              <a:rPr lang="fr-FR" sz="2200" spc="0" dirty="0">
                <a:solidFill>
                  <a:schemeClr val="tx1"/>
                </a:solidFill>
                <a:latin typeface="Calibri" panose="020F0502020204030204" pitchFamily="34" charset="0"/>
                <a:cs typeface="Calibri" panose="020F0502020204030204" pitchFamily="34" charset="0"/>
              </a:rPr>
              <a:t> : </a:t>
            </a:r>
            <a:r>
              <a:rPr lang="fr-FR" sz="2200" b="1" spc="0" dirty="0">
                <a:solidFill>
                  <a:schemeClr val="tx1"/>
                </a:solidFill>
                <a:latin typeface="Calibri" panose="020F0502020204030204" pitchFamily="34" charset="0"/>
                <a:cs typeface="Calibri" panose="020F0502020204030204" pitchFamily="34" charset="0"/>
              </a:rPr>
              <a:t>« Parfois, on oublie qu’on a des seins </a:t>
            </a:r>
            <a:r>
              <a:rPr lang="fr-FR" sz="2200" b="1" spc="0" dirty="0" smtClean="0">
                <a:solidFill>
                  <a:schemeClr val="tx1"/>
                </a:solidFill>
                <a:latin typeface="Calibri" panose="020F0502020204030204" pitchFamily="34" charset="0"/>
                <a:cs typeface="Calibri" panose="020F0502020204030204" pitchFamily="34" charset="0"/>
              </a:rPr>
              <a:t>»</a:t>
            </a:r>
            <a:r>
              <a:rPr lang="fr-FR" sz="2200" spc="0" dirty="0" smtClean="0">
                <a:solidFill>
                  <a:schemeClr val="tx1"/>
                </a:solidFill>
                <a:latin typeface="Calibri" panose="020F0502020204030204" pitchFamily="34" charset="0"/>
                <a:cs typeface="Calibri" panose="020F0502020204030204" pitchFamily="34" charset="0"/>
              </a:rPr>
              <a:t> (2020).</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Intérêt : fait </a:t>
            </a:r>
            <a:r>
              <a:rPr lang="fr-FR" sz="2200" b="1" spc="0" dirty="0">
                <a:solidFill>
                  <a:schemeClr val="tx1"/>
                </a:solidFill>
                <a:latin typeface="Calibri" panose="020F0502020204030204" pitchFamily="34" charset="0"/>
                <a:cs typeface="Calibri" panose="020F0502020204030204" pitchFamily="34" charset="0"/>
              </a:rPr>
              <a:t>apparaître un pan des </a:t>
            </a:r>
            <a:r>
              <a:rPr lang="fr-FR" sz="2200" b="1" spc="0" dirty="0">
                <a:solidFill>
                  <a:srgbClr val="FF0000"/>
                </a:solidFill>
                <a:latin typeface="Calibri" panose="020F0502020204030204" pitchFamily="34" charset="0"/>
                <a:cs typeface="Calibri" panose="020F0502020204030204" pitchFamily="34" charset="0"/>
              </a:rPr>
              <a:t>techniques </a:t>
            </a:r>
            <a:r>
              <a:rPr lang="fr-FR" sz="2200" b="1" spc="0" dirty="0" smtClean="0">
                <a:solidFill>
                  <a:srgbClr val="FF0000"/>
                </a:solidFill>
                <a:latin typeface="Calibri" panose="020F0502020204030204" pitchFamily="34" charset="0"/>
                <a:cs typeface="Calibri" panose="020F0502020204030204" pitchFamily="34" charset="0"/>
              </a:rPr>
              <a:t>sportives </a:t>
            </a:r>
            <a:r>
              <a:rPr lang="fr-FR" sz="2200" b="1" spc="0" dirty="0" smtClean="0">
                <a:solidFill>
                  <a:schemeClr val="tx1"/>
                </a:solidFill>
                <a:latin typeface="Calibri" panose="020F0502020204030204" pitchFamily="34" charset="0"/>
                <a:cs typeface="Calibri" panose="020F0502020204030204" pitchFamily="34" charset="0"/>
              </a:rPr>
              <a:t>auquel </a:t>
            </a:r>
            <a:r>
              <a:rPr lang="fr-FR" sz="2200" b="1" spc="0" dirty="0">
                <a:solidFill>
                  <a:schemeClr val="tx1"/>
                </a:solidFill>
                <a:latin typeface="Calibri" panose="020F0502020204030204" pitchFamily="34" charset="0"/>
                <a:cs typeface="Calibri" panose="020F0502020204030204" pitchFamily="34" charset="0"/>
              </a:rPr>
              <a:t>on ne pense pas du tout</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smtClean="0">
                <a:solidFill>
                  <a:schemeClr val="tx1"/>
                </a:solidFill>
                <a:latin typeface="Calibri" panose="020F0502020204030204" pitchFamily="34" charset="0"/>
                <a:cs typeface="Calibri" panose="020F0502020204030204" pitchFamily="34" charset="0"/>
              </a:rPr>
              <a:t>Il </a:t>
            </a:r>
            <a:r>
              <a:rPr lang="fr-FR" sz="2200" b="1" spc="0" dirty="0">
                <a:solidFill>
                  <a:schemeClr val="tx1"/>
                </a:solidFill>
                <a:latin typeface="Calibri" panose="020F0502020204030204" pitchFamily="34" charset="0"/>
                <a:cs typeface="Calibri" panose="020F0502020204030204" pitchFamily="34" charset="0"/>
              </a:rPr>
              <a:t>y a aussi, pour les femmes, le fait de devoir composer avec leurs </a:t>
            </a:r>
            <a:r>
              <a:rPr lang="fr-FR" sz="2200" b="1" spc="0" dirty="0" smtClean="0">
                <a:solidFill>
                  <a:schemeClr val="tx1"/>
                </a:solidFill>
                <a:latin typeface="Calibri" panose="020F0502020204030204" pitchFamily="34" charset="0"/>
                <a:cs typeface="Calibri" panose="020F0502020204030204" pitchFamily="34" charset="0"/>
              </a:rPr>
              <a:t>seins, de mettre son corps à l’épreuve de l’activité sportive</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Je </a:t>
            </a:r>
            <a:r>
              <a:rPr lang="fr-FR" sz="2200" spc="0" dirty="0">
                <a:solidFill>
                  <a:schemeClr val="tx1"/>
                </a:solidFill>
                <a:latin typeface="Calibri" panose="020F0502020204030204" pitchFamily="34" charset="0"/>
                <a:cs typeface="Calibri" panose="020F0502020204030204" pitchFamily="34" charset="0"/>
              </a:rPr>
              <a:t>lis : </a:t>
            </a:r>
            <a:r>
              <a:rPr lang="fr-FR" sz="2200" b="1" spc="0" dirty="0">
                <a:solidFill>
                  <a:srgbClr val="FF0000"/>
                </a:solidFill>
                <a:latin typeface="Calibri" panose="020F0502020204030204" pitchFamily="34" charset="0"/>
                <a:cs typeface="Calibri" panose="020F0502020204030204" pitchFamily="34" charset="0"/>
              </a:rPr>
              <a:t>« Des seins qui atteignent parfois plus de 72 km/h en une seconde, qui peuvent rebondir de 21 cm vers le haut, dont le poids est multiplié par 5, qui sautent 5 000 fois en trente minutes de course à pied… […] Trop grosse, trop petite, embarrassante au propre ou au figuré, douloureuse, parfois même source de scandale, la poitrine fait partie des points qui entrent spécifiquement en compte dans la performance des femmes »</a:t>
            </a:r>
            <a:r>
              <a:rPr lang="fr-FR" sz="2200" b="1" spc="0" dirty="0">
                <a:solidFill>
                  <a:schemeClr val="tx1"/>
                </a:solidFill>
                <a:latin typeface="Calibri" panose="020F0502020204030204" pitchFamily="34" charset="0"/>
                <a:cs typeface="Calibri" panose="020F0502020204030204" pitchFamily="34" charset="0"/>
              </a:rPr>
              <a:t>.</a:t>
            </a:r>
            <a:endParaRPr lang="fr-FR" sz="2200" b="1"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7480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222" y="0"/>
            <a:ext cx="5076527" cy="6858000"/>
          </a:xfrm>
          <a:prstGeom prst="rect">
            <a:avLst/>
          </a:prstGeom>
        </p:spPr>
      </p:pic>
    </p:spTree>
    <p:extLst>
      <p:ext uri="{BB962C8B-B14F-4D97-AF65-F5344CB8AC3E}">
        <p14:creationId xmlns:p14="http://schemas.microsoft.com/office/powerpoint/2010/main" val="1258890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451" y="2782389"/>
            <a:ext cx="11325498" cy="992777"/>
          </a:xfrm>
        </p:spPr>
        <p:txBody>
          <a:bodyPr>
            <a:noAutofit/>
          </a:bodyPr>
          <a:lstStyle/>
          <a:p>
            <a:pPr>
              <a:lnSpc>
                <a:spcPct val="100000"/>
              </a:lnSpc>
            </a:pPr>
            <a:r>
              <a:rPr lang="fr-FR" sz="2000" spc="0" dirty="0">
                <a:solidFill>
                  <a:schemeClr val="tx1"/>
                </a:solidFill>
                <a:latin typeface="Calibri" panose="020F0502020204030204" pitchFamily="34" charset="0"/>
                <a:cs typeface="Calibri" panose="020F0502020204030204" pitchFamily="34" charset="0"/>
              </a:rPr>
              <a:t>Et de fait, on a des cas </a:t>
            </a:r>
            <a:r>
              <a:rPr lang="fr-FR" sz="2000" spc="0" dirty="0" smtClean="0">
                <a:solidFill>
                  <a:schemeClr val="tx1"/>
                </a:solidFill>
                <a:latin typeface="Calibri" panose="020F0502020204030204" pitchFamily="34" charset="0"/>
                <a:cs typeface="Calibri" panose="020F0502020204030204" pitchFamily="34" charset="0"/>
              </a:rPr>
              <a:t>exemplaires</a:t>
            </a:r>
            <a:r>
              <a:rPr lang="fr-FR" sz="2000" spc="0" dirty="0">
                <a:solidFill>
                  <a:schemeClr val="tx1"/>
                </a:solidFill>
                <a:latin typeface="Calibri" panose="020F0502020204030204" pitchFamily="34" charset="0"/>
                <a:cs typeface="Calibri" panose="020F0502020204030204" pitchFamily="34" charset="0"/>
              </a:rPr>
              <a:t> : </a:t>
            </a: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1200" spc="0" dirty="0">
                <a:solidFill>
                  <a:schemeClr val="tx1"/>
                </a:solidFill>
                <a:latin typeface="Calibri" panose="020F0502020204030204" pitchFamily="34" charset="0"/>
                <a:cs typeface="Calibri" panose="020F0502020204030204" pitchFamily="34" charset="0"/>
              </a:rPr>
              <a:t/>
            </a:r>
            <a:br>
              <a:rPr lang="fr-FR" sz="12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1930</a:t>
            </a:r>
            <a:r>
              <a:rPr lang="fr-FR" sz="2000" spc="0" dirty="0">
                <a:solidFill>
                  <a:schemeClr val="tx1"/>
                </a:solidFill>
                <a:latin typeface="Calibri" panose="020F0502020204030204" pitchFamily="34" charset="0"/>
                <a:cs typeface="Calibri" panose="020F0502020204030204" pitchFamily="34" charset="0"/>
              </a:rPr>
              <a:t>, la sportive </a:t>
            </a:r>
            <a:r>
              <a:rPr lang="fr-FR" sz="2000" b="1" spc="0" dirty="0">
                <a:solidFill>
                  <a:schemeClr val="tx1"/>
                </a:solidFill>
                <a:latin typeface="Calibri" panose="020F0502020204030204" pitchFamily="34" charset="0"/>
                <a:cs typeface="Calibri" panose="020F0502020204030204" pitchFamily="34" charset="0"/>
              </a:rPr>
              <a:t>Violette </a:t>
            </a:r>
            <a:r>
              <a:rPr lang="fr-FR" sz="2000" b="1" spc="0" dirty="0" smtClean="0">
                <a:solidFill>
                  <a:schemeClr val="tx1"/>
                </a:solidFill>
                <a:latin typeface="Calibri" panose="020F0502020204030204" pitchFamily="34" charset="0"/>
                <a:cs typeface="Calibri" panose="020F0502020204030204" pitchFamily="34" charset="0"/>
              </a:rPr>
              <a:t>Morris*</a:t>
            </a:r>
            <a:r>
              <a:rPr lang="fr-FR" sz="2000" spc="0" dirty="0" smtClean="0">
                <a:solidFill>
                  <a:schemeClr val="tx1"/>
                </a:solidFill>
                <a:latin typeface="Calibri" panose="020F0502020204030204" pitchFamily="34" charset="0"/>
                <a:cs typeface="Calibri" panose="020F0502020204030204" pitchFamily="34" charset="0"/>
              </a:rPr>
              <a:t>, boxeuse, footballeuse, Bol </a:t>
            </a:r>
            <a:r>
              <a:rPr lang="fr-FR" sz="2000" spc="0" dirty="0">
                <a:solidFill>
                  <a:schemeClr val="tx1"/>
                </a:solidFill>
                <a:latin typeface="Calibri" panose="020F0502020204030204" pitchFamily="34" charset="0"/>
                <a:cs typeface="Calibri" panose="020F0502020204030204" pitchFamily="34" charset="0"/>
              </a:rPr>
              <a:t>d’Or auto en 1927, s’est fait faire une </a:t>
            </a:r>
            <a:r>
              <a:rPr lang="fr-FR" sz="2000" b="1" spc="0" dirty="0">
                <a:solidFill>
                  <a:schemeClr val="tx1"/>
                </a:solidFill>
                <a:latin typeface="Calibri" panose="020F0502020204030204" pitchFamily="34" charset="0"/>
                <a:cs typeface="Calibri" panose="020F0502020204030204" pitchFamily="34" charset="0"/>
              </a:rPr>
              <a:t>mastectomie bilatérale</a:t>
            </a:r>
            <a:r>
              <a:rPr lang="fr-FR" sz="2000" spc="0" dirty="0">
                <a:solidFill>
                  <a:schemeClr val="tx1"/>
                </a:solidFill>
                <a:latin typeface="Calibri" panose="020F0502020204030204" pitchFamily="34" charset="0"/>
                <a:cs typeface="Calibri" panose="020F0502020204030204" pitchFamily="34" charset="0"/>
              </a:rPr>
              <a:t> parce qu’elle était gênée au volant par ses seins</a:t>
            </a:r>
            <a:r>
              <a:rPr lang="fr-FR" sz="2000" spc="0" dirty="0" smtClean="0">
                <a:solidFill>
                  <a:schemeClr val="tx1"/>
                </a:solidFill>
                <a:latin typeface="Calibri" panose="020F0502020204030204" pitchFamily="34" charset="0"/>
                <a:cs typeface="Calibri" panose="020F0502020204030204" pitchFamily="34" charset="0"/>
              </a:rPr>
              <a:t>.</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2010</a:t>
            </a:r>
            <a:r>
              <a:rPr lang="fr-FR" sz="2000" spc="0" dirty="0">
                <a:solidFill>
                  <a:schemeClr val="tx1"/>
                </a:solidFill>
                <a:latin typeface="Calibri" panose="020F0502020204030204" pitchFamily="34" charset="0"/>
                <a:cs typeface="Calibri" panose="020F0502020204030204" pitchFamily="34" charset="0"/>
              </a:rPr>
              <a:t>, perturbée par son 80E qui lui fait mal au dos, la gêne au service et lui fait perdre de la vitesse, </a:t>
            </a:r>
            <a:r>
              <a:rPr lang="fr-FR" sz="2000" b="1" spc="0" dirty="0">
                <a:solidFill>
                  <a:schemeClr val="tx1"/>
                </a:solidFill>
                <a:latin typeface="Calibri" panose="020F0502020204030204" pitchFamily="34" charset="0"/>
                <a:cs typeface="Calibri" panose="020F0502020204030204" pitchFamily="34" charset="0"/>
              </a:rPr>
              <a:t>Simona </a:t>
            </a:r>
            <a:r>
              <a:rPr lang="fr-FR" sz="2000" b="1" spc="0" dirty="0" err="1" smtClean="0">
                <a:solidFill>
                  <a:schemeClr val="tx1"/>
                </a:solidFill>
                <a:latin typeface="Calibri" panose="020F0502020204030204" pitchFamily="34" charset="0"/>
                <a:cs typeface="Calibri" panose="020F0502020204030204" pitchFamily="34" charset="0"/>
              </a:rPr>
              <a:t>Halep</a:t>
            </a:r>
            <a:r>
              <a:rPr lang="fr-FR" sz="2000" b="1" spc="0" dirty="0" smtClean="0">
                <a:solidFill>
                  <a:schemeClr val="tx1"/>
                </a:solidFill>
                <a:latin typeface="Calibri" panose="020F0502020204030204" pitchFamily="34" charset="0"/>
                <a:cs typeface="Calibri" panose="020F0502020204030204" pitchFamily="34" charset="0"/>
              </a:rPr>
              <a:t>*</a:t>
            </a:r>
            <a:r>
              <a:rPr lang="fr-FR" sz="2000" spc="0" dirty="0" smtClean="0">
                <a:solidFill>
                  <a:schemeClr val="tx1"/>
                </a:solidFill>
                <a:latin typeface="Calibri" panose="020F0502020204030204" pitchFamily="34" charset="0"/>
                <a:cs typeface="Calibri" panose="020F0502020204030204" pitchFamily="34" charset="0"/>
              </a:rPr>
              <a:t>, </a:t>
            </a:r>
            <a:r>
              <a:rPr lang="fr-FR" sz="2000" spc="0" dirty="0">
                <a:solidFill>
                  <a:schemeClr val="tx1"/>
                </a:solidFill>
                <a:latin typeface="Calibri" panose="020F0502020204030204" pitchFamily="34" charset="0"/>
                <a:cs typeface="Calibri" panose="020F0502020204030204" pitchFamily="34" charset="0"/>
              </a:rPr>
              <a:t>joueuse de tennis </a:t>
            </a:r>
            <a:r>
              <a:rPr lang="fr-FR" sz="2000" spc="0" dirty="0" smtClean="0">
                <a:solidFill>
                  <a:schemeClr val="tx1"/>
                </a:solidFill>
                <a:latin typeface="Calibri" panose="020F0502020204030204" pitchFamily="34" charset="0"/>
                <a:cs typeface="Calibri" panose="020F0502020204030204" pitchFamily="34" charset="0"/>
              </a:rPr>
              <a:t>roumaine (n° 1 mondial en 2017, Roland Garros 2018, Wimbledon 2019), </a:t>
            </a:r>
            <a:r>
              <a:rPr lang="fr-FR" sz="2000" spc="0" dirty="0">
                <a:solidFill>
                  <a:schemeClr val="tx1"/>
                </a:solidFill>
                <a:latin typeface="Calibri" panose="020F0502020204030204" pitchFamily="34" charset="0"/>
                <a:cs typeface="Calibri" panose="020F0502020204030204" pitchFamily="34" charset="0"/>
              </a:rPr>
              <a:t>opte pour une </a:t>
            </a:r>
            <a:r>
              <a:rPr lang="fr-FR" sz="2000" b="1" spc="0" dirty="0">
                <a:solidFill>
                  <a:schemeClr val="tx1"/>
                </a:solidFill>
                <a:latin typeface="Calibri" panose="020F0502020204030204" pitchFamily="34" charset="0"/>
                <a:cs typeface="Calibri" panose="020F0502020204030204" pitchFamily="34" charset="0"/>
              </a:rPr>
              <a:t>réduction mammaire</a:t>
            </a:r>
            <a:r>
              <a:rPr lang="fr-FR" sz="2000" spc="0" dirty="0">
                <a:solidFill>
                  <a:schemeClr val="tx1"/>
                </a:solidFill>
                <a:latin typeface="Calibri" panose="020F0502020204030204" pitchFamily="34" charset="0"/>
                <a:cs typeface="Calibri" panose="020F0502020204030204" pitchFamily="34" charset="0"/>
              </a:rPr>
              <a:t> et un </a:t>
            </a:r>
            <a:r>
              <a:rPr lang="fr-FR" sz="2000" spc="0" dirty="0" smtClean="0">
                <a:solidFill>
                  <a:schemeClr val="tx1"/>
                </a:solidFill>
                <a:latin typeface="Calibri" panose="020F0502020204030204" pitchFamily="34" charset="0"/>
                <a:cs typeface="Calibri" panose="020F0502020204030204" pitchFamily="34" charset="0"/>
              </a:rPr>
              <a:t>80B : </a:t>
            </a:r>
            <a:r>
              <a:rPr lang="fr-FR" sz="2000" b="1" spc="0" dirty="0">
                <a:solidFill>
                  <a:schemeClr val="tx1"/>
                </a:solidFill>
                <a:latin typeface="Calibri" panose="020F0502020204030204" pitchFamily="34" charset="0"/>
                <a:cs typeface="Calibri" panose="020F0502020204030204" pitchFamily="34" charset="0"/>
              </a:rPr>
              <a:t>« Je savais qu’il fallait le faire pour le tennis. Mon rêve, c’était simplement de devenir la meilleure joueuse au monde »</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Laura </a:t>
            </a:r>
            <a:r>
              <a:rPr lang="fr-FR" sz="2000" spc="0" dirty="0" err="1">
                <a:solidFill>
                  <a:schemeClr val="tx1"/>
                </a:solidFill>
                <a:latin typeface="Calibri" panose="020F0502020204030204" pitchFamily="34" charset="0"/>
                <a:cs typeface="Calibri" panose="020F0502020204030204" pitchFamily="34" charset="0"/>
              </a:rPr>
              <a:t>Flessel</a:t>
            </a:r>
            <a:r>
              <a:rPr lang="fr-FR" sz="2000" spc="0" dirty="0">
                <a:solidFill>
                  <a:schemeClr val="tx1"/>
                </a:solidFill>
                <a:latin typeface="Calibri" panose="020F0502020204030204" pitchFamily="34" charset="0"/>
                <a:cs typeface="Calibri" panose="020F0502020204030204" pitchFamily="34" charset="0"/>
              </a:rPr>
              <a:t> rapporte que, </a:t>
            </a:r>
            <a:r>
              <a:rPr lang="fr-FR" sz="2000" b="1" spc="0" dirty="0">
                <a:solidFill>
                  <a:schemeClr val="tx1"/>
                </a:solidFill>
                <a:latin typeface="Calibri" panose="020F0502020204030204" pitchFamily="34" charset="0"/>
                <a:cs typeface="Calibri" panose="020F0502020204030204" pitchFamily="34" charset="0"/>
              </a:rPr>
              <a:t>« dans le vestiaire, j’ai vu des filles qui ne voulaient tellement pas en avoir </a:t>
            </a:r>
            <a:r>
              <a:rPr lang="fr-FR" sz="2000" b="1" spc="0" dirty="0" smtClean="0">
                <a:solidFill>
                  <a:schemeClr val="tx1"/>
                </a:solidFill>
                <a:latin typeface="Calibri" panose="020F0502020204030204" pitchFamily="34" charset="0"/>
                <a:cs typeface="Calibri" panose="020F0502020204030204" pitchFamily="34" charset="0"/>
              </a:rPr>
              <a:t>[des seins] qu’elles </a:t>
            </a:r>
            <a:r>
              <a:rPr lang="fr-FR" sz="2000" b="1" spc="0" dirty="0">
                <a:solidFill>
                  <a:schemeClr val="tx1"/>
                </a:solidFill>
                <a:latin typeface="Calibri" panose="020F0502020204030204" pitchFamily="34" charset="0"/>
                <a:cs typeface="Calibri" panose="020F0502020204030204" pitchFamily="34" charset="0"/>
              </a:rPr>
              <a:t>se les bandaient »</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000" spc="0" dirty="0">
                <a:solidFill>
                  <a:schemeClr val="tx1"/>
                </a:solidFill>
                <a:latin typeface="Calibri" panose="020F0502020204030204" pitchFamily="34" charset="0"/>
                <a:cs typeface="Calibri" panose="020F0502020204030204" pitchFamily="34" charset="0"/>
              </a:rPr>
              <a:t>O</a:t>
            </a:r>
            <a:r>
              <a:rPr lang="fr-FR" sz="2000" spc="0" dirty="0" smtClean="0">
                <a:solidFill>
                  <a:schemeClr val="tx1"/>
                </a:solidFill>
                <a:latin typeface="Calibri" panose="020F0502020204030204" pitchFamily="34" charset="0"/>
                <a:cs typeface="Calibri" panose="020F0502020204030204" pitchFamily="34" charset="0"/>
              </a:rPr>
              <a:t>n </a:t>
            </a:r>
            <a:r>
              <a:rPr lang="fr-FR" sz="2000" spc="0" dirty="0">
                <a:solidFill>
                  <a:schemeClr val="tx1"/>
                </a:solidFill>
                <a:latin typeface="Calibri" panose="020F0502020204030204" pitchFamily="34" charset="0"/>
                <a:cs typeface="Calibri" panose="020F0502020204030204" pitchFamily="34" charset="0"/>
              </a:rPr>
              <a:t>estime aujourd’hui qu’</a:t>
            </a:r>
            <a:r>
              <a:rPr lang="fr-FR" sz="2000" b="1" spc="0" dirty="0">
                <a:solidFill>
                  <a:srgbClr val="FF0000"/>
                </a:solidFill>
                <a:latin typeface="Calibri" panose="020F0502020204030204" pitchFamily="34" charset="0"/>
                <a:cs typeface="Calibri" panose="020F0502020204030204" pitchFamily="34" charset="0"/>
              </a:rPr>
              <a:t>une femme sur cinq délaisse le sport à cause de sa poitrine</a:t>
            </a:r>
            <a:r>
              <a:rPr lang="fr-FR" sz="2000" spc="0" dirty="0">
                <a:solidFill>
                  <a:schemeClr val="tx1"/>
                </a:solidFill>
                <a:latin typeface="Calibri" panose="020F0502020204030204" pitchFamily="34" charset="0"/>
                <a:cs typeface="Calibri" panose="020F0502020204030204" pitchFamily="34" charset="0"/>
              </a:rPr>
              <a:t>. Pour </a:t>
            </a:r>
            <a:r>
              <a:rPr lang="fr-FR" sz="2000" spc="0" dirty="0" smtClean="0">
                <a:solidFill>
                  <a:schemeClr val="tx1"/>
                </a:solidFill>
                <a:latin typeface="Calibri" panose="020F0502020204030204" pitchFamily="34" charset="0"/>
                <a:cs typeface="Calibri" panose="020F0502020204030204" pitchFamily="34" charset="0"/>
              </a:rPr>
              <a:t>beaucoup, </a:t>
            </a:r>
            <a:r>
              <a:rPr lang="fr-FR" sz="2000" spc="0" dirty="0">
                <a:solidFill>
                  <a:schemeClr val="tx1"/>
                </a:solidFill>
                <a:latin typeface="Calibri" panose="020F0502020204030204" pitchFamily="34" charset="0"/>
                <a:cs typeface="Calibri" panose="020F0502020204030204" pitchFamily="34" charset="0"/>
              </a:rPr>
              <a:t>une grosse poitrine </a:t>
            </a:r>
            <a:r>
              <a:rPr lang="fr-FR" sz="2000" b="1" u="sng" spc="0" dirty="0">
                <a:solidFill>
                  <a:schemeClr val="tx1"/>
                </a:solidFill>
                <a:latin typeface="Calibri" panose="020F0502020204030204" pitchFamily="34" charset="0"/>
                <a:cs typeface="Calibri" panose="020F0502020204030204" pitchFamily="34" charset="0"/>
              </a:rPr>
              <a:t>contrevient à l’idéal du corps athlétique et entrave les gestes sportifs</a:t>
            </a:r>
            <a:r>
              <a:rPr lang="fr-FR" sz="2000" spc="0" dirty="0" smtClean="0">
                <a:solidFill>
                  <a:schemeClr val="tx1"/>
                </a:solidFill>
                <a:latin typeface="Calibri" panose="020F0502020204030204" pitchFamily="34" charset="0"/>
                <a:cs typeface="Calibri" panose="020F0502020204030204" pitchFamily="34" charset="0"/>
              </a:rPr>
              <a:t>.</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endParaRPr lang="fr-FR" sz="20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6957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074" y="406400"/>
            <a:ext cx="11325497" cy="5759269"/>
          </a:xfrm>
        </p:spPr>
        <p:txBody>
          <a:bodyPr>
            <a:noAutofit/>
          </a:bodyPr>
          <a:lstStyle/>
          <a:p>
            <a:pPr>
              <a:lnSpc>
                <a:spcPct val="100000"/>
              </a:lnSpc>
            </a:pPr>
            <a:r>
              <a:rPr lang="fr-FR" sz="2000" b="1" spc="0" dirty="0" smtClean="0">
                <a:solidFill>
                  <a:schemeClr val="tx1"/>
                </a:solidFill>
                <a:latin typeface="Calibri" panose="020F0502020204030204" pitchFamily="34" charset="0"/>
                <a:cs typeface="Calibri" panose="020F0502020204030204" pitchFamily="34" charset="0"/>
              </a:rPr>
              <a:t/>
            </a:r>
            <a:br>
              <a:rPr lang="fr-FR" sz="2000" b="1" spc="0" dirty="0" smtClean="0">
                <a:solidFill>
                  <a:schemeClr val="tx1"/>
                </a:solidFill>
                <a:latin typeface="Calibri" panose="020F0502020204030204" pitchFamily="34" charset="0"/>
                <a:cs typeface="Calibri" panose="020F0502020204030204" pitchFamily="34" charset="0"/>
              </a:rPr>
            </a:br>
            <a:r>
              <a:rPr lang="fr-FR" sz="2000" b="1" spc="0" dirty="0" smtClean="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On peut </a:t>
            </a:r>
            <a:r>
              <a:rPr lang="fr-FR" sz="2000" b="1" spc="0" dirty="0">
                <a:solidFill>
                  <a:srgbClr val="FF0000"/>
                </a:solidFill>
                <a:latin typeface="Calibri" panose="020F0502020204030204" pitchFamily="34" charset="0"/>
                <a:cs typeface="Calibri" panose="020F0502020204030204" pitchFamily="34" charset="0"/>
              </a:rPr>
              <a:t>élargir au sport</a:t>
            </a:r>
            <a:r>
              <a:rPr lang="fr-FR" sz="2000" spc="0" dirty="0">
                <a:solidFill>
                  <a:schemeClr val="tx1"/>
                </a:solidFill>
                <a:latin typeface="Calibri" panose="020F0502020204030204" pitchFamily="34" charset="0"/>
                <a:cs typeface="Calibri" panose="020F0502020204030204" pitchFamily="34" charset="0"/>
              </a:rPr>
              <a:t> ce que le sociologue </a:t>
            </a:r>
            <a:r>
              <a:rPr lang="fr-FR" sz="2000" b="1" spc="0" dirty="0">
                <a:solidFill>
                  <a:schemeClr val="tx1"/>
                </a:solidFill>
                <a:latin typeface="Calibri" panose="020F0502020204030204" pitchFamily="34" charset="0"/>
                <a:cs typeface="Calibri" panose="020F0502020204030204" pitchFamily="34" charset="0"/>
              </a:rPr>
              <a:t>Howard Becker</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dit </a:t>
            </a:r>
            <a:r>
              <a:rPr lang="fr-FR" sz="2000" spc="0" dirty="0">
                <a:solidFill>
                  <a:schemeClr val="tx1"/>
                </a:solidFill>
                <a:latin typeface="Calibri" panose="020F0502020204030204" pitchFamily="34" charset="0"/>
                <a:cs typeface="Calibri" panose="020F0502020204030204" pitchFamily="34" charset="0"/>
              </a:rPr>
              <a:t>au sujet </a:t>
            </a:r>
            <a:r>
              <a:rPr lang="fr-FR" sz="2000" spc="0" dirty="0" smtClean="0">
                <a:solidFill>
                  <a:schemeClr val="tx1"/>
                </a:solidFill>
                <a:latin typeface="Calibri" panose="020F0502020204030204" pitchFamily="34" charset="0"/>
                <a:cs typeface="Calibri" panose="020F0502020204030204" pitchFamily="34" charset="0"/>
              </a:rPr>
              <a:t>des</a:t>
            </a:r>
            <a:r>
              <a:rPr lang="fr-FR" sz="2000" b="1" spc="0" dirty="0" smtClean="0">
                <a:solidFill>
                  <a:schemeClr val="tx1"/>
                </a:solidFill>
                <a:latin typeface="Calibri" panose="020F0502020204030204" pitchFamily="34" charset="0"/>
                <a:cs typeface="Calibri" panose="020F0502020204030204" pitchFamily="34" charset="0"/>
              </a:rPr>
              <a:t> « mondes </a:t>
            </a:r>
            <a:r>
              <a:rPr lang="fr-FR" sz="2000" b="1" spc="0" dirty="0">
                <a:solidFill>
                  <a:schemeClr val="tx1"/>
                </a:solidFill>
                <a:latin typeface="Calibri" panose="020F0502020204030204" pitchFamily="34" charset="0"/>
                <a:cs typeface="Calibri" panose="020F0502020204030204" pitchFamily="34" charset="0"/>
              </a:rPr>
              <a:t>de l’art</a:t>
            </a:r>
            <a:r>
              <a:rPr lang="fr-FR" sz="2000" spc="0" dirty="0">
                <a:solidFill>
                  <a:schemeClr val="tx1"/>
                </a:solidFill>
                <a:latin typeface="Calibri" panose="020F0502020204030204" pitchFamily="34" charset="0"/>
                <a:cs typeface="Calibri" panose="020F0502020204030204" pitchFamily="34" charset="0"/>
              </a:rPr>
              <a:t> » : </a:t>
            </a:r>
            <a:r>
              <a:rPr lang="fr-FR" sz="1600" spc="0" dirty="0" smtClean="0">
                <a:solidFill>
                  <a:schemeClr val="tx1"/>
                </a:solidFill>
                <a:latin typeface="Calibri" panose="020F0502020204030204" pitchFamily="34" charset="0"/>
                <a:cs typeface="Calibri" panose="020F0502020204030204" pitchFamily="34" charset="0"/>
              </a:rPr>
              <a:t/>
            </a:r>
            <a:br>
              <a:rPr lang="fr-FR" sz="1600" spc="0" dirty="0" smtClean="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t>
            </a:r>
            <a:r>
              <a:rPr lang="fr-FR" sz="2000" b="1" spc="0" dirty="0">
                <a:solidFill>
                  <a:srgbClr val="FF0000"/>
                </a:solidFill>
                <a:latin typeface="Calibri" panose="020F0502020204030204" pitchFamily="34" charset="0"/>
                <a:cs typeface="Calibri" panose="020F0502020204030204" pitchFamily="34" charset="0"/>
              </a:rPr>
              <a:t>–&gt;</a:t>
            </a:r>
            <a:r>
              <a:rPr lang="fr-FR" sz="2000" spc="0" dirty="0">
                <a:solidFill>
                  <a:schemeClr val="tx1"/>
                </a:solidFill>
                <a:latin typeface="Calibri" panose="020F0502020204030204" pitchFamily="34" charset="0"/>
                <a:cs typeface="Calibri" panose="020F0502020204030204" pitchFamily="34" charset="0"/>
              </a:rPr>
              <a:t> toute </a:t>
            </a:r>
            <a:r>
              <a:rPr lang="fr-FR" sz="2000" spc="0" dirty="0" smtClean="0">
                <a:solidFill>
                  <a:schemeClr val="tx1"/>
                </a:solidFill>
                <a:latin typeface="Calibri" panose="020F0502020204030204" pitchFamily="34" charset="0"/>
                <a:cs typeface="Calibri" panose="020F0502020204030204" pitchFamily="34" charset="0"/>
              </a:rPr>
              <a:t>œuvre d’art (un opéra, un tableau, une photographie, un jeu vidéo ou un morceau de 	rap) est le </a:t>
            </a:r>
            <a:r>
              <a:rPr lang="fr-FR" sz="2000" b="1" spc="0" dirty="0" smtClean="0">
                <a:solidFill>
                  <a:schemeClr val="tx1"/>
                </a:solidFill>
                <a:latin typeface="Calibri" panose="020F0502020204030204" pitchFamily="34" charset="0"/>
                <a:cs typeface="Calibri" panose="020F0502020204030204" pitchFamily="34" charset="0"/>
              </a:rPr>
              <a:t>produit concret d’une </a:t>
            </a:r>
            <a:r>
              <a:rPr lang="fr-FR" sz="2000" b="1" u="sng" spc="0" dirty="0" smtClean="0">
                <a:solidFill>
                  <a:schemeClr val="tx1"/>
                </a:solidFill>
                <a:latin typeface="Calibri" panose="020F0502020204030204" pitchFamily="34" charset="0"/>
                <a:cs typeface="Calibri" panose="020F0502020204030204" pitchFamily="34" charset="0"/>
              </a:rPr>
              <a:t>action collective</a:t>
            </a:r>
            <a:r>
              <a:rPr lang="fr-FR" sz="2000" spc="0" dirty="0" smtClean="0">
                <a:solidFill>
                  <a:schemeClr val="tx1"/>
                </a:solidFill>
                <a:latin typeface="Calibri" panose="020F0502020204030204" pitchFamily="34" charset="0"/>
                <a:cs typeface="Calibri" panose="020F0502020204030204" pitchFamily="34" charset="0"/>
              </a:rPr>
              <a:t>, qui prend appui sur une </a:t>
            </a:r>
            <a:r>
              <a:rPr lang="fr-FR" sz="2000" b="1" u="sng" spc="0" dirty="0" smtClean="0">
                <a:solidFill>
                  <a:schemeClr val="tx1"/>
                </a:solidFill>
                <a:latin typeface="Calibri" panose="020F0502020204030204" pitchFamily="34" charset="0"/>
                <a:cs typeface="Calibri" panose="020F0502020204030204" pitchFamily="34" charset="0"/>
              </a:rPr>
              <a:t>chaîne de</a:t>
            </a:r>
            <a:r>
              <a:rPr lang="fr-FR" sz="2000" b="1" spc="0" dirty="0" smtClean="0">
                <a:solidFill>
                  <a:schemeClr val="tx1"/>
                </a:solidFill>
                <a:latin typeface="Calibri" panose="020F0502020204030204" pitchFamily="34" charset="0"/>
                <a:cs typeface="Calibri" panose="020F0502020204030204" pitchFamily="34" charset="0"/>
              </a:rPr>
              <a:t> 	</a:t>
            </a:r>
            <a:r>
              <a:rPr lang="fr-FR" sz="2000" b="1" u="sng" spc="0" dirty="0" smtClean="0">
                <a:solidFill>
                  <a:schemeClr val="tx1"/>
                </a:solidFill>
                <a:latin typeface="Calibri" panose="020F0502020204030204" pitchFamily="34" charset="0"/>
                <a:cs typeface="Calibri" panose="020F0502020204030204" pitchFamily="34" charset="0"/>
              </a:rPr>
              <a:t>coopération</a:t>
            </a:r>
            <a:r>
              <a:rPr lang="fr-FR" sz="2000" spc="0" dirty="0" smtClean="0">
                <a:solidFill>
                  <a:schemeClr val="tx1"/>
                </a:solidFill>
                <a:latin typeface="Calibri" panose="020F0502020204030204" pitchFamily="34" charset="0"/>
                <a:cs typeface="Calibri" panose="020F0502020204030204" pitchFamily="34" charset="0"/>
              </a:rPr>
              <a:t> qui relie les créateurs du passé à ceux du présent, qui mobilise des gestes et des 	règles, mais aussi des fabricants de matériel, des intermédiaires (comme les critiques d’art ou les 	théoriciens) et un public, et tous ces acteurs sont reliés entre eux par des </a:t>
            </a:r>
            <a:r>
              <a:rPr lang="fr-FR" sz="2000" b="1" spc="0" dirty="0" smtClean="0">
                <a:solidFill>
                  <a:schemeClr val="tx1"/>
                </a:solidFill>
                <a:latin typeface="Calibri" panose="020F0502020204030204" pitchFamily="34" charset="0"/>
                <a:cs typeface="Calibri" panose="020F0502020204030204" pitchFamily="34" charset="0"/>
              </a:rPr>
              <a:t>conventions communes</a:t>
            </a:r>
            <a:r>
              <a:rPr lang="fr-FR" sz="2000" spc="0" dirty="0" smtClean="0">
                <a:solidFill>
                  <a:schemeClr val="tx1"/>
                </a:solidFill>
                <a:latin typeface="Calibri" panose="020F0502020204030204" pitchFamily="34" charset="0"/>
                <a:cs typeface="Calibri" panose="020F0502020204030204" pitchFamily="34" charset="0"/>
              </a:rPr>
              <a:t> 	qui ont la forme de savoirs, de techniques, d’habitudes et de catégories de perception qui, 	ensemble, donnent </a:t>
            </a:r>
            <a:r>
              <a:rPr lang="fr-FR" sz="2000" b="1" spc="0" dirty="0" smtClean="0">
                <a:solidFill>
                  <a:schemeClr val="tx1"/>
                </a:solidFill>
                <a:latin typeface="Calibri" panose="020F0502020204030204" pitchFamily="34" charset="0"/>
                <a:cs typeface="Calibri" panose="020F0502020204030204" pitchFamily="34" charset="0"/>
              </a:rPr>
              <a:t>sa valeur</a:t>
            </a:r>
            <a:r>
              <a:rPr lang="fr-FR" sz="2000" spc="0" dirty="0" smtClean="0">
                <a:solidFill>
                  <a:schemeClr val="tx1"/>
                </a:solidFill>
                <a:latin typeface="Calibri" panose="020F0502020204030204" pitchFamily="34" charset="0"/>
                <a:cs typeface="Calibri" panose="020F0502020204030204" pitchFamily="34" charset="0"/>
              </a:rPr>
              <a:t> et </a:t>
            </a:r>
            <a:r>
              <a:rPr lang="fr-FR" sz="2000" b="1" spc="0" dirty="0" smtClean="0">
                <a:solidFill>
                  <a:schemeClr val="tx1"/>
                </a:solidFill>
                <a:latin typeface="Calibri" panose="020F0502020204030204" pitchFamily="34" charset="0"/>
                <a:cs typeface="Calibri" panose="020F0502020204030204" pitchFamily="34" charset="0"/>
              </a:rPr>
              <a:t>sa saveur</a:t>
            </a:r>
            <a:r>
              <a:rPr lang="fr-FR" sz="2000" spc="0" dirty="0" smtClean="0">
                <a:solidFill>
                  <a:schemeClr val="tx1"/>
                </a:solidFill>
                <a:latin typeface="Calibri" panose="020F0502020204030204" pitchFamily="34" charset="0"/>
                <a:cs typeface="Calibri" panose="020F0502020204030204" pitchFamily="34" charset="0"/>
              </a:rPr>
              <a:t> à l’activité artistique (</a:t>
            </a:r>
            <a:r>
              <a:rPr lang="fr-FR" sz="2000" b="1" spc="0" dirty="0" smtClean="0">
                <a:solidFill>
                  <a:schemeClr val="tx1"/>
                </a:solidFill>
                <a:latin typeface="Calibri" panose="020F0502020204030204" pitchFamily="34" charset="0"/>
                <a:cs typeface="Calibri" panose="020F0502020204030204" pitchFamily="34" charset="0"/>
              </a:rPr>
              <a:t>Becker 1982</a:t>
            </a:r>
            <a:r>
              <a:rPr lang="fr-FR" sz="2000" spc="0" dirty="0" smtClean="0">
                <a:solidFill>
                  <a:schemeClr val="tx1"/>
                </a:solidFill>
                <a:latin typeface="Calibri" panose="020F0502020204030204" pitchFamily="34" charset="0"/>
                <a:cs typeface="Calibri" panose="020F0502020204030204" pitchFamily="34" charset="0"/>
              </a:rPr>
              <a:t>). </a:t>
            </a:r>
            <a:br>
              <a:rPr lang="fr-FR" sz="2000" spc="0" dirty="0" smtClean="0">
                <a:solidFill>
                  <a:schemeClr val="tx1"/>
                </a:solidFill>
                <a:latin typeface="Calibri" panose="020F0502020204030204" pitchFamily="34" charset="0"/>
                <a:cs typeface="Calibri" panose="020F0502020204030204" pitchFamily="34" charset="0"/>
              </a:rPr>
            </a:br>
            <a:r>
              <a:rPr lang="fr-FR" sz="1600" spc="0" dirty="0" smtClean="0">
                <a:solidFill>
                  <a:schemeClr val="tx1"/>
                </a:solidFill>
                <a:latin typeface="Calibri" panose="020F0502020204030204" pitchFamily="34" charset="0"/>
                <a:cs typeface="Calibri" panose="020F0502020204030204" pitchFamily="34" charset="0"/>
              </a:rPr>
              <a:t/>
            </a:r>
            <a:br>
              <a:rPr lang="fr-FR" sz="1600" spc="0" dirty="0" smtClean="0">
                <a:solidFill>
                  <a:schemeClr val="tx1"/>
                </a:solidFill>
                <a:latin typeface="Calibri" panose="020F0502020204030204" pitchFamily="34" charset="0"/>
                <a:cs typeface="Calibri" panose="020F0502020204030204" pitchFamily="34" charset="0"/>
              </a:rPr>
            </a:br>
            <a:r>
              <a:rPr lang="fr-FR" sz="1600" spc="0" dirty="0">
                <a:solidFill>
                  <a:schemeClr val="tx1"/>
                </a:solidFill>
                <a:latin typeface="Calibri" panose="020F0502020204030204" pitchFamily="34" charset="0"/>
                <a:cs typeface="Calibri" panose="020F0502020204030204" pitchFamily="34" charset="0"/>
              </a:rPr>
              <a:t/>
            </a:r>
            <a:br>
              <a:rPr lang="fr-FR" sz="16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000" b="1" spc="0" dirty="0" smtClean="0">
                <a:solidFill>
                  <a:schemeClr val="tx1"/>
                </a:solidFill>
                <a:latin typeface="Calibri" panose="020F0502020204030204" pitchFamily="34" charset="0"/>
                <a:cs typeface="Calibri" panose="020F0502020204030204" pitchFamily="34" charset="0"/>
              </a:rPr>
              <a:t>Activités </a:t>
            </a:r>
            <a:r>
              <a:rPr lang="fr-FR" sz="2000" b="1" spc="0" dirty="0">
                <a:solidFill>
                  <a:schemeClr val="tx1"/>
                </a:solidFill>
                <a:latin typeface="Calibri" panose="020F0502020204030204" pitchFamily="34" charset="0"/>
                <a:cs typeface="Calibri" panose="020F0502020204030204" pitchFamily="34" charset="0"/>
              </a:rPr>
              <a:t>corporelles à vocation </a:t>
            </a:r>
            <a:r>
              <a:rPr lang="fr-FR" sz="2000" b="1" spc="0" dirty="0" smtClean="0">
                <a:solidFill>
                  <a:schemeClr val="tx1"/>
                </a:solidFill>
                <a:latin typeface="Calibri" panose="020F0502020204030204" pitchFamily="34" charset="0"/>
                <a:cs typeface="Calibri" panose="020F0502020204030204" pitchFamily="34" charset="0"/>
              </a:rPr>
              <a:t>sportive</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 exactement </a:t>
            </a:r>
            <a:r>
              <a:rPr lang="fr-FR" sz="2000" spc="0" dirty="0">
                <a:solidFill>
                  <a:schemeClr val="tx1"/>
                </a:solidFill>
                <a:latin typeface="Calibri" panose="020F0502020204030204" pitchFamily="34" charset="0"/>
                <a:cs typeface="Calibri" panose="020F0502020204030204" pitchFamily="34" charset="0"/>
              </a:rPr>
              <a:t>la même chose : </a:t>
            </a:r>
            <a:r>
              <a:rPr lang="fr-FR" sz="2000" spc="0" dirty="0" smtClean="0">
                <a:solidFill>
                  <a:schemeClr val="tx1"/>
                </a:solidFill>
                <a:latin typeface="Calibri" panose="020F0502020204030204" pitchFamily="34" charset="0"/>
                <a:cs typeface="Calibri" panose="020F0502020204030204" pitchFamily="34" charset="0"/>
              </a:rPr>
              <a:t/>
            </a:r>
            <a:br>
              <a:rPr lang="fr-FR" sz="2000" spc="0" dirty="0" smtClean="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t>
            </a:r>
            <a:r>
              <a:rPr lang="fr-FR" sz="2000" b="1" spc="0" dirty="0">
                <a:solidFill>
                  <a:srgbClr val="FF0000"/>
                </a:solidFill>
                <a:latin typeface="Calibri" panose="020F0502020204030204" pitchFamily="34" charset="0"/>
                <a:cs typeface="Calibri" panose="020F0502020204030204" pitchFamily="34" charset="0"/>
              </a:rPr>
              <a:t> –&gt;</a:t>
            </a:r>
            <a:r>
              <a:rPr lang="fr-FR" sz="2000" spc="0" dirty="0">
                <a:solidFill>
                  <a:schemeClr val="tx1"/>
                </a:solidFill>
                <a:latin typeface="Calibri" panose="020F0502020204030204" pitchFamily="34" charset="0"/>
                <a:cs typeface="Calibri" panose="020F0502020204030204" pitchFamily="34" charset="0"/>
              </a:rPr>
              <a:t> il existe des « </a:t>
            </a:r>
            <a:r>
              <a:rPr lang="fr-FR" sz="2000" b="1" spc="0" dirty="0">
                <a:solidFill>
                  <a:schemeClr val="tx1"/>
                </a:solidFill>
                <a:latin typeface="Calibri" panose="020F0502020204030204" pitchFamily="34" charset="0"/>
                <a:cs typeface="Calibri" panose="020F0502020204030204" pitchFamily="34" charset="0"/>
              </a:rPr>
              <a:t>mondes du sport</a:t>
            </a:r>
            <a:r>
              <a:rPr lang="fr-FR" sz="2000" spc="0" dirty="0">
                <a:solidFill>
                  <a:schemeClr val="tx1"/>
                </a:solidFill>
                <a:latin typeface="Calibri" panose="020F0502020204030204" pitchFamily="34" charset="0"/>
                <a:cs typeface="Calibri" panose="020F0502020204030204" pitchFamily="34" charset="0"/>
              </a:rPr>
              <a:t> » qui mobilisent une </a:t>
            </a:r>
            <a:r>
              <a:rPr lang="fr-FR" sz="2000" b="1" spc="0" dirty="0">
                <a:solidFill>
                  <a:srgbClr val="FF0000"/>
                </a:solidFill>
                <a:latin typeface="Calibri" panose="020F0502020204030204" pitchFamily="34" charset="0"/>
                <a:cs typeface="Calibri" panose="020F0502020204030204" pitchFamily="34" charset="0"/>
              </a:rPr>
              <a:t>multitude d’acteurs </a:t>
            </a:r>
            <a:r>
              <a:rPr lang="fr-FR" sz="2000" b="1" spc="0" dirty="0">
                <a:solidFill>
                  <a:schemeClr val="tx1"/>
                </a:solidFill>
                <a:latin typeface="Calibri" panose="020F0502020204030204" pitchFamily="34" charset="0"/>
                <a:cs typeface="Calibri" panose="020F0502020204030204" pitchFamily="34" charset="0"/>
              </a:rPr>
              <a:t>qui coopèrent à la </a:t>
            </a:r>
            <a:r>
              <a:rPr lang="fr-FR" sz="2000" b="1" spc="0" dirty="0" smtClean="0">
                <a:solidFill>
                  <a:schemeClr val="tx1"/>
                </a:solidFill>
                <a:latin typeface="Calibri" panose="020F0502020204030204" pitchFamily="34" charset="0"/>
                <a:cs typeface="Calibri" panose="020F0502020204030204" pitchFamily="34" charset="0"/>
              </a:rPr>
              <a:t>	</a:t>
            </a:r>
            <a:r>
              <a:rPr lang="fr-FR" sz="2000" b="1" spc="0" dirty="0" smtClean="0">
                <a:solidFill>
                  <a:srgbClr val="FF0000"/>
                </a:solidFill>
                <a:latin typeface="Calibri" panose="020F0502020204030204" pitchFamily="34" charset="0"/>
                <a:cs typeface="Calibri" panose="020F0502020204030204" pitchFamily="34" charset="0"/>
              </a:rPr>
              <a:t>production </a:t>
            </a:r>
            <a:r>
              <a:rPr lang="fr-FR" sz="2000" b="1" spc="0" dirty="0">
                <a:solidFill>
                  <a:srgbClr val="FF0000"/>
                </a:solidFill>
                <a:latin typeface="Calibri" panose="020F0502020204030204" pitchFamily="34" charset="0"/>
                <a:cs typeface="Calibri" panose="020F0502020204030204" pitchFamily="34" charset="0"/>
              </a:rPr>
              <a:t>de l’activité</a:t>
            </a:r>
            <a:r>
              <a:rPr lang="fr-FR" sz="2000" spc="0" dirty="0">
                <a:solidFill>
                  <a:schemeClr val="tx1"/>
                </a:solidFill>
                <a:latin typeface="Calibri" panose="020F0502020204030204" pitchFamily="34" charset="0"/>
                <a:cs typeface="Calibri" panose="020F0502020204030204" pitchFamily="34" charset="0"/>
              </a:rPr>
              <a:t>, qu’il s’agisse d’un match de foot de rue ou d’un </a:t>
            </a:r>
            <a:r>
              <a:rPr lang="fr-FR" sz="2000" spc="0" dirty="0" err="1">
                <a:solidFill>
                  <a:schemeClr val="tx1"/>
                </a:solidFill>
                <a:latin typeface="Calibri" panose="020F0502020204030204" pitchFamily="34" charset="0"/>
                <a:cs typeface="Calibri" panose="020F0502020204030204" pitchFamily="34" charset="0"/>
              </a:rPr>
              <a:t>trail</a:t>
            </a:r>
            <a:r>
              <a:rPr lang="fr-FR" sz="2000" spc="0" dirty="0">
                <a:solidFill>
                  <a:schemeClr val="tx1"/>
                </a:solidFill>
                <a:latin typeface="Calibri" panose="020F0502020204030204" pitchFamily="34" charset="0"/>
                <a:cs typeface="Calibri" panose="020F0502020204030204" pitchFamily="34" charset="0"/>
              </a:rPr>
              <a:t> de pleine nature, </a:t>
            </a:r>
            <a:r>
              <a:rPr lang="fr-FR" sz="2000" spc="0" dirty="0" smtClean="0">
                <a:solidFill>
                  <a:schemeClr val="tx1"/>
                </a:solidFill>
                <a:latin typeface="Calibri" panose="020F0502020204030204" pitchFamily="34" charset="0"/>
                <a:cs typeface="Calibri" panose="020F0502020204030204" pitchFamily="34" charset="0"/>
              </a:rPr>
              <a:t>	</a:t>
            </a:r>
            <a:r>
              <a:rPr lang="fr-FR" sz="2000" b="1" spc="0" dirty="0" smtClean="0">
                <a:solidFill>
                  <a:schemeClr val="tx1"/>
                </a:solidFill>
                <a:latin typeface="Calibri" panose="020F0502020204030204" pitchFamily="34" charset="0"/>
                <a:cs typeface="Calibri" panose="020F0502020204030204" pitchFamily="34" charset="0"/>
              </a:rPr>
              <a:t>avec </a:t>
            </a:r>
            <a:r>
              <a:rPr lang="fr-FR" sz="2000" b="1" spc="0" dirty="0">
                <a:solidFill>
                  <a:schemeClr val="tx1"/>
                </a:solidFill>
                <a:latin typeface="Calibri" panose="020F0502020204030204" pitchFamily="34" charset="0"/>
                <a:cs typeface="Calibri" panose="020F0502020204030204" pitchFamily="34" charset="0"/>
              </a:rPr>
              <a:t>les sportifs, les organisateurs, les spectateurs, les fournisseurs d’équipement, avec les </a:t>
            </a:r>
            <a:r>
              <a:rPr lang="fr-FR" sz="2000" b="1" spc="0" dirty="0" smtClean="0">
                <a:solidFill>
                  <a:schemeClr val="tx1"/>
                </a:solidFill>
                <a:latin typeface="Calibri" panose="020F0502020204030204" pitchFamily="34" charset="0"/>
                <a:cs typeface="Calibri" panose="020F0502020204030204" pitchFamily="34" charset="0"/>
              </a:rPr>
              <a:t>	</a:t>
            </a:r>
            <a:r>
              <a:rPr lang="fr-FR" sz="2000" b="1" spc="0" dirty="0" smtClean="0">
                <a:solidFill>
                  <a:srgbClr val="FF0000"/>
                </a:solidFill>
                <a:latin typeface="Calibri" panose="020F0502020204030204" pitchFamily="34" charset="0"/>
                <a:cs typeface="Calibri" panose="020F0502020204030204" pitchFamily="34" charset="0"/>
              </a:rPr>
              <a:t>gestes </a:t>
            </a:r>
            <a:r>
              <a:rPr lang="fr-FR" sz="2000" b="1" spc="0" dirty="0">
                <a:solidFill>
                  <a:srgbClr val="FF0000"/>
                </a:solidFill>
                <a:latin typeface="Calibri" panose="020F0502020204030204" pitchFamily="34" charset="0"/>
                <a:cs typeface="Calibri" panose="020F0502020204030204" pitchFamily="34" charset="0"/>
              </a:rPr>
              <a:t>appropriés </a:t>
            </a:r>
            <a:r>
              <a:rPr lang="fr-FR" sz="2000" b="1" spc="0" dirty="0">
                <a:solidFill>
                  <a:schemeClr val="tx1"/>
                </a:solidFill>
                <a:latin typeface="Calibri" panose="020F0502020204030204" pitchFamily="34" charset="0"/>
                <a:cs typeface="Calibri" panose="020F0502020204030204" pitchFamily="34" charset="0"/>
              </a:rPr>
              <a:t>à l’activité en question et donc la socialisation qui les a rendus </a:t>
            </a:r>
            <a:r>
              <a:rPr lang="fr-FR" sz="2000" b="1" u="sng" spc="0" dirty="0">
                <a:solidFill>
                  <a:schemeClr val="tx1"/>
                </a:solidFill>
                <a:latin typeface="Calibri" panose="020F0502020204030204" pitchFamily="34" charset="0"/>
                <a:cs typeface="Calibri" panose="020F0502020204030204" pitchFamily="34" charset="0"/>
              </a:rPr>
              <a:t>naturels et </a:t>
            </a:r>
            <a:r>
              <a:rPr lang="fr-FR" sz="2000" b="1" spc="0" dirty="0" smtClean="0">
                <a:solidFill>
                  <a:schemeClr val="tx1"/>
                </a:solidFill>
                <a:latin typeface="Calibri" panose="020F0502020204030204" pitchFamily="34" charset="0"/>
                <a:cs typeface="Calibri" panose="020F0502020204030204" pitchFamily="34" charset="0"/>
              </a:rPr>
              <a:t>	</a:t>
            </a:r>
            <a:r>
              <a:rPr lang="fr-FR" sz="2000" b="1" u="sng" spc="0" dirty="0" smtClean="0">
                <a:solidFill>
                  <a:schemeClr val="tx1"/>
                </a:solidFill>
                <a:latin typeface="Calibri" panose="020F0502020204030204" pitchFamily="34" charset="0"/>
                <a:cs typeface="Calibri" panose="020F0502020204030204" pitchFamily="34" charset="0"/>
              </a:rPr>
              <a:t>efficaces</a:t>
            </a:r>
            <a:r>
              <a:rPr lang="fr-FR" sz="2000" spc="0" dirty="0">
                <a:solidFill>
                  <a:schemeClr val="tx1"/>
                </a:solidFill>
                <a:latin typeface="Calibri" panose="020F0502020204030204" pitchFamily="34" charset="0"/>
                <a:cs typeface="Calibri" panose="020F0502020204030204" pitchFamily="34" charset="0"/>
              </a:rPr>
              <a:t>, mais aussi des </a:t>
            </a:r>
            <a:r>
              <a:rPr lang="fr-FR" sz="2000" b="1" spc="0" dirty="0">
                <a:solidFill>
                  <a:schemeClr val="tx1"/>
                </a:solidFill>
                <a:latin typeface="Calibri" panose="020F0502020204030204" pitchFamily="34" charset="0"/>
                <a:cs typeface="Calibri" panose="020F0502020204030204" pitchFamily="34" charset="0"/>
              </a:rPr>
              <a:t>terrains (la rue, les bois, la plage, l’installation de spots ou de parcours </a:t>
            </a:r>
            <a:r>
              <a:rPr lang="fr-FR" sz="2000" b="1" spc="0" dirty="0" smtClean="0">
                <a:solidFill>
                  <a:schemeClr val="tx1"/>
                </a:solidFill>
                <a:latin typeface="Calibri" panose="020F0502020204030204" pitchFamily="34" charset="0"/>
                <a:cs typeface="Calibri" panose="020F0502020204030204" pitchFamily="34" charset="0"/>
              </a:rPr>
              <a:t>	de </a:t>
            </a:r>
            <a:r>
              <a:rPr lang="fr-FR" sz="2000" b="1" spc="0" dirty="0" err="1" smtClean="0">
                <a:solidFill>
                  <a:schemeClr val="tx1"/>
                </a:solidFill>
                <a:latin typeface="Calibri" panose="020F0502020204030204" pitchFamily="34" charset="0"/>
                <a:cs typeface="Calibri" panose="020F0502020204030204" pitchFamily="34" charset="0"/>
              </a:rPr>
              <a:t>parkour</a:t>
            </a:r>
            <a:r>
              <a:rPr lang="fr-FR" sz="2000" b="1" spc="0" dirty="0">
                <a:solidFill>
                  <a:schemeClr val="tx1"/>
                </a:solidFill>
                <a:latin typeface="Calibri" panose="020F0502020204030204" pitchFamily="34" charset="0"/>
                <a:cs typeface="Calibri" panose="020F0502020204030204" pitchFamily="34" charset="0"/>
              </a:rPr>
              <a:t>, etc.), des </a:t>
            </a:r>
            <a:r>
              <a:rPr lang="fr-FR" sz="2000" b="1" spc="0" dirty="0">
                <a:solidFill>
                  <a:srgbClr val="FF0000"/>
                </a:solidFill>
                <a:latin typeface="Calibri" panose="020F0502020204030204" pitchFamily="34" charset="0"/>
                <a:cs typeface="Calibri" panose="020F0502020204030204" pitchFamily="34" charset="0"/>
              </a:rPr>
              <a:t>conventions</a:t>
            </a:r>
            <a:r>
              <a:rPr lang="fr-FR" sz="2000" b="1" spc="0" dirty="0">
                <a:solidFill>
                  <a:schemeClr val="tx1"/>
                </a:solidFill>
                <a:latin typeface="Calibri" panose="020F0502020204030204" pitchFamily="34" charset="0"/>
                <a:cs typeface="Calibri" panose="020F0502020204030204" pitchFamily="34" charset="0"/>
              </a:rPr>
              <a:t>, des règles (ou </a:t>
            </a:r>
            <a:r>
              <a:rPr lang="fr-FR" sz="2000" b="1" spc="0" dirty="0" smtClean="0">
                <a:solidFill>
                  <a:schemeClr val="tx1"/>
                </a:solidFill>
                <a:latin typeface="Calibri" panose="020F0502020204030204" pitchFamily="34" charset="0"/>
                <a:cs typeface="Calibri" panose="020F0502020204030204" pitchFamily="34" charset="0"/>
              </a:rPr>
              <a:t>une absence </a:t>
            </a:r>
            <a:r>
              <a:rPr lang="fr-FR" sz="2000" b="1" spc="0" dirty="0">
                <a:solidFill>
                  <a:schemeClr val="tx1"/>
                </a:solidFill>
                <a:latin typeface="Calibri" panose="020F0502020204030204" pitchFamily="34" charset="0"/>
                <a:cs typeface="Calibri" panose="020F0502020204030204" pitchFamily="34" charset="0"/>
              </a:rPr>
              <a:t>de règle), qui ensemble donnent </a:t>
            </a:r>
            <a:r>
              <a:rPr lang="fr-FR" sz="2000" b="1" spc="0" dirty="0" smtClean="0">
                <a:solidFill>
                  <a:schemeClr val="tx1"/>
                </a:solidFill>
                <a:latin typeface="Calibri" panose="020F0502020204030204" pitchFamily="34" charset="0"/>
                <a:cs typeface="Calibri" panose="020F0502020204030204" pitchFamily="34" charset="0"/>
              </a:rPr>
              <a:t>	du sens </a:t>
            </a:r>
            <a:r>
              <a:rPr lang="fr-FR" sz="2000" b="1" spc="0" dirty="0">
                <a:solidFill>
                  <a:schemeClr val="tx1"/>
                </a:solidFill>
                <a:latin typeface="Calibri" panose="020F0502020204030204" pitchFamily="34" charset="0"/>
                <a:cs typeface="Calibri" panose="020F0502020204030204" pitchFamily="34" charset="0"/>
              </a:rPr>
              <a:t>à l’activité sportive en question et </a:t>
            </a:r>
            <a:r>
              <a:rPr lang="fr-FR" sz="2000" b="1" spc="0" dirty="0" smtClean="0">
                <a:solidFill>
                  <a:schemeClr val="tx1"/>
                </a:solidFill>
                <a:latin typeface="Calibri" panose="020F0502020204030204" pitchFamily="34" charset="0"/>
                <a:cs typeface="Calibri" panose="020F0502020204030204" pitchFamily="34" charset="0"/>
              </a:rPr>
              <a:t>sont déposés dans le moindre mouvement effectué*</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smtClean="0">
                <a:solidFill>
                  <a:schemeClr val="tx1"/>
                </a:solidFill>
                <a:latin typeface="Calibri" panose="020F0502020204030204" pitchFamily="34" charset="0"/>
                <a:cs typeface="Calibri" panose="020F0502020204030204" pitchFamily="34" charset="0"/>
              </a:rPr>
              <a:t>	</a:t>
            </a:r>
            <a:r>
              <a:rPr lang="fr-FR" sz="2000" b="1" spc="0" dirty="0" smtClean="0">
                <a:solidFill>
                  <a:srgbClr val="FF0000"/>
                </a:solidFill>
                <a:latin typeface="Calibri" panose="020F0502020204030204" pitchFamily="34" charset="0"/>
                <a:cs typeface="Calibri" panose="020F0502020204030204" pitchFamily="34" charset="0"/>
              </a:rPr>
              <a:t>= chaînes de coopération qui aboutissent à une pratique sportive</a:t>
            </a:r>
            <a:r>
              <a:rPr lang="fr-FR" sz="2000" spc="0" dirty="0" smtClean="0">
                <a:solidFill>
                  <a:schemeClr val="tx1"/>
                </a:solidFill>
                <a:latin typeface="Calibri" panose="020F0502020204030204" pitchFamily="34" charset="0"/>
                <a:cs typeface="Calibri" panose="020F0502020204030204" pitchFamily="34" charset="0"/>
              </a:rPr>
              <a:t> </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endParaRPr lang="fr-FR" sz="20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727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8823" y="3461657"/>
            <a:ext cx="11416937" cy="78377"/>
          </a:xfrm>
        </p:spPr>
        <p:txBody>
          <a:bodyPr>
            <a:noAutofit/>
          </a:bodyPr>
          <a:lstStyle/>
          <a:p>
            <a:pPr>
              <a:lnSpc>
                <a:spcPct val="100000"/>
              </a:lnSpc>
            </a:pPr>
            <a:r>
              <a:rPr lang="fr-FR" sz="2200" b="1" spc="0" dirty="0" smtClean="0">
                <a:solidFill>
                  <a:schemeClr val="tx1"/>
                </a:solidFill>
                <a:latin typeface="Calibri" panose="020F0502020204030204" pitchFamily="34" charset="0"/>
                <a:cs typeface="Calibri" panose="020F0502020204030204" pitchFamily="34" charset="0"/>
              </a:rPr>
              <a:t>► </a:t>
            </a:r>
            <a:r>
              <a:rPr lang="fr-FR" sz="2200" b="1" spc="0" dirty="0">
                <a:solidFill>
                  <a:schemeClr val="tx1"/>
                </a:solidFill>
                <a:latin typeface="Calibri" panose="020F0502020204030204" pitchFamily="34" charset="0"/>
                <a:cs typeface="Calibri" panose="020F0502020204030204" pitchFamily="34" charset="0"/>
              </a:rPr>
              <a:t>Techniques d’évitement ou d’ajustement</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Au </a:t>
            </a:r>
            <a:r>
              <a:rPr lang="fr-FR" sz="2200" spc="0" dirty="0">
                <a:solidFill>
                  <a:schemeClr val="tx1"/>
                </a:solidFill>
                <a:latin typeface="Calibri" panose="020F0502020204030204" pitchFamily="34" charset="0"/>
                <a:cs typeface="Calibri" panose="020F0502020204030204" pitchFamily="34" charset="0"/>
              </a:rPr>
              <a:t>football : </a:t>
            </a:r>
            <a:r>
              <a:rPr lang="fr-FR" sz="2200" b="1" spc="0" dirty="0">
                <a:solidFill>
                  <a:schemeClr val="tx1"/>
                </a:solidFill>
                <a:latin typeface="Calibri" panose="020F0502020204030204" pitchFamily="34" charset="0"/>
                <a:cs typeface="Calibri" panose="020F0502020204030204" pitchFamily="34" charset="0"/>
              </a:rPr>
              <a:t>« On sait</a:t>
            </a:r>
            <a:r>
              <a:rPr lang="fr-FR" sz="2200" spc="0" dirty="0">
                <a:solidFill>
                  <a:schemeClr val="tx1"/>
                </a:solidFill>
                <a:latin typeface="Calibri" panose="020F0502020204030204" pitchFamily="34" charset="0"/>
                <a:cs typeface="Calibri" panose="020F0502020204030204" pitchFamily="34" charset="0"/>
              </a:rPr>
              <a:t>, raconte l’ex-internationale Jessica </a:t>
            </a:r>
            <a:r>
              <a:rPr lang="fr-FR" sz="2200" spc="0" dirty="0" err="1">
                <a:solidFill>
                  <a:schemeClr val="tx1"/>
                </a:solidFill>
                <a:latin typeface="Calibri" panose="020F0502020204030204" pitchFamily="34" charset="0"/>
                <a:cs typeface="Calibri" panose="020F0502020204030204" pitchFamily="34" charset="0"/>
              </a:rPr>
              <a:t>Houara</a:t>
            </a:r>
            <a:r>
              <a:rPr lang="fr-FR" sz="2200" spc="0" dirty="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que l’on doit prendre le ballon assez haut pour ne pas se faire mal </a:t>
            </a:r>
            <a:r>
              <a:rPr lang="fr-FR" sz="2200" b="1" spc="0" dirty="0" smtClean="0">
                <a:solidFill>
                  <a:schemeClr val="tx1"/>
                </a:solidFill>
                <a:latin typeface="Calibri" panose="020F0502020204030204" pitchFamily="34" charset="0"/>
                <a:cs typeface="Calibri" panose="020F0502020204030204" pitchFamily="34" charset="0"/>
              </a:rPr>
              <a:t>aux </a:t>
            </a:r>
            <a:r>
              <a:rPr lang="fr-FR" sz="2200" b="1" spc="0" dirty="0">
                <a:solidFill>
                  <a:schemeClr val="tx1"/>
                </a:solidFill>
                <a:latin typeface="Calibri" panose="020F0502020204030204" pitchFamily="34" charset="0"/>
                <a:cs typeface="Calibri" panose="020F0502020204030204" pitchFamily="34" charset="0"/>
              </a:rPr>
              <a:t>seins, mais on nous apprend à faire un contrôle comme on l’apprend aux garçons. Aucun coach ne m’a dit : “Fais comme ça pour protéger ta poitrine”</a:t>
            </a:r>
            <a:r>
              <a:rPr lang="fr-FR" sz="2200" spc="0" dirty="0">
                <a:solidFill>
                  <a:schemeClr val="tx1"/>
                </a:solidFill>
                <a:latin typeface="Calibri" panose="020F0502020204030204" pitchFamily="34" charset="0"/>
                <a:cs typeface="Calibri" panose="020F0502020204030204" pitchFamily="34" charset="0"/>
              </a:rPr>
              <a:t> ».</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a:t>
            </a: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Il </a:t>
            </a:r>
            <a:r>
              <a:rPr lang="fr-FR" sz="2200" spc="0" dirty="0">
                <a:solidFill>
                  <a:schemeClr val="tx1"/>
                </a:solidFill>
                <a:latin typeface="Calibri" panose="020F0502020204030204" pitchFamily="34" charset="0"/>
                <a:cs typeface="Calibri" panose="020F0502020204030204" pitchFamily="34" charset="0"/>
              </a:rPr>
              <a:t>revient </a:t>
            </a:r>
            <a:r>
              <a:rPr lang="fr-FR" sz="2200" spc="0" dirty="0" smtClean="0">
                <a:solidFill>
                  <a:schemeClr val="tx1"/>
                </a:solidFill>
                <a:latin typeface="Calibri" panose="020F0502020204030204" pitchFamily="34" charset="0"/>
                <a:cs typeface="Calibri" panose="020F0502020204030204" pitchFamily="34" charset="0"/>
              </a:rPr>
              <a:t>aux </a:t>
            </a:r>
            <a:r>
              <a:rPr lang="fr-FR" sz="2200" spc="0" dirty="0">
                <a:solidFill>
                  <a:schemeClr val="tx1"/>
                </a:solidFill>
                <a:latin typeface="Calibri" panose="020F0502020204030204" pitchFamily="34" charset="0"/>
                <a:cs typeface="Calibri" panose="020F0502020204030204" pitchFamily="34" charset="0"/>
              </a:rPr>
              <a:t>femmes de </a:t>
            </a:r>
            <a:r>
              <a:rPr lang="fr-FR" sz="2200" b="1" spc="0" dirty="0">
                <a:solidFill>
                  <a:schemeClr val="tx1"/>
                </a:solidFill>
                <a:latin typeface="Calibri" panose="020F0502020204030204" pitchFamily="34" charset="0"/>
                <a:cs typeface="Calibri" panose="020F0502020204030204" pitchFamily="34" charset="0"/>
              </a:rPr>
              <a:t>développer des techniques corporelles</a:t>
            </a:r>
            <a:r>
              <a:rPr lang="fr-FR" sz="2200" spc="0" dirty="0">
                <a:solidFill>
                  <a:schemeClr val="tx1"/>
                </a:solidFill>
                <a:latin typeface="Calibri" panose="020F0502020204030204" pitchFamily="34" charset="0"/>
                <a:cs typeface="Calibri" panose="020F0502020204030204" pitchFamily="34" charset="0"/>
              </a:rPr>
              <a:t> propres à leur permettre de s’adonner à leurs pratiques </a:t>
            </a:r>
            <a:r>
              <a:rPr lang="fr-FR" sz="2200" spc="0" dirty="0" smtClean="0">
                <a:solidFill>
                  <a:schemeClr val="tx1"/>
                </a:solidFill>
                <a:latin typeface="Calibri" panose="020F0502020204030204" pitchFamily="34" charset="0"/>
                <a:cs typeface="Calibri" panose="020F0502020204030204" pitchFamily="34" charset="0"/>
              </a:rPr>
              <a:t>sportives.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Bérengère </a:t>
            </a:r>
            <a:r>
              <a:rPr lang="fr-FR" sz="2200" spc="0" dirty="0" err="1">
                <a:solidFill>
                  <a:schemeClr val="tx1"/>
                </a:solidFill>
                <a:latin typeface="Calibri" panose="020F0502020204030204" pitchFamily="34" charset="0"/>
                <a:cs typeface="Calibri" panose="020F0502020204030204" pitchFamily="34" charset="0"/>
              </a:rPr>
              <a:t>Schuh</a:t>
            </a:r>
            <a:r>
              <a:rPr lang="fr-FR" sz="2200" spc="0" dirty="0">
                <a:solidFill>
                  <a:schemeClr val="tx1"/>
                </a:solidFill>
                <a:latin typeface="Calibri" panose="020F0502020204030204" pitchFamily="34" charset="0"/>
                <a:cs typeface="Calibri" panose="020F0502020204030204" pitchFamily="34" charset="0"/>
              </a:rPr>
              <a:t>, championne du monde de tir à l’arc </a:t>
            </a:r>
            <a:r>
              <a:rPr lang="fr-FR" sz="2200" spc="0" dirty="0" smtClean="0">
                <a:solidFill>
                  <a:schemeClr val="tx1"/>
                </a:solidFill>
                <a:latin typeface="Calibri" panose="020F0502020204030204" pitchFamily="34" charset="0"/>
                <a:cs typeface="Calibri" panose="020F0502020204030204" pitchFamily="34" charset="0"/>
              </a:rPr>
              <a:t>(2003) </a:t>
            </a:r>
            <a:r>
              <a:rPr lang="fr-FR" sz="2200" spc="0" dirty="0">
                <a:solidFill>
                  <a:schemeClr val="tx1"/>
                </a:solidFill>
                <a:latin typeface="Calibri" panose="020F0502020204030204" pitchFamily="34" charset="0"/>
                <a:cs typeface="Calibri" panose="020F0502020204030204" pitchFamily="34" charset="0"/>
              </a:rPr>
              <a:t>et </a:t>
            </a:r>
            <a:r>
              <a:rPr lang="fr-FR" sz="2200" spc="0" dirty="0" smtClean="0">
                <a:solidFill>
                  <a:schemeClr val="tx1"/>
                </a:solidFill>
                <a:latin typeface="Calibri" panose="020F0502020204030204" pitchFamily="34" charset="0"/>
                <a:cs typeface="Calibri" panose="020F0502020204030204" pitchFamily="34" charset="0"/>
              </a:rPr>
              <a:t>bronze </a:t>
            </a:r>
            <a:r>
              <a:rPr lang="fr-FR" sz="2200" spc="0" dirty="0">
                <a:solidFill>
                  <a:schemeClr val="tx1"/>
                </a:solidFill>
                <a:latin typeface="Calibri" panose="020F0502020204030204" pitchFamily="34" charset="0"/>
                <a:cs typeface="Calibri" panose="020F0502020204030204" pitchFamily="34" charset="0"/>
              </a:rPr>
              <a:t>aux JO de Pékin, a ainsi dû </a:t>
            </a:r>
            <a:r>
              <a:rPr lang="fr-FR" sz="2200" spc="0" dirty="0" smtClean="0">
                <a:solidFill>
                  <a:schemeClr val="tx1"/>
                </a:solidFill>
                <a:latin typeface="Calibri" panose="020F0502020204030204" pitchFamily="34" charset="0"/>
                <a:cs typeface="Calibri" panose="020F0502020204030204" pitchFamily="34" charset="0"/>
              </a:rPr>
              <a:t>travailler </a:t>
            </a:r>
            <a:r>
              <a:rPr lang="fr-FR" sz="2200" spc="0" dirty="0">
                <a:solidFill>
                  <a:schemeClr val="tx1"/>
                </a:solidFill>
                <a:latin typeface="Calibri" panose="020F0502020204030204" pitchFamily="34" charset="0"/>
                <a:cs typeface="Calibri" panose="020F0502020204030204" pitchFamily="34" charset="0"/>
              </a:rPr>
              <a:t>sa posture avec un kiné et un médecin pour compenser l’habitude de se tenir les épaules en avant qu’elle avait développée du fait de sa </a:t>
            </a:r>
            <a:r>
              <a:rPr lang="fr-FR" sz="2200" spc="0" dirty="0" smtClean="0">
                <a:solidFill>
                  <a:schemeClr val="tx1"/>
                </a:solidFill>
                <a:latin typeface="Calibri" panose="020F0502020204030204" pitchFamily="34" charset="0"/>
                <a:cs typeface="Calibri" panose="020F0502020204030204" pitchFamily="34" charset="0"/>
              </a:rPr>
              <a:t>poitrine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a:t>
            </a:r>
            <a:r>
              <a:rPr lang="fr-FR" sz="2200" b="1" spc="0" dirty="0">
                <a:solidFill>
                  <a:schemeClr val="tx1"/>
                </a:solidFill>
                <a:latin typeface="Calibri" panose="020F0502020204030204" pitchFamily="34" charset="0"/>
                <a:cs typeface="Calibri" panose="020F0502020204030204" pitchFamily="34" charset="0"/>
              </a:rPr>
              <a:t> Il faut travailler sur la technique pour que la corde vienne bien plaquer le sein. Si on se place mal et qu’elle arrive entre les seins, ça va toucher. Et quand la corde tape le sein, avec la vitesse ça fait très mal </a:t>
            </a:r>
            <a:r>
              <a:rPr lang="fr-FR" sz="2200" b="1" spc="0" dirty="0" smtClean="0">
                <a:solidFill>
                  <a:schemeClr val="tx1"/>
                </a:solidFill>
                <a:latin typeface="Calibri" panose="020F0502020204030204" pitchFamily="34" charset="0"/>
                <a:cs typeface="Calibri" panose="020F0502020204030204" pitchFamily="34" charset="0"/>
              </a:rPr>
              <a:t>».</a:t>
            </a:r>
            <a:endParaRPr lang="fr-FR" sz="2200" b="1"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9896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2641841"/>
            <a:ext cx="10772775" cy="1658198"/>
          </a:xfrm>
        </p:spPr>
        <p:txBody>
          <a:bodyPr>
            <a:noAutofit/>
          </a:bodyPr>
          <a:lstStyle/>
          <a:p>
            <a:pPr>
              <a:lnSpc>
                <a:spcPct val="100000"/>
              </a:lnSpc>
            </a:pP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Les </a:t>
            </a:r>
            <a:r>
              <a:rPr lang="fr-FR" sz="2200" spc="0" dirty="0">
                <a:solidFill>
                  <a:schemeClr val="tx1"/>
                </a:solidFill>
                <a:latin typeface="Calibri" panose="020F0502020204030204" pitchFamily="34" charset="0"/>
                <a:cs typeface="Calibri" panose="020F0502020204030204" pitchFamily="34" charset="0"/>
              </a:rPr>
              <a:t>études sont rares sur le </a:t>
            </a:r>
            <a:r>
              <a:rPr lang="fr-FR" sz="2200" spc="0" dirty="0" smtClean="0">
                <a:solidFill>
                  <a:schemeClr val="tx1"/>
                </a:solidFill>
                <a:latin typeface="Calibri" panose="020F0502020204030204" pitchFamily="34" charset="0"/>
                <a:cs typeface="Calibri" panose="020F0502020204030204" pitchFamily="34" charset="0"/>
              </a:rPr>
              <a:t>sujet.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2010, expérience anglaise : on </a:t>
            </a:r>
            <a:r>
              <a:rPr lang="fr-FR" sz="2200" spc="0" dirty="0">
                <a:solidFill>
                  <a:schemeClr val="tx1"/>
                </a:solidFill>
                <a:latin typeface="Calibri" panose="020F0502020204030204" pitchFamily="34" charset="0"/>
                <a:cs typeface="Calibri" panose="020F0502020204030204" pitchFamily="34" charset="0"/>
              </a:rPr>
              <a:t>a </a:t>
            </a:r>
            <a:r>
              <a:rPr lang="fr-FR" sz="2200" spc="0" dirty="0" smtClean="0">
                <a:solidFill>
                  <a:schemeClr val="tx1"/>
                </a:solidFill>
                <a:latin typeface="Calibri" panose="020F0502020204030204" pitchFamily="34" charset="0"/>
                <a:cs typeface="Calibri" panose="020F0502020204030204" pitchFamily="34" charset="0"/>
              </a:rPr>
              <a:t>collé </a:t>
            </a:r>
            <a:r>
              <a:rPr lang="fr-FR" sz="2200" spc="0" dirty="0">
                <a:solidFill>
                  <a:schemeClr val="tx1"/>
                </a:solidFill>
                <a:latin typeface="Calibri" panose="020F0502020204030204" pitchFamily="34" charset="0"/>
                <a:cs typeface="Calibri" panose="020F0502020204030204" pitchFamily="34" charset="0"/>
              </a:rPr>
              <a:t>deux </a:t>
            </a:r>
            <a:r>
              <a:rPr lang="fr-FR" sz="2200" b="1" spc="0" dirty="0">
                <a:solidFill>
                  <a:srgbClr val="FF0000"/>
                </a:solidFill>
                <a:latin typeface="Calibri" panose="020F0502020204030204" pitchFamily="34" charset="0"/>
                <a:cs typeface="Calibri" panose="020F0502020204030204" pitchFamily="34" charset="0"/>
              </a:rPr>
              <a:t>prothèses de sein d’un kilo </a:t>
            </a:r>
            <a:r>
              <a:rPr lang="fr-FR" sz="2200" spc="0" dirty="0">
                <a:solidFill>
                  <a:schemeClr val="tx1"/>
                </a:solidFill>
                <a:latin typeface="Calibri" panose="020F0502020204030204" pitchFamily="34" charset="0"/>
                <a:cs typeface="Calibri" panose="020F0502020204030204" pitchFamily="34" charset="0"/>
              </a:rPr>
              <a:t>à quatre </a:t>
            </a:r>
            <a:r>
              <a:rPr lang="fr-FR" sz="2200" spc="0" dirty="0" err="1">
                <a:solidFill>
                  <a:schemeClr val="tx1"/>
                </a:solidFill>
                <a:latin typeface="Calibri" panose="020F0502020204030204" pitchFamily="34" charset="0"/>
                <a:cs typeface="Calibri" panose="020F0502020204030204" pitchFamily="34" charset="0"/>
              </a:rPr>
              <a:t>runners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homme. </a:t>
            </a:r>
            <a:r>
              <a:rPr lang="fr-FR" sz="2200" i="1" spc="0" dirty="0" smtClean="0">
                <a:solidFill>
                  <a:schemeClr val="tx1"/>
                </a:solidFill>
                <a:latin typeface="Calibri" panose="020F0502020204030204" pitchFamily="34" charset="0"/>
                <a:cs typeface="Calibri" panose="020F0502020204030204" pitchFamily="34" charset="0"/>
              </a:rPr>
              <a:t>Résultat</a:t>
            </a:r>
            <a:r>
              <a:rPr lang="fr-FR" sz="2200" spc="0" dirty="0" smtClean="0">
                <a:solidFill>
                  <a:schemeClr val="tx1"/>
                </a:solidFill>
                <a:latin typeface="Calibri" panose="020F0502020204030204" pitchFamily="34" charset="0"/>
                <a:cs typeface="Calibri" panose="020F0502020204030204" pitchFamily="34" charset="0"/>
              </a:rPr>
              <a:t> : ils </a:t>
            </a:r>
            <a:r>
              <a:rPr lang="fr-FR" sz="2200" spc="0" dirty="0">
                <a:solidFill>
                  <a:schemeClr val="tx1"/>
                </a:solidFill>
                <a:latin typeface="Calibri" panose="020F0502020204030204" pitchFamily="34" charset="0"/>
                <a:cs typeface="Calibri" panose="020F0502020204030204" pitchFamily="34" charset="0"/>
              </a:rPr>
              <a:t>ont </a:t>
            </a:r>
            <a:r>
              <a:rPr lang="fr-FR" sz="2200" b="1" spc="0" dirty="0">
                <a:solidFill>
                  <a:schemeClr val="tx1"/>
                </a:solidFill>
                <a:latin typeface="Calibri" panose="020F0502020204030204" pitchFamily="34" charset="0"/>
                <a:cs typeface="Calibri" panose="020F0502020204030204" pitchFamily="34" charset="0"/>
              </a:rPr>
              <a:t>couru </a:t>
            </a:r>
            <a:r>
              <a:rPr lang="fr-FR" sz="2200" b="1" spc="0" dirty="0">
                <a:solidFill>
                  <a:srgbClr val="FF0000"/>
                </a:solidFill>
                <a:latin typeface="Calibri" panose="020F0502020204030204" pitchFamily="34" charset="0"/>
                <a:cs typeface="Calibri" panose="020F0502020204030204" pitchFamily="34" charset="0"/>
              </a:rPr>
              <a:t>12% plus lentement </a:t>
            </a:r>
            <a:r>
              <a:rPr lang="fr-FR" sz="2200" spc="0" dirty="0">
                <a:solidFill>
                  <a:schemeClr val="tx1"/>
                </a:solidFill>
                <a:latin typeface="Calibri" panose="020F0502020204030204" pitchFamily="34" charset="0"/>
                <a:cs typeface="Calibri" panose="020F0502020204030204" pitchFamily="34" charset="0"/>
              </a:rPr>
              <a:t>et ont expliqué avoir eu </a:t>
            </a:r>
            <a:r>
              <a:rPr lang="fr-FR" sz="2200" b="1" spc="0" dirty="0">
                <a:solidFill>
                  <a:schemeClr val="tx1"/>
                </a:solidFill>
                <a:latin typeface="Calibri" panose="020F0502020204030204" pitchFamily="34" charset="0"/>
                <a:cs typeface="Calibri" panose="020F0502020204030204" pitchFamily="34" charset="0"/>
              </a:rPr>
              <a:t>mal au dos, aux épaules et aux genoux</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Il </a:t>
            </a:r>
            <a:r>
              <a:rPr lang="fr-FR" sz="2200" spc="0" dirty="0">
                <a:solidFill>
                  <a:schemeClr val="tx1"/>
                </a:solidFill>
                <a:latin typeface="Calibri" panose="020F0502020204030204" pitchFamily="34" charset="0"/>
                <a:cs typeface="Calibri" panose="020F0502020204030204" pitchFamily="34" charset="0"/>
              </a:rPr>
              <a:t>est </a:t>
            </a:r>
            <a:r>
              <a:rPr lang="fr-FR" sz="2200" spc="0" dirty="0" smtClean="0">
                <a:solidFill>
                  <a:schemeClr val="tx1"/>
                </a:solidFill>
                <a:latin typeface="Calibri" panose="020F0502020204030204" pitchFamily="34" charset="0"/>
                <a:cs typeface="Calibri" panose="020F0502020204030204" pitchFamily="34" charset="0"/>
              </a:rPr>
              <a:t>clair </a:t>
            </a:r>
            <a:r>
              <a:rPr lang="fr-FR" sz="2200" spc="0" dirty="0">
                <a:solidFill>
                  <a:schemeClr val="tx1"/>
                </a:solidFill>
                <a:latin typeface="Calibri" panose="020F0502020204030204" pitchFamily="34" charset="0"/>
                <a:cs typeface="Calibri" panose="020F0502020204030204" pitchFamily="34" charset="0"/>
              </a:rPr>
              <a:t>que les femmes, pour pratiquer une activité sportive, </a:t>
            </a:r>
            <a:r>
              <a:rPr lang="fr-FR" sz="2200" b="1" spc="0" dirty="0">
                <a:solidFill>
                  <a:schemeClr val="tx1"/>
                </a:solidFill>
                <a:latin typeface="Calibri" panose="020F0502020204030204" pitchFamily="34" charset="0"/>
                <a:cs typeface="Calibri" panose="020F0502020204030204" pitchFamily="34" charset="0"/>
              </a:rPr>
              <a:t>doivent développer des techniques corporelles particulières qui tiennent compte de leur poitrine</a:t>
            </a:r>
            <a:r>
              <a:rPr lang="fr-FR" sz="2200" spc="0" dirty="0">
                <a:solidFill>
                  <a:schemeClr val="tx1"/>
                </a:solidFill>
                <a:latin typeface="Calibri" panose="020F0502020204030204" pitchFamily="34" charset="0"/>
                <a:cs typeface="Calibri" panose="020F0502020204030204" pitchFamily="34" charset="0"/>
              </a:rPr>
              <a:t>. </a:t>
            </a:r>
            <a:r>
              <a:rPr lang="fr-FR" sz="2200" b="1" u="sng" spc="0" dirty="0">
                <a:solidFill>
                  <a:schemeClr val="tx1"/>
                </a:solidFill>
                <a:latin typeface="Calibri" panose="020F0502020204030204" pitchFamily="34" charset="0"/>
                <a:cs typeface="Calibri" panose="020F0502020204030204" pitchFamily="34" charset="0"/>
              </a:rPr>
              <a:t>Mais</a:t>
            </a:r>
            <a:r>
              <a:rPr lang="fr-FR" sz="2200" b="1" spc="0" dirty="0">
                <a:solidFill>
                  <a:schemeClr val="tx1"/>
                </a:solidFill>
                <a:latin typeface="Calibri" panose="020F0502020204030204" pitchFamily="34" charset="0"/>
                <a:cs typeface="Calibri" panose="020F0502020204030204" pitchFamily="34" charset="0"/>
              </a:rPr>
              <a:t> en retour elles sont aussi soumises aux mêmes injonctions sociales que le reste des femmes.</a:t>
            </a:r>
            <a:r>
              <a:rPr lang="fr-FR" sz="2200" spc="0" dirty="0">
                <a:solidFill>
                  <a:schemeClr val="tx1"/>
                </a:solidFill>
                <a:latin typeface="Calibri" panose="020F0502020204030204" pitchFamily="34" charset="0"/>
                <a:cs typeface="Calibri" panose="020F0502020204030204" pitchFamily="34" charset="0"/>
              </a:rPr>
              <a:t> Et certaines, qui perdent une bonne partie de leur poitrine du fait des entraînements, </a:t>
            </a:r>
            <a:r>
              <a:rPr lang="fr-FR" sz="2200" spc="0" dirty="0" smtClean="0">
                <a:solidFill>
                  <a:schemeClr val="tx1"/>
                </a:solidFill>
                <a:latin typeface="Calibri" panose="020F0502020204030204" pitchFamily="34" charset="0"/>
                <a:cs typeface="Calibri" panose="020F0502020204030204" pitchFamily="34" charset="0"/>
              </a:rPr>
              <a:t>sont, à l’inverse, </a:t>
            </a:r>
            <a:r>
              <a:rPr lang="fr-FR" sz="2200" spc="0" dirty="0">
                <a:solidFill>
                  <a:schemeClr val="tx1"/>
                </a:solidFill>
                <a:latin typeface="Calibri" panose="020F0502020204030204" pitchFamily="34" charset="0"/>
                <a:cs typeface="Calibri" panose="020F0502020204030204" pitchFamily="34" charset="0"/>
              </a:rPr>
              <a:t>tentées par les implants.</a:t>
            </a: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530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349" y="2654904"/>
            <a:ext cx="10772775" cy="1658198"/>
          </a:xfrm>
        </p:spPr>
        <p:txBody>
          <a:bodyPr>
            <a:noAutofit/>
          </a:bodyPr>
          <a:lstStyle/>
          <a:p>
            <a:pPr>
              <a:lnSpc>
                <a:spcPct val="100000"/>
              </a:lnSpc>
            </a:pPr>
            <a:r>
              <a:rPr lang="fr-FR" sz="2200" spc="0" dirty="0">
                <a:solidFill>
                  <a:schemeClr val="tx1"/>
                </a:solidFill>
                <a:latin typeface="Calibri" panose="020F0502020204030204" pitchFamily="34" charset="0"/>
                <a:cs typeface="Calibri" panose="020F0502020204030204" pitchFamily="34" charset="0"/>
              </a:rPr>
              <a:t>Bref, et c’est là où je voulais en venir avec cette histoire de </a:t>
            </a:r>
            <a:r>
              <a:rPr lang="fr-FR" sz="2200" spc="0" dirty="0" smtClean="0">
                <a:solidFill>
                  <a:schemeClr val="tx1"/>
                </a:solidFill>
                <a:latin typeface="Calibri" panose="020F0502020204030204" pitchFamily="34" charset="0"/>
                <a:cs typeface="Calibri" panose="020F0502020204030204" pitchFamily="34" charset="0"/>
              </a:rPr>
              <a:t>seins :</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les habitudes </a:t>
            </a:r>
            <a:r>
              <a:rPr lang="fr-FR" sz="2200" b="1" spc="0" dirty="0">
                <a:solidFill>
                  <a:schemeClr val="tx1"/>
                </a:solidFill>
                <a:latin typeface="Calibri" panose="020F0502020204030204" pitchFamily="34" charset="0"/>
                <a:cs typeface="Calibri" panose="020F0502020204030204" pitchFamily="34" charset="0"/>
              </a:rPr>
              <a:t>corporelles les plus </a:t>
            </a:r>
            <a:r>
              <a:rPr lang="fr-FR" sz="2200" b="1" spc="0" dirty="0" smtClean="0">
                <a:solidFill>
                  <a:schemeClr val="tx1"/>
                </a:solidFill>
                <a:latin typeface="Calibri" panose="020F0502020204030204" pitchFamily="34" charset="0"/>
                <a:cs typeface="Calibri" panose="020F0502020204030204" pitchFamily="34" charset="0"/>
              </a:rPr>
              <a:t>ordinaires (marche</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démarche</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nage) </a:t>
            </a:r>
            <a:r>
              <a:rPr lang="fr-FR" sz="2200" b="1" spc="0" dirty="0">
                <a:solidFill>
                  <a:schemeClr val="tx1"/>
                </a:solidFill>
                <a:latin typeface="Calibri" panose="020F0502020204030204" pitchFamily="34" charset="0"/>
                <a:cs typeface="Calibri" panose="020F0502020204030204" pitchFamily="34" charset="0"/>
              </a:rPr>
              <a:t>aussi bien que les activités sportives qui supposent d’acquérir la maîtrise de gestes et de mouvements </a:t>
            </a:r>
            <a:r>
              <a:rPr lang="fr-FR" sz="2200" b="1" spc="0" dirty="0" smtClean="0">
                <a:solidFill>
                  <a:schemeClr val="tx1"/>
                </a:solidFill>
                <a:latin typeface="Calibri" panose="020F0502020204030204" pitchFamily="34" charset="0"/>
                <a:cs typeface="Calibri" panose="020F0502020204030204" pitchFamily="34" charset="0"/>
              </a:rPr>
              <a:t>techniques bien spécifiques</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 </a:t>
            </a:r>
            <a:r>
              <a:rPr lang="fr-FR" sz="2200" b="1" u="sng" spc="0" dirty="0">
                <a:solidFill>
                  <a:srgbClr val="FF0000"/>
                </a:solidFill>
                <a:latin typeface="Calibri" panose="020F0502020204030204" pitchFamily="34" charset="0"/>
                <a:cs typeface="Calibri" panose="020F0502020204030204" pitchFamily="34" charset="0"/>
              </a:rPr>
              <a:t>ne relèvent pas d’un fait de nature dont il suffirait d’étudier les lois physiologiques ou </a:t>
            </a:r>
            <a:r>
              <a:rPr lang="fr-FR" sz="2200" b="1" u="sng" spc="0" dirty="0" smtClean="0">
                <a:solidFill>
                  <a:srgbClr val="FF0000"/>
                </a:solidFill>
                <a:latin typeface="Calibri" panose="020F0502020204030204" pitchFamily="34" charset="0"/>
                <a:cs typeface="Calibri" panose="020F0502020204030204" pitchFamily="34" charset="0"/>
              </a:rPr>
              <a:t>biologiques</a:t>
            </a:r>
            <a:r>
              <a:rPr lang="fr-FR" sz="22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toutes </a:t>
            </a:r>
            <a:r>
              <a:rPr lang="fr-FR" sz="2200" b="1" spc="0" dirty="0">
                <a:solidFill>
                  <a:srgbClr val="FF0000"/>
                </a:solidFill>
                <a:latin typeface="Calibri" panose="020F0502020204030204" pitchFamily="34" charset="0"/>
                <a:cs typeface="Calibri" panose="020F0502020204030204" pitchFamily="34" charset="0"/>
              </a:rPr>
              <a:t>ces activités </a:t>
            </a:r>
            <a:r>
              <a:rPr lang="fr-FR" sz="2200" b="1" spc="0" dirty="0" smtClean="0">
                <a:solidFill>
                  <a:srgbClr val="FF0000"/>
                </a:solidFill>
                <a:latin typeface="Calibri" panose="020F0502020204030204" pitchFamily="34" charset="0"/>
                <a:cs typeface="Calibri" panose="020F0502020204030204" pitchFamily="34" charset="0"/>
              </a:rPr>
              <a:t>sont </a:t>
            </a:r>
            <a:r>
              <a:rPr lang="fr-FR" sz="2200" b="1" spc="0" dirty="0">
                <a:solidFill>
                  <a:srgbClr val="FF0000"/>
                </a:solidFill>
                <a:latin typeface="Calibri" panose="020F0502020204030204" pitchFamily="34" charset="0"/>
                <a:cs typeface="Calibri" panose="020F0502020204030204" pitchFamily="34" charset="0"/>
              </a:rPr>
              <a:t>des « techniques du corps », au sens où l’entendait </a:t>
            </a:r>
            <a:r>
              <a:rPr lang="fr-FR" sz="2200" b="1" spc="0" dirty="0" smtClean="0">
                <a:solidFill>
                  <a:srgbClr val="FF0000"/>
                </a:solidFill>
                <a:latin typeface="Calibri" panose="020F0502020204030204" pitchFamily="34" charset="0"/>
                <a:cs typeface="Calibri" panose="020F0502020204030204" pitchFamily="34" charset="0"/>
              </a:rPr>
              <a:t>Mauss</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2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Et </a:t>
            </a:r>
            <a:r>
              <a:rPr lang="fr-FR" sz="2200" spc="0" dirty="0">
                <a:solidFill>
                  <a:schemeClr val="tx1"/>
                </a:solidFill>
                <a:latin typeface="Calibri" panose="020F0502020204030204" pitchFamily="34" charset="0"/>
                <a:cs typeface="Calibri" panose="020F0502020204030204" pitchFamily="34" charset="0"/>
              </a:rPr>
              <a:t>elles sont, en tant que telles, </a:t>
            </a:r>
            <a:r>
              <a:rPr lang="fr-FR" sz="2200" b="1" spc="0" dirty="0">
                <a:solidFill>
                  <a:schemeClr val="tx1"/>
                </a:solidFill>
                <a:latin typeface="Calibri" panose="020F0502020204030204" pitchFamily="34" charset="0"/>
                <a:cs typeface="Calibri" panose="020F0502020204030204" pitchFamily="34" charset="0"/>
              </a:rPr>
              <a:t>le </a:t>
            </a:r>
            <a:r>
              <a:rPr lang="fr-FR" sz="2200" b="1" spc="0" dirty="0" smtClean="0">
                <a:solidFill>
                  <a:srgbClr val="FF0000"/>
                </a:solidFill>
                <a:latin typeface="Calibri" panose="020F0502020204030204" pitchFamily="34" charset="0"/>
                <a:cs typeface="Calibri" panose="020F0502020204030204" pitchFamily="34" charset="0"/>
              </a:rPr>
              <a:t>produit </a:t>
            </a:r>
            <a:r>
              <a:rPr lang="fr-FR" sz="2200" b="1" spc="0" dirty="0">
                <a:solidFill>
                  <a:srgbClr val="FF0000"/>
                </a:solidFill>
                <a:latin typeface="Calibri" panose="020F0502020204030204" pitchFamily="34" charset="0"/>
                <a:cs typeface="Calibri" panose="020F0502020204030204" pitchFamily="34" charset="0"/>
              </a:rPr>
              <a:t>d’une </a:t>
            </a:r>
            <a:r>
              <a:rPr lang="fr-FR" sz="2200" b="1" u="sng" spc="0" dirty="0">
                <a:solidFill>
                  <a:srgbClr val="FF0000"/>
                </a:solidFill>
                <a:latin typeface="Calibri" panose="020F0502020204030204" pitchFamily="34" charset="0"/>
                <a:cs typeface="Calibri" panose="020F0502020204030204" pitchFamily="34" charset="0"/>
              </a:rPr>
              <a:t>socialisation</a:t>
            </a:r>
            <a:r>
              <a:rPr lang="fr-FR" sz="2200" b="1" spc="0" dirty="0">
                <a:solidFill>
                  <a:srgbClr val="FF0000"/>
                </a:solidFill>
                <a:latin typeface="Calibri" panose="020F0502020204030204" pitchFamily="34" charset="0"/>
                <a:cs typeface="Calibri" panose="020F0502020204030204" pitchFamily="34" charset="0"/>
              </a:rPr>
              <a:t>, d’une </a:t>
            </a:r>
            <a:r>
              <a:rPr lang="fr-FR" sz="2200" b="1" u="sng" spc="0" dirty="0">
                <a:solidFill>
                  <a:srgbClr val="FF0000"/>
                </a:solidFill>
                <a:latin typeface="Calibri" panose="020F0502020204030204" pitchFamily="34" charset="0"/>
                <a:cs typeface="Calibri" panose="020F0502020204030204" pitchFamily="34" charset="0"/>
              </a:rPr>
              <a:t>éducation</a:t>
            </a:r>
            <a:r>
              <a:rPr lang="fr-FR" sz="2200" b="1" spc="0" dirty="0">
                <a:solidFill>
                  <a:srgbClr val="FF0000"/>
                </a:solidFill>
                <a:latin typeface="Calibri" panose="020F0502020204030204" pitchFamily="34" charset="0"/>
                <a:cs typeface="Calibri" panose="020F0502020204030204" pitchFamily="34" charset="0"/>
              </a:rPr>
              <a:t> et de toute une série d’actes mimétiques </a:t>
            </a:r>
            <a:r>
              <a:rPr lang="fr-FR" sz="2200" spc="0" dirty="0">
                <a:solidFill>
                  <a:schemeClr val="tx1"/>
                </a:solidFill>
                <a:latin typeface="Calibri" panose="020F0502020204030204" pitchFamily="34" charset="0"/>
                <a:cs typeface="Calibri" panose="020F0502020204030204" pitchFamily="34" charset="0"/>
              </a:rPr>
              <a:t>qui à la fois </a:t>
            </a:r>
            <a:r>
              <a:rPr lang="fr-FR" sz="2200" b="1" spc="0" dirty="0">
                <a:solidFill>
                  <a:srgbClr val="FF0000"/>
                </a:solidFill>
                <a:latin typeface="Calibri" panose="020F0502020204030204" pitchFamily="34" charset="0"/>
                <a:cs typeface="Calibri" panose="020F0502020204030204" pitchFamily="34" charset="0"/>
              </a:rPr>
              <a:t>viennent conformer nos gestes, nos postures ou nos mouvements à ce que notre groupe social attend de nous et </a:t>
            </a:r>
            <a:r>
              <a:rPr lang="fr-FR" sz="2200" b="1" u="sng" spc="0" dirty="0">
                <a:solidFill>
                  <a:srgbClr val="FF0000"/>
                </a:solidFill>
                <a:latin typeface="Calibri" panose="020F0502020204030204" pitchFamily="34" charset="0"/>
                <a:cs typeface="Calibri" panose="020F0502020204030204" pitchFamily="34" charset="0"/>
              </a:rPr>
              <a:t>assurent ainsi la perpétuation de ce </a:t>
            </a:r>
            <a:r>
              <a:rPr lang="fr-FR" sz="2200" b="1" u="sng" spc="0" dirty="0" smtClean="0">
                <a:solidFill>
                  <a:srgbClr val="FF0000"/>
                </a:solidFill>
                <a:latin typeface="Calibri" panose="020F0502020204030204" pitchFamily="34" charset="0"/>
                <a:cs typeface="Calibri" panose="020F0502020204030204" pitchFamily="34" charset="0"/>
              </a:rPr>
              <a:t>groupe</a:t>
            </a:r>
            <a:r>
              <a:rPr lang="fr-FR" sz="2200" b="1" spc="0" dirty="0" smtClean="0">
                <a:solidFill>
                  <a:schemeClr val="tx1"/>
                </a:solidFill>
                <a:latin typeface="Calibri" panose="020F0502020204030204" pitchFamily="34" charset="0"/>
                <a:cs typeface="Calibri" panose="020F0502020204030204" pitchFamily="34" charset="0"/>
              </a:rPr>
              <a:t> </a:t>
            </a:r>
            <a:r>
              <a:rPr lang="fr-FR" sz="2200" spc="0" dirty="0">
                <a:solidFill>
                  <a:schemeClr val="tx1"/>
                </a:solidFill>
                <a:latin typeface="Calibri" panose="020F0502020204030204" pitchFamily="34" charset="0"/>
                <a:cs typeface="Calibri" panose="020F0502020204030204" pitchFamily="34" charset="0"/>
              </a:rPr>
              <a:t>(</a:t>
            </a:r>
            <a:r>
              <a:rPr lang="fr-FR" sz="2200" i="1" spc="0" dirty="0">
                <a:solidFill>
                  <a:schemeClr val="tx1"/>
                </a:solidFill>
                <a:latin typeface="Calibri" panose="020F0502020204030204" pitchFamily="34" charset="0"/>
                <a:cs typeface="Calibri" panose="020F0502020204030204" pitchFamily="34" charset="0"/>
              </a:rPr>
              <a:t>traditionnel et efficace</a:t>
            </a:r>
            <a:r>
              <a:rPr lang="fr-FR" sz="2200" spc="0" dirty="0">
                <a:solidFill>
                  <a:schemeClr val="tx1"/>
                </a:solidFill>
                <a:latin typeface="Calibri" panose="020F0502020204030204" pitchFamily="34" charset="0"/>
                <a:cs typeface="Calibri" panose="020F0502020204030204" pitchFamily="34" charset="0"/>
              </a:rPr>
              <a:t>).</a:t>
            </a:r>
            <a:br>
              <a:rPr lang="fr-FR" sz="2200" spc="0" dirty="0">
                <a:solidFill>
                  <a:schemeClr val="tx1"/>
                </a:solidFill>
                <a:latin typeface="Calibri" panose="020F0502020204030204" pitchFamily="34" charset="0"/>
                <a:cs typeface="Calibri" panose="020F0502020204030204" pitchFamily="34" charset="0"/>
              </a:rPr>
            </a:br>
            <a:endParaRPr lang="fr-FR" sz="2200" i="1"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963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585062" y="1345474"/>
            <a:ext cx="1554480" cy="522515"/>
          </a:xfrm>
          <a:prstGeom prst="roundRect">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Acteurs</a:t>
            </a:r>
            <a:r>
              <a:rPr lang="fr-FR" dirty="0" smtClean="0">
                <a:solidFill>
                  <a:schemeClr val="tx1"/>
                </a:solidFill>
              </a:rPr>
              <a:t> </a:t>
            </a:r>
            <a:endParaRPr lang="fr-FR" dirty="0">
              <a:solidFill>
                <a:schemeClr val="tx1"/>
              </a:solidFill>
            </a:endParaRPr>
          </a:p>
        </p:txBody>
      </p:sp>
      <p:sp>
        <p:nvSpPr>
          <p:cNvPr id="3" name="Rectangle à coins arrondis 2"/>
          <p:cNvSpPr/>
          <p:nvPr/>
        </p:nvSpPr>
        <p:spPr>
          <a:xfrm>
            <a:off x="4585062" y="2516777"/>
            <a:ext cx="1554480" cy="522515"/>
          </a:xfrm>
          <a:prstGeom prst="roundRect">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Activités</a:t>
            </a:r>
            <a:r>
              <a:rPr lang="fr-FR" dirty="0" smtClean="0">
                <a:solidFill>
                  <a:schemeClr val="tx1"/>
                </a:solidFill>
              </a:rPr>
              <a:t> </a:t>
            </a:r>
            <a:endParaRPr lang="fr-FR" dirty="0">
              <a:solidFill>
                <a:schemeClr val="tx1"/>
              </a:solidFill>
            </a:endParaRPr>
          </a:p>
        </p:txBody>
      </p:sp>
      <p:sp>
        <p:nvSpPr>
          <p:cNvPr id="4" name="Rectangle à coins arrondis 3"/>
          <p:cNvSpPr/>
          <p:nvPr/>
        </p:nvSpPr>
        <p:spPr>
          <a:xfrm>
            <a:off x="4585062" y="3688080"/>
            <a:ext cx="1554480" cy="522515"/>
          </a:xfrm>
          <a:prstGeom prst="roundRect">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Goûts, conventions</a:t>
            </a:r>
            <a:r>
              <a:rPr lang="fr-FR" dirty="0" smtClean="0">
                <a:solidFill>
                  <a:schemeClr val="tx1"/>
                </a:solidFill>
              </a:rPr>
              <a:t> </a:t>
            </a:r>
            <a:endParaRPr lang="fr-FR" dirty="0">
              <a:solidFill>
                <a:schemeClr val="tx1"/>
              </a:solidFill>
            </a:endParaRPr>
          </a:p>
        </p:txBody>
      </p:sp>
      <p:sp>
        <p:nvSpPr>
          <p:cNvPr id="5" name="Rectangle à coins arrondis 4"/>
          <p:cNvSpPr/>
          <p:nvPr/>
        </p:nvSpPr>
        <p:spPr>
          <a:xfrm>
            <a:off x="4585062" y="4859383"/>
            <a:ext cx="1554480" cy="522515"/>
          </a:xfrm>
          <a:prstGeom prst="roundRect">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Techniques, gestes</a:t>
            </a:r>
            <a:r>
              <a:rPr lang="fr-FR" dirty="0" smtClean="0">
                <a:solidFill>
                  <a:schemeClr val="tx1"/>
                </a:solidFill>
              </a:rPr>
              <a:t> </a:t>
            </a:r>
            <a:endParaRPr lang="fr-FR" dirty="0">
              <a:solidFill>
                <a:schemeClr val="tx1"/>
              </a:solidFill>
            </a:endParaRPr>
          </a:p>
        </p:txBody>
      </p:sp>
      <p:sp>
        <p:nvSpPr>
          <p:cNvPr id="6" name="Rectangle à coins arrondis 5"/>
          <p:cNvSpPr/>
          <p:nvPr/>
        </p:nvSpPr>
        <p:spPr>
          <a:xfrm>
            <a:off x="1423850" y="1339190"/>
            <a:ext cx="1733005" cy="522515"/>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Socialisation</a:t>
            </a:r>
            <a:r>
              <a:rPr lang="fr-FR" dirty="0" smtClean="0">
                <a:solidFill>
                  <a:schemeClr val="tx1"/>
                </a:solidFill>
              </a:rPr>
              <a:t> </a:t>
            </a:r>
            <a:endParaRPr lang="fr-FR" dirty="0">
              <a:solidFill>
                <a:schemeClr val="tx1"/>
              </a:solidFill>
            </a:endParaRPr>
          </a:p>
        </p:txBody>
      </p:sp>
      <p:sp>
        <p:nvSpPr>
          <p:cNvPr id="7" name="Rectangle à coins arrondis 6"/>
          <p:cNvSpPr/>
          <p:nvPr/>
        </p:nvSpPr>
        <p:spPr>
          <a:xfrm>
            <a:off x="7829004" y="1339189"/>
            <a:ext cx="1824446" cy="522515"/>
          </a:xfrm>
          <a:prstGeom prst="roundRect">
            <a:avLst/>
          </a:prstGeom>
          <a:solidFill>
            <a:schemeClr val="bg1"/>
          </a:solidFill>
          <a:ln w="38100">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Production</a:t>
            </a:r>
            <a:r>
              <a:rPr lang="fr-FR" dirty="0" smtClean="0">
                <a:solidFill>
                  <a:schemeClr val="tx1"/>
                </a:solidFill>
              </a:rPr>
              <a:t> </a:t>
            </a:r>
            <a:endParaRPr lang="fr-FR" dirty="0">
              <a:solidFill>
                <a:schemeClr val="tx1"/>
              </a:solidFill>
            </a:endParaRPr>
          </a:p>
        </p:txBody>
      </p:sp>
      <p:sp>
        <p:nvSpPr>
          <p:cNvPr id="18" name="Rectangle à coins arrondis 17"/>
          <p:cNvSpPr/>
          <p:nvPr/>
        </p:nvSpPr>
        <p:spPr>
          <a:xfrm>
            <a:off x="1423849" y="3688078"/>
            <a:ext cx="1733005" cy="522515"/>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Incorporation</a:t>
            </a:r>
            <a:r>
              <a:rPr lang="fr-FR" dirty="0" smtClean="0">
                <a:solidFill>
                  <a:schemeClr val="tx1"/>
                </a:solidFill>
              </a:rPr>
              <a:t> </a:t>
            </a:r>
            <a:endParaRPr lang="fr-FR" dirty="0">
              <a:solidFill>
                <a:schemeClr val="tx1"/>
              </a:solidFill>
            </a:endParaRPr>
          </a:p>
        </p:txBody>
      </p:sp>
      <p:sp>
        <p:nvSpPr>
          <p:cNvPr id="19" name="Rectangle à coins arrondis 18"/>
          <p:cNvSpPr/>
          <p:nvPr/>
        </p:nvSpPr>
        <p:spPr>
          <a:xfrm>
            <a:off x="7829003" y="2460490"/>
            <a:ext cx="1824447" cy="522515"/>
          </a:xfrm>
          <a:prstGeom prst="roundRect">
            <a:avLst/>
          </a:prstGeom>
          <a:solidFill>
            <a:schemeClr val="bg1"/>
          </a:solidFill>
          <a:ln w="38100">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Appropriation</a:t>
            </a:r>
            <a:r>
              <a:rPr lang="fr-FR" dirty="0" smtClean="0">
                <a:solidFill>
                  <a:schemeClr val="tx1"/>
                </a:solidFill>
              </a:rPr>
              <a:t> </a:t>
            </a:r>
            <a:endParaRPr lang="fr-FR" dirty="0">
              <a:solidFill>
                <a:schemeClr val="tx1"/>
              </a:solidFill>
            </a:endParaRPr>
          </a:p>
        </p:txBody>
      </p:sp>
      <p:sp>
        <p:nvSpPr>
          <p:cNvPr id="20" name="Rectangle à coins arrondis 19"/>
          <p:cNvSpPr/>
          <p:nvPr/>
        </p:nvSpPr>
        <p:spPr>
          <a:xfrm>
            <a:off x="7829004" y="3688079"/>
            <a:ext cx="1824447" cy="522515"/>
          </a:xfrm>
          <a:prstGeom prst="roundRect">
            <a:avLst/>
          </a:prstGeom>
          <a:solidFill>
            <a:schemeClr val="bg1"/>
          </a:solidFill>
          <a:ln w="38100">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Transformation</a:t>
            </a:r>
            <a:r>
              <a:rPr lang="fr-FR" dirty="0" smtClean="0">
                <a:solidFill>
                  <a:schemeClr val="tx1"/>
                </a:solidFill>
              </a:rPr>
              <a:t> </a:t>
            </a:r>
            <a:endParaRPr lang="fr-FR" dirty="0">
              <a:solidFill>
                <a:schemeClr val="tx1"/>
              </a:solidFill>
            </a:endParaRPr>
          </a:p>
        </p:txBody>
      </p:sp>
      <p:cxnSp>
        <p:nvCxnSpPr>
          <p:cNvPr id="11" name="Connecteur droit avec flèche 10"/>
          <p:cNvCxnSpPr/>
          <p:nvPr/>
        </p:nvCxnSpPr>
        <p:spPr>
          <a:xfrm>
            <a:off x="3357154" y="1606731"/>
            <a:ext cx="1058092" cy="0"/>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553199" y="1606731"/>
            <a:ext cx="1058092" cy="0"/>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4585062" y="5900057"/>
            <a:ext cx="1554480" cy="522515"/>
          </a:xfrm>
          <a:prstGeom prst="roundRect">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Bahnschrift" panose="020B0502040204020203" pitchFamily="34" charset="0"/>
              </a:rPr>
              <a:t>O</a:t>
            </a:r>
            <a:r>
              <a:rPr lang="fr-FR" dirty="0" smtClean="0">
                <a:solidFill>
                  <a:schemeClr val="tx1"/>
                </a:solidFill>
                <a:latin typeface="Bahnschrift" panose="020B0502040204020203" pitchFamily="34" charset="0"/>
              </a:rPr>
              <a:t>rganisation</a:t>
            </a:r>
            <a:r>
              <a:rPr lang="fr-FR" dirty="0" smtClean="0">
                <a:solidFill>
                  <a:schemeClr val="tx1"/>
                </a:solidFill>
              </a:rPr>
              <a:t> </a:t>
            </a:r>
            <a:endParaRPr lang="fr-FR" dirty="0">
              <a:solidFill>
                <a:schemeClr val="tx1"/>
              </a:solidFill>
            </a:endParaRPr>
          </a:p>
        </p:txBody>
      </p:sp>
      <p:sp>
        <p:nvSpPr>
          <p:cNvPr id="15" name="Rectangle à coins arrondis 14"/>
          <p:cNvSpPr/>
          <p:nvPr/>
        </p:nvSpPr>
        <p:spPr>
          <a:xfrm>
            <a:off x="1423848" y="2516776"/>
            <a:ext cx="1733005" cy="522515"/>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ahnschrift" panose="020B0502040204020203" pitchFamily="34" charset="0"/>
              </a:rPr>
              <a:t>Transmission</a:t>
            </a:r>
            <a:r>
              <a:rPr lang="fr-FR"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101514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69" y="326571"/>
            <a:ext cx="11282228" cy="6087292"/>
          </a:xfrm>
        </p:spPr>
        <p:txBody>
          <a:bodyPr>
            <a:noAutofit/>
          </a:bodyPr>
          <a:lstStyle/>
          <a:p>
            <a:pPr>
              <a:lnSpc>
                <a:spcPct val="100000"/>
              </a:lnSpc>
              <a:spcAft>
                <a:spcPts val="300"/>
              </a:spcAft>
            </a:pPr>
            <a:r>
              <a:rPr lang="fr-FR" sz="2400" b="1" spc="0" dirty="0">
                <a:solidFill>
                  <a:schemeClr val="tx1"/>
                </a:solidFill>
                <a:latin typeface="Calibri" panose="020F0502020204030204" pitchFamily="34" charset="0"/>
                <a:cs typeface="Calibri" panose="020F0502020204030204" pitchFamily="34" charset="0"/>
              </a:rPr>
              <a:t>► </a:t>
            </a:r>
            <a:r>
              <a:rPr lang="fr-FR" sz="2400" b="1" spc="0" dirty="0" smtClean="0">
                <a:solidFill>
                  <a:schemeClr val="tx1"/>
                </a:solidFill>
                <a:latin typeface="Calibri" panose="020F0502020204030204" pitchFamily="34" charset="0"/>
                <a:cs typeface="Calibri" panose="020F0502020204030204" pitchFamily="34" charset="0"/>
              </a:rPr>
              <a:t>T</a:t>
            </a:r>
            <a:r>
              <a:rPr lang="fr-FR" sz="2200" b="1" spc="0" dirty="0" smtClean="0">
                <a:solidFill>
                  <a:schemeClr val="tx1"/>
                </a:solidFill>
                <a:latin typeface="Calibri" panose="020F0502020204030204" pitchFamily="34" charset="0"/>
                <a:cs typeface="Calibri" panose="020F0502020204030204" pitchFamily="34" charset="0"/>
              </a:rPr>
              <a:t>echniques </a:t>
            </a:r>
            <a:r>
              <a:rPr lang="fr-FR" sz="2200" b="1" spc="0" dirty="0">
                <a:solidFill>
                  <a:schemeClr val="tx1"/>
                </a:solidFill>
                <a:latin typeface="Calibri" panose="020F0502020204030204" pitchFamily="34" charset="0"/>
                <a:cs typeface="Calibri" panose="020F0502020204030204" pitchFamily="34" charset="0"/>
              </a:rPr>
              <a:t>corporelles</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centrales dans le sports ; celles qui </a:t>
            </a:r>
            <a:r>
              <a:rPr lang="fr-FR" sz="2200" spc="0" dirty="0">
                <a:solidFill>
                  <a:schemeClr val="tx1"/>
                </a:solidFill>
                <a:latin typeface="Calibri" panose="020F0502020204030204" pitchFamily="34" charset="0"/>
                <a:cs typeface="Calibri" panose="020F0502020204030204" pitchFamily="34" charset="0"/>
              </a:rPr>
              <a:t>sont investies dans le </a:t>
            </a:r>
            <a:r>
              <a:rPr lang="fr-FR" sz="2200" b="1" spc="0" dirty="0">
                <a:solidFill>
                  <a:schemeClr val="tx1"/>
                </a:solidFill>
                <a:latin typeface="Calibri" panose="020F0502020204030204" pitchFamily="34" charset="0"/>
                <a:cs typeface="Calibri" panose="020F0502020204030204" pitchFamily="34" charset="0"/>
              </a:rPr>
              <a:t>surf</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pas </a:t>
            </a:r>
            <a:r>
              <a:rPr lang="fr-FR" sz="2200" spc="0" dirty="0">
                <a:solidFill>
                  <a:schemeClr val="tx1"/>
                </a:solidFill>
                <a:latin typeface="Calibri" panose="020F0502020204030204" pitchFamily="34" charset="0"/>
                <a:cs typeface="Calibri" panose="020F0502020204030204" pitchFamily="34" charset="0"/>
              </a:rPr>
              <a:t>les mêmes que celles qui organisent une activité, sportive elle aussi, comme le </a:t>
            </a:r>
            <a:r>
              <a:rPr lang="fr-FR" sz="2200" b="1" spc="0" dirty="0">
                <a:solidFill>
                  <a:schemeClr val="tx1"/>
                </a:solidFill>
                <a:latin typeface="Calibri" panose="020F0502020204030204" pitchFamily="34" charset="0"/>
                <a:cs typeface="Calibri" panose="020F0502020204030204" pitchFamily="34" charset="0"/>
              </a:rPr>
              <a:t>hand, la </a:t>
            </a:r>
            <a:r>
              <a:rPr lang="fr-FR" sz="2200" b="1" spc="0" dirty="0" smtClean="0">
                <a:solidFill>
                  <a:schemeClr val="tx1"/>
                </a:solidFill>
                <a:latin typeface="Calibri" panose="020F0502020204030204" pitchFamily="34" charset="0"/>
                <a:cs typeface="Calibri" panose="020F0502020204030204" pitchFamily="34" charset="0"/>
              </a:rPr>
              <a:t>chistera, </a:t>
            </a:r>
            <a:r>
              <a:rPr lang="fr-FR" sz="2200" b="1" spc="0" dirty="0">
                <a:solidFill>
                  <a:schemeClr val="tx1"/>
                </a:solidFill>
                <a:latin typeface="Calibri" panose="020F0502020204030204" pitchFamily="34" charset="0"/>
                <a:cs typeface="Calibri" panose="020F0502020204030204" pitchFamily="34" charset="0"/>
              </a:rPr>
              <a:t>le </a:t>
            </a:r>
            <a:r>
              <a:rPr lang="fr-FR" sz="2200" b="1" spc="0" dirty="0" smtClean="0">
                <a:solidFill>
                  <a:schemeClr val="tx1"/>
                </a:solidFill>
                <a:latin typeface="Calibri" panose="020F0502020204030204" pitchFamily="34" charset="0"/>
                <a:cs typeface="Calibri" panose="020F0502020204030204" pitchFamily="34" charset="0"/>
              </a:rPr>
              <a:t>BMX ou le bucheronnage sportif</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4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Ce </a:t>
            </a:r>
            <a:r>
              <a:rPr lang="fr-FR" sz="2200" b="1" spc="0" dirty="0">
                <a:solidFill>
                  <a:schemeClr val="tx1"/>
                </a:solidFill>
                <a:latin typeface="Calibri" panose="020F0502020204030204" pitchFamily="34" charset="0"/>
                <a:cs typeface="Calibri" panose="020F0502020204030204" pitchFamily="34" charset="0"/>
              </a:rPr>
              <a:t>qu’il faut arriver à </a:t>
            </a:r>
            <a:r>
              <a:rPr lang="fr-FR" sz="2200" b="1" spc="0" dirty="0" smtClean="0">
                <a:solidFill>
                  <a:schemeClr val="tx1"/>
                </a:solidFill>
                <a:latin typeface="Calibri" panose="020F0502020204030204" pitchFamily="34" charset="0"/>
                <a:cs typeface="Calibri" panose="020F0502020204030204" pitchFamily="34" charset="0"/>
              </a:rPr>
              <a:t>comprendre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a:t>
            </a:r>
            <a:r>
              <a:rPr lang="fr-FR" sz="2200" b="1" spc="0" dirty="0" smtClean="0">
                <a:solidFill>
                  <a:srgbClr val="FF0000"/>
                </a:solidFill>
                <a:latin typeface="Calibri" panose="020F0502020204030204" pitchFamily="34" charset="0"/>
                <a:cs typeface="Calibri" panose="020F0502020204030204" pitchFamily="34" charset="0"/>
              </a:rPr>
              <a:t>ce </a:t>
            </a:r>
            <a:r>
              <a:rPr lang="fr-FR" sz="2200" b="1" spc="0" dirty="0">
                <a:solidFill>
                  <a:srgbClr val="FF0000"/>
                </a:solidFill>
                <a:latin typeface="Calibri" panose="020F0502020204030204" pitchFamily="34" charset="0"/>
                <a:cs typeface="Calibri" panose="020F0502020204030204" pitchFamily="34" charset="0"/>
              </a:rPr>
              <a:t>qui structure ces techniques corporelles </a:t>
            </a:r>
            <a:r>
              <a:rPr lang="fr-FR" sz="2200" spc="0" dirty="0">
                <a:solidFill>
                  <a:schemeClr val="tx1"/>
                </a:solidFill>
                <a:latin typeface="Calibri" panose="020F0502020204030204" pitchFamily="34" charset="0"/>
                <a:cs typeface="Calibri" panose="020F0502020204030204" pitchFamily="34" charset="0"/>
              </a:rPr>
              <a:t>à vocation sportives ; </a:t>
            </a:r>
            <a:r>
              <a:rPr lang="fr-FR" sz="2200" b="1" spc="0" dirty="0" smtClean="0">
                <a:solidFill>
                  <a:schemeClr val="tx1"/>
                </a:solidFill>
                <a:latin typeface="Calibri" panose="020F0502020204030204" pitchFamily="34" charset="0"/>
                <a:cs typeface="Calibri" panose="020F0502020204030204" pitchFamily="34" charset="0"/>
              </a:rPr>
              <a:t>ce </a:t>
            </a:r>
            <a:r>
              <a:rPr lang="fr-FR" sz="2200" b="1" spc="0" dirty="0">
                <a:solidFill>
                  <a:schemeClr val="tx1"/>
                </a:solidFill>
                <a:latin typeface="Calibri" panose="020F0502020204030204" pitchFamily="34" charset="0"/>
                <a:cs typeface="Calibri" panose="020F0502020204030204" pitchFamily="34" charset="0"/>
              </a:rPr>
              <a:t>qui les rend à la fois possibles et nécessaires</a:t>
            </a:r>
            <a:r>
              <a:rPr lang="fr-FR" sz="2200" spc="0" dirty="0">
                <a:solidFill>
                  <a:schemeClr val="tx1"/>
                </a:solidFill>
                <a:latin typeface="Calibri" panose="020F0502020204030204" pitchFamily="34" charset="0"/>
                <a:cs typeface="Calibri" panose="020F0502020204030204" pitchFamily="34" charset="0"/>
              </a:rPr>
              <a:t>.</a:t>
            </a:r>
            <a:br>
              <a:rPr lang="fr-FR" sz="2200" spc="0" dirty="0">
                <a:solidFill>
                  <a:schemeClr val="tx1"/>
                </a:solidFill>
                <a:latin typeface="Calibri" panose="020F0502020204030204" pitchFamily="34" charset="0"/>
                <a:cs typeface="Calibri" panose="020F0502020204030204" pitchFamily="34" charset="0"/>
              </a:rPr>
            </a:br>
            <a:r>
              <a:rPr lang="fr-FR" sz="2200" spc="0" dirty="0" smtClean="0">
                <a:solidFill>
                  <a:schemeClr val="tx1"/>
                </a:solidFill>
                <a:latin typeface="Calibri" panose="020F0502020204030204" pitchFamily="34" charset="0"/>
                <a:cs typeface="Calibri" panose="020F0502020204030204" pitchFamily="34" charset="0"/>
              </a:rPr>
              <a:t/>
            </a:r>
            <a:br>
              <a:rPr lang="fr-FR" sz="2200" spc="0" dirty="0" smtClean="0">
                <a:solidFill>
                  <a:schemeClr val="tx1"/>
                </a:solidFill>
                <a:latin typeface="Calibri" panose="020F0502020204030204" pitchFamily="34" charset="0"/>
                <a:cs typeface="Calibri" panose="020F0502020204030204" pitchFamily="34" charset="0"/>
              </a:rPr>
            </a:br>
            <a:r>
              <a:rPr lang="fr-FR" sz="2400" b="1"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Sélection : par </a:t>
            </a:r>
            <a:r>
              <a:rPr lang="fr-FR" sz="2200" spc="0" dirty="0">
                <a:solidFill>
                  <a:schemeClr val="tx1"/>
                </a:solidFill>
                <a:latin typeface="Calibri" panose="020F0502020204030204" pitchFamily="34" charset="0"/>
                <a:cs typeface="Calibri" panose="020F0502020204030204" pitchFamily="34" charset="0"/>
              </a:rPr>
              <a:t>des </a:t>
            </a:r>
            <a:r>
              <a:rPr lang="fr-FR" sz="2200" b="1" spc="0" dirty="0">
                <a:solidFill>
                  <a:schemeClr val="tx1"/>
                </a:solidFill>
                <a:latin typeface="Calibri" panose="020F0502020204030204" pitchFamily="34" charset="0"/>
                <a:cs typeface="Calibri" panose="020F0502020204030204" pitchFamily="34" charset="0"/>
              </a:rPr>
              <a:t>entrées thématiques </a:t>
            </a:r>
            <a:r>
              <a:rPr lang="fr-FR" sz="2200" spc="0" dirty="0">
                <a:solidFill>
                  <a:schemeClr val="tx1"/>
                </a:solidFill>
                <a:latin typeface="Calibri" panose="020F0502020204030204" pitchFamily="34" charset="0"/>
                <a:cs typeface="Calibri" panose="020F0502020204030204" pitchFamily="34" charset="0"/>
              </a:rPr>
              <a:t>qui permettent de </a:t>
            </a:r>
            <a:r>
              <a:rPr lang="fr-FR" sz="2200" b="1" spc="0" dirty="0">
                <a:solidFill>
                  <a:schemeClr val="tx1"/>
                </a:solidFill>
                <a:latin typeface="Calibri" panose="020F0502020204030204" pitchFamily="34" charset="0"/>
                <a:cs typeface="Calibri" panose="020F0502020204030204" pitchFamily="34" charset="0"/>
              </a:rPr>
              <a:t>saisir ces chaînes de coopération sportives</a:t>
            </a:r>
            <a:r>
              <a:rPr lang="fr-FR" sz="2200" spc="0" dirty="0" smtClean="0">
                <a:solidFill>
                  <a:schemeClr val="tx1"/>
                </a:solidFill>
                <a:latin typeface="Calibri" panose="020F0502020204030204" pitchFamily="34" charset="0"/>
                <a:cs typeface="Calibri" panose="020F0502020204030204" pitchFamily="34" charset="0"/>
              </a:rPr>
              <a:t>.</a:t>
            </a:r>
            <a:br>
              <a:rPr lang="fr-FR" sz="2200" spc="0" dirty="0" smtClean="0">
                <a:solidFill>
                  <a:schemeClr val="tx1"/>
                </a:solidFill>
                <a:latin typeface="Calibri" panose="020F0502020204030204" pitchFamily="34" charset="0"/>
                <a:cs typeface="Calibri" panose="020F0502020204030204" pitchFamily="34" charset="0"/>
              </a:rPr>
            </a:br>
            <a:r>
              <a:rPr lang="fr-FR" sz="2200" spc="0" dirty="0">
                <a:solidFill>
                  <a:schemeClr val="tx1"/>
                </a:solidFill>
                <a:latin typeface="Calibri" panose="020F0502020204030204" pitchFamily="34" charset="0"/>
                <a:cs typeface="Calibri" panose="020F0502020204030204" pitchFamily="34" charset="0"/>
              </a:rPr>
              <a:t/>
            </a:r>
            <a:br>
              <a:rPr lang="fr-FR" sz="22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a:t>
            </a:r>
            <a:r>
              <a:rPr lang="fr-FR" sz="2200" b="1" spc="0" dirty="0" smtClean="0">
                <a:solidFill>
                  <a:schemeClr val="tx1"/>
                </a:solidFill>
                <a:latin typeface="Calibri" panose="020F0502020204030204" pitchFamily="34" charset="0"/>
                <a:cs typeface="Calibri" panose="020F0502020204030204" pitchFamily="34" charset="0"/>
              </a:rPr>
              <a:t>Chaque séance</a:t>
            </a:r>
            <a:r>
              <a:rPr lang="fr-FR" sz="2200" spc="0" dirty="0">
                <a:solidFill>
                  <a:schemeClr val="tx1"/>
                </a:solidFill>
                <a:latin typeface="Calibri" panose="020F0502020204030204" pitchFamily="34" charset="0"/>
                <a:cs typeface="Calibri" panose="020F0502020204030204" pitchFamily="34" charset="0"/>
              </a:rPr>
              <a:t> </a:t>
            </a:r>
            <a:r>
              <a:rPr lang="fr-FR" sz="2200" spc="0" dirty="0" smtClean="0">
                <a:solidFill>
                  <a:schemeClr val="tx1"/>
                </a:solidFill>
                <a:latin typeface="Calibri" panose="020F0502020204030204" pitchFamily="34" charset="0"/>
                <a:cs typeface="Calibri" panose="020F0502020204030204" pitchFamily="34" charset="0"/>
              </a:rPr>
              <a:t>= part </a:t>
            </a:r>
            <a:r>
              <a:rPr lang="fr-FR" sz="2200" spc="0" dirty="0">
                <a:solidFill>
                  <a:schemeClr val="tx1"/>
                </a:solidFill>
                <a:latin typeface="Calibri" panose="020F0502020204030204" pitchFamily="34" charset="0"/>
                <a:cs typeface="Calibri" panose="020F0502020204030204" pitchFamily="34" charset="0"/>
              </a:rPr>
              <a:t>d’un thème (le corps comme produit et comme instrument des activités sportives, les conventions, le spectacle sportif comme loisir, la nature </a:t>
            </a:r>
            <a:r>
              <a:rPr lang="fr-FR" sz="2200" spc="0" dirty="0" smtClean="0">
                <a:solidFill>
                  <a:schemeClr val="tx1"/>
                </a:solidFill>
                <a:latin typeface="Calibri" panose="020F0502020204030204" pitchFamily="34" charset="0"/>
                <a:cs typeface="Calibri" panose="020F0502020204030204" pitchFamily="34" charset="0"/>
              </a:rPr>
              <a:t>et </a:t>
            </a:r>
            <a:r>
              <a:rPr lang="fr-FR" sz="2200" spc="0" dirty="0">
                <a:solidFill>
                  <a:schemeClr val="tx1"/>
                </a:solidFill>
                <a:latin typeface="Calibri" panose="020F0502020204030204" pitchFamily="34" charset="0"/>
                <a:cs typeface="Calibri" panose="020F0502020204030204" pitchFamily="34" charset="0"/>
              </a:rPr>
              <a:t>la rue comme </a:t>
            </a:r>
            <a:r>
              <a:rPr lang="fr-FR" sz="2200" spc="0" dirty="0" smtClean="0">
                <a:solidFill>
                  <a:schemeClr val="tx1"/>
                </a:solidFill>
                <a:latin typeface="Calibri" panose="020F0502020204030204" pitchFamily="34" charset="0"/>
                <a:cs typeface="Calibri" panose="020F0502020204030204" pitchFamily="34" charset="0"/>
              </a:rPr>
              <a:t>condition </a:t>
            </a:r>
            <a:r>
              <a:rPr lang="fr-FR" sz="2200" spc="0" dirty="0">
                <a:solidFill>
                  <a:schemeClr val="tx1"/>
                </a:solidFill>
                <a:latin typeface="Calibri" panose="020F0502020204030204" pitchFamily="34" charset="0"/>
                <a:cs typeface="Calibri" panose="020F0502020204030204" pitchFamily="34" charset="0"/>
              </a:rPr>
              <a:t>d’activité) et en fait l’</a:t>
            </a:r>
            <a:r>
              <a:rPr lang="fr-FR" sz="2200" b="1" spc="0" dirty="0">
                <a:solidFill>
                  <a:schemeClr val="tx1"/>
                </a:solidFill>
                <a:latin typeface="Calibri" panose="020F0502020204030204" pitchFamily="34" charset="0"/>
                <a:cs typeface="Calibri" panose="020F0502020204030204" pitchFamily="34" charset="0"/>
              </a:rPr>
              <a:t>occasion d’une exploration </a:t>
            </a:r>
            <a:r>
              <a:rPr lang="fr-FR" sz="2200" b="1" spc="0" dirty="0" smtClean="0">
                <a:solidFill>
                  <a:schemeClr val="tx1"/>
                </a:solidFill>
                <a:latin typeface="Calibri" panose="020F0502020204030204" pitchFamily="34" charset="0"/>
                <a:cs typeface="Calibri" panose="020F0502020204030204" pitchFamily="34" charset="0"/>
              </a:rPr>
              <a:t>des </a:t>
            </a:r>
            <a:r>
              <a:rPr lang="fr-FR" sz="2200" b="1" spc="0" dirty="0">
                <a:solidFill>
                  <a:schemeClr val="tx1"/>
                </a:solidFill>
                <a:latin typeface="Calibri" panose="020F0502020204030204" pitchFamily="34" charset="0"/>
                <a:cs typeface="Calibri" panose="020F0502020204030204" pitchFamily="34" charset="0"/>
              </a:rPr>
              <a:t>enjeux </a:t>
            </a:r>
            <a:r>
              <a:rPr lang="fr-FR" sz="2200" spc="0" dirty="0">
                <a:solidFill>
                  <a:schemeClr val="tx1"/>
                </a:solidFill>
                <a:latin typeface="Calibri" panose="020F0502020204030204" pitchFamily="34" charset="0"/>
                <a:cs typeface="Calibri" panose="020F0502020204030204" pitchFamily="34" charset="0"/>
              </a:rPr>
              <a:t>qui le structurent</a:t>
            </a:r>
            <a:r>
              <a:rPr lang="fr-FR" sz="2200" spc="0" dirty="0" smtClean="0">
                <a:solidFill>
                  <a:schemeClr val="tx1"/>
                </a:solidFill>
                <a:latin typeface="Calibri" panose="020F0502020204030204" pitchFamily="34" charset="0"/>
                <a:cs typeface="Calibri" panose="020F0502020204030204" pitchFamily="34" charset="0"/>
              </a:rPr>
              <a:t>.</a:t>
            </a:r>
            <a:endParaRPr lang="fr-FR" sz="22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847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721" y="666205"/>
            <a:ext cx="10772775" cy="5747657"/>
          </a:xfrm>
        </p:spPr>
        <p:txBody>
          <a:bodyPr>
            <a:noAutofit/>
          </a:bodyPr>
          <a:lstStyle/>
          <a:p>
            <a:pPr>
              <a:lnSpc>
                <a:spcPct val="100000"/>
              </a:lnSpc>
              <a:spcBef>
                <a:spcPts val="1200"/>
              </a:spcBef>
              <a:spcAft>
                <a:spcPts val="1200"/>
              </a:spcAft>
            </a:pPr>
            <a:r>
              <a:rPr lang="fr-FR" sz="2400" b="1" spc="0" dirty="0" smtClean="0">
                <a:solidFill>
                  <a:schemeClr val="tx1"/>
                </a:solidFill>
                <a:latin typeface="Calibri" panose="020F0502020204030204" pitchFamily="34" charset="0"/>
                <a:cs typeface="Calibri" panose="020F0502020204030204" pitchFamily="34" charset="0"/>
              </a:rPr>
              <a:t>Plan du cours : </a:t>
            </a:r>
            <a:br>
              <a:rPr lang="fr-FR" sz="2400" b="1" spc="0" dirty="0" smtClean="0">
                <a:solidFill>
                  <a:schemeClr val="tx1"/>
                </a:solidFill>
                <a:latin typeface="Calibri" panose="020F0502020204030204" pitchFamily="34" charset="0"/>
                <a:cs typeface="Calibri" panose="020F0502020204030204" pitchFamily="34" charset="0"/>
              </a:rPr>
            </a:br>
            <a:r>
              <a:rPr lang="fr-FR" sz="2400" b="1" spc="0" dirty="0" smtClean="0">
                <a:solidFill>
                  <a:schemeClr val="tx1"/>
                </a:solidFill>
                <a:latin typeface="Calibri" panose="020F0502020204030204" pitchFamily="34" charset="0"/>
                <a:cs typeface="Calibri" panose="020F0502020204030204" pitchFamily="34" charset="0"/>
              </a:rPr>
              <a:t/>
            </a:r>
            <a:br>
              <a:rPr lang="fr-FR" sz="2400" b="1" spc="0" dirty="0" smtClean="0">
                <a:solidFill>
                  <a:schemeClr val="tx1"/>
                </a:solidFill>
                <a:latin typeface="Calibri" panose="020F0502020204030204" pitchFamily="34" charset="0"/>
                <a:cs typeface="Calibri" panose="020F0502020204030204" pitchFamily="34" charset="0"/>
              </a:rPr>
            </a:br>
            <a:r>
              <a:rPr lang="fr-FR" sz="2400" b="1" spc="0" dirty="0" smtClean="0">
                <a:solidFill>
                  <a:srgbClr val="FF0000"/>
                </a:solidFill>
                <a:latin typeface="Calibri" panose="020F0502020204030204" pitchFamily="34" charset="0"/>
                <a:cs typeface="Calibri" panose="020F0502020204030204" pitchFamily="34" charset="0"/>
              </a:rPr>
              <a:t>	1</a:t>
            </a:r>
            <a:r>
              <a:rPr lang="fr-FR" sz="2400" b="1" spc="0" dirty="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a:t>
            </a:r>
            <a:r>
              <a:rPr lang="fr-FR" sz="2400" b="1" spc="0" dirty="0">
                <a:solidFill>
                  <a:srgbClr val="FF0000"/>
                </a:solidFill>
                <a:latin typeface="Calibri" panose="020F0502020204030204" pitchFamily="34" charset="0"/>
                <a:cs typeface="Calibri" panose="020F0502020204030204" pitchFamily="34" charset="0"/>
              </a:rPr>
              <a:t> D’où viennent nos techniques corporelles </a:t>
            </a:r>
            <a:r>
              <a:rPr lang="fr-FR" sz="2400" b="1" spc="0" dirty="0" smtClean="0">
                <a:solidFill>
                  <a:srgbClr val="FF0000"/>
                </a:solidFill>
                <a:latin typeface="Calibri" panose="020F0502020204030204" pitchFamily="34" charset="0"/>
                <a:cs typeface="Calibri" panose="020F0502020204030204" pitchFamily="34" charset="0"/>
              </a:rPr>
              <a:t>?</a:t>
            </a:r>
            <a:br>
              <a:rPr lang="fr-FR" sz="2400" b="1" spc="0" dirty="0" smtClean="0">
                <a:solidFill>
                  <a:srgbClr val="FF0000"/>
                </a:solidFill>
                <a:latin typeface="Calibri" panose="020F0502020204030204" pitchFamily="34" charset="0"/>
                <a:cs typeface="Calibri" panose="020F0502020204030204" pitchFamily="34" charset="0"/>
              </a:rPr>
            </a:br>
            <a:r>
              <a:rPr lang="fr-FR" sz="2400" b="1" spc="0" dirty="0">
                <a:solidFill>
                  <a:srgbClr val="FF0000"/>
                </a:solidFill>
                <a:latin typeface="Calibri" panose="020F0502020204030204" pitchFamily="34" charset="0"/>
                <a:cs typeface="Calibri" panose="020F0502020204030204" pitchFamily="34" charset="0"/>
              </a:rPr>
              <a:t/>
            </a:r>
            <a:br>
              <a:rPr lang="fr-FR" sz="2400" b="1" spc="0" dirty="0">
                <a:solidFill>
                  <a:srgbClr val="FF0000"/>
                </a:solidFill>
                <a:latin typeface="Calibri" panose="020F0502020204030204" pitchFamily="34" charset="0"/>
                <a:cs typeface="Calibri" panose="020F0502020204030204" pitchFamily="34" charset="0"/>
              </a:rPr>
            </a:br>
            <a:r>
              <a:rPr lang="fr-FR" sz="2400" b="1" spc="0" dirty="0" smtClean="0">
                <a:solidFill>
                  <a:srgbClr val="FF0000"/>
                </a:solidFill>
                <a:latin typeface="Calibri" panose="020F0502020204030204" pitchFamily="34" charset="0"/>
                <a:cs typeface="Calibri" panose="020F0502020204030204" pitchFamily="34" charset="0"/>
              </a:rPr>
              <a:t>	2</a:t>
            </a:r>
            <a:r>
              <a:rPr lang="fr-FR" sz="2400" b="1" spc="0" dirty="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 </a:t>
            </a:r>
            <a:r>
              <a:rPr lang="fr-FR" sz="2400" b="1" spc="0" dirty="0">
                <a:solidFill>
                  <a:srgbClr val="FF0000"/>
                </a:solidFill>
                <a:latin typeface="Calibri" panose="020F0502020204030204" pitchFamily="34" charset="0"/>
                <a:cs typeface="Calibri" panose="020F0502020204030204" pitchFamily="34" charset="0"/>
              </a:rPr>
              <a:t>Sport et formation des techniques du corps</a:t>
            </a:r>
            <a:r>
              <a:rPr lang="fr-FR" sz="2400" spc="0" dirty="0">
                <a:solidFill>
                  <a:srgbClr val="FF0000"/>
                </a:solidFill>
                <a:latin typeface="Calibri" panose="020F0502020204030204" pitchFamily="34" charset="0"/>
                <a:cs typeface="Calibri" panose="020F0502020204030204" pitchFamily="34" charset="0"/>
              </a:rPr>
              <a:t/>
            </a:r>
            <a:br>
              <a:rPr lang="fr-FR" sz="2400" spc="0" dirty="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r>
            <a:br>
              <a:rPr lang="fr-FR" sz="2400" spc="0" dirty="0" smtClean="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3</a:t>
            </a:r>
            <a:r>
              <a:rPr lang="fr-FR" sz="2400" b="1" spc="0" dirty="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a:t>
            </a:r>
            <a:r>
              <a:rPr lang="fr-FR" sz="2400" b="1" spc="0" dirty="0">
                <a:solidFill>
                  <a:srgbClr val="FF0000"/>
                </a:solidFill>
                <a:latin typeface="Calibri" panose="020F0502020204030204" pitchFamily="34" charset="0"/>
                <a:cs typeface="Calibri" panose="020F0502020204030204" pitchFamily="34" charset="0"/>
              </a:rPr>
              <a:t> Déterminants sociaux des loisirs </a:t>
            </a:r>
            <a:r>
              <a:rPr lang="fr-FR" sz="2400" b="1" spc="0" dirty="0" smtClean="0">
                <a:solidFill>
                  <a:srgbClr val="FF0000"/>
                </a:solidFill>
                <a:latin typeface="Calibri" panose="020F0502020204030204" pitchFamily="34" charset="0"/>
                <a:cs typeface="Calibri" panose="020F0502020204030204" pitchFamily="34" charset="0"/>
              </a:rPr>
              <a:t>sportifs</a:t>
            </a:r>
            <a:r>
              <a:rPr lang="fr-FR" sz="2400" spc="0" dirty="0">
                <a:solidFill>
                  <a:srgbClr val="FF0000"/>
                </a:solidFill>
                <a:latin typeface="Calibri" panose="020F0502020204030204" pitchFamily="34" charset="0"/>
                <a:cs typeface="Calibri" panose="020F0502020204030204" pitchFamily="34" charset="0"/>
              </a:rPr>
              <a:t/>
            </a:r>
            <a:br>
              <a:rPr lang="fr-FR" sz="2400" spc="0" dirty="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r>
            <a:br>
              <a:rPr lang="fr-FR" sz="2400" spc="0" dirty="0" smtClean="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4</a:t>
            </a:r>
            <a:r>
              <a:rPr lang="fr-FR" sz="2400" b="1" spc="0" dirty="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 L’</a:t>
            </a:r>
            <a:r>
              <a:rPr lang="fr-FR" sz="2400" b="1" spc="0" dirty="0" err="1" smtClean="0">
                <a:solidFill>
                  <a:srgbClr val="FF0000"/>
                </a:solidFill>
                <a:latin typeface="Calibri" panose="020F0502020204030204" pitchFamily="34" charset="0"/>
                <a:cs typeface="Calibri" panose="020F0502020204030204" pitchFamily="34" charset="0"/>
              </a:rPr>
              <a:t>artialisation</a:t>
            </a:r>
            <a:r>
              <a:rPr lang="fr-FR" sz="2400" b="1" spc="0" dirty="0" smtClean="0">
                <a:solidFill>
                  <a:srgbClr val="FF0000"/>
                </a:solidFill>
                <a:latin typeface="Calibri" panose="020F0502020204030204" pitchFamily="34" charset="0"/>
                <a:cs typeface="Calibri" panose="020F0502020204030204" pitchFamily="34" charset="0"/>
              </a:rPr>
              <a:t> des pratiques corporelles</a:t>
            </a:r>
            <a:r>
              <a:rPr lang="fr-FR" sz="2400" spc="0" dirty="0">
                <a:solidFill>
                  <a:srgbClr val="FF0000"/>
                </a:solidFill>
                <a:latin typeface="Calibri" panose="020F0502020204030204" pitchFamily="34" charset="0"/>
                <a:cs typeface="Calibri" panose="020F0502020204030204" pitchFamily="34" charset="0"/>
              </a:rPr>
              <a:t/>
            </a:r>
            <a:br>
              <a:rPr lang="fr-FR" sz="2400" spc="0" dirty="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r>
            <a:br>
              <a:rPr lang="fr-FR" sz="2400" spc="0" dirty="0" smtClean="0">
                <a:solidFill>
                  <a:srgbClr val="FF0000"/>
                </a:solidFill>
                <a:latin typeface="Calibri" panose="020F0502020204030204" pitchFamily="34" charset="0"/>
                <a:cs typeface="Calibri" panose="020F0502020204030204" pitchFamily="34" charset="0"/>
              </a:rPr>
            </a:br>
            <a:r>
              <a:rPr lang="fr-FR" sz="2400" spc="0" dirty="0" smtClean="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5</a:t>
            </a:r>
            <a:r>
              <a:rPr lang="fr-FR" sz="2400" b="1" spc="0" dirty="0">
                <a:solidFill>
                  <a:srgbClr val="FF0000"/>
                </a:solidFill>
                <a:latin typeface="Calibri" panose="020F0502020204030204" pitchFamily="34" charset="0"/>
                <a:cs typeface="Calibri" panose="020F0502020204030204" pitchFamily="34" charset="0"/>
              </a:rPr>
              <a:t> </a:t>
            </a:r>
            <a:r>
              <a:rPr lang="fr-FR" sz="2400" b="1" spc="0" dirty="0" smtClean="0">
                <a:solidFill>
                  <a:srgbClr val="FF0000"/>
                </a:solidFill>
                <a:latin typeface="Calibri" panose="020F0502020204030204" pitchFamily="34" charset="0"/>
                <a:cs typeface="Calibri" panose="020F0502020204030204" pitchFamily="34" charset="0"/>
              </a:rPr>
              <a:t>:</a:t>
            </a:r>
            <a:r>
              <a:rPr lang="fr-FR" sz="2400" b="1" spc="0" dirty="0">
                <a:solidFill>
                  <a:srgbClr val="FF0000"/>
                </a:solidFill>
                <a:latin typeface="Calibri" panose="020F0502020204030204" pitchFamily="34" charset="0"/>
                <a:cs typeface="Calibri" panose="020F0502020204030204" pitchFamily="34" charset="0"/>
              </a:rPr>
              <a:t> Cultures alternatives et sports de </a:t>
            </a:r>
            <a:r>
              <a:rPr lang="fr-FR" sz="2400" b="1" spc="0" dirty="0" smtClean="0">
                <a:solidFill>
                  <a:srgbClr val="FF0000"/>
                </a:solidFill>
                <a:latin typeface="Calibri" panose="020F0502020204030204" pitchFamily="34" charset="0"/>
                <a:cs typeface="Calibri" panose="020F0502020204030204" pitchFamily="34" charset="0"/>
              </a:rPr>
              <a:t>rue</a:t>
            </a:r>
            <a:r>
              <a:rPr lang="fr-FR" sz="2400" b="1" dirty="0" smtClean="0">
                <a:solidFill>
                  <a:srgbClr val="FF0000"/>
                </a:solidFill>
                <a:latin typeface="Calibri" panose="020F0502020204030204" pitchFamily="34" charset="0"/>
                <a:cs typeface="Calibri" panose="020F0502020204030204" pitchFamily="34" charset="0"/>
              </a:rPr>
              <a:t/>
            </a:r>
            <a:br>
              <a:rPr lang="fr-FR" sz="2400" b="1" dirty="0" smtClean="0">
                <a:solidFill>
                  <a:srgbClr val="FF0000"/>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b="1" spc="0" dirty="0">
                <a:solidFill>
                  <a:schemeClr val="tx1"/>
                </a:solidFill>
                <a:latin typeface="Calibri" panose="020F0502020204030204" pitchFamily="34" charset="0"/>
                <a:cs typeface="Calibri" panose="020F0502020204030204" pitchFamily="34" charset="0"/>
              </a:rPr>
              <a:t>► Chaque </a:t>
            </a:r>
            <a:r>
              <a:rPr lang="fr-FR" sz="2000" b="1" spc="0" dirty="0" smtClean="0">
                <a:solidFill>
                  <a:schemeClr val="tx1"/>
                </a:solidFill>
                <a:latin typeface="Calibri" panose="020F0502020204030204" pitchFamily="34" charset="0"/>
                <a:cs typeface="Calibri" panose="020F0502020204030204" pitchFamily="34" charset="0"/>
              </a:rPr>
              <a:t>séance</a:t>
            </a:r>
            <a:r>
              <a:rPr lang="fr-FR" sz="2000" spc="0" dirty="0" smtClean="0">
                <a:solidFill>
                  <a:schemeClr val="tx1"/>
                </a:solidFill>
                <a:latin typeface="Calibri" panose="020F0502020204030204" pitchFamily="34" charset="0"/>
                <a:cs typeface="Calibri" panose="020F0502020204030204" pitchFamily="34" charset="0"/>
              </a:rPr>
              <a:t> = enjeux </a:t>
            </a:r>
            <a:r>
              <a:rPr lang="fr-FR" sz="2000" spc="0" dirty="0">
                <a:solidFill>
                  <a:schemeClr val="tx1"/>
                </a:solidFill>
                <a:latin typeface="Calibri" panose="020F0502020204030204" pitchFamily="34" charset="0"/>
                <a:cs typeface="Calibri" panose="020F0502020204030204" pitchFamily="34" charset="0"/>
              </a:rPr>
              <a:t>théoriques </a:t>
            </a:r>
            <a:r>
              <a:rPr lang="fr-FR" sz="2000" spc="0" dirty="0" smtClean="0">
                <a:solidFill>
                  <a:schemeClr val="tx1"/>
                </a:solidFill>
                <a:latin typeface="Calibri" panose="020F0502020204030204" pitchFamily="34" charset="0"/>
                <a:cs typeface="Calibri" panose="020F0502020204030204" pitchFamily="34" charset="0"/>
              </a:rPr>
              <a:t>(</a:t>
            </a:r>
            <a:r>
              <a:rPr lang="fr-FR" sz="2000" b="1" spc="0" dirty="0" smtClean="0">
                <a:solidFill>
                  <a:schemeClr val="tx1"/>
                </a:solidFill>
                <a:latin typeface="Calibri" panose="020F0502020204030204" pitchFamily="34" charset="0"/>
                <a:cs typeface="Calibri" panose="020F0502020204030204" pitchFamily="34" charset="0"/>
              </a:rPr>
              <a:t>grandes </a:t>
            </a:r>
            <a:r>
              <a:rPr lang="fr-FR" sz="2000" b="1" spc="0" dirty="0">
                <a:solidFill>
                  <a:schemeClr val="tx1"/>
                </a:solidFill>
                <a:latin typeface="Calibri" panose="020F0502020204030204" pitchFamily="34" charset="0"/>
                <a:cs typeface="Calibri" panose="020F0502020204030204" pitchFamily="34" charset="0"/>
              </a:rPr>
              <a:t>théories</a:t>
            </a:r>
            <a:r>
              <a:rPr lang="fr-FR" sz="2000" spc="0" dirty="0">
                <a:solidFill>
                  <a:schemeClr val="tx1"/>
                </a:solidFill>
                <a:latin typeface="Calibri" panose="020F0502020204030204" pitchFamily="34" charset="0"/>
                <a:cs typeface="Calibri" panose="020F0502020204030204" pitchFamily="34" charset="0"/>
              </a:rPr>
              <a:t> et </a:t>
            </a:r>
            <a:r>
              <a:rPr lang="fr-FR" sz="2000" spc="0" dirty="0" smtClean="0">
                <a:solidFill>
                  <a:schemeClr val="tx1"/>
                </a:solidFill>
                <a:latin typeface="Calibri" panose="020F0502020204030204" pitchFamily="34" charset="0"/>
                <a:cs typeface="Calibri" panose="020F0502020204030204" pitchFamily="34" charset="0"/>
              </a:rPr>
              <a:t>grands </a:t>
            </a:r>
            <a:r>
              <a:rPr lang="fr-FR" sz="2000" spc="0" dirty="0">
                <a:solidFill>
                  <a:schemeClr val="tx1"/>
                </a:solidFill>
                <a:latin typeface="Calibri" panose="020F0502020204030204" pitchFamily="34" charset="0"/>
                <a:cs typeface="Calibri" panose="020F0502020204030204" pitchFamily="34" charset="0"/>
              </a:rPr>
              <a:t>théoriciens du </a:t>
            </a:r>
            <a:r>
              <a:rPr lang="fr-FR" sz="2000" spc="0" dirty="0" smtClean="0">
                <a:solidFill>
                  <a:schemeClr val="tx1"/>
                </a:solidFill>
                <a:latin typeface="Calibri" panose="020F0502020204030204" pitchFamily="34" charset="0"/>
                <a:cs typeface="Calibri" panose="020F0502020204030204" pitchFamily="34" charset="0"/>
              </a:rPr>
              <a:t>domaine) + étude </a:t>
            </a:r>
            <a:r>
              <a:rPr lang="fr-FR" sz="2000" spc="0" dirty="0">
                <a:solidFill>
                  <a:schemeClr val="tx1"/>
                </a:solidFill>
                <a:latin typeface="Calibri" panose="020F0502020204030204" pitchFamily="34" charset="0"/>
                <a:cs typeface="Calibri" panose="020F0502020204030204" pitchFamily="34" charset="0"/>
              </a:rPr>
              <a:t>d’</a:t>
            </a:r>
            <a:r>
              <a:rPr lang="fr-FR" sz="2000" b="1" spc="0" dirty="0">
                <a:solidFill>
                  <a:schemeClr val="tx1"/>
                </a:solidFill>
                <a:latin typeface="Calibri" panose="020F0502020204030204" pitchFamily="34" charset="0"/>
                <a:cs typeface="Calibri" panose="020F0502020204030204" pitchFamily="34" charset="0"/>
              </a:rPr>
              <a:t>un ou deux cas particuliers</a:t>
            </a:r>
            <a:r>
              <a:rPr lang="fr-FR" sz="2000" spc="0" dirty="0">
                <a:solidFill>
                  <a:schemeClr val="tx1"/>
                </a:solidFill>
                <a:latin typeface="Calibri" panose="020F0502020204030204" pitchFamily="34" charset="0"/>
                <a:cs typeface="Calibri" panose="020F0502020204030204" pitchFamily="34" charset="0"/>
              </a:rPr>
              <a:t> </a:t>
            </a:r>
            <a:r>
              <a:rPr lang="fr-FR" sz="2000" spc="0" dirty="0" smtClean="0">
                <a:solidFill>
                  <a:schemeClr val="tx1"/>
                </a:solidFill>
                <a:latin typeface="Calibri" panose="020F0502020204030204" pitchFamily="34" charset="0"/>
                <a:cs typeface="Calibri" panose="020F0502020204030204" pitchFamily="34" charset="0"/>
              </a:rPr>
              <a:t>qui </a:t>
            </a:r>
            <a:r>
              <a:rPr lang="fr-FR" sz="2000" spc="0" dirty="0">
                <a:solidFill>
                  <a:schemeClr val="tx1"/>
                </a:solidFill>
                <a:latin typeface="Calibri" panose="020F0502020204030204" pitchFamily="34" charset="0"/>
                <a:cs typeface="Calibri" panose="020F0502020204030204" pitchFamily="34" charset="0"/>
              </a:rPr>
              <a:t>puiseront dans des activités sportives qui ne sont pas toutes </a:t>
            </a:r>
            <a:r>
              <a:rPr lang="fr-FR" sz="2000" spc="0" dirty="0" smtClean="0">
                <a:solidFill>
                  <a:schemeClr val="tx1"/>
                </a:solidFill>
                <a:latin typeface="Calibri" panose="020F0502020204030204" pitchFamily="34" charset="0"/>
                <a:cs typeface="Calibri" panose="020F0502020204030204" pitchFamily="34" charset="0"/>
              </a:rPr>
              <a:t>attendues =&gt; skate, </a:t>
            </a:r>
            <a:r>
              <a:rPr lang="fr-FR" sz="2000" spc="0" dirty="0" err="1" smtClean="0">
                <a:solidFill>
                  <a:schemeClr val="tx1"/>
                </a:solidFill>
                <a:latin typeface="Calibri" panose="020F0502020204030204" pitchFamily="34" charset="0"/>
                <a:cs typeface="Calibri" panose="020F0502020204030204" pitchFamily="34" charset="0"/>
              </a:rPr>
              <a:t>parkour</a:t>
            </a:r>
            <a:r>
              <a:rPr lang="fr-FR" sz="2000" spc="0" dirty="0" smtClean="0">
                <a:solidFill>
                  <a:schemeClr val="tx1"/>
                </a:solidFill>
                <a:latin typeface="Calibri" panose="020F0502020204030204" pitchFamily="34" charset="0"/>
                <a:cs typeface="Calibri" panose="020F0502020204030204" pitchFamily="34" charset="0"/>
              </a:rPr>
              <a:t>, danse, cirque, foot de rue, boxe thaï, MMA, etc.</a:t>
            </a: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r>
              <a:rPr lang="fr-FR" sz="2000" spc="0" dirty="0">
                <a:solidFill>
                  <a:schemeClr val="tx1"/>
                </a:solidFill>
                <a:latin typeface="Calibri" panose="020F0502020204030204" pitchFamily="34" charset="0"/>
                <a:cs typeface="Calibri" panose="020F0502020204030204" pitchFamily="34" charset="0"/>
              </a:rPr>
              <a:t/>
            </a:r>
            <a:br>
              <a:rPr lang="fr-FR" sz="2000" spc="0" dirty="0">
                <a:solidFill>
                  <a:schemeClr val="tx1"/>
                </a:solidFill>
                <a:latin typeface="Calibri" panose="020F0502020204030204" pitchFamily="34" charset="0"/>
                <a:cs typeface="Calibri" panose="020F0502020204030204" pitchFamily="34" charset="0"/>
              </a:rPr>
            </a:br>
            <a:endParaRPr lang="fr-FR" sz="2000" spc="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2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graysc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91887" y="-772314"/>
            <a:ext cx="13164457" cy="8876606"/>
          </a:xfrm>
          <a:prstGeom prst="rect">
            <a:avLst/>
          </a:prstGeom>
        </p:spPr>
      </p:pic>
      <p:sp>
        <p:nvSpPr>
          <p:cNvPr id="13" name="Rectangle à coins arrondis 12"/>
          <p:cNvSpPr/>
          <p:nvPr/>
        </p:nvSpPr>
        <p:spPr>
          <a:xfrm>
            <a:off x="1102660" y="744341"/>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1409700" y="744341"/>
            <a:ext cx="10782300"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FFC000"/>
                </a:solidFill>
                <a:latin typeface="Calibri" panose="020F0502020204030204" pitchFamily="34" charset="0"/>
                <a:cs typeface="Calibri" panose="020F0502020204030204" pitchFamily="34" charset="0"/>
              </a:rPr>
              <a:t>D’où viennent </a:t>
            </a:r>
          </a:p>
          <a:p>
            <a:pPr>
              <a:lnSpc>
                <a:spcPct val="100000"/>
              </a:lnSpc>
            </a:pPr>
            <a:r>
              <a:rPr lang="fr-FR" sz="5200" b="1" cap="all" dirty="0" smtClean="0">
                <a:solidFill>
                  <a:srgbClr val="FFC000"/>
                </a:solidFill>
                <a:latin typeface="Calibri" panose="020F0502020204030204" pitchFamily="34" charset="0"/>
                <a:cs typeface="Calibri" panose="020F0502020204030204" pitchFamily="34" charset="0"/>
              </a:rPr>
              <a:t>nos </a:t>
            </a:r>
          </a:p>
          <a:p>
            <a:pPr>
              <a:lnSpc>
                <a:spcPct val="100000"/>
              </a:lnSpc>
            </a:pPr>
            <a:r>
              <a:rPr lang="fr-FR" sz="5200" b="1" cap="all" dirty="0" smtClean="0">
                <a:solidFill>
                  <a:srgbClr val="FFC000"/>
                </a:solidFill>
                <a:latin typeface="Calibri" panose="020F0502020204030204" pitchFamily="34" charset="0"/>
                <a:cs typeface="Calibri" panose="020F0502020204030204" pitchFamily="34" charset="0"/>
              </a:rPr>
              <a:t>Techniques </a:t>
            </a:r>
          </a:p>
          <a:p>
            <a:pPr>
              <a:lnSpc>
                <a:spcPct val="100000"/>
              </a:lnSpc>
            </a:pPr>
            <a:r>
              <a:rPr lang="fr-FR" sz="5200" b="1" cap="all" dirty="0" smtClean="0">
                <a:solidFill>
                  <a:srgbClr val="FFC000"/>
                </a:solidFill>
                <a:latin typeface="Calibri" panose="020F0502020204030204" pitchFamily="34" charset="0"/>
                <a:cs typeface="Calibri" panose="020F0502020204030204" pitchFamily="34" charset="0"/>
              </a:rPr>
              <a:t>Corporelles ?</a:t>
            </a:r>
            <a:br>
              <a:rPr lang="fr-FR" sz="5200" b="1" cap="all" dirty="0" smtClean="0">
                <a:solidFill>
                  <a:srgbClr val="FFC000"/>
                </a:solidFill>
                <a:latin typeface="Calibri" panose="020F0502020204030204" pitchFamily="34" charset="0"/>
                <a:cs typeface="Calibri" panose="020F0502020204030204" pitchFamily="34" charset="0"/>
              </a:rPr>
            </a:br>
            <a:endParaRPr lang="fr-FR" sz="5200" b="1" cap="all" dirty="0">
              <a:solidFill>
                <a:srgbClr val="FFC000"/>
              </a:solidFill>
              <a:latin typeface="Calibri" panose="020F0502020204030204" pitchFamily="34" charset="0"/>
              <a:cs typeface="Calibri" panose="020F0502020204030204"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1765984" y="-195867"/>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1800" b="1" u="sng" dirty="0" smtClean="0">
                <a:solidFill>
                  <a:srgbClr val="002060"/>
                </a:solidFill>
                <a:latin typeface="Calibri" panose="020F0502020204030204" pitchFamily="34" charset="0"/>
                <a:cs typeface="Calibri" panose="020F0502020204030204" pitchFamily="34" charset="0"/>
              </a:rPr>
              <a:t>SEANCE 1</a:t>
            </a:r>
            <a:endParaRPr lang="fr-FR" sz="1800" b="1" u="sng"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48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r>
              <a:rPr lang="fr-FR" sz="2000" dirty="0">
                <a:solidFill>
                  <a:schemeClr val="tx1"/>
                </a:solidFill>
                <a:latin typeface="Calluna" panose="00000500000000000000" pitchFamily="50" charset="0"/>
              </a:rPr>
              <a:t/>
            </a:r>
            <a:br>
              <a:rPr lang="fr-FR" sz="2000" dirty="0">
                <a:solidFill>
                  <a:schemeClr val="tx1"/>
                </a:solidFill>
                <a:latin typeface="Calluna" panose="00000500000000000000" pitchFamily="50" charset="0"/>
              </a:rPr>
            </a:br>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r>
              <a:rPr lang="fr-FR" sz="2000" dirty="0">
                <a:solidFill>
                  <a:schemeClr val="tx1"/>
                </a:solidFill>
                <a:latin typeface="Calluna" panose="00000500000000000000" pitchFamily="50" charset="0"/>
              </a:rPr>
              <a:t/>
            </a:r>
            <a:br>
              <a:rPr lang="fr-FR" sz="2000" dirty="0">
                <a:solidFill>
                  <a:schemeClr val="tx1"/>
                </a:solidFill>
                <a:latin typeface="Calluna" panose="00000500000000000000" pitchFamily="50" charset="0"/>
              </a:rPr>
            </a:br>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r>
              <a:rPr lang="fr-FR" sz="2000" dirty="0">
                <a:solidFill>
                  <a:schemeClr val="tx1"/>
                </a:solidFill>
                <a:latin typeface="Calluna" panose="00000500000000000000" pitchFamily="50" charset="0"/>
              </a:rPr>
              <a:t/>
            </a:r>
            <a:br>
              <a:rPr lang="fr-FR" sz="2000" dirty="0">
                <a:solidFill>
                  <a:schemeClr val="tx1"/>
                </a:solidFill>
                <a:latin typeface="Calluna" panose="00000500000000000000" pitchFamily="50" charset="0"/>
              </a:rPr>
            </a:br>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r>
              <a:rPr lang="fr-FR" sz="2000" dirty="0">
                <a:solidFill>
                  <a:schemeClr val="tx1"/>
                </a:solidFill>
                <a:latin typeface="Calluna" panose="00000500000000000000" pitchFamily="50" charset="0"/>
              </a:rPr>
              <a:t/>
            </a:r>
            <a:br>
              <a:rPr lang="fr-FR" sz="2000" dirty="0">
                <a:solidFill>
                  <a:schemeClr val="tx1"/>
                </a:solidFill>
                <a:latin typeface="Calluna" panose="00000500000000000000" pitchFamily="50" charset="0"/>
              </a:rPr>
            </a:br>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r>
              <a:rPr lang="fr-FR" sz="2000" dirty="0">
                <a:solidFill>
                  <a:schemeClr val="tx1"/>
                </a:solidFill>
                <a:latin typeface="Calluna" panose="00000500000000000000" pitchFamily="50" charset="0"/>
              </a:rPr>
              <a:t/>
            </a:r>
            <a:br>
              <a:rPr lang="fr-FR" sz="2000" dirty="0">
                <a:solidFill>
                  <a:schemeClr val="tx1"/>
                </a:solidFill>
                <a:latin typeface="Calluna" panose="00000500000000000000" pitchFamily="50" charset="0"/>
              </a:rPr>
            </a:br>
            <a:r>
              <a:rPr lang="fr-FR" sz="2000" dirty="0" smtClean="0">
                <a:solidFill>
                  <a:schemeClr val="tx1"/>
                </a:solidFill>
                <a:latin typeface="Calluna" panose="00000500000000000000" pitchFamily="50" charset="0"/>
              </a:rPr>
              <a:t/>
            </a:r>
            <a:br>
              <a:rPr lang="fr-FR" sz="2000" dirty="0" smtClean="0">
                <a:solidFill>
                  <a:schemeClr val="tx1"/>
                </a:solidFill>
                <a:latin typeface="Calluna" panose="00000500000000000000" pitchFamily="50" charset="0"/>
              </a:rPr>
            </a:br>
            <a:endParaRPr lang="fr-FR" sz="2000" dirty="0">
              <a:solidFill>
                <a:schemeClr val="tx1"/>
              </a:solidFill>
              <a:latin typeface="Calluna" panose="00000500000000000000" pitchFamily="50" charset="0"/>
            </a:endParaRPr>
          </a:p>
        </p:txBody>
      </p:sp>
      <p:sp>
        <p:nvSpPr>
          <p:cNvPr id="3" name="Rectangle 2"/>
          <p:cNvSpPr/>
          <p:nvPr/>
        </p:nvSpPr>
        <p:spPr>
          <a:xfrm>
            <a:off x="1068883" y="671811"/>
            <a:ext cx="9470572" cy="2862322"/>
          </a:xfrm>
          <a:prstGeom prst="rect">
            <a:avLst/>
          </a:prstGeom>
        </p:spPr>
        <p:txBody>
          <a:bodyPr wrap="square">
            <a:spAutoFit/>
          </a:bodyPr>
          <a:lstStyle/>
          <a:p>
            <a:endParaRPr lang="fr-FR" sz="2000" dirty="0" smtClean="0">
              <a:latin typeface="Calibri" panose="020F0502020204030204" pitchFamily="34" charset="0"/>
              <a:cs typeface="Calibri" panose="020F0502020204030204" pitchFamily="34" charset="0"/>
            </a:endParaRPr>
          </a:p>
          <a:p>
            <a:r>
              <a:rPr lang="fr-FR" sz="2000" dirty="0" smtClean="0">
                <a:latin typeface="Calibri" panose="020F0502020204030204" pitchFamily="34" charset="0"/>
                <a:cs typeface="Calibri" panose="020F0502020204030204" pitchFamily="34" charset="0"/>
              </a:rPr>
              <a:t>1880-1914 : science du mouvement humain ; physiologie : Marey et Demenÿ</a:t>
            </a:r>
            <a:endParaRPr lang="fr-FR" sz="2000" dirty="0">
              <a:latin typeface="Calibri" panose="020F0502020204030204" pitchFamily="34" charset="0"/>
              <a:cs typeface="Calibri" panose="020F0502020204030204" pitchFamily="34" charset="0"/>
            </a:endParaRPr>
          </a:p>
          <a:p>
            <a:pPr marL="342900" indent="-342900">
              <a:buFont typeface="Symbol" panose="05050102010706020507" pitchFamily="18" charset="2"/>
              <a:buChar char="Þ"/>
            </a:pPr>
            <a:endParaRPr lang="fr-FR" sz="2000" dirty="0" smtClean="0">
              <a:latin typeface="Calibri" panose="020F0502020204030204" pitchFamily="34" charset="0"/>
              <a:cs typeface="Calibri" panose="020F0502020204030204" pitchFamily="34" charset="0"/>
            </a:endParaRPr>
          </a:p>
          <a:p>
            <a:pPr marL="342900" indent="-342900">
              <a:buFont typeface="Symbol" panose="05050102010706020507" pitchFamily="18" charset="2"/>
              <a:buChar char="Þ"/>
            </a:pPr>
            <a:r>
              <a:rPr lang="fr-FR" sz="2000" dirty="0" smtClean="0">
                <a:latin typeface="Calibri" panose="020F0502020204030204" pitchFamily="34" charset="0"/>
                <a:cs typeface="Calibri" panose="020F0502020204030204" pitchFamily="34" charset="0"/>
              </a:rPr>
              <a:t>Décomposée </a:t>
            </a:r>
            <a:r>
              <a:rPr lang="fr-FR" sz="2000" dirty="0">
                <a:latin typeface="Calibri" panose="020F0502020204030204" pitchFamily="34" charset="0"/>
                <a:cs typeface="Calibri" panose="020F0502020204030204" pitchFamily="34" charset="0"/>
              </a:rPr>
              <a:t>en une série de mouvements, et activités physiques liées à la </a:t>
            </a:r>
            <a:r>
              <a:rPr lang="fr-FR" sz="2000" b="1" dirty="0">
                <a:latin typeface="Calibri" panose="020F0502020204030204" pitchFamily="34" charset="0"/>
                <a:cs typeface="Calibri" panose="020F0502020204030204" pitchFamily="34" charset="0"/>
              </a:rPr>
              <a:t>science du mouvement</a:t>
            </a:r>
            <a:r>
              <a:rPr lang="fr-FR" sz="2000" dirty="0">
                <a:latin typeface="Calibri" panose="020F0502020204030204" pitchFamily="34" charset="0"/>
                <a:cs typeface="Calibri" panose="020F0502020204030204" pitchFamily="34" charset="0"/>
              </a:rPr>
              <a:t> et du </a:t>
            </a:r>
            <a:r>
              <a:rPr lang="fr-FR" sz="2000" b="1" dirty="0">
                <a:latin typeface="Calibri" panose="020F0502020204030204" pitchFamily="34" charset="0"/>
                <a:cs typeface="Calibri" panose="020F0502020204030204" pitchFamily="34" charset="0"/>
              </a:rPr>
              <a:t>corps comme machine</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càd</a:t>
            </a:r>
            <a:r>
              <a:rPr lang="fr-FR" sz="2000" dirty="0">
                <a:latin typeface="Calibri" panose="020F0502020204030204" pitchFamily="34" charset="0"/>
                <a:cs typeface="Calibri" panose="020F0502020204030204" pitchFamily="34" charset="0"/>
              </a:rPr>
              <a:t> comme équilibre de fluides, de muscles et de dépenses</a:t>
            </a:r>
            <a:r>
              <a:rPr lang="fr-FR" sz="2000" dirty="0" smtClean="0">
                <a:latin typeface="Calibri" panose="020F0502020204030204" pitchFamily="34" charset="0"/>
                <a:cs typeface="Calibri" panose="020F0502020204030204" pitchFamily="34" charset="0"/>
              </a:rPr>
              <a:t>.</a:t>
            </a:r>
          </a:p>
          <a:p>
            <a:pPr marL="342900" indent="-342900">
              <a:buFont typeface="Symbol" panose="05050102010706020507" pitchFamily="18" charset="2"/>
              <a:buChar char="Þ"/>
            </a:pPr>
            <a:endParaRPr lang="fr-FR" sz="2000" dirty="0" smtClean="0">
              <a:latin typeface="Calibri" panose="020F0502020204030204" pitchFamily="34" charset="0"/>
              <a:cs typeface="Calibri" panose="020F0502020204030204" pitchFamily="34" charset="0"/>
            </a:endParaRPr>
          </a:p>
          <a:p>
            <a:pPr marL="342900" indent="-342900">
              <a:buFont typeface="Symbol" panose="05050102010706020507" pitchFamily="18" charset="2"/>
              <a:buChar char="Þ"/>
            </a:pPr>
            <a:r>
              <a:rPr lang="fr-FR" sz="2000" dirty="0" smtClean="0">
                <a:latin typeface="Calibri" panose="020F0502020204030204" pitchFamily="34" charset="0"/>
                <a:cs typeface="Calibri" panose="020F0502020204030204" pitchFamily="34" charset="0"/>
              </a:rPr>
              <a:t>Corps conçu comme </a:t>
            </a:r>
            <a:r>
              <a:rPr lang="fr-FR" sz="2000" b="1" dirty="0" smtClean="0">
                <a:latin typeface="Calibri" panose="020F0502020204030204" pitchFamily="34" charset="0"/>
                <a:cs typeface="Calibri" panose="020F0502020204030204" pitchFamily="34" charset="0"/>
              </a:rPr>
              <a:t>machine</a:t>
            </a:r>
            <a:r>
              <a:rPr lang="fr-FR" sz="2000" dirty="0" smtClean="0">
                <a:latin typeface="Calibri" panose="020F0502020204030204" pitchFamily="34" charset="0"/>
                <a:cs typeface="Calibri" panose="020F0502020204030204" pitchFamily="34" charset="0"/>
              </a:rPr>
              <a:t> faite de poulies, de cordes (tendons), de forces et d’énergie.</a:t>
            </a:r>
          </a:p>
        </p:txBody>
      </p:sp>
    </p:spTree>
    <p:extLst>
      <p:ext uri="{BB962C8B-B14F-4D97-AF65-F5344CB8AC3E}">
        <p14:creationId xmlns:p14="http://schemas.microsoft.com/office/powerpoint/2010/main" val="4196538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étropolitai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_36804956_TF22529792.potx" id="{C45D3E78-7024-48B2-993A-1A2FB1215DAA}" vid="{D0CE8048-7647-4C10-AB22-9F21058F468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49337-CC20-42E7-8327-E5212BE3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13C901-7F07-466C-BBFB-37B66ED1F691}">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11AEF4D-E1F1-46B8-8C58-B490BFDD6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Conception Métropolitain</Template>
  <TotalTime>0</TotalTime>
  <Words>463</Words>
  <Application>Microsoft Office PowerPoint</Application>
  <PresentationFormat>Grand écran</PresentationFormat>
  <Paragraphs>66</Paragraphs>
  <Slides>42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Bahnschrift</vt:lpstr>
      <vt:lpstr>Calibri</vt:lpstr>
      <vt:lpstr>Calibri Light</vt:lpstr>
      <vt:lpstr>Calluna</vt:lpstr>
      <vt:lpstr>Circular Std Bold</vt:lpstr>
      <vt:lpstr>Symbol</vt:lpstr>
      <vt:lpstr>Métropolitain</vt:lpstr>
      <vt:lpstr>Présentation PowerPoint</vt:lpstr>
      <vt:lpstr>Présentation   Le cours (5 séances de 2 h.) est en lien avec les recherches récentes de sciences sociales en matière d’étude des techniques corporelles impliquées dans le sport et les activités physiques. Il présente les principales notions en la matière (socialisation, incorporation, éducation, sociabilité, contre-culture, artialisation, etc.). Pour cela, il propose d’articuler deux approches. L’une prend pour objet le contenu corporel des activités physiques ; elle interroge comment naissent, se perfectionnent, se stylisent et se transmettent les gestes à vocation sportive. L’autre est centrée sur les déterminants sociaux de la pratique sportive ; elle interroge les effets de la socialisation, le rôle de l’école, de la famille ou des groupes de pairs dans le « choix » de l’activité et dans les modalités de la pratique (fréquence, intensité, compétition ou pas). Il s’agira dans ce cadre général de questionner également la trajectoire sociale des loisirs sportifs : stratification, vieillissement, féminisation, rôle des politiques publiques, artialisation, déclassement, etc., mais aussi les formes de pratiques dites alternatives, autrement dit les « sports de rue ». Le cours prendra appui sur des pratiques sportives peu étudiées : skate, break-dance, MMA, Parkour, capoeira, etc., Il mettra aussi l’accent sur la production des savoirs, en présentant des enquêtes de terrain récentes de façon à accompagner les étudiant.es dans la réalisation de leur propre enquête. </vt:lpstr>
      <vt:lpstr>  Ce qui m’intéresse :   ► comprendre de quoi sont faites nos pratiques sportives ;   ► comment on adopte un certain nombre de techniques et de savoir-faire corporels ;   ► d’où viennent nos loisirs sportifs, comment ils apparaissent ou disparaissent, et  comment ils sont organisés dans nos sociétés.  Objectifs du cours :   ► connaissance : maîtrise des principaux concepts et théories de sciences sociales du  corps et du sport    ► esprit critique : capacité à expliquer les principes d’organisation et les déterminants  sociaux des pratiques sportives = comprendre la production de la connaissance    </vt:lpstr>
      <vt:lpstr> ► On peut élargir au sport ce que le sociologue Howard Becker dit au sujet des « mondes de l’art » :    –&gt; toute œuvre d’art (un opéra, un tableau, une photographie, un jeu vidéo ou un morceau de  rap) est le produit concret d’une action collective, qui prend appui sur une chaîne de  coopération qui relie les créateurs du passé à ceux du présent, qui mobilise des gestes et des  règles, mais aussi des fabricants de matériel, des intermédiaires (comme les critiques d’art ou les  théoriciens) et un public, et tous ces acteurs sont reliés entre eux par des conventions communes  qui ont la forme de savoirs, de techniques, d’habitudes et de catégories de perception qui,  ensemble, donnent sa valeur et sa saveur à l’activité artistique (Becker 1982).    ► Activités corporelles à vocation sportive = exactement la même chose :    –&gt; il existe des « mondes du sport » qui mobilisent une multitude d’acteurs qui coopèrent à la  production de l’activité, qu’il s’agisse d’un match de foot de rue ou d’un trail de pleine nature,  avec les sportifs, les organisateurs, les spectateurs, les fournisseurs d’équipement, avec les  gestes appropriés à l’activité en question et donc la socialisation qui les a rendus naturels et  efficaces, mais aussi des terrains (la rue, les bois, la plage, l’installation de spots ou de parcours  de parkour, etc.), des conventions, des règles (ou une absence de règle), qui ensemble donnent  du sens à l’activité sportive en question et sont déposés dans le moindre mouvement effectué*  = chaînes de coopération qui aboutissent à une pratique sportive  </vt:lpstr>
      <vt:lpstr>Présentation PowerPoint</vt:lpstr>
      <vt:lpstr>► Techniques corporelles : centrales dans le sports ; celles qui sont investies dans le surf = pas les mêmes que celles qui organisent une activité, sportive elle aussi, comme le hand, la chistera, le BMX ou le bucheronnage sportif.  ► Ce qu’il faut arriver à comprendre = ce qui structure ces techniques corporelles à vocation sportives ; ce qui les rend à la fois possibles et nécessaires.  ► Sélection : par des entrées thématiques qui permettent de saisir ces chaînes de coopération sportives.  ► Chaque séance = part d’un thème (le corps comme produit et comme instrument des activités sportives, les conventions, le spectacle sportif comme loisir, la nature et la rue comme condition d’activité) et en fait l’occasion d’une exploration des enjeux qui le structurent.</vt:lpstr>
      <vt:lpstr>Plan du cours :    1 : D’où viennent nos techniques corporelles ?   2 : Sport et formation des techniques du corps   3 : Déterminants sociaux des loisirs sportifs   4 : L’artialisation des pratiques corporelles   5 : Cultures alternatives et sports de rue   ► Chaque séance = enjeux théoriques (grandes théories et grands théoriciens du domaine) + étude d’un ou deux cas particuliers qui puiseront dans des activités sportives qui ne sont pas toutes attendues =&gt; skate, parkour, danse, cirque, foot de rue, boxe thaï, MMA, etc.  </vt:lpstr>
      <vt:lpstr>Présentation PowerPoint</vt:lpstr>
      <vt:lpstr>           </vt:lpstr>
      <vt:lpstr>Présentation PowerPoint</vt:lpstr>
      <vt:lpstr>Présentation PowerPoint</vt:lpstr>
      <vt:lpstr>Présentation PowerPoint</vt:lpstr>
      <vt:lpstr>           I. Définition : les techniques du corps     ► Une catégorie d’analyse très importante et qui a déjà une longue histoire.   ► Marcel Mauss*, neveu de Durkheim, fondateur de la sociologie française, professeur à l’Université de Paris, a posé entre 1900 et 1939 les savoirs de l’anthropologie = don, magie, honneur, monnaie, mana ou expression des sentiments.   ► Parmi toutes ces choses = la notion de « techniques du corps » = conférence qu’il a prononcée en 1934, avant d’être publiée en 1936 sous le titre : « Les techniques du corps »*.        *Marcel Mauss, « Les techniques du corps » (1936), repris dans Sociologie et     anthropologie, Paris, PUF, 2004.</vt:lpstr>
      <vt:lpstr>Mauss a forgé la notion pour décrire et rendre compréhensibles des actes, des gestes, des postures, des manières de se tenir, de faire à manger ou de faire l’amour, de marcher, de nager, etc., dont il ne savait pas trop que faire.    ► Définition : pour Mauss, « techniques du corps » =    « J’entends par ce mot les façons dont les hommes, société par   société, d’une façon traditionnelle, savent se servir de leur    corps »</vt:lpstr>
      <vt:lpstr>► Intéressant pour nous = aspect à la fois très concret (« se servir de son corps ») et volontairement très vaste, presqu’interminable. Il n’y a probablement pas une seule activité humaine, même la plus cérébrale en apparence (prononcer un cours, se tenir assis, prendre des notes) qui ne passe par le fait de se servir de son corps.  ► Or toutes ces techniques du corps, il a bien fallu qu’on les apprenne et surtout, pour qu’elles aient un sens et une efficacité, il faut bien qu’elles soient ajustées à la société, ou au groupe social, auquel on appartient*.  ► Grande force du texte de Mauss = nouvelle manière de considérer le corps. Jusque-là, jusque dans les années 1930, on considérerait que ce qui relevait du corps appartenait à l’univers de la nature, à la biologie et aux sciences de la vie : avec les techniques du corps, il invite à en faire un élément relevant de la culture*. </vt:lpstr>
      <vt:lpstr>► Quand je me sers de mon corps (pour faire ceci ou cela), chaque mouvement, chaque geste, chaque posture, est le produit d’une culture.   ► Chaque société exerce sur le corps des individus, tous les corps de tous les individus, un travail continu de façonnage, de dressage ou d’éducation, qui a deux effets :    (1) je sais faire avec mon corps ce qui est à faire (jouer, manger, rire, accoucher, etc.)    (2) la façon dont je le fais est celle qui convient à la société ou au groupe social  auquel j’appartiens, et c’est précisément ce qui fait que j’y appartiens. </vt:lpstr>
      <vt:lpstr>En gros, ça donne quoi ?    ► La grande force de Mauss est qu’il ne cherche pas à produire une théorie : il accumule les exemples concrets de techniques du corps.  J’en ai retenu quelques-unes que je me contente dans un premier temps de partager avec vous – sans (trop) les commenter :  </vt:lpstr>
      <vt:lpstr>(1) ► La démarche féminine : « Une sorte de révélation me vint à l’hôpital. J’étais malade à New York. Je me demandais où j’avais déjà vu des demoiselles marchant comme mes infirmières. J’avais le temps d’y réfléchir. Je trouvai enfin que c’était au cinéma. Revenu en France, je remarquai, surtout à Paris, a fréquence de cette démarche ; les jeunes filles étaient Françaises et elles marchaient aussi de cette façon. En fait, les modes de marche américaine, grâce au cinéma, commençaient à arriver chez nous. »  (2) ► La motricité dans les tranchées :  — Impossibilité à adapter la marche au pas à la fanfare militaire française : l’infanterie britannique marche à un pas différent du nôtre ;  — Incapacité des soldats français à se tenir accroupis comme les Australiens, et de dormir ainsi en se protégeant du contact avec la boue et l’eau, alors que les soldats français éprouvaient d’effroyables crampes au bout d’un quart d’heure. </vt:lpstr>
      <vt:lpstr> (3) ► La façon de courir et de nager :   (3.1) « Enfin, sur la course, j’ai vu aussi, vous avez tous vu, le changement de la technique. Songez que mon professeur de gymnastique, sorti un des meilleurs de Joinville, vers 1860, m’a appris à courir les poings au corps : mouvement complètement contradictoire à tous les mouvements de la course ; il a fallu que je voie les coureurs professionnels de 1890 pour comprendre qu’il fallait courir autrement » (368).    </vt:lpstr>
      <vt:lpstr> (3.2) Quant à la nage :  « Ma génération n’a pas nagé comme la génération actuelle nage […]. J’ai assisté au changement des techniques de la nage, du vivant de notre génération. […] Autrefois on nous apprenait à plonger après avoir nagé. Et quand on nous apprenait à plonger, on nous apprenait à plonger, on nous apprenait à fermer les yeux, puis à les ouvrir dans l’eau. Aujourd’hui la technique est inverse. On commence tout l’apprentissage en habituant l’enfant à se tenir dans l’eau les yeux ouverts. Ainsi, avant même qu’ils nagent, on exerce les enfants surtout à dompter des réflexes dangereux mais instinctifs des yeux, on les familiarise avant tout avec l’eau, on inhibe des peurs, on crée une certaine assurance, on sélectionne des arrêts et des mouvements. Il y a donc une technique de la plongée et une technique de l’éducation de la plongée qui ont été trouvées de mon temps. Et vous voyez qu’il s’agit bien d’un enseignement technique et qu’il y a, comme pour toute technique, un apprentissage de la nage. D’autre part, notre génération, ici, a assisté à un changement complet de technique : nous avons vu remplacer par les différentes sortes de crawl la nage à brasse et à tête hors de l’eau. De plus, on a perdu l’usage d’avaler de l’eau et de la cracher. Car les nageurs se considéraient, de mon temps, comme des espèces de bateaux à vapeur. C’était stupide, mais enfin je fais encore ce geste : je ne peux pas me débarrasser de ma technique. Voilà donc une technique du corps spécifique, un art gymnique perfectionné de notre temps ».    </vt:lpstr>
      <vt:lpstr>  II. Techniques du corps et science du mouvement  Voilà pour les exemples. Reste à savoir quel genre de savoir ils permettent de construire   ► Je l’ai dit, tout l’enjeu est d’arracher les techniques corporelles au seul domaine de la biologie et de la physiologie. Quand on marche ou qu’on nage, on ne se contente pas d’activer des muscles ou des tendons et de mettre en mouvement le système respiratoire, on met en jeu tout un schéma postural qui s’ajuste aux besoins de l’activité et lui correspond en fonction des habitudes, des règles ou plus simplement des attentes propres au groupe social auquel on appartient.  =&gt; On ne recrachait pas l’eau parce que c’est nécessaire pour nager, ou pour suivre un règlement qui prescrivait de le faire, mais parce que c’est ainsi que ça se faisait dans ce groupe social et donc c’est ce qu’on faisait quand on appartenait à ce groupe et qu’on se trouvait en position de devoir nager       </vt:lpstr>
      <vt:lpstr>► Dans une technique du corps, il y a donc tout un apprentissage corporel qui devient une sorte de « seconde nature » inscrite dans le corps. =&gt; C’est là que se trouve toute la clé des « techniques du corps » :   ► Mauss le dit ainsi :   « La position des bras, celle des mains pendant qu’on marche forment une  idiosyncrasie sociale, et non pas simplement un produit de je ne sais quels  agencements et mécanismes purement individuels ».  Toutes ces techniques du corps sont des techniques issues d’une culture.  Et ici c’est un point important.     </vt:lpstr>
      <vt:lpstr> ► Contre vision dominante de la science du mouvement humain (très puissante entre 1880 et 1940) Mauss propose sa notion de « techniques du corps ». Selon lui, on l’a vu, tout ce qu’on fait avec son corps (marcher, courir, nager, etc.) est un montage qui doit moins à la physiologie qu’à la société et à la culture :    Il dit :  « J’appelle technique un acte traditionnel efficace (et vous voyez qu’en ceci il  n’est pas différent de l’acte magique, religieux, symbolique). Il faut qu’il soit  traditionnel et efficace. Il n’y a pas de technique et pas de transmission s’il n’y a  pas de tradition ». </vt:lpstr>
      <vt:lpstr>Mauss pousse plus loin.  ► « Techniques du corps » = dans chaque geste ou enchaînement de gestes, dans chaque posture, chaque mouvement du corps, y compris le plus anodin ou le plus fugitif, il y a une sorte de programmation sociale qui a la forme première d’une éducation du corps  = tout un travail d’apprentissage ou d’imitation, qui dépend non pas de la volonté de l’individu et pas non plus des lois biologiques, mais des convenances, des habitudes et des prestiges propres au groupe auquel on appartient = traditionnel et efficace.  ► Bien sûr, parce que vous êtes sportifs et que vous avez soumis votre corps à un dressage (entraînement, etc.), vous pensez immédiatement à l’aspect le plus formalisé de ce processus = éducation/entraînement : on m’apprend à faire un geste, on le décompose pour moi, on me le montre, je le reproduis, je le corrige, je le perfectionne, je me l’approprie.  Mais ce phénomène est bien plus général.</vt:lpstr>
      <vt:lpstr>Présentation PowerPoint</vt:lpstr>
      <vt:lpstr>Présentation PowerPoint</vt:lpstr>
      <vt:lpstr>► Petit jeu inspiré de Mauss : serrez le poing comme pour asséner un coup : on n’apprend pas de la même façon aux filles et aux garçons à user de leur corps. Même chose pour façon de s’asseoir, se tenir les jambes serrées ou ouvertes.   = Il y a tout un apprentissage qui inscrit des règles sociales dans les corps. - Parfois est formel : « Tiens-toi droit, pas les mains sur la table » (ordres, conseils, consignes, surveillance externe) ; - Parfois informel : par l’observation et l’imitation, la surveillance de soi, etc.   Mauss encore : « L’enfant, l’adulte, imite des actes qui ont réussi et qu’il a vu réussir par des personnes en qui il a confiance et qui ont autorité sur lui. L’acte s’impose du dehors, d’en haut, fût-il un acte exclusivement biologique, concernant son corps. L’individu emprunte la série des mouvements dont il est composé à l’acte exécuté devant lui ou avec lui par d’autres ». Et il ajoute : « C’est précisément dans cette notion de prestige de la personne qui fait l’acte ordonné, autorisé, prouvé, par rapport à l’individu imitateur, que se trouve tout l’élément social ».</vt:lpstr>
      <vt:lpstr> Les techniques du corps = apprentissage d’une adresse, d’une habileté, d’un sens de l’efficacité qui passe par la maîtrise du souffle, du positionnement, de l’explosivité de tel ou tel partie du corps = nous viennent du groupe auquel on appartient et sont une manière d’y appartenir. Autrement dit, toutes nos techniques corporelles, y compris nos façons de marcher, sont faussement naturelles : elles sont le produit d’une socialisation très poussée.  En somme : les techniques du corps sont du social incorporé</vt:lpstr>
      <vt:lpstr>Présentation PowerPoint</vt:lpstr>
      <vt:lpstr>► Conclusion de Mauss :   « Ce qui ressort très nettement […], c’est que nous nous trouvons partout en  présence de montages physio-psycho-sociologiques de séries d’actes. Ces actes  sont plus ou moins habituels et plus ou moins anciens dans la vie de l’individu et  dans l’histoire de la société. Allons plus loin : l’une des raisons pour lesquelles ces  séries peuvent être montées plus facilement chez l’individu, c’est précisément  parce qu’elles sont montées par et pour l’autorité sociale […]. Il y a dans tout  l’ensemble de la vie en groupe une espèce d’éducation des mouvements en rang  serré »            (P. 385). </vt:lpstr>
      <vt:lpstr>Ce qui est important :   ► 1. Il y a une infinité de techniques du corps qui n’ont pas encore été étudiées, donc il y a de quoi faire ;  ► 2. Ces techniques du corps, et notamment celles qui interviennent dans les activités sportives, sont un bon moyen, une fois qu’on arrive à les comprendre, de comprendre les sociétés dans lesquelles elles sont en usage. Eclaire des traditions, des usages, des prestiges.  </vt:lpstr>
      <vt:lpstr>3. Un exemple de technique du corps :  qu’est-ce qu’avoir des seins ?    ► Il y a en effet tout un tas d’injonctions sociales qui pèsent sur les corps et la façon de les tenir ou de les entretenir, et dont on oublie souvent, en les prenant pour naturelles, à quel point elles sont porteurs d’un arbitraire culturel (cf. traditionnel et efficace).   ► Un exemple parlant et pourtant peu discuté.</vt:lpstr>
      <vt:lpstr>Deux études :  ► Camille Froidevaux-Metterie, Seins. En quête d’une libération (2020). Enquête par photographies et entretiens avec des femmes de tous âge et de toute condition pour comprendre ce que c’est, aujourd’hui, que d’avoir des seins.  Intérêt : bien qu’il existe une multitude de seins très différents les uns des autres, l’image sociale de la poitrine et l’expérience qu’en ont les femmes est très standardisée.  = épreuve de sexualisation, c’est-à-dire que la forme des seins, leur présence ou non au moment de l’adolescence, leur hauteur, leur taille, etc., sont investies d’attentes sociales qui déterminent tout un rapport au corps.</vt:lpstr>
      <vt:lpstr>► Les récits font apparaître de la gêne, de la honte, des angoisses = un rapport contrarié au corps personnel, et aussi toute une série de techniques du corps pour les apprivoiser et les conformer à ces attentes sociales : les cacher, les mettre en avant, les dompter dans telle ou telle activité, adapter sa tenue, sa manière de se tenir, etc.  Deux témoignages :  ► Sur premier soutien-gorge, comme désir d’appartenance à la catégorie des femmes : « J’en  rougis encore rien que d’y penser… quand je lui ai demandé si elle voulait bien qu’on aille  m’acheter un soutien-gorge, elle m’a balancé : “Ah oui ? Et pour mettre quoi dedans ?”  J’étais mortifiée » (Line, 50 ans).   ► Sur l’importance des seins dans l’entrée, souvent difficile, dans la féminité : « Un jour, je  suis allée acheter des vêtements et, dans la cabine, j’essaie un pull et je vois qu’il met  vraiment en valeur mes deux petits bouts de sein. J’étais trop contente, je me suis dit je vais  le prendre et tout le monde va voir que je suis pas si plate. Le premier jour où je l’enfile, je  descends et au bas des escaliers se trouve mon père qui me dit : “Oh ben dis donc, ça  pousse !”, et alors là, ça m’a complètement coupée… j’étais tellement gênée que depuis ce  jour-là j’ai préféré ne plus jamais montrer mes seins et laisser croire aux garçons que j’en  avais pas » (Judith, 38 ans).</vt:lpstr>
      <vt:lpstr>► Double formatage social des corps féminins dont les seins sont l’objet ; double intériorisation des normes collectives à laquelle les femmes sont contraintes dans le rapport à leur propre corps :  1. injonction à investir les seins d’une importance personnelle dans le fait d’être une « vraie femme » et de se vivre comme « une femme », alors même que rien ne le justifie – ce qui a pour effet de placer les femmes en position de devoir apprendre à vivre avec leurs seins ;  2. injonction de la forme des seins, c’est-à-dire le fait de rapporter un état de nature, à savoir le fait d’avoir une poitrine qui peut très bien être petite, grosse, haute, tombante, etc., à une norme qui prescrit ce que les seins doivent être.  ► le corps, dans ce qu’il a de plus irréductiblement corporel, comme lieu d’une discipline et d’un arbitraire culturel.</vt:lpstr>
      <vt:lpstr>► Voilà ce que dit le livre :   « Quelle instance a-t-elle un jour décrété que nos poitrines devaient être rondes, fermes et hautes pour être considérées comme belles ? Pourquoi sommes-nous ainsi condamnées à ne pas les accepter telles qu’elles sont ? Qui a décidé que nous devions les glisser dans un moule universel pour souscrire à cet idéal ? Pour toutes les femmes que j’ai rencontrées, seule une minorité dit être en accord avec ses seins, et elles ne sont que trois à déclarer n’avoir jamais eu de problème avec eux… »  ► Or savoir (et apprendre à) porter ses seins est une technique du corps d’autant plus exigeante qu’on se place sur le terrain des pratiques sportives.</vt:lpstr>
      <vt:lpstr>► Dossier consacré par L’Équipe magazine : « Parfois, on oublie qu’on a des seins » (2020).  ► Intérêt : fait apparaître un pan des techniques sportives auquel on ne pense pas du tout.  Il y a aussi, pour les femmes, le fait de devoir composer avec leurs seins, de mettre son corps à l’épreuve de l’activité sportive.  ► Je lis : « Des seins qui atteignent parfois plus de 72 km/h en une seconde, qui peuvent rebondir de 21 cm vers le haut, dont le poids est multiplié par 5, qui sautent 5 000 fois en trente minutes de course à pied… […] Trop grosse, trop petite, embarrassante au propre ou au figuré, douloureuse, parfois même source de scandale, la poitrine fait partie des points qui entrent spécifiquement en compte dans la performance des femmes ».</vt:lpstr>
      <vt:lpstr>Présentation PowerPoint</vt:lpstr>
      <vt:lpstr>Et de fait, on a des cas exemplaires :   ► 1930, la sportive Violette Morris*, boxeuse, footballeuse, Bol d’Or auto en 1927, s’est fait faire une mastectomie bilatérale parce qu’elle était gênée au volant par ses seins.  ► 2010, perturbée par son 80E qui lui fait mal au dos, la gêne au service et lui fait perdre de la vitesse, Simona Halep*, joueuse de tennis roumaine (n° 1 mondial en 2017, Roland Garros 2018, Wimbledon 2019), opte pour une réduction mammaire et un 80B : « Je savais qu’il fallait le faire pour le tennis. Mon rêve, c’était simplement de devenir la meilleure joueuse au monde ».   ► Laura Flessel rapporte que, « dans le vestiaire, j’ai vu des filles qui ne voulaient tellement pas en avoir [des seins] qu’elles se les bandaient ».   ► On estime aujourd’hui qu’une femme sur cinq délaisse le sport à cause de sa poitrine. Pour beaucoup, une grosse poitrine contrevient à l’idéal du corps athlétique et entrave les gestes sportifs. </vt:lpstr>
      <vt:lpstr>► Techniques d’évitement ou d’ajustement. Au football : « On sait, raconte l’ex-internationale Jessica Houara, que l’on doit prendre le ballon assez haut pour ne pas se faire mal aux seins, mais on nous apprend à faire un contrôle comme on l’apprend aux garçons. Aucun coach ne m’a dit : “Fais comme ça pour protéger ta poitrine” ».  = Il revient aux femmes de développer des techniques corporelles propres à leur permettre de s’adonner à leurs pratiques sportives.   ► Bérengère Schuh, championne du monde de tir à l’arc (2003) et bronze aux JO de Pékin, a ainsi dû travailler sa posture avec un kiné et un médecin pour compenser l’habitude de se tenir les épaules en avant qu’elle avait développée du fait de sa poitrine : « Il faut travailler sur la technique pour que la corde vienne bien plaquer le sein. Si on se place mal et qu’elle arrive entre les seins, ça va toucher. Et quand la corde tape le sein, avec la vitesse ça fait très mal ».</vt:lpstr>
      <vt:lpstr>► Les études sont rares sur le sujet.  ► 2010, expérience anglaise : on a collé deux prothèses de sein d’un kilo à quatre runners homme. Résultat : ils ont couru 12% plus lentement et ont expliqué avoir eu mal au dos, aux épaules et aux genoux.   ► Il est clair que les femmes, pour pratiquer une activité sportive, doivent développer des techniques corporelles particulières qui tiennent compte de leur poitrine. Mais en retour elles sont aussi soumises aux mêmes injonctions sociales que le reste des femmes. Et certaines, qui perdent une bonne partie de leur poitrine du fait des entraînements, sont, à l’inverse, tentées par les implants.</vt:lpstr>
      <vt:lpstr>Bref, et c’est là où je voulais en venir avec cette histoire de seins :  ► les habitudes corporelles les plus ordinaires (marche, démarche, nage) aussi bien que les activités sportives qui supposent d’acquérir la maîtrise de gestes et de mouvements techniques bien spécifiques = ne relèvent pas d’un fait de nature dont il suffirait d’étudier les lois physiologiques ou biologiques ; toutes ces activités sont des « techniques du corps », au sens où l’entendait Mauss*.  ► Et elles sont, en tant que telles, le produit d’une socialisation, d’une éducation et de toute une série d’actes mimétiques qui à la fois viennent conformer nos gestes, nos postures ou nos mouvements à ce que notre groupe social attend de nous et assurent ainsi la perpétuation de ce groupe (traditionnel et efficace).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2021-01-02T10:07:03Z</dcterms:created>
  <dcterms:modified xsi:type="dcterms:W3CDTF">2025-01-16T07:47:46Z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