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78" r:id="rId4"/>
    <p:sldId id="280" r:id="rId5"/>
    <p:sldId id="284" r:id="rId6"/>
    <p:sldId id="277" r:id="rId7"/>
    <p:sldId id="266" r:id="rId8"/>
    <p:sldId id="279" r:id="rId9"/>
    <p:sldId id="267"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16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883"/>
  </p:normalViewPr>
  <p:slideViewPr>
    <p:cSldViewPr snapToGrid="0" snapToObjects="1">
      <p:cViewPr varScale="1">
        <p:scale>
          <a:sx n="82" d="100"/>
          <a:sy n="82" d="100"/>
        </p:scale>
        <p:origin x="1160" y="160"/>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B1A268-AD1D-FA4B-B5C5-E4B21BD5BC72}" type="datetimeFigureOut">
              <a:rPr lang="fr-FR" smtClean="0"/>
              <a:t>20/01/2025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CDCC17-D154-E845-BF08-85DAEFDA01FB}" type="slidenum">
              <a:rPr lang="fr-FR" smtClean="0"/>
              <a:t>‹N°›</a:t>
            </a:fld>
            <a:endParaRPr lang="fr-FR"/>
          </a:p>
        </p:txBody>
      </p:sp>
    </p:spTree>
    <p:extLst>
      <p:ext uri="{BB962C8B-B14F-4D97-AF65-F5344CB8AC3E}">
        <p14:creationId xmlns:p14="http://schemas.microsoft.com/office/powerpoint/2010/main" val="3558598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9CDCC17-D154-E845-BF08-85DAEFDA01FB}" type="slidenum">
              <a:rPr lang="fr-FR" smtClean="0"/>
              <a:t>3</a:t>
            </a:fld>
            <a:endParaRPr lang="fr-FR"/>
          </a:p>
        </p:txBody>
      </p:sp>
    </p:spTree>
    <p:extLst>
      <p:ext uri="{BB962C8B-B14F-4D97-AF65-F5344CB8AC3E}">
        <p14:creationId xmlns:p14="http://schemas.microsoft.com/office/powerpoint/2010/main" val="23144133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ge garde couleur">
    <p:bg>
      <p:bgPr>
        <a:solidFill>
          <a:srgbClr val="63163C"/>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8A1557-BA38-FF4B-99A9-E0509405A4B2}"/>
              </a:ext>
            </a:extLst>
          </p:cNvPr>
          <p:cNvSpPr>
            <a:spLocks noGrp="1"/>
          </p:cNvSpPr>
          <p:nvPr>
            <p:ph type="ctrTitle"/>
          </p:nvPr>
        </p:nvSpPr>
        <p:spPr>
          <a:xfrm>
            <a:off x="252003" y="2006217"/>
            <a:ext cx="11129588" cy="1503746"/>
          </a:xfrm>
          <a:prstGeom prst="rect">
            <a:avLst/>
          </a:prstGeom>
        </p:spPr>
        <p:txBody>
          <a:bodyPr anchor="ctr">
            <a:normAutofit/>
          </a:bodyPr>
          <a:lstStyle>
            <a:lvl1pPr algn="l">
              <a:defRPr sz="4000">
                <a:solidFill>
                  <a:schemeClr val="bg1"/>
                </a:solidFill>
              </a:defRPr>
            </a:lvl1pPr>
          </a:lstStyle>
          <a:p>
            <a:r>
              <a:rPr lang="fr-FR"/>
              <a:t>Modifiez le style du titre</a:t>
            </a:r>
          </a:p>
        </p:txBody>
      </p:sp>
      <p:sp>
        <p:nvSpPr>
          <p:cNvPr id="3" name="Sous-titre 2">
            <a:extLst>
              <a:ext uri="{FF2B5EF4-FFF2-40B4-BE49-F238E27FC236}">
                <a16:creationId xmlns:a16="http://schemas.microsoft.com/office/drawing/2014/main" id="{8B185686-36B9-3C4B-863F-ECA198F7F42A}"/>
              </a:ext>
            </a:extLst>
          </p:cNvPr>
          <p:cNvSpPr>
            <a:spLocks noGrp="1"/>
          </p:cNvSpPr>
          <p:nvPr>
            <p:ph type="subTitle" idx="1"/>
          </p:nvPr>
        </p:nvSpPr>
        <p:spPr>
          <a:xfrm>
            <a:off x="1523999" y="3602038"/>
            <a:ext cx="9857591" cy="862386"/>
          </a:xfrm>
        </p:spPr>
        <p:txBody>
          <a:bodyPr anchor="ct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9555311-6814-AF48-829D-E69DF800CF25}"/>
              </a:ext>
            </a:extLst>
          </p:cNvPr>
          <p:cNvSpPr>
            <a:spLocks noGrp="1"/>
          </p:cNvSpPr>
          <p:nvPr>
            <p:ph type="dt" sz="half" idx="10"/>
          </p:nvPr>
        </p:nvSpPr>
        <p:spPr>
          <a:xfrm>
            <a:off x="838200" y="6203056"/>
            <a:ext cx="1108934" cy="365125"/>
          </a:xfrm>
        </p:spPr>
        <p:txBody>
          <a:bodyPr/>
          <a:lstStyle>
            <a:lvl1pPr>
              <a:defRPr sz="1050"/>
            </a:lvl1pPr>
          </a:lstStyle>
          <a:p>
            <a:fld id="{DAFA90D1-F73A-BE4B-A71B-9687F6C76557}" type="datetimeFigureOut">
              <a:rPr lang="fr-FR" smtClean="0"/>
              <a:pPr/>
              <a:t>20/01/2025</a:t>
            </a:fld>
            <a:endParaRPr lang="fr-FR"/>
          </a:p>
        </p:txBody>
      </p:sp>
      <p:sp>
        <p:nvSpPr>
          <p:cNvPr id="5" name="Espace réservé du pied de page 4">
            <a:extLst>
              <a:ext uri="{FF2B5EF4-FFF2-40B4-BE49-F238E27FC236}">
                <a16:creationId xmlns:a16="http://schemas.microsoft.com/office/drawing/2014/main" id="{8AB6C1E5-38EE-8B45-9C6A-9E9AD9E5853B}"/>
              </a:ext>
            </a:extLst>
          </p:cNvPr>
          <p:cNvSpPr>
            <a:spLocks noGrp="1"/>
          </p:cNvSpPr>
          <p:nvPr>
            <p:ph type="ftr" sz="quarter" idx="11"/>
          </p:nvPr>
        </p:nvSpPr>
        <p:spPr>
          <a:xfrm>
            <a:off x="2485016" y="6203056"/>
            <a:ext cx="6594438" cy="365125"/>
          </a:xfrm>
        </p:spPr>
        <p:txBody>
          <a:bodyPr/>
          <a:lstStyle>
            <a:lvl1pPr>
              <a:defRPr sz="1050"/>
            </a:lvl1pPr>
          </a:lstStyle>
          <a:p>
            <a:endParaRPr lang="fr-FR"/>
          </a:p>
        </p:txBody>
      </p:sp>
      <p:pic>
        <p:nvPicPr>
          <p:cNvPr id="7" name="Image 14">
            <a:extLst>
              <a:ext uri="{FF2B5EF4-FFF2-40B4-BE49-F238E27FC236}">
                <a16:creationId xmlns:a16="http://schemas.microsoft.com/office/drawing/2014/main" id="{E3FD71F0-BCA0-D64E-A92B-8BE93D0DDEA3}"/>
              </a:ext>
            </a:extLst>
          </p:cNvPr>
          <p:cNvPicPr>
            <a:picLocks noChangeAspect="1"/>
          </p:cNvPicPr>
          <p:nvPr userDrawn="1"/>
        </p:nvPicPr>
        <p:blipFill>
          <a:blip r:embed="rId2"/>
          <a:stretch/>
        </p:blipFill>
        <p:spPr bwMode="auto">
          <a:xfrm>
            <a:off x="252003" y="227141"/>
            <a:ext cx="5646664" cy="1260000"/>
          </a:xfrm>
          <a:prstGeom prst="rect">
            <a:avLst/>
          </a:prstGeom>
        </p:spPr>
      </p:pic>
    </p:spTree>
    <p:extLst>
      <p:ext uri="{BB962C8B-B14F-4D97-AF65-F5344CB8AC3E}">
        <p14:creationId xmlns:p14="http://schemas.microsoft.com/office/powerpoint/2010/main" val="1520612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Page garde N&amp;B">
    <p:bg>
      <p:bgRef idx="1001">
        <a:schemeClr val="bg1"/>
      </p:bgRef>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8A1557-BA38-FF4B-99A9-E0509405A4B2}"/>
              </a:ext>
            </a:extLst>
          </p:cNvPr>
          <p:cNvSpPr>
            <a:spLocks noGrp="1"/>
          </p:cNvSpPr>
          <p:nvPr>
            <p:ph type="ctrTitle"/>
          </p:nvPr>
        </p:nvSpPr>
        <p:spPr>
          <a:xfrm>
            <a:off x="252003" y="1804230"/>
            <a:ext cx="10415997" cy="1503746"/>
          </a:xfrm>
          <a:prstGeom prst="rect">
            <a:avLst/>
          </a:prstGeom>
        </p:spPr>
        <p:txBody>
          <a:bodyPr anchor="ctr">
            <a:normAutofit/>
          </a:bodyPr>
          <a:lstStyle>
            <a:lvl1pPr algn="l">
              <a:defRPr sz="3200">
                <a:solidFill>
                  <a:srgbClr val="63163C"/>
                </a:solidFill>
              </a:defRPr>
            </a:lvl1pPr>
          </a:lstStyle>
          <a:p>
            <a:r>
              <a:rPr lang="fr-FR"/>
              <a:t>Modifiez le style du titre</a:t>
            </a:r>
          </a:p>
        </p:txBody>
      </p:sp>
      <p:sp>
        <p:nvSpPr>
          <p:cNvPr id="3" name="Sous-titre 2">
            <a:extLst>
              <a:ext uri="{FF2B5EF4-FFF2-40B4-BE49-F238E27FC236}">
                <a16:creationId xmlns:a16="http://schemas.microsoft.com/office/drawing/2014/main" id="{8B185686-36B9-3C4B-863F-ECA198F7F42A}"/>
              </a:ext>
            </a:extLst>
          </p:cNvPr>
          <p:cNvSpPr>
            <a:spLocks noGrp="1"/>
          </p:cNvSpPr>
          <p:nvPr>
            <p:ph type="subTitle" idx="1"/>
          </p:nvPr>
        </p:nvSpPr>
        <p:spPr>
          <a:xfrm>
            <a:off x="1524000" y="3429000"/>
            <a:ext cx="9144000" cy="862386"/>
          </a:xfrm>
        </p:spPr>
        <p:txBody>
          <a:bodyPr anchor="ctr"/>
          <a:lstStyle>
            <a:lvl1pPr marL="0" indent="0" algn="l">
              <a:buNone/>
              <a:defRPr sz="2400">
                <a:solidFill>
                  <a:srgbClr val="63163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9555311-6814-AF48-829D-E69DF800CF25}"/>
              </a:ext>
            </a:extLst>
          </p:cNvPr>
          <p:cNvSpPr>
            <a:spLocks noGrp="1"/>
          </p:cNvSpPr>
          <p:nvPr>
            <p:ph type="dt" sz="half" idx="10"/>
          </p:nvPr>
        </p:nvSpPr>
        <p:spPr>
          <a:xfrm>
            <a:off x="838200" y="6224572"/>
            <a:ext cx="990600" cy="365125"/>
          </a:xfrm>
        </p:spPr>
        <p:txBody>
          <a:bodyPr/>
          <a:lstStyle/>
          <a:p>
            <a:fld id="{DAFA90D1-F73A-BE4B-A71B-9687F6C76557}" type="datetimeFigureOut">
              <a:rPr lang="fr-FR" smtClean="0"/>
              <a:t>20/01/2025</a:t>
            </a:fld>
            <a:endParaRPr lang="fr-FR"/>
          </a:p>
        </p:txBody>
      </p:sp>
      <p:sp>
        <p:nvSpPr>
          <p:cNvPr id="5" name="Espace réservé du pied de page 4">
            <a:extLst>
              <a:ext uri="{FF2B5EF4-FFF2-40B4-BE49-F238E27FC236}">
                <a16:creationId xmlns:a16="http://schemas.microsoft.com/office/drawing/2014/main" id="{8AB6C1E5-38EE-8B45-9C6A-9E9AD9E5853B}"/>
              </a:ext>
            </a:extLst>
          </p:cNvPr>
          <p:cNvSpPr>
            <a:spLocks noGrp="1"/>
          </p:cNvSpPr>
          <p:nvPr>
            <p:ph type="ftr" sz="quarter" idx="11"/>
          </p:nvPr>
        </p:nvSpPr>
        <p:spPr>
          <a:xfrm>
            <a:off x="2485016" y="6224572"/>
            <a:ext cx="6594438" cy="365125"/>
          </a:xfrm>
        </p:spPr>
        <p:txBody>
          <a:bodyPr/>
          <a:lstStyle/>
          <a:p>
            <a:endParaRPr lang="fr-FR"/>
          </a:p>
        </p:txBody>
      </p:sp>
      <p:pic>
        <p:nvPicPr>
          <p:cNvPr id="8" name="Image 7" descr="Une image contenant assis, signe, ordinateur, dessin&#10;&#10;Description générée automatiquement">
            <a:extLst>
              <a:ext uri="{FF2B5EF4-FFF2-40B4-BE49-F238E27FC236}">
                <a16:creationId xmlns:a16="http://schemas.microsoft.com/office/drawing/2014/main" id="{E98DE75E-2679-054D-A41A-9E11BC9D40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215901" y="186469"/>
            <a:ext cx="5663884" cy="1260000"/>
          </a:xfrm>
          <a:prstGeom prst="rect">
            <a:avLst/>
          </a:prstGeom>
        </p:spPr>
      </p:pic>
    </p:spTree>
    <p:extLst>
      <p:ext uri="{BB962C8B-B14F-4D97-AF65-F5344CB8AC3E}">
        <p14:creationId xmlns:p14="http://schemas.microsoft.com/office/powerpoint/2010/main" val="188439655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and Titre">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C74AA3B7-FDB5-7B40-972E-03690CE3C022}"/>
              </a:ext>
            </a:extLst>
          </p:cNvPr>
          <p:cNvSpPr>
            <a:spLocks noGrp="1"/>
          </p:cNvSpPr>
          <p:nvPr>
            <p:ph type="dt" sz="half" idx="10"/>
          </p:nvPr>
        </p:nvSpPr>
        <p:spPr>
          <a:xfrm>
            <a:off x="848958" y="6220176"/>
            <a:ext cx="1033631" cy="365125"/>
          </a:xfrm>
        </p:spPr>
        <p:txBody>
          <a:bodyPr/>
          <a:lstStyle>
            <a:lvl1pPr>
              <a:defRPr sz="1000"/>
            </a:lvl1pPr>
          </a:lstStyle>
          <a:p>
            <a:fld id="{DAFA90D1-F73A-BE4B-A71B-9687F6C76557}" type="datetimeFigureOut">
              <a:rPr lang="fr-FR" smtClean="0"/>
              <a:pPr/>
              <a:t>20/01/2025</a:t>
            </a:fld>
            <a:endParaRPr lang="fr-FR"/>
          </a:p>
        </p:txBody>
      </p:sp>
      <p:sp>
        <p:nvSpPr>
          <p:cNvPr id="5" name="Espace réservé du pied de page 4">
            <a:extLst>
              <a:ext uri="{FF2B5EF4-FFF2-40B4-BE49-F238E27FC236}">
                <a16:creationId xmlns:a16="http://schemas.microsoft.com/office/drawing/2014/main" id="{541FEBF2-DAA9-5748-88D2-A7C39FA0335F}"/>
              </a:ext>
            </a:extLst>
          </p:cNvPr>
          <p:cNvSpPr>
            <a:spLocks noGrp="1"/>
          </p:cNvSpPr>
          <p:nvPr>
            <p:ph type="ftr" sz="quarter" idx="11"/>
          </p:nvPr>
        </p:nvSpPr>
        <p:spPr>
          <a:xfrm>
            <a:off x="2485016" y="6224572"/>
            <a:ext cx="6594438" cy="365125"/>
          </a:xfrm>
        </p:spPr>
        <p:txBody>
          <a:bodyPr/>
          <a:lstStyle>
            <a:lvl1pPr>
              <a:defRPr sz="1000"/>
            </a:lvl1pPr>
          </a:lstStyle>
          <a:p>
            <a:endParaRPr lang="fr-FR"/>
          </a:p>
        </p:txBody>
      </p:sp>
      <p:pic>
        <p:nvPicPr>
          <p:cNvPr id="7" name="Image 17">
            <a:extLst>
              <a:ext uri="{FF2B5EF4-FFF2-40B4-BE49-F238E27FC236}">
                <a16:creationId xmlns:a16="http://schemas.microsoft.com/office/drawing/2014/main" id="{F38E78A0-587B-8341-B07E-95E53D7D8EAB}"/>
              </a:ext>
            </a:extLst>
          </p:cNvPr>
          <p:cNvPicPr>
            <a:picLocks noChangeAspect="1"/>
          </p:cNvPicPr>
          <p:nvPr userDrawn="1"/>
        </p:nvPicPr>
        <p:blipFill>
          <a:blip r:embed="rId2"/>
          <a:stretch/>
        </p:blipFill>
        <p:spPr bwMode="auto">
          <a:xfrm>
            <a:off x="9950436" y="6142001"/>
            <a:ext cx="2144144" cy="478445"/>
          </a:xfrm>
          <a:prstGeom prst="rect">
            <a:avLst/>
          </a:prstGeom>
        </p:spPr>
      </p:pic>
      <p:sp>
        <p:nvSpPr>
          <p:cNvPr id="10" name="Titre 9">
            <a:extLst>
              <a:ext uri="{FF2B5EF4-FFF2-40B4-BE49-F238E27FC236}">
                <a16:creationId xmlns:a16="http://schemas.microsoft.com/office/drawing/2014/main" id="{125C5E8B-3C42-7F4A-8BF2-5F3B0B18A8C0}"/>
              </a:ext>
            </a:extLst>
          </p:cNvPr>
          <p:cNvSpPr>
            <a:spLocks noGrp="1"/>
          </p:cNvSpPr>
          <p:nvPr>
            <p:ph type="title"/>
          </p:nvPr>
        </p:nvSpPr>
        <p:spPr>
          <a:xfrm>
            <a:off x="559398" y="203762"/>
            <a:ext cx="10794402" cy="732154"/>
          </a:xfrm>
          <a:prstGeom prst="rect">
            <a:avLst/>
          </a:prstGeom>
        </p:spPr>
        <p:txBody>
          <a:bodyPr/>
          <a:lstStyle/>
          <a:p>
            <a:r>
              <a:rPr lang="fr-FR"/>
              <a:t>Modifiez le style du titre</a:t>
            </a:r>
          </a:p>
        </p:txBody>
      </p:sp>
    </p:spTree>
    <p:extLst>
      <p:ext uri="{BB962C8B-B14F-4D97-AF65-F5344CB8AC3E}">
        <p14:creationId xmlns:p14="http://schemas.microsoft.com/office/powerpoint/2010/main" val="2123150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ous-titre">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C74AA3B7-FDB5-7B40-972E-03690CE3C022}"/>
              </a:ext>
            </a:extLst>
          </p:cNvPr>
          <p:cNvSpPr>
            <a:spLocks noGrp="1"/>
          </p:cNvSpPr>
          <p:nvPr>
            <p:ph type="dt" sz="half" idx="10"/>
          </p:nvPr>
        </p:nvSpPr>
        <p:spPr>
          <a:xfrm>
            <a:off x="838200" y="6224572"/>
            <a:ext cx="1033631" cy="365125"/>
          </a:xfrm>
        </p:spPr>
        <p:txBody>
          <a:bodyPr/>
          <a:lstStyle/>
          <a:p>
            <a:fld id="{DAFA90D1-F73A-BE4B-A71B-9687F6C76557}" type="datetimeFigureOut">
              <a:rPr lang="fr-FR" smtClean="0"/>
              <a:t>20/01/2025</a:t>
            </a:fld>
            <a:endParaRPr lang="fr-FR"/>
          </a:p>
        </p:txBody>
      </p:sp>
      <p:sp>
        <p:nvSpPr>
          <p:cNvPr id="5" name="Espace réservé du pied de page 4">
            <a:extLst>
              <a:ext uri="{FF2B5EF4-FFF2-40B4-BE49-F238E27FC236}">
                <a16:creationId xmlns:a16="http://schemas.microsoft.com/office/drawing/2014/main" id="{541FEBF2-DAA9-5748-88D2-A7C39FA0335F}"/>
              </a:ext>
            </a:extLst>
          </p:cNvPr>
          <p:cNvSpPr>
            <a:spLocks noGrp="1"/>
          </p:cNvSpPr>
          <p:nvPr>
            <p:ph type="ftr" sz="quarter" idx="11"/>
          </p:nvPr>
        </p:nvSpPr>
        <p:spPr>
          <a:xfrm>
            <a:off x="2485016" y="6224572"/>
            <a:ext cx="6594438" cy="365125"/>
          </a:xfrm>
        </p:spPr>
        <p:txBody>
          <a:bodyPr/>
          <a:lstStyle/>
          <a:p>
            <a:endParaRPr lang="fr-FR"/>
          </a:p>
        </p:txBody>
      </p:sp>
      <p:pic>
        <p:nvPicPr>
          <p:cNvPr id="7" name="Image 17">
            <a:extLst>
              <a:ext uri="{FF2B5EF4-FFF2-40B4-BE49-F238E27FC236}">
                <a16:creationId xmlns:a16="http://schemas.microsoft.com/office/drawing/2014/main" id="{F38E78A0-587B-8341-B07E-95E53D7D8EAB}"/>
              </a:ext>
            </a:extLst>
          </p:cNvPr>
          <p:cNvPicPr>
            <a:picLocks noChangeAspect="1"/>
          </p:cNvPicPr>
          <p:nvPr userDrawn="1"/>
        </p:nvPicPr>
        <p:blipFill>
          <a:blip r:embed="rId2"/>
          <a:stretch/>
        </p:blipFill>
        <p:spPr bwMode="auto">
          <a:xfrm>
            <a:off x="9950436" y="6142001"/>
            <a:ext cx="2144144" cy="478445"/>
          </a:xfrm>
          <a:prstGeom prst="rect">
            <a:avLst/>
          </a:prstGeom>
        </p:spPr>
      </p:pic>
      <p:sp>
        <p:nvSpPr>
          <p:cNvPr id="10" name="Titre 9">
            <a:extLst>
              <a:ext uri="{FF2B5EF4-FFF2-40B4-BE49-F238E27FC236}">
                <a16:creationId xmlns:a16="http://schemas.microsoft.com/office/drawing/2014/main" id="{125C5E8B-3C42-7F4A-8BF2-5F3B0B18A8C0}"/>
              </a:ext>
            </a:extLst>
          </p:cNvPr>
          <p:cNvSpPr>
            <a:spLocks noGrp="1"/>
          </p:cNvSpPr>
          <p:nvPr>
            <p:ph type="title" hasCustomPrompt="1"/>
          </p:nvPr>
        </p:nvSpPr>
        <p:spPr>
          <a:xfrm>
            <a:off x="559398" y="237554"/>
            <a:ext cx="10794402" cy="732154"/>
          </a:xfrm>
          <a:prstGeom prst="rect">
            <a:avLst/>
          </a:prstGeom>
        </p:spPr>
        <p:txBody>
          <a:bodyPr>
            <a:normAutofit/>
          </a:bodyPr>
          <a:lstStyle>
            <a:lvl1pPr>
              <a:defRPr sz="2400">
                <a:solidFill>
                  <a:schemeClr val="tx2"/>
                </a:solidFill>
              </a:defRPr>
            </a:lvl1pPr>
          </a:lstStyle>
          <a:p>
            <a:r>
              <a:rPr lang="fr-FR" dirty="0"/>
              <a:t>Modifiez le style du sous-titre</a:t>
            </a:r>
          </a:p>
        </p:txBody>
      </p:sp>
    </p:spTree>
    <p:extLst>
      <p:ext uri="{BB962C8B-B14F-4D97-AF65-F5344CB8AC3E}">
        <p14:creationId xmlns:p14="http://schemas.microsoft.com/office/powerpoint/2010/main" val="504205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erg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164AF6C-DC4D-5D4C-A663-B4A7B9054FAC}"/>
              </a:ext>
            </a:extLst>
          </p:cNvPr>
          <p:cNvSpPr>
            <a:spLocks noGrp="1"/>
          </p:cNvSpPr>
          <p:nvPr>
            <p:ph type="dt" sz="half" idx="10"/>
          </p:nvPr>
        </p:nvSpPr>
        <p:spPr>
          <a:xfrm>
            <a:off x="838200" y="6235330"/>
            <a:ext cx="1130449" cy="365125"/>
          </a:xfrm>
        </p:spPr>
        <p:txBody>
          <a:bodyPr/>
          <a:lstStyle/>
          <a:p>
            <a:fld id="{DAFA90D1-F73A-BE4B-A71B-9687F6C76557}" type="datetimeFigureOut">
              <a:rPr lang="fr-FR" smtClean="0"/>
              <a:t>20/01/2025</a:t>
            </a:fld>
            <a:endParaRPr lang="fr-FR"/>
          </a:p>
        </p:txBody>
      </p:sp>
      <p:sp>
        <p:nvSpPr>
          <p:cNvPr id="3" name="Espace réservé du pied de page 2">
            <a:extLst>
              <a:ext uri="{FF2B5EF4-FFF2-40B4-BE49-F238E27FC236}">
                <a16:creationId xmlns:a16="http://schemas.microsoft.com/office/drawing/2014/main" id="{3064E9A3-3AA9-C846-8FEC-29A0A1148858}"/>
              </a:ext>
            </a:extLst>
          </p:cNvPr>
          <p:cNvSpPr>
            <a:spLocks noGrp="1"/>
          </p:cNvSpPr>
          <p:nvPr>
            <p:ph type="ftr" sz="quarter" idx="11"/>
          </p:nvPr>
        </p:nvSpPr>
        <p:spPr>
          <a:xfrm>
            <a:off x="2485016" y="6235330"/>
            <a:ext cx="6594438" cy="365125"/>
          </a:xfrm>
        </p:spPr>
        <p:txBody>
          <a:bodyPr/>
          <a:lstStyle/>
          <a:p>
            <a:endParaRPr lang="fr-FR" dirty="0"/>
          </a:p>
        </p:txBody>
      </p:sp>
      <p:pic>
        <p:nvPicPr>
          <p:cNvPr id="5" name="Image 17">
            <a:extLst>
              <a:ext uri="{FF2B5EF4-FFF2-40B4-BE49-F238E27FC236}">
                <a16:creationId xmlns:a16="http://schemas.microsoft.com/office/drawing/2014/main" id="{442D3CB0-151B-0A45-B227-2E22299E77B7}"/>
              </a:ext>
            </a:extLst>
          </p:cNvPr>
          <p:cNvPicPr>
            <a:picLocks noChangeAspect="1"/>
          </p:cNvPicPr>
          <p:nvPr userDrawn="1"/>
        </p:nvPicPr>
        <p:blipFill>
          <a:blip r:embed="rId2"/>
          <a:stretch/>
        </p:blipFill>
        <p:spPr bwMode="auto">
          <a:xfrm>
            <a:off x="9950436" y="6142001"/>
            <a:ext cx="2144144" cy="478445"/>
          </a:xfrm>
          <a:prstGeom prst="rect">
            <a:avLst/>
          </a:prstGeom>
        </p:spPr>
      </p:pic>
    </p:spTree>
    <p:extLst>
      <p:ext uri="{BB962C8B-B14F-4D97-AF65-F5344CB8AC3E}">
        <p14:creationId xmlns:p14="http://schemas.microsoft.com/office/powerpoint/2010/main" val="139252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re seu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fr-FR"/>
              <a:t>Modifiez le style du titre</a:t>
            </a:r>
            <a:endParaRPr lang="en-US" dirty="0"/>
          </a:p>
        </p:txBody>
      </p:sp>
      <p:sp>
        <p:nvSpPr>
          <p:cNvPr id="3" name="Date Placeholder 2"/>
          <p:cNvSpPr>
            <a:spLocks noGrp="1"/>
          </p:cNvSpPr>
          <p:nvPr>
            <p:ph type="dt" sz="half" idx="10"/>
          </p:nvPr>
        </p:nvSpPr>
        <p:spPr/>
        <p:txBody>
          <a:bodyPr/>
          <a:lstStyle/>
          <a:p>
            <a:fld id="{A5FE6EF0-AF2A-498A-9369-C75DB3CB27F2}" type="datetimeFigureOut">
              <a:rPr lang="fr-FR" smtClean="0"/>
              <a:t>20/01/2025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622817E-FFB0-435C-892C-9C3CB4E9CD99}" type="slidenum">
              <a:rPr lang="fr-FR" smtClean="0"/>
              <a:t>‹N°›</a:t>
            </a:fld>
            <a:endParaRPr lang="fr-FR"/>
          </a:p>
        </p:txBody>
      </p:sp>
    </p:spTree>
    <p:extLst>
      <p:ext uri="{BB962C8B-B14F-4D97-AF65-F5344CB8AC3E}">
        <p14:creationId xmlns:p14="http://schemas.microsoft.com/office/powerpoint/2010/main" val="12038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576F6E40-6422-0D40-8070-C1C541A9A349}"/>
              </a:ext>
            </a:extLst>
          </p:cNvPr>
          <p:cNvSpPr>
            <a:spLocks noGrp="1"/>
          </p:cNvSpPr>
          <p:nvPr>
            <p:ph type="body" idx="1"/>
          </p:nvPr>
        </p:nvSpPr>
        <p:spPr>
          <a:xfrm>
            <a:off x="838199" y="2808419"/>
            <a:ext cx="10418781" cy="2154704"/>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551821E3-804D-E84D-9593-5C045D777547}"/>
              </a:ext>
            </a:extLst>
          </p:cNvPr>
          <p:cNvSpPr>
            <a:spLocks noGrp="1"/>
          </p:cNvSpPr>
          <p:nvPr>
            <p:ph type="dt" sz="half" idx="2"/>
          </p:nvPr>
        </p:nvSpPr>
        <p:spPr>
          <a:xfrm>
            <a:off x="838200" y="6191683"/>
            <a:ext cx="1388633"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dirty="0"/>
          </a:p>
        </p:txBody>
      </p:sp>
      <p:sp>
        <p:nvSpPr>
          <p:cNvPr id="5" name="Espace réservé du pied de page 4">
            <a:extLst>
              <a:ext uri="{FF2B5EF4-FFF2-40B4-BE49-F238E27FC236}">
                <a16:creationId xmlns:a16="http://schemas.microsoft.com/office/drawing/2014/main" id="{B9630978-8161-0C4B-B52E-6F7751862861}"/>
              </a:ext>
            </a:extLst>
          </p:cNvPr>
          <p:cNvSpPr>
            <a:spLocks noGrp="1"/>
          </p:cNvSpPr>
          <p:nvPr>
            <p:ph type="ftr" sz="quarter" idx="3"/>
          </p:nvPr>
        </p:nvSpPr>
        <p:spPr>
          <a:xfrm>
            <a:off x="2485016" y="6203056"/>
            <a:ext cx="659443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pic>
        <p:nvPicPr>
          <p:cNvPr id="9" name="Image 6">
            <a:extLst>
              <a:ext uri="{FF2B5EF4-FFF2-40B4-BE49-F238E27FC236}">
                <a16:creationId xmlns:a16="http://schemas.microsoft.com/office/drawing/2014/main" id="{A528EB42-77D5-C149-8B48-AD6EC6AE29AE}"/>
              </a:ext>
            </a:extLst>
          </p:cNvPr>
          <p:cNvPicPr>
            <a:picLocks noChangeAspect="1"/>
          </p:cNvPicPr>
          <p:nvPr userDrawn="1"/>
        </p:nvPicPr>
        <p:blipFill>
          <a:blip r:embed="rId8"/>
          <a:stretch/>
        </p:blipFill>
        <p:spPr bwMode="auto">
          <a:xfrm rot="16199999">
            <a:off x="5983654" y="649654"/>
            <a:ext cx="224692" cy="12192000"/>
          </a:xfrm>
          <a:prstGeom prst="rect">
            <a:avLst/>
          </a:prstGeom>
        </p:spPr>
      </p:pic>
      <p:sp>
        <p:nvSpPr>
          <p:cNvPr id="11" name="Espace réservé du titre 10">
            <a:extLst>
              <a:ext uri="{FF2B5EF4-FFF2-40B4-BE49-F238E27FC236}">
                <a16:creationId xmlns:a16="http://schemas.microsoft.com/office/drawing/2014/main" id="{DB8B80F0-E2CF-9A4D-9838-868A521A69C5}"/>
              </a:ext>
            </a:extLst>
          </p:cNvPr>
          <p:cNvSpPr>
            <a:spLocks noGrp="1"/>
          </p:cNvSpPr>
          <p:nvPr>
            <p:ph type="title"/>
          </p:nvPr>
        </p:nvSpPr>
        <p:spPr>
          <a:xfrm>
            <a:off x="838200" y="365125"/>
            <a:ext cx="10515600" cy="773111"/>
          </a:xfrm>
          <a:prstGeom prst="rect">
            <a:avLst/>
          </a:prstGeom>
        </p:spPr>
        <p:txBody>
          <a:bodyPr vert="horz" lIns="91440" tIns="45720" rIns="91440" bIns="45720" rtlCol="0" anchor="ctr">
            <a:normAutofit/>
          </a:bodyPr>
          <a:lstStyle/>
          <a:p>
            <a:r>
              <a:rPr lang="fr-FR"/>
              <a:t>Modifiez le style du titre</a:t>
            </a:r>
          </a:p>
        </p:txBody>
      </p:sp>
    </p:spTree>
    <p:extLst>
      <p:ext uri="{BB962C8B-B14F-4D97-AF65-F5344CB8AC3E}">
        <p14:creationId xmlns:p14="http://schemas.microsoft.com/office/powerpoint/2010/main" val="425787676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1" r:id="rId4"/>
    <p:sldLayoutId id="2147483655" r:id="rId5"/>
    <p:sldLayoutId id="2147483662" r:id="rId6"/>
  </p:sldLayoutIdLst>
  <p:txStyles>
    <p:titleStyle>
      <a:lvl1pPr algn="l" defTabSz="914400" rtl="0" eaLnBrk="1" latinLnBrk="0" hangingPunct="1">
        <a:lnSpc>
          <a:spcPct val="90000"/>
        </a:lnSpc>
        <a:spcBef>
          <a:spcPct val="0"/>
        </a:spcBef>
        <a:buNone/>
        <a:defRPr lang="fr-FR" sz="3200" b="1" kern="1200">
          <a:solidFill>
            <a:srgbClr val="63163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6316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pY4ZUMDgCMk"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D8698BE6-10E7-49A4-AEF4-437244B9B9B0}"/>
              </a:ext>
            </a:extLst>
          </p:cNvPr>
          <p:cNvSpPr txBox="1">
            <a:spLocks noGrp="1"/>
          </p:cNvSpPr>
          <p:nvPr>
            <p:ph type="ctrTitle"/>
          </p:nvPr>
        </p:nvSpPr>
        <p:spPr>
          <a:xfrm>
            <a:off x="5325072" y="2450271"/>
            <a:ext cx="6724340" cy="978729"/>
          </a:xfrm>
          <a:prstGeom prst="rect">
            <a:avLst/>
          </a:prstGeom>
          <a:noFill/>
        </p:spPr>
        <p:txBody>
          <a:bodyPr wrap="square" rtlCol="0">
            <a:spAutoFit/>
          </a:bodyPr>
          <a:lstStyle/>
          <a:p>
            <a:r>
              <a:rPr lang="fr-FR" sz="3200" b="1" dirty="0">
                <a:solidFill>
                  <a:schemeClr val="bg1"/>
                </a:solidFill>
              </a:rPr>
              <a:t>Fondements socio-historiques de l’EP dans le Système éducatif</a:t>
            </a:r>
          </a:p>
        </p:txBody>
      </p:sp>
      <p:sp>
        <p:nvSpPr>
          <p:cNvPr id="5" name="Sous-titre 4">
            <a:extLst>
              <a:ext uri="{FF2B5EF4-FFF2-40B4-BE49-F238E27FC236}">
                <a16:creationId xmlns:a16="http://schemas.microsoft.com/office/drawing/2014/main" id="{C6B3DB41-9447-4DA6-97B3-D44249E0FC6E}"/>
              </a:ext>
            </a:extLst>
          </p:cNvPr>
          <p:cNvSpPr txBox="1">
            <a:spLocks noGrp="1"/>
          </p:cNvSpPr>
          <p:nvPr>
            <p:ph type="subTitle" idx="1"/>
          </p:nvPr>
        </p:nvSpPr>
        <p:spPr>
          <a:xfrm>
            <a:off x="75210" y="5781005"/>
            <a:ext cx="12041579" cy="923330"/>
          </a:xfrm>
          <a:prstGeom prst="rect">
            <a:avLst/>
          </a:prstGeom>
          <a:noFill/>
        </p:spPr>
        <p:txBody>
          <a:bodyPr wrap="square" rtlCol="0">
            <a:spAutoFit/>
          </a:bodyPr>
          <a:lstStyle/>
          <a:p>
            <a:r>
              <a:rPr lang="fr-FR" sz="1800" dirty="0">
                <a:solidFill>
                  <a:schemeClr val="bg1"/>
                </a:solidFill>
              </a:rPr>
              <a:t>Sabine PELLE L2 EM     					</a:t>
            </a:r>
            <a:r>
              <a:rPr lang="fr-FR" sz="3600" b="1" dirty="0">
                <a:solidFill>
                  <a:schemeClr val="bg1"/>
                </a:solidFill>
              </a:rPr>
              <a:t>TD2			</a:t>
            </a:r>
            <a:r>
              <a:rPr lang="fr-FR" sz="1800" dirty="0">
                <a:solidFill>
                  <a:schemeClr val="bg1"/>
                </a:solidFill>
              </a:rPr>
              <a:t>Semestre 4</a:t>
            </a:r>
            <a:r>
              <a:rPr lang="fr-FR" dirty="0">
                <a:solidFill>
                  <a:schemeClr val="bg1"/>
                </a:solidFill>
              </a:rPr>
              <a:t>			</a:t>
            </a:r>
          </a:p>
        </p:txBody>
      </p:sp>
      <p:pic>
        <p:nvPicPr>
          <p:cNvPr id="6" name="Picture 2">
            <a:extLst>
              <a:ext uri="{FF2B5EF4-FFF2-40B4-BE49-F238E27FC236}">
                <a16:creationId xmlns:a16="http://schemas.microsoft.com/office/drawing/2014/main" id="{F183122C-7771-4CDA-8E44-C44EDD0FC55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277349" y="615330"/>
            <a:ext cx="2105026" cy="710446"/>
          </a:xfrm>
          <a:prstGeom prst="rect">
            <a:avLst/>
          </a:prstGeom>
          <a:noFill/>
          <a:extLst>
            <a:ext uri="{909E8E84-426E-40dd-AFC4-6F175D3DCCD1}">
              <a14:hiddenFill xmlns:a14="http://schemas.microsoft.com/office/drawing/2010/main" xmlns="">
                <a:solidFill>
                  <a:srgbClr val="FFFFFF"/>
                </a:solidFill>
              </a14:hiddenFill>
            </a:ext>
          </a:extLst>
        </p:spPr>
      </p:pic>
      <p:pic>
        <p:nvPicPr>
          <p:cNvPr id="10" name="Image 9">
            <a:extLst>
              <a:ext uri="{FF2B5EF4-FFF2-40B4-BE49-F238E27FC236}">
                <a16:creationId xmlns:a16="http://schemas.microsoft.com/office/drawing/2014/main" id="{C3C0423C-165F-4024-B9FE-6C31F92E87F7}"/>
              </a:ext>
            </a:extLst>
          </p:cNvPr>
          <p:cNvPicPr>
            <a:picLocks noChangeAspect="1"/>
          </p:cNvPicPr>
          <p:nvPr/>
        </p:nvPicPr>
        <p:blipFill>
          <a:blip r:embed="rId3"/>
          <a:stretch>
            <a:fillRect/>
          </a:stretch>
        </p:blipFill>
        <p:spPr bwMode="auto">
          <a:xfrm>
            <a:off x="272128" y="1826994"/>
            <a:ext cx="4757072" cy="3738836"/>
          </a:xfrm>
          <a:prstGeom prst="rect">
            <a:avLst/>
          </a:prstGeom>
        </p:spPr>
      </p:pic>
    </p:spTree>
    <p:extLst>
      <p:ext uri="{BB962C8B-B14F-4D97-AF65-F5344CB8AC3E}">
        <p14:creationId xmlns:p14="http://schemas.microsoft.com/office/powerpoint/2010/main" val="2924140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95B937-1396-43BE-860C-430061658EE1}"/>
              </a:ext>
            </a:extLst>
          </p:cNvPr>
          <p:cNvSpPr>
            <a:spLocks noGrp="1"/>
          </p:cNvSpPr>
          <p:nvPr>
            <p:ph type="title"/>
          </p:nvPr>
        </p:nvSpPr>
        <p:spPr>
          <a:xfrm>
            <a:off x="551843" y="859938"/>
            <a:ext cx="8761413" cy="706964"/>
          </a:xfrm>
        </p:spPr>
        <p:txBody>
          <a:bodyPr>
            <a:normAutofit fontScale="90000"/>
          </a:bodyPr>
          <a:lstStyle/>
          <a:p>
            <a:r>
              <a:rPr lang="fr-FR" dirty="0"/>
              <a:t>Le programme du jour</a:t>
            </a:r>
            <a:br>
              <a:rPr lang="fr-FR" dirty="0"/>
            </a:br>
            <a:endParaRPr lang="fr-FR" dirty="0"/>
          </a:p>
        </p:txBody>
      </p:sp>
      <p:sp>
        <p:nvSpPr>
          <p:cNvPr id="9" name="ZoneTexte 8">
            <a:extLst>
              <a:ext uri="{FF2B5EF4-FFF2-40B4-BE49-F238E27FC236}">
                <a16:creationId xmlns:a16="http://schemas.microsoft.com/office/drawing/2014/main" id="{30027DE4-DC1C-49DB-9346-94A76B08778D}"/>
              </a:ext>
            </a:extLst>
          </p:cNvPr>
          <p:cNvSpPr txBox="1"/>
          <p:nvPr/>
        </p:nvSpPr>
        <p:spPr>
          <a:xfrm>
            <a:off x="740423" y="1942925"/>
            <a:ext cx="10899734" cy="2246769"/>
          </a:xfrm>
          <a:prstGeom prst="rect">
            <a:avLst/>
          </a:prstGeom>
          <a:noFill/>
        </p:spPr>
        <p:txBody>
          <a:bodyPr wrap="square">
            <a:spAutoFit/>
          </a:bodyPr>
          <a:lstStyle/>
          <a:p>
            <a:pPr marL="342900" indent="-342900">
              <a:buFont typeface="Wingdings" panose="05000000000000000000" pitchFamily="2" charset="2"/>
              <a:buChar char="Ø"/>
            </a:pPr>
            <a:r>
              <a:rPr lang="fr-FR" sz="2000" dirty="0"/>
              <a:t>Débat à partir d’une vidéo</a:t>
            </a:r>
          </a:p>
          <a:p>
            <a:pPr marL="342900" indent="-342900">
              <a:buFont typeface="Wingdings" panose="05000000000000000000" pitchFamily="2" charset="2"/>
              <a:buChar char="Ø"/>
            </a:pPr>
            <a:endParaRPr lang="fr-FR" sz="2000" dirty="0"/>
          </a:p>
          <a:p>
            <a:pPr marL="342900" indent="-342900">
              <a:buFont typeface="Wingdings" panose="05000000000000000000" pitchFamily="2" charset="2"/>
              <a:buChar char="Ø"/>
            </a:pPr>
            <a:r>
              <a:rPr lang="fr-FR" sz="2000" dirty="0"/>
              <a:t>Retour collectif sur les 5 courants présentés par Reboul</a:t>
            </a:r>
          </a:p>
          <a:p>
            <a:pPr marL="342900" indent="-342900">
              <a:buFont typeface="Wingdings" panose="05000000000000000000" pitchFamily="2" charset="2"/>
              <a:buChar char="Ø"/>
            </a:pPr>
            <a:endParaRPr lang="fr-FR" sz="2000" dirty="0"/>
          </a:p>
          <a:p>
            <a:pPr marL="342900" indent="-342900">
              <a:buFont typeface="Wingdings" panose="05000000000000000000" pitchFamily="2" charset="2"/>
              <a:buChar char="Ø"/>
            </a:pPr>
            <a:r>
              <a:rPr lang="fr-FR" sz="2000" dirty="0"/>
              <a:t>Travail de </a:t>
            </a:r>
            <a:r>
              <a:rPr lang="fr-FR" sz="2000" dirty="0" err="1"/>
              <a:t>co</a:t>
            </a:r>
            <a:r>
              <a:rPr lang="fr-FR" sz="2000" dirty="0"/>
              <a:t>-correction du travail d’écriture </a:t>
            </a:r>
          </a:p>
          <a:p>
            <a:pPr marL="342900" indent="-342900">
              <a:buFont typeface="Wingdings" panose="05000000000000000000" pitchFamily="2" charset="2"/>
              <a:buChar char="Ø"/>
            </a:pPr>
            <a:endParaRPr lang="fr-FR" sz="2000" dirty="0"/>
          </a:p>
          <a:p>
            <a:pPr marL="342900" indent="-342900">
              <a:buFont typeface="Wingdings" panose="05000000000000000000" pitchFamily="2" charset="2"/>
              <a:buChar char="Ø"/>
            </a:pPr>
            <a:r>
              <a:rPr lang="fr-FR" sz="2000" dirty="0"/>
              <a:t>Présentation/échange sur les deux textes du jour</a:t>
            </a:r>
          </a:p>
        </p:txBody>
      </p:sp>
      <p:pic>
        <p:nvPicPr>
          <p:cNvPr id="2052" name="Picture 4" descr="Demandez le programme !!! [Maths et Français] – Un Prof D ...">
            <a:extLst>
              <a:ext uri="{FF2B5EF4-FFF2-40B4-BE49-F238E27FC236}">
                <a16:creationId xmlns:a16="http://schemas.microsoft.com/office/drawing/2014/main" id="{BAA8F5DE-3A05-4394-ABDB-1D70143632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4304" y="496470"/>
            <a:ext cx="2975853" cy="224676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865578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FA18E2-F76F-4D37-833F-1BED798FE29F}"/>
              </a:ext>
            </a:extLst>
          </p:cNvPr>
          <p:cNvSpPr>
            <a:spLocks noGrp="1"/>
          </p:cNvSpPr>
          <p:nvPr>
            <p:ph type="title"/>
          </p:nvPr>
        </p:nvSpPr>
        <p:spPr>
          <a:xfrm>
            <a:off x="865705" y="138918"/>
            <a:ext cx="8761413" cy="706964"/>
          </a:xfrm>
        </p:spPr>
        <p:txBody>
          <a:bodyPr/>
          <a:lstStyle/>
          <a:p>
            <a:r>
              <a:rPr lang="fr-FR" dirty="0"/>
              <a:t>La place de l’école dans la vie des jeunes</a:t>
            </a:r>
          </a:p>
        </p:txBody>
      </p:sp>
      <p:sp>
        <p:nvSpPr>
          <p:cNvPr id="3" name="ZoneTexte 2">
            <a:extLst>
              <a:ext uri="{FF2B5EF4-FFF2-40B4-BE49-F238E27FC236}">
                <a16:creationId xmlns:a16="http://schemas.microsoft.com/office/drawing/2014/main" id="{7E42488D-D9F5-4D84-A579-6CB6277A206D}"/>
              </a:ext>
            </a:extLst>
          </p:cNvPr>
          <p:cNvSpPr txBox="1"/>
          <p:nvPr/>
        </p:nvSpPr>
        <p:spPr>
          <a:xfrm>
            <a:off x="548683" y="845882"/>
            <a:ext cx="11094634" cy="5632311"/>
          </a:xfrm>
          <a:prstGeom prst="rect">
            <a:avLst/>
          </a:prstGeom>
          <a:noFill/>
        </p:spPr>
        <p:txBody>
          <a:bodyPr wrap="square" rtlCol="0">
            <a:spAutoFit/>
          </a:bodyPr>
          <a:lstStyle/>
          <a:p>
            <a:pPr algn="ctr"/>
            <a:r>
              <a:rPr lang="fr-FR" sz="2000" b="1" dirty="0">
                <a:solidFill>
                  <a:srgbClr val="FF0000"/>
                </a:solidFill>
              </a:rPr>
              <a:t>Les apprentissages à l’école sont-ils fondamentaux pour l’avenir des élèves ?</a:t>
            </a:r>
          </a:p>
          <a:p>
            <a:endParaRPr lang="fr-FR" sz="2000" dirty="0"/>
          </a:p>
          <a:p>
            <a:pPr marL="457200" indent="-457200">
              <a:buAutoNum type="arabicPeriod"/>
            </a:pPr>
            <a:r>
              <a:rPr lang="fr-FR" sz="2000" dirty="0">
                <a:latin typeface="Calibri" panose="020F0502020204030204" pitchFamily="34" charset="0"/>
                <a:cs typeface="Times New Roman" panose="02020603050405020304" pitchFamily="18" charset="0"/>
              </a:rPr>
              <a:t>Visionnage de la vidéo (3’) : </a:t>
            </a:r>
            <a:r>
              <a:rPr lang="fr-FR" sz="2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a:t>
            </a:r>
            <a:r>
              <a:rPr lang="fr-FR" sz="20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com/watch?v=pY4ZUMDgCMk</a:t>
            </a:r>
            <a:endParaRPr lang="fr-FR" sz="20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AutoNum type="arabicPeriod"/>
            </a:pPr>
            <a:endParaRPr lang="fr-FR" sz="20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Tx/>
              <a:buAutoNum type="arabicPeriod"/>
            </a:pPr>
            <a:r>
              <a:rPr lang="fr-FR" sz="2000" dirty="0">
                <a:latin typeface="Calibri" panose="020F0502020204030204" pitchFamily="34" charset="0"/>
                <a:ea typeface="Calibri" panose="020F0502020204030204" pitchFamily="34" charset="0"/>
                <a:cs typeface="Times New Roman" panose="02020603050405020304" pitchFamily="18" charset="0"/>
              </a:rPr>
              <a:t>Brainstorming collectif, questionner le sujet : </a:t>
            </a:r>
            <a:r>
              <a:rPr lang="fr-FR" sz="2000" dirty="0">
                <a:latin typeface="Calibri" panose="020F0502020204030204" pitchFamily="34" charset="0"/>
                <a:cs typeface="Times New Roman" panose="02020603050405020304" pitchFamily="18" charset="0"/>
              </a:rPr>
              <a:t>Quels apprentissages? quelle époque?...</a:t>
            </a:r>
          </a:p>
          <a:p>
            <a:pPr marL="457200" indent="-457200">
              <a:buFontTx/>
              <a:buAutoNum type="arabicPeriod"/>
            </a:pPr>
            <a:endParaRPr lang="fr-FR" sz="2000" dirty="0">
              <a:latin typeface="Calibri" panose="020F0502020204030204" pitchFamily="34" charset="0"/>
              <a:cs typeface="Times New Roman" panose="02020603050405020304" pitchFamily="18" charset="0"/>
            </a:endParaRPr>
          </a:p>
          <a:p>
            <a:pPr marL="457200" indent="-457200">
              <a:buFontTx/>
              <a:buAutoNum type="arabicPeriod"/>
            </a:pPr>
            <a:r>
              <a:rPr lang="fr-FR" sz="2000" dirty="0">
                <a:latin typeface="Calibri" panose="020F0502020204030204" pitchFamily="34" charset="0"/>
                <a:cs typeface="Times New Roman" panose="02020603050405020304" pitchFamily="18" charset="0"/>
              </a:rPr>
              <a:t>Réflexion par groupe, recherche d’arguments</a:t>
            </a:r>
          </a:p>
          <a:p>
            <a:pPr marL="457200" indent="-457200">
              <a:buFontTx/>
              <a:buAutoNum type="arabicPeriod"/>
            </a:pPr>
            <a:endParaRPr lang="fr-FR" sz="2000" dirty="0">
              <a:latin typeface="Calibri" panose="020F0502020204030204" pitchFamily="34" charset="0"/>
              <a:cs typeface="Times New Roman" panose="02020603050405020304" pitchFamily="18" charset="0"/>
            </a:endParaRPr>
          </a:p>
          <a:p>
            <a:pPr marL="457200" indent="-457200">
              <a:buFontTx/>
              <a:buAutoNum type="arabicPeriod"/>
            </a:pPr>
            <a:endParaRPr lang="fr-FR" sz="2000" dirty="0">
              <a:latin typeface="Calibri" panose="020F0502020204030204" pitchFamily="34" charset="0"/>
              <a:cs typeface="Times New Roman" panose="02020603050405020304" pitchFamily="18" charset="0"/>
            </a:endParaRPr>
          </a:p>
          <a:p>
            <a:pPr marL="457200" indent="-457200">
              <a:buFontTx/>
              <a:buAutoNum type="arabicPeriod"/>
            </a:pPr>
            <a:endParaRPr lang="fr-FR" sz="2000" dirty="0">
              <a:latin typeface="Calibri" panose="020F0502020204030204" pitchFamily="34" charset="0"/>
              <a:cs typeface="Times New Roman" panose="02020603050405020304" pitchFamily="18" charset="0"/>
            </a:endParaRPr>
          </a:p>
          <a:p>
            <a:pPr marL="457200" indent="-457200">
              <a:buFontTx/>
              <a:buAutoNum type="arabicPeriod"/>
            </a:pPr>
            <a:endParaRPr lang="fr-FR" sz="2000" dirty="0">
              <a:latin typeface="Calibri" panose="020F0502020204030204" pitchFamily="34" charset="0"/>
              <a:cs typeface="Times New Roman" panose="02020603050405020304" pitchFamily="18" charset="0"/>
            </a:endParaRPr>
          </a:p>
          <a:p>
            <a:pPr marL="457200" indent="-457200">
              <a:buFontTx/>
              <a:buAutoNum type="arabicPeriod"/>
            </a:pPr>
            <a:endParaRPr lang="fr-FR" sz="2000" dirty="0">
              <a:latin typeface="Calibri" panose="020F0502020204030204" pitchFamily="34" charset="0"/>
              <a:cs typeface="Times New Roman" panose="02020603050405020304" pitchFamily="18" charset="0"/>
            </a:endParaRPr>
          </a:p>
          <a:p>
            <a:r>
              <a:rPr lang="fr-FR" sz="2000" dirty="0">
                <a:latin typeface="Calibri" panose="020F0502020204030204" pitchFamily="34" charset="0"/>
                <a:cs typeface="Times New Roman" panose="02020603050405020304" pitchFamily="18" charset="0"/>
              </a:rPr>
              <a:t>4.    Débats</a:t>
            </a:r>
          </a:p>
          <a:p>
            <a:r>
              <a:rPr lang="fr-FR" sz="2000" dirty="0">
                <a:latin typeface="Calibri" panose="020F0502020204030204" pitchFamily="34" charset="0"/>
                <a:cs typeface="Times New Roman" panose="02020603050405020304" pitchFamily="18" charset="0"/>
              </a:rPr>
              <a:t>	- Exprimer son avis sans dénigrer la position de ses contradicteurs</a:t>
            </a:r>
          </a:p>
          <a:p>
            <a:endParaRPr lang="fr-FR" sz="2000" dirty="0">
              <a:latin typeface="Calibri" panose="020F0502020204030204" pitchFamily="34" charset="0"/>
              <a:cs typeface="Times New Roman" panose="02020603050405020304" pitchFamily="18" charset="0"/>
            </a:endParaRPr>
          </a:p>
          <a:p>
            <a:r>
              <a:rPr lang="fr-FR" sz="2000" dirty="0">
                <a:latin typeface="Calibri" panose="020F0502020204030204" pitchFamily="34" charset="0"/>
                <a:cs typeface="Times New Roman" panose="02020603050405020304" pitchFamily="18" charset="0"/>
              </a:rPr>
              <a:t>	- Se positionner franchement, tout en formulant de manière « consensuelle » et recevable</a:t>
            </a:r>
          </a:p>
          <a:p>
            <a:r>
              <a:rPr lang="fr-FR" sz="2000" dirty="0">
                <a:latin typeface="Calibri" panose="020F0502020204030204" pitchFamily="34" charset="0"/>
                <a:cs typeface="Times New Roman" panose="02020603050405020304" pitchFamily="18" charset="0"/>
              </a:rPr>
              <a:t>	</a:t>
            </a:r>
          </a:p>
          <a:p>
            <a:r>
              <a:rPr lang="fr-FR" sz="2000" dirty="0">
                <a:latin typeface="Calibri" panose="020F0502020204030204" pitchFamily="34" charset="0"/>
                <a:cs typeface="Times New Roman" panose="02020603050405020304" pitchFamily="18" charset="0"/>
              </a:rPr>
              <a:t>	- S’exprimer de façon claire et audible</a:t>
            </a:r>
            <a:endParaRPr lang="fr-FR" sz="2000" dirty="0"/>
          </a:p>
        </p:txBody>
      </p:sp>
      <p:graphicFrame>
        <p:nvGraphicFramePr>
          <p:cNvPr id="4" name="Tableau 3">
            <a:extLst>
              <a:ext uri="{FF2B5EF4-FFF2-40B4-BE49-F238E27FC236}">
                <a16:creationId xmlns:a16="http://schemas.microsoft.com/office/drawing/2014/main" id="{71FE0ACA-EE27-F77A-7DA2-AF5A148DC343}"/>
              </a:ext>
            </a:extLst>
          </p:cNvPr>
          <p:cNvGraphicFramePr>
            <a:graphicFrameLocks noGrp="1"/>
          </p:cNvGraphicFramePr>
          <p:nvPr>
            <p:extLst>
              <p:ext uri="{D42A27DB-BD31-4B8C-83A1-F6EECF244321}">
                <p14:modId xmlns:p14="http://schemas.microsoft.com/office/powerpoint/2010/main" val="2230900090"/>
              </p:ext>
            </p:extLst>
          </p:nvPr>
        </p:nvGraphicFramePr>
        <p:xfrm>
          <a:off x="2032000" y="3140771"/>
          <a:ext cx="8128000" cy="138176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426161085"/>
                    </a:ext>
                  </a:extLst>
                </a:gridCol>
                <a:gridCol w="2032000">
                  <a:extLst>
                    <a:ext uri="{9D8B030D-6E8A-4147-A177-3AD203B41FA5}">
                      <a16:colId xmlns:a16="http://schemas.microsoft.com/office/drawing/2014/main" val="2476380326"/>
                    </a:ext>
                  </a:extLst>
                </a:gridCol>
                <a:gridCol w="2032000">
                  <a:extLst>
                    <a:ext uri="{9D8B030D-6E8A-4147-A177-3AD203B41FA5}">
                      <a16:colId xmlns:a16="http://schemas.microsoft.com/office/drawing/2014/main" val="2920995075"/>
                    </a:ext>
                  </a:extLst>
                </a:gridCol>
                <a:gridCol w="2032000">
                  <a:extLst>
                    <a:ext uri="{9D8B030D-6E8A-4147-A177-3AD203B41FA5}">
                      <a16:colId xmlns:a16="http://schemas.microsoft.com/office/drawing/2014/main" val="2469178205"/>
                    </a:ext>
                  </a:extLst>
                </a:gridCol>
              </a:tblGrid>
              <a:tr h="370840">
                <a:tc>
                  <a:txBody>
                    <a:bodyPr/>
                    <a:lstStyle/>
                    <a:p>
                      <a:pPr algn="ctr"/>
                      <a:endParaRPr lang="fr-FR" dirty="0"/>
                    </a:p>
                  </a:txBody>
                  <a:tcPr/>
                </a:tc>
                <a:tc>
                  <a:txBody>
                    <a:bodyPr/>
                    <a:lstStyle/>
                    <a:p>
                      <a:pPr algn="ctr"/>
                      <a:r>
                        <a:rPr lang="fr-FR" dirty="0"/>
                        <a:t>Première moitié du XXème siècle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a:t>Deuxième moitié du XXème siècle</a:t>
                      </a:r>
                    </a:p>
                  </a:txBody>
                  <a:tcPr/>
                </a:tc>
                <a:tc>
                  <a:txBody>
                    <a:bodyPr/>
                    <a:lstStyle/>
                    <a:p>
                      <a:pPr algn="ctr"/>
                      <a:r>
                        <a:rPr lang="fr-FR" dirty="0"/>
                        <a:t>XXIème siècle</a:t>
                      </a:r>
                    </a:p>
                  </a:txBody>
                  <a:tcPr/>
                </a:tc>
                <a:extLst>
                  <a:ext uri="{0D108BD9-81ED-4DB2-BD59-A6C34878D82A}">
                    <a16:rowId xmlns:a16="http://schemas.microsoft.com/office/drawing/2014/main" val="3902016343"/>
                  </a:ext>
                </a:extLst>
              </a:tr>
              <a:tr h="370840">
                <a:tc>
                  <a:txBody>
                    <a:bodyPr/>
                    <a:lstStyle/>
                    <a:p>
                      <a:pPr algn="ctr"/>
                      <a:r>
                        <a:rPr lang="fr-FR" dirty="0"/>
                        <a:t>Oui</a:t>
                      </a:r>
                    </a:p>
                  </a:txBody>
                  <a:tcPr/>
                </a:tc>
                <a:tc>
                  <a:txBody>
                    <a:bodyPr/>
                    <a:lstStyle/>
                    <a:p>
                      <a:pPr algn="ctr"/>
                      <a:r>
                        <a:rPr lang="fr-FR" dirty="0"/>
                        <a:t>Groupe 1</a:t>
                      </a:r>
                    </a:p>
                  </a:txBody>
                  <a:tcPr/>
                </a:tc>
                <a:tc>
                  <a:txBody>
                    <a:bodyPr/>
                    <a:lstStyle/>
                    <a:p>
                      <a:pPr algn="ctr"/>
                      <a:r>
                        <a:rPr lang="fr-FR" dirty="0"/>
                        <a:t>Groupe 3</a:t>
                      </a:r>
                    </a:p>
                  </a:txBody>
                  <a:tcPr/>
                </a:tc>
                <a:tc>
                  <a:txBody>
                    <a:bodyPr/>
                    <a:lstStyle/>
                    <a:p>
                      <a:pPr algn="ctr"/>
                      <a:r>
                        <a:rPr lang="fr-FR" dirty="0"/>
                        <a:t>Groupe 5</a:t>
                      </a:r>
                    </a:p>
                  </a:txBody>
                  <a:tcPr/>
                </a:tc>
                <a:extLst>
                  <a:ext uri="{0D108BD9-81ED-4DB2-BD59-A6C34878D82A}">
                    <a16:rowId xmlns:a16="http://schemas.microsoft.com/office/drawing/2014/main" val="3124462478"/>
                  </a:ext>
                </a:extLst>
              </a:tr>
              <a:tr h="370840">
                <a:tc>
                  <a:txBody>
                    <a:bodyPr/>
                    <a:lstStyle/>
                    <a:p>
                      <a:pPr algn="ctr"/>
                      <a:r>
                        <a:rPr lang="fr-FR" dirty="0"/>
                        <a:t>non</a:t>
                      </a:r>
                    </a:p>
                  </a:txBody>
                  <a:tcPr/>
                </a:tc>
                <a:tc>
                  <a:txBody>
                    <a:bodyPr/>
                    <a:lstStyle/>
                    <a:p>
                      <a:pPr algn="ctr"/>
                      <a:r>
                        <a:rPr lang="fr-FR" dirty="0"/>
                        <a:t>Groupe 2</a:t>
                      </a:r>
                    </a:p>
                  </a:txBody>
                  <a:tcPr/>
                </a:tc>
                <a:tc>
                  <a:txBody>
                    <a:bodyPr/>
                    <a:lstStyle/>
                    <a:p>
                      <a:pPr algn="ctr"/>
                      <a:r>
                        <a:rPr lang="fr-FR" dirty="0"/>
                        <a:t>Groupe 4</a:t>
                      </a:r>
                    </a:p>
                  </a:txBody>
                  <a:tcPr/>
                </a:tc>
                <a:tc>
                  <a:txBody>
                    <a:bodyPr/>
                    <a:lstStyle/>
                    <a:p>
                      <a:pPr algn="ctr"/>
                      <a:r>
                        <a:rPr lang="fr-FR" dirty="0"/>
                        <a:t>Groupe 6</a:t>
                      </a:r>
                    </a:p>
                  </a:txBody>
                  <a:tcPr/>
                </a:tc>
                <a:extLst>
                  <a:ext uri="{0D108BD9-81ED-4DB2-BD59-A6C34878D82A}">
                    <a16:rowId xmlns:a16="http://schemas.microsoft.com/office/drawing/2014/main" val="3823011008"/>
                  </a:ext>
                </a:extLst>
              </a:tr>
            </a:tbl>
          </a:graphicData>
        </a:graphic>
      </p:graphicFrame>
    </p:spTree>
    <p:extLst>
      <p:ext uri="{BB962C8B-B14F-4D97-AF65-F5344CB8AC3E}">
        <p14:creationId xmlns:p14="http://schemas.microsoft.com/office/powerpoint/2010/main" val="755941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38F882A4-C365-7E98-5872-4C930D8AD1E1}"/>
              </a:ext>
            </a:extLst>
          </p:cNvPr>
          <p:cNvPicPr>
            <a:picLocks noChangeAspect="1"/>
          </p:cNvPicPr>
          <p:nvPr/>
        </p:nvPicPr>
        <p:blipFill>
          <a:blip r:embed="rId2"/>
          <a:stretch>
            <a:fillRect/>
          </a:stretch>
        </p:blipFill>
        <p:spPr>
          <a:xfrm>
            <a:off x="619432" y="23816"/>
            <a:ext cx="10677833" cy="6639191"/>
          </a:xfrm>
          <a:prstGeom prst="rect">
            <a:avLst/>
          </a:prstGeom>
        </p:spPr>
      </p:pic>
    </p:spTree>
    <p:extLst>
      <p:ext uri="{BB962C8B-B14F-4D97-AF65-F5344CB8AC3E}">
        <p14:creationId xmlns:p14="http://schemas.microsoft.com/office/powerpoint/2010/main" val="2097525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A9630CCA-6FA2-63AC-8E1F-90C0BCEC7162}"/>
              </a:ext>
            </a:extLst>
          </p:cNvPr>
          <p:cNvPicPr>
            <a:picLocks noChangeAspect="1"/>
          </p:cNvPicPr>
          <p:nvPr/>
        </p:nvPicPr>
        <p:blipFill>
          <a:blip r:embed="rId2"/>
          <a:stretch>
            <a:fillRect/>
          </a:stretch>
        </p:blipFill>
        <p:spPr>
          <a:xfrm>
            <a:off x="239589" y="1135626"/>
            <a:ext cx="11863472" cy="4645741"/>
          </a:xfrm>
          <a:prstGeom prst="rect">
            <a:avLst/>
          </a:prstGeom>
        </p:spPr>
      </p:pic>
    </p:spTree>
    <p:extLst>
      <p:ext uri="{BB962C8B-B14F-4D97-AF65-F5344CB8AC3E}">
        <p14:creationId xmlns:p14="http://schemas.microsoft.com/office/powerpoint/2010/main" val="1080871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95B937-1396-43BE-860C-430061658EE1}"/>
              </a:ext>
            </a:extLst>
          </p:cNvPr>
          <p:cNvSpPr>
            <a:spLocks noGrp="1"/>
          </p:cNvSpPr>
          <p:nvPr>
            <p:ph type="title"/>
          </p:nvPr>
        </p:nvSpPr>
        <p:spPr>
          <a:xfrm>
            <a:off x="171286" y="168812"/>
            <a:ext cx="5061898" cy="706964"/>
          </a:xfrm>
        </p:spPr>
        <p:txBody>
          <a:bodyPr/>
          <a:lstStyle/>
          <a:p>
            <a:r>
              <a:rPr lang="fr-FR" dirty="0"/>
              <a:t>Grille de </a:t>
            </a:r>
            <a:r>
              <a:rPr lang="fr-FR" dirty="0" err="1"/>
              <a:t>co</a:t>
            </a:r>
            <a:r>
              <a:rPr lang="fr-FR" dirty="0"/>
              <a:t>-correction</a:t>
            </a:r>
          </a:p>
        </p:txBody>
      </p:sp>
      <p:graphicFrame>
        <p:nvGraphicFramePr>
          <p:cNvPr id="4" name="Tableau 4">
            <a:extLst>
              <a:ext uri="{FF2B5EF4-FFF2-40B4-BE49-F238E27FC236}">
                <a16:creationId xmlns:a16="http://schemas.microsoft.com/office/drawing/2014/main" id="{BFDFA29E-262C-4DB6-816C-ACBD287382CF}"/>
              </a:ext>
            </a:extLst>
          </p:cNvPr>
          <p:cNvGraphicFramePr>
            <a:graphicFrameLocks noGrp="1"/>
          </p:cNvGraphicFramePr>
          <p:nvPr>
            <p:extLst>
              <p:ext uri="{D42A27DB-BD31-4B8C-83A1-F6EECF244321}">
                <p14:modId xmlns:p14="http://schemas.microsoft.com/office/powerpoint/2010/main" val="2154067753"/>
              </p:ext>
            </p:extLst>
          </p:nvPr>
        </p:nvGraphicFramePr>
        <p:xfrm>
          <a:off x="171286" y="2871189"/>
          <a:ext cx="11833901" cy="3108960"/>
        </p:xfrm>
        <a:graphic>
          <a:graphicData uri="http://schemas.openxmlformats.org/drawingml/2006/table">
            <a:tbl>
              <a:tblPr firstRow="1" bandRow="1">
                <a:tableStyleId>{0505E3EF-67EA-436B-97B2-0124C06EBD24}</a:tableStyleId>
              </a:tblPr>
              <a:tblGrid>
                <a:gridCol w="2439179">
                  <a:extLst>
                    <a:ext uri="{9D8B030D-6E8A-4147-A177-3AD203B41FA5}">
                      <a16:colId xmlns:a16="http://schemas.microsoft.com/office/drawing/2014/main" val="2862030805"/>
                    </a:ext>
                  </a:extLst>
                </a:gridCol>
                <a:gridCol w="3196511">
                  <a:extLst>
                    <a:ext uri="{9D8B030D-6E8A-4147-A177-3AD203B41FA5}">
                      <a16:colId xmlns:a16="http://schemas.microsoft.com/office/drawing/2014/main" val="1859591514"/>
                    </a:ext>
                  </a:extLst>
                </a:gridCol>
                <a:gridCol w="3071553">
                  <a:extLst>
                    <a:ext uri="{9D8B030D-6E8A-4147-A177-3AD203B41FA5}">
                      <a16:colId xmlns:a16="http://schemas.microsoft.com/office/drawing/2014/main" val="4276203395"/>
                    </a:ext>
                  </a:extLst>
                </a:gridCol>
                <a:gridCol w="3126658">
                  <a:extLst>
                    <a:ext uri="{9D8B030D-6E8A-4147-A177-3AD203B41FA5}">
                      <a16:colId xmlns:a16="http://schemas.microsoft.com/office/drawing/2014/main" val="1923910794"/>
                    </a:ext>
                  </a:extLst>
                </a:gridCol>
              </a:tblGrid>
              <a:tr h="370840">
                <a:tc>
                  <a:txBody>
                    <a:bodyPr/>
                    <a:lstStyle/>
                    <a:p>
                      <a:pPr algn="ctr"/>
                      <a:r>
                        <a:rPr lang="fr-FR" b="1" dirty="0"/>
                        <a:t>Respect de la forme</a:t>
                      </a:r>
                    </a:p>
                    <a:p>
                      <a:pPr algn="ctr"/>
                      <a:endParaRPr lang="fr-FR" b="1" dirty="0"/>
                    </a:p>
                  </a:txBody>
                  <a:tcPr/>
                </a:tc>
                <a:tc>
                  <a:txBody>
                    <a:bodyPr/>
                    <a:lstStyle/>
                    <a:p>
                      <a:pPr algn="ctr"/>
                      <a:r>
                        <a:rPr lang="fr-FR" b="0" dirty="0"/>
                        <a:t>Ecriture en un bloc</a:t>
                      </a:r>
                    </a:p>
                    <a:p>
                      <a:pPr algn="ctr"/>
                      <a:r>
                        <a:rPr lang="fr-FR" b="0" dirty="0"/>
                        <a:t> et/ou </a:t>
                      </a:r>
                    </a:p>
                    <a:p>
                      <a:pPr algn="ctr"/>
                      <a:r>
                        <a:rPr lang="fr-FR" b="0" dirty="0"/>
                        <a:t>présentation non soignée</a:t>
                      </a:r>
                    </a:p>
                  </a:txBody>
                  <a:tcPr/>
                </a:tc>
                <a:tc>
                  <a:txBody>
                    <a:bodyPr/>
                    <a:lstStyle/>
                    <a:p>
                      <a:pPr algn="ctr"/>
                      <a:r>
                        <a:rPr lang="fr-FR" b="0" dirty="0"/>
                        <a:t>Etapes de l’écriture repérable</a:t>
                      </a:r>
                    </a:p>
                  </a:txBody>
                  <a:tcPr/>
                </a:tc>
                <a:tc>
                  <a:txBody>
                    <a:bodyPr/>
                    <a:lstStyle/>
                    <a:p>
                      <a:pPr algn="ctr"/>
                      <a:r>
                        <a:rPr lang="fr-FR" b="0" dirty="0"/>
                        <a:t>Structure aérée, lisible et agréable</a:t>
                      </a:r>
                    </a:p>
                  </a:txBody>
                  <a:tcPr/>
                </a:tc>
                <a:extLst>
                  <a:ext uri="{0D108BD9-81ED-4DB2-BD59-A6C34878D82A}">
                    <a16:rowId xmlns:a16="http://schemas.microsoft.com/office/drawing/2014/main" val="429791832"/>
                  </a:ext>
                </a:extLst>
              </a:tr>
              <a:tr h="370840">
                <a:tc>
                  <a:txBody>
                    <a:bodyPr/>
                    <a:lstStyle/>
                    <a:p>
                      <a:pPr algn="ctr"/>
                      <a:r>
                        <a:rPr lang="fr-FR" b="1" dirty="0"/>
                        <a:t>Prise de position</a:t>
                      </a:r>
                    </a:p>
                  </a:txBody>
                  <a:tcPr/>
                </a:tc>
                <a:tc>
                  <a:txBody>
                    <a:bodyPr/>
                    <a:lstStyle/>
                    <a:p>
                      <a:pPr algn="ctr"/>
                      <a:r>
                        <a:rPr lang="fr-FR" dirty="0"/>
                        <a:t>Ne choisit pas</a:t>
                      </a:r>
                    </a:p>
                    <a:p>
                      <a:pPr algn="ctr"/>
                      <a:r>
                        <a:rPr lang="fr-FR" dirty="0"/>
                        <a:t>« Oui </a:t>
                      </a:r>
                      <a:r>
                        <a:rPr lang="fr-FR" b="1" u="sng" dirty="0"/>
                        <a:t>et</a:t>
                      </a:r>
                      <a:r>
                        <a:rPr lang="fr-FR" dirty="0"/>
                        <a:t> non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a:t>Timidité du propos</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a:t>« Oui </a:t>
                      </a:r>
                      <a:r>
                        <a:rPr lang="fr-FR" b="1" u="sng" dirty="0"/>
                        <a:t>mais </a:t>
                      </a:r>
                      <a:r>
                        <a:rPr lang="fr-FR" dirty="0"/>
                        <a:t>non...</a:t>
                      </a:r>
                      <a:r>
                        <a:rPr lang="fr-FR" b="1" u="sng" dirty="0"/>
                        <a:t>mais </a:t>
                      </a:r>
                      <a:r>
                        <a:rPr lang="fr-FR" dirty="0"/>
                        <a:t>oui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dirty="0"/>
                    </a:p>
                  </a:txBody>
                  <a:tcPr/>
                </a:tc>
                <a:tc>
                  <a:txBody>
                    <a:bodyPr/>
                    <a:lstStyle/>
                    <a:p>
                      <a:pPr algn="ctr"/>
                      <a:r>
                        <a:rPr lang="fr-FR" dirty="0"/>
                        <a:t>S’engage</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a:t>« oui </a:t>
                      </a:r>
                      <a:r>
                        <a:rPr lang="fr-FR" b="1" u="sng" dirty="0"/>
                        <a:t>ou</a:t>
                      </a:r>
                      <a:r>
                        <a:rPr lang="fr-FR" dirty="0"/>
                        <a:t> non »</a:t>
                      </a:r>
                    </a:p>
                  </a:txBody>
                  <a:tcPr/>
                </a:tc>
                <a:extLst>
                  <a:ext uri="{0D108BD9-81ED-4DB2-BD59-A6C34878D82A}">
                    <a16:rowId xmlns:a16="http://schemas.microsoft.com/office/drawing/2014/main" val="1893767822"/>
                  </a:ext>
                </a:extLst>
              </a:tr>
              <a:tr h="370840">
                <a:tc>
                  <a:txBody>
                    <a:bodyPr/>
                    <a:lstStyle/>
                    <a:p>
                      <a:pPr algn="ctr"/>
                      <a:r>
                        <a:rPr lang="fr-FR" b="1" dirty="0"/>
                        <a:t>Argumentation</a:t>
                      </a:r>
                    </a:p>
                    <a:p>
                      <a:pPr algn="ctr"/>
                      <a:endParaRPr lang="fr-FR" b="1" dirty="0"/>
                    </a:p>
                  </a:txBody>
                  <a:tcPr/>
                </a:tc>
                <a:tc>
                  <a:txBody>
                    <a:bodyPr/>
                    <a:lstStyle/>
                    <a:p>
                      <a:pPr algn="ctr"/>
                      <a:r>
                        <a:rPr lang="fr-FR" dirty="0"/>
                        <a:t>Arguments fragiles</a:t>
                      </a:r>
                    </a:p>
                  </a:txBody>
                  <a:tcPr/>
                </a:tc>
                <a:tc>
                  <a:txBody>
                    <a:bodyPr/>
                    <a:lstStyle/>
                    <a:p>
                      <a:pPr algn="ctr"/>
                      <a:r>
                        <a:rPr lang="fr-FR" dirty="0"/>
                        <a:t>Arguments intéressants</a:t>
                      </a:r>
                    </a:p>
                  </a:txBody>
                  <a:tcPr/>
                </a:tc>
                <a:tc>
                  <a:txBody>
                    <a:bodyPr/>
                    <a:lstStyle/>
                    <a:p>
                      <a:pPr algn="ctr"/>
                      <a:r>
                        <a:rPr lang="fr-FR" dirty="0"/>
                        <a:t>Arguments convaincants</a:t>
                      </a:r>
                    </a:p>
                  </a:txBody>
                  <a:tcPr/>
                </a:tc>
                <a:extLst>
                  <a:ext uri="{0D108BD9-81ED-4DB2-BD59-A6C34878D82A}">
                    <a16:rowId xmlns:a16="http://schemas.microsoft.com/office/drawing/2014/main" val="2577010982"/>
                  </a:ext>
                </a:extLst>
              </a:tr>
              <a:tr h="370840">
                <a:tc>
                  <a:txBody>
                    <a:bodyPr/>
                    <a:lstStyle/>
                    <a:p>
                      <a:pPr algn="ctr"/>
                      <a:r>
                        <a:rPr lang="fr-FR" b="1" dirty="0"/>
                        <a:t>Réponse à la question</a:t>
                      </a:r>
                    </a:p>
                  </a:txBody>
                  <a:tcPr/>
                </a:tc>
                <a:tc>
                  <a:txBody>
                    <a:bodyPr/>
                    <a:lstStyle/>
                    <a:p>
                      <a:pPr algn="ctr"/>
                      <a:r>
                        <a:rPr lang="fr-FR" dirty="0"/>
                        <a:t>Hors sujet</a:t>
                      </a:r>
                    </a:p>
                  </a:txBody>
                  <a:tcPr/>
                </a:tc>
                <a:tc>
                  <a:txBody>
                    <a:bodyPr/>
                    <a:lstStyle/>
                    <a:p>
                      <a:pPr algn="ctr"/>
                      <a:r>
                        <a:rPr lang="fr-FR" dirty="0"/>
                        <a:t>Dans le thème </a:t>
                      </a:r>
                    </a:p>
                  </a:txBody>
                  <a:tcPr/>
                </a:tc>
                <a:tc>
                  <a:txBody>
                    <a:bodyPr/>
                    <a:lstStyle/>
                    <a:p>
                      <a:pPr algn="ctr"/>
                      <a:r>
                        <a:rPr lang="fr-FR" dirty="0"/>
                        <a:t>Précise </a:t>
                      </a:r>
                    </a:p>
                  </a:txBody>
                  <a:tcPr/>
                </a:tc>
                <a:extLst>
                  <a:ext uri="{0D108BD9-81ED-4DB2-BD59-A6C34878D82A}">
                    <a16:rowId xmlns:a16="http://schemas.microsoft.com/office/drawing/2014/main" val="1065314705"/>
                  </a:ext>
                </a:extLst>
              </a:tr>
            </a:tbl>
          </a:graphicData>
        </a:graphic>
      </p:graphicFrame>
      <p:sp>
        <p:nvSpPr>
          <p:cNvPr id="5" name="ZoneTexte 4">
            <a:extLst>
              <a:ext uri="{FF2B5EF4-FFF2-40B4-BE49-F238E27FC236}">
                <a16:creationId xmlns:a16="http://schemas.microsoft.com/office/drawing/2014/main" id="{1D82F5FF-5769-4F59-A0B2-BD9CC847C678}"/>
              </a:ext>
            </a:extLst>
          </p:cNvPr>
          <p:cNvSpPr txBox="1"/>
          <p:nvPr/>
        </p:nvSpPr>
        <p:spPr>
          <a:xfrm>
            <a:off x="702906" y="875776"/>
            <a:ext cx="10786187" cy="1754326"/>
          </a:xfrm>
          <a:prstGeom prst="rect">
            <a:avLst/>
          </a:prstGeom>
          <a:noFill/>
        </p:spPr>
        <p:txBody>
          <a:bodyPr wrap="square" rtlCol="0">
            <a:spAutoFit/>
          </a:bodyPr>
          <a:lstStyle/>
          <a:p>
            <a:r>
              <a:rPr lang="fr-FR" dirty="0"/>
              <a:t>1. Après la lecture de la production de votre partenaire, positionner son devoir dans la grille suivante :</a:t>
            </a:r>
          </a:p>
          <a:p>
            <a:endParaRPr lang="fr-FR" dirty="0"/>
          </a:p>
          <a:p>
            <a:r>
              <a:rPr lang="fr-FR" b="1" dirty="0">
                <a:solidFill>
                  <a:srgbClr val="FF0000"/>
                </a:solidFill>
              </a:rPr>
              <a:t>Pensez-vous que les pédagogies utilisées dans l’enseignement de l’EPS en France aujourd’hui peuvent être qualifiées de modernes ?</a:t>
            </a:r>
          </a:p>
          <a:p>
            <a:r>
              <a:rPr lang="fr-FR" b="1" dirty="0">
                <a:solidFill>
                  <a:srgbClr val="FF0000"/>
                </a:solidFill>
              </a:rPr>
              <a:t>Pour répondre à cette question, vous vous inspirerez de votre expérience d’enseignant en stage ainsi que votre vécu d’élève au collège et au lycée.</a:t>
            </a:r>
          </a:p>
        </p:txBody>
      </p:sp>
    </p:spTree>
    <p:extLst>
      <p:ext uri="{BB962C8B-B14F-4D97-AF65-F5344CB8AC3E}">
        <p14:creationId xmlns:p14="http://schemas.microsoft.com/office/powerpoint/2010/main" val="2366658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95B937-1396-43BE-860C-430061658EE1}"/>
              </a:ext>
            </a:extLst>
          </p:cNvPr>
          <p:cNvSpPr>
            <a:spLocks noGrp="1"/>
          </p:cNvSpPr>
          <p:nvPr>
            <p:ph type="title"/>
          </p:nvPr>
        </p:nvSpPr>
        <p:spPr>
          <a:xfrm>
            <a:off x="194746" y="33841"/>
            <a:ext cx="8761413" cy="706964"/>
          </a:xfrm>
        </p:spPr>
        <p:txBody>
          <a:bodyPr/>
          <a:lstStyle/>
          <a:p>
            <a:r>
              <a:rPr lang="fr-FR" dirty="0"/>
              <a:t>Présentation d’Alain</a:t>
            </a:r>
          </a:p>
        </p:txBody>
      </p:sp>
      <p:sp>
        <p:nvSpPr>
          <p:cNvPr id="3" name="ZoneTexte 2">
            <a:extLst>
              <a:ext uri="{FF2B5EF4-FFF2-40B4-BE49-F238E27FC236}">
                <a16:creationId xmlns:a16="http://schemas.microsoft.com/office/drawing/2014/main" id="{8332F96F-90E9-493F-9152-C5D42DF1D20B}"/>
              </a:ext>
            </a:extLst>
          </p:cNvPr>
          <p:cNvSpPr txBox="1"/>
          <p:nvPr/>
        </p:nvSpPr>
        <p:spPr>
          <a:xfrm>
            <a:off x="1041166" y="740805"/>
            <a:ext cx="10983153" cy="1261884"/>
          </a:xfrm>
          <a:prstGeom prst="rect">
            <a:avLst/>
          </a:prstGeom>
          <a:noFill/>
        </p:spPr>
        <p:txBody>
          <a:bodyPr wrap="square" rtlCol="0">
            <a:spAutoFit/>
          </a:bodyPr>
          <a:lstStyle/>
          <a:p>
            <a:pPr marL="342900" indent="-342900">
              <a:buFont typeface="Wingdings" panose="05000000000000000000" pitchFamily="2" charset="2"/>
              <a:buChar char="Ø"/>
            </a:pPr>
            <a:r>
              <a:rPr lang="en-US" sz="2400" dirty="0"/>
              <a:t>JACOMINO, Alain et la </a:t>
            </a:r>
            <a:r>
              <a:rPr lang="en-US" sz="2400" dirty="0" err="1"/>
              <a:t>réflexion</a:t>
            </a:r>
            <a:r>
              <a:rPr lang="en-US" sz="2400" dirty="0"/>
              <a:t> </a:t>
            </a:r>
            <a:r>
              <a:rPr lang="en-US" sz="2400" dirty="0" err="1"/>
              <a:t>républicaine</a:t>
            </a:r>
            <a:r>
              <a:rPr lang="en-US" sz="2400" dirty="0"/>
              <a:t> pour </a:t>
            </a:r>
            <a:r>
              <a:rPr lang="en-US" sz="2400" dirty="0" err="1"/>
              <a:t>l’Ecole</a:t>
            </a:r>
            <a:r>
              <a:rPr lang="en-US" sz="2400" dirty="0"/>
              <a:t>, Les Sciences de </a:t>
            </a:r>
            <a:r>
              <a:rPr lang="en-US" sz="2400" dirty="0" err="1"/>
              <a:t>l’éducation</a:t>
            </a:r>
            <a:r>
              <a:rPr lang="en-US" sz="2400" dirty="0"/>
              <a:t> - Pour </a:t>
            </a:r>
            <a:r>
              <a:rPr lang="en-US" sz="2400" dirty="0" err="1"/>
              <a:t>l’Ère</a:t>
            </a:r>
            <a:r>
              <a:rPr lang="en-US" sz="2400" dirty="0"/>
              <a:t> nouvelle, vol. 43, n° 1, 2010</a:t>
            </a:r>
            <a:endParaRPr lang="fr-FR" sz="2400" dirty="0"/>
          </a:p>
          <a:p>
            <a:pPr algn="just"/>
            <a:r>
              <a:rPr lang="fr-FR" sz="2800" dirty="0"/>
              <a:t> </a:t>
            </a:r>
          </a:p>
        </p:txBody>
      </p:sp>
      <p:pic>
        <p:nvPicPr>
          <p:cNvPr id="5" name="Image 4">
            <a:extLst>
              <a:ext uri="{FF2B5EF4-FFF2-40B4-BE49-F238E27FC236}">
                <a16:creationId xmlns:a16="http://schemas.microsoft.com/office/drawing/2014/main" id="{64A4F78E-EB50-4D9A-B50F-8A102CA340A8}"/>
              </a:ext>
            </a:extLst>
          </p:cNvPr>
          <p:cNvPicPr/>
          <p:nvPr/>
        </p:nvPicPr>
        <p:blipFill>
          <a:blip r:embed="rId2">
            <a:extLst>
              <a:ext uri="{28A0092B-C50C-407E-A947-70E740481C1C}">
                <a14:useLocalDpi xmlns:a14="http://schemas.microsoft.com/office/drawing/2010/main" val="0"/>
              </a:ext>
            </a:extLst>
          </a:blip>
          <a:stretch>
            <a:fillRect/>
          </a:stretch>
        </p:blipFill>
        <p:spPr>
          <a:xfrm>
            <a:off x="223839" y="1906802"/>
            <a:ext cx="1634655" cy="2252547"/>
          </a:xfrm>
          <a:prstGeom prst="rect">
            <a:avLst/>
          </a:prstGeom>
        </p:spPr>
      </p:pic>
      <p:sp>
        <p:nvSpPr>
          <p:cNvPr id="4" name="ZoneTexte 3">
            <a:extLst>
              <a:ext uri="{FF2B5EF4-FFF2-40B4-BE49-F238E27FC236}">
                <a16:creationId xmlns:a16="http://schemas.microsoft.com/office/drawing/2014/main" id="{F2CE2CB1-1DD4-4610-8596-6403039C61FD}"/>
              </a:ext>
            </a:extLst>
          </p:cNvPr>
          <p:cNvSpPr txBox="1"/>
          <p:nvPr/>
        </p:nvSpPr>
        <p:spPr>
          <a:xfrm>
            <a:off x="438772" y="4159349"/>
            <a:ext cx="11529389" cy="2843022"/>
          </a:xfrm>
          <a:prstGeom prst="rect">
            <a:avLst/>
          </a:prstGeom>
          <a:noFill/>
        </p:spPr>
        <p:txBody>
          <a:bodyPr wrap="square" rtlCol="0">
            <a:spAutoFit/>
          </a:bodyPr>
          <a:lstStyle/>
          <a:p>
            <a:pPr algn="just">
              <a:lnSpc>
                <a:spcPct val="107000"/>
              </a:lnSpc>
              <a:spcAft>
                <a:spcPts val="800"/>
              </a:spcAft>
            </a:pPr>
            <a:r>
              <a:rPr lang="fr-FR" sz="2000" dirty="0">
                <a:latin typeface="Calibri" panose="020F0502020204030204" pitchFamily="34" charset="0"/>
                <a:ea typeface="Calibri" panose="020F0502020204030204" pitchFamily="34" charset="0"/>
                <a:cs typeface="Times New Roman" panose="02020603050405020304" pitchFamily="18" charset="0"/>
              </a:rPr>
              <a:t>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Alain</a:t>
            </a:r>
            <a:r>
              <a:rPr lang="fr-FR" sz="2000" dirty="0">
                <a:effectLst/>
                <a:latin typeface="Calibri" panose="020F0502020204030204" pitchFamily="34" charset="0"/>
                <a:ea typeface="Calibri" panose="020F0502020204030204" pitchFamily="34" charset="0"/>
                <a:cs typeface="Times New Roman" panose="02020603050405020304" pitchFamily="18" charset="0"/>
              </a:rPr>
              <a:t> met au point à partir de 1906 le genre littéraire qui le caractérise, les « Propos ». Ce sont de courts articles, inspirés par l'actualité et les événements de la vie de tous les jours. Il s'inspire de </a:t>
            </a:r>
            <a:r>
              <a:rPr lang="fr-FR" sz="2000" strike="noStrike" dirty="0">
                <a:effectLst/>
                <a:latin typeface="Calibri" panose="020F0502020204030204" pitchFamily="34" charset="0"/>
                <a:ea typeface="Calibri" panose="020F0502020204030204" pitchFamily="34" charset="0"/>
                <a:cs typeface="Times New Roman" panose="02020603050405020304" pitchFamily="18" charset="0"/>
              </a:rPr>
              <a:t>Platon, Descartes, Kant </a:t>
            </a:r>
            <a:r>
              <a:rPr lang="fr-FR" sz="2000" dirty="0">
                <a:effectLst/>
                <a:latin typeface="Calibri" panose="020F0502020204030204" pitchFamily="34" charset="0"/>
                <a:ea typeface="Calibri" panose="020F0502020204030204" pitchFamily="34" charset="0"/>
                <a:cs typeface="Times New Roman" panose="02020603050405020304" pitchFamily="18" charset="0"/>
              </a:rPr>
              <a:t>et </a:t>
            </a:r>
            <a:r>
              <a:rPr lang="fr-FR" sz="2000" dirty="0">
                <a:latin typeface="Calibri" panose="020F0502020204030204" pitchFamily="34" charset="0"/>
                <a:ea typeface="Calibri" panose="020F0502020204030204" pitchFamily="34" charset="0"/>
                <a:cs typeface="Times New Roman" panose="02020603050405020304" pitchFamily="18" charset="0"/>
              </a:rPr>
              <a:t>d’A</a:t>
            </a:r>
            <a:r>
              <a:rPr lang="fr-FR" sz="2000" strike="noStrike" dirty="0">
                <a:effectLst/>
                <a:latin typeface="Calibri" panose="020F0502020204030204" pitchFamily="34" charset="0"/>
                <a:ea typeface="Calibri" panose="020F0502020204030204" pitchFamily="34" charset="0"/>
                <a:cs typeface="Times New Roman" panose="02020603050405020304" pitchFamily="18" charset="0"/>
              </a:rPr>
              <a:t>uguste Comte</a:t>
            </a:r>
            <a:r>
              <a:rPr lang="fr-FR" sz="2000" dirty="0">
                <a:effectLst/>
                <a:latin typeface="Calibri" panose="020F0502020204030204" pitchFamily="34" charset="0"/>
                <a:ea typeface="Calibri" panose="020F0502020204030204" pitchFamily="34" charset="0"/>
                <a:cs typeface="Times New Roman" panose="02020603050405020304" pitchFamily="18" charset="0"/>
              </a:rPr>
              <a:t>, mais il se réclame surtout de </a:t>
            </a:r>
            <a:r>
              <a:rPr lang="fr-FR" sz="2000" strike="noStrike" dirty="0">
                <a:effectLst/>
                <a:latin typeface="Calibri" panose="020F0502020204030204" pitchFamily="34" charset="0"/>
                <a:ea typeface="Calibri" panose="020F0502020204030204" pitchFamily="34" charset="0"/>
                <a:cs typeface="Times New Roman" panose="02020603050405020304" pitchFamily="18" charset="0"/>
              </a:rPr>
              <a:t>Jules Lagneau. </a:t>
            </a:r>
            <a:r>
              <a:rPr lang="fr-FR" sz="2000" dirty="0">
                <a:effectLst/>
                <a:latin typeface="Calibri" panose="020F0502020204030204" pitchFamily="34" charset="0"/>
                <a:ea typeface="Calibri" panose="020F0502020204030204" pitchFamily="34" charset="0"/>
                <a:cs typeface="Times New Roman" panose="02020603050405020304" pitchFamily="18" charset="0"/>
              </a:rPr>
              <a:t>Le but de sa philosophie est d'apprendre à réfléchir et à penser rationnellement en évitant les préjugés. </a:t>
            </a:r>
            <a:r>
              <a:rPr lang="fr-FR" sz="2000" strike="noStrike" dirty="0">
                <a:effectLst/>
                <a:latin typeface="Calibri" panose="020F0502020204030204" pitchFamily="34" charset="0"/>
                <a:ea typeface="Calibri" panose="020F0502020204030204" pitchFamily="34" charset="0"/>
                <a:cs typeface="Times New Roman" panose="02020603050405020304" pitchFamily="18" charset="0"/>
              </a:rPr>
              <a:t>Humaniste</a:t>
            </a:r>
            <a:r>
              <a:rPr lang="fr-FR" sz="2000" dirty="0">
                <a:effectLst/>
                <a:latin typeface="Calibri" panose="020F0502020204030204" pitchFamily="34" charset="0"/>
                <a:ea typeface="Calibri" panose="020F0502020204030204" pitchFamily="34" charset="0"/>
                <a:cs typeface="Times New Roman" panose="02020603050405020304" pitchFamily="18" charset="0"/>
              </a:rPr>
              <a:t> cartésien, il est un « éveilleur d'esprit », passionné de liberté, qui ne propose pas un système ou une école philosophique mais apprend à se méfier des idées toutes faites. Pour lui, la capacité de jugement que donne la perception doit être en prise directe avec la réalité du monde et non bâtie à partir d'un système théorique.</a:t>
            </a:r>
          </a:p>
          <a:p>
            <a:endParaRPr lang="fr-FR" dirty="0"/>
          </a:p>
        </p:txBody>
      </p:sp>
      <p:sp>
        <p:nvSpPr>
          <p:cNvPr id="6" name="ZoneTexte 5">
            <a:extLst>
              <a:ext uri="{FF2B5EF4-FFF2-40B4-BE49-F238E27FC236}">
                <a16:creationId xmlns:a16="http://schemas.microsoft.com/office/drawing/2014/main" id="{B5F1F163-5E8C-4BE9-9F39-B8C9BA7CDDE0}"/>
              </a:ext>
            </a:extLst>
          </p:cNvPr>
          <p:cNvSpPr txBox="1"/>
          <p:nvPr/>
        </p:nvSpPr>
        <p:spPr>
          <a:xfrm>
            <a:off x="1936867" y="1906802"/>
            <a:ext cx="10031294" cy="2647071"/>
          </a:xfrm>
          <a:prstGeom prst="rect">
            <a:avLst/>
          </a:prstGeom>
          <a:noFill/>
        </p:spPr>
        <p:txBody>
          <a:bodyPr wrap="square" rtlCol="0">
            <a:spAutoFit/>
          </a:bodyPr>
          <a:lstStyle/>
          <a:p>
            <a:pPr algn="just">
              <a:lnSpc>
                <a:spcPct val="107000"/>
              </a:lnSpc>
              <a:spcAft>
                <a:spcPts val="8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	(1868-1951) de son vrai nom, Emile-Auguste Chartier,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Alain</a:t>
            </a:r>
            <a:r>
              <a:rPr lang="fr-FR" sz="2000" dirty="0">
                <a:effectLst/>
                <a:latin typeface="Calibri" panose="020F0502020204030204" pitchFamily="34" charset="0"/>
                <a:ea typeface="Calibri" panose="020F0502020204030204" pitchFamily="34" charset="0"/>
                <a:cs typeface="Times New Roman" panose="02020603050405020304" pitchFamily="18" charset="0"/>
              </a:rPr>
              <a:t> est un philosophe, professeur (Condorcet à Paris, Michelet à Vanves, en Khâgne à Henry-IV à Paris…), militant (pour la paix en Europe, mais s’engage au moment du conflit) et journaliste français. </a:t>
            </a:r>
          </a:p>
          <a:p>
            <a:pPr algn="just">
              <a:lnSpc>
                <a:spcPct val="107000"/>
              </a:lnSpc>
              <a:spcAft>
                <a:spcPts val="8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Tendance politique : Républicain, engagé aux côtés du mouvement radical en faveur d'une république libérale strictement contrôlée par le peuple. Jusqu'à la fin des années 1930, son œuvre sera guidée par la lutte pour le pacifisme et contre la montée des fascistes.</a:t>
            </a:r>
          </a:p>
          <a:p>
            <a:endParaRPr lang="fr-FR" sz="2000" dirty="0"/>
          </a:p>
        </p:txBody>
      </p:sp>
    </p:spTree>
    <p:extLst>
      <p:ext uri="{BB962C8B-B14F-4D97-AF65-F5344CB8AC3E}">
        <p14:creationId xmlns:p14="http://schemas.microsoft.com/office/powerpoint/2010/main" val="461027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A8AE99-A08F-400B-9ABE-813788EA6969}"/>
              </a:ext>
            </a:extLst>
          </p:cNvPr>
          <p:cNvSpPr>
            <a:spLocks noGrp="1"/>
          </p:cNvSpPr>
          <p:nvPr>
            <p:ph type="title"/>
          </p:nvPr>
        </p:nvSpPr>
        <p:spPr>
          <a:xfrm>
            <a:off x="604448" y="279319"/>
            <a:ext cx="8761413" cy="706964"/>
          </a:xfrm>
        </p:spPr>
        <p:txBody>
          <a:bodyPr/>
          <a:lstStyle/>
          <a:p>
            <a:r>
              <a:rPr lang="fr-FR" dirty="0"/>
              <a:t>Fiches de lecture partagées</a:t>
            </a:r>
          </a:p>
        </p:txBody>
      </p:sp>
      <p:sp>
        <p:nvSpPr>
          <p:cNvPr id="3" name="ZoneTexte 2">
            <a:extLst>
              <a:ext uri="{FF2B5EF4-FFF2-40B4-BE49-F238E27FC236}">
                <a16:creationId xmlns:a16="http://schemas.microsoft.com/office/drawing/2014/main" id="{156563C1-6D8B-4167-96A9-5092F08B3BCD}"/>
              </a:ext>
            </a:extLst>
          </p:cNvPr>
          <p:cNvSpPr txBox="1"/>
          <p:nvPr/>
        </p:nvSpPr>
        <p:spPr>
          <a:xfrm>
            <a:off x="267508" y="1514871"/>
            <a:ext cx="9435291" cy="3170099"/>
          </a:xfrm>
          <a:prstGeom prst="rect">
            <a:avLst/>
          </a:prstGeom>
          <a:noFill/>
        </p:spPr>
        <p:txBody>
          <a:bodyPr wrap="square" rtlCol="0">
            <a:spAutoFit/>
          </a:bodyPr>
          <a:lstStyle/>
          <a:p>
            <a:r>
              <a:rPr lang="fr-FR" sz="2000" dirty="0"/>
              <a:t>1. Par groupe, les étudiants posent les questions du texte qu’ils n’ont pas lu à ceux qui l’ont lu.</a:t>
            </a:r>
          </a:p>
          <a:p>
            <a:endParaRPr lang="fr-FR" sz="2000" dirty="0"/>
          </a:p>
          <a:p>
            <a:r>
              <a:rPr lang="fr-FR" sz="2000" dirty="0"/>
              <a:t>2. Prise de notes, mots clefs, des réponses.</a:t>
            </a:r>
          </a:p>
          <a:p>
            <a:endParaRPr lang="fr-FR" sz="2000" dirty="0"/>
          </a:p>
          <a:p>
            <a:r>
              <a:rPr lang="fr-FR" sz="2000" dirty="0"/>
              <a:t>3. Sur la base des échanges et des notes prises,</a:t>
            </a:r>
          </a:p>
          <a:p>
            <a:r>
              <a:rPr lang="fr-FR" sz="2000" dirty="0"/>
              <a:t>    rédaction d’une fiche de lecture</a:t>
            </a:r>
          </a:p>
          <a:p>
            <a:endParaRPr lang="fr-FR" sz="2000" dirty="0"/>
          </a:p>
          <a:p>
            <a:r>
              <a:rPr lang="fr-FR" sz="2000" dirty="0"/>
              <a:t>4. Idem pour le deuxième texte</a:t>
            </a:r>
          </a:p>
          <a:p>
            <a:endParaRPr lang="fr-FR" sz="2000" dirty="0"/>
          </a:p>
        </p:txBody>
      </p:sp>
      <p:pic>
        <p:nvPicPr>
          <p:cNvPr id="5" name="Image 4">
            <a:extLst>
              <a:ext uri="{FF2B5EF4-FFF2-40B4-BE49-F238E27FC236}">
                <a16:creationId xmlns:a16="http://schemas.microsoft.com/office/drawing/2014/main" id="{4AAB5B06-1225-44DC-2B4F-BEAF86DCE856}"/>
              </a:ext>
            </a:extLst>
          </p:cNvPr>
          <p:cNvPicPr>
            <a:picLocks noChangeAspect="1"/>
          </p:cNvPicPr>
          <p:nvPr/>
        </p:nvPicPr>
        <p:blipFill>
          <a:blip r:embed="rId2"/>
          <a:stretch>
            <a:fillRect/>
          </a:stretch>
        </p:blipFill>
        <p:spPr>
          <a:xfrm>
            <a:off x="6096000" y="1991032"/>
            <a:ext cx="5876820" cy="4206817"/>
          </a:xfrm>
          <a:prstGeom prst="rect">
            <a:avLst/>
          </a:prstGeom>
        </p:spPr>
      </p:pic>
    </p:spTree>
    <p:extLst>
      <p:ext uri="{BB962C8B-B14F-4D97-AF65-F5344CB8AC3E}">
        <p14:creationId xmlns:p14="http://schemas.microsoft.com/office/powerpoint/2010/main" val="432432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95B937-1396-43BE-860C-430061658EE1}"/>
              </a:ext>
            </a:extLst>
          </p:cNvPr>
          <p:cNvSpPr>
            <a:spLocks noGrp="1"/>
          </p:cNvSpPr>
          <p:nvPr>
            <p:ph type="title"/>
          </p:nvPr>
        </p:nvSpPr>
        <p:spPr>
          <a:xfrm>
            <a:off x="474314" y="258120"/>
            <a:ext cx="8761413" cy="708025"/>
          </a:xfrm>
        </p:spPr>
        <p:txBody>
          <a:bodyPr>
            <a:normAutofit fontScale="90000"/>
          </a:bodyPr>
          <a:lstStyle/>
          <a:p>
            <a:r>
              <a:rPr lang="fr-FR" dirty="0"/>
              <a:t>Pour la semaine prochaine / VOS DEVOIRS </a:t>
            </a:r>
            <a:r>
              <a:rPr lang="fr-FR" dirty="0">
                <a:sym typeface="Wingdings"/>
              </a:rPr>
              <a:t></a:t>
            </a:r>
            <a:endParaRPr lang="fr-FR" dirty="0"/>
          </a:p>
        </p:txBody>
      </p:sp>
      <p:sp>
        <p:nvSpPr>
          <p:cNvPr id="3" name="ZoneTexte 2">
            <a:extLst>
              <a:ext uri="{FF2B5EF4-FFF2-40B4-BE49-F238E27FC236}">
                <a16:creationId xmlns:a16="http://schemas.microsoft.com/office/drawing/2014/main" id="{5D287882-6BFE-4FAD-801E-3B3569D64A19}"/>
              </a:ext>
            </a:extLst>
          </p:cNvPr>
          <p:cNvSpPr txBox="1"/>
          <p:nvPr/>
        </p:nvSpPr>
        <p:spPr>
          <a:xfrm>
            <a:off x="282201" y="1607591"/>
            <a:ext cx="11627597" cy="4832092"/>
          </a:xfrm>
          <a:prstGeom prst="rect">
            <a:avLst/>
          </a:prstGeom>
          <a:noFill/>
        </p:spPr>
        <p:txBody>
          <a:bodyPr wrap="square" rtlCol="0">
            <a:spAutoFit/>
          </a:bodyPr>
          <a:lstStyle/>
          <a:p>
            <a:endParaRPr lang="fr-FR" sz="2800" dirty="0"/>
          </a:p>
          <a:p>
            <a:pPr marL="342900" indent="-342900">
              <a:buFont typeface="Wingdings" panose="05000000000000000000" pitchFamily="2" charset="2"/>
              <a:buChar char="Ø"/>
            </a:pPr>
            <a:r>
              <a:rPr lang="fr-FR" sz="2800" dirty="0"/>
              <a:t>Rapporter le travail d’écriture + </a:t>
            </a:r>
            <a:r>
              <a:rPr lang="fr-FR" sz="2800" dirty="0" err="1"/>
              <a:t>co</a:t>
            </a:r>
            <a:r>
              <a:rPr lang="fr-FR" sz="2800" dirty="0"/>
              <a:t> correction</a:t>
            </a:r>
          </a:p>
          <a:p>
            <a:endParaRPr lang="fr-FR" sz="2800" dirty="0"/>
          </a:p>
          <a:p>
            <a:pPr marL="342900" indent="-342900">
              <a:buFont typeface="Wingdings" panose="05000000000000000000" pitchFamily="2" charset="2"/>
              <a:buChar char="Ø"/>
            </a:pPr>
            <a:r>
              <a:rPr lang="fr-FR" sz="2800" dirty="0"/>
              <a:t>Finir la fiche de lecture sur le texte de </a:t>
            </a:r>
            <a:r>
              <a:rPr lang="fr-FR" sz="2800" dirty="0" err="1"/>
              <a:t>Jacomino</a:t>
            </a:r>
            <a:endParaRPr lang="fr-FR" sz="2800" dirty="0"/>
          </a:p>
          <a:p>
            <a:pPr marL="342900" indent="-342900">
              <a:buFont typeface="Wingdings" panose="05000000000000000000" pitchFamily="2" charset="2"/>
              <a:buChar char="Ø"/>
            </a:pPr>
            <a:endParaRPr lang="fr-FR" sz="2800" dirty="0">
              <a:sym typeface="Symbol" panose="05050102010706020507" pitchFamily="18" charset="2"/>
            </a:endParaRPr>
          </a:p>
          <a:p>
            <a:pPr marL="342900" indent="-342900">
              <a:buFont typeface="Wingdings" panose="05000000000000000000" pitchFamily="2" charset="2"/>
              <a:buChar char="Ø"/>
            </a:pPr>
            <a:r>
              <a:rPr lang="fr-FR" sz="2800" dirty="0">
                <a:sym typeface="Symbol" panose="05050102010706020507" pitchFamily="18" charset="2"/>
              </a:rPr>
              <a:t>Se répartir les 3 textes et les questions associées au sein du groupe</a:t>
            </a:r>
          </a:p>
          <a:p>
            <a:pPr marL="1257300" lvl="2" indent="-342900">
              <a:buFont typeface="Wingdings" panose="05000000000000000000" pitchFamily="2" charset="2"/>
              <a:buChar char="Ø"/>
            </a:pPr>
            <a:r>
              <a:rPr lang="fr-FR" sz="2800" dirty="0">
                <a:sym typeface="Symbol" panose="05050102010706020507" pitchFamily="18" charset="2"/>
              </a:rPr>
              <a:t>A. Rauch « les voix de l’autorité », 1978</a:t>
            </a:r>
          </a:p>
          <a:p>
            <a:pPr marL="1257300" lvl="2" indent="-342900">
              <a:buFont typeface="Wingdings" panose="05000000000000000000" pitchFamily="2" charset="2"/>
              <a:buChar char="Ø"/>
            </a:pPr>
            <a:r>
              <a:rPr lang="fr-FR" sz="2800" dirty="0">
                <a:sym typeface="Symbol" panose="05050102010706020507" pitchFamily="18" charset="2"/>
              </a:rPr>
              <a:t>Claparède « Psychologie de l’enfant et pédagogie expérimentale », 1909</a:t>
            </a:r>
          </a:p>
          <a:p>
            <a:pPr marL="1257300" lvl="2" indent="-342900">
              <a:buFont typeface="Wingdings" panose="05000000000000000000" pitchFamily="2" charset="2"/>
              <a:buChar char="Ø"/>
            </a:pPr>
            <a:r>
              <a:rPr lang="fr-FR" sz="2800" dirty="0" err="1">
                <a:sym typeface="Symbol" panose="05050102010706020507" pitchFamily="18" charset="2"/>
              </a:rPr>
              <a:t>Villin</a:t>
            </a:r>
            <a:r>
              <a:rPr lang="fr-FR" sz="2800" dirty="0">
                <a:sym typeface="Symbol" panose="05050102010706020507" pitchFamily="18" charset="2"/>
              </a:rPr>
              <a:t> et Lesage « Ecole, la naissance </a:t>
            </a:r>
            <a:r>
              <a:rPr lang="fr-FR" sz="2800">
                <a:sym typeface="Symbol" panose="05050102010706020507" pitchFamily="18" charset="2"/>
              </a:rPr>
              <a:t>de l’instituteur 1820-1945 », 1998</a:t>
            </a:r>
            <a:endParaRPr lang="fr-FR" sz="2800" dirty="0"/>
          </a:p>
        </p:txBody>
      </p:sp>
      <p:pic>
        <p:nvPicPr>
          <p:cNvPr id="12292" name="Picture 4" descr="Faire les devoirs sans stress, c’est possible">
            <a:extLst>
              <a:ext uri="{FF2B5EF4-FFF2-40B4-BE49-F238E27FC236}">
                <a16:creationId xmlns:a16="http://schemas.microsoft.com/office/drawing/2014/main" id="{80FDF532-E5EA-4FB5-9ADE-EDAC29D3C0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8320" y="117477"/>
            <a:ext cx="1965157" cy="13097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176586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4" id="{42800A18-35BA-EC41-B8C8-B2EB80C86888}" vid="{0AEF19FC-64CA-074A-8358-7D912B3F472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ND TD1 SH L2</Template>
  <TotalTime>18</TotalTime>
  <Words>731</Words>
  <Application>Microsoft Macintosh PowerPoint</Application>
  <PresentationFormat>Grand écran</PresentationFormat>
  <Paragraphs>92</Paragraphs>
  <Slides>9</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Aptos</vt:lpstr>
      <vt:lpstr>Arial</vt:lpstr>
      <vt:lpstr>Calibri</vt:lpstr>
      <vt:lpstr>Symbol</vt:lpstr>
      <vt:lpstr>Wingdings</vt:lpstr>
      <vt:lpstr>Thème Office</vt:lpstr>
      <vt:lpstr>Fondements socio-historiques de l’EP dans le Système éducatif</vt:lpstr>
      <vt:lpstr>Le programme du jour </vt:lpstr>
      <vt:lpstr>La place de l’école dans la vie des jeunes</vt:lpstr>
      <vt:lpstr>Présentation PowerPoint</vt:lpstr>
      <vt:lpstr>Présentation PowerPoint</vt:lpstr>
      <vt:lpstr>Grille de co-correction</vt:lpstr>
      <vt:lpstr>Présentation d’Alain</vt:lpstr>
      <vt:lpstr>Fiches de lecture partagées</vt:lpstr>
      <vt:lpstr>Pour la semaine prochaine / VOS DEVOIRS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Fondements socio-historiques de l’EP dans le Système éducatif</dc:title>
  <dc:creator>drevet</dc:creator>
  <cp:lastModifiedBy>sabine pelle</cp:lastModifiedBy>
  <cp:revision>81</cp:revision>
  <dcterms:created xsi:type="dcterms:W3CDTF">2020-12-29T15:22:33Z</dcterms:created>
  <dcterms:modified xsi:type="dcterms:W3CDTF">2025-01-20T11:32:31Z</dcterms:modified>
</cp:coreProperties>
</file>