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2" r:id="rId5"/>
    <p:sldId id="264" r:id="rId6"/>
    <p:sldId id="268" r:id="rId7"/>
    <p:sldId id="269" r:id="rId8"/>
    <p:sldId id="270" r:id="rId9"/>
    <p:sldId id="271" r:id="rId10"/>
    <p:sldId id="266" r:id="rId11"/>
    <p:sldId id="272" r:id="rId12"/>
    <p:sldId id="281" r:id="rId13"/>
    <p:sldId id="282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925"/>
  </p:normalViewPr>
  <p:slideViewPr>
    <p:cSldViewPr snapToGrid="0" snapToObjects="1">
      <p:cViewPr varScale="1">
        <p:scale>
          <a:sx n="86" d="100"/>
          <a:sy n="86" d="100"/>
        </p:scale>
        <p:origin x="10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couleur">
    <p:bg>
      <p:bgPr>
        <a:solidFill>
          <a:srgbClr val="631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3" y="2006217"/>
            <a:ext cx="11129588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57591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3056"/>
            <a:ext cx="1108934" cy="365125"/>
          </a:xfrm>
        </p:spPr>
        <p:txBody>
          <a:bodyPr/>
          <a:lstStyle>
            <a:lvl1pPr>
              <a:defRPr sz="1050"/>
            </a:lvl1pPr>
          </a:lstStyle>
          <a:p>
            <a:fld id="{DAFA90D1-F73A-BE4B-A71B-9687F6C76557}" type="datetimeFigureOut">
              <a:rPr lang="fr-FR" smtClean="0"/>
              <a:pPr/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03056"/>
            <a:ext cx="6594438" cy="365125"/>
          </a:xfrm>
        </p:spPr>
        <p:txBody>
          <a:bodyPr/>
          <a:lstStyle>
            <a:lvl1pPr>
              <a:defRPr sz="1050"/>
            </a:lvl1pPr>
          </a:lstStyle>
          <a:p>
            <a:endParaRPr lang="fr-FR"/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E3FD71F0-BCA0-D64E-A92B-8BE93D0DD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2003" y="227141"/>
            <a:ext cx="564666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N&amp;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3" y="1804230"/>
            <a:ext cx="10415997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rgbClr val="63163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6316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572"/>
            <a:ext cx="990600" cy="365125"/>
          </a:xfrm>
        </p:spPr>
        <p:txBody>
          <a:bodyPr/>
          <a:lstStyle/>
          <a:p>
            <a:fld id="{DAFA90D1-F73A-BE4B-A71B-9687F6C76557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8" name="Image 7" descr="Une image contenant assis, signe, ordinateur, dessin&#10;&#10;Description générée automatiquement">
            <a:extLst>
              <a:ext uri="{FF2B5EF4-FFF2-40B4-BE49-F238E27FC236}">
                <a16:creationId xmlns:a16="http://schemas.microsoft.com/office/drawing/2014/main" id="{E98DE75E-2679-054D-A41A-9E11BC9D4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1" y="186469"/>
            <a:ext cx="566388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958" y="6220176"/>
            <a:ext cx="1033631" cy="365125"/>
          </a:xfrm>
        </p:spPr>
        <p:txBody>
          <a:bodyPr/>
          <a:lstStyle>
            <a:lvl1pPr>
              <a:defRPr sz="1000"/>
            </a:lvl1pPr>
          </a:lstStyle>
          <a:p>
            <a:fld id="{DAFA90D1-F73A-BE4B-A71B-9687F6C76557}" type="datetimeFigureOut">
              <a:rPr lang="fr-FR" smtClean="0"/>
              <a:pPr/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203762"/>
            <a:ext cx="10794402" cy="73215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2315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572"/>
            <a:ext cx="1033631" cy="365125"/>
          </a:xfrm>
        </p:spPr>
        <p:txBody>
          <a:bodyPr/>
          <a:lstStyle/>
          <a:p>
            <a:fld id="{DAFA90D1-F73A-BE4B-A71B-9687F6C76557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98" y="237554"/>
            <a:ext cx="10794402" cy="732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50420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64AF6C-DC4D-5D4C-A663-B4A7B905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5330"/>
            <a:ext cx="1130449" cy="365125"/>
          </a:xfrm>
        </p:spPr>
        <p:txBody>
          <a:bodyPr/>
          <a:lstStyle/>
          <a:p>
            <a:fld id="{DAFA90D1-F73A-BE4B-A71B-9687F6C76557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64E9A3-3AA9-C846-8FEC-29A0A114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35330"/>
            <a:ext cx="6594438" cy="36512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17">
            <a:extLst>
              <a:ext uri="{FF2B5EF4-FFF2-40B4-BE49-F238E27FC236}">
                <a16:creationId xmlns:a16="http://schemas.microsoft.com/office/drawing/2014/main" id="{442D3CB0-151B-0A45-B227-2E22299E7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6EF0-AF2A-498A-9369-C75DB3CB27F2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817E-FFB0-435C-892C-9C3CB4E9CD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F6E40-6422-0D40-8070-C1C541A9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808419"/>
            <a:ext cx="10418781" cy="215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1821E3-804D-E84D-9593-5C045D777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1683"/>
            <a:ext cx="1388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30978-8161-0C4B-B52E-6F7751862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5016" y="6203056"/>
            <a:ext cx="6594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A528EB42-77D5-C149-8B48-AD6EC6AE29A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DB8B80F0-E2CF-9A4D-9838-868A521A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578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5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rgbClr val="6316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16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bine.pelle@universite-paris-saclay.fr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8698BE6-10E7-49A4-AEF4-437244B9B9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27826" y="1811708"/>
            <a:ext cx="67243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Fondements socio-historiques de l’EP dans le Système éducatif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6B3DB41-9447-4DA6-97B3-D44249E0FC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210" y="6030303"/>
            <a:ext cx="1204157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A. </a:t>
            </a:r>
            <a:r>
              <a:rPr lang="fr-FR" sz="1800" dirty="0" err="1">
                <a:solidFill>
                  <a:schemeClr val="bg1"/>
                </a:solidFill>
              </a:rPr>
              <a:t>Rogeaux</a:t>
            </a:r>
            <a:r>
              <a:rPr lang="fr-FR" sz="1800" dirty="0">
                <a:solidFill>
                  <a:schemeClr val="bg1"/>
                </a:solidFill>
              </a:rPr>
              <a:t> / S. Pelle/ Y. Imine	                   L2 EM     TD1     2024/2025    Semestre 4</a:t>
            </a:r>
            <a:r>
              <a:rPr lang="fr-FR" dirty="0">
                <a:solidFill>
                  <a:schemeClr val="bg1"/>
                </a:solidFill>
              </a:rPr>
              <a:t>	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83122C-7771-4CDA-8E44-C44EDD0F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349" y="615330"/>
            <a:ext cx="2105026" cy="7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7A8E6614-A45C-4E44-8A7D-AF847518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48916"/>
            <a:ext cx="2540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C90A18-F020-44BB-8C1C-D8EA9319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8" y="3013639"/>
            <a:ext cx="3396344" cy="25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3138DCE-95DC-4F2D-9DEB-BD3EB445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19" y="2987468"/>
            <a:ext cx="38671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4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230358"/>
            <a:ext cx="8761413" cy="706964"/>
          </a:xfrm>
        </p:spPr>
        <p:txBody>
          <a:bodyPr/>
          <a:lstStyle/>
          <a:p>
            <a:r>
              <a:rPr lang="fr-FR" dirty="0"/>
              <a:t>Lecture guidée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32F96F-90E9-493F-9152-C5D42DF1D20B}"/>
              </a:ext>
            </a:extLst>
          </p:cNvPr>
          <p:cNvSpPr txBox="1"/>
          <p:nvPr/>
        </p:nvSpPr>
        <p:spPr>
          <a:xfrm>
            <a:off x="604423" y="1257895"/>
            <a:ext cx="109831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Olivier Reboul</a:t>
            </a:r>
            <a:r>
              <a:rPr lang="fr-FR" sz="2800" i="1" dirty="0"/>
              <a:t>, </a:t>
            </a:r>
            <a:r>
              <a:rPr lang="fr-FR" sz="2800" dirty="0"/>
              <a:t>extrait du  </a:t>
            </a:r>
            <a:r>
              <a:rPr lang="fr-FR" sz="2800" i="1" u="sng" dirty="0"/>
              <a:t>Langage de l’éducation</a:t>
            </a:r>
            <a:r>
              <a:rPr lang="fr-FR" sz="2800" dirty="0"/>
              <a:t>, PUF, 1984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/>
          </a:p>
          <a:p>
            <a:pPr algn="just"/>
            <a:r>
              <a:rPr lang="fr-FR" sz="2800" b="1" dirty="0"/>
              <a:t>Olivier Reboul</a:t>
            </a:r>
            <a:r>
              <a:rPr lang="fr-FR" sz="2800" dirty="0"/>
              <a:t>  (17 avril 1925 à Strasbourg- 17 décembre 1992 au Chambon-sur-Lignon), philosophe spécialiste du philosophe Alain. Ses autres principaux domaines de compétence étaient la rhétorique et la philosophie de l’éducation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 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19ACA8-7FEC-40B8-9A7C-9FFBFF61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32" y="2018880"/>
            <a:ext cx="2081668" cy="25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85" y="0"/>
            <a:ext cx="8761413" cy="706964"/>
          </a:xfrm>
        </p:spPr>
        <p:txBody>
          <a:bodyPr/>
          <a:lstStyle/>
          <a:p>
            <a:r>
              <a:rPr lang="fr-FR" dirty="0"/>
              <a:t>Lecture guidée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35ED28-44D5-4A2B-BE9D-42F68948086B}"/>
              </a:ext>
            </a:extLst>
          </p:cNvPr>
          <p:cNvSpPr txBox="1"/>
          <p:nvPr/>
        </p:nvSpPr>
        <p:spPr>
          <a:xfrm>
            <a:off x="410817" y="754504"/>
            <a:ext cx="10515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fr-FR" sz="2000" b="1" dirty="0"/>
              <a:t>Par groupe, présentation aux autres membres le discours travaillé à la maison</a:t>
            </a:r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marL="457200" indent="-457200" algn="just">
              <a:buAutoNum type="arabicPeriod"/>
            </a:pPr>
            <a:r>
              <a:rPr lang="fr-FR" sz="2000" b="1" dirty="0"/>
              <a:t>Construire un tableau récapitulatif avec l’ensemble des discours</a:t>
            </a:r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algn="just"/>
            <a:endParaRPr lang="fr-FR" sz="2000" b="1" dirty="0"/>
          </a:p>
          <a:p>
            <a:pPr algn="just"/>
            <a:endParaRPr lang="fr-FR" sz="2000" b="1" dirty="0"/>
          </a:p>
          <a:p>
            <a:pPr marL="457200" indent="-457200" algn="just">
              <a:buAutoNum type="arabicPeriod"/>
            </a:pPr>
            <a:endParaRPr lang="fr-FR" sz="2000" b="1" dirty="0"/>
          </a:p>
          <a:p>
            <a:pPr algn="just"/>
            <a:endParaRPr lang="fr-FR" sz="2000" b="1" dirty="0"/>
          </a:p>
          <a:p>
            <a:pPr marL="457200" indent="-457200" algn="just">
              <a:buAutoNum type="arabicPeriod" startAt="3"/>
            </a:pPr>
            <a:r>
              <a:rPr lang="fr-FR" sz="2000" b="1" dirty="0"/>
              <a:t>Chaque groupe envoie son tableau final à l’enseignant (</a:t>
            </a:r>
            <a:r>
              <a:rPr lang="fr-FR" sz="2000" b="1" dirty="0">
                <a:hlinkClick r:id="rId2"/>
              </a:rPr>
              <a:t>sabine.pelle@universite-paris-saclay.fr</a:t>
            </a:r>
            <a:r>
              <a:rPr lang="fr-FR" sz="2000" b="1" dirty="0"/>
              <a:t>). Le fichier sera à nommer comme suit Tableau L2FSHTD1Nom1Nom2Nom3.docx </a:t>
            </a:r>
          </a:p>
          <a:p>
            <a:pPr marL="457200" indent="-457200" algn="just">
              <a:buAutoNum type="arabicPeriod" startAt="3"/>
            </a:pPr>
            <a:endParaRPr lang="fr-FR" sz="2000" b="1" dirty="0"/>
          </a:p>
          <a:p>
            <a:pPr marL="457200" indent="-457200" algn="just">
              <a:buAutoNum type="arabicPeriod" startAt="3"/>
            </a:pPr>
            <a:r>
              <a:rPr lang="fr-FR" sz="2000" b="1" dirty="0"/>
              <a:t>Retour collectif 	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BB4D2A50-21A3-4EEE-8101-853CA8100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43777"/>
              </p:ext>
            </p:extLst>
          </p:nvPr>
        </p:nvGraphicFramePr>
        <p:xfrm>
          <a:off x="508587" y="2014735"/>
          <a:ext cx="1144987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313">
                  <a:extLst>
                    <a:ext uri="{9D8B030D-6E8A-4147-A177-3AD203B41FA5}">
                      <a16:colId xmlns:a16="http://schemas.microsoft.com/office/drawing/2014/main" val="328359553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767693515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09369112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8007130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470704088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896415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de discours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 qui le caractérise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Ses influences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Points positifs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Points négatifs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Des figures qui s’y rapportent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9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6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83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3FF07-8587-4321-B74E-CD0820BA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64" y="358928"/>
            <a:ext cx="8761413" cy="706964"/>
          </a:xfrm>
        </p:spPr>
        <p:txBody>
          <a:bodyPr/>
          <a:lstStyle/>
          <a:p>
            <a:r>
              <a:rPr lang="fr-FR" dirty="0"/>
              <a:t>Question d’écriture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C671F9-BC90-41DE-84D8-5364C27C5BA0}"/>
              </a:ext>
            </a:extLst>
          </p:cNvPr>
          <p:cNvSpPr txBox="1"/>
          <p:nvPr/>
        </p:nvSpPr>
        <p:spPr>
          <a:xfrm>
            <a:off x="783771" y="1502229"/>
            <a:ext cx="10655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Pensez-vous que les pédagogies utilisées dans l’enseignement de l’EPS en France aujourd’hui peuvent être qualifiées de modernes?</a:t>
            </a:r>
          </a:p>
          <a:p>
            <a:endParaRPr lang="fr-FR" dirty="0"/>
          </a:p>
          <a:p>
            <a:r>
              <a:rPr lang="fr-FR" dirty="0"/>
              <a:t>Pour répondre à cette question, vous vous inspirerez de votre expérience d’enseignant en stage ainsi que votre vécu d’élève au collège et au lycée.</a:t>
            </a:r>
          </a:p>
        </p:txBody>
      </p:sp>
    </p:spTree>
    <p:extLst>
      <p:ext uri="{BB962C8B-B14F-4D97-AF65-F5344CB8AC3E}">
        <p14:creationId xmlns:p14="http://schemas.microsoft.com/office/powerpoint/2010/main" val="388292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29515-B3FD-4E47-A5EC-8FCE3D68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17" y="116333"/>
            <a:ext cx="8761413" cy="706964"/>
          </a:xfrm>
        </p:spPr>
        <p:txBody>
          <a:bodyPr/>
          <a:lstStyle/>
          <a:p>
            <a:r>
              <a:rPr lang="fr-FR" dirty="0"/>
              <a:t>Méthodologie attendue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D3674-95B4-4613-AC9E-47C633C98816}"/>
              </a:ext>
            </a:extLst>
          </p:cNvPr>
          <p:cNvSpPr txBox="1"/>
          <p:nvPr/>
        </p:nvSpPr>
        <p:spPr>
          <a:xfrm>
            <a:off x="363894" y="738240"/>
            <a:ext cx="107675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Rédiger sur papier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Structure : un passage d’introduction (4 lignes maximum), une partie développement, un passage de conclusion (4 lignes maximum). Alinéas, sauts de ligne sur le modèle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Alinéa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Partie d’introduction…………………………………………………………………………………………………………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</a:t>
            </a: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Saut de ligne</a:t>
            </a: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Alinéa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Développement (sous partie 1 = argument1).……………………………………………………………………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 ………………………………………………………………………………………………………..………………………………………….. ………………………………………………………………………………………………………..…………………………………………..</a:t>
            </a: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Alinéa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Développement (sous partie 1 = argument1).……………………………………………………………………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 ………………………………………………………………………………………………………..………………………………………….. ………………………………………………………………………………………………………..…………………………………………..</a:t>
            </a: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Saut de ligne</a:t>
            </a: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Alinéa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Partie de conclusion…………………………………………………………………………………………………………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………………………………………………………………………………………………………..…………………………………………..</a:t>
            </a: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14" y="258120"/>
            <a:ext cx="8761413" cy="708025"/>
          </a:xfrm>
        </p:spPr>
        <p:txBody>
          <a:bodyPr>
            <a:normAutofit/>
          </a:bodyPr>
          <a:lstStyle/>
          <a:p>
            <a:r>
              <a:rPr lang="fr-FR" dirty="0"/>
              <a:t>Pour la semaine prochaine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287882-6BFE-4FAD-801E-3B3569D64A19}"/>
              </a:ext>
            </a:extLst>
          </p:cNvPr>
          <p:cNvSpPr txBox="1"/>
          <p:nvPr/>
        </p:nvSpPr>
        <p:spPr>
          <a:xfrm>
            <a:off x="474314" y="2233306"/>
            <a:ext cx="11627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Achever le travail de rédaction.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/>
              <a:t>Renvoyer </a:t>
            </a:r>
            <a:r>
              <a:rPr lang="fr-FR" sz="2400" b="1" dirty="0"/>
              <a:t>le tableau commun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Lire le texte suivant et répondre aux questions</a:t>
            </a:r>
          </a:p>
          <a:p>
            <a:endParaRPr lang="fr-FR" sz="2400" dirty="0"/>
          </a:p>
          <a:p>
            <a:pPr marL="1371600" lvl="2" indent="-457200">
              <a:buAutoNum type="alphaUcPeriod"/>
            </a:pPr>
            <a:r>
              <a:rPr lang="fr-FR" sz="2400" dirty="0"/>
              <a:t>Baptiste JACOMINO, </a:t>
            </a:r>
            <a:r>
              <a:rPr lang="fr-FR" sz="2400" i="1" dirty="0"/>
              <a:t>Alain et la réflexion républicaine pour l’Ecole, </a:t>
            </a:r>
            <a:r>
              <a:rPr lang="fr-FR" sz="2400" dirty="0"/>
              <a:t>Les Sciences de l’éducation - Pour l’Ère nouvelle, vol. 43, n° 1, 2010 </a:t>
            </a:r>
          </a:p>
          <a:p>
            <a:pPr lvl="2"/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3407BF-E180-4309-94DE-0D0D48100A4B}"/>
              </a:ext>
            </a:extLst>
          </p:cNvPr>
          <p:cNvSpPr txBox="1"/>
          <p:nvPr/>
        </p:nvSpPr>
        <p:spPr>
          <a:xfrm>
            <a:off x="8126659" y="6057431"/>
            <a:ext cx="42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Bonne rentrée, bonne année !</a:t>
            </a:r>
          </a:p>
        </p:txBody>
      </p:sp>
      <p:pic>
        <p:nvPicPr>
          <p:cNvPr id="12292" name="Picture 4" descr="Faire les devoirs sans stress, c’est possible">
            <a:extLst>
              <a:ext uri="{FF2B5EF4-FFF2-40B4-BE49-F238E27FC236}">
                <a16:creationId xmlns:a16="http://schemas.microsoft.com/office/drawing/2014/main" id="{80FDF532-E5EA-4FB5-9ADE-EDAC29D3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320" y="117477"/>
            <a:ext cx="2569366" cy="1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53" y="1017037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es discours pédagogiques (mots compliqués)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9C1FE-22E4-4AD4-B643-F67028683F6E}"/>
              </a:ext>
            </a:extLst>
          </p:cNvPr>
          <p:cNvSpPr txBox="1">
            <a:spLocks/>
          </p:cNvSpPr>
          <p:nvPr/>
        </p:nvSpPr>
        <p:spPr>
          <a:xfrm>
            <a:off x="367329" y="2017277"/>
            <a:ext cx="11178540" cy="519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Times New Roman" pitchFamily="16" charset="0"/>
              <a:buChar char="•"/>
              <a:defRPr/>
            </a:pPr>
            <a:r>
              <a:rPr lang="fr-FR" sz="1800" b="1" u="sng" dirty="0">
                <a:solidFill>
                  <a:schemeClr val="tx1"/>
                </a:solidFill>
                <a:latin typeface="+mj-lt"/>
              </a:rPr>
              <a:t>Nihilisme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: point de vue philosophique d'après lequel le monde (et plus particulièrement l'existence humaine) est dénué de tout sens, de tout but, de toute vérité compréhensible ou encore de toutes valeurs</a:t>
            </a:r>
          </a:p>
          <a:p>
            <a:pPr marL="0" indent="0" algn="just">
              <a:buNone/>
              <a:defRPr/>
            </a:pPr>
            <a:endParaRPr lang="fr-FR" sz="18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Times New Roman" pitchFamily="16" charset="0"/>
              <a:buChar char="•"/>
              <a:defRPr/>
            </a:pPr>
            <a:r>
              <a:rPr lang="fr-FR" sz="1800" b="1" u="sng" dirty="0">
                <a:solidFill>
                  <a:schemeClr val="tx1"/>
                </a:solidFill>
                <a:latin typeface="+mj-lt"/>
              </a:rPr>
              <a:t>Isme 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: le terme permet de regrouper et donc d'analyser ensemble des notions qui seraient normalement incomparables du fait de dispositions morales ou de préjugés sociaux, par exemple le marxisme et l'olympisme</a:t>
            </a:r>
          </a:p>
          <a:p>
            <a:pPr marL="0" indent="0" algn="just">
              <a:buNone/>
              <a:defRPr/>
            </a:pPr>
            <a:endParaRPr lang="fr-FR" sz="18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Times New Roman" pitchFamily="16" charset="0"/>
              <a:buChar char="•"/>
              <a:defRPr/>
            </a:pPr>
            <a:r>
              <a:rPr lang="fr-FR" sz="1800" b="1" u="sng" dirty="0">
                <a:solidFill>
                  <a:schemeClr val="tx1"/>
                </a:solidFill>
                <a:latin typeface="+mj-lt"/>
              </a:rPr>
              <a:t>Apostolat 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: on parle d'apostolat pour tout essai de défendre ou diffuser une idée qui tient beaucoup à cœur. D'aucuns parlent alors, souvent négativement, de prosélytisme</a:t>
            </a:r>
          </a:p>
          <a:p>
            <a:pPr marL="0" indent="0" algn="just">
              <a:buNone/>
              <a:defRPr/>
            </a:pPr>
            <a:endParaRPr lang="fr-FR" sz="18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Times New Roman" pitchFamily="16" charset="0"/>
              <a:buChar char="•"/>
              <a:defRPr/>
            </a:pPr>
            <a:r>
              <a:rPr lang="fr-FR" sz="1800" b="1" u="sng" dirty="0">
                <a:solidFill>
                  <a:schemeClr val="tx1"/>
                </a:solidFill>
                <a:latin typeface="+mj-lt"/>
              </a:rPr>
              <a:t>Syncrétisme 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: mélange d'influences. Initialement appliqué à une coalition guerrière, il s'est étendu à toutes formes de rassemblement de doctrines disparates.</a:t>
            </a:r>
          </a:p>
          <a:p>
            <a:pPr algn="just">
              <a:buFont typeface="Times New Roman" pitchFamily="16" charset="0"/>
              <a:buChar char="•"/>
              <a:defRPr/>
            </a:pPr>
            <a:endParaRPr lang="fr-FR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7E02CAE-15EB-47A1-8CF6-14FADA745299}"/>
              </a:ext>
            </a:extLst>
          </p:cNvPr>
          <p:cNvSpPr txBox="1">
            <a:spLocks/>
          </p:cNvSpPr>
          <p:nvPr/>
        </p:nvSpPr>
        <p:spPr>
          <a:xfrm>
            <a:off x="484753" y="174167"/>
            <a:ext cx="10794402" cy="73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Pour aller plus loin…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17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contestataire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70B33E-3911-4448-B6FE-A65A43061264}"/>
              </a:ext>
            </a:extLst>
          </p:cNvPr>
          <p:cNvSpPr txBox="1">
            <a:spLocks/>
          </p:cNvSpPr>
          <p:nvPr/>
        </p:nvSpPr>
        <p:spPr>
          <a:xfrm>
            <a:off x="480864" y="778826"/>
            <a:ext cx="11086295" cy="5051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N’apparaît guère avant les années 60. Il est caractérisé par un refus global de l’institution enseignante 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refus marxiste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anarchisant</a:t>
            </a:r>
            <a:r>
              <a:rPr lang="fr-FR" dirty="0">
                <a:latin typeface="+mj-lt"/>
              </a:rPr>
              <a:t> ou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libertaire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.</a:t>
            </a: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Ecole =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appareil idéologique d’Etat, chargé de transmettre et d’inculquer l’idéologie de la classe dominante pour reproduire les divisions de la société capitaliste en légitimant la sélection</a:t>
            </a:r>
            <a:r>
              <a:rPr lang="fr-FR" dirty="0">
                <a:latin typeface="+mj-lt"/>
              </a:rPr>
              <a:t>. Ou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appareil d’aliénation qui soumet les enfants, les dépossède de leur expérience propre et de leur savoir originaire</a:t>
            </a:r>
            <a:r>
              <a:rPr lang="fr-FR" dirty="0">
                <a:latin typeface="+mj-lt"/>
              </a:rPr>
              <a:t>.</a:t>
            </a:r>
          </a:p>
          <a:p>
            <a:pPr>
              <a:buFont typeface="Wingdings" charset="2"/>
              <a:buChar char="Ø"/>
              <a:defRPr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8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contestataire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70B33E-3911-4448-B6FE-A65A43061264}"/>
              </a:ext>
            </a:extLst>
          </p:cNvPr>
          <p:cNvSpPr txBox="1">
            <a:spLocks/>
          </p:cNvSpPr>
          <p:nvPr/>
        </p:nvSpPr>
        <p:spPr>
          <a:xfrm>
            <a:off x="480864" y="1190306"/>
            <a:ext cx="11086295" cy="3930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Pour changer, il faut une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révolution pour donner un enseignement au peuple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ou une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abolition de l’école obligatoire</a:t>
            </a:r>
            <a:r>
              <a:rPr lang="fr-FR" dirty="0">
                <a:latin typeface="+mj-lt"/>
              </a:rPr>
              <a:t>.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r-FR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Toute tentative de réformer le système est illusoire car les réformateurs sont à la solde du système.</a:t>
            </a:r>
          </a:p>
          <a:p>
            <a:pPr>
              <a:buFont typeface="Wingdings" charset="2"/>
              <a:buChar char="Ø"/>
              <a:defRPr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20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novateur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70B33E-3911-4448-B6FE-A65A43061264}"/>
              </a:ext>
            </a:extLst>
          </p:cNvPr>
          <p:cNvSpPr txBox="1">
            <a:spLocks/>
          </p:cNvSpPr>
          <p:nvPr/>
        </p:nvSpPr>
        <p:spPr>
          <a:xfrm>
            <a:off x="480864" y="687386"/>
            <a:ext cx="11086295" cy="617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Part de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l’enfant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. Il se distingue du contestataire en ce qu’il est, de son propre aveu,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réformiste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et d’inspiration néo-rousseauiste.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Il s’oppose au discours de l’éducation traditionnelle, centrée sur le programme, à défaut d’être centrée sur l’élève.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Il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ne sépare jamais éducation et enseignement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et s’appuie en ce sens sur des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expériences réelles</a:t>
            </a:r>
            <a:r>
              <a:rPr lang="fr-FR" dirty="0">
                <a:latin typeface="+mj-lt"/>
              </a:rPr>
              <a:t>.</a:t>
            </a:r>
          </a:p>
          <a:p>
            <a:pPr>
              <a:buFont typeface="Wingdings" charset="2"/>
              <a:buChar char="Ø"/>
              <a:defRPr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42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fonctionnel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70B33E-3911-4448-B6FE-A65A43061264}"/>
              </a:ext>
            </a:extLst>
          </p:cNvPr>
          <p:cNvSpPr txBox="1">
            <a:spLocks/>
          </p:cNvSpPr>
          <p:nvPr/>
        </p:nvSpPr>
        <p:spPr>
          <a:xfrm>
            <a:off x="267505" y="687386"/>
            <a:ext cx="11756855" cy="617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Un discours très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efficace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précis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et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objectif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qui appelle la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science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et la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technique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pour résoudre les problèmes liés à l’éducation.</a:t>
            </a:r>
          </a:p>
          <a:p>
            <a:pPr marL="0" indent="0">
              <a:buNone/>
              <a:defRPr/>
            </a:pP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3 traits :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précis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(appuyé sur le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behaviorisme*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et sur la mesure &gt; pas de concept vague),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efficace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(un peu comme l’industrie) et objectif (sans jugement de valeur et déterminé par des objectifs à atteindre)</a:t>
            </a:r>
          </a:p>
          <a:p>
            <a:pPr marL="0" indent="0">
              <a:buNone/>
              <a:defRPr/>
            </a:pPr>
            <a:endParaRPr lang="fr-FR" dirty="0">
              <a:latin typeface="+mj-lt"/>
            </a:endParaRPr>
          </a:p>
          <a:p>
            <a:pPr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Mais sa faiblesse tient dans l’illusion de la toute-puissance de la science, presque du </a:t>
            </a:r>
            <a:r>
              <a:rPr lang="fr-FR" dirty="0">
                <a:solidFill>
                  <a:srgbClr val="00B050"/>
                </a:solidFill>
                <a:latin typeface="+mj-lt"/>
              </a:rPr>
              <a:t>scientisme</a:t>
            </a:r>
            <a:endParaRPr lang="fr-FR" b="1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charset="2"/>
              <a:buChar char="Ø"/>
              <a:defRPr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22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43" y="639697"/>
            <a:ext cx="8761413" cy="706964"/>
          </a:xfrm>
        </p:spPr>
        <p:txBody>
          <a:bodyPr/>
          <a:lstStyle/>
          <a:p>
            <a:r>
              <a:rPr lang="fr-FR" dirty="0"/>
              <a:t>Le programme du jour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027DE4-DC1C-49DB-9346-94A76B08778D}"/>
              </a:ext>
            </a:extLst>
          </p:cNvPr>
          <p:cNvSpPr txBox="1"/>
          <p:nvPr/>
        </p:nvSpPr>
        <p:spPr>
          <a:xfrm>
            <a:off x="551843" y="1997839"/>
            <a:ext cx="108997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Les enjeux de cet enseignement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Les attendus et l’évaluation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Réflexion collective à partir de photos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Lecture guidée par groupe: </a:t>
            </a:r>
            <a:r>
              <a:rPr lang="fr-FR" sz="2000" dirty="0"/>
              <a:t>Olivier Reboul</a:t>
            </a:r>
            <a:r>
              <a:rPr lang="fr-FR" sz="2000" i="1" dirty="0"/>
              <a:t>, </a:t>
            </a:r>
            <a:r>
              <a:rPr lang="fr-FR" sz="2000" dirty="0"/>
              <a:t>Extrait du </a:t>
            </a:r>
            <a:r>
              <a:rPr lang="fr-FR" sz="2000" i="1" u="sng" dirty="0"/>
              <a:t>Langage de l’éducation</a:t>
            </a:r>
            <a:r>
              <a:rPr lang="fr-FR" sz="2000" dirty="0"/>
              <a:t>, PUF, 1984 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Retour collectif</a:t>
            </a:r>
          </a:p>
        </p:txBody>
      </p:sp>
      <p:pic>
        <p:nvPicPr>
          <p:cNvPr id="2052" name="Picture 4" descr="Demandez le programme !!! [Maths et Français] – Un Prof D ...">
            <a:extLst>
              <a:ext uri="{FF2B5EF4-FFF2-40B4-BE49-F238E27FC236}">
                <a16:creationId xmlns:a16="http://schemas.microsoft.com/office/drawing/2014/main" id="{BAA8F5DE-3A05-4394-ABDB-1D701436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84" y="182457"/>
            <a:ext cx="3819673" cy="28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fonctionnel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70B33E-3911-4448-B6FE-A65A43061264}"/>
              </a:ext>
            </a:extLst>
          </p:cNvPr>
          <p:cNvSpPr txBox="1">
            <a:spLocks/>
          </p:cNvSpPr>
          <p:nvPr/>
        </p:nvSpPr>
        <p:spPr>
          <a:xfrm>
            <a:off x="83820" y="687386"/>
            <a:ext cx="12024360" cy="617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b="1" dirty="0">
                <a:solidFill>
                  <a:schemeClr val="tx1"/>
                </a:solidFill>
                <a:latin typeface="+mj-lt"/>
              </a:rPr>
              <a:t>Behaviorisme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 = ou </a:t>
            </a:r>
            <a:r>
              <a:rPr lang="fr-FR" sz="2600" b="1" dirty="0">
                <a:solidFill>
                  <a:schemeClr val="tx1"/>
                </a:solidFill>
                <a:latin typeface="+mj-lt"/>
              </a:rPr>
              <a:t>comportementalisme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 est une approche psychologique qui consiste à se concentrer sur le </a:t>
            </a:r>
            <a:r>
              <a:rPr lang="fr-FR" sz="2600" dirty="0">
                <a:solidFill>
                  <a:srgbClr val="00B050"/>
                </a:solidFill>
                <a:latin typeface="+mj-lt"/>
              </a:rPr>
              <a:t>comportement observable 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déterminé par l’environnement et l'histoire des interactions de l'individu avec son milieu.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fr-FR" sz="26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Par exemple, l’apprentissage y est décrit comme une modification du comportement </a:t>
            </a:r>
            <a:r>
              <a:rPr lang="fr-FR" sz="2600" i="1" dirty="0">
                <a:solidFill>
                  <a:schemeClr val="tx1"/>
                </a:solidFill>
                <a:latin typeface="+mj-lt"/>
              </a:rPr>
              <a:t>observable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, due à la modification de la force avec laquelle une réponse est associée à des stimuli extérieurs (environnement externe) ou à des stimuli intérieurs (environnement interne) sur l'organisme.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fr-FR" sz="26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Pavlov, Skinner…</a:t>
            </a:r>
          </a:p>
          <a:p>
            <a:pPr>
              <a:buFont typeface="Wingdings" charset="2"/>
              <a:buChar char="Ø"/>
              <a:defRPr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354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humaniste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6A2D32-094A-4D7E-8027-B8767E184436}"/>
              </a:ext>
            </a:extLst>
          </p:cNvPr>
          <p:cNvSpPr txBox="1">
            <a:spLocks/>
          </p:cNvSpPr>
          <p:nvPr/>
        </p:nvSpPr>
        <p:spPr>
          <a:xfrm>
            <a:off x="0" y="942023"/>
            <a:ext cx="11864340" cy="5070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Repose sur le thème des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modèles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(artistes, savants de l’humanité que l’histoire a peu à peu sélectionné), sur le thème de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l’école comme milieu à part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(protectrice de l’enfant &gt; l’école de la vie), sur le thème de la</a:t>
            </a:r>
            <a:r>
              <a:rPr lang="fr-FR" dirty="0">
                <a:latin typeface="+mj-lt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rupture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(l’élève doit rompre avec l’enfance pour devenir élève) liée à des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disciplines</a:t>
            </a:r>
            <a:r>
              <a:rPr lang="fr-FR" dirty="0">
                <a:latin typeface="+mj-lt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abstraites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comme la géométrie ou le latin, sur le thème du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maître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(celui qui provoque l’homme dans l’enfant) et le thème de la </a:t>
            </a:r>
            <a:r>
              <a:rPr lang="fr-FR" b="1" dirty="0">
                <a:solidFill>
                  <a:srgbClr val="00B050"/>
                </a:solidFill>
                <a:latin typeface="+mj-lt"/>
              </a:rPr>
              <a:t>culture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(elle forme l’élève pour lui-même, c’est une culture générale, non appliquée)</a:t>
            </a:r>
            <a:endParaRPr lang="fr-FR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692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69A52-AE58-48F4-AC61-D9F0A74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altLang="fr-FR" dirty="0"/>
              <a:t>L</a:t>
            </a:r>
            <a:r>
              <a:rPr lang="fr-FR" altLang="fr-FR" sz="3200" dirty="0"/>
              <a:t>e discours officiel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6A2D32-094A-4D7E-8027-B8767E184436}"/>
              </a:ext>
            </a:extLst>
          </p:cNvPr>
          <p:cNvSpPr txBox="1">
            <a:spLocks/>
          </p:cNvSpPr>
          <p:nvPr/>
        </p:nvSpPr>
        <p:spPr>
          <a:xfrm>
            <a:off x="163830" y="732154"/>
            <a:ext cx="11864340" cy="50701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16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Il est œcuménique,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unitaire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. Il reprend des formes et des idées de différents discours pour en faire une synthèse. On parle de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syncrétisme</a:t>
            </a:r>
          </a:p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Il est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optimiste</a:t>
            </a:r>
            <a:r>
              <a:rPr lang="fr-FR" sz="2600" dirty="0">
                <a:latin typeface="+mj-lt"/>
              </a:rPr>
              <a:t> 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en faisant ce cocktail en apparence simple. C’est foncièrement optimiste.</a:t>
            </a:r>
          </a:p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Il est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réformiste</a:t>
            </a:r>
            <a:r>
              <a:rPr lang="fr-FR" sz="2600" dirty="0">
                <a:latin typeface="+mj-lt"/>
              </a:rPr>
              <a:t> 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: il crée les conditions et a une forme </a:t>
            </a:r>
            <a:r>
              <a:rPr lang="fr-FR" sz="2600" dirty="0" err="1">
                <a:solidFill>
                  <a:schemeClr val="tx1"/>
                </a:solidFill>
                <a:latin typeface="+mj-lt"/>
              </a:rPr>
              <a:t>rappelante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Il est donc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pluraliste</a:t>
            </a:r>
            <a:r>
              <a:rPr lang="fr-FR" sz="2600" dirty="0">
                <a:latin typeface="+mj-lt"/>
              </a:rPr>
              <a:t> 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là où les autres sont manichéens.</a:t>
            </a:r>
          </a:p>
          <a:p>
            <a:pPr algn="just">
              <a:lnSpc>
                <a:spcPct val="150000"/>
              </a:lnSpc>
              <a:buFont typeface="Times New Roman" pitchFamily="16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+mj-lt"/>
              </a:rPr>
              <a:t>Le</a:t>
            </a:r>
            <a:r>
              <a:rPr lang="fr-FR" sz="2600" dirty="0">
                <a:latin typeface="+mj-lt"/>
              </a:rPr>
              <a:t>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flou</a:t>
            </a:r>
            <a:r>
              <a:rPr lang="fr-FR" sz="2600" dirty="0">
                <a:latin typeface="+mj-lt"/>
              </a:rPr>
              <a:t> 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permet à chacun de trouver une certaine liberté d’action. La force de ce discours est qu’il est pluraliste et </a:t>
            </a:r>
            <a:r>
              <a:rPr lang="fr-FR" sz="2600" b="1" dirty="0">
                <a:solidFill>
                  <a:srgbClr val="00B050"/>
                </a:solidFill>
                <a:latin typeface="+mj-lt"/>
              </a:rPr>
              <a:t>neutralisateur</a:t>
            </a:r>
            <a:r>
              <a:rPr lang="fr-FR" sz="2600" dirty="0">
                <a:solidFill>
                  <a:schemeClr val="tx1"/>
                </a:solidFill>
                <a:latin typeface="+mj-lt"/>
              </a:rPr>
              <a:t>. Mais finalement, est-ce qu’une force?</a:t>
            </a:r>
          </a:p>
        </p:txBody>
      </p:sp>
    </p:spTree>
    <p:extLst>
      <p:ext uri="{BB962C8B-B14F-4D97-AF65-F5344CB8AC3E}">
        <p14:creationId xmlns:p14="http://schemas.microsoft.com/office/powerpoint/2010/main" val="306734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de cet enseignement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614C16-99D7-49A3-856B-BD78215F1F11}"/>
              </a:ext>
            </a:extLst>
          </p:cNvPr>
          <p:cNvSpPr txBox="1"/>
          <p:nvPr/>
        </p:nvSpPr>
        <p:spPr>
          <a:xfrm>
            <a:off x="1154954" y="2235765"/>
            <a:ext cx="8314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fr-FR" sz="2000" b="1" dirty="0"/>
              <a:t>Réfléchir aux façons d’enseigner, de transmettre</a:t>
            </a:r>
          </a:p>
          <a:p>
            <a:pPr>
              <a:buFont typeface="Wingdings" charset="2"/>
              <a:buChar char="Ø"/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buFont typeface="Wingdings" charset="2"/>
              <a:buChar char="Ø"/>
              <a:defRPr/>
            </a:pPr>
            <a:r>
              <a:rPr lang="fr-FR" sz="2000" b="1" dirty="0"/>
              <a:t>Pour des futurs éducateurs (1</a:t>
            </a:r>
            <a:r>
              <a:rPr lang="fr-FR" sz="2000" b="1" baseline="30000" dirty="0"/>
              <a:t>er</a:t>
            </a:r>
            <a:r>
              <a:rPr lang="fr-FR" sz="2000" b="1" dirty="0"/>
              <a:t> / 2</a:t>
            </a:r>
            <a:r>
              <a:rPr lang="fr-FR" sz="2000" b="1" baseline="30000" dirty="0"/>
              <a:t>nd</a:t>
            </a:r>
            <a:r>
              <a:rPr lang="fr-FR" sz="2000" b="1" dirty="0"/>
              <a:t> degrés)</a:t>
            </a:r>
          </a:p>
          <a:p>
            <a:pPr>
              <a:buFont typeface="Wingdings" charset="2"/>
              <a:buChar char="Ø"/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buFont typeface="Wingdings" charset="2"/>
              <a:buChar char="Ø"/>
              <a:defRPr/>
            </a:pPr>
            <a:r>
              <a:rPr lang="fr-FR" sz="2000" b="1" dirty="0"/>
              <a:t>Se pencher sur l’histoire pour comprendre l’actualité</a:t>
            </a:r>
          </a:p>
          <a:p>
            <a:pPr>
              <a:buFont typeface="Wingdings" charset="2"/>
              <a:buChar char="Ø"/>
              <a:defRPr/>
            </a:pPr>
            <a:endParaRPr lang="fr-FR" sz="2000" b="1" dirty="0"/>
          </a:p>
          <a:p>
            <a:pPr>
              <a:defRPr/>
            </a:pPr>
            <a:endParaRPr lang="fr-FR" sz="2000" b="1" dirty="0"/>
          </a:p>
          <a:p>
            <a:pPr>
              <a:buFont typeface="Wingdings" charset="2"/>
              <a:buChar char="Ø"/>
              <a:defRPr/>
            </a:pPr>
            <a:r>
              <a:rPr lang="fr-FR" sz="2000" b="1" dirty="0"/>
              <a:t>Acquérir une base argumentative (écrit / oral)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1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92" y="201889"/>
            <a:ext cx="8761413" cy="706964"/>
          </a:xfrm>
        </p:spPr>
        <p:txBody>
          <a:bodyPr/>
          <a:lstStyle/>
          <a:p>
            <a:r>
              <a:rPr lang="fr-FR" dirty="0"/>
              <a:t>Les attendus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021018-AEF1-46CB-BBE7-D6C3CAC4EAB6}"/>
              </a:ext>
            </a:extLst>
          </p:cNvPr>
          <p:cNvSpPr txBox="1"/>
          <p:nvPr/>
        </p:nvSpPr>
        <p:spPr>
          <a:xfrm>
            <a:off x="269438" y="1074388"/>
            <a:ext cx="42269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En TD</a:t>
            </a:r>
          </a:p>
          <a:p>
            <a:endParaRPr lang="fr-FR" sz="2000" b="1" dirty="0"/>
          </a:p>
          <a:p>
            <a:r>
              <a:rPr lang="fr-FR" sz="2000" b="1" dirty="0"/>
              <a:t>Ecoute et participation orale</a:t>
            </a:r>
          </a:p>
          <a:p>
            <a:endParaRPr lang="fr-FR" sz="2000" b="1" dirty="0"/>
          </a:p>
          <a:p>
            <a:r>
              <a:rPr lang="fr-FR" sz="2000" b="1" dirty="0"/>
              <a:t>Ecriture</a:t>
            </a:r>
          </a:p>
          <a:p>
            <a:endParaRPr lang="fr-FR" sz="2000" b="1" dirty="0"/>
          </a:p>
          <a:p>
            <a:r>
              <a:rPr lang="fr-FR" sz="2000" b="1" dirty="0"/>
              <a:t>Collaboration</a:t>
            </a:r>
          </a:p>
          <a:p>
            <a:endParaRPr lang="fr-FR" sz="2000" b="1" dirty="0"/>
          </a:p>
          <a:p>
            <a:r>
              <a:rPr lang="fr-FR" sz="2000" b="1" dirty="0"/>
              <a:t>Concentration et bonne humeur</a:t>
            </a:r>
          </a:p>
          <a:p>
            <a:endParaRPr lang="fr-FR" sz="2000" b="1" dirty="0"/>
          </a:p>
        </p:txBody>
      </p:sp>
      <p:pic>
        <p:nvPicPr>
          <p:cNvPr id="8194" name="Picture 2" descr="Dessin de Fille à son bureau colorie par Membre non ...">
            <a:extLst>
              <a:ext uri="{FF2B5EF4-FFF2-40B4-BE49-F238E27FC236}">
                <a16:creationId xmlns:a16="http://schemas.microsoft.com/office/drawing/2014/main" id="{40F49E01-E085-4955-A3CA-4C6EF8DE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224" y="271444"/>
            <a:ext cx="2328070" cy="18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9B6ECB-FA8C-48B0-91D3-733B842939BC}"/>
              </a:ext>
            </a:extLst>
          </p:cNvPr>
          <p:cNvSpPr txBox="1"/>
          <p:nvPr/>
        </p:nvSpPr>
        <p:spPr>
          <a:xfrm>
            <a:off x="5692238" y="975955"/>
            <a:ext cx="84759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Travail personnel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r>
              <a:rPr lang="fr-FR" sz="2000" b="1" dirty="0"/>
              <a:t>Lire</a:t>
            </a:r>
          </a:p>
          <a:p>
            <a:endParaRPr lang="fr-FR" sz="2000" b="1" dirty="0"/>
          </a:p>
          <a:p>
            <a:r>
              <a:rPr lang="fr-FR" sz="2000" b="1" dirty="0"/>
              <a:t>Prendre des notes, organiser ses connaissances</a:t>
            </a:r>
          </a:p>
          <a:p>
            <a:endParaRPr lang="fr-FR" sz="2000" b="1" dirty="0"/>
          </a:p>
          <a:p>
            <a:r>
              <a:rPr lang="fr-FR" sz="2000" b="1" dirty="0"/>
              <a:t>Préparer le TD suivant (des devoirs?)</a:t>
            </a:r>
          </a:p>
          <a:p>
            <a:endParaRPr lang="fr-FR" sz="2000" b="1" dirty="0"/>
          </a:p>
          <a:p>
            <a:r>
              <a:rPr lang="fr-FR" sz="2000" b="1" dirty="0"/>
              <a:t>Apprendre</a:t>
            </a:r>
          </a:p>
          <a:p>
            <a:endParaRPr lang="fr-FR" sz="2000" b="1" dirty="0"/>
          </a:p>
          <a:p>
            <a:r>
              <a:rPr lang="fr-FR" sz="2000" b="1" dirty="0"/>
              <a:t>Communiquer</a:t>
            </a:r>
          </a:p>
        </p:txBody>
      </p:sp>
      <p:pic>
        <p:nvPicPr>
          <p:cNvPr id="10" name="Picture 2" descr="ALISS AND BOOKS: CITATIONS | LA LECTURE...">
            <a:extLst>
              <a:ext uri="{FF2B5EF4-FFF2-40B4-BE49-F238E27FC236}">
                <a16:creationId xmlns:a16="http://schemas.microsoft.com/office/drawing/2014/main" id="{F2D3C3A5-0EC4-4094-B3C8-89A5AED1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205" y="3214244"/>
            <a:ext cx="2196883" cy="13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691E6B-DDB3-4FFB-9890-39028CD2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8" y="4101983"/>
            <a:ext cx="2838450" cy="13335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61F82A7-0B15-4F27-9E26-ABEE8E38D805}"/>
              </a:ext>
            </a:extLst>
          </p:cNvPr>
          <p:cNvSpPr txBox="1"/>
          <p:nvPr/>
        </p:nvSpPr>
        <p:spPr>
          <a:xfrm>
            <a:off x="4390279" y="5322515"/>
            <a:ext cx="751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>
                <a:solidFill>
                  <a:schemeClr val="accent1">
                    <a:lumMod val="75000"/>
                  </a:schemeClr>
                </a:solidFill>
              </a:rPr>
              <a:t>Sabine.pelle@universite-paris-saclay.fr</a:t>
            </a:r>
            <a:endParaRPr lang="fr-F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5B937-1396-43BE-860C-43006165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937" y="363616"/>
            <a:ext cx="8761413" cy="706964"/>
          </a:xfrm>
        </p:spPr>
        <p:txBody>
          <a:bodyPr/>
          <a:lstStyle/>
          <a:p>
            <a:r>
              <a:rPr lang="fr-FR" dirty="0"/>
              <a:t>L’évaluation</a:t>
            </a:r>
          </a:p>
        </p:txBody>
      </p:sp>
      <p:pic>
        <p:nvPicPr>
          <p:cNvPr id="9218" name="Picture 2" descr="ΓΑΛΛΙΚΑ ΣΤΟ ΣΧΟΛΕΙΟ ΜΑΣ : Vers la fin des notes à l&amp;#39;école?">
            <a:extLst>
              <a:ext uri="{FF2B5EF4-FFF2-40B4-BE49-F238E27FC236}">
                <a16:creationId xmlns:a16="http://schemas.microsoft.com/office/drawing/2014/main" id="{AFAA7B62-4341-4801-832E-7B28E5BD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87" y="842670"/>
            <a:ext cx="1971674" cy="16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ABA4137-553D-4E02-B124-08AF4209E270}"/>
              </a:ext>
            </a:extLst>
          </p:cNvPr>
          <p:cNvSpPr txBox="1"/>
          <p:nvPr/>
        </p:nvSpPr>
        <p:spPr>
          <a:xfrm>
            <a:off x="1166625" y="1680631"/>
            <a:ext cx="1014403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de la note en TD :</a:t>
            </a:r>
          </a:p>
          <a:p>
            <a:pPr lvl="0"/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1/3 de la note sur le ramassage de questions de TD (liées aux textes)</a:t>
            </a:r>
          </a:p>
          <a:p>
            <a:pPr lvl="0"/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1/3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note sur des travaux écrits (argumentation)</a:t>
            </a:r>
          </a:p>
          <a:p>
            <a:pPr lvl="0"/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1/3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note sur des travaux oraux (notamment collectifs)</a:t>
            </a:r>
          </a:p>
          <a:p>
            <a:pPr lvl="0"/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- 50% de la note lors d’une évaluation finale:</a:t>
            </a:r>
          </a:p>
          <a:p>
            <a:pPr lvl="0"/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Réponse argumentée à une question complexe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686BA-7AD5-4CD5-9320-6DDA12C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Quelques images pour commencer la réflexion</a:t>
            </a:r>
            <a:endParaRPr lang="fr-FR" dirty="0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476067A9-F2A7-4D4E-BE70-B7B857300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/>
          <a:stretch/>
        </p:blipFill>
        <p:spPr bwMode="auto">
          <a:xfrm>
            <a:off x="276612" y="1744824"/>
            <a:ext cx="5351462" cy="36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AB967C-5738-4A17-AA06-6D9A5C87CB4E}"/>
              </a:ext>
            </a:extLst>
          </p:cNvPr>
          <p:cNvSpPr txBox="1"/>
          <p:nvPr/>
        </p:nvSpPr>
        <p:spPr>
          <a:xfrm>
            <a:off x="5956599" y="2487591"/>
            <a:ext cx="6365808" cy="77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 silence et la concentration sont-ils les préalable à l’apprentissage ? </a:t>
            </a:r>
          </a:p>
        </p:txBody>
      </p:sp>
    </p:spTree>
    <p:extLst>
      <p:ext uri="{BB962C8B-B14F-4D97-AF65-F5344CB8AC3E}">
        <p14:creationId xmlns:p14="http://schemas.microsoft.com/office/powerpoint/2010/main" val="112785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686BA-7AD5-4CD5-9320-6DDA12C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Quelques images pour commencer la réflexion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AB967C-5738-4A17-AA06-6D9A5C87CB4E}"/>
              </a:ext>
            </a:extLst>
          </p:cNvPr>
          <p:cNvSpPr txBox="1"/>
          <p:nvPr/>
        </p:nvSpPr>
        <p:spPr>
          <a:xfrm>
            <a:off x="5956599" y="2487591"/>
            <a:ext cx="6365808" cy="112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Dans quelle mesure la mise en activité de l’enfant permet une stabilisation des apprentissages ?</a:t>
            </a: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CFBC9FF-840B-45C1-9611-D0B3D83A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604963"/>
            <a:ext cx="5168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0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686BA-7AD5-4CD5-9320-6DDA12C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Quelques images pour commencer la réflexion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AB967C-5738-4A17-AA06-6D9A5C87CB4E}"/>
              </a:ext>
            </a:extLst>
          </p:cNvPr>
          <p:cNvSpPr txBox="1"/>
          <p:nvPr/>
        </p:nvSpPr>
        <p:spPr>
          <a:xfrm>
            <a:off x="5956599" y="2487591"/>
            <a:ext cx="6365808" cy="77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La répétition est une étape incontournable dans la réussite?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0CB1D57E-5DFD-491C-B139-5D957F71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1602581"/>
            <a:ext cx="58070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6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686BA-7AD5-4CD5-9320-6DDA12C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Quelques images pour commencer la réflexion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AB967C-5738-4A17-AA06-6D9A5C87CB4E}"/>
              </a:ext>
            </a:extLst>
          </p:cNvPr>
          <p:cNvSpPr txBox="1"/>
          <p:nvPr/>
        </p:nvSpPr>
        <p:spPr>
          <a:xfrm>
            <a:off x="5956599" y="2487591"/>
            <a:ext cx="6365808" cy="112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/>
              <a:t>Les nouvelles technologies représentent-elles un énorme pas en avant dans les méthodes mises en place par l’enseignant?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02E6DC15-EDC1-4004-BA3E-25F02091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81150"/>
            <a:ext cx="5753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87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42800A18-35BA-EC41-B8C8-B2EB80C86888}" vid="{0AEF19FC-64CA-074A-8358-7D912B3F47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 TD1 SH L2</Template>
  <TotalTime>76</TotalTime>
  <Words>1297</Words>
  <Application>Microsoft Office PowerPoint</Application>
  <PresentationFormat>Grand écran</PresentationFormat>
  <Paragraphs>170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Fondements socio-historiques de l’EP dans le Système éducatif</vt:lpstr>
      <vt:lpstr>Le programme du jour</vt:lpstr>
      <vt:lpstr>Les enjeux de cet enseignement</vt:lpstr>
      <vt:lpstr>Les attendus</vt:lpstr>
      <vt:lpstr>L’évaluation</vt:lpstr>
      <vt:lpstr>Quelques images pour commencer la réflexion</vt:lpstr>
      <vt:lpstr>Quelques images pour commencer la réflexion</vt:lpstr>
      <vt:lpstr>Quelques images pour commencer la réflexion</vt:lpstr>
      <vt:lpstr>Quelques images pour commencer la réflexion</vt:lpstr>
      <vt:lpstr>Lecture guidée</vt:lpstr>
      <vt:lpstr>Lecture guidée</vt:lpstr>
      <vt:lpstr>Question d’écriture</vt:lpstr>
      <vt:lpstr>Méthodologie attendue</vt:lpstr>
      <vt:lpstr>Pour la semaine prochaine</vt:lpstr>
      <vt:lpstr>Les discours pédagogiques (mots compliqués)</vt:lpstr>
      <vt:lpstr>Le discours contestataire</vt:lpstr>
      <vt:lpstr>Le discours contestataire</vt:lpstr>
      <vt:lpstr>Le discours novateur</vt:lpstr>
      <vt:lpstr>Le discours fonctionnel</vt:lpstr>
      <vt:lpstr>Le discours fonctionnel</vt:lpstr>
      <vt:lpstr>Le discours humaniste</vt:lpstr>
      <vt:lpstr>Le discours officiel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Fondements socio-historiques de l’EP dans le Système éducatif</dc:title>
  <dc:creator>drevet</dc:creator>
  <cp:lastModifiedBy>sabine pelle</cp:lastModifiedBy>
  <cp:revision>41</cp:revision>
  <dcterms:created xsi:type="dcterms:W3CDTF">2020-12-29T15:22:33Z</dcterms:created>
  <dcterms:modified xsi:type="dcterms:W3CDTF">2025-01-16T08:15:30Z</dcterms:modified>
</cp:coreProperties>
</file>