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297" r:id="rId2"/>
    <p:sldId id="510" r:id="rId3"/>
    <p:sldId id="503" r:id="rId4"/>
    <p:sldId id="515" r:id="rId5"/>
    <p:sldId id="517" r:id="rId6"/>
    <p:sldId id="457" r:id="rId7"/>
    <p:sldId id="499" r:id="rId8"/>
    <p:sldId id="500" r:id="rId9"/>
    <p:sldId id="504" r:id="rId10"/>
    <p:sldId id="522" r:id="rId11"/>
    <p:sldId id="497" r:id="rId12"/>
    <p:sldId id="526" r:id="rId13"/>
    <p:sldId id="527" r:id="rId14"/>
    <p:sldId id="505" r:id="rId15"/>
    <p:sldId id="523" r:id="rId16"/>
    <p:sldId id="464" r:id="rId17"/>
    <p:sldId id="473" r:id="rId18"/>
    <p:sldId id="477" r:id="rId19"/>
    <p:sldId id="466" r:id="rId20"/>
    <p:sldId id="486" r:id="rId21"/>
    <p:sldId id="487" r:id="rId22"/>
    <p:sldId id="474" r:id="rId23"/>
    <p:sldId id="488" r:id="rId24"/>
    <p:sldId id="489" r:id="rId25"/>
    <p:sldId id="482" r:id="rId26"/>
    <p:sldId id="524" r:id="rId27"/>
    <p:sldId id="483" r:id="rId28"/>
    <p:sldId id="491" r:id="rId29"/>
    <p:sldId id="470" r:id="rId30"/>
    <p:sldId id="490" r:id="rId31"/>
    <p:sldId id="492" r:id="rId32"/>
    <p:sldId id="493" r:id="rId33"/>
    <p:sldId id="480" r:id="rId34"/>
    <p:sldId id="506" r:id="rId35"/>
    <p:sldId id="363" r:id="rId36"/>
    <p:sldId id="433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E7800F"/>
    <a:srgbClr val="D49376"/>
    <a:srgbClr val="BD582C"/>
    <a:srgbClr val="ED2357"/>
    <a:srgbClr val="FFF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6"/>
    <p:restoredTop sz="93800"/>
  </p:normalViewPr>
  <p:slideViewPr>
    <p:cSldViewPr snapToGrid="0" snapToObjects="1">
      <p:cViewPr>
        <p:scale>
          <a:sx n="92" d="100"/>
          <a:sy n="92" d="100"/>
        </p:scale>
        <p:origin x="61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863CE-7AC9-C34B-8AB8-F9497ED18B66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C7B9-8F8F-3F42-BFFD-D86B1DFB3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1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C7B9-8F8F-3F42-BFFD-D86B1DFB3AF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7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CB3461-17E3-1747-ACD2-9A545D2267F3}" type="datetimeFigureOut">
              <a:rPr lang="fr-FR" smtClean="0"/>
              <a:t>12/01/2025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12C286-4348-EF49-98AE-83ACC3024E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ix.fr/campagnes/SDTTRP931/presentation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s.pix.fr/edu" TargetMode="External"/><Relationship Id="rId2" Type="http://schemas.openxmlformats.org/officeDocument/2006/relationships/hyperlink" Target="https://pix.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gistere.education.fr/dgesco/enrol/index.php?id=296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ix.fr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20404/downloa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721/evaluer-et-certifier-les-competences-numeriqu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20392/downloa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20392/download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ice71.cir.ac-dijon.fr/cadre-de-reference-des-competences-numeriques-crcn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ice71.cir.ac-dijon.fr/wp-content/uploads/sites/5/crcn/CRCN_programmation_v4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ice71.cir.ac-dijon.fr/wp-content/uploads/sites/5/crcn/1-Informations-donnees/CRCN_1.1_DEF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ice71.cir.ac-dijon.fr/wp-content/uploads/sites/5/crcn/CRCN_Grille-de-positionnement-de-leleve-vd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ce71.cir.ac-dijon.fr/le-suivi-des-competences-du-crcn-des-eleve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eduscol.education.fr/document/20389/download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eduscol.education.fr/document/20404/downlo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eduscol.education.fr/document/20395/download" TargetMode="External"/><Relationship Id="rId4" Type="http://schemas.openxmlformats.org/officeDocument/2006/relationships/hyperlink" Target="https://eduscol.education.fr/document/20392/downloa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.plancon-arnould@universite-paris-saclay.fr" TargetMode="External"/><Relationship Id="rId2" Type="http://schemas.openxmlformats.org/officeDocument/2006/relationships/hyperlink" Target="https://fr.padlet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adlet.com/mmelaurearnould/cr-er-son-environnement-num-rique-de-travail-ecglz552ibeqlk9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histoirenumerique/6g24acli4jk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eseau-canope.fr/academie-de-versailles/atelier-canope-91-evry.html#reperer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895" y="907492"/>
            <a:ext cx="8252829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EC 212</a:t>
            </a:r>
            <a:br>
              <a:rPr lang="fr-FR" dirty="0"/>
            </a:br>
            <a:r>
              <a:rPr lang="fr-FR" dirty="0"/>
              <a:t>Pratiques numériques en milieu scolaire</a:t>
            </a:r>
            <a:endParaRPr lang="fr-FR" sz="6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0" y="131330"/>
            <a:ext cx="1054337" cy="1038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3" y="127160"/>
            <a:ext cx="1042410" cy="10424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24" y="164475"/>
            <a:ext cx="981895" cy="9896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60" y="186723"/>
            <a:ext cx="1006073" cy="9673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77" y="107880"/>
            <a:ext cx="1069195" cy="10691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2" y="127159"/>
            <a:ext cx="959688" cy="10499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03" y="4936136"/>
            <a:ext cx="2848576" cy="13456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6E226CF-890A-F569-4E38-A0F5C3B37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47" y="4523756"/>
            <a:ext cx="3682652" cy="16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327" y="78229"/>
            <a:ext cx="69342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Modalités de contrôle</a:t>
            </a:r>
            <a:br>
              <a:rPr lang="fr-FR" dirty="0"/>
            </a:br>
            <a:r>
              <a:rPr lang="fr-FR" dirty="0"/>
              <a:t>des connaissances de l’EC 212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D6DB0C7-93D8-F512-54BA-7A90D6AD6891}"/>
              </a:ext>
            </a:extLst>
          </p:cNvPr>
          <p:cNvCxnSpPr/>
          <p:nvPr/>
        </p:nvCxnSpPr>
        <p:spPr>
          <a:xfrm>
            <a:off x="2005495" y="920648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876B2DE-791E-98D1-48B4-253CE8804BE3}"/>
              </a:ext>
            </a:extLst>
          </p:cNvPr>
          <p:cNvSpPr txBox="1"/>
          <p:nvPr/>
        </p:nvSpPr>
        <p:spPr>
          <a:xfrm>
            <a:off x="146050" y="1674168"/>
            <a:ext cx="8851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sz="2000" dirty="0">
                <a:solidFill>
                  <a:srgbClr val="FF9900"/>
                </a:solidFill>
              </a:rPr>
              <a:t>Valider le PIX +EDU « Les essentiels »</a:t>
            </a:r>
          </a:p>
          <a:p>
            <a:pPr algn="just"/>
            <a:r>
              <a:rPr lang="fr-FR" sz="2000" dirty="0">
                <a:solidFill>
                  <a:schemeClr val="accent1"/>
                </a:solidFill>
                <a:hlinkClick r:id="rId2"/>
              </a:rPr>
              <a:t>https://app.pix.fr/campagnes/SDTTRP931/presentation</a:t>
            </a:r>
            <a:r>
              <a:rPr lang="fr-FR" sz="2000" dirty="0">
                <a:solidFill>
                  <a:schemeClr val="accent1"/>
                </a:solidFill>
              </a:rPr>
              <a:t> :  code  </a:t>
            </a:r>
            <a:r>
              <a:rPr lang="fr-FR" sz="2000" dirty="0"/>
              <a:t>SDTTRP931. </a:t>
            </a:r>
          </a:p>
          <a:p>
            <a:pPr algn="just"/>
            <a:endParaRPr lang="fr-FR" sz="2000" dirty="0">
              <a:solidFill>
                <a:schemeClr val="accent1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fr-FR" sz="2000" dirty="0">
                <a:solidFill>
                  <a:schemeClr val="accent1"/>
                </a:solidFill>
              </a:rPr>
              <a:t>Réalisation d’une séquence/séance pédagogique dans le cadre de la classe du SOPA ou du SR qui :</a:t>
            </a:r>
          </a:p>
          <a:p>
            <a:pPr marL="457200" indent="-457200" algn="just">
              <a:buFontTx/>
              <a:buChar char="-"/>
            </a:pPr>
            <a:r>
              <a:rPr lang="fr-FR" sz="2000" dirty="0"/>
              <a:t>met en œuvre l’usage d’outils numériques,</a:t>
            </a:r>
          </a:p>
          <a:p>
            <a:pPr marL="457200" indent="-457200" algn="just">
              <a:buFontTx/>
              <a:buChar char="-"/>
            </a:pPr>
            <a:r>
              <a:rPr lang="fr-FR" sz="2000" dirty="0"/>
              <a:t>et/ou qui développe la culture numérique des élèves.</a:t>
            </a:r>
          </a:p>
          <a:p>
            <a:pPr algn="just"/>
            <a:endParaRPr lang="fr-FR" sz="2000" dirty="0"/>
          </a:p>
          <a:p>
            <a:pPr marL="457200" indent="-457200" algn="just">
              <a:buFont typeface="+mj-lt"/>
              <a:buAutoNum type="arabicPeriod" startAt="3"/>
            </a:pPr>
            <a:r>
              <a:rPr lang="fr-FR" sz="2000" dirty="0">
                <a:solidFill>
                  <a:schemeClr val="accent1"/>
                </a:solidFill>
              </a:rPr>
              <a:t>Rédaction d’un compte-rendu composé de 3 parties : 5 pages maximum</a:t>
            </a:r>
          </a:p>
          <a:p>
            <a:pPr algn="just"/>
            <a:r>
              <a:rPr lang="fr-FR" sz="2000" dirty="0"/>
              <a:t>I. </a:t>
            </a:r>
            <a:r>
              <a:rPr lang="fr-FR" sz="2000" u="sng" dirty="0"/>
              <a:t>La conception</a:t>
            </a:r>
            <a:r>
              <a:rPr lang="fr-FR" sz="2000" dirty="0"/>
              <a:t> : fiche séquence / séance (1 à 2 pages)</a:t>
            </a:r>
          </a:p>
          <a:p>
            <a:pPr algn="just"/>
            <a:r>
              <a:rPr lang="fr-FR" sz="2000" dirty="0"/>
              <a:t>II. </a:t>
            </a:r>
            <a:r>
              <a:rPr lang="fr-FR" sz="2000" u="sng" dirty="0"/>
              <a:t>La mise en œuvre</a:t>
            </a:r>
            <a:r>
              <a:rPr lang="fr-FR" sz="2000" dirty="0"/>
              <a:t> : descriptif in vivo (illustrations 	avec des prises de vues de la classe et/ou des travaux d’élèves) (1 à 2 pages)</a:t>
            </a:r>
          </a:p>
          <a:p>
            <a:pPr algn="just"/>
            <a:r>
              <a:rPr lang="fr-FR" sz="2000" dirty="0"/>
              <a:t>III. </a:t>
            </a:r>
            <a:r>
              <a:rPr lang="fr-FR" sz="2000" u="sng" dirty="0"/>
              <a:t>Le retour réflexif</a:t>
            </a:r>
            <a:r>
              <a:rPr lang="fr-FR" sz="2000" dirty="0"/>
              <a:t> : réussite, remédiation à envisager (1 page)</a:t>
            </a:r>
          </a:p>
          <a:p>
            <a:pPr marL="514350" indent="-514350" algn="just">
              <a:buFont typeface="+mj-lt"/>
              <a:buAutoNum type="arabicPeriod"/>
            </a:pPr>
            <a:endParaRPr lang="fr-F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9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2896"/>
          </a:xfrm>
        </p:spPr>
        <p:txBody>
          <a:bodyPr/>
          <a:lstStyle/>
          <a:p>
            <a:pPr algn="ctr"/>
            <a:r>
              <a:rPr lang="fr-FR" dirty="0"/>
              <a:t>Programme de la formation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65C95EC-24EE-C51A-51C3-7D4A4F1B527C}"/>
              </a:ext>
            </a:extLst>
          </p:cNvPr>
          <p:cNvCxnSpPr/>
          <p:nvPr/>
        </p:nvCxnSpPr>
        <p:spPr>
          <a:xfrm>
            <a:off x="2107095" y="1127762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4EEC401A-8F41-4C5F-9CB6-75925C3B1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85644"/>
              </p:ext>
            </p:extLst>
          </p:nvPr>
        </p:nvGraphicFramePr>
        <p:xfrm>
          <a:off x="0" y="1176024"/>
          <a:ext cx="9008076" cy="4729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6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THÉMATIQUES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CM</a:t>
                      </a:r>
                    </a:p>
                    <a:p>
                      <a:pPr algn="ctr"/>
                      <a:r>
                        <a:rPr lang="fr-FR" dirty="0"/>
                        <a:t>Vendredi 15 janvier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NUMÉRIQUE À L’ÉCOLE ÉLÉMENTAIRE</a:t>
                      </a:r>
                    </a:p>
                    <a:p>
                      <a:pPr algn="ctr"/>
                      <a:r>
                        <a:rPr lang="fr-FR" dirty="0"/>
                        <a:t>SE</a:t>
                      </a:r>
                      <a:r>
                        <a:rPr lang="fr-FR" baseline="0" dirty="0"/>
                        <a:t> CRÉER UN ENVIRONNEMENT </a:t>
                      </a:r>
                      <a:r>
                        <a:rPr lang="fr-FR" dirty="0"/>
                        <a:t>NUMÉRIQUE DE TRAVAIL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Journée n°1</a:t>
                      </a:r>
                    </a:p>
                    <a:p>
                      <a:pPr algn="ctr"/>
                      <a:r>
                        <a:rPr lang="fr-FR" b="0" dirty="0"/>
                        <a:t>Mardi 21 janvier </a:t>
                      </a:r>
                      <a:r>
                        <a:rPr lang="fr-FR" dirty="0"/>
                        <a:t>(9h00-17h00)</a:t>
                      </a:r>
                    </a:p>
                    <a:p>
                      <a:pPr algn="ctr"/>
                      <a:r>
                        <a:rPr lang="fr-FR" dirty="0"/>
                        <a:t>Vendredi 23 janvier  (9h00-17h00)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</a:rPr>
                        <a:t>ATELIER CANOPÉ D’EVRY-COURCOURONNES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 Matin : PROGRAMMER À L’ÉCOLE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/>
                        <a:t>Robotique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/>
                        <a:t>Programmation et codage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dirty="0"/>
                        <a:t>Après midi : AKATON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dirty="0"/>
                        <a:t>- projet  : vidéo  et robotique (DANE)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Journée n°2</a:t>
                      </a:r>
                    </a:p>
                    <a:p>
                      <a:pPr algn="ctr"/>
                      <a:r>
                        <a:rPr lang="fr-FR" b="0" dirty="0"/>
                        <a:t>Mardi 4 mars</a:t>
                      </a:r>
                      <a:r>
                        <a:rPr lang="fr-FR" dirty="0"/>
                        <a:t>(9h00-17h00)</a:t>
                      </a:r>
                    </a:p>
                    <a:p>
                      <a:pPr algn="ctr"/>
                      <a:r>
                        <a:rPr lang="fr-FR" dirty="0"/>
                        <a:t>Vendredi 6 mars(9h00-17h00)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</a:rPr>
                        <a:t>ATELIER CANOPÉ D’EVRY-COURCOURONNES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Matin : outils a utiliser avec les élèves</a:t>
                      </a:r>
                    </a:p>
                    <a:p>
                      <a:pPr algn="l"/>
                      <a:r>
                        <a:rPr lang="fr-FR" dirty="0"/>
                        <a:t>Book </a:t>
                      </a:r>
                      <a:r>
                        <a:rPr lang="fr-FR" dirty="0" err="1"/>
                        <a:t>creator</a:t>
                      </a:r>
                      <a:r>
                        <a:rPr lang="fr-FR" dirty="0"/>
                        <a:t>, différencier avec le numérique, </a:t>
                      </a:r>
                      <a:r>
                        <a:rPr lang="fr-FR" dirty="0" err="1"/>
                        <a:t>Quizinière</a:t>
                      </a:r>
                      <a:endParaRPr lang="fr-FR" dirty="0"/>
                    </a:p>
                    <a:p>
                      <a:pPr algn="l"/>
                      <a:r>
                        <a:rPr lang="fr-FR" dirty="0"/>
                        <a:t>Après midi : IA comme outil de l’enseignant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Au plus tard le 7 avril janvier 2025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Rendu individuel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0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60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B02BB8-4233-4EA7-A463-F47AC3991136}"/>
              </a:ext>
            </a:extLst>
          </p:cNvPr>
          <p:cNvSpPr txBox="1"/>
          <p:nvPr/>
        </p:nvSpPr>
        <p:spPr>
          <a:xfrm>
            <a:off x="55418" y="995489"/>
            <a:ext cx="87299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Deux volets d’évaluation : 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Positionnement sur le </a:t>
            </a:r>
            <a:r>
              <a:rPr lang="fr-FR" dirty="0">
                <a:highlight>
                  <a:srgbClr val="FF9900"/>
                </a:highlight>
              </a:rPr>
              <a:t>volet automatisé </a:t>
            </a:r>
            <a:r>
              <a:rPr lang="fr-FR" dirty="0"/>
              <a:t>du PIX +EDU "Les essentiels« .</a:t>
            </a:r>
          </a:p>
          <a:p>
            <a:pPr lvl="1"/>
            <a:r>
              <a:rPr lang="fr-FR" dirty="0"/>
              <a:t>Volet est accessible depuis votre compte </a:t>
            </a:r>
            <a:r>
              <a:rPr lang="fr-FR" dirty="0" err="1"/>
              <a:t>pix</a:t>
            </a:r>
            <a:r>
              <a:rPr lang="fr-FR" dirty="0"/>
              <a:t> sur </a:t>
            </a:r>
            <a:r>
              <a:rPr lang="fr-FR" dirty="0">
                <a:hlinkClick r:id="rId2"/>
              </a:rPr>
              <a:t>https://pix.fr/</a:t>
            </a:r>
            <a:endParaRPr lang="fr-FR" dirty="0"/>
          </a:p>
          <a:p>
            <a:pPr lvl="1"/>
            <a:r>
              <a:rPr lang="fr-FR" dirty="0"/>
              <a:t>puis "J'ai un code"  Code : SDTTRP931. (environ 2 heures de travail)</a:t>
            </a:r>
          </a:p>
          <a:p>
            <a:pPr lvl="1"/>
            <a:r>
              <a:rPr lang="fr-FR" dirty="0"/>
              <a:t> A travailler avant les TD afin de pouvoir poser vos questions, et avant le 7 avril.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Evaluation des étudiants à partir du </a:t>
            </a:r>
            <a:r>
              <a:rPr lang="fr-FR" dirty="0">
                <a:highlight>
                  <a:srgbClr val="FF9900"/>
                </a:highlight>
              </a:rPr>
              <a:t>volet professionnel </a:t>
            </a:r>
            <a:r>
              <a:rPr lang="fr-FR" dirty="0"/>
              <a:t>de PIX+EDU.</a:t>
            </a:r>
          </a:p>
          <a:p>
            <a:pPr lvl="1"/>
            <a:r>
              <a:rPr lang="fr-FR" dirty="0"/>
              <a:t> A partir des productions de TD des étudiants (un projet) et de leur retour (possibilité d'une mise en œuvre simulée entre étudiants ou réelle en classe avec des élèves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dirty="0"/>
              <a:t>Pour préparer l’évaluation PIX+EDU, </a:t>
            </a:r>
          </a:p>
          <a:p>
            <a:r>
              <a:rPr lang="fr-FR" dirty="0"/>
              <a:t>1- Visionner les tutoriels suivants </a:t>
            </a:r>
            <a:r>
              <a:rPr lang="fr-FR" dirty="0">
                <a:hlinkClick r:id="rId3"/>
              </a:rPr>
              <a:t>https://tutos.pix.fr/edu</a:t>
            </a:r>
            <a:r>
              <a:rPr lang="fr-FR" dirty="0"/>
              <a:t>.</a:t>
            </a:r>
          </a:p>
          <a:p>
            <a:r>
              <a:rPr lang="fr-FR" dirty="0"/>
              <a:t>2- Entrainez-vous sur </a:t>
            </a:r>
            <a:r>
              <a:rPr lang="fr-FR" dirty="0" err="1"/>
              <a:t>M@gister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https://magistere.education.fr/dgesco/enrol/index.php?id=2969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D0726E3-AF49-41FA-8B7C-DCF9F7D4098B}"/>
              </a:ext>
            </a:extLst>
          </p:cNvPr>
          <p:cNvSpPr txBox="1">
            <a:spLocks/>
          </p:cNvSpPr>
          <p:nvPr/>
        </p:nvSpPr>
        <p:spPr>
          <a:xfrm>
            <a:off x="800100" y="163902"/>
            <a:ext cx="7543800" cy="83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/>
              <a:t>Pix EDU+</a:t>
            </a:r>
            <a:endParaRPr lang="fr-FR" dirty="0"/>
          </a:p>
        </p:txBody>
      </p:sp>
      <p:sp>
        <p:nvSpPr>
          <p:cNvPr id="5" name="Flèche : courbe vers le haut 4">
            <a:extLst>
              <a:ext uri="{FF2B5EF4-FFF2-40B4-BE49-F238E27FC236}">
                <a16:creationId xmlns:a16="http://schemas.microsoft.com/office/drawing/2014/main" id="{6F41DFAD-BCE4-48B8-979D-1F5DA64CA680}"/>
              </a:ext>
            </a:extLst>
          </p:cNvPr>
          <p:cNvSpPr/>
          <p:nvPr/>
        </p:nvSpPr>
        <p:spPr>
          <a:xfrm rot="5400000">
            <a:off x="58808" y="1698648"/>
            <a:ext cx="405724" cy="4125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 : courbe vers le haut 5">
            <a:extLst>
              <a:ext uri="{FF2B5EF4-FFF2-40B4-BE49-F238E27FC236}">
                <a16:creationId xmlns:a16="http://schemas.microsoft.com/office/drawing/2014/main" id="{DE1097A0-2B84-4029-B3CA-9BF52D576021}"/>
              </a:ext>
            </a:extLst>
          </p:cNvPr>
          <p:cNvSpPr/>
          <p:nvPr/>
        </p:nvSpPr>
        <p:spPr>
          <a:xfrm rot="5400000">
            <a:off x="58808" y="3091029"/>
            <a:ext cx="405724" cy="4125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7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4286D-D840-431C-B0A6-D44B23B6B80F}"/>
              </a:ext>
            </a:extLst>
          </p:cNvPr>
          <p:cNvSpPr txBox="1">
            <a:spLocks/>
          </p:cNvSpPr>
          <p:nvPr/>
        </p:nvSpPr>
        <p:spPr>
          <a:xfrm>
            <a:off x="423969" y="230280"/>
            <a:ext cx="8036835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/>
              <a:t>Consignes de travail 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8A7893-CE85-4F17-AD83-D60409E2E05A}"/>
              </a:ext>
            </a:extLst>
          </p:cNvPr>
          <p:cNvSpPr txBox="1"/>
          <p:nvPr/>
        </p:nvSpPr>
        <p:spPr>
          <a:xfrm>
            <a:off x="-136169" y="1140710"/>
            <a:ext cx="85623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fr-FR" sz="2400" dirty="0"/>
              <a:t>Positionnement sur le </a:t>
            </a:r>
            <a:r>
              <a:rPr lang="fr-FR" sz="2400" dirty="0">
                <a:highlight>
                  <a:srgbClr val="FF9900"/>
                </a:highlight>
              </a:rPr>
              <a:t>volet automatisé </a:t>
            </a:r>
          </a:p>
          <a:p>
            <a:pPr lvl="1" algn="ctr"/>
            <a:r>
              <a:rPr lang="fr-FR" sz="2400" dirty="0"/>
              <a:t> PIX +EDU « Les essentiels »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lvl="1"/>
            <a:endParaRPr lang="fr-FR" sz="2400" dirty="0"/>
          </a:p>
          <a:p>
            <a:pPr marL="800100" lvl="1" indent="-342900">
              <a:buFont typeface="+mj-lt"/>
              <a:buAutoNum type="arabicPeriod"/>
            </a:pPr>
            <a:r>
              <a:rPr lang="fr-FR" sz="2400" dirty="0" err="1"/>
              <a:t>Ouvez</a:t>
            </a:r>
            <a:r>
              <a:rPr lang="fr-FR" sz="2400" dirty="0"/>
              <a:t> votre compte </a:t>
            </a:r>
            <a:r>
              <a:rPr lang="fr-FR" sz="2400" dirty="0" err="1"/>
              <a:t>Pix</a:t>
            </a:r>
            <a:r>
              <a:rPr lang="fr-FR" sz="2400" dirty="0"/>
              <a:t> sur </a:t>
            </a:r>
            <a:r>
              <a:rPr lang="fr-FR" sz="2400" dirty="0">
                <a:hlinkClick r:id="rId2"/>
              </a:rPr>
              <a:t>https://pix.fr/</a:t>
            </a:r>
            <a:endParaRPr lang="fr-FR" sz="2400" dirty="0"/>
          </a:p>
          <a:p>
            <a:pPr marL="800100" lvl="1" indent="-342900">
              <a:buFont typeface="+mj-lt"/>
              <a:buAutoNum type="arabicPeriod"/>
            </a:pPr>
            <a:r>
              <a:rPr lang="fr-FR" sz="2400" dirty="0"/>
              <a:t>Aller dans l’onglet  "J'ai un code"  Code : SDTTRP931.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/>
              <a:t>Débuter le positionnement (environ 2 heures de travail)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/>
              <a:t> A terminer avant les TD afin de pouvoir poser vos questions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/>
              <a:t>Téléchargement des notes  par Laure le 7 avril.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2690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58D0E-95F7-67A5-7372-0692E941F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" y="898652"/>
            <a:ext cx="870204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III.</a:t>
            </a:r>
            <a:br>
              <a:rPr lang="fr-FR" dirty="0"/>
            </a:br>
            <a:r>
              <a:rPr lang="fr-FR" sz="8000" dirty="0"/>
              <a:t>Présentation du CRCN à l’école élémentaire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DEECE7-2C3A-091B-B761-994600026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0" y="131330"/>
            <a:ext cx="1054337" cy="10382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C8B759-DA30-23F9-73DC-6A9477083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3" y="127160"/>
            <a:ext cx="1042410" cy="10424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46B294-7DFE-7C8F-1C10-A40E579AF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24" y="164475"/>
            <a:ext cx="981895" cy="9896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708789-07AF-1AE6-8F0B-69BAD84F1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60" y="186723"/>
            <a:ext cx="1006073" cy="9673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D34141-6018-1E3F-EF1C-148119477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77" y="107880"/>
            <a:ext cx="1069195" cy="10691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581004-8DF4-A90B-2245-AF0110813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2" y="127159"/>
            <a:ext cx="959688" cy="10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9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F9BF8-38FD-C8B7-214F-B9BA72B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 cadre de référence des compétences numériques (CRCN)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C5D87C-281C-C698-7F8C-3FA0CC3D999C}"/>
              </a:ext>
            </a:extLst>
          </p:cNvPr>
          <p:cNvSpPr txBox="1"/>
          <p:nvPr/>
        </p:nvSpPr>
        <p:spPr>
          <a:xfrm>
            <a:off x="250520" y="2041743"/>
            <a:ext cx="8743167" cy="131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1. Fiche d’identité du CRCN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8E56BAE-4492-4367-E409-1E61D6F61C9B}"/>
              </a:ext>
            </a:extLst>
          </p:cNvPr>
          <p:cNvCxnSpPr/>
          <p:nvPr/>
        </p:nvCxnSpPr>
        <p:spPr>
          <a:xfrm>
            <a:off x="2107095" y="1737361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texte, personne, capture d’écran, posant&#10;&#10;Description générée automatiquement">
            <a:extLst>
              <a:ext uri="{FF2B5EF4-FFF2-40B4-BE49-F238E27FC236}">
                <a16:creationId xmlns:a16="http://schemas.microsoft.com/office/drawing/2014/main" id="{947D3D02-AC8C-C39E-E40B-31B30D77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9" y="2700000"/>
            <a:ext cx="2553234" cy="3603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DFD6A01-FADF-527E-7CBE-0057BCF74952}"/>
              </a:ext>
            </a:extLst>
          </p:cNvPr>
          <p:cNvSpPr txBox="1"/>
          <p:nvPr/>
        </p:nvSpPr>
        <p:spPr>
          <a:xfrm>
            <a:off x="3473780" y="2669559"/>
            <a:ext cx="489298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Mis en œuvre à la rentrée 2019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Etablit par le ministère de l’éducation nationale et de la Jeunesse et celui de l’enseignement supérieur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Inspiré du cadre européen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Valable de l’école à l’université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799CF73-A3CF-F004-676B-9F9C4BD0653C}"/>
              </a:ext>
            </a:extLst>
          </p:cNvPr>
          <p:cNvSpPr txBox="1"/>
          <p:nvPr/>
        </p:nvSpPr>
        <p:spPr>
          <a:xfrm>
            <a:off x="110162" y="6314967"/>
            <a:ext cx="292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https://eduscol.education.fr/document/20404/download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00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Signalisation droite 3">
            <a:extLst>
              <a:ext uri="{FF2B5EF4-FFF2-40B4-BE49-F238E27FC236}">
                <a16:creationId xmlns:a16="http://schemas.microsoft.com/office/drawing/2014/main" id="{51055EBB-2C49-5E25-2691-5F23AA387597}"/>
              </a:ext>
            </a:extLst>
          </p:cNvPr>
          <p:cNvSpPr/>
          <p:nvPr/>
        </p:nvSpPr>
        <p:spPr>
          <a:xfrm>
            <a:off x="157123" y="815007"/>
            <a:ext cx="8768219" cy="93945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412CE-82F9-F3A4-FF19-18909AE69553}"/>
              </a:ext>
            </a:extLst>
          </p:cNvPr>
          <p:cNvSpPr/>
          <p:nvPr/>
        </p:nvSpPr>
        <p:spPr>
          <a:xfrm>
            <a:off x="157123" y="815008"/>
            <a:ext cx="1649895" cy="939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ECOLE MATERNELLE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6D64A-11BE-39DB-9F45-B1BF654064B3}"/>
              </a:ext>
            </a:extLst>
          </p:cNvPr>
          <p:cNvSpPr/>
          <p:nvPr/>
        </p:nvSpPr>
        <p:spPr>
          <a:xfrm>
            <a:off x="1807018" y="815007"/>
            <a:ext cx="1649895" cy="939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ECOLE PRIMAIRE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B3A53-C74F-95B4-8454-D2B3A7AFAF8A}"/>
              </a:ext>
            </a:extLst>
          </p:cNvPr>
          <p:cNvSpPr/>
          <p:nvPr/>
        </p:nvSpPr>
        <p:spPr>
          <a:xfrm>
            <a:off x="3456913" y="815007"/>
            <a:ext cx="1649895" cy="939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COLLÈGE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C8612-223C-9A87-582E-26391587BE1C}"/>
              </a:ext>
            </a:extLst>
          </p:cNvPr>
          <p:cNvSpPr/>
          <p:nvPr/>
        </p:nvSpPr>
        <p:spPr>
          <a:xfrm>
            <a:off x="5106808" y="815006"/>
            <a:ext cx="1649895" cy="939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LYCÉE</a:t>
            </a:r>
          </a:p>
        </p:txBody>
      </p:sp>
      <p:sp>
        <p:nvSpPr>
          <p:cNvPr id="10" name="Signalisation droite 9">
            <a:extLst>
              <a:ext uri="{FF2B5EF4-FFF2-40B4-BE49-F238E27FC236}">
                <a16:creationId xmlns:a16="http://schemas.microsoft.com/office/drawing/2014/main" id="{BE04038C-B581-7DBE-1F14-CB61663BE288}"/>
              </a:ext>
            </a:extLst>
          </p:cNvPr>
          <p:cNvSpPr/>
          <p:nvPr/>
        </p:nvSpPr>
        <p:spPr>
          <a:xfrm>
            <a:off x="6756703" y="815006"/>
            <a:ext cx="2168639" cy="93945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UNIVERSITÉ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39877DF-A9BB-6219-DDED-F0FBF98D7013}"/>
              </a:ext>
            </a:extLst>
          </p:cNvPr>
          <p:cNvCxnSpPr/>
          <p:nvPr/>
        </p:nvCxnSpPr>
        <p:spPr>
          <a:xfrm>
            <a:off x="1807018" y="815006"/>
            <a:ext cx="0" cy="939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F895620-586E-4F58-2EE2-E48E83908786}"/>
              </a:ext>
            </a:extLst>
          </p:cNvPr>
          <p:cNvCxnSpPr/>
          <p:nvPr/>
        </p:nvCxnSpPr>
        <p:spPr>
          <a:xfrm>
            <a:off x="3456913" y="815006"/>
            <a:ext cx="0" cy="939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517A395-5708-807F-7320-256C1331DF51}"/>
              </a:ext>
            </a:extLst>
          </p:cNvPr>
          <p:cNvCxnSpPr/>
          <p:nvPr/>
        </p:nvCxnSpPr>
        <p:spPr>
          <a:xfrm>
            <a:off x="5101816" y="815006"/>
            <a:ext cx="0" cy="939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5E53084-B560-DEDA-BE63-FF84BE38D9C4}"/>
              </a:ext>
            </a:extLst>
          </p:cNvPr>
          <p:cNvCxnSpPr/>
          <p:nvPr/>
        </p:nvCxnSpPr>
        <p:spPr>
          <a:xfrm>
            <a:off x="6731832" y="815006"/>
            <a:ext cx="0" cy="939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05F80DC-C935-0BE9-2D03-05171DB791B3}"/>
              </a:ext>
            </a:extLst>
          </p:cNvPr>
          <p:cNvSpPr txBox="1"/>
          <p:nvPr/>
        </p:nvSpPr>
        <p:spPr>
          <a:xfrm>
            <a:off x="548697" y="261008"/>
            <a:ext cx="796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UNE CONTINUITÉ ET UNE COHÉRENCE  À PLUSIEURS ÉCHELLES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E4C06F2-D4CF-BF8D-2AFB-3EA3AE5CB1FD}"/>
              </a:ext>
            </a:extLst>
          </p:cNvPr>
          <p:cNvCxnSpPr>
            <a:cxnSpLocks/>
          </p:cNvCxnSpPr>
          <p:nvPr/>
        </p:nvCxnSpPr>
        <p:spPr>
          <a:xfrm>
            <a:off x="1850312" y="2382709"/>
            <a:ext cx="494968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69D875D-5ADB-2C94-1045-A0D06A15404D}"/>
              </a:ext>
            </a:extLst>
          </p:cNvPr>
          <p:cNvCxnSpPr>
            <a:cxnSpLocks/>
          </p:cNvCxnSpPr>
          <p:nvPr/>
        </p:nvCxnSpPr>
        <p:spPr>
          <a:xfrm>
            <a:off x="6799997" y="2382709"/>
            <a:ext cx="1703992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B80B033-0BCD-9197-963C-AE9FBC45E92E}"/>
              </a:ext>
            </a:extLst>
          </p:cNvPr>
          <p:cNvSpPr txBox="1"/>
          <p:nvPr/>
        </p:nvSpPr>
        <p:spPr>
          <a:xfrm>
            <a:off x="2351419" y="2497955"/>
            <a:ext cx="394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MINSTÈRE DE L’ÉDUCATION NATIONALE ET DE LA JEUNESSE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9662EBC-3885-1EB1-031D-CFD63B062742}"/>
              </a:ext>
            </a:extLst>
          </p:cNvPr>
          <p:cNvSpPr txBox="1"/>
          <p:nvPr/>
        </p:nvSpPr>
        <p:spPr>
          <a:xfrm>
            <a:off x="6116692" y="2497955"/>
            <a:ext cx="30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MINSTÈRE DE L’ENSEIGNEMENT SUPÉRIEUR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E56BD3-2AAF-D260-BC26-24BEFC2FD6D0}"/>
              </a:ext>
            </a:extLst>
          </p:cNvPr>
          <p:cNvSpPr/>
          <p:nvPr/>
        </p:nvSpPr>
        <p:spPr>
          <a:xfrm>
            <a:off x="1709530" y="2033748"/>
            <a:ext cx="7434470" cy="13417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1DE6970-F26E-01F6-2CFB-CD23911DC146}"/>
              </a:ext>
            </a:extLst>
          </p:cNvPr>
          <p:cNvSpPr txBox="1"/>
          <p:nvPr/>
        </p:nvSpPr>
        <p:spPr>
          <a:xfrm>
            <a:off x="3704524" y="3490776"/>
            <a:ext cx="394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ÉCHELLE NATIONALE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FBFD0F-A144-D928-F371-38A85E55BE1F}"/>
              </a:ext>
            </a:extLst>
          </p:cNvPr>
          <p:cNvSpPr/>
          <p:nvPr/>
        </p:nvSpPr>
        <p:spPr>
          <a:xfrm>
            <a:off x="1492007" y="1944296"/>
            <a:ext cx="7651993" cy="2062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3A29C03-F843-18D7-2413-3267B3FC7E8B}"/>
              </a:ext>
            </a:extLst>
          </p:cNvPr>
          <p:cNvSpPr txBox="1"/>
          <p:nvPr/>
        </p:nvSpPr>
        <p:spPr>
          <a:xfrm>
            <a:off x="3740920" y="4190791"/>
            <a:ext cx="394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ÉCHELLE EUROPÉENNE</a:t>
            </a:r>
          </a:p>
        </p:txBody>
      </p:sp>
      <p:sp>
        <p:nvSpPr>
          <p:cNvPr id="30" name="Signalisation droite 29">
            <a:extLst>
              <a:ext uri="{FF2B5EF4-FFF2-40B4-BE49-F238E27FC236}">
                <a16:creationId xmlns:a16="http://schemas.microsoft.com/office/drawing/2014/main" id="{01BB7C77-307F-9B60-1025-1CD890F23101}"/>
              </a:ext>
            </a:extLst>
          </p:cNvPr>
          <p:cNvSpPr/>
          <p:nvPr/>
        </p:nvSpPr>
        <p:spPr>
          <a:xfrm>
            <a:off x="1807017" y="815006"/>
            <a:ext cx="7118311" cy="939452"/>
          </a:xfrm>
          <a:prstGeom prst="homePlat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6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Signalisation droite 3">
            <a:extLst>
              <a:ext uri="{FF2B5EF4-FFF2-40B4-BE49-F238E27FC236}">
                <a16:creationId xmlns:a16="http://schemas.microsoft.com/office/drawing/2014/main" id="{51055EBB-2C49-5E25-2691-5F23AA387597}"/>
              </a:ext>
            </a:extLst>
          </p:cNvPr>
          <p:cNvSpPr/>
          <p:nvPr/>
        </p:nvSpPr>
        <p:spPr>
          <a:xfrm>
            <a:off x="157123" y="815007"/>
            <a:ext cx="8768219" cy="93945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412CE-82F9-F3A4-FF19-18909AE69553}"/>
              </a:ext>
            </a:extLst>
          </p:cNvPr>
          <p:cNvSpPr/>
          <p:nvPr/>
        </p:nvSpPr>
        <p:spPr>
          <a:xfrm>
            <a:off x="157123" y="815008"/>
            <a:ext cx="1649895" cy="939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ECOLE MATERNELLE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6D64A-11BE-39DB-9F45-B1BF654064B3}"/>
              </a:ext>
            </a:extLst>
          </p:cNvPr>
          <p:cNvSpPr/>
          <p:nvPr/>
        </p:nvSpPr>
        <p:spPr>
          <a:xfrm>
            <a:off x="1807018" y="815007"/>
            <a:ext cx="1649895" cy="939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ECOLE PRIMAIRE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B3A53-C74F-95B4-8454-D2B3A7AFAF8A}"/>
              </a:ext>
            </a:extLst>
          </p:cNvPr>
          <p:cNvSpPr/>
          <p:nvPr/>
        </p:nvSpPr>
        <p:spPr>
          <a:xfrm>
            <a:off x="3456913" y="815007"/>
            <a:ext cx="1649895" cy="939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COLLÈGE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C8612-223C-9A87-582E-26391587BE1C}"/>
              </a:ext>
            </a:extLst>
          </p:cNvPr>
          <p:cNvSpPr/>
          <p:nvPr/>
        </p:nvSpPr>
        <p:spPr>
          <a:xfrm>
            <a:off x="5106808" y="815006"/>
            <a:ext cx="1649895" cy="939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LYCÉE</a:t>
            </a:r>
          </a:p>
        </p:txBody>
      </p:sp>
      <p:sp>
        <p:nvSpPr>
          <p:cNvPr id="10" name="Signalisation droite 9">
            <a:extLst>
              <a:ext uri="{FF2B5EF4-FFF2-40B4-BE49-F238E27FC236}">
                <a16:creationId xmlns:a16="http://schemas.microsoft.com/office/drawing/2014/main" id="{BE04038C-B581-7DBE-1F14-CB61663BE288}"/>
              </a:ext>
            </a:extLst>
          </p:cNvPr>
          <p:cNvSpPr/>
          <p:nvPr/>
        </p:nvSpPr>
        <p:spPr>
          <a:xfrm>
            <a:off x="6756703" y="815006"/>
            <a:ext cx="2168639" cy="93945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UNIVERSITÉ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39877DF-A9BB-6219-DDED-F0FBF98D7013}"/>
              </a:ext>
            </a:extLst>
          </p:cNvPr>
          <p:cNvCxnSpPr/>
          <p:nvPr/>
        </p:nvCxnSpPr>
        <p:spPr>
          <a:xfrm>
            <a:off x="1807018" y="815006"/>
            <a:ext cx="0" cy="939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F895620-586E-4F58-2EE2-E48E83908786}"/>
              </a:ext>
            </a:extLst>
          </p:cNvPr>
          <p:cNvCxnSpPr/>
          <p:nvPr/>
        </p:nvCxnSpPr>
        <p:spPr>
          <a:xfrm>
            <a:off x="3456913" y="815006"/>
            <a:ext cx="0" cy="939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517A395-5708-807F-7320-256C1331DF51}"/>
              </a:ext>
            </a:extLst>
          </p:cNvPr>
          <p:cNvCxnSpPr/>
          <p:nvPr/>
        </p:nvCxnSpPr>
        <p:spPr>
          <a:xfrm>
            <a:off x="5101816" y="815006"/>
            <a:ext cx="0" cy="939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5E53084-B560-DEDA-BE63-FF84BE38D9C4}"/>
              </a:ext>
            </a:extLst>
          </p:cNvPr>
          <p:cNvCxnSpPr/>
          <p:nvPr/>
        </p:nvCxnSpPr>
        <p:spPr>
          <a:xfrm>
            <a:off x="6731832" y="815006"/>
            <a:ext cx="0" cy="939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05F80DC-C935-0BE9-2D03-05171DB791B3}"/>
              </a:ext>
            </a:extLst>
          </p:cNvPr>
          <p:cNvSpPr txBox="1"/>
          <p:nvPr/>
        </p:nvSpPr>
        <p:spPr>
          <a:xfrm>
            <a:off x="548697" y="261008"/>
            <a:ext cx="796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UNE CONTINUITÉ ET UNE COHÉRENCE DE L’ÉVALUATION</a:t>
            </a:r>
          </a:p>
        </p:txBody>
      </p:sp>
      <p:sp>
        <p:nvSpPr>
          <p:cNvPr id="30" name="Signalisation droite 29">
            <a:extLst>
              <a:ext uri="{FF2B5EF4-FFF2-40B4-BE49-F238E27FC236}">
                <a16:creationId xmlns:a16="http://schemas.microsoft.com/office/drawing/2014/main" id="{01BB7C77-307F-9B60-1025-1CD890F23101}"/>
              </a:ext>
            </a:extLst>
          </p:cNvPr>
          <p:cNvSpPr/>
          <p:nvPr/>
        </p:nvSpPr>
        <p:spPr>
          <a:xfrm>
            <a:off x="1807017" y="815006"/>
            <a:ext cx="7118311" cy="939452"/>
          </a:xfrm>
          <a:prstGeom prst="homePlat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9BF9A23-C94D-BA56-F09F-6710B6D8C865}"/>
              </a:ext>
            </a:extLst>
          </p:cNvPr>
          <p:cNvCxnSpPr>
            <a:cxnSpLocks/>
          </p:cNvCxnSpPr>
          <p:nvPr/>
        </p:nvCxnSpPr>
        <p:spPr>
          <a:xfrm>
            <a:off x="3456913" y="815006"/>
            <a:ext cx="0" cy="15306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0E190FA-5A16-041F-F7BC-45FBAFE5BACC}"/>
              </a:ext>
            </a:extLst>
          </p:cNvPr>
          <p:cNvSpPr txBox="1"/>
          <p:nvPr/>
        </p:nvSpPr>
        <p:spPr>
          <a:xfrm>
            <a:off x="1544754" y="2345635"/>
            <a:ext cx="2174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UN BILAN DE MAITRISE DES COMPÉTENCES DES ÉLÈVES EN </a:t>
            </a:r>
            <a:r>
              <a:rPr lang="fr-FR" b="1" dirty="0">
                <a:solidFill>
                  <a:srgbClr val="FF0000"/>
                </a:solidFill>
              </a:rPr>
              <a:t>CM2</a:t>
            </a:r>
            <a:r>
              <a:rPr lang="fr-FR" dirty="0">
                <a:solidFill>
                  <a:srgbClr val="FF0000"/>
                </a:solidFill>
              </a:rPr>
              <a:t> ET EN </a:t>
            </a:r>
            <a:r>
              <a:rPr lang="fr-FR" b="1" dirty="0">
                <a:solidFill>
                  <a:srgbClr val="FF0000"/>
                </a:solidFill>
              </a:rPr>
              <a:t>SIXIÈME</a:t>
            </a:r>
          </a:p>
          <a:p>
            <a:pPr algn="ctr"/>
            <a:r>
              <a:rPr lang="fr-FR" b="1" dirty="0" err="1">
                <a:solidFill>
                  <a:srgbClr val="FF0000"/>
                </a:solidFill>
              </a:rPr>
              <a:t>Pix</a:t>
            </a:r>
            <a:r>
              <a:rPr lang="fr-FR" b="1" dirty="0">
                <a:solidFill>
                  <a:srgbClr val="FF0000"/>
                </a:solidFill>
              </a:rPr>
              <a:t> junior en CM1 en phase test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98EB539-8CE9-35B1-7DFA-2209260EBA52}"/>
              </a:ext>
            </a:extLst>
          </p:cNvPr>
          <p:cNvCxnSpPr>
            <a:cxnSpLocks/>
          </p:cNvCxnSpPr>
          <p:nvPr/>
        </p:nvCxnSpPr>
        <p:spPr>
          <a:xfrm>
            <a:off x="5101816" y="815006"/>
            <a:ext cx="0" cy="153062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6D91E33-9EEB-053D-7A07-DF011FB6FA7C}"/>
              </a:ext>
            </a:extLst>
          </p:cNvPr>
          <p:cNvSpPr txBox="1"/>
          <p:nvPr/>
        </p:nvSpPr>
        <p:spPr>
          <a:xfrm>
            <a:off x="3757333" y="2345635"/>
            <a:ext cx="217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UNE CERTIFICATION EST DÉLIVRÉE EN FIN DE CYCLE 4</a:t>
            </a:r>
          </a:p>
          <a:p>
            <a:pPr algn="ctr"/>
            <a:r>
              <a:rPr lang="fr-FR" b="1" dirty="0" err="1">
                <a:solidFill>
                  <a:srgbClr val="7030A0"/>
                </a:solidFill>
              </a:rPr>
              <a:t>Pix</a:t>
            </a:r>
            <a:endParaRPr lang="fr-FR" b="1" dirty="0">
              <a:solidFill>
                <a:srgbClr val="7030A0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E7DE1E1-2F88-6CE5-D319-F076DA326054}"/>
              </a:ext>
            </a:extLst>
          </p:cNvPr>
          <p:cNvCxnSpPr>
            <a:cxnSpLocks/>
          </p:cNvCxnSpPr>
          <p:nvPr/>
        </p:nvCxnSpPr>
        <p:spPr>
          <a:xfrm>
            <a:off x="6718309" y="815006"/>
            <a:ext cx="0" cy="153062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5E9583B-EF9E-119B-06DB-07313BD6B2DF}"/>
              </a:ext>
            </a:extLst>
          </p:cNvPr>
          <p:cNvSpPr txBox="1"/>
          <p:nvPr/>
        </p:nvSpPr>
        <p:spPr>
          <a:xfrm>
            <a:off x="5931755" y="2345635"/>
            <a:ext cx="217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UNE CERTIFICATION EST DÉLIVRÉE EN FIN DE CYCLE TERMINAL</a:t>
            </a:r>
          </a:p>
          <a:p>
            <a:pPr algn="ctr"/>
            <a:r>
              <a:rPr lang="fr-FR" b="1" dirty="0" err="1">
                <a:solidFill>
                  <a:srgbClr val="00B050"/>
                </a:solidFill>
              </a:rPr>
              <a:t>Pix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53EC20-49AE-98AD-A16E-BB85AD3B2565}"/>
              </a:ext>
            </a:extLst>
          </p:cNvPr>
          <p:cNvSpPr txBox="1"/>
          <p:nvPr/>
        </p:nvSpPr>
        <p:spPr>
          <a:xfrm rot="21012356">
            <a:off x="3061230" y="4372757"/>
            <a:ext cx="35666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REMPLACE LE B2i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(Brevet informatique et Internet)</a:t>
            </a:r>
          </a:p>
        </p:txBody>
      </p:sp>
    </p:spTree>
    <p:extLst>
      <p:ext uri="{BB962C8B-B14F-4D97-AF65-F5344CB8AC3E}">
        <p14:creationId xmlns:p14="http://schemas.microsoft.com/office/powerpoint/2010/main" val="3697983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93A3B0-2FF2-BBB0-2E31-6483E59C4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1219124"/>
            <a:ext cx="9314121" cy="39051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CAC7AD-6E8C-5180-1150-2AA5FCBBE2F2}"/>
              </a:ext>
            </a:extLst>
          </p:cNvPr>
          <p:cNvSpPr txBox="1"/>
          <p:nvPr/>
        </p:nvSpPr>
        <p:spPr>
          <a:xfrm>
            <a:off x="5275521" y="5454210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Infographie du site Eduscol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BB6CA-B678-6C9D-9530-914C93A463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F9BF8-38FD-C8B7-214F-B9BA72B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 cadre de référence des compétences numériques (CRCN)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C5D87C-281C-C698-7F8C-3FA0CC3D999C}"/>
              </a:ext>
            </a:extLst>
          </p:cNvPr>
          <p:cNvSpPr txBox="1"/>
          <p:nvPr/>
        </p:nvSpPr>
        <p:spPr>
          <a:xfrm>
            <a:off x="250520" y="2041743"/>
            <a:ext cx="8743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2. En lien avec le socle commun de connaissances, de compétences et de culture (2016)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SCCC contribue à l’apprentissage des langages informatiques, des médias et de la citoyenneté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8E56BAE-4492-4367-E409-1E61D6F61C9B}"/>
              </a:ext>
            </a:extLst>
          </p:cNvPr>
          <p:cNvCxnSpPr/>
          <p:nvPr/>
        </p:nvCxnSpPr>
        <p:spPr>
          <a:xfrm>
            <a:off x="2107095" y="1737361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EC94E24-E4E6-B1D6-C1D7-790588571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006902"/>
            <a:ext cx="7772400" cy="27677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31A8A9-61EE-3271-3239-C328301C76DB}"/>
              </a:ext>
            </a:extLst>
          </p:cNvPr>
          <p:cNvSpPr/>
          <p:nvPr/>
        </p:nvSpPr>
        <p:spPr>
          <a:xfrm>
            <a:off x="2132147" y="4006902"/>
            <a:ext cx="1588083" cy="27677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9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6146" y="-530109"/>
            <a:ext cx="5868505" cy="1450757"/>
          </a:xfrm>
        </p:spPr>
        <p:txBody>
          <a:bodyPr/>
          <a:lstStyle/>
          <a:p>
            <a:r>
              <a:rPr lang="fr-FR" dirty="0"/>
              <a:t>Plan du CM de l’EC 212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D6DB0C7-93D8-F512-54BA-7A90D6AD6891}"/>
              </a:ext>
            </a:extLst>
          </p:cNvPr>
          <p:cNvCxnSpPr/>
          <p:nvPr/>
        </p:nvCxnSpPr>
        <p:spPr>
          <a:xfrm>
            <a:off x="2005495" y="920648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62B0EC0-C21B-B5D2-87B9-670EBAE6E064}"/>
              </a:ext>
            </a:extLst>
          </p:cNvPr>
          <p:cNvSpPr txBox="1"/>
          <p:nvPr/>
        </p:nvSpPr>
        <p:spPr>
          <a:xfrm>
            <a:off x="186649" y="1523796"/>
            <a:ext cx="87033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fr-FR" sz="3200" dirty="0"/>
              <a:t>Présentation générale de l’EC 212</a:t>
            </a:r>
          </a:p>
          <a:p>
            <a:pPr marL="571500" indent="-571500" algn="just">
              <a:buAutoNum type="romanUcPeriod"/>
            </a:pPr>
            <a:endParaRPr lang="fr-FR" sz="3200" dirty="0"/>
          </a:p>
          <a:p>
            <a:pPr marL="571500" indent="-571500" algn="just">
              <a:buAutoNum type="romanUcPeriod"/>
            </a:pPr>
            <a:r>
              <a:rPr lang="fr-FR" sz="3200" dirty="0"/>
              <a:t>Modalités de contrôle des connaissances</a:t>
            </a:r>
          </a:p>
          <a:p>
            <a:pPr algn="just"/>
            <a:endParaRPr lang="fr-FR" sz="3200" dirty="0"/>
          </a:p>
          <a:p>
            <a:pPr algn="just"/>
            <a:r>
              <a:rPr lang="fr-FR" sz="3200" dirty="0"/>
              <a:t>III. Présentation du cadre de référence des compétences numériques (CRCN) à l’école élémentaire</a:t>
            </a:r>
          </a:p>
          <a:p>
            <a:pPr algn="just"/>
            <a:endParaRPr lang="fr-FR" sz="3200" dirty="0"/>
          </a:p>
          <a:p>
            <a:pPr algn="just"/>
            <a:r>
              <a:rPr lang="fr-FR" sz="3200" dirty="0"/>
              <a:t>IV. Création d’un environnement numérique de travail </a:t>
            </a:r>
          </a:p>
        </p:txBody>
      </p:sp>
    </p:spTree>
    <p:extLst>
      <p:ext uri="{BB962C8B-B14F-4D97-AF65-F5344CB8AC3E}">
        <p14:creationId xmlns:p14="http://schemas.microsoft.com/office/powerpoint/2010/main" val="393722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F9BF8-38FD-C8B7-214F-B9BA72B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 cadre de référence des compétences numériques (CRCN)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C5D87C-281C-C698-7F8C-3FA0CC3D999C}"/>
              </a:ext>
            </a:extLst>
          </p:cNvPr>
          <p:cNvSpPr txBox="1"/>
          <p:nvPr/>
        </p:nvSpPr>
        <p:spPr>
          <a:xfrm>
            <a:off x="250520" y="2041743"/>
            <a:ext cx="8743167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3. En lien avec les programmes d’enseignement (2016)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la maternelle au lycée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Inscription de la nécessité d’acquérir et de maitriser des compétences numériques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Tous les enseignements peuvent mobiliser des outils et des ressources numériques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8E56BAE-4492-4367-E409-1E61D6F61C9B}"/>
              </a:ext>
            </a:extLst>
          </p:cNvPr>
          <p:cNvCxnSpPr/>
          <p:nvPr/>
        </p:nvCxnSpPr>
        <p:spPr>
          <a:xfrm>
            <a:off x="2107095" y="1737361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1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F9BF8-38FD-C8B7-214F-B9BA72B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 cadre de référence des compétences numériques (CRCN)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C5D87C-281C-C698-7F8C-3FA0CC3D999C}"/>
              </a:ext>
            </a:extLst>
          </p:cNvPr>
          <p:cNvSpPr txBox="1"/>
          <p:nvPr/>
        </p:nvSpPr>
        <p:spPr>
          <a:xfrm>
            <a:off x="250520" y="2041743"/>
            <a:ext cx="8743167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4. En lien avec le référentiel européen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CRCN est décliné à partir du référentiel européen, le DIGCOMP.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faciliter la mobilité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des élèves, étudiants et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professionnels certifiés 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 le dispositif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8E56BAE-4492-4367-E409-1E61D6F61C9B}"/>
              </a:ext>
            </a:extLst>
          </p:cNvPr>
          <p:cNvCxnSpPr/>
          <p:nvPr/>
        </p:nvCxnSpPr>
        <p:spPr>
          <a:xfrm>
            <a:off x="2107095" y="1737361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2023D5F-F6CA-6000-CABE-D32CCF957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11" y="3215282"/>
            <a:ext cx="3397776" cy="35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F9BF8-38FD-C8B7-214F-B9BA72B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 cadre de référence des compétences numériques (CRCN)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C5D87C-281C-C698-7F8C-3FA0CC3D999C}"/>
              </a:ext>
            </a:extLst>
          </p:cNvPr>
          <p:cNvSpPr txBox="1"/>
          <p:nvPr/>
        </p:nvSpPr>
        <p:spPr>
          <a:xfrm>
            <a:off x="250520" y="2041743"/>
            <a:ext cx="8743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5. Architecture générale du CRCN</a:t>
            </a:r>
          </a:p>
          <a:p>
            <a:pPr algn="ctr"/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EDUSCOL à consulter : 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8E56BAE-4492-4367-E409-1E61D6F61C9B}"/>
              </a:ext>
            </a:extLst>
          </p:cNvPr>
          <p:cNvCxnSpPr/>
          <p:nvPr/>
        </p:nvCxnSpPr>
        <p:spPr>
          <a:xfrm>
            <a:off x="2107095" y="1737361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CEA5A6-272D-AAFA-EBAD-22ABE4D5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9" y="3411163"/>
            <a:ext cx="8642960" cy="33200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EADCB42-221A-4579-F92F-0BF18BA4CE4F}"/>
              </a:ext>
            </a:extLst>
          </p:cNvPr>
          <p:cNvSpPr txBox="1"/>
          <p:nvPr/>
        </p:nvSpPr>
        <p:spPr>
          <a:xfrm>
            <a:off x="695193" y="2888651"/>
            <a:ext cx="8448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https://eduscol.education.fr/721/evaluer-et-certifier-les-competences-numeriques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355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9CB3A5-0D90-09D6-2FD4-342D9624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0" y="407915"/>
            <a:ext cx="8642960" cy="33200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434815-EFDF-D9AC-AEF1-B4D5FA705849}"/>
              </a:ext>
            </a:extLst>
          </p:cNvPr>
          <p:cNvSpPr txBox="1"/>
          <p:nvPr/>
        </p:nvSpPr>
        <p:spPr>
          <a:xfrm>
            <a:off x="473616" y="3864762"/>
            <a:ext cx="81967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5 domaines</a:t>
            </a:r>
          </a:p>
          <a:p>
            <a:pPr marL="342900" indent="-342900" algn="just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16 compétences numériques</a:t>
            </a:r>
          </a:p>
          <a:p>
            <a:pPr marL="342900" indent="-342900" algn="just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 niveaux de maitrises dont</a:t>
            </a:r>
          </a:p>
          <a:p>
            <a:pPr algn="just"/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 pour l’école </a:t>
            </a:r>
            <a:r>
              <a:rPr lang="fr-FR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primaire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collège et le lycée 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 (niveau 1) 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 (niveau 2)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Indépendant (niveau 3)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Indépendant (niveau 4)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Avancé (niveau 5)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925B1D-BC04-C7C5-9C64-C03C7D68B6DE}"/>
              </a:ext>
            </a:extLst>
          </p:cNvPr>
          <p:cNvSpPr txBox="1"/>
          <p:nvPr/>
        </p:nvSpPr>
        <p:spPr>
          <a:xfrm>
            <a:off x="0" y="2954293"/>
            <a:ext cx="227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compétences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C3B03B-3D95-82A3-D74B-09336C2D0003}"/>
              </a:ext>
            </a:extLst>
          </p:cNvPr>
          <p:cNvSpPr txBox="1"/>
          <p:nvPr/>
        </p:nvSpPr>
        <p:spPr>
          <a:xfrm>
            <a:off x="1772365" y="2970334"/>
            <a:ext cx="227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compétences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CFF1E1-0594-593B-10A4-13BB070C0187}"/>
              </a:ext>
            </a:extLst>
          </p:cNvPr>
          <p:cNvSpPr txBox="1"/>
          <p:nvPr/>
        </p:nvSpPr>
        <p:spPr>
          <a:xfrm>
            <a:off x="3432267" y="3579890"/>
            <a:ext cx="227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compétences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874406-3340-9E51-22CB-5552A3841F28}"/>
              </a:ext>
            </a:extLst>
          </p:cNvPr>
          <p:cNvSpPr txBox="1"/>
          <p:nvPr/>
        </p:nvSpPr>
        <p:spPr>
          <a:xfrm>
            <a:off x="5092169" y="2845256"/>
            <a:ext cx="227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compétences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9C24B7-66CC-BC80-B0C3-491540D4C7F0}"/>
              </a:ext>
            </a:extLst>
          </p:cNvPr>
          <p:cNvSpPr txBox="1"/>
          <p:nvPr/>
        </p:nvSpPr>
        <p:spPr>
          <a:xfrm>
            <a:off x="6953606" y="3539255"/>
            <a:ext cx="227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compétences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32CB9A-8221-48ED-5B72-5CD890D8032A}"/>
              </a:ext>
            </a:extLst>
          </p:cNvPr>
          <p:cNvSpPr txBox="1"/>
          <p:nvPr/>
        </p:nvSpPr>
        <p:spPr>
          <a:xfrm>
            <a:off x="2254103" y="38583"/>
            <a:ext cx="4635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5. Architecture générale du CRCN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27FFD-B9F4-FDCB-CDD9-B05125769D84}"/>
              </a:ext>
            </a:extLst>
          </p:cNvPr>
          <p:cNvSpPr/>
          <p:nvPr/>
        </p:nvSpPr>
        <p:spPr>
          <a:xfrm>
            <a:off x="3187700" y="5422900"/>
            <a:ext cx="2819400" cy="812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4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F9BF8-38FD-C8B7-214F-B9BA72B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 cadre de référence des compétences numériques (CRCN)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C5D87C-281C-C698-7F8C-3FA0CC3D999C}"/>
              </a:ext>
            </a:extLst>
          </p:cNvPr>
          <p:cNvSpPr txBox="1"/>
          <p:nvPr/>
        </p:nvSpPr>
        <p:spPr>
          <a:xfrm>
            <a:off x="250520" y="2041743"/>
            <a:ext cx="8743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6. Comment utiliser le CRCN dans sa pratique pédagogique ?</a:t>
            </a:r>
          </a:p>
          <a:p>
            <a:pPr algn="ctr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8E56BAE-4492-4367-E409-1E61D6F61C9B}"/>
              </a:ext>
            </a:extLst>
          </p:cNvPr>
          <p:cNvCxnSpPr/>
          <p:nvPr/>
        </p:nvCxnSpPr>
        <p:spPr>
          <a:xfrm>
            <a:off x="2107095" y="1737361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994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28D34B-6445-177C-1532-49904878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7079"/>
            <a:ext cx="7772400" cy="58480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1511FB-8FF2-A0AE-1143-26C8EDCC838D}"/>
              </a:ext>
            </a:extLst>
          </p:cNvPr>
          <p:cNvSpPr/>
          <p:nvPr/>
        </p:nvSpPr>
        <p:spPr>
          <a:xfrm>
            <a:off x="685800" y="637953"/>
            <a:ext cx="7772400" cy="11908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20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42734515-7AB6-E73E-1307-582195140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0"/>
            <a:ext cx="9144000" cy="52281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415767-90F3-8DDD-1434-0EC4D3A71547}"/>
              </a:ext>
            </a:extLst>
          </p:cNvPr>
          <p:cNvSpPr txBox="1"/>
          <p:nvPr/>
        </p:nvSpPr>
        <p:spPr>
          <a:xfrm>
            <a:off x="1921754" y="269742"/>
            <a:ext cx="716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Repères de progressivité des compétences numériques (tableau de synthèse par compétence) – Entrée par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https://eduscol.education.fr/document/20392/download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0D004A-5174-D75B-0D6E-6595440E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3420"/>
            <a:ext cx="1709908" cy="1195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75A6E8-E3CE-52F4-4531-8DAA7C7039E6}"/>
              </a:ext>
            </a:extLst>
          </p:cNvPr>
          <p:cNvSpPr/>
          <p:nvPr/>
        </p:nvSpPr>
        <p:spPr>
          <a:xfrm>
            <a:off x="0" y="2298700"/>
            <a:ext cx="5473700" cy="43899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E4667C-AC4A-3F10-E60B-940EC2E17153}"/>
              </a:ext>
            </a:extLst>
          </p:cNvPr>
          <p:cNvSpPr txBox="1"/>
          <p:nvPr/>
        </p:nvSpPr>
        <p:spPr>
          <a:xfrm>
            <a:off x="0" y="5994400"/>
            <a:ext cx="192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Novice (niveau 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82A497-8FE1-94D8-A949-C3D7A522ADF7}"/>
              </a:ext>
            </a:extLst>
          </p:cNvPr>
          <p:cNvSpPr txBox="1"/>
          <p:nvPr/>
        </p:nvSpPr>
        <p:spPr>
          <a:xfrm>
            <a:off x="1835150" y="5994400"/>
            <a:ext cx="192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Novice (niveau 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DF319A-FEE5-29C4-FA79-EFA3D36507A8}"/>
              </a:ext>
            </a:extLst>
          </p:cNvPr>
          <p:cNvSpPr txBox="1"/>
          <p:nvPr/>
        </p:nvSpPr>
        <p:spPr>
          <a:xfrm>
            <a:off x="3654425" y="5994400"/>
            <a:ext cx="192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Indépendant (niveau 3)</a:t>
            </a:r>
          </a:p>
        </p:txBody>
      </p:sp>
    </p:spTree>
    <p:extLst>
      <p:ext uri="{BB962C8B-B14F-4D97-AF65-F5344CB8AC3E}">
        <p14:creationId xmlns:p14="http://schemas.microsoft.com/office/powerpoint/2010/main" val="219177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04AE0B-93D0-7AC1-8785-3C6718D6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878"/>
            <a:ext cx="9144000" cy="55281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D4ACAC-B9C5-2F3A-CACC-F6857BC45E68}"/>
              </a:ext>
            </a:extLst>
          </p:cNvPr>
          <p:cNvSpPr txBox="1"/>
          <p:nvPr/>
        </p:nvSpPr>
        <p:spPr>
          <a:xfrm>
            <a:off x="1921754" y="269742"/>
            <a:ext cx="716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Repères de progressivité des compétences numériques (tableau de synthèse par compétence) – Entrée par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de maitrise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https://eduscol.education.fr/document/20392/download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193414-3EFB-ADF8-4655-03BD2200F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3420"/>
            <a:ext cx="1709908" cy="1195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1193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B740C7-34ED-95A4-61EF-4F857DF3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194"/>
            <a:ext cx="9144000" cy="49793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03EAD9-CA7B-813B-B9F0-87275DD24EEF}"/>
              </a:ext>
            </a:extLst>
          </p:cNvPr>
          <p:cNvSpPr txBox="1"/>
          <p:nvPr/>
        </p:nvSpPr>
        <p:spPr>
          <a:xfrm>
            <a:off x="1584251" y="518221"/>
            <a:ext cx="71982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https://tice71.cir.ac-dijon.fr/cadre-de-reference-des-competences-numeriques-crcn/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EBC1DF-2600-BAB6-7E79-671E88084E29}"/>
              </a:ext>
            </a:extLst>
          </p:cNvPr>
          <p:cNvSpPr txBox="1"/>
          <p:nvPr/>
        </p:nvSpPr>
        <p:spPr>
          <a:xfrm>
            <a:off x="114783" y="195056"/>
            <a:ext cx="8914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 site académique de Dijon incontournable : de nombreuses ressources à s’approprier : </a:t>
            </a:r>
          </a:p>
        </p:txBody>
      </p:sp>
    </p:spTree>
    <p:extLst>
      <p:ext uri="{BB962C8B-B14F-4D97-AF65-F5344CB8AC3E}">
        <p14:creationId xmlns:p14="http://schemas.microsoft.com/office/powerpoint/2010/main" val="1569532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39B00EDC-1ABB-A4D3-A810-5EABA6AC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80"/>
            <a:ext cx="9144000" cy="63394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9451DD1-82D6-DEE5-6BE3-BF595B595945}"/>
              </a:ext>
            </a:extLst>
          </p:cNvPr>
          <p:cNvSpPr txBox="1"/>
          <p:nvPr/>
        </p:nvSpPr>
        <p:spPr>
          <a:xfrm>
            <a:off x="372140" y="6473929"/>
            <a:ext cx="8920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https://tice71.cir.ac-dijon.fr/wp-content/uploads/sites/5/crcn/CRCN_programmation_v4.pdf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63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58D0E-95F7-67A5-7372-0692E941F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" y="771652"/>
            <a:ext cx="782574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I.</a:t>
            </a:r>
            <a:br>
              <a:rPr lang="fr-FR" dirty="0"/>
            </a:br>
            <a:r>
              <a:rPr lang="fr-FR" dirty="0"/>
              <a:t>Présentation générale de l’EC 212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F8E592-2E74-8248-6ED7-BE6D09D50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0" y="131330"/>
            <a:ext cx="1054337" cy="10382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8BD59F-B1B8-1E2C-861E-0ACE7FFB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3" y="127160"/>
            <a:ext cx="1042410" cy="10424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5F8F37-85DA-B931-B616-A869675F0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24" y="164475"/>
            <a:ext cx="981895" cy="9896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C2A522-65A4-F45F-9CF5-0EE7360A2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60" y="186723"/>
            <a:ext cx="1006073" cy="9673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E8AE8E-04C2-7D9D-8504-8575CCD6B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77" y="107880"/>
            <a:ext cx="1069195" cy="10691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567CD1-F660-6BA6-D6D1-B95EF7A23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2" y="127159"/>
            <a:ext cx="959688" cy="10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6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9741C18-6A45-9DC3-9E79-01527CE21F9C}"/>
              </a:ext>
            </a:extLst>
          </p:cNvPr>
          <p:cNvSpPr txBox="1"/>
          <p:nvPr/>
        </p:nvSpPr>
        <p:spPr>
          <a:xfrm>
            <a:off x="0" y="616241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https://tice71.cir.ac-dijon.fr/wp-content/uploads/sites/5/crcn/1-Informations-donnees/CRCN_1.1_DEF.pdf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9BB43C-6B54-F1DC-B737-03829A89B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2265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0CB6A9-F665-0ECE-F134-D91F22ECE610}"/>
              </a:ext>
            </a:extLst>
          </p:cNvPr>
          <p:cNvSpPr txBox="1"/>
          <p:nvPr/>
        </p:nvSpPr>
        <p:spPr>
          <a:xfrm>
            <a:off x="2806996" y="170121"/>
            <a:ext cx="44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Des fiches d’usages par domaine </a:t>
            </a:r>
          </a:p>
        </p:txBody>
      </p:sp>
    </p:spTree>
    <p:extLst>
      <p:ext uri="{BB962C8B-B14F-4D97-AF65-F5344CB8AC3E}">
        <p14:creationId xmlns:p14="http://schemas.microsoft.com/office/powerpoint/2010/main" val="145150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C631984-688C-CC9D-466C-C9CADEB7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260350"/>
            <a:ext cx="4076700" cy="6337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EE95512-4991-ED3E-7C8B-4F5A1660AA8E}"/>
              </a:ext>
            </a:extLst>
          </p:cNvPr>
          <p:cNvSpPr txBox="1"/>
          <p:nvPr/>
        </p:nvSpPr>
        <p:spPr>
          <a:xfrm>
            <a:off x="0" y="565767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https://tice71.cir.ac-dijon.fr/wp-content/uploads/sites/5/crcn/CRCN_Grille-de-positionnement-de-leleve-vd.pdf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1EDAA8-5781-2C21-70DD-1B016C4E6365}"/>
              </a:ext>
            </a:extLst>
          </p:cNvPr>
          <p:cNvSpPr txBox="1"/>
          <p:nvPr/>
        </p:nvSpPr>
        <p:spPr>
          <a:xfrm>
            <a:off x="42530" y="425301"/>
            <a:ext cx="44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Une fiche individuelle pour les élèves</a:t>
            </a:r>
          </a:p>
        </p:txBody>
      </p:sp>
    </p:spTree>
    <p:extLst>
      <p:ext uri="{BB962C8B-B14F-4D97-AF65-F5344CB8AC3E}">
        <p14:creationId xmlns:p14="http://schemas.microsoft.com/office/powerpoint/2010/main" val="3074174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A2A622AD-33D5-050A-6D25-371C49D65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1" y="1030326"/>
            <a:ext cx="8903377" cy="47973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98BAA6-0322-CB76-30F8-7AD5909BC32C}"/>
              </a:ext>
            </a:extLst>
          </p:cNvPr>
          <p:cNvSpPr txBox="1"/>
          <p:nvPr/>
        </p:nvSpPr>
        <p:spPr>
          <a:xfrm>
            <a:off x="2041451" y="478465"/>
            <a:ext cx="44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 fichier de suivi Excel pour la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F338A5-1AAF-54C6-665F-2D00E14C8D12}"/>
              </a:ext>
            </a:extLst>
          </p:cNvPr>
          <p:cNvSpPr txBox="1"/>
          <p:nvPr/>
        </p:nvSpPr>
        <p:spPr>
          <a:xfrm>
            <a:off x="240623" y="6010203"/>
            <a:ext cx="8903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https://tice71.cir.ac-dijon.fr/le-suivi-des-competences-du-crcn-des-eleves/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493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BE0E19E-226F-5040-70BE-FDD261291916}"/>
              </a:ext>
            </a:extLst>
          </p:cNvPr>
          <p:cNvSpPr txBox="1"/>
          <p:nvPr/>
        </p:nvSpPr>
        <p:spPr>
          <a:xfrm>
            <a:off x="2951966" y="1358383"/>
            <a:ext cx="5855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https://eduscol.education.fr/document/20404/download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D9A59-CA7B-6195-03B3-EB61D2BF5E5F}"/>
              </a:ext>
            </a:extLst>
          </p:cNvPr>
          <p:cNvSpPr txBox="1"/>
          <p:nvPr/>
        </p:nvSpPr>
        <p:spPr>
          <a:xfrm>
            <a:off x="1903957" y="127058"/>
            <a:ext cx="697491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Ressources Eduscol  à télécharger</a:t>
            </a: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Document d’accompagnement – Mise en œuvre du CRCN (actualisé août 2020) : </a:t>
            </a:r>
          </a:p>
          <a:p>
            <a:pPr marL="342900" indent="-342900" algn="just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Repères de progressivité de la maîtrise des compétences numériques :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https://eduscol.education.fr/document/20389/download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3. Repères de progressivité des compétences numériques (tableau de synthèse par compétence) – Entrée par domaine.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https://eduscol.education.fr/document/20392/download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4. Repères de progressivité des compétences numériques (tableau de synthèse par compétence) – Entrée par niveau de maitrise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https://eduscol.education.fr/document/20395/download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2219EC3-2559-61C1-EDBD-F7964F34E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51" y="2004714"/>
            <a:ext cx="1174062" cy="1625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Une image contenant texte, personne, capture d’écran, posant&#10;&#10;Description générée automatiquement">
            <a:extLst>
              <a:ext uri="{FF2B5EF4-FFF2-40B4-BE49-F238E27FC236}">
                <a16:creationId xmlns:a16="http://schemas.microsoft.com/office/drawing/2014/main" id="{8EC45FB5-8CE1-48BD-D051-CFE7BFEA7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74" y="127058"/>
            <a:ext cx="1241416" cy="1751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8D9300D9-9BEC-F04F-DB13-AE89C0FB6D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151" y="3756149"/>
            <a:ext cx="1709908" cy="1195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67B58F9-ABF3-204E-5A87-72914D83D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748" y="5077934"/>
            <a:ext cx="1709908" cy="1195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472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58D0E-95F7-67A5-7372-0692E941F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1010" y="758952"/>
            <a:ext cx="10066020" cy="356616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IV.</a:t>
            </a:r>
            <a:br>
              <a:rPr lang="fr-FR" dirty="0"/>
            </a:br>
            <a:r>
              <a:rPr lang="fr-FR" sz="6000" dirty="0"/>
              <a:t>Création d’un environnement numérique de travail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52581A-7CB0-61A3-C40C-C5B8439C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0" y="131330"/>
            <a:ext cx="1054337" cy="10382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F965B1-EDE7-80BB-E1A8-07E4788C9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3" y="127160"/>
            <a:ext cx="1042410" cy="10424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5CE940-EF12-C00B-8C5B-565D73727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24" y="164475"/>
            <a:ext cx="981895" cy="9896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B11BC24-011E-6A0B-34EC-C46B9FC71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60" y="186723"/>
            <a:ext cx="1006073" cy="9673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2CE1AB-4A00-50F4-43FC-A30C8318F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77" y="107880"/>
            <a:ext cx="1069195" cy="10691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1758171-9933-9F26-53FE-53641D8F77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2" y="127159"/>
            <a:ext cx="959688" cy="10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6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788" y="-684120"/>
            <a:ext cx="8036835" cy="145075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Consignes de travail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8710" y="1930099"/>
            <a:ext cx="8784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2. Suivez votre feuille de route afin de vous constituer un environnement numérique de travail. </a:t>
            </a:r>
          </a:p>
          <a:p>
            <a:pPr algn="just"/>
            <a:r>
              <a:rPr lang="fr-FR" sz="2400" dirty="0"/>
              <a:t>Vous répondrez aux différentes questions en créant votre propre </a:t>
            </a:r>
            <a:r>
              <a:rPr lang="fr-FR" sz="2400" dirty="0" err="1"/>
              <a:t>Padlet</a:t>
            </a:r>
            <a:r>
              <a:rPr lang="fr-FR" sz="2400" dirty="0"/>
              <a:t> : </a:t>
            </a:r>
            <a:r>
              <a:rPr lang="fr-FR" sz="2400" dirty="0">
                <a:hlinkClick r:id="rId2"/>
              </a:rPr>
              <a:t>https://fr.padlet.com</a:t>
            </a:r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3. Une fois votre </a:t>
            </a:r>
            <a:r>
              <a:rPr lang="fr-FR" sz="2400" dirty="0" err="1"/>
              <a:t>Padlet</a:t>
            </a:r>
            <a:r>
              <a:rPr lang="fr-FR" sz="2400" dirty="0"/>
              <a:t> complété, vous le partagerez en envoyant le lien à l’adresse </a:t>
            </a:r>
          </a:p>
          <a:p>
            <a:pPr algn="just"/>
            <a:r>
              <a:rPr lang="fr-FR" sz="2400" dirty="0"/>
              <a:t> </a:t>
            </a:r>
            <a:r>
              <a:rPr lang="fr-FR" sz="2400" dirty="0">
                <a:hlinkClick r:id="rId3"/>
              </a:rPr>
              <a:t>laure.plancon-arnould@universite-paris-saclay.fr</a:t>
            </a:r>
            <a:endParaRPr lang="fr-FR" sz="2400" dirty="0"/>
          </a:p>
          <a:p>
            <a:pPr algn="just"/>
            <a:r>
              <a:rPr lang="fr-FR" sz="2400" dirty="0"/>
              <a:t>Vous mettrez une cadre de couleur différent pour les ressources qui vous sont personnelles.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88710" y="852659"/>
            <a:ext cx="832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1. Connectez-vous au mur collaboratif </a:t>
            </a:r>
            <a:r>
              <a:rPr lang="fr-FR" sz="2400" dirty="0" err="1"/>
              <a:t>Padlet</a:t>
            </a:r>
            <a:r>
              <a:rPr lang="fr-FR" sz="2400" dirty="0"/>
              <a:t> :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030" y="1154458"/>
            <a:ext cx="861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hlinkClick r:id="rId4"/>
              </a:rPr>
              <a:t>https://padlet.com/mmelaurearnould/cr-er-son-environnement-num-rique-de-travail-ecglz552ibeqlk9p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47335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arking&#10;&#10;Description générée automatiquement">
            <a:extLst>
              <a:ext uri="{FF2B5EF4-FFF2-40B4-BE49-F238E27FC236}">
                <a16:creationId xmlns:a16="http://schemas.microsoft.com/office/drawing/2014/main" id="{24FD9D07-BCB4-5027-B399-AA94D05F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37" y="0"/>
            <a:ext cx="8302881" cy="6232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7258" y="6232139"/>
            <a:ext cx="861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hlinkClick r:id="rId3"/>
              </a:rPr>
              <a:t>https://padlet.com/histoirenumerique/6g24acli4jkr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2121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8546" y="-523862"/>
            <a:ext cx="5563705" cy="1450757"/>
          </a:xfrm>
        </p:spPr>
        <p:txBody>
          <a:bodyPr/>
          <a:lstStyle/>
          <a:p>
            <a:r>
              <a:rPr lang="fr-FR" dirty="0"/>
              <a:t>Objectifs de l’EC 212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8854" y="1358696"/>
            <a:ext cx="9045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u="sng" dirty="0">
                <a:solidFill>
                  <a:schemeClr val="accent2"/>
                </a:solidFill>
              </a:rPr>
              <a:t>Objectif général</a:t>
            </a:r>
            <a:r>
              <a:rPr lang="fr-FR" sz="2800" dirty="0">
                <a:solidFill>
                  <a:schemeClr val="accent2"/>
                </a:solidFill>
              </a:rPr>
              <a:t> : développer les compétences pédagogiques numériques des futurs enseignants du 1</a:t>
            </a:r>
            <a:r>
              <a:rPr lang="fr-FR" sz="2800" baseline="30000" dirty="0">
                <a:solidFill>
                  <a:schemeClr val="accent2"/>
                </a:solidFill>
              </a:rPr>
              <a:t>er</a:t>
            </a:r>
            <a:r>
              <a:rPr lang="fr-FR" sz="2800" dirty="0">
                <a:solidFill>
                  <a:schemeClr val="accent2"/>
                </a:solidFill>
              </a:rPr>
              <a:t> degré </a:t>
            </a:r>
          </a:p>
          <a:p>
            <a:pPr algn="just"/>
            <a:endParaRPr lang="fr-FR" sz="2800" dirty="0">
              <a:solidFill>
                <a:schemeClr val="accent2"/>
              </a:solidFill>
            </a:endParaRPr>
          </a:p>
          <a:p>
            <a:pPr algn="just"/>
            <a:r>
              <a:rPr lang="fr-FR" sz="2800" u="sng" dirty="0">
                <a:solidFill>
                  <a:schemeClr val="accent2"/>
                </a:solidFill>
              </a:rPr>
              <a:t>Objectif 1</a:t>
            </a:r>
            <a:r>
              <a:rPr lang="fr-FR" sz="2800" dirty="0"/>
              <a:t> : favoriser l’enseignement et les apprentissages par l’instrumentation des pratiques professionnelles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u="sng" dirty="0">
                <a:solidFill>
                  <a:schemeClr val="accent2"/>
                </a:solidFill>
              </a:rPr>
              <a:t>Objectif 2</a:t>
            </a:r>
            <a:r>
              <a:rPr lang="fr-FR" sz="2800" dirty="0"/>
              <a:t> : exploiter des ressources multimédias interactives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u="sng" dirty="0">
                <a:solidFill>
                  <a:schemeClr val="accent2"/>
                </a:solidFill>
              </a:rPr>
              <a:t>Objectif 3</a:t>
            </a:r>
            <a:r>
              <a:rPr lang="fr-FR" sz="2800" dirty="0"/>
              <a:t> : construire des supports dédiés à l’évaluation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u="sng" dirty="0">
                <a:solidFill>
                  <a:schemeClr val="accent2"/>
                </a:solidFill>
              </a:rPr>
              <a:t>Objectif 4</a:t>
            </a:r>
            <a:r>
              <a:rPr lang="fr-FR" sz="2800" dirty="0"/>
              <a:t> : prendre en compte la diversité des élèves (dont l’école inclusive)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D6DB0C7-93D8-F512-54BA-7A90D6AD6891}"/>
              </a:ext>
            </a:extLst>
          </p:cNvPr>
          <p:cNvCxnSpPr/>
          <p:nvPr/>
        </p:nvCxnSpPr>
        <p:spPr>
          <a:xfrm>
            <a:off x="2005495" y="920648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5495" y="-511161"/>
            <a:ext cx="8377880" cy="1450757"/>
          </a:xfrm>
        </p:spPr>
        <p:txBody>
          <a:bodyPr/>
          <a:lstStyle/>
          <a:p>
            <a:r>
              <a:rPr lang="fr-FR" dirty="0"/>
              <a:t>Evaluation de l’EC 212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8854" y="1358696"/>
            <a:ext cx="9045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u="sng" dirty="0">
                <a:solidFill>
                  <a:schemeClr val="accent2"/>
                </a:solidFill>
              </a:rPr>
              <a:t>Critères de réussite</a:t>
            </a:r>
            <a:r>
              <a:rPr lang="fr-FR" sz="2800" dirty="0">
                <a:solidFill>
                  <a:schemeClr val="accent2"/>
                </a:solidFill>
              </a:rPr>
              <a:t> :</a:t>
            </a:r>
          </a:p>
          <a:p>
            <a:pPr algn="just"/>
            <a:endParaRPr lang="fr-FR" sz="2800" dirty="0"/>
          </a:p>
          <a:p>
            <a:pPr marL="457200" indent="-457200" algn="just">
              <a:buFontTx/>
              <a:buChar char="-"/>
            </a:pPr>
            <a:r>
              <a:rPr lang="fr-FR" sz="2800" dirty="0"/>
              <a:t>Savoir sélectionner, adapter et/ou créer des ressources pédagogiques numériques au 1</a:t>
            </a:r>
            <a:r>
              <a:rPr lang="fr-FR" sz="2800" baseline="30000" dirty="0"/>
              <a:t>er</a:t>
            </a:r>
            <a:r>
              <a:rPr lang="fr-FR" sz="2800" dirty="0"/>
              <a:t> degré pour une mise en situation simulée ou aménagée</a:t>
            </a:r>
          </a:p>
          <a:p>
            <a:pPr marL="457200" indent="-457200" algn="just">
              <a:buFontTx/>
              <a:buChar char="-"/>
            </a:pPr>
            <a:endParaRPr lang="fr-FR" sz="2800" dirty="0"/>
          </a:p>
          <a:p>
            <a:pPr marL="457200" indent="-457200" algn="just">
              <a:buFontTx/>
              <a:buChar char="-"/>
            </a:pPr>
            <a:r>
              <a:rPr lang="fr-FR" sz="2800" dirty="0"/>
              <a:t>Savoir concevoir et mettre en œuvre, en collaboration, des situations pédagogiques d’apprentissage et d’évaluation du 1</a:t>
            </a:r>
            <a:r>
              <a:rPr lang="fr-FR" sz="2800" baseline="30000" dirty="0"/>
              <a:t>er</a:t>
            </a:r>
            <a:r>
              <a:rPr lang="fr-FR" sz="2800" dirty="0"/>
              <a:t> degré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D6DB0C7-93D8-F512-54BA-7A90D6AD6891}"/>
              </a:ext>
            </a:extLst>
          </p:cNvPr>
          <p:cNvCxnSpPr/>
          <p:nvPr/>
        </p:nvCxnSpPr>
        <p:spPr>
          <a:xfrm>
            <a:off x="2005495" y="920648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3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2896"/>
          </a:xfrm>
        </p:spPr>
        <p:txBody>
          <a:bodyPr/>
          <a:lstStyle/>
          <a:p>
            <a:pPr algn="ctr"/>
            <a:r>
              <a:rPr lang="fr-FR" dirty="0"/>
              <a:t>Programme de la formation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6186"/>
              </p:ext>
            </p:extLst>
          </p:nvPr>
        </p:nvGraphicFramePr>
        <p:xfrm>
          <a:off x="67961" y="1584783"/>
          <a:ext cx="9008076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THÉMATIQUES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CM</a:t>
                      </a:r>
                    </a:p>
                    <a:p>
                      <a:pPr algn="ctr"/>
                      <a:r>
                        <a:rPr lang="fr-FR" dirty="0"/>
                        <a:t>Vendredi 15 janvier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NUMÉRIQUE À L’ÉCOLE ÉLÉMENTAIRE</a:t>
                      </a:r>
                    </a:p>
                    <a:p>
                      <a:pPr algn="ctr"/>
                      <a:r>
                        <a:rPr lang="fr-FR" dirty="0"/>
                        <a:t>SE</a:t>
                      </a:r>
                      <a:r>
                        <a:rPr lang="fr-FR" baseline="0" dirty="0"/>
                        <a:t> CRÉER UN ENVIRONNEMENT </a:t>
                      </a:r>
                      <a:r>
                        <a:rPr lang="fr-FR" dirty="0"/>
                        <a:t>NUMÉRIQUE DE TRAVAIL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Journée n°1</a:t>
                      </a:r>
                    </a:p>
                    <a:p>
                      <a:pPr algn="ctr"/>
                      <a:r>
                        <a:rPr lang="fr-FR" b="0" dirty="0"/>
                        <a:t>Mardi 21 janvier </a:t>
                      </a:r>
                      <a:r>
                        <a:rPr lang="fr-FR" dirty="0"/>
                        <a:t>(9h00-17h00)</a:t>
                      </a:r>
                    </a:p>
                    <a:p>
                      <a:pPr algn="ctr"/>
                      <a:r>
                        <a:rPr lang="fr-FR" dirty="0"/>
                        <a:t>Vendredi 23 janvier  (9h00-17h00)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</a:rPr>
                        <a:t>ATELIER CANOPÉ D’EVRY-COURCOURONNES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 Matin : PROGRAMMER À L’ÉCOLE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/>
                        <a:t>Robotique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/>
                        <a:t>Programmation et codage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dirty="0"/>
                        <a:t>Après midi : AKATON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dirty="0"/>
                        <a:t>- projet  : vidéo  et robotique (DANE)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Journée n°2</a:t>
                      </a:r>
                    </a:p>
                    <a:p>
                      <a:pPr algn="ctr"/>
                      <a:r>
                        <a:rPr lang="fr-FR" b="0" dirty="0"/>
                        <a:t>Mardi 4 mars</a:t>
                      </a:r>
                      <a:r>
                        <a:rPr lang="fr-FR" dirty="0"/>
                        <a:t>(9h00-17h00)</a:t>
                      </a:r>
                    </a:p>
                    <a:p>
                      <a:pPr algn="ctr"/>
                      <a:r>
                        <a:rPr lang="fr-FR" dirty="0"/>
                        <a:t>Vendredi 6 mars(9h00-17h00)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</a:rPr>
                        <a:t>ATELIER CANOPÉ D’EVRY-COURCOURONNES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Matin : outils à utiliser avec les élèves</a:t>
                      </a:r>
                    </a:p>
                    <a:p>
                      <a:pPr algn="l"/>
                      <a:r>
                        <a:rPr lang="fr-FR" dirty="0"/>
                        <a:t>Book </a:t>
                      </a:r>
                      <a:r>
                        <a:rPr lang="fr-FR" dirty="0" err="1"/>
                        <a:t>creator</a:t>
                      </a:r>
                      <a:r>
                        <a:rPr lang="fr-FR" dirty="0"/>
                        <a:t>, différencier avec le numérique, </a:t>
                      </a:r>
                      <a:r>
                        <a:rPr lang="fr-FR" dirty="0" err="1"/>
                        <a:t>quizinière</a:t>
                      </a:r>
                      <a:endParaRPr lang="fr-FR" dirty="0"/>
                    </a:p>
                    <a:p>
                      <a:pPr algn="l"/>
                      <a:r>
                        <a:rPr lang="fr-FR" dirty="0"/>
                        <a:t>Après midi : IA comme outils de l’enseignant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Expérimentations</a:t>
                      </a:r>
                      <a:r>
                        <a:rPr lang="fr-FR" b="1" baseline="0" dirty="0"/>
                        <a:t> en classe</a:t>
                      </a:r>
                    </a:p>
                    <a:p>
                      <a:pPr algn="ctr"/>
                      <a:r>
                        <a:rPr lang="fr-FR" b="1" baseline="0" dirty="0"/>
                        <a:t>SOPA / SR</a:t>
                      </a:r>
                      <a:endParaRPr lang="fr-FR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 choix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38983"/>
                  </a:ext>
                </a:extLst>
              </a:tr>
            </a:tbl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65C95EC-24EE-C51A-51C3-7D4A4F1B527C}"/>
              </a:ext>
            </a:extLst>
          </p:cNvPr>
          <p:cNvCxnSpPr/>
          <p:nvPr/>
        </p:nvCxnSpPr>
        <p:spPr>
          <a:xfrm>
            <a:off x="2107095" y="1127762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6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03" y="-322893"/>
            <a:ext cx="6116593" cy="1450757"/>
          </a:xfrm>
        </p:spPr>
        <p:txBody>
          <a:bodyPr/>
          <a:lstStyle/>
          <a:p>
            <a:r>
              <a:rPr lang="fr-FR" dirty="0"/>
              <a:t>Organisation de l’EC 212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06" y="1984364"/>
            <a:ext cx="2848576" cy="13456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8853" y="3544922"/>
            <a:ext cx="39726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APPROCHE THÉORIQUE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PROGRAMMES SCOLAIRES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OBJECTIFS PÉDAGOGIQUES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71303" y="3542925"/>
            <a:ext cx="39726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MISE EN PRATIQUE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PRÉSENTATION DES OUTILS</a:t>
            </a:r>
          </a:p>
          <a:p>
            <a:pPr marL="285750" indent="-285750">
              <a:buFontTx/>
              <a:buChar char="-"/>
            </a:pPr>
            <a:r>
              <a:rPr lang="fr-FR" dirty="0"/>
              <a:t>MANIPULATION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CONCEPTION D’ACTIVITÉS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85202" y="5664056"/>
            <a:ext cx="470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TRAVAIL EN DEMI GROUPE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E76A3B-D163-BEC3-CFA6-BFD9736F8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98" y="1650666"/>
            <a:ext cx="3682652" cy="166241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AD44294-0B6A-DE81-4AF7-D549259B0647}"/>
              </a:ext>
            </a:extLst>
          </p:cNvPr>
          <p:cNvCxnSpPr/>
          <p:nvPr/>
        </p:nvCxnSpPr>
        <p:spPr>
          <a:xfrm>
            <a:off x="2107095" y="1127762"/>
            <a:ext cx="4929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1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8020F13-8A0A-8AD7-09D1-3FC5D3AA031C}"/>
              </a:ext>
            </a:extLst>
          </p:cNvPr>
          <p:cNvSpPr txBox="1"/>
          <p:nvPr/>
        </p:nvSpPr>
        <p:spPr>
          <a:xfrm>
            <a:off x="355600" y="3265663"/>
            <a:ext cx="878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https://www.reseau-canope.fr/academie-de-versailles/atelier-canope-91-evry.html#reperer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AAB344-F373-7418-DC1D-DA9A51D43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749" b="55358"/>
          <a:stretch/>
        </p:blipFill>
        <p:spPr>
          <a:xfrm>
            <a:off x="0" y="184834"/>
            <a:ext cx="3071004" cy="23932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631127-F4EE-0C29-AA8C-2461C57FFB03}"/>
              </a:ext>
            </a:extLst>
          </p:cNvPr>
          <p:cNvSpPr/>
          <p:nvPr/>
        </p:nvSpPr>
        <p:spPr>
          <a:xfrm>
            <a:off x="88900" y="1312126"/>
            <a:ext cx="2019300" cy="1265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6DE18D-3F4D-42F8-9385-B0EE70C58267}"/>
              </a:ext>
            </a:extLst>
          </p:cNvPr>
          <p:cNvSpPr txBox="1"/>
          <p:nvPr/>
        </p:nvSpPr>
        <p:spPr>
          <a:xfrm>
            <a:off x="2581657" y="1344948"/>
            <a:ext cx="6568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se rendre à l’atelier : </a:t>
            </a:r>
          </a:p>
          <a:p>
            <a:r>
              <a:rPr lang="fr-FR" dirty="0"/>
              <a:t>Stationner au centre commercial Evry 2</a:t>
            </a:r>
          </a:p>
          <a:p>
            <a:r>
              <a:rPr lang="fr-FR" dirty="0"/>
              <a:t>Se diriger  dans le centre commercial vers la bibliothèque, le théâtre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75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58D0E-95F7-67A5-7372-0692E941F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" y="771652"/>
            <a:ext cx="82619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II.</a:t>
            </a:r>
            <a:br>
              <a:rPr lang="fr-FR" dirty="0"/>
            </a:br>
            <a:r>
              <a:rPr lang="fr-FR" dirty="0"/>
              <a:t>Modalités de contrôle</a:t>
            </a:r>
            <a:br>
              <a:rPr lang="fr-FR" dirty="0"/>
            </a:br>
            <a:r>
              <a:rPr lang="fr-FR" dirty="0"/>
              <a:t>des connaissances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1A8CEC-EFAB-629D-28DA-1F105761F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0" y="131330"/>
            <a:ext cx="1054337" cy="10382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1AFA0E-DE3A-FAAD-64DB-BF9BA99BE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3" y="127160"/>
            <a:ext cx="1042410" cy="10424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5A7F57-EEDE-8EEE-FEC0-E753C8C8C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24" y="164475"/>
            <a:ext cx="981895" cy="9896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FE056C-EBF0-427C-7A22-C9EFBFD55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60" y="186723"/>
            <a:ext cx="1006073" cy="9673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FEDBAC-1442-2E76-0F73-F6834ACC7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77" y="107880"/>
            <a:ext cx="1069195" cy="10691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BEAD8C-B454-D5FB-D26C-3A030B78C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2" y="127159"/>
            <a:ext cx="959688" cy="10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1387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on">
  <a:themeElements>
    <a:clrScheme name="Rétrospectio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5143</TotalTime>
  <Words>1732</Words>
  <Application>Microsoft Office PowerPoint</Application>
  <PresentationFormat>Affichage à l'écran (4:3)</PresentationFormat>
  <Paragraphs>249</Paragraphs>
  <Slides>36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Rétrospection</vt:lpstr>
      <vt:lpstr>EC 212 Pratiques numériques en milieu scolaire</vt:lpstr>
      <vt:lpstr>Plan du CM de l’EC 212</vt:lpstr>
      <vt:lpstr>I. Présentation générale de l’EC 212</vt:lpstr>
      <vt:lpstr>Objectifs de l’EC 212</vt:lpstr>
      <vt:lpstr>Evaluation de l’EC 212</vt:lpstr>
      <vt:lpstr>Programme de la formation</vt:lpstr>
      <vt:lpstr>Organisation de l’EC 212 </vt:lpstr>
      <vt:lpstr>Présentation PowerPoint</vt:lpstr>
      <vt:lpstr>II. Modalités de contrôle des connaissances</vt:lpstr>
      <vt:lpstr>Modalités de contrôle des connaissances de l’EC 212</vt:lpstr>
      <vt:lpstr>Programme de la formation</vt:lpstr>
      <vt:lpstr>Présentation PowerPoint</vt:lpstr>
      <vt:lpstr>Présentation PowerPoint</vt:lpstr>
      <vt:lpstr>III. Présentation du CRCN à l’école élémentaire</vt:lpstr>
      <vt:lpstr>Le cadre de référence des compétences numériques (CRCN)</vt:lpstr>
      <vt:lpstr>Présentation PowerPoint</vt:lpstr>
      <vt:lpstr>Présentation PowerPoint</vt:lpstr>
      <vt:lpstr>Présentation PowerPoint</vt:lpstr>
      <vt:lpstr>Le cadre de référence des compétences numériques (CRCN)</vt:lpstr>
      <vt:lpstr>Le cadre de référence des compétences numériques (CRCN)</vt:lpstr>
      <vt:lpstr>Le cadre de référence des compétences numériques (CRCN)</vt:lpstr>
      <vt:lpstr>Le cadre de référence des compétences numériques (CRCN)</vt:lpstr>
      <vt:lpstr>Présentation PowerPoint</vt:lpstr>
      <vt:lpstr>Le cadre de référence des compétences numériques (CRCN)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IV. Création d’un environnement numérique de travail</vt:lpstr>
      <vt:lpstr>Consignes de travail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Soizic PATRY</dc:creator>
  <cp:lastModifiedBy>Laure Plancon-arnould</cp:lastModifiedBy>
  <cp:revision>172</cp:revision>
  <cp:lastPrinted>2022-09-22T23:54:03Z</cp:lastPrinted>
  <dcterms:created xsi:type="dcterms:W3CDTF">2018-10-13T13:45:52Z</dcterms:created>
  <dcterms:modified xsi:type="dcterms:W3CDTF">2025-01-12T14:54:55Z</dcterms:modified>
</cp:coreProperties>
</file>