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
  </p:notesMasterIdLst>
  <p:handoutMasterIdLst>
    <p:handoutMasterId r:id="rId13"/>
  </p:handoutMasterIdLst>
  <p:sldIdLst>
    <p:sldId id="550" r:id="rId5"/>
    <p:sldId id="547" r:id="rId6"/>
    <p:sldId id="553" r:id="rId7"/>
    <p:sldId id="551" r:id="rId8"/>
    <p:sldId id="548" r:id="rId9"/>
    <p:sldId id="552" r:id="rId10"/>
    <p:sldId id="55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793"/>
    <a:srgbClr val="3E99C0"/>
    <a:srgbClr val="D86626"/>
    <a:srgbClr val="63003C"/>
    <a:srgbClr val="313E48"/>
    <a:srgbClr val="1A5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44"/>
      </p:cViewPr>
      <p:guideLst>
        <p:guide orient="horz" pos="2160"/>
        <p:guide pos="4241"/>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5038754-A7F1-41C4-9F59-FBD0185491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343E708-8890-4FDE-A4F4-B5140D47FF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F146C0A-5F3B-4AA7-ADA5-99C4E1B185EE}" type="datetimeFigureOut">
              <a:rPr lang="fr-FR" smtClean="0"/>
              <a:t>14/01/2025</a:t>
            </a:fld>
            <a:endParaRPr lang="fr-FR"/>
          </a:p>
        </p:txBody>
      </p:sp>
      <p:sp>
        <p:nvSpPr>
          <p:cNvPr id="4" name="Espace réservé du pied de page 3">
            <a:extLst>
              <a:ext uri="{FF2B5EF4-FFF2-40B4-BE49-F238E27FC236}">
                <a16:creationId xmlns:a16="http://schemas.microsoft.com/office/drawing/2014/main" id="{126F8590-7EEF-4123-8B20-B636C664B0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AB02CC03-979F-43FE-8323-D3D992726D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4B6618-8CD3-4776-A43A-174B1B8949CF}" type="slidenum">
              <a:rPr lang="fr-FR" smtClean="0"/>
              <a:t>‹N°›</a:t>
            </a:fld>
            <a:endParaRPr lang="fr-FR"/>
          </a:p>
        </p:txBody>
      </p:sp>
    </p:spTree>
    <p:extLst>
      <p:ext uri="{BB962C8B-B14F-4D97-AF65-F5344CB8AC3E}">
        <p14:creationId xmlns:p14="http://schemas.microsoft.com/office/powerpoint/2010/main" val="156694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407A44-ACB3-49FA-BFDD-E508664716F1}" type="datetimeFigureOut">
              <a:rPr lang="fr-FR" smtClean="0"/>
              <a:t>14/01/2025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77D0-182A-42F5-9A8C-08B75B3622BB}" type="slidenum">
              <a:rPr lang="fr-FR" smtClean="0"/>
              <a:t>‹N°›</a:t>
            </a:fld>
            <a:endParaRPr lang="fr-FR"/>
          </a:p>
        </p:txBody>
      </p:sp>
    </p:spTree>
    <p:extLst>
      <p:ext uri="{BB962C8B-B14F-4D97-AF65-F5344CB8AC3E}">
        <p14:creationId xmlns:p14="http://schemas.microsoft.com/office/powerpoint/2010/main" val="1718834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prun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630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r-FR" sz="1350">
              <a:solidFill>
                <a:srgbClr val="FFFFFF"/>
              </a:solidFill>
            </a:endParaRPr>
          </a:p>
        </p:txBody>
      </p:sp>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5" name="Picture 4" descr="A picture containing drawing&#10;&#10;Description automatically generated">
            <a:extLst>
              <a:ext uri="{FF2B5EF4-FFF2-40B4-BE49-F238E27FC236}">
                <a16:creationId xmlns:a16="http://schemas.microsoft.com/office/drawing/2014/main" id="{D5528D86-D103-DD4C-9FC4-7D5D789A7C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4667"/>
            <a:ext cx="5060127" cy="2274214"/>
          </a:xfrm>
          <a:prstGeom prst="rect">
            <a:avLst/>
          </a:prstGeom>
        </p:spPr>
      </p:pic>
      <p:pic>
        <p:nvPicPr>
          <p:cNvPr id="6" name="Image 4">
            <a:extLst>
              <a:ext uri="{FF2B5EF4-FFF2-40B4-BE49-F238E27FC236}">
                <a16:creationId xmlns:a16="http://schemas.microsoft.com/office/drawing/2014/main" id="{4644E84E-EF66-2B41-A976-69EF3658D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Tree>
    <p:extLst>
      <p:ext uri="{BB962C8B-B14F-4D97-AF65-F5344CB8AC3E}">
        <p14:creationId xmlns:p14="http://schemas.microsoft.com/office/powerpoint/2010/main" val="47615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re-blanc">
    <p:spTree>
      <p:nvGrpSpPr>
        <p:cNvPr id="1" name=""/>
        <p:cNvGrpSpPr/>
        <p:nvPr/>
      </p:nvGrpSpPr>
      <p:grpSpPr>
        <a:xfrm>
          <a:off x="0" y="0"/>
          <a:ext cx="0" cy="0"/>
          <a:chOff x="0" y="0"/>
          <a:chExt cx="0" cy="0"/>
        </a:xfrm>
      </p:grpSpPr>
      <p:sp>
        <p:nvSpPr>
          <p:cNvPr id="2" name="Title 1"/>
          <p:cNvSpPr>
            <a:spLocks noGrp="1"/>
          </p:cNvSpPr>
          <p:nvPr>
            <p:ph type="ctrTitle"/>
          </p:nvPr>
        </p:nvSpPr>
        <p:spPr>
          <a:xfrm>
            <a:off x="272128" y="2165229"/>
            <a:ext cx="8305342" cy="3252160"/>
          </a:xfrm>
        </p:spPr>
        <p:txBody>
          <a:bodyPr anchor="b">
            <a:normAutofit/>
          </a:bodyPr>
          <a:lstStyle>
            <a:lvl1pPr algn="l">
              <a:defRPr sz="5000">
                <a:solidFill>
                  <a:schemeClr val="tx1"/>
                </a:solidFill>
              </a:defRPr>
            </a:lvl1pPr>
          </a:lstStyle>
          <a:p>
            <a:r>
              <a:rPr lang="fr-FR"/>
              <a:t>Modifiez le style du titre</a:t>
            </a:r>
            <a:endParaRPr lang="en-US"/>
          </a:p>
        </p:txBody>
      </p:sp>
      <p:sp>
        <p:nvSpPr>
          <p:cNvPr id="3" name="Subtitle 2"/>
          <p:cNvSpPr>
            <a:spLocks noGrp="1"/>
          </p:cNvSpPr>
          <p:nvPr>
            <p:ph type="subTitle" idx="1"/>
          </p:nvPr>
        </p:nvSpPr>
        <p:spPr>
          <a:xfrm>
            <a:off x="272128" y="5529528"/>
            <a:ext cx="4787999" cy="746185"/>
          </a:xfrm>
        </p:spPr>
        <p:txBody>
          <a:bodyPr anchor="b">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pic>
        <p:nvPicPr>
          <p:cNvPr id="8" name="Picture 7" descr="A picture containing food, drawing&#10;&#10;Description automatically generated">
            <a:extLst>
              <a:ext uri="{FF2B5EF4-FFF2-40B4-BE49-F238E27FC236}">
                <a16:creationId xmlns:a16="http://schemas.microsoft.com/office/drawing/2014/main" id="{B7B52807-DA9F-0143-86B1-7DB821DCC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08986"/>
            <a:ext cx="5060133" cy="2274215"/>
          </a:xfrm>
          <a:prstGeom prst="rect">
            <a:avLst/>
          </a:prstGeom>
        </p:spPr>
      </p:pic>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sp>
        <p:nvSpPr>
          <p:cNvPr id="4" name="Rectangle 3">
            <a:extLst>
              <a:ext uri="{FF2B5EF4-FFF2-40B4-BE49-F238E27FC236}">
                <a16:creationId xmlns:a16="http://schemas.microsoft.com/office/drawing/2014/main" id="{58C93E39-FEFE-534E-B4C9-ED4AA686B2EE}"/>
              </a:ext>
            </a:extLst>
          </p:cNvPr>
          <p:cNvSpPr/>
          <p:nvPr userDrawn="1"/>
        </p:nvSpPr>
        <p:spPr>
          <a:xfrm>
            <a:off x="7663070" y="6092687"/>
            <a:ext cx="1411356" cy="540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4786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_texte">
    <p:spTree>
      <p:nvGrpSpPr>
        <p:cNvPr id="1" name=""/>
        <p:cNvGrpSpPr/>
        <p:nvPr/>
      </p:nvGrpSpPr>
      <p:grpSpPr>
        <a:xfrm>
          <a:off x="0" y="0"/>
          <a:ext cx="0" cy="0"/>
          <a:chOff x="0" y="0"/>
          <a:chExt cx="0" cy="0"/>
        </a:xfrm>
      </p:grpSpPr>
      <p:sp>
        <p:nvSpPr>
          <p:cNvPr id="2" name="Title 1"/>
          <p:cNvSpPr>
            <a:spLocks noGrp="1"/>
          </p:cNvSpPr>
          <p:nvPr>
            <p:ph type="ctrTitle"/>
          </p:nvPr>
        </p:nvSpPr>
        <p:spPr>
          <a:xfrm>
            <a:off x="272128" y="1360159"/>
            <a:ext cx="8305342" cy="3252160"/>
          </a:xfrm>
        </p:spPr>
        <p:txBody>
          <a:bodyPr anchor="b">
            <a:normAutofit/>
          </a:bodyPr>
          <a:lstStyle>
            <a:lvl1pPr algn="l">
              <a:defRPr sz="4000" b="1">
                <a:solidFill>
                  <a:schemeClr val="tx1"/>
                </a:solidFill>
              </a:defRPr>
            </a:lvl1pPr>
          </a:lstStyle>
          <a:p>
            <a:r>
              <a:rPr lang="fr-FR"/>
              <a:t>Modifiez le style du titre</a:t>
            </a:r>
            <a:endParaRPr lang="en-US"/>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6" name="Image 7">
            <a:extLst>
              <a:ext uri="{FF2B5EF4-FFF2-40B4-BE49-F238E27FC236}">
                <a16:creationId xmlns:a16="http://schemas.microsoft.com/office/drawing/2014/main" id="{BBA528A6-1823-4A4A-A83E-FDC5D9C681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205048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_image">
    <p:spTree>
      <p:nvGrpSpPr>
        <p:cNvPr id="1" name=""/>
        <p:cNvGrpSpPr/>
        <p:nvPr/>
      </p:nvGrpSpPr>
      <p:grpSpPr>
        <a:xfrm>
          <a:off x="0" y="0"/>
          <a:ext cx="0" cy="0"/>
          <a:chOff x="0" y="0"/>
          <a:chExt cx="0" cy="0"/>
        </a:xfrm>
      </p:grpSpPr>
      <p:sp>
        <p:nvSpPr>
          <p:cNvPr id="2" name="Title 1"/>
          <p:cNvSpPr>
            <a:spLocks noGrp="1"/>
          </p:cNvSpPr>
          <p:nvPr>
            <p:ph type="ctrTitle"/>
          </p:nvPr>
        </p:nvSpPr>
        <p:spPr>
          <a:xfrm>
            <a:off x="5267738" y="1360159"/>
            <a:ext cx="3309731" cy="3252160"/>
          </a:xfrm>
        </p:spPr>
        <p:txBody>
          <a:bodyPr anchor="b">
            <a:normAutofit/>
          </a:bodyPr>
          <a:lstStyle>
            <a:lvl1pPr algn="l">
              <a:defRPr sz="4000" b="1">
                <a:solidFill>
                  <a:schemeClr val="tx1"/>
                </a:solidFill>
              </a:defRPr>
            </a:lvl1pPr>
          </a:lstStyle>
          <a:p>
            <a:r>
              <a:rPr lang="fr-FR"/>
              <a:t>Modifiez le style du titre</a:t>
            </a:r>
            <a:endParaRPr lang="en-US"/>
          </a:p>
        </p:txBody>
      </p:sp>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5059363" cy="6632575"/>
          </a:xfrm>
        </p:spPr>
        <p:txBody>
          <a:bodyPr/>
          <a:lstStyle/>
          <a:p>
            <a:endParaRPr lang="en-US"/>
          </a:p>
        </p:txBody>
      </p:sp>
    </p:spTree>
    <p:extLst>
      <p:ext uri="{BB962C8B-B14F-4D97-AF65-F5344CB8AC3E}">
        <p14:creationId xmlns:p14="http://schemas.microsoft.com/office/powerpoint/2010/main" val="313315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pleine">
    <p:spTree>
      <p:nvGrpSpPr>
        <p:cNvPr id="1" name=""/>
        <p:cNvGrpSpPr/>
        <p:nvPr/>
      </p:nvGrpSpPr>
      <p:grpSpPr>
        <a:xfrm>
          <a:off x="0" y="0"/>
          <a:ext cx="0" cy="0"/>
          <a:chOff x="0" y="0"/>
          <a:chExt cx="0" cy="0"/>
        </a:xfrm>
      </p:grpSpPr>
      <p:pic>
        <p:nvPicPr>
          <p:cNvPr id="9" name="Image 6">
            <a:extLst>
              <a:ext uri="{FF2B5EF4-FFF2-40B4-BE49-F238E27FC236}">
                <a16:creationId xmlns:a16="http://schemas.microsoft.com/office/drawing/2014/main" id="{3F7AF8FE-BF12-AE41-8CFA-DE8FD1D5D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4" name="Image 7">
            <a:extLst>
              <a:ext uri="{FF2B5EF4-FFF2-40B4-BE49-F238E27FC236}">
                <a16:creationId xmlns:a16="http://schemas.microsoft.com/office/drawing/2014/main" id="{85248A40-54A1-BF4F-9ABE-485D735883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
        <p:nvSpPr>
          <p:cNvPr id="6" name="Picture Placeholder 5">
            <a:extLst>
              <a:ext uri="{FF2B5EF4-FFF2-40B4-BE49-F238E27FC236}">
                <a16:creationId xmlns:a16="http://schemas.microsoft.com/office/drawing/2014/main" id="{651E25D8-6A00-F044-8E2A-6518EFC40F20}"/>
              </a:ext>
            </a:extLst>
          </p:cNvPr>
          <p:cNvSpPr>
            <a:spLocks noGrp="1"/>
          </p:cNvSpPr>
          <p:nvPr>
            <p:ph type="pic" sz="quarter" idx="10"/>
          </p:nvPr>
        </p:nvSpPr>
        <p:spPr>
          <a:xfrm>
            <a:off x="0" y="0"/>
            <a:ext cx="9144000" cy="6023113"/>
          </a:xfrm>
        </p:spPr>
        <p:txBody>
          <a:bodyPr/>
          <a:lstStyle/>
          <a:p>
            <a:endParaRPr lang="en-US"/>
          </a:p>
        </p:txBody>
      </p:sp>
    </p:spTree>
    <p:extLst>
      <p:ext uri="{BB962C8B-B14F-4D97-AF65-F5344CB8AC3E}">
        <p14:creationId xmlns:p14="http://schemas.microsoft.com/office/powerpoint/2010/main" val="325806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texte">
    <p:spTree>
      <p:nvGrpSpPr>
        <p:cNvPr id="1" name=""/>
        <p:cNvGrpSpPr/>
        <p:nvPr/>
      </p:nvGrpSpPr>
      <p:grpSpPr>
        <a:xfrm>
          <a:off x="0" y="0"/>
          <a:ext cx="0" cy="0"/>
          <a:chOff x="0" y="0"/>
          <a:chExt cx="0" cy="0"/>
        </a:xfrm>
      </p:grpSpPr>
      <p:sp>
        <p:nvSpPr>
          <p:cNvPr id="2" name="Title 1"/>
          <p:cNvSpPr>
            <a:spLocks noGrp="1"/>
          </p:cNvSpPr>
          <p:nvPr>
            <p:ph type="title"/>
          </p:nvPr>
        </p:nvSpPr>
        <p:spPr>
          <a:xfrm>
            <a:off x="5382883" y="365126"/>
            <a:ext cx="3614467" cy="1325563"/>
          </a:xfrm>
        </p:spPr>
        <p:txBody>
          <a:bodyPr anchor="b">
            <a:normAutofit/>
          </a:bodyPr>
          <a:lstStyle>
            <a:lvl1pPr>
              <a:defRPr sz="2800">
                <a:solidFill>
                  <a:schemeClr val="tx2"/>
                </a:solidFill>
              </a:defRPr>
            </a:lvl1pPr>
          </a:lstStyle>
          <a:p>
            <a:r>
              <a:rPr lang="fr-FR"/>
              <a:t>Modifiez le style du titre</a:t>
            </a:r>
            <a:endParaRPr lang="en-US"/>
          </a:p>
        </p:txBody>
      </p:sp>
      <p:sp>
        <p:nvSpPr>
          <p:cNvPr id="3" name="Content Placeholder 2"/>
          <p:cNvSpPr>
            <a:spLocks noGrp="1"/>
          </p:cNvSpPr>
          <p:nvPr>
            <p:ph idx="1"/>
          </p:nvPr>
        </p:nvSpPr>
        <p:spPr>
          <a:xfrm>
            <a:off x="5382883" y="1825625"/>
            <a:ext cx="3614468" cy="4098097"/>
          </a:xfrm>
        </p:spPr>
        <p:txBody>
          <a:bodyPr>
            <a:normAutofit/>
          </a:bodyPr>
          <a:lstStyle>
            <a:lvl1pPr>
              <a:defRPr sz="2400"/>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Picture Placeholder 5">
            <a:extLst>
              <a:ext uri="{FF2B5EF4-FFF2-40B4-BE49-F238E27FC236}">
                <a16:creationId xmlns:a16="http://schemas.microsoft.com/office/drawing/2014/main" id="{560B01FE-025F-8749-84F2-207CBD08AC66}"/>
              </a:ext>
            </a:extLst>
          </p:cNvPr>
          <p:cNvSpPr>
            <a:spLocks noGrp="1"/>
          </p:cNvSpPr>
          <p:nvPr>
            <p:ph type="pic" sz="quarter" idx="10"/>
          </p:nvPr>
        </p:nvSpPr>
        <p:spPr>
          <a:xfrm>
            <a:off x="0" y="0"/>
            <a:ext cx="5059363" cy="6632575"/>
          </a:xfrm>
        </p:spPr>
        <p:txBody>
          <a:bodyPr/>
          <a:lstStyle/>
          <a:p>
            <a:endParaRPr lang="en-US"/>
          </a:p>
        </p:txBody>
      </p:sp>
      <p:pic>
        <p:nvPicPr>
          <p:cNvPr id="9" name="Image 6">
            <a:extLst>
              <a:ext uri="{FF2B5EF4-FFF2-40B4-BE49-F238E27FC236}">
                <a16:creationId xmlns:a16="http://schemas.microsoft.com/office/drawing/2014/main" id="{CE14387A-F4E1-1347-8FF0-507E94272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9523FA44-68E4-194B-9F46-38FD29212B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42107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enu">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p>
        </p:txBody>
      </p:sp>
      <p:sp>
        <p:nvSpPr>
          <p:cNvPr id="19" name="Espace réservé du contenu 2"/>
          <p:cNvSpPr>
            <a:spLocks noGrp="1"/>
          </p:cNvSpPr>
          <p:nvPr>
            <p:ph idx="1"/>
          </p:nvPr>
        </p:nvSpPr>
        <p:spPr>
          <a:xfrm>
            <a:off x="467544" y="1556793"/>
            <a:ext cx="7632849" cy="4366930"/>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930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image">
    <p:spTree>
      <p:nvGrpSpPr>
        <p:cNvPr id="1" name=""/>
        <p:cNvGrpSpPr/>
        <p:nvPr/>
      </p:nvGrpSpPr>
      <p:grpSpPr>
        <a:xfrm>
          <a:off x="0" y="0"/>
          <a:ext cx="0" cy="0"/>
          <a:chOff x="0" y="0"/>
          <a:chExt cx="0" cy="0"/>
        </a:xfrm>
      </p:grpSpPr>
      <p:sp>
        <p:nvSpPr>
          <p:cNvPr id="14" name="Titre 1"/>
          <p:cNvSpPr>
            <a:spLocks noGrp="1"/>
          </p:cNvSpPr>
          <p:nvPr>
            <p:ph type="title"/>
          </p:nvPr>
        </p:nvSpPr>
        <p:spPr>
          <a:xfrm>
            <a:off x="467544" y="274638"/>
            <a:ext cx="7632848" cy="562074"/>
          </a:xfrm>
          <a:noFill/>
        </p:spPr>
        <p:txBody>
          <a:bodyPr>
            <a:normAutofit/>
          </a:bodyPr>
          <a:lstStyle>
            <a:lvl1pPr>
              <a:defRPr lang="fr-FR" sz="3400" dirty="0">
                <a:solidFill>
                  <a:schemeClr val="tx2"/>
                </a:solidFill>
              </a:defRPr>
            </a:lvl1pPr>
          </a:lstStyle>
          <a:p>
            <a:r>
              <a:rPr lang="fr-FR"/>
              <a:t>Modifiez le style du titre</a:t>
            </a:r>
          </a:p>
        </p:txBody>
      </p:sp>
      <p:sp>
        <p:nvSpPr>
          <p:cNvPr id="19" name="Espace réservé du contenu 2"/>
          <p:cNvSpPr>
            <a:spLocks noGrp="1"/>
          </p:cNvSpPr>
          <p:nvPr>
            <p:ph idx="1"/>
          </p:nvPr>
        </p:nvSpPr>
        <p:spPr>
          <a:xfrm>
            <a:off x="467545" y="1556793"/>
            <a:ext cx="4104456" cy="4406462"/>
          </a:xfrm>
          <a:solidFill>
            <a:schemeClr val="accent3"/>
          </a:solidFill>
        </p:spPr>
        <p:txBody>
          <a:bodyPr>
            <a:normAutofit/>
          </a:bodyPr>
          <a:lstStyle>
            <a:lvl1pPr>
              <a:defRPr sz="2800"/>
            </a:lvl1pPr>
            <a:lvl2pPr>
              <a:defRPr sz="2400"/>
            </a:lvl2pPr>
            <a:lvl3pPr marL="1143000" indent="-228600">
              <a:buFont typeface="Arial" panose="020B0604020202020204" pitchFamily="34" charset="0"/>
              <a:buChar char="•"/>
              <a:defRPr sz="2000"/>
            </a:lvl3pPr>
            <a:lvl4pPr>
              <a:defRPr sz="1800"/>
            </a:lvl4pPr>
            <a:lvl5pPr>
              <a:defRPr sz="180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Picture Placeholder 5">
            <a:extLst>
              <a:ext uri="{FF2B5EF4-FFF2-40B4-BE49-F238E27FC236}">
                <a16:creationId xmlns:a16="http://schemas.microsoft.com/office/drawing/2014/main" id="{BFDE980C-7B70-AF40-9C52-BF3DA44CAF30}"/>
              </a:ext>
            </a:extLst>
          </p:cNvPr>
          <p:cNvSpPr>
            <a:spLocks noGrp="1"/>
          </p:cNvSpPr>
          <p:nvPr>
            <p:ph type="pic" sz="quarter" idx="10"/>
          </p:nvPr>
        </p:nvSpPr>
        <p:spPr>
          <a:xfrm>
            <a:off x="4840358" y="1563081"/>
            <a:ext cx="3836098" cy="4400398"/>
          </a:xfrm>
        </p:spPr>
        <p:txBody>
          <a:bodyPr/>
          <a:lstStyle/>
          <a:p>
            <a:endParaRPr lang="en-US"/>
          </a:p>
        </p:txBody>
      </p:sp>
    </p:spTree>
    <p:extLst>
      <p:ext uri="{BB962C8B-B14F-4D97-AF65-F5344CB8AC3E}">
        <p14:creationId xmlns:p14="http://schemas.microsoft.com/office/powerpoint/2010/main" val="245922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825625"/>
            <a:ext cx="7886700" cy="412966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098034" y="6321449"/>
            <a:ext cx="1279286" cy="365125"/>
          </a:xfrm>
          <a:prstGeom prst="rect">
            <a:avLst/>
          </a:prstGeom>
        </p:spPr>
        <p:txBody>
          <a:bodyPr vert="horz" lIns="91440" tIns="45720" rIns="91440" bIns="45720" rtlCol="0" anchor="ctr"/>
          <a:lstStyle>
            <a:lvl1pPr algn="l">
              <a:defRPr sz="1200">
                <a:solidFill>
                  <a:schemeClr val="tx1"/>
                </a:solidFill>
              </a:defRPr>
            </a:lvl1pPr>
          </a:lstStyle>
          <a:p>
            <a:endParaRPr lang="fr-FR"/>
          </a:p>
        </p:txBody>
      </p:sp>
      <p:sp>
        <p:nvSpPr>
          <p:cNvPr id="5" name="Footer Placeholder 4"/>
          <p:cNvSpPr>
            <a:spLocks noGrp="1"/>
          </p:cNvSpPr>
          <p:nvPr>
            <p:ph type="ftr" sz="quarter" idx="3"/>
          </p:nvPr>
        </p:nvSpPr>
        <p:spPr>
          <a:xfrm>
            <a:off x="1577837" y="6306258"/>
            <a:ext cx="3958259" cy="365125"/>
          </a:xfrm>
          <a:prstGeom prst="rect">
            <a:avLst/>
          </a:prstGeom>
        </p:spPr>
        <p:txBody>
          <a:bodyPr vert="horz" lIns="91440" tIns="45720" rIns="91440" bIns="45720" rtlCol="0" anchor="ctr"/>
          <a:lstStyle>
            <a:lvl1pPr algn="ctr">
              <a:defRPr sz="1200">
                <a:solidFill>
                  <a:schemeClr val="tx1"/>
                </a:solidFill>
              </a:defRPr>
            </a:lvl1pPr>
          </a:lstStyle>
          <a:p>
            <a:pPr algn="l"/>
            <a:r>
              <a:rPr lang="fr-FR"/>
              <a:t>Titre de la présentation</a:t>
            </a:r>
          </a:p>
        </p:txBody>
      </p:sp>
      <p:sp>
        <p:nvSpPr>
          <p:cNvPr id="6" name="Slide Number Placeholder 5"/>
          <p:cNvSpPr>
            <a:spLocks noGrp="1"/>
          </p:cNvSpPr>
          <p:nvPr>
            <p:ph type="sldNum" sz="quarter" idx="4"/>
          </p:nvPr>
        </p:nvSpPr>
        <p:spPr>
          <a:xfrm>
            <a:off x="628650" y="6306258"/>
            <a:ext cx="2057400" cy="365125"/>
          </a:xfrm>
          <a:prstGeom prst="rect">
            <a:avLst/>
          </a:prstGeom>
        </p:spPr>
        <p:txBody>
          <a:bodyPr vert="horz" lIns="91440" tIns="45720" rIns="91440" bIns="45720" rtlCol="0" anchor="ctr"/>
          <a:lstStyle>
            <a:lvl1pPr algn="r">
              <a:defRPr sz="1200">
                <a:solidFill>
                  <a:schemeClr val="tx1"/>
                </a:solidFill>
              </a:defRPr>
            </a:lvl1pPr>
          </a:lstStyle>
          <a:p>
            <a:pPr algn="l"/>
            <a:fld id="{A0B0FBA5-3649-4193-81EC-FC1C61F9B58C}" type="slidenum">
              <a:rPr lang="fr-FR" smtClean="0"/>
              <a:pPr algn="l"/>
              <a:t>‹N°›</a:t>
            </a:fld>
            <a:endParaRPr lang="fr-FR"/>
          </a:p>
        </p:txBody>
      </p:sp>
      <p:pic>
        <p:nvPicPr>
          <p:cNvPr id="9" name="Image 6">
            <a:extLst>
              <a:ext uri="{FF2B5EF4-FFF2-40B4-BE49-F238E27FC236}">
                <a16:creationId xmlns:a16="http://schemas.microsoft.com/office/drawing/2014/main" id="{8508DA88-D542-4B4A-8988-A2E7D72ED18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rot="16200000">
            <a:off x="4459654" y="2173654"/>
            <a:ext cx="224692" cy="9144000"/>
          </a:xfrm>
          <a:prstGeom prst="rect">
            <a:avLst/>
          </a:prstGeom>
        </p:spPr>
      </p:pic>
      <p:pic>
        <p:nvPicPr>
          <p:cNvPr id="10" name="Image 7">
            <a:extLst>
              <a:ext uri="{FF2B5EF4-FFF2-40B4-BE49-F238E27FC236}">
                <a16:creationId xmlns:a16="http://schemas.microsoft.com/office/drawing/2014/main" id="{47493A00-037F-F243-A4D2-7BA52BE7859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732832" y="6141906"/>
            <a:ext cx="1279285" cy="453080"/>
          </a:xfrm>
          <a:prstGeom prst="rect">
            <a:avLst/>
          </a:prstGeom>
        </p:spPr>
      </p:pic>
    </p:spTree>
    <p:extLst>
      <p:ext uri="{BB962C8B-B14F-4D97-AF65-F5344CB8AC3E}">
        <p14:creationId xmlns:p14="http://schemas.microsoft.com/office/powerpoint/2010/main" val="2242941789"/>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74" r:id="rId6"/>
    <p:sldLayoutId id="2147483675" r:id="rId7"/>
    <p:sldLayoutId id="2147483680" r:id="rId8"/>
  </p:sldLayoutIdLst>
  <p:hf sldNum="0" hdr="0" ftr="0" dt="0"/>
  <p:txStyles>
    <p:titleStyle>
      <a:lvl1pPr algn="l" defTabSz="914400" rtl="0" eaLnBrk="1" latinLnBrk="0" hangingPunct="1">
        <a:lnSpc>
          <a:spcPct val="90000"/>
        </a:lnSpc>
        <a:spcBef>
          <a:spcPct val="0"/>
        </a:spcBef>
        <a:buNone/>
        <a:defRPr sz="3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eugloh.eu/news/detail/one-ocean-expedition-ii-arctic-future-pathfinders-course-embarks-on-a-transformative-journey-through-the-northwest-passag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mailto:mobility.eugloh@universite-paris-saclay.fr" TargetMode="Externa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uit.no/one-ocean/faq"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7844FE-B388-43BA-8518-65EA5AEBC0E8}"/>
              </a:ext>
            </a:extLst>
          </p:cNvPr>
          <p:cNvSpPr>
            <a:spLocks noGrp="1"/>
          </p:cNvSpPr>
          <p:nvPr>
            <p:ph type="ctrTitle"/>
          </p:nvPr>
        </p:nvSpPr>
        <p:spPr>
          <a:xfrm>
            <a:off x="272127" y="2450162"/>
            <a:ext cx="8757335" cy="1698847"/>
          </a:xfrm>
        </p:spPr>
        <p:txBody>
          <a:bodyPr>
            <a:normAutofit/>
          </a:bodyPr>
          <a:lstStyle/>
          <a:p>
            <a:r>
              <a:rPr lang="fr-FR" sz="2800" dirty="0"/>
              <a:t>Opportunité de mobilité exceptionnelle réservée aux étudiant·es en Master et PhD </a:t>
            </a:r>
          </a:p>
        </p:txBody>
      </p:sp>
      <p:sp>
        <p:nvSpPr>
          <p:cNvPr id="3" name="Sous-titre 2">
            <a:extLst>
              <a:ext uri="{FF2B5EF4-FFF2-40B4-BE49-F238E27FC236}">
                <a16:creationId xmlns:a16="http://schemas.microsoft.com/office/drawing/2014/main" id="{3C9C582C-CB8D-45C2-8420-24DD9511CC9A}"/>
              </a:ext>
            </a:extLst>
          </p:cNvPr>
          <p:cNvSpPr>
            <a:spLocks noGrp="1"/>
          </p:cNvSpPr>
          <p:nvPr>
            <p:ph type="subTitle" idx="1"/>
          </p:nvPr>
        </p:nvSpPr>
        <p:spPr>
          <a:xfrm>
            <a:off x="272127" y="4623940"/>
            <a:ext cx="8616233" cy="517309"/>
          </a:xfrm>
        </p:spPr>
        <p:txBody>
          <a:bodyPr>
            <a:normAutofit/>
          </a:bodyPr>
          <a:lstStyle/>
          <a:p>
            <a:r>
              <a:rPr lang="fr-FR" sz="2400" dirty="0"/>
              <a:t>One Ocean Arctic Research Expedition</a:t>
            </a:r>
          </a:p>
        </p:txBody>
      </p:sp>
      <p:pic>
        <p:nvPicPr>
          <p:cNvPr id="4" name="Image 3">
            <a:extLst>
              <a:ext uri="{FF2B5EF4-FFF2-40B4-BE49-F238E27FC236}">
                <a16:creationId xmlns:a16="http://schemas.microsoft.com/office/drawing/2014/main" id="{462B352B-E163-4A97-9422-C028E2D613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374" y="5641676"/>
            <a:ext cx="903986" cy="628476"/>
          </a:xfrm>
          <a:prstGeom prst="rect">
            <a:avLst/>
          </a:prstGeom>
        </p:spPr>
      </p:pic>
      <p:pic>
        <p:nvPicPr>
          <p:cNvPr id="5" name="Espace réservé du contenu 4">
            <a:extLst>
              <a:ext uri="{FF2B5EF4-FFF2-40B4-BE49-F238E27FC236}">
                <a16:creationId xmlns:a16="http://schemas.microsoft.com/office/drawing/2014/main" id="{95C2D6A8-CD57-44C9-A074-A0B827111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26" y="184737"/>
            <a:ext cx="3318833" cy="2258650"/>
          </a:xfrm>
          <a:prstGeom prst="rect">
            <a:avLst/>
          </a:prstGeom>
        </p:spPr>
      </p:pic>
      <p:sp>
        <p:nvSpPr>
          <p:cNvPr id="7" name="ZoneTexte 6">
            <a:hlinkClick r:id="rId4"/>
            <a:extLst>
              <a:ext uri="{FF2B5EF4-FFF2-40B4-BE49-F238E27FC236}">
                <a16:creationId xmlns:a16="http://schemas.microsoft.com/office/drawing/2014/main" id="{C6546741-1A21-4DC9-8366-63C31BB2F503}"/>
              </a:ext>
            </a:extLst>
          </p:cNvPr>
          <p:cNvSpPr txBox="1"/>
          <p:nvPr/>
        </p:nvSpPr>
        <p:spPr>
          <a:xfrm>
            <a:off x="272127" y="5535666"/>
            <a:ext cx="7502013" cy="369332"/>
          </a:xfrm>
          <a:prstGeom prst="rect">
            <a:avLst/>
          </a:prstGeom>
          <a:noFill/>
        </p:spPr>
        <p:txBody>
          <a:bodyPr wrap="square">
            <a:spAutoFit/>
          </a:bodyPr>
          <a:lstStyle/>
          <a:p>
            <a:r>
              <a:rPr lang="fr-FR" u="sng" dirty="0"/>
              <a:t>Plus d’information sur le site EUGLOH</a:t>
            </a:r>
          </a:p>
        </p:txBody>
      </p:sp>
      <p:pic>
        <p:nvPicPr>
          <p:cNvPr id="9" name="Graphique 8" descr="Curseur avec un remplissage uni">
            <a:extLst>
              <a:ext uri="{FF2B5EF4-FFF2-40B4-BE49-F238E27FC236}">
                <a16:creationId xmlns:a16="http://schemas.microsoft.com/office/drawing/2014/main" id="{51F4A6EA-5B55-402B-9769-3254965DE7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1588" y="5535666"/>
            <a:ext cx="517309" cy="517309"/>
          </a:xfrm>
          <a:prstGeom prst="rect">
            <a:avLst/>
          </a:prstGeom>
        </p:spPr>
      </p:pic>
    </p:spTree>
    <p:extLst>
      <p:ext uri="{BB962C8B-B14F-4D97-AF65-F5344CB8AC3E}">
        <p14:creationId xmlns:p14="http://schemas.microsoft.com/office/powerpoint/2010/main" val="166470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97F8BB-DF2A-401B-95E6-7EFBF015A077}"/>
              </a:ext>
            </a:extLst>
          </p:cNvPr>
          <p:cNvSpPr>
            <a:spLocks noGrp="1"/>
          </p:cNvSpPr>
          <p:nvPr>
            <p:ph type="title"/>
          </p:nvPr>
        </p:nvSpPr>
        <p:spPr>
          <a:xfrm>
            <a:off x="467544" y="254973"/>
            <a:ext cx="7632848" cy="562074"/>
          </a:xfrm>
        </p:spPr>
        <p:txBody>
          <a:bodyPr>
            <a:normAutofit/>
          </a:bodyPr>
          <a:lstStyle/>
          <a:p>
            <a:r>
              <a:rPr lang="fr-FR" sz="2400" b="1" dirty="0"/>
              <a:t>One Ocean Arctic Research Expedition</a:t>
            </a:r>
            <a:endParaRPr lang="fr-FR" sz="2400" dirty="0"/>
          </a:p>
        </p:txBody>
      </p:sp>
      <p:sp>
        <p:nvSpPr>
          <p:cNvPr id="3" name="Espace réservé du contenu 2">
            <a:extLst>
              <a:ext uri="{FF2B5EF4-FFF2-40B4-BE49-F238E27FC236}">
                <a16:creationId xmlns:a16="http://schemas.microsoft.com/office/drawing/2014/main" id="{D1C81423-3A6D-4C5F-8BC0-70DC4ECC4568}"/>
              </a:ext>
            </a:extLst>
          </p:cNvPr>
          <p:cNvSpPr>
            <a:spLocks noGrp="1"/>
          </p:cNvSpPr>
          <p:nvPr>
            <p:ph idx="1"/>
          </p:nvPr>
        </p:nvSpPr>
        <p:spPr>
          <a:xfrm>
            <a:off x="245664" y="1277787"/>
            <a:ext cx="8477383" cy="1135928"/>
          </a:xfrm>
        </p:spPr>
        <p:txBody>
          <a:bodyPr>
            <a:normAutofit/>
          </a:bodyPr>
          <a:lstStyle/>
          <a:p>
            <a:pPr marL="0" indent="0" algn="just">
              <a:buNone/>
            </a:pPr>
            <a:r>
              <a:rPr lang="fr-FR" sz="1600" dirty="0">
                <a:ea typeface="Open Sans" panose="020B0606030504020204" pitchFamily="34" charset="0"/>
                <a:cs typeface="Open Sans" panose="020B0606030504020204" pitchFamily="34" charset="0"/>
              </a:rPr>
              <a:t>Une mobilité d’un mois sur un bateau de recherche avec activités pédagogiques et travaux de recherche pluridisciplinaires liés à de grands enjeux sociétaux.</a:t>
            </a:r>
          </a:p>
          <a:p>
            <a:pPr marL="0" indent="0" algn="just">
              <a:buNone/>
            </a:pPr>
            <a:r>
              <a:rPr lang="fr-FR" sz="1600" dirty="0">
                <a:ea typeface="Open Sans" panose="020B0606030504020204" pitchFamily="34" charset="0"/>
                <a:cs typeface="Open Sans" panose="020B0606030504020204" pitchFamily="34" charset="0"/>
              </a:rPr>
              <a:t>Objectif : amorcer de futures collaborations de recherche, telles que le programme </a:t>
            </a:r>
            <a:r>
              <a:rPr lang="fr-FR" sz="1600" dirty="0" err="1">
                <a:ea typeface="Open Sans" panose="020B0606030504020204" pitchFamily="34" charset="0"/>
                <a:cs typeface="Open Sans" panose="020B0606030504020204" pitchFamily="34" charset="0"/>
              </a:rPr>
              <a:t>Pathfinder</a:t>
            </a:r>
            <a:r>
              <a:rPr lang="fr-FR" sz="1600" dirty="0">
                <a:ea typeface="Open Sans" panose="020B0606030504020204" pitchFamily="34" charset="0"/>
                <a:cs typeface="Open Sans" panose="020B0606030504020204" pitchFamily="34" charset="0"/>
              </a:rPr>
              <a:t>. </a:t>
            </a:r>
          </a:p>
          <a:p>
            <a:pPr algn="just"/>
            <a:endParaRPr lang="fr-FR" sz="1600" dirty="0"/>
          </a:p>
        </p:txBody>
      </p:sp>
      <p:pic>
        <p:nvPicPr>
          <p:cNvPr id="6" name="Image 5">
            <a:extLst>
              <a:ext uri="{FF2B5EF4-FFF2-40B4-BE49-F238E27FC236}">
                <a16:creationId xmlns:a16="http://schemas.microsoft.com/office/drawing/2014/main" id="{D9389A76-0F0D-472B-BF02-489F1FEF7C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grpSp>
        <p:nvGrpSpPr>
          <p:cNvPr id="10" name="Groupe 9">
            <a:extLst>
              <a:ext uri="{FF2B5EF4-FFF2-40B4-BE49-F238E27FC236}">
                <a16:creationId xmlns:a16="http://schemas.microsoft.com/office/drawing/2014/main" id="{00C52D06-E4F1-45D3-BAE1-254B0634B6E3}"/>
              </a:ext>
            </a:extLst>
          </p:cNvPr>
          <p:cNvGrpSpPr/>
          <p:nvPr/>
        </p:nvGrpSpPr>
        <p:grpSpPr>
          <a:xfrm>
            <a:off x="375971" y="4683964"/>
            <a:ext cx="8154710" cy="1433624"/>
            <a:chOff x="563418" y="2339608"/>
            <a:chExt cx="6437746" cy="1983554"/>
          </a:xfrm>
        </p:grpSpPr>
        <p:grpSp>
          <p:nvGrpSpPr>
            <p:cNvPr id="11" name="Groupe 10">
              <a:extLst>
                <a:ext uri="{FF2B5EF4-FFF2-40B4-BE49-F238E27FC236}">
                  <a16:creationId xmlns:a16="http://schemas.microsoft.com/office/drawing/2014/main" id="{C3498A0F-8EDA-469A-BE89-0EA6A9F19D2A}"/>
                </a:ext>
              </a:extLst>
            </p:cNvPr>
            <p:cNvGrpSpPr/>
            <p:nvPr/>
          </p:nvGrpSpPr>
          <p:grpSpPr>
            <a:xfrm>
              <a:off x="743917" y="2381501"/>
              <a:ext cx="6072272" cy="1941661"/>
              <a:chOff x="5334637" y="5114379"/>
              <a:chExt cx="6072272" cy="1941661"/>
            </a:xfrm>
          </p:grpSpPr>
          <p:sp>
            <p:nvSpPr>
              <p:cNvPr id="13" name="ZoneTexte 12">
                <a:extLst>
                  <a:ext uri="{FF2B5EF4-FFF2-40B4-BE49-F238E27FC236}">
                    <a16:creationId xmlns:a16="http://schemas.microsoft.com/office/drawing/2014/main" id="{6D9EF0C2-31E0-4014-8B5F-17F5B1772F3C}"/>
                  </a:ext>
                </a:extLst>
              </p:cNvPr>
              <p:cNvSpPr txBox="1"/>
              <p:nvPr/>
            </p:nvSpPr>
            <p:spPr>
              <a:xfrm>
                <a:off x="5334637" y="5565607"/>
                <a:ext cx="3223491" cy="1490433"/>
              </a:xfrm>
              <a:prstGeom prst="rect">
                <a:avLst/>
              </a:prstGeom>
              <a:noFill/>
              <a:ln>
                <a:noFill/>
              </a:ln>
            </p:spPr>
            <p:txBody>
              <a:bodyPr wrap="square">
                <a:spAutoFit/>
              </a:bodyPr>
              <a:lstStyle/>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Biodiversité</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des microplastiques </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Océanographie </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Santé globale</a:t>
                </a:r>
              </a:p>
            </p:txBody>
          </p:sp>
          <p:sp>
            <p:nvSpPr>
              <p:cNvPr id="14" name="ZoneTexte 13">
                <a:extLst>
                  <a:ext uri="{FF2B5EF4-FFF2-40B4-BE49-F238E27FC236}">
                    <a16:creationId xmlns:a16="http://schemas.microsoft.com/office/drawing/2014/main" id="{84899D4D-3E6A-4799-8523-C0CE3832E426}"/>
                  </a:ext>
                </a:extLst>
              </p:cNvPr>
              <p:cNvSpPr txBox="1"/>
              <p:nvPr/>
            </p:nvSpPr>
            <p:spPr>
              <a:xfrm>
                <a:off x="7848620" y="5565608"/>
                <a:ext cx="3558289" cy="1490432"/>
              </a:xfrm>
              <a:prstGeom prst="rect">
                <a:avLst/>
              </a:prstGeom>
              <a:noFill/>
              <a:ln>
                <a:noFill/>
              </a:ln>
            </p:spPr>
            <p:txBody>
              <a:bodyPr wrap="square">
                <a:spAutoFit/>
              </a:bodyPr>
              <a:lstStyle/>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du monde marin</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 l’atmosphère</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Gouvernance</a:t>
                </a:r>
              </a:p>
              <a:p>
                <a:pPr marL="285750" indent="-285750">
                  <a:buFont typeface="Arial" panose="020B0604020202020204" pitchFamily="34" charset="0"/>
                  <a:buChar char="•"/>
                </a:pPr>
                <a:r>
                  <a:rPr lang="fr-FR" sz="1600" dirty="0">
                    <a:solidFill>
                      <a:srgbClr val="313E48"/>
                    </a:solidFill>
                    <a:latin typeface="Open Sans" panose="020B0606030504020204" pitchFamily="34" charset="0"/>
                    <a:ea typeface="Open Sans" panose="020B0606030504020204" pitchFamily="34" charset="0"/>
                    <a:cs typeface="Open Sans" panose="020B0606030504020204" pitchFamily="34" charset="0"/>
                  </a:rPr>
                  <a:t>Etude des enjeux sociaux-économiques … </a:t>
                </a:r>
              </a:p>
            </p:txBody>
          </p:sp>
          <p:sp>
            <p:nvSpPr>
              <p:cNvPr id="15" name="ZoneTexte 14">
                <a:extLst>
                  <a:ext uri="{FF2B5EF4-FFF2-40B4-BE49-F238E27FC236}">
                    <a16:creationId xmlns:a16="http://schemas.microsoft.com/office/drawing/2014/main" id="{E5464198-2567-4D77-A44F-C8C3299AD001}"/>
                  </a:ext>
                </a:extLst>
              </p:cNvPr>
              <p:cNvSpPr txBox="1"/>
              <p:nvPr/>
            </p:nvSpPr>
            <p:spPr>
              <a:xfrm>
                <a:off x="5916596" y="5114379"/>
                <a:ext cx="4583368" cy="511006"/>
              </a:xfrm>
              <a:prstGeom prst="rect">
                <a:avLst/>
              </a:prstGeom>
              <a:noFill/>
              <a:ln>
                <a:noFill/>
              </a:ln>
            </p:spPr>
            <p:txBody>
              <a:bodyPr wrap="square">
                <a:spAutoFit/>
              </a:bodyPr>
              <a:lstStyle/>
              <a:p>
                <a:pPr marL="0" indent="0" algn="ctr">
                  <a:buNone/>
                </a:pPr>
                <a:r>
                  <a:rPr lang="fr-FR" u="sng" dirty="0">
                    <a:solidFill>
                      <a:srgbClr val="313E48"/>
                    </a:solidFill>
                    <a:latin typeface="Open Sans" panose="020B0606030504020204" pitchFamily="34" charset="0"/>
                    <a:ea typeface="Open Sans" panose="020B0606030504020204" pitchFamily="34" charset="0"/>
                    <a:cs typeface="Open Sans" panose="020B0606030504020204" pitchFamily="34" charset="0"/>
                  </a:rPr>
                  <a:t>Parmi les thématiques de cours : </a:t>
                </a:r>
              </a:p>
            </p:txBody>
          </p:sp>
        </p:grpSp>
        <p:sp>
          <p:nvSpPr>
            <p:cNvPr id="12" name="Rectangle 11">
              <a:extLst>
                <a:ext uri="{FF2B5EF4-FFF2-40B4-BE49-F238E27FC236}">
                  <a16:creationId xmlns:a16="http://schemas.microsoft.com/office/drawing/2014/main" id="{70807CBC-C7D5-4E93-8785-653D14C1E53F}"/>
                </a:ext>
              </a:extLst>
            </p:cNvPr>
            <p:cNvSpPr/>
            <p:nvPr/>
          </p:nvSpPr>
          <p:spPr>
            <a:xfrm>
              <a:off x="563418" y="2339608"/>
              <a:ext cx="6437746" cy="176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000">
                <a:solidFill>
                  <a:srgbClr val="313E48"/>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Espace réservé du contenu 2">
            <a:extLst>
              <a:ext uri="{FF2B5EF4-FFF2-40B4-BE49-F238E27FC236}">
                <a16:creationId xmlns:a16="http://schemas.microsoft.com/office/drawing/2014/main" id="{AADC7DEE-0218-48B6-8A3C-EDA2E8F35722}"/>
              </a:ext>
            </a:extLst>
          </p:cNvPr>
          <p:cNvSpPr txBox="1">
            <a:spLocks/>
          </p:cNvSpPr>
          <p:nvPr/>
        </p:nvSpPr>
        <p:spPr>
          <a:xfrm>
            <a:off x="245663" y="2413715"/>
            <a:ext cx="8477383" cy="2205291"/>
          </a:xfrm>
          <a:prstGeom prst="rect">
            <a:avLst/>
          </a:prstGeom>
          <a:solidFill>
            <a:schemeClr val="accent3"/>
          </a:solidFill>
          <a:ln w="19050">
            <a:solidFill>
              <a:srgbClr val="D86626"/>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endParaRPr lang="fr-FR" sz="1600" dirty="0">
              <a:latin typeface="Open Sans" panose="020B0606030504020204" pitchFamily="34" charset="0"/>
              <a:ea typeface="Open Sans" panose="020B0606030504020204" pitchFamily="34" charset="0"/>
              <a:cs typeface="Open Sans" panose="020B0606030504020204" pitchFamily="34" charset="0"/>
            </a:endParaRP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3 places offertes, pour l’Université Paris-Saclay, niveau master ou PhD</a:t>
            </a: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10 ECTS </a:t>
            </a:r>
          </a:p>
          <a:p>
            <a:pPr>
              <a:spcBef>
                <a:spcPts val="600"/>
              </a:spcBef>
            </a:pPr>
            <a:r>
              <a:rPr lang="fr-FR" sz="1600" b="1" dirty="0">
                <a:latin typeface="Open Sans" panose="020B0606030504020204" pitchFamily="34" charset="0"/>
                <a:ea typeface="Open Sans" panose="020B0606030504020204" pitchFamily="34" charset="0"/>
                <a:cs typeface="Open Sans" panose="020B0606030504020204" pitchFamily="34" charset="0"/>
              </a:rPr>
              <a:t>1 mois d’expédition, soit </a:t>
            </a:r>
            <a:r>
              <a:rPr lang="fr-FR" sz="16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a:t>
            </a:r>
          </a:p>
          <a:p>
            <a:pPr marL="800100" lvl="1" indent="-342900">
              <a:spcBef>
                <a:spcPts val="600"/>
              </a:spcBef>
              <a:buClr>
                <a:schemeClr val="tx1"/>
              </a:buClr>
              <a:buSzPct val="100000"/>
            </a:pPr>
            <a:r>
              <a:rPr lang="fr-FR" sz="14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de Nuuk, Groenland à Cambridge Bay, Canada (du 5 au 29 août) </a:t>
            </a:r>
          </a:p>
          <a:p>
            <a:pPr marL="800100" lvl="1" indent="-342900">
              <a:spcBef>
                <a:spcPts val="600"/>
              </a:spcBef>
              <a:buClr>
                <a:schemeClr val="tx1"/>
              </a:buClr>
              <a:buSzPct val="100000"/>
            </a:pPr>
            <a:r>
              <a:rPr lang="fr-FR" sz="1400" b="1" dirty="0">
                <a:solidFill>
                  <a:srgbClr val="63003C"/>
                </a:solidFill>
                <a:latin typeface="Open Sans" panose="020B0606030504020204" pitchFamily="34" charset="0"/>
                <a:ea typeface="Open Sans" panose="020B0606030504020204" pitchFamily="34" charset="0"/>
                <a:cs typeface="Open Sans" panose="020B0606030504020204" pitchFamily="34" charset="0"/>
              </a:rPr>
              <a:t>de Cambridge Bay, Canada à Anchorage, Alaska, États-Unis (du 2 septembre au 4 octobre)</a:t>
            </a:r>
          </a:p>
          <a:p>
            <a:pPr marL="0" indent="0">
              <a:spcBef>
                <a:spcPts val="600"/>
              </a:spcBef>
              <a:buClr>
                <a:schemeClr val="tx1"/>
              </a:buClr>
              <a:buSzPct val="100000"/>
              <a:buNone/>
            </a:pPr>
            <a:endParaRPr lang="fr-FR" sz="1400" i="1" dirty="0">
              <a:latin typeface="Open Sans" panose="020B0606030504020204" pitchFamily="34" charset="0"/>
              <a:ea typeface="Open Sans" panose="020B0606030504020204" pitchFamily="34" charset="0"/>
              <a:cs typeface="Open Sans" panose="020B0606030504020204" pitchFamily="34" charset="0"/>
            </a:endParaRPr>
          </a:p>
          <a:p>
            <a:pPr marL="0" indent="0" algn="r">
              <a:spcBef>
                <a:spcPts val="600"/>
              </a:spcBef>
              <a:buClr>
                <a:schemeClr val="tx1"/>
              </a:buClr>
              <a:buSzPct val="100000"/>
              <a:buNone/>
            </a:pPr>
            <a:r>
              <a:rPr lang="fr-FR" sz="1400" i="1" dirty="0">
                <a:latin typeface="Open Sans" panose="020B0606030504020204" pitchFamily="34" charset="0"/>
                <a:ea typeface="Open Sans" panose="020B0606030504020204" pitchFamily="34" charset="0"/>
                <a:cs typeface="Open Sans" panose="020B0606030504020204" pitchFamily="34" charset="0"/>
              </a:rPr>
              <a:t>Pour information, valeur indicative du voyage : 25 000 €</a:t>
            </a:r>
          </a:p>
        </p:txBody>
      </p:sp>
      <p:sp>
        <p:nvSpPr>
          <p:cNvPr id="20" name="ZoneTexte 19">
            <a:extLst>
              <a:ext uri="{FF2B5EF4-FFF2-40B4-BE49-F238E27FC236}">
                <a16:creationId xmlns:a16="http://schemas.microsoft.com/office/drawing/2014/main" id="{EDF7F0B6-1D96-4C31-9F4F-73E4EB6C2A60}"/>
              </a:ext>
            </a:extLst>
          </p:cNvPr>
          <p:cNvSpPr txBox="1"/>
          <p:nvPr/>
        </p:nvSpPr>
        <p:spPr>
          <a:xfrm>
            <a:off x="1958661" y="664132"/>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Août ou septembre 2025</a:t>
            </a:r>
          </a:p>
        </p:txBody>
      </p:sp>
    </p:spTree>
    <p:extLst>
      <p:ext uri="{BB962C8B-B14F-4D97-AF65-F5344CB8AC3E}">
        <p14:creationId xmlns:p14="http://schemas.microsoft.com/office/powerpoint/2010/main" val="3858296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C9C3F-AAA3-43B0-BA1D-9CFAD7F4BF1C}"/>
              </a:ext>
            </a:extLst>
          </p:cNvPr>
          <p:cNvSpPr>
            <a:spLocks noGrp="1"/>
          </p:cNvSpPr>
          <p:nvPr>
            <p:ph type="title"/>
          </p:nvPr>
        </p:nvSpPr>
        <p:spPr>
          <a:xfrm>
            <a:off x="0" y="244513"/>
            <a:ext cx="8067324" cy="628299"/>
          </a:xfrm>
        </p:spPr>
        <p:txBody>
          <a:bodyPr>
            <a:noAutofit/>
          </a:bodyPr>
          <a:lstStyle/>
          <a:p>
            <a:pPr algn="ctr">
              <a:spcBef>
                <a:spcPts val="0"/>
              </a:spcBef>
            </a:pPr>
            <a:r>
              <a:rPr lang="fr-FR" sz="2400" dirty="0"/>
              <a:t>One Ocean Arctic Research Expedition</a:t>
            </a:r>
          </a:p>
        </p:txBody>
      </p:sp>
      <p:pic>
        <p:nvPicPr>
          <p:cNvPr id="15" name="Image 14">
            <a:extLst>
              <a:ext uri="{FF2B5EF4-FFF2-40B4-BE49-F238E27FC236}">
                <a16:creationId xmlns:a16="http://schemas.microsoft.com/office/drawing/2014/main" id="{2A9DF6C8-A6FD-4874-BEC3-35B1DA05B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grpSp>
        <p:nvGrpSpPr>
          <p:cNvPr id="8" name="Groupe 7">
            <a:extLst>
              <a:ext uri="{FF2B5EF4-FFF2-40B4-BE49-F238E27FC236}">
                <a16:creationId xmlns:a16="http://schemas.microsoft.com/office/drawing/2014/main" id="{ED859706-7BB6-49A1-A5DF-54D7C41D0019}"/>
              </a:ext>
            </a:extLst>
          </p:cNvPr>
          <p:cNvGrpSpPr/>
          <p:nvPr/>
        </p:nvGrpSpPr>
        <p:grpSpPr>
          <a:xfrm>
            <a:off x="310172" y="5479301"/>
            <a:ext cx="6916133" cy="1277273"/>
            <a:chOff x="198304" y="5153195"/>
            <a:chExt cx="6916133" cy="1277273"/>
          </a:xfrm>
        </p:grpSpPr>
        <p:sp>
          <p:nvSpPr>
            <p:cNvPr id="16" name="ZoneTexte 15">
              <a:extLst>
                <a:ext uri="{FF2B5EF4-FFF2-40B4-BE49-F238E27FC236}">
                  <a16:creationId xmlns:a16="http://schemas.microsoft.com/office/drawing/2014/main" id="{4772AF8C-6C89-4B7C-8C51-5680FE26E93E}"/>
                </a:ext>
              </a:extLst>
            </p:cNvPr>
            <p:cNvSpPr txBox="1"/>
            <p:nvPr/>
          </p:nvSpPr>
          <p:spPr>
            <a:xfrm>
              <a:off x="1018437" y="5153195"/>
              <a:ext cx="6096000" cy="1277273"/>
            </a:xfrm>
            <a:prstGeom prst="rect">
              <a:avLst/>
            </a:prstGeom>
            <a:noFill/>
            <a:ln>
              <a:noFill/>
            </a:ln>
          </p:spPr>
          <p:txBody>
            <a:bodyPr wrap="square" anchor="ctr">
              <a:spAutoFit/>
            </a:bodyPr>
            <a:lstStyle/>
            <a:p>
              <a:pPr>
                <a:spcAft>
                  <a:spcPts val="600"/>
                </a:spcAft>
              </a:pPr>
              <a:br>
                <a:rPr lang="fr-FR" sz="1800" dirty="0">
                  <a:effectLst/>
                  <a:latin typeface="Open Sans" panose="020B0606030504020204" pitchFamily="34" charset="0"/>
                  <a:ea typeface="Open Sans" panose="020B0606030504020204" pitchFamily="34" charset="0"/>
                  <a:cs typeface="Open Sans" panose="020B0606030504020204" pitchFamily="34" charset="0"/>
                </a:rPr>
              </a:br>
              <a:r>
                <a:rPr lang="fr-FR" dirty="0">
                  <a:latin typeface="Open Sans" panose="020B0606030504020204" pitchFamily="34" charset="0"/>
                  <a:ea typeface="Open Sans" panose="020B0606030504020204" pitchFamily="34" charset="0"/>
                  <a:cs typeface="Open Sans" panose="020B0606030504020204" pitchFamily="34" charset="0"/>
                  <a:sym typeface="Wingdings" panose="05000000000000000000" pitchFamily="2" charset="2"/>
                </a:rPr>
                <a:t></a:t>
              </a:r>
              <a:r>
                <a:rPr lang="fr-FR" dirty="0">
                  <a:latin typeface="Open Sans" panose="020B0606030504020204" pitchFamily="34" charset="0"/>
                  <a:ea typeface="Open Sans" panose="020B0606030504020204" pitchFamily="34" charset="0"/>
                  <a:cs typeface="Open Sans" panose="020B0606030504020204" pitchFamily="34" charset="0"/>
                </a:rPr>
                <a:t> </a:t>
              </a:r>
              <a:r>
                <a:rPr lang="fr-FR" sz="1800" dirty="0">
                  <a:effectLst/>
                  <a:latin typeface="Open Sans" panose="020B0606030504020204" pitchFamily="34" charset="0"/>
                  <a:ea typeface="Open Sans" panose="020B0606030504020204" pitchFamily="34" charset="0"/>
                  <a:cs typeface="Open Sans" panose="020B0606030504020204" pitchFamily="34" charset="0"/>
                </a:rPr>
                <a: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Applicants</a:t>
              </a:r>
              <a:r>
                <a:rPr lang="fr-FR" sz="1800" dirty="0">
                  <a:effectLst/>
                  <a:latin typeface="Open Sans" panose="020B0606030504020204" pitchFamily="34" charset="0"/>
                  <a:ea typeface="Open Sans" panose="020B0606030504020204" pitchFamily="34" charset="0"/>
                  <a:cs typeface="Open Sans" panose="020B0606030504020204" pitchFamily="34" charset="0"/>
                </a:rPr>
                <a:t> must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submit</a:t>
              </a:r>
              <a:r>
                <a:rPr lang="fr-FR" sz="1800" dirty="0">
                  <a:effectLst/>
                  <a:latin typeface="Open Sans" panose="020B0606030504020204" pitchFamily="34" charset="0"/>
                  <a:ea typeface="Open Sans" panose="020B0606030504020204" pitchFamily="34" charset="0"/>
                  <a:cs typeface="Open Sans" panose="020B0606030504020204" pitchFamily="34" charset="0"/>
                </a:rPr>
                <a:t> all items in one single file, and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everything</a:t>
              </a:r>
              <a:r>
                <a:rPr lang="fr-FR" sz="1800" dirty="0">
                  <a:effectLst/>
                  <a:latin typeface="Open Sans" panose="020B0606030504020204" pitchFamily="34" charset="0"/>
                  <a:ea typeface="Open Sans" panose="020B0606030504020204" pitchFamily="34" charset="0"/>
                  <a:cs typeface="Open Sans" panose="020B0606030504020204" pitchFamily="34" charset="0"/>
                </a:rPr>
                <a:t> must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be</a:t>
              </a:r>
              <a:r>
                <a:rPr lang="fr-FR" sz="1800" dirty="0">
                  <a:effectLst/>
                  <a:latin typeface="Open Sans" panose="020B0606030504020204" pitchFamily="34" charset="0"/>
                  <a:ea typeface="Open Sans" panose="020B0606030504020204" pitchFamily="34" charset="0"/>
                  <a:cs typeface="Open Sans" panose="020B0606030504020204" pitchFamily="34" charset="0"/>
                </a:rPr>
                <a:t> </a:t>
              </a:r>
              <a:r>
                <a:rPr lang="fr-FR" sz="1800" dirty="0" err="1">
                  <a:effectLst/>
                  <a:latin typeface="Open Sans" panose="020B0606030504020204" pitchFamily="34" charset="0"/>
                  <a:ea typeface="Open Sans" panose="020B0606030504020204" pitchFamily="34" charset="0"/>
                  <a:cs typeface="Open Sans" panose="020B0606030504020204" pitchFamily="34" charset="0"/>
                </a:rPr>
                <a:t>written</a:t>
              </a:r>
              <a:r>
                <a:rPr lang="fr-FR" sz="1800" dirty="0">
                  <a:effectLst/>
                  <a:latin typeface="Open Sans" panose="020B0606030504020204" pitchFamily="34" charset="0"/>
                  <a:ea typeface="Open Sans" panose="020B0606030504020204" pitchFamily="34" charset="0"/>
                  <a:cs typeface="Open Sans" panose="020B0606030504020204" pitchFamily="34" charset="0"/>
                </a:rPr>
                <a:t> in English.</a:t>
              </a:r>
            </a:p>
            <a:p>
              <a:pPr>
                <a:spcAft>
                  <a:spcPts val="600"/>
                </a:spcAft>
              </a:pPr>
              <a:endParaRPr lang="fr-FR" sz="18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7" name="Graphique 16" descr="Document avec un remplissage uni">
              <a:extLst>
                <a:ext uri="{FF2B5EF4-FFF2-40B4-BE49-F238E27FC236}">
                  <a16:creationId xmlns:a16="http://schemas.microsoft.com/office/drawing/2014/main" id="{8D72BB41-59A9-4C97-9A07-F4723719F7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5694" y="5359370"/>
              <a:ext cx="696781" cy="692663"/>
            </a:xfrm>
            <a:prstGeom prst="rect">
              <a:avLst/>
            </a:prstGeom>
          </p:spPr>
        </p:pic>
        <p:sp>
          <p:nvSpPr>
            <p:cNvPr id="7" name="Rectangle 6">
              <a:extLst>
                <a:ext uri="{FF2B5EF4-FFF2-40B4-BE49-F238E27FC236}">
                  <a16:creationId xmlns:a16="http://schemas.microsoft.com/office/drawing/2014/main" id="{4CDB096E-A776-4C82-BCCE-E465BCD0E2B9}"/>
                </a:ext>
              </a:extLst>
            </p:cNvPr>
            <p:cNvSpPr/>
            <p:nvPr/>
          </p:nvSpPr>
          <p:spPr>
            <a:xfrm>
              <a:off x="198304" y="5245809"/>
              <a:ext cx="6626702" cy="914400"/>
            </a:xfrm>
            <a:prstGeom prst="rect">
              <a:avLst/>
            </a:prstGeom>
            <a:noFill/>
            <a:ln>
              <a:solidFill>
                <a:srgbClr val="1657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 name="Groupe 2">
            <a:extLst>
              <a:ext uri="{FF2B5EF4-FFF2-40B4-BE49-F238E27FC236}">
                <a16:creationId xmlns:a16="http://schemas.microsoft.com/office/drawing/2014/main" id="{2D60AF18-D5CC-451D-A123-C79C757C83A8}"/>
              </a:ext>
            </a:extLst>
          </p:cNvPr>
          <p:cNvGrpSpPr/>
          <p:nvPr/>
        </p:nvGrpSpPr>
        <p:grpSpPr>
          <a:xfrm>
            <a:off x="310172" y="1232644"/>
            <a:ext cx="8720705" cy="4121233"/>
            <a:chOff x="310172" y="1232644"/>
            <a:chExt cx="8720705" cy="4121233"/>
          </a:xfrm>
          <a:solidFill>
            <a:srgbClr val="3E99C0"/>
          </a:solidFill>
        </p:grpSpPr>
        <p:sp>
          <p:nvSpPr>
            <p:cNvPr id="10" name="Forme libre : forme 9">
              <a:extLst>
                <a:ext uri="{FF2B5EF4-FFF2-40B4-BE49-F238E27FC236}">
                  <a16:creationId xmlns:a16="http://schemas.microsoft.com/office/drawing/2014/main" id="{E7E14D48-8137-4040-86B9-11294B84A7A9}"/>
                </a:ext>
              </a:extLst>
            </p:cNvPr>
            <p:cNvSpPr/>
            <p:nvPr/>
          </p:nvSpPr>
          <p:spPr>
            <a:xfrm>
              <a:off x="310172" y="1232644"/>
              <a:ext cx="828290" cy="810817"/>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ts val="1200"/>
                </a:spcBef>
                <a:spcAft>
                  <a:spcPct val="35000"/>
                </a:spcAft>
                <a:buNone/>
              </a:pPr>
              <a:r>
                <a:rPr lang="fr-FR" sz="1050" b="1" kern="1200" dirty="0"/>
                <a:t>Avant le</a:t>
              </a:r>
              <a:br>
                <a:rPr lang="fr-FR" sz="1050" b="1" kern="1200" dirty="0"/>
              </a:br>
              <a:r>
                <a:rPr lang="fr-FR" sz="1050" b="1" kern="1200" dirty="0"/>
                <a:t>24 </a:t>
              </a:r>
              <a:r>
                <a:rPr lang="fr-FR" sz="1050" b="1" kern="1200" dirty="0" err="1"/>
                <a:t>fév</a:t>
              </a:r>
              <a:r>
                <a:rPr lang="fr-FR" sz="1050" b="1" kern="1200" dirty="0"/>
                <a:t> 2025</a:t>
              </a:r>
            </a:p>
          </p:txBody>
        </p:sp>
        <p:sp>
          <p:nvSpPr>
            <p:cNvPr id="12" name="Forme libre : forme 11">
              <a:extLst>
                <a:ext uri="{FF2B5EF4-FFF2-40B4-BE49-F238E27FC236}">
                  <a16:creationId xmlns:a16="http://schemas.microsoft.com/office/drawing/2014/main" id="{2F4C1D23-5AA9-4590-9067-F7D800D5F600}"/>
                </a:ext>
              </a:extLst>
            </p:cNvPr>
            <p:cNvSpPr/>
            <p:nvPr/>
          </p:nvSpPr>
          <p:spPr>
            <a:xfrm>
              <a:off x="1138461" y="1232646"/>
              <a:ext cx="7892416" cy="527030"/>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8233" tIns="32711" rIns="32711" bIns="32713" numCol="1" spcCol="1270" anchor="ctr" anchorCtr="0">
              <a:noAutofit/>
            </a:bodyPr>
            <a:lstStyle/>
            <a:p>
              <a:pPr marL="176213" lvl="1" indent="-176213" algn="l" defTabSz="488950">
                <a:lnSpc>
                  <a:spcPct val="90000"/>
                </a:lnSpc>
                <a:spcBef>
                  <a:spcPct val="0"/>
                </a:spcBef>
                <a:spcAft>
                  <a:spcPct val="15000"/>
                </a:spcAft>
                <a:buFont typeface="Arial" panose="020B0604020202020204" pitchFamily="34" charset="0"/>
                <a:buChar char="•"/>
              </a:pPr>
              <a:r>
                <a:rPr lang="fr-FR" sz="1200" b="0" i="0" u="none" strike="noStrike" kern="1200" dirty="0">
                  <a:solidFill>
                    <a:srgbClr val="165793"/>
                  </a:solidFill>
                  <a:effectLst/>
                  <a:ea typeface="Open Sans" panose="020B0606030504020204" pitchFamily="34" charset="0"/>
                  <a:cs typeface="Open Sans" panose="020B0606030504020204" pitchFamily="34" charset="0"/>
                </a:rPr>
                <a:t>Identifiez les meilleurs candidats pour votre structure (Masters et Doctorants)</a:t>
              </a:r>
              <a:r>
                <a:rPr lang="en-US" sz="1200" b="0" i="0" kern="1200" dirty="0">
                  <a:solidFill>
                    <a:srgbClr val="165793"/>
                  </a:solidFill>
                  <a:effectLst/>
                  <a:ea typeface="Open Sans" panose="020B0606030504020204" pitchFamily="34" charset="0"/>
                  <a:cs typeface="Open Sans" panose="020B0606030504020204" pitchFamily="34" charset="0"/>
                </a:rPr>
                <a:t>​</a:t>
              </a:r>
              <a:endParaRPr lang="fr-FR" sz="1200" kern="1200" dirty="0">
                <a:solidFill>
                  <a:srgbClr val="165793"/>
                </a:solidFill>
              </a:endParaRPr>
            </a:p>
          </p:txBody>
        </p:sp>
        <p:sp>
          <p:nvSpPr>
            <p:cNvPr id="13" name="Forme libre : forme 12">
              <a:extLst>
                <a:ext uri="{FF2B5EF4-FFF2-40B4-BE49-F238E27FC236}">
                  <a16:creationId xmlns:a16="http://schemas.microsoft.com/office/drawing/2014/main" id="{D2A16D3E-6CDC-4BC1-AD3A-9015C4469C52}"/>
                </a:ext>
              </a:extLst>
            </p:cNvPr>
            <p:cNvSpPr/>
            <p:nvPr/>
          </p:nvSpPr>
          <p:spPr>
            <a:xfrm>
              <a:off x="310172" y="1985325"/>
              <a:ext cx="828290" cy="924674"/>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r>
                <a:rPr lang="fr-FR" sz="1050" b="1" kern="1200" dirty="0"/>
                <a:t>Avant le</a:t>
              </a:r>
              <a:br>
                <a:rPr lang="fr-FR" sz="1050" b="1" kern="1200" dirty="0"/>
              </a:br>
              <a:r>
                <a:rPr lang="fr-FR" sz="1050" b="1" kern="1200" dirty="0"/>
                <a:t>24 </a:t>
              </a:r>
              <a:r>
                <a:rPr lang="fr-FR" sz="1050" b="1" kern="1200" dirty="0" err="1"/>
                <a:t>fév</a:t>
              </a:r>
              <a:r>
                <a:rPr lang="fr-FR" sz="1050" b="1" kern="1200" dirty="0"/>
                <a:t> 2025</a:t>
              </a:r>
            </a:p>
          </p:txBody>
        </p:sp>
        <p:sp>
          <p:nvSpPr>
            <p:cNvPr id="14" name="Forme libre : forme 13">
              <a:extLst>
                <a:ext uri="{FF2B5EF4-FFF2-40B4-BE49-F238E27FC236}">
                  <a16:creationId xmlns:a16="http://schemas.microsoft.com/office/drawing/2014/main" id="{F1C7743C-D76F-427E-ABDB-994366B250AC}"/>
                </a:ext>
              </a:extLst>
            </p:cNvPr>
            <p:cNvSpPr/>
            <p:nvPr/>
          </p:nvSpPr>
          <p:spPr>
            <a:xfrm>
              <a:off x="1138461" y="1832791"/>
              <a:ext cx="7892416" cy="1153724"/>
            </a:xfrm>
            <a:custGeom>
              <a:avLst/>
              <a:gdLst>
                <a:gd name="connsiteX0" fmla="*/ 192291 w 1153723"/>
                <a:gd name="connsiteY0" fmla="*/ 0 h 5528428"/>
                <a:gd name="connsiteX1" fmla="*/ 961432 w 1153723"/>
                <a:gd name="connsiteY1" fmla="*/ 0 h 5528428"/>
                <a:gd name="connsiteX2" fmla="*/ 1153723 w 1153723"/>
                <a:gd name="connsiteY2" fmla="*/ 192291 h 5528428"/>
                <a:gd name="connsiteX3" fmla="*/ 1153723 w 1153723"/>
                <a:gd name="connsiteY3" fmla="*/ 5528428 h 5528428"/>
                <a:gd name="connsiteX4" fmla="*/ 1153723 w 1153723"/>
                <a:gd name="connsiteY4" fmla="*/ 5528428 h 5528428"/>
                <a:gd name="connsiteX5" fmla="*/ 0 w 1153723"/>
                <a:gd name="connsiteY5" fmla="*/ 5528428 h 5528428"/>
                <a:gd name="connsiteX6" fmla="*/ 0 w 1153723"/>
                <a:gd name="connsiteY6" fmla="*/ 5528428 h 5528428"/>
                <a:gd name="connsiteX7" fmla="*/ 0 w 1153723"/>
                <a:gd name="connsiteY7" fmla="*/ 192291 h 5528428"/>
                <a:gd name="connsiteX8" fmla="*/ 192291 w 1153723"/>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23" h="5528428">
                  <a:moveTo>
                    <a:pt x="1153723" y="921425"/>
                  </a:moveTo>
                  <a:lnTo>
                    <a:pt x="1153723" y="4607003"/>
                  </a:lnTo>
                  <a:cubicBezTo>
                    <a:pt x="1153723" y="5115889"/>
                    <a:pt x="1135756" y="5528426"/>
                    <a:pt x="1113594" y="5528426"/>
                  </a:cubicBezTo>
                  <a:lnTo>
                    <a:pt x="0" y="5528426"/>
                  </a:lnTo>
                  <a:lnTo>
                    <a:pt x="0" y="5528426"/>
                  </a:lnTo>
                  <a:lnTo>
                    <a:pt x="0" y="2"/>
                  </a:lnTo>
                  <a:lnTo>
                    <a:pt x="0" y="2"/>
                  </a:lnTo>
                  <a:lnTo>
                    <a:pt x="1113594" y="2"/>
                  </a:lnTo>
                  <a:cubicBezTo>
                    <a:pt x="1135756" y="2"/>
                    <a:pt x="1153723" y="412539"/>
                    <a:pt x="1153723" y="921425"/>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6897" tIns="61400" rIns="61400" bIns="61401" numCol="1" spcCol="1270" anchor="ctr" anchorCtr="0">
              <a:noAutofit/>
            </a:bodyPr>
            <a:lstStyle/>
            <a:p>
              <a:pPr marL="176213" lvl="1" indent="-176213" algn="l" defTabSz="355600">
                <a:lnSpc>
                  <a:spcPct val="90000"/>
                </a:lnSpc>
                <a:spcBef>
                  <a:spcPct val="0"/>
                </a:spcBef>
                <a:spcAft>
                  <a:spcPct val="15000"/>
                </a:spcAft>
                <a:buFont typeface="Arial" panose="020B0604020202020204" pitchFamily="34" charset="0"/>
                <a:buChar char="•"/>
              </a:pPr>
              <a:r>
                <a:rPr lang="fr-FR" sz="1200" b="0" i="0" u="none" strike="noStrike" kern="1200" dirty="0">
                  <a:solidFill>
                    <a:srgbClr val="165793"/>
                  </a:solidFill>
                  <a:effectLst/>
                  <a:ea typeface="Open Sans" panose="020B0606030504020204" pitchFamily="34" charset="0"/>
                  <a:cs typeface="Open Sans" panose="020B0606030504020204" pitchFamily="34" charset="0"/>
                </a:rPr>
                <a:t>Envoyez les manifestations d’intérêt </a:t>
              </a:r>
              <a:r>
                <a:rPr lang="fr-FR" sz="1200" b="0" i="0" u="sng" strike="noStrike" kern="1200" dirty="0">
                  <a:solidFill>
                    <a:srgbClr val="165793"/>
                  </a:solidFill>
                  <a:effectLst/>
                  <a:ea typeface="Open Sans" panose="020B0606030504020204" pitchFamily="34" charset="0"/>
                  <a:cs typeface="Open Sans" panose="020B0606030504020204" pitchFamily="34" charset="0"/>
                </a:rPr>
                <a:t>en anglais </a:t>
              </a:r>
              <a:r>
                <a:rPr lang="fr-FR" sz="1200" b="0" i="0" u="none" strike="noStrike" kern="1200" dirty="0">
                  <a:solidFill>
                    <a:srgbClr val="165793"/>
                  </a:solidFill>
                  <a:effectLst/>
                  <a:ea typeface="Open Sans" panose="020B0606030504020204" pitchFamily="34" charset="0"/>
                  <a:cs typeface="Open Sans" panose="020B0606030504020204" pitchFamily="34" charset="0"/>
                </a:rPr>
                <a:t>à</a:t>
              </a:r>
              <a:r>
                <a:rPr lang="fr-FR" sz="1200" b="1" i="0" u="none" strike="noStrike" kern="1200" dirty="0">
                  <a:solidFill>
                    <a:srgbClr val="165793"/>
                  </a:solidFill>
                  <a:effectLst/>
                  <a:ea typeface="Open Sans" panose="020B0606030504020204" pitchFamily="34" charset="0"/>
                  <a:cs typeface="Open Sans" panose="020B0606030504020204" pitchFamily="34" charset="0"/>
                </a:rPr>
                <a:t> </a:t>
              </a:r>
              <a:r>
                <a:rPr lang="fr-FR" sz="1200" b="1" i="0" u="none" strike="noStrike" kern="1200" dirty="0">
                  <a:solidFill>
                    <a:srgbClr val="165793"/>
                  </a:solidFill>
                  <a:effectLst/>
                  <a:ea typeface="Open Sans" panose="020B0606030504020204" pitchFamily="34" charset="0"/>
                  <a:cs typeface="Open Sans" panose="020B0606030504020204" pitchFamily="34" charset="0"/>
                  <a:hlinkClick r:id="rId5"/>
                </a:rPr>
                <a:t>mobility.</a:t>
              </a:r>
              <a:r>
                <a:rPr lang="fr-FR" sz="1200" b="1" i="0" u="sng" strike="noStrike" kern="1200" dirty="0">
                  <a:solidFill>
                    <a:srgbClr val="165793"/>
                  </a:solidFill>
                  <a:effectLst/>
                  <a:ea typeface="Open Sans" panose="020B0606030504020204" pitchFamily="34" charset="0"/>
                  <a:cs typeface="Open Sans" panose="020B0606030504020204" pitchFamily="34" charset="0"/>
                  <a:hlinkClick r:id="rId5"/>
                </a:rPr>
                <a:t>eugloh@universite-paris-saclay.fr</a:t>
              </a:r>
              <a:r>
                <a:rPr lang="fr-FR" sz="1200" b="1" i="0" u="none" strike="noStrike" kern="1200" dirty="0">
                  <a:solidFill>
                    <a:srgbClr val="165793"/>
                  </a:solidFill>
                  <a:effectLst/>
                  <a:ea typeface="Open Sans" panose="020B0606030504020204" pitchFamily="34" charset="0"/>
                  <a:cs typeface="Open Sans" panose="020B0606030504020204" pitchFamily="34" charset="0"/>
                </a:rPr>
                <a:t>, </a:t>
              </a:r>
              <a:br>
                <a:rPr lang="fr-FR" sz="1200" b="1" i="0" u="none" strike="noStrike" kern="1200" dirty="0">
                  <a:solidFill>
                    <a:srgbClr val="165793"/>
                  </a:solidFill>
                  <a:effectLst/>
                  <a:ea typeface="Open Sans" panose="020B0606030504020204" pitchFamily="34" charset="0"/>
                  <a:cs typeface="Open Sans" panose="020B0606030504020204" pitchFamily="34" charset="0"/>
                </a:rPr>
              </a:br>
              <a:r>
                <a:rPr lang="fr-FR" sz="1200" b="1" i="0" u="none" strike="noStrike" kern="1200" dirty="0">
                  <a:solidFill>
                    <a:srgbClr val="165793"/>
                  </a:solidFill>
                  <a:effectLst/>
                  <a:ea typeface="Open Sans" panose="020B0606030504020204" pitchFamily="34" charset="0"/>
                  <a:cs typeface="Open Sans" panose="020B0606030504020204" pitchFamily="34" charset="0"/>
                </a:rPr>
                <a:t>avec comme sujet de l’email « One Ocean », avant le 24 février 2025 : </a:t>
              </a:r>
              <a:r>
                <a:rPr lang="en-US" sz="1200" b="0" i="0" kern="1200" dirty="0">
                  <a:solidFill>
                    <a:srgbClr val="165793"/>
                  </a:solidFill>
                  <a:effectLst/>
                  <a:ea typeface="Open Sans" panose="020B0606030504020204" pitchFamily="34" charset="0"/>
                  <a:cs typeface="Open Sans" panose="020B0606030504020204" pitchFamily="34" charset="0"/>
                </a:rPr>
                <a:t>​</a:t>
              </a:r>
              <a:endParaRPr lang="fr-FR" sz="1200" kern="1200" dirty="0">
                <a:solidFill>
                  <a:srgbClr val="165793"/>
                </a:solidFill>
              </a:endParaRP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Curriculum Vitae </a:t>
              </a:r>
              <a:endParaRPr lang="fr-FR" sz="1100" b="0" i="0" u="none" strike="noStrike" kern="1200" dirty="0">
                <a:solidFill>
                  <a:srgbClr val="165793"/>
                </a:solidFill>
                <a:ea typeface="Open Sans" panose="020B0606030504020204" pitchFamily="34" charset="0"/>
                <a:cs typeface="Open Sans" panose="020B0606030504020204" pitchFamily="34" charset="0"/>
              </a:endParaRP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Lettre de motivation  </a:t>
              </a:r>
              <a:r>
                <a:rPr lang="en-US" sz="1100" b="0" i="0" kern="1200" dirty="0">
                  <a:solidFill>
                    <a:srgbClr val="165793"/>
                  </a:solidFill>
                  <a:effectLst/>
                  <a:ea typeface="Open Sans" panose="020B0606030504020204" pitchFamily="34" charset="0"/>
                  <a:cs typeface="Open Sans" panose="020B0606030504020204" pitchFamily="34" charset="0"/>
                </a:rPr>
                <a:t>​</a:t>
              </a:r>
            </a:p>
            <a:p>
              <a:pPr marL="360363" lvl="2" indent="-184150" algn="l" defTabSz="355600">
                <a:lnSpc>
                  <a:spcPct val="90000"/>
                </a:lnSpc>
                <a:spcBef>
                  <a:spcPct val="0"/>
                </a:spcBef>
                <a:spcAft>
                  <a:spcPct val="15000"/>
                </a:spcAft>
                <a:buFont typeface="Wingdings" panose="05000000000000000000" pitchFamily="2" charset="2"/>
                <a:buChar char="Ø"/>
              </a:pPr>
              <a:r>
                <a:rPr lang="fr-FR" sz="1100" b="0" i="0" u="none" strike="noStrike" kern="1200" dirty="0">
                  <a:solidFill>
                    <a:srgbClr val="165793"/>
                  </a:solidFill>
                  <a:effectLst/>
                  <a:ea typeface="Open Sans" panose="020B0606030504020204" pitchFamily="34" charset="0"/>
                  <a:cs typeface="Open Sans" panose="020B0606030504020204" pitchFamily="34" charset="0"/>
                </a:rPr>
                <a:t>Description du travail bénévole, des activités communautaires et autres intérêts extrascolaires par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le·la</a:t>
              </a:r>
              <a:r>
                <a:rPr lang="fr-FR" sz="1100" b="0" i="0" u="none" strike="noStrike" kern="1200" dirty="0">
                  <a:solidFill>
                    <a:srgbClr val="165793"/>
                  </a:solidFill>
                  <a:effectLst/>
                  <a:ea typeface="Open Sans" panose="020B0606030504020204" pitchFamily="34" charset="0"/>
                  <a:cs typeface="Open Sans" panose="020B0606030504020204" pitchFamily="34" charset="0"/>
                </a:rPr>
                <a:t>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candidat·e</a:t>
              </a:r>
              <a:r>
                <a:rPr lang="fr-FR" sz="1100" b="0" i="0" kern="1200" dirty="0">
                  <a:solidFill>
                    <a:srgbClr val="165793"/>
                  </a:solidFill>
                  <a:effectLst/>
                  <a:ea typeface="Open Sans" panose="020B0606030504020204" pitchFamily="34" charset="0"/>
                  <a:cs typeface="Open Sans" panose="020B0606030504020204" pitchFamily="34" charset="0"/>
                </a:rPr>
                <a:t>​</a:t>
              </a:r>
            </a:p>
            <a:p>
              <a:pPr marL="360363" lvl="2" indent="-184150" algn="l" defTabSz="355600">
                <a:lnSpc>
                  <a:spcPct val="90000"/>
                </a:lnSpc>
                <a:spcBef>
                  <a:spcPct val="0"/>
                </a:spcBef>
                <a:spcAft>
                  <a:spcPct val="15000"/>
                </a:spcAft>
                <a:buFont typeface="Wingdings" panose="05000000000000000000" pitchFamily="2" charset="2"/>
                <a:buChar char="Ø"/>
              </a:pPr>
              <a:r>
                <a:rPr lang="fr-FR" sz="1100" kern="1200" dirty="0">
                  <a:solidFill>
                    <a:srgbClr val="165793"/>
                  </a:solidFill>
                  <a:ea typeface="Open Sans" panose="020B0606030504020204" pitchFamily="34" charset="0"/>
                  <a:cs typeface="Open Sans" panose="020B0606030504020204" pitchFamily="34" charset="0"/>
                </a:rPr>
                <a:t>L</a:t>
              </a:r>
              <a:r>
                <a:rPr lang="fr-FR" sz="1100" b="0" i="0" u="none" strike="noStrike" kern="1200" dirty="0">
                  <a:solidFill>
                    <a:srgbClr val="165793"/>
                  </a:solidFill>
                  <a:effectLst/>
                  <a:ea typeface="Open Sans" panose="020B0606030504020204" pitchFamily="34" charset="0"/>
                  <a:cs typeface="Open Sans" panose="020B0606030504020204" pitchFamily="34" charset="0"/>
                </a:rPr>
                <a:t>ettre d’accord de la part du responsable de recherche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du·de</a:t>
              </a:r>
              <a:r>
                <a:rPr lang="fr-FR" sz="1100" b="0" i="0" u="none" strike="noStrike" kern="1200" dirty="0">
                  <a:solidFill>
                    <a:srgbClr val="165793"/>
                  </a:solidFill>
                  <a:effectLst/>
                  <a:ea typeface="Open Sans" panose="020B0606030504020204" pitchFamily="34" charset="0"/>
                  <a:cs typeface="Open Sans" panose="020B0606030504020204" pitchFamily="34" charset="0"/>
                </a:rPr>
                <a:t> la </a:t>
              </a:r>
              <a:r>
                <a:rPr lang="fr-FR" sz="1100" b="0" i="0" u="none" strike="noStrike" kern="1200" dirty="0" err="1">
                  <a:solidFill>
                    <a:srgbClr val="165793"/>
                  </a:solidFill>
                  <a:effectLst/>
                  <a:ea typeface="Open Sans" panose="020B0606030504020204" pitchFamily="34" charset="0"/>
                  <a:cs typeface="Open Sans" panose="020B0606030504020204" pitchFamily="34" charset="0"/>
                </a:rPr>
                <a:t>candidat·e</a:t>
              </a:r>
              <a:r>
                <a:rPr lang="fr-FR" sz="1100" b="0" i="0" kern="1200" dirty="0">
                  <a:solidFill>
                    <a:srgbClr val="165793"/>
                  </a:solidFill>
                  <a:effectLst/>
                  <a:ea typeface="Open Sans" panose="020B0606030504020204" pitchFamily="34" charset="0"/>
                  <a:cs typeface="Open Sans" panose="020B0606030504020204" pitchFamily="34" charset="0"/>
                </a:rPr>
                <a:t>​</a:t>
              </a:r>
              <a:endParaRPr lang="fr-FR" sz="1100" kern="1200" dirty="0">
                <a:solidFill>
                  <a:srgbClr val="165793"/>
                </a:solidFill>
              </a:endParaRPr>
            </a:p>
          </p:txBody>
        </p:sp>
        <p:sp>
          <p:nvSpPr>
            <p:cNvPr id="18" name="Forme libre : forme 17">
              <a:extLst>
                <a:ext uri="{FF2B5EF4-FFF2-40B4-BE49-F238E27FC236}">
                  <a16:creationId xmlns:a16="http://schemas.microsoft.com/office/drawing/2014/main" id="{A722D80C-676A-4016-AA4D-3729F5E23BD9}"/>
                </a:ext>
              </a:extLst>
            </p:cNvPr>
            <p:cNvSpPr/>
            <p:nvPr/>
          </p:nvSpPr>
          <p:spPr>
            <a:xfrm>
              <a:off x="310172" y="3050081"/>
              <a:ext cx="828290" cy="810817"/>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endParaRPr lang="fr-FR" sz="1050" b="1" kern="1200" dirty="0"/>
            </a:p>
            <a:p>
              <a:pPr marL="0" lvl="0" indent="0" algn="ctr" defTabSz="311150">
                <a:lnSpc>
                  <a:spcPct val="90000"/>
                </a:lnSpc>
                <a:spcBef>
                  <a:spcPct val="0"/>
                </a:spcBef>
                <a:spcAft>
                  <a:spcPct val="35000"/>
                </a:spcAft>
                <a:buNone/>
              </a:pPr>
              <a:r>
                <a:rPr lang="fr-FR" sz="1050" b="1" kern="1200" dirty="0"/>
                <a:t>03 mars 2025 </a:t>
              </a:r>
            </a:p>
          </p:txBody>
        </p:sp>
        <p:sp>
          <p:nvSpPr>
            <p:cNvPr id="19" name="Forme libre : forme 18">
              <a:extLst>
                <a:ext uri="{FF2B5EF4-FFF2-40B4-BE49-F238E27FC236}">
                  <a16:creationId xmlns:a16="http://schemas.microsoft.com/office/drawing/2014/main" id="{6C04074F-F910-4EB2-91A3-47EEAE07D876}"/>
                </a:ext>
              </a:extLst>
            </p:cNvPr>
            <p:cNvSpPr/>
            <p:nvPr/>
          </p:nvSpPr>
          <p:spPr>
            <a:xfrm>
              <a:off x="1138462" y="3051010"/>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6213" lvl="1" indent="-176213" algn="l" defTabSz="577850">
                <a:lnSpc>
                  <a:spcPct val="90000"/>
                </a:lnSpc>
                <a:spcBef>
                  <a:spcPct val="0"/>
                </a:spcBef>
                <a:spcAft>
                  <a:spcPct val="15000"/>
                </a:spcAft>
                <a:buChar char="•"/>
              </a:pPr>
              <a:r>
                <a:rPr lang="fr-FR" sz="1200" dirty="0">
                  <a:solidFill>
                    <a:srgbClr val="165793"/>
                  </a:solidFill>
                  <a:ea typeface="Open Sans" panose="020B0606030504020204" pitchFamily="34" charset="0"/>
                  <a:cs typeface="Open Sans" panose="020B0606030504020204" pitchFamily="34" charset="0"/>
                </a:rPr>
                <a:t>Une commission de sélection retiendra les 3 candidatures pour Université Paris-Saclay présidée par la VPRI</a:t>
              </a:r>
            </a:p>
          </p:txBody>
        </p:sp>
        <p:sp>
          <p:nvSpPr>
            <p:cNvPr id="20" name="Forme libre : forme 19">
              <a:extLst>
                <a:ext uri="{FF2B5EF4-FFF2-40B4-BE49-F238E27FC236}">
                  <a16:creationId xmlns:a16="http://schemas.microsoft.com/office/drawing/2014/main" id="{0859CE4F-3F0D-4D58-B7A9-58586E161DEC}"/>
                </a:ext>
              </a:extLst>
            </p:cNvPr>
            <p:cNvSpPr/>
            <p:nvPr/>
          </p:nvSpPr>
          <p:spPr>
            <a:xfrm>
              <a:off x="310172" y="3670655"/>
              <a:ext cx="828290" cy="864180"/>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endParaRPr lang="fr-FR" sz="1050" b="1" kern="1200" dirty="0"/>
            </a:p>
            <a:p>
              <a:pPr marL="0" lvl="0" indent="0" algn="ctr" defTabSz="311150">
                <a:lnSpc>
                  <a:spcPct val="90000"/>
                </a:lnSpc>
                <a:spcBef>
                  <a:spcPct val="0"/>
                </a:spcBef>
                <a:spcAft>
                  <a:spcPct val="35000"/>
                </a:spcAft>
                <a:buNone/>
              </a:pPr>
              <a:r>
                <a:rPr lang="fr-FR" sz="1050" b="1" kern="1200" dirty="0"/>
                <a:t>15 mars 2025</a:t>
              </a:r>
            </a:p>
          </p:txBody>
        </p:sp>
        <p:sp>
          <p:nvSpPr>
            <p:cNvPr id="22" name="Forme libre : forme 21">
              <a:extLst>
                <a:ext uri="{FF2B5EF4-FFF2-40B4-BE49-F238E27FC236}">
                  <a16:creationId xmlns:a16="http://schemas.microsoft.com/office/drawing/2014/main" id="{AB25B6F6-4CE0-4AD0-A404-A084B4319BF4}"/>
                </a:ext>
              </a:extLst>
            </p:cNvPr>
            <p:cNvSpPr/>
            <p:nvPr/>
          </p:nvSpPr>
          <p:spPr>
            <a:xfrm>
              <a:off x="310172" y="4391319"/>
              <a:ext cx="828290" cy="962558"/>
            </a:xfrm>
            <a:custGeom>
              <a:avLst/>
              <a:gdLst>
                <a:gd name="connsiteX0" fmla="*/ 0 w 810816"/>
                <a:gd name="connsiteY0" fmla="*/ 0 h 567571"/>
                <a:gd name="connsiteX1" fmla="*/ 527031 w 810816"/>
                <a:gd name="connsiteY1" fmla="*/ 0 h 567571"/>
                <a:gd name="connsiteX2" fmla="*/ 810816 w 810816"/>
                <a:gd name="connsiteY2" fmla="*/ 283786 h 567571"/>
                <a:gd name="connsiteX3" fmla="*/ 527031 w 810816"/>
                <a:gd name="connsiteY3" fmla="*/ 567571 h 567571"/>
                <a:gd name="connsiteX4" fmla="*/ 0 w 810816"/>
                <a:gd name="connsiteY4" fmla="*/ 567571 h 567571"/>
                <a:gd name="connsiteX5" fmla="*/ 283786 w 810816"/>
                <a:gd name="connsiteY5" fmla="*/ 283786 h 567571"/>
                <a:gd name="connsiteX6" fmla="*/ 0 w 810816"/>
                <a:gd name="connsiteY6" fmla="*/ 0 h 56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16" h="567571">
                  <a:moveTo>
                    <a:pt x="810815" y="0"/>
                  </a:moveTo>
                  <a:lnTo>
                    <a:pt x="810815" y="368921"/>
                  </a:lnTo>
                  <a:lnTo>
                    <a:pt x="405407" y="567571"/>
                  </a:lnTo>
                  <a:lnTo>
                    <a:pt x="1" y="368921"/>
                  </a:lnTo>
                  <a:lnTo>
                    <a:pt x="1" y="0"/>
                  </a:lnTo>
                  <a:lnTo>
                    <a:pt x="405407" y="198650"/>
                  </a:lnTo>
                  <a:lnTo>
                    <a:pt x="810815" y="0"/>
                  </a:lnTo>
                  <a:close/>
                </a:path>
              </a:pathLst>
            </a:custGeom>
            <a:grpFill/>
            <a:ln>
              <a:solidFill>
                <a:srgbClr val="165793"/>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46" tIns="288232" rIns="4445" bIns="288230" numCol="1" spcCol="1270" anchor="ctr" anchorCtr="0">
              <a:noAutofit/>
            </a:bodyPr>
            <a:lstStyle/>
            <a:p>
              <a:pPr marL="0" lvl="0" indent="0" algn="ctr" defTabSz="311150">
                <a:lnSpc>
                  <a:spcPct val="90000"/>
                </a:lnSpc>
                <a:spcBef>
                  <a:spcPct val="0"/>
                </a:spcBef>
                <a:spcAft>
                  <a:spcPct val="35000"/>
                </a:spcAft>
                <a:buNone/>
              </a:pPr>
              <a:r>
                <a:rPr lang="fr-FR" sz="1050" b="1" kern="1200" dirty="0"/>
                <a:t>Après le 15 mars 2025</a:t>
              </a:r>
            </a:p>
          </p:txBody>
        </p:sp>
        <p:sp>
          <p:nvSpPr>
            <p:cNvPr id="25" name="Forme libre : forme 24">
              <a:extLst>
                <a:ext uri="{FF2B5EF4-FFF2-40B4-BE49-F238E27FC236}">
                  <a16:creationId xmlns:a16="http://schemas.microsoft.com/office/drawing/2014/main" id="{087632B9-99EC-4BEB-9C37-50A5558ABEA2}"/>
                </a:ext>
              </a:extLst>
            </p:cNvPr>
            <p:cNvSpPr/>
            <p:nvPr/>
          </p:nvSpPr>
          <p:spPr>
            <a:xfrm>
              <a:off x="1138462" y="3684409"/>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1450" indent="-171450" algn="l" rtl="0" fontAlgn="base">
                <a:spcAft>
                  <a:spcPts val="600"/>
                </a:spcAft>
                <a:buFont typeface="Arial" panose="020B0604020202020204" pitchFamily="34" charset="0"/>
                <a:buChar char="•"/>
              </a:pPr>
              <a:r>
                <a:rPr lang="fr-FR" sz="1200" dirty="0">
                  <a:solidFill>
                    <a:srgbClr val="165793"/>
                  </a:solidFill>
                  <a:ea typeface="Open Sans" panose="020B0606030504020204" pitchFamily="34" charset="0"/>
                  <a:cs typeface="Open Sans" panose="020B0606030504020204" pitchFamily="34" charset="0"/>
                </a:rPr>
                <a:t>Nomination des 3 candidats auprès de l’</a:t>
              </a:r>
              <a:r>
                <a:rPr lang="fr-FR" sz="1200" dirty="0" err="1">
                  <a:solidFill>
                    <a:srgbClr val="165793"/>
                  </a:solidFill>
                  <a:ea typeface="Open Sans" panose="020B0606030504020204" pitchFamily="34" charset="0"/>
                  <a:cs typeface="Open Sans" panose="020B0606030504020204" pitchFamily="34" charset="0"/>
                </a:rPr>
                <a:t>UiT</a:t>
              </a:r>
              <a:r>
                <a:rPr lang="fr-FR" sz="1200" dirty="0">
                  <a:solidFill>
                    <a:srgbClr val="165793"/>
                  </a:solidFill>
                  <a:ea typeface="Open Sans" panose="020B0606030504020204" pitchFamily="34" charset="0"/>
                  <a:cs typeface="Open Sans" panose="020B0606030504020204" pitchFamily="34" charset="0"/>
                </a:rPr>
                <a:t>, l’Université Arctique de Norvège</a:t>
              </a:r>
            </a:p>
          </p:txBody>
        </p:sp>
        <p:sp>
          <p:nvSpPr>
            <p:cNvPr id="26" name="Forme libre : forme 25">
              <a:extLst>
                <a:ext uri="{FF2B5EF4-FFF2-40B4-BE49-F238E27FC236}">
                  <a16:creationId xmlns:a16="http://schemas.microsoft.com/office/drawing/2014/main" id="{D34420F9-54C1-4112-B816-4533F0DA12D6}"/>
                </a:ext>
              </a:extLst>
            </p:cNvPr>
            <p:cNvSpPr/>
            <p:nvPr/>
          </p:nvSpPr>
          <p:spPr>
            <a:xfrm>
              <a:off x="1138462" y="4393979"/>
              <a:ext cx="7892415" cy="527031"/>
            </a:xfrm>
            <a:custGeom>
              <a:avLst/>
              <a:gdLst>
                <a:gd name="connsiteX0" fmla="*/ 87840 w 527030"/>
                <a:gd name="connsiteY0" fmla="*/ 0 h 5528428"/>
                <a:gd name="connsiteX1" fmla="*/ 439190 w 527030"/>
                <a:gd name="connsiteY1" fmla="*/ 0 h 5528428"/>
                <a:gd name="connsiteX2" fmla="*/ 527030 w 527030"/>
                <a:gd name="connsiteY2" fmla="*/ 87840 h 5528428"/>
                <a:gd name="connsiteX3" fmla="*/ 527030 w 527030"/>
                <a:gd name="connsiteY3" fmla="*/ 5528428 h 5528428"/>
                <a:gd name="connsiteX4" fmla="*/ 527030 w 527030"/>
                <a:gd name="connsiteY4" fmla="*/ 5528428 h 5528428"/>
                <a:gd name="connsiteX5" fmla="*/ 0 w 527030"/>
                <a:gd name="connsiteY5" fmla="*/ 5528428 h 5528428"/>
                <a:gd name="connsiteX6" fmla="*/ 0 w 527030"/>
                <a:gd name="connsiteY6" fmla="*/ 5528428 h 5528428"/>
                <a:gd name="connsiteX7" fmla="*/ 0 w 527030"/>
                <a:gd name="connsiteY7" fmla="*/ 87840 h 5528428"/>
                <a:gd name="connsiteX8" fmla="*/ 87840 w 527030"/>
                <a:gd name="connsiteY8" fmla="*/ 0 h 552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30" h="5528428">
                  <a:moveTo>
                    <a:pt x="527030" y="921426"/>
                  </a:moveTo>
                  <a:lnTo>
                    <a:pt x="527030" y="4607002"/>
                  </a:lnTo>
                  <a:cubicBezTo>
                    <a:pt x="527030" y="5115892"/>
                    <a:pt x="523281" y="5528423"/>
                    <a:pt x="518656" y="5528423"/>
                  </a:cubicBezTo>
                  <a:lnTo>
                    <a:pt x="0" y="5528423"/>
                  </a:lnTo>
                  <a:lnTo>
                    <a:pt x="0" y="5528423"/>
                  </a:lnTo>
                  <a:lnTo>
                    <a:pt x="0" y="5"/>
                  </a:lnTo>
                  <a:lnTo>
                    <a:pt x="0" y="5"/>
                  </a:lnTo>
                  <a:lnTo>
                    <a:pt x="518656" y="5"/>
                  </a:lnTo>
                  <a:cubicBezTo>
                    <a:pt x="523281" y="5"/>
                    <a:pt x="527030" y="412536"/>
                    <a:pt x="527030" y="921426"/>
                  </a:cubicBezTo>
                  <a:close/>
                </a:path>
              </a:pathLst>
            </a:custGeom>
            <a:noFill/>
            <a:ln>
              <a:solidFill>
                <a:srgbClr val="16579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457" tIns="33981" rIns="33981" bIns="33984" numCol="1" spcCol="1270" anchor="ctr" anchorCtr="0">
              <a:noAutofit/>
            </a:bodyPr>
            <a:lstStyle/>
            <a:p>
              <a:pPr marL="171450" indent="-171450" fontAlgn="base">
                <a:spcAft>
                  <a:spcPts val="600"/>
                </a:spcAft>
                <a:buFont typeface="Arial" panose="020B0604020202020204" pitchFamily="34" charset="0"/>
                <a:buChar char="•"/>
              </a:pPr>
              <a:endParaRPr lang="fr-FR" sz="1200" dirty="0">
                <a:solidFill>
                  <a:srgbClr val="165793"/>
                </a:solidFill>
                <a:ea typeface="Open Sans" panose="020B0606030504020204" pitchFamily="34" charset="0"/>
                <a:cs typeface="Open Sans" panose="020B0606030504020204" pitchFamily="34" charset="0"/>
              </a:endParaRPr>
            </a:p>
            <a:p>
              <a:pPr marL="171450" indent="-171450" fontAlgn="base">
                <a:spcAft>
                  <a:spcPts val="600"/>
                </a:spcAft>
                <a:buFont typeface="Arial" panose="020B0604020202020204" pitchFamily="34" charset="0"/>
                <a:buChar char="•"/>
              </a:pPr>
              <a:r>
                <a:rPr lang="fr-FR" sz="1200" dirty="0">
                  <a:solidFill>
                    <a:srgbClr val="165793"/>
                  </a:solidFill>
                  <a:ea typeface="Open Sans" panose="020B0606030504020204" pitchFamily="34" charset="0"/>
                  <a:cs typeface="Open Sans" panose="020B0606030504020204" pitchFamily="34" charset="0"/>
                </a:rPr>
                <a:t>Les Masters et PhD sélectionné·es doivent procéder à leur inscription sur le site de l’</a:t>
              </a:r>
              <a:r>
                <a:rPr lang="fr-FR" sz="1200" dirty="0" err="1">
                  <a:solidFill>
                    <a:srgbClr val="165793"/>
                  </a:solidFill>
                  <a:ea typeface="Open Sans" panose="020B0606030504020204" pitchFamily="34" charset="0"/>
                  <a:cs typeface="Open Sans" panose="020B0606030504020204" pitchFamily="34" charset="0"/>
                </a:rPr>
                <a:t>UiT</a:t>
              </a:r>
              <a:endParaRPr lang="fr-FR" sz="1200" dirty="0">
                <a:solidFill>
                  <a:srgbClr val="165793"/>
                </a:solidFill>
                <a:ea typeface="Open Sans" panose="020B0606030504020204" pitchFamily="34" charset="0"/>
                <a:cs typeface="Open Sans" panose="020B0606030504020204" pitchFamily="34" charset="0"/>
              </a:endParaRPr>
            </a:p>
            <a:p>
              <a:pPr marL="171450" indent="-171450" algn="l" rtl="0" fontAlgn="base">
                <a:spcAft>
                  <a:spcPts val="600"/>
                </a:spcAft>
                <a:buFont typeface="Arial" panose="020B0604020202020204" pitchFamily="34" charset="0"/>
                <a:buChar char="•"/>
              </a:pPr>
              <a:endParaRPr lang="fr-FR" sz="1200" dirty="0">
                <a:solidFill>
                  <a:srgbClr val="165793"/>
                </a:solidFill>
                <a:ea typeface="Open Sans" panose="020B0606030504020204" pitchFamily="34" charset="0"/>
                <a:cs typeface="Open Sans" panose="020B0606030504020204" pitchFamily="34" charset="0"/>
              </a:endParaRPr>
            </a:p>
          </p:txBody>
        </p:sp>
      </p:grpSp>
      <p:sp>
        <p:nvSpPr>
          <p:cNvPr id="27" name="ZoneTexte 26">
            <a:extLst>
              <a:ext uri="{FF2B5EF4-FFF2-40B4-BE49-F238E27FC236}">
                <a16:creationId xmlns:a16="http://schemas.microsoft.com/office/drawing/2014/main" id="{0E0BEE91-02C0-42E6-9D80-96A41E7891FA}"/>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Modalités d’inscription</a:t>
            </a:r>
          </a:p>
        </p:txBody>
      </p:sp>
    </p:spTree>
    <p:extLst>
      <p:ext uri="{BB962C8B-B14F-4D97-AF65-F5344CB8AC3E}">
        <p14:creationId xmlns:p14="http://schemas.microsoft.com/office/powerpoint/2010/main" val="4153005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C205E4-E448-4F6B-909E-29A75E0A6DBE}"/>
              </a:ext>
            </a:extLst>
          </p:cNvPr>
          <p:cNvSpPr>
            <a:spLocks noGrp="1"/>
          </p:cNvSpPr>
          <p:nvPr>
            <p:ph type="title"/>
          </p:nvPr>
        </p:nvSpPr>
        <p:spPr/>
        <p:txBody>
          <a:bodyPr>
            <a:normAutofit/>
          </a:bodyPr>
          <a:lstStyle/>
          <a:p>
            <a:r>
              <a:rPr lang="fr-FR" sz="2400" b="1" dirty="0"/>
              <a:t>One Ocean Arctic Research Expedition</a:t>
            </a:r>
            <a:endParaRPr lang="fr-FR" sz="2800" dirty="0"/>
          </a:p>
        </p:txBody>
      </p:sp>
      <p:pic>
        <p:nvPicPr>
          <p:cNvPr id="5" name="Espace réservé du contenu 4">
            <a:extLst>
              <a:ext uri="{FF2B5EF4-FFF2-40B4-BE49-F238E27FC236}">
                <a16:creationId xmlns:a16="http://schemas.microsoft.com/office/drawing/2014/main" id="{CE333C01-18F2-4504-BF78-6C92F8235F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360" y="1559000"/>
            <a:ext cx="7632700" cy="4362300"/>
          </a:xfrm>
        </p:spPr>
      </p:pic>
      <p:sp>
        <p:nvSpPr>
          <p:cNvPr id="6" name="ZoneTexte 5">
            <a:extLst>
              <a:ext uri="{FF2B5EF4-FFF2-40B4-BE49-F238E27FC236}">
                <a16:creationId xmlns:a16="http://schemas.microsoft.com/office/drawing/2014/main" id="{4FFF42FE-21A2-44DD-9384-FCDD83D2F52F}"/>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Itinéraire</a:t>
            </a:r>
          </a:p>
        </p:txBody>
      </p:sp>
      <p:pic>
        <p:nvPicPr>
          <p:cNvPr id="8" name="Image 7">
            <a:extLst>
              <a:ext uri="{FF2B5EF4-FFF2-40B4-BE49-F238E27FC236}">
                <a16:creationId xmlns:a16="http://schemas.microsoft.com/office/drawing/2014/main" id="{BE5524C7-3894-453B-89AA-D9247DDBA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987" y="1559000"/>
            <a:ext cx="7632073" cy="4362300"/>
          </a:xfrm>
          <a:prstGeom prst="rect">
            <a:avLst/>
          </a:prstGeom>
        </p:spPr>
      </p:pic>
    </p:spTree>
    <p:extLst>
      <p:ext uri="{BB962C8B-B14F-4D97-AF65-F5344CB8AC3E}">
        <p14:creationId xmlns:p14="http://schemas.microsoft.com/office/powerpoint/2010/main" val="257334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EF8875-1489-4AE0-BC28-D047A11821C3}"/>
              </a:ext>
            </a:extLst>
          </p:cNvPr>
          <p:cNvSpPr>
            <a:spLocks noGrp="1"/>
          </p:cNvSpPr>
          <p:nvPr>
            <p:ph type="title"/>
          </p:nvPr>
        </p:nvSpPr>
        <p:spPr/>
        <p:txBody>
          <a:bodyPr>
            <a:normAutofit/>
          </a:bodyPr>
          <a:lstStyle/>
          <a:p>
            <a:pPr algn="ctr"/>
            <a:r>
              <a:rPr lang="fr-FR" sz="2400" b="1" dirty="0"/>
              <a:t>One Ocean Arctic Research Expedition</a:t>
            </a:r>
            <a:endParaRPr lang="fr-FR" sz="2800" dirty="0"/>
          </a:p>
        </p:txBody>
      </p:sp>
      <p:pic>
        <p:nvPicPr>
          <p:cNvPr id="6" name="Image 5">
            <a:extLst>
              <a:ext uri="{FF2B5EF4-FFF2-40B4-BE49-F238E27FC236}">
                <a16:creationId xmlns:a16="http://schemas.microsoft.com/office/drawing/2014/main" id="{E3B874EA-BC64-4923-842F-C2ED4FEADE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710" y="109207"/>
            <a:ext cx="903986" cy="628476"/>
          </a:xfrm>
          <a:prstGeom prst="rect">
            <a:avLst/>
          </a:prstGeom>
        </p:spPr>
      </p:pic>
      <p:sp>
        <p:nvSpPr>
          <p:cNvPr id="10" name="ZoneTexte 9">
            <a:extLst>
              <a:ext uri="{FF2B5EF4-FFF2-40B4-BE49-F238E27FC236}">
                <a16:creationId xmlns:a16="http://schemas.microsoft.com/office/drawing/2014/main" id="{A25F102C-A246-435A-BF6B-CDD9CC39DB64}"/>
              </a:ext>
            </a:extLst>
          </p:cNvPr>
          <p:cNvSpPr txBox="1"/>
          <p:nvPr/>
        </p:nvSpPr>
        <p:spPr>
          <a:xfrm>
            <a:off x="350982" y="1002143"/>
            <a:ext cx="8478152" cy="1077218"/>
          </a:xfrm>
          <a:prstGeom prst="rect">
            <a:avLst/>
          </a:prstGeom>
          <a:noFill/>
        </p:spPr>
        <p:txBody>
          <a:bodyPr wrap="square">
            <a:spAutoFit/>
          </a:bodyPr>
          <a:lstStyle/>
          <a:p>
            <a:pPr algn="just">
              <a:spcBef>
                <a:spcPts val="600"/>
              </a:spcBef>
              <a:spcAft>
                <a:spcPts val="600"/>
              </a:spcAft>
            </a:pPr>
            <a:r>
              <a:rPr lang="fr-FR" sz="1600" dirty="0"/>
              <a:t>Le programme </a:t>
            </a:r>
            <a:r>
              <a:rPr lang="fr-FR" sz="1600" b="1" dirty="0"/>
              <a:t>Arctic Future Pathfinders </a:t>
            </a:r>
            <a:r>
              <a:rPr lang="fr-FR" sz="1600" dirty="0"/>
              <a:t>incarne l'engagement d'EUGLOH pour un apprentissage interdisciplinaire face aux défis mondiaux. En combinant recherches sur le terrain, études prospectives et échanges culturels, la One Ocean Expedition II prépare une nouvelle génération de leaders à affronter les enjeux urgents de l'Arctique.</a:t>
            </a:r>
          </a:p>
        </p:txBody>
      </p:sp>
      <p:sp>
        <p:nvSpPr>
          <p:cNvPr id="12" name="ZoneTexte 11">
            <a:extLst>
              <a:ext uri="{FF2B5EF4-FFF2-40B4-BE49-F238E27FC236}">
                <a16:creationId xmlns:a16="http://schemas.microsoft.com/office/drawing/2014/main" id="{F9F03053-C202-4243-B79A-8141E9BFF223}"/>
              </a:ext>
            </a:extLst>
          </p:cNvPr>
          <p:cNvSpPr txBox="1"/>
          <p:nvPr/>
        </p:nvSpPr>
        <p:spPr>
          <a:xfrm>
            <a:off x="3897744" y="3636948"/>
            <a:ext cx="5047952" cy="2062103"/>
          </a:xfrm>
          <a:prstGeom prst="rect">
            <a:avLst/>
          </a:prstGeom>
          <a:noFill/>
        </p:spPr>
        <p:txBody>
          <a:bodyPr wrap="square">
            <a:spAutoFit/>
          </a:bodyPr>
          <a:lstStyle/>
          <a:p>
            <a:r>
              <a:rPr lang="fr-FR" sz="1600" dirty="0"/>
              <a:t>À bord, les étudiant·es et chercheur·ses participeront à des conférences, des ateliers et des activités de recherche sur le terrain, tout en créant un lien fort avec l'Arctique. Cet environnement unique offre une immersion dans les milieux et les cultures de l'Arctique, et permet d’acquérir des connaissances qui vont bien au-delà de l’enseignement traditionnel en salle de classe.</a:t>
            </a:r>
          </a:p>
        </p:txBody>
      </p:sp>
      <p:sp>
        <p:nvSpPr>
          <p:cNvPr id="16" name="ZoneTexte 15">
            <a:extLst>
              <a:ext uri="{FF2B5EF4-FFF2-40B4-BE49-F238E27FC236}">
                <a16:creationId xmlns:a16="http://schemas.microsoft.com/office/drawing/2014/main" id="{7C65FC22-CD24-45FD-AC73-DBE07C8A5545}"/>
              </a:ext>
            </a:extLst>
          </p:cNvPr>
          <p:cNvSpPr txBox="1"/>
          <p:nvPr/>
        </p:nvSpPr>
        <p:spPr>
          <a:xfrm>
            <a:off x="350982" y="2244792"/>
            <a:ext cx="8718193" cy="1077218"/>
          </a:xfrm>
          <a:prstGeom prst="rect">
            <a:avLst/>
          </a:prstGeom>
          <a:noFill/>
        </p:spPr>
        <p:txBody>
          <a:bodyPr wrap="square">
            <a:spAutoFit/>
          </a:bodyPr>
          <a:lstStyle/>
          <a:p>
            <a:pPr marL="0" indent="0" algn="just">
              <a:buNone/>
            </a:pPr>
            <a:r>
              <a:rPr lang="fr-FR" sz="1600" dirty="0">
                <a:ea typeface="Open Sans" panose="020B0606030504020204" pitchFamily="34" charset="0"/>
                <a:cs typeface="Open Sans" panose="020B0606030504020204" pitchFamily="34" charset="0"/>
              </a:rPr>
              <a:t>Dans une approche interdisciplinaire, les participant·es analyseront les </a:t>
            </a:r>
            <a:r>
              <a:rPr lang="fr-FR" sz="1600" b="1" dirty="0">
                <a:ea typeface="Open Sans" panose="020B0606030504020204" pitchFamily="34" charset="0"/>
                <a:cs typeface="Open Sans" panose="020B0606030504020204" pitchFamily="34" charset="0"/>
              </a:rPr>
              <a:t>changements environnementaux </a:t>
            </a:r>
            <a:r>
              <a:rPr lang="fr-FR" sz="1600" dirty="0">
                <a:ea typeface="Open Sans" panose="020B0606030504020204" pitchFamily="34" charset="0"/>
                <a:cs typeface="Open Sans" panose="020B0606030504020204" pitchFamily="34" charset="0"/>
              </a:rPr>
              <a:t>et les </a:t>
            </a:r>
            <a:r>
              <a:rPr lang="fr-FR" sz="1600" b="1" dirty="0">
                <a:ea typeface="Open Sans" panose="020B0606030504020204" pitchFamily="34" charset="0"/>
                <a:cs typeface="Open Sans" panose="020B0606030504020204" pitchFamily="34" charset="0"/>
              </a:rPr>
              <a:t>impacts socio-économiques </a:t>
            </a:r>
            <a:r>
              <a:rPr lang="fr-FR" sz="1600" dirty="0">
                <a:ea typeface="Open Sans" panose="020B0606030504020204" pitchFamily="34" charset="0"/>
                <a:cs typeface="Open Sans" panose="020B0606030504020204" pitchFamily="34" charset="0"/>
              </a:rPr>
              <a:t>passés, identifieront les </a:t>
            </a:r>
            <a:r>
              <a:rPr lang="fr-FR" sz="1600" b="1" dirty="0">
                <a:ea typeface="Open Sans" panose="020B0606030504020204" pitchFamily="34" charset="0"/>
                <a:cs typeface="Open Sans" panose="020B0606030504020204" pitchFamily="34" charset="0"/>
              </a:rPr>
              <a:t>tendances émergentes</a:t>
            </a:r>
            <a:r>
              <a:rPr lang="fr-FR" sz="1600" dirty="0">
                <a:ea typeface="Open Sans" panose="020B0606030504020204" pitchFamily="34" charset="0"/>
                <a:cs typeface="Open Sans" panose="020B0606030504020204" pitchFamily="34" charset="0"/>
              </a:rPr>
              <a:t>, et imagineront les futurs possibles, probables et souhaitables pour cette région.</a:t>
            </a:r>
          </a:p>
        </p:txBody>
      </p:sp>
      <p:pic>
        <p:nvPicPr>
          <p:cNvPr id="18" name="Image 17">
            <a:extLst>
              <a:ext uri="{FF2B5EF4-FFF2-40B4-BE49-F238E27FC236}">
                <a16:creationId xmlns:a16="http://schemas.microsoft.com/office/drawing/2014/main" id="{C364CE78-52B9-4529-9D4B-D075F30DA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73" y="3535991"/>
            <a:ext cx="3546764" cy="2264018"/>
          </a:xfrm>
          <a:prstGeom prst="rect">
            <a:avLst/>
          </a:prstGeom>
        </p:spPr>
      </p:pic>
    </p:spTree>
    <p:extLst>
      <p:ext uri="{BB962C8B-B14F-4D97-AF65-F5344CB8AC3E}">
        <p14:creationId xmlns:p14="http://schemas.microsoft.com/office/powerpoint/2010/main" val="408407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86E77-B7BC-41C5-83D9-201D509BE66A}"/>
              </a:ext>
            </a:extLst>
          </p:cNvPr>
          <p:cNvSpPr>
            <a:spLocks noGrp="1"/>
          </p:cNvSpPr>
          <p:nvPr>
            <p:ph idx="1"/>
          </p:nvPr>
        </p:nvSpPr>
        <p:spPr>
          <a:xfrm>
            <a:off x="467544" y="1424413"/>
            <a:ext cx="8149983" cy="4378333"/>
          </a:xfrm>
        </p:spPr>
        <p:txBody>
          <a:bodyPr>
            <a:normAutofit/>
          </a:bodyPr>
          <a:lstStyle/>
          <a:p>
            <a:pPr>
              <a:spcBef>
                <a:spcPts val="600"/>
              </a:spcBef>
            </a:pPr>
            <a:r>
              <a:rPr lang="en-AU" sz="2000" dirty="0"/>
              <a:t>La manifestation d’intérêt (avant le 24 février 2025) :</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Curriculum Vitae </a:t>
            </a:r>
            <a:r>
              <a:rPr lang="en-AU" sz="1050" dirty="0">
                <a:ea typeface="Open Sans" panose="020B0606030504020204" pitchFamily="34" charset="0"/>
                <a:cs typeface="Open Sans" panose="020B0606030504020204" pitchFamily="34" charset="0"/>
              </a:rPr>
              <a:t>(max 1 page, A4). The document must include sections on education, work experience, skills, publications (if applicable), awards and honours, and any other information the applicant finds relevant.</a:t>
            </a:r>
          </a:p>
          <a:p>
            <a:pPr lvl="1">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Motivation letter </a:t>
            </a:r>
            <a:r>
              <a:rPr lang="en-AU" sz="1050" dirty="0">
                <a:ea typeface="Open Sans" panose="020B0606030504020204" pitchFamily="34" charset="0"/>
                <a:cs typeface="Open Sans" panose="020B0606030504020204" pitchFamily="34" charset="0"/>
              </a:rPr>
              <a:t>(max 2 pages, A4, font Calibri, size 11, normal margins, single space), including (but not limited to): </a:t>
            </a:r>
          </a:p>
          <a:p>
            <a:pPr lvl="2">
              <a:spcBef>
                <a:spcPts val="600"/>
              </a:spcBef>
            </a:pPr>
            <a:r>
              <a:rPr lang="en-AU" sz="1050" dirty="0">
                <a:ea typeface="Open Sans" panose="020B0606030504020204" pitchFamily="34" charset="0"/>
                <a:cs typeface="Open Sans" panose="020B0606030504020204" pitchFamily="34" charset="0"/>
              </a:rPr>
              <a:t>applicant’s values, career </a:t>
            </a:r>
            <a:r>
              <a:rPr lang="en-AU" sz="1050" dirty="0">
                <a:effectLst/>
                <a:ea typeface="Open Sans" panose="020B0606030504020204" pitchFamily="34" charset="0"/>
                <a:cs typeface="Open Sans" panose="020B0606030504020204" pitchFamily="34" charset="0"/>
              </a:rPr>
              <a:t>goals, and the relevance of the course;</a:t>
            </a:r>
          </a:p>
          <a:p>
            <a:pPr lvl="2">
              <a:spcBef>
                <a:spcPts val="600"/>
              </a:spcBef>
            </a:pPr>
            <a:r>
              <a:rPr lang="en-AU" sz="1050" dirty="0">
                <a:effectLst/>
                <a:ea typeface="Open Sans" panose="020B0606030504020204" pitchFamily="34" charset="0"/>
                <a:cs typeface="Open Sans" panose="020B0606030504020204" pitchFamily="34" charset="0"/>
              </a:rPr>
              <a:t>the impact of the course on the societal role of the applicant;</a:t>
            </a:r>
          </a:p>
          <a:p>
            <a:pPr lvl="2">
              <a:spcBef>
                <a:spcPts val="600"/>
              </a:spcBef>
            </a:pPr>
            <a:r>
              <a:rPr lang="en-AU" sz="1050" dirty="0">
                <a:effectLst/>
                <a:ea typeface="Open Sans" panose="020B0606030504020204" pitchFamily="34" charset="0"/>
                <a:cs typeface="Open Sans" panose="020B0606030504020204" pitchFamily="34" charset="0"/>
              </a:rPr>
              <a:t>the challenges they foresee with staying one month away from home under the special circumstances on board </a:t>
            </a:r>
            <a:r>
              <a:rPr lang="en-AU" sz="1050" i="1" dirty="0" err="1">
                <a:effectLst/>
                <a:ea typeface="Open Sans" panose="020B0606030504020204" pitchFamily="34" charset="0"/>
                <a:cs typeface="Open Sans" panose="020B0606030504020204" pitchFamily="34" charset="0"/>
              </a:rPr>
              <a:t>Statsraad</a:t>
            </a:r>
            <a:r>
              <a:rPr lang="en-AU" sz="1050" i="1" dirty="0">
                <a:effectLst/>
                <a:ea typeface="Open Sans" panose="020B0606030504020204" pitchFamily="34" charset="0"/>
                <a:cs typeface="Open Sans" panose="020B0606030504020204" pitchFamily="34" charset="0"/>
              </a:rPr>
              <a:t> </a:t>
            </a:r>
            <a:r>
              <a:rPr lang="en-AU" sz="1050" i="1" dirty="0" err="1">
                <a:effectLst/>
                <a:ea typeface="Open Sans" panose="020B0606030504020204" pitchFamily="34" charset="0"/>
                <a:cs typeface="Open Sans" panose="020B0606030504020204" pitchFamily="34" charset="0"/>
              </a:rPr>
              <a:t>Lehmkuhl</a:t>
            </a:r>
            <a:r>
              <a:rPr lang="en-AU" sz="1050" dirty="0">
                <a:effectLst/>
                <a:ea typeface="Open Sans" panose="020B0606030504020204" pitchFamily="34" charset="0"/>
                <a:cs typeface="Open Sans" panose="020B0606030504020204" pitchFamily="34" charset="0"/>
              </a:rPr>
              <a:t>;</a:t>
            </a:r>
          </a:p>
          <a:p>
            <a:pPr lvl="2">
              <a:spcBef>
                <a:spcPts val="600"/>
              </a:spcBef>
            </a:pPr>
            <a:r>
              <a:rPr lang="en-AU" sz="1050" dirty="0">
                <a:effectLst/>
                <a:ea typeface="Open Sans" panose="020B0606030504020204" pitchFamily="34" charset="0"/>
                <a:cs typeface="Open Sans" panose="020B0606030504020204" pitchFamily="34" charset="0"/>
              </a:rPr>
              <a:t>personal fitness to the course (in terms of skills, qualities, knowledge, etc.).</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Description of the applicant’s involvement in extracurricular activities, volunteer work, and community service</a:t>
            </a:r>
            <a:r>
              <a:rPr lang="en-AU" sz="1600" dirty="0">
                <a:effectLst/>
                <a:ea typeface="Open Sans" panose="020B0606030504020204" pitchFamily="34" charset="0"/>
                <a:cs typeface="Open Sans" panose="020B0606030504020204" pitchFamily="34" charset="0"/>
              </a:rPr>
              <a:t> </a:t>
            </a:r>
            <a:r>
              <a:rPr lang="en-AU" sz="1050" dirty="0">
                <a:ea typeface="Open Sans" panose="020B0606030504020204" pitchFamily="34" charset="0"/>
                <a:cs typeface="Open Sans" panose="020B0606030504020204" pitchFamily="34" charset="0"/>
              </a:rPr>
              <a:t>(max 1 page, A4, font Calibri, size 11, normal margins, single space). The document should highlight specific examples, roles, and outcomes, focusing on leadership, teamwork, and social responsibility.</a:t>
            </a:r>
          </a:p>
          <a:p>
            <a:pPr lvl="1" fontAlgn="base">
              <a:spcBef>
                <a:spcPts val="600"/>
              </a:spcBef>
              <a:buFont typeface="+mj-lt"/>
              <a:buAutoNum type="arabicPeriod"/>
            </a:pPr>
            <a:r>
              <a:rPr lang="en-AU" sz="1600" b="1" dirty="0">
                <a:effectLst/>
                <a:ea typeface="Open Sans" panose="020B0606030504020204" pitchFamily="34" charset="0"/>
                <a:cs typeface="Open Sans" panose="020B0606030504020204" pitchFamily="34" charset="0"/>
              </a:rPr>
              <a:t>One letter of recommendation</a:t>
            </a:r>
            <a:r>
              <a:rPr lang="en-AU" sz="1600" dirty="0">
                <a:effectLst/>
                <a:ea typeface="Open Sans" panose="020B0606030504020204" pitchFamily="34" charset="0"/>
                <a:cs typeface="Open Sans" panose="020B0606030504020204" pitchFamily="34" charset="0"/>
              </a:rPr>
              <a:t> </a:t>
            </a:r>
            <a:r>
              <a:rPr lang="en-AU" sz="1050" dirty="0">
                <a:ea typeface="Open Sans" panose="020B0606030504020204" pitchFamily="34" charset="0"/>
                <a:cs typeface="Open Sans" panose="020B0606030504020204" pitchFamily="34" charset="0"/>
              </a:rPr>
              <a:t>from a professor, mentor, or employer, who can attest to the applicant’s abilities, work ethic, and suitability for the course. The letter should be specific and refer to the academic performance, personal qualities, and relevant experience of the applicant.</a:t>
            </a:r>
            <a:endParaRPr lang="en-AU" sz="2000" dirty="0"/>
          </a:p>
        </p:txBody>
      </p:sp>
      <p:sp>
        <p:nvSpPr>
          <p:cNvPr id="6" name="Titre 1">
            <a:extLst>
              <a:ext uri="{FF2B5EF4-FFF2-40B4-BE49-F238E27FC236}">
                <a16:creationId xmlns:a16="http://schemas.microsoft.com/office/drawing/2014/main" id="{64F2A019-C6F8-4298-A360-C982441D9FD3}"/>
              </a:ext>
            </a:extLst>
          </p:cNvPr>
          <p:cNvSpPr>
            <a:spLocks noGrp="1"/>
          </p:cNvSpPr>
          <p:nvPr>
            <p:ph type="title"/>
          </p:nvPr>
        </p:nvSpPr>
        <p:spPr>
          <a:xfrm>
            <a:off x="467544" y="274638"/>
            <a:ext cx="7632848" cy="562074"/>
          </a:xfrm>
        </p:spPr>
        <p:txBody>
          <a:bodyPr>
            <a:normAutofit/>
          </a:bodyPr>
          <a:lstStyle/>
          <a:p>
            <a:r>
              <a:rPr lang="fr-FR" sz="2400" b="1" dirty="0"/>
              <a:t>One Ocean Arctic Research Expedition</a:t>
            </a:r>
            <a:endParaRPr lang="fr-FR" sz="2800" dirty="0"/>
          </a:p>
        </p:txBody>
      </p:sp>
      <p:sp>
        <p:nvSpPr>
          <p:cNvPr id="7" name="ZoneTexte 6">
            <a:extLst>
              <a:ext uri="{FF2B5EF4-FFF2-40B4-BE49-F238E27FC236}">
                <a16:creationId xmlns:a16="http://schemas.microsoft.com/office/drawing/2014/main" id="{693AC07F-D17B-404E-BDE5-7F25DA88FED4}"/>
              </a:ext>
            </a:extLst>
          </p:cNvPr>
          <p:cNvSpPr txBox="1"/>
          <p:nvPr/>
        </p:nvSpPr>
        <p:spPr>
          <a:xfrm>
            <a:off x="1866298" y="605879"/>
            <a:ext cx="5116394"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La constitution du dossier</a:t>
            </a:r>
          </a:p>
        </p:txBody>
      </p:sp>
    </p:spTree>
    <p:extLst>
      <p:ext uri="{BB962C8B-B14F-4D97-AF65-F5344CB8AC3E}">
        <p14:creationId xmlns:p14="http://schemas.microsoft.com/office/powerpoint/2010/main" val="213208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1186E77-B7BC-41C5-83D9-201D509BE66A}"/>
              </a:ext>
            </a:extLst>
          </p:cNvPr>
          <p:cNvSpPr>
            <a:spLocks noGrp="1"/>
          </p:cNvSpPr>
          <p:nvPr>
            <p:ph idx="1"/>
          </p:nvPr>
        </p:nvSpPr>
        <p:spPr>
          <a:xfrm>
            <a:off x="624562" y="1590668"/>
            <a:ext cx="8149983" cy="1115587"/>
          </a:xfrm>
        </p:spPr>
        <p:txBody>
          <a:bodyPr>
            <a:normAutofit/>
          </a:bodyPr>
          <a:lstStyle/>
          <a:p>
            <a:r>
              <a:rPr lang="fr-FR" sz="1800" dirty="0"/>
              <a:t>Retrouvez les questions les plus fréquemment posées ici : </a:t>
            </a:r>
            <a:r>
              <a:rPr lang="fr-FR" sz="1800" dirty="0">
                <a:hlinkClick r:id="rId2"/>
              </a:rPr>
              <a:t>FAQ</a:t>
            </a:r>
            <a:endParaRPr lang="fr-FR" sz="1800" dirty="0"/>
          </a:p>
          <a:p>
            <a:r>
              <a:rPr lang="fr-FR" sz="1800" dirty="0"/>
              <a:t>Contactez-nous : </a:t>
            </a:r>
            <a:r>
              <a:rPr lang="en-US" sz="1800" dirty="0"/>
              <a:t>mobility.eugloh@universite-paris-saclay.fr</a:t>
            </a:r>
            <a:endParaRPr lang="fr-FR" sz="1800" dirty="0"/>
          </a:p>
          <a:p>
            <a:pPr lvl="1"/>
            <a:endParaRPr lang="fr-FR" sz="1400" dirty="0"/>
          </a:p>
          <a:p>
            <a:endParaRPr lang="fr-FR" sz="1800" dirty="0"/>
          </a:p>
          <a:p>
            <a:endParaRPr lang="fr-FR" sz="1800" dirty="0"/>
          </a:p>
        </p:txBody>
      </p:sp>
      <p:sp>
        <p:nvSpPr>
          <p:cNvPr id="6" name="Titre 1">
            <a:extLst>
              <a:ext uri="{FF2B5EF4-FFF2-40B4-BE49-F238E27FC236}">
                <a16:creationId xmlns:a16="http://schemas.microsoft.com/office/drawing/2014/main" id="{64F2A019-C6F8-4298-A360-C982441D9FD3}"/>
              </a:ext>
            </a:extLst>
          </p:cNvPr>
          <p:cNvSpPr>
            <a:spLocks noGrp="1"/>
          </p:cNvSpPr>
          <p:nvPr>
            <p:ph type="title"/>
          </p:nvPr>
        </p:nvSpPr>
        <p:spPr>
          <a:xfrm>
            <a:off x="467544" y="274638"/>
            <a:ext cx="7632848" cy="562074"/>
          </a:xfrm>
        </p:spPr>
        <p:txBody>
          <a:bodyPr>
            <a:normAutofit/>
          </a:bodyPr>
          <a:lstStyle/>
          <a:p>
            <a:r>
              <a:rPr lang="fr-FR" sz="2400" b="1" dirty="0"/>
              <a:t>One Ocean Arctic Research Expedition</a:t>
            </a:r>
            <a:endParaRPr lang="fr-FR" sz="2800" dirty="0"/>
          </a:p>
        </p:txBody>
      </p:sp>
      <p:sp>
        <p:nvSpPr>
          <p:cNvPr id="7" name="ZoneTexte 6">
            <a:extLst>
              <a:ext uri="{FF2B5EF4-FFF2-40B4-BE49-F238E27FC236}">
                <a16:creationId xmlns:a16="http://schemas.microsoft.com/office/drawing/2014/main" id="{693AC07F-D17B-404E-BDE5-7F25DA88FED4}"/>
              </a:ext>
            </a:extLst>
          </p:cNvPr>
          <p:cNvSpPr txBox="1"/>
          <p:nvPr/>
        </p:nvSpPr>
        <p:spPr>
          <a:xfrm>
            <a:off x="1958661" y="618693"/>
            <a:ext cx="4572000" cy="400110"/>
          </a:xfrm>
          <a:prstGeom prst="rect">
            <a:avLst/>
          </a:prstGeom>
          <a:noFill/>
        </p:spPr>
        <p:txBody>
          <a:bodyPr wrap="square">
            <a:spAutoFit/>
          </a:bodyPr>
          <a:lstStyle/>
          <a:p>
            <a:pPr marL="0" indent="0" algn="ctr">
              <a:buNone/>
            </a:pPr>
            <a:r>
              <a:rPr lang="fr-FR" sz="2000" b="1" dirty="0">
                <a:solidFill>
                  <a:srgbClr val="165793"/>
                </a:solidFill>
                <a:ea typeface="Open Sans" panose="020B0606030504020204" pitchFamily="34" charset="0"/>
                <a:cs typeface="Open Sans" panose="020B0606030504020204" pitchFamily="34" charset="0"/>
              </a:rPr>
              <a:t>Plus d’informations</a:t>
            </a:r>
          </a:p>
        </p:txBody>
      </p:sp>
      <p:pic>
        <p:nvPicPr>
          <p:cNvPr id="4" name="Image 3">
            <a:extLst>
              <a:ext uri="{FF2B5EF4-FFF2-40B4-BE49-F238E27FC236}">
                <a16:creationId xmlns:a16="http://schemas.microsoft.com/office/drawing/2014/main" id="{990AD7BD-65EE-4C7D-AC6A-73346FBD56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1285" y="3004272"/>
            <a:ext cx="2886752" cy="3024909"/>
          </a:xfrm>
          <a:prstGeom prst="rect">
            <a:avLst/>
          </a:prstGeom>
        </p:spPr>
      </p:pic>
    </p:spTree>
    <p:extLst>
      <p:ext uri="{BB962C8B-B14F-4D97-AF65-F5344CB8AC3E}">
        <p14:creationId xmlns:p14="http://schemas.microsoft.com/office/powerpoint/2010/main" val="1905791906"/>
      </p:ext>
    </p:extLst>
  </p:cSld>
  <p:clrMapOvr>
    <a:masterClrMapping/>
  </p:clrMapOvr>
</p:sld>
</file>

<file path=ppt/theme/theme1.xml><?xml version="1.0" encoding="utf-8"?>
<a:theme xmlns:a="http://schemas.openxmlformats.org/drawingml/2006/main" name="1_UPSACLAY">
  <a:themeElements>
    <a:clrScheme name="UPSACLAY 1">
      <a:dk1>
        <a:srgbClr val="63003C"/>
      </a:dk1>
      <a:lt1>
        <a:srgbClr val="FFFFFF"/>
      </a:lt1>
      <a:dk2>
        <a:srgbClr val="303E48"/>
      </a:dk2>
      <a:lt2>
        <a:srgbClr val="BDC4BC"/>
      </a:lt2>
      <a:accent1>
        <a:srgbClr val="DA5200"/>
      </a:accent1>
      <a:accent2>
        <a:srgbClr val="006996"/>
      </a:accent2>
      <a:accent3>
        <a:srgbClr val="FFFFFF"/>
      </a:accent3>
      <a:accent4>
        <a:srgbClr val="86B700"/>
      </a:accent4>
      <a:accent5>
        <a:srgbClr val="464595"/>
      </a:accent5>
      <a:accent6>
        <a:srgbClr val="80143C"/>
      </a:accent6>
      <a:hlink>
        <a:srgbClr val="63003C"/>
      </a:hlink>
      <a:folHlink>
        <a:srgbClr val="B8ACD7"/>
      </a:folHlink>
    </a:clrScheme>
    <a:fontScheme name="Université Paris-Saclay">
      <a:majorFont>
        <a:latin typeface="Open Sans"/>
        <a:ea typeface=""/>
        <a:cs typeface="Arial Unicode MS"/>
      </a:majorFont>
      <a:minorFont>
        <a:latin typeface="Open Sans"/>
        <a:ea typeface=""/>
        <a:cs typeface="Arial Unicode MS"/>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 refaire" id="{94AEBCF8-AF65-4DB5-B259-1F3F1BE73777}" vid="{6FB0EB57-A501-4BEC-859A-9BC2B4F2B6C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5eb2583-99a6-475c-b6f8-bff0298edde2" xsi:nil="true"/>
    <lcf76f155ced4ddcb4097134ff3c332f xmlns="d0badfcd-32fa-40dd-b970-e580902a2f1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88A5154E800A46A52F7AFD94B6CF9A" ma:contentTypeVersion="12" ma:contentTypeDescription="Crée un document." ma:contentTypeScope="" ma:versionID="4bcea040d427dce2af6c895ce41a64ae">
  <xsd:schema xmlns:xsd="http://www.w3.org/2001/XMLSchema" xmlns:xs="http://www.w3.org/2001/XMLSchema" xmlns:p="http://schemas.microsoft.com/office/2006/metadata/properties" xmlns:ns2="d0badfcd-32fa-40dd-b970-e580902a2f18" xmlns:ns3="05eb2583-99a6-475c-b6f8-bff0298edde2" targetNamespace="http://schemas.microsoft.com/office/2006/metadata/properties" ma:root="true" ma:fieldsID="e8323f1856196d2e879055f83ab35792" ns2:_="" ns3:_="">
    <xsd:import namespace="d0badfcd-32fa-40dd-b970-e580902a2f18"/>
    <xsd:import namespace="05eb2583-99a6-475c-b6f8-bff0298edd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badfcd-32fa-40dd-b970-e580902a2f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b867a78c-48b8-4df0-bf1c-04f713128f5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eb2583-99a6-475c-b6f8-bff0298edde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dd66921-a6ea-426b-a32b-bb0473a2ea18}" ma:internalName="TaxCatchAll" ma:showField="CatchAllData" ma:web="05eb2583-99a6-475c-b6f8-bff0298edd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9A3ABA-6CEC-449E-BF94-1CE979A85E6A}">
  <ds:schemaRefs>
    <ds:schemaRef ds:uri="http://schemas.microsoft.com/sharepoint/v3/contenttype/forms"/>
  </ds:schemaRefs>
</ds:datastoreItem>
</file>

<file path=customXml/itemProps2.xml><?xml version="1.0" encoding="utf-8"?>
<ds:datastoreItem xmlns:ds="http://schemas.openxmlformats.org/officeDocument/2006/customXml" ds:itemID="{0142B15C-F6AA-4D0C-9141-F43E3B6B1088}">
  <ds:schemaRefs>
    <ds:schemaRef ds:uri="http://purl.org/dc/dcmitype/"/>
    <ds:schemaRef ds:uri="http://purl.org/dc/terms/"/>
    <ds:schemaRef ds:uri="http://schemas.microsoft.com/office/2006/metadata/properties"/>
    <ds:schemaRef ds:uri="http://schemas.microsoft.com/office/2006/documentManagement/types"/>
    <ds:schemaRef ds:uri="05eb2583-99a6-475c-b6f8-bff0298edde2"/>
    <ds:schemaRef ds:uri="http://schemas.microsoft.com/office/infopath/2007/PartnerControls"/>
    <ds:schemaRef ds:uri="http://schemas.openxmlformats.org/package/2006/metadata/core-properties"/>
    <ds:schemaRef ds:uri="d0badfcd-32fa-40dd-b970-e580902a2f18"/>
    <ds:schemaRef ds:uri="http://www.w3.org/XML/1998/namespace"/>
    <ds:schemaRef ds:uri="http://purl.org/dc/elements/1.1/"/>
  </ds:schemaRefs>
</ds:datastoreItem>
</file>

<file path=customXml/itemProps3.xml><?xml version="1.0" encoding="utf-8"?>
<ds:datastoreItem xmlns:ds="http://schemas.openxmlformats.org/officeDocument/2006/customXml" ds:itemID="{C150332A-8F5B-4B1E-B665-2828BAE4D823}">
  <ds:schemaRefs>
    <ds:schemaRef ds:uri="05eb2583-99a6-475c-b6f8-bff0298edde2"/>
    <ds:schemaRef ds:uri="d0badfcd-32fa-40dd-b970-e580902a2f1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2026</TotalTime>
  <Words>801</Words>
  <Application>Microsoft Office PowerPoint</Application>
  <PresentationFormat>Affichage à l'écran (4:3)</PresentationFormat>
  <Paragraphs>66</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Arial Unicode MS</vt:lpstr>
      <vt:lpstr>Calibri</vt:lpstr>
      <vt:lpstr>Open Sans</vt:lpstr>
      <vt:lpstr>Wingdings</vt:lpstr>
      <vt:lpstr>1_UPSACLAY</vt:lpstr>
      <vt:lpstr>Opportunité de mobilité exceptionnelle réservée aux étudiant·es en Master et PhD </vt:lpstr>
      <vt:lpstr>One Ocean Arctic Research Expedition</vt:lpstr>
      <vt:lpstr>One Ocean Arctic Research Expedition</vt:lpstr>
      <vt:lpstr>One Ocean Arctic Research Expedition</vt:lpstr>
      <vt:lpstr>One Ocean Arctic Research Expedition</vt:lpstr>
      <vt:lpstr>One Ocean Arctic Research Expedition</vt:lpstr>
      <vt:lpstr>One Ocean Arctic Research Expedition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Virginie Paris</dc:creator>
  <dc:description>Modèle de présentation PowerPoint au format 4/3e</dc:description>
  <cp:lastModifiedBy>Celine Raymond</cp:lastModifiedBy>
  <cp:revision>57</cp:revision>
  <dcterms:created xsi:type="dcterms:W3CDTF">2020-02-07T10:36:28Z</dcterms:created>
  <dcterms:modified xsi:type="dcterms:W3CDTF">2025-01-14T09:23:44Z</dcterms:modified>
  <cp:category>Présentation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0x010100F388A5154E800A46A52F7AFD94B6CF9A</vt:lpwstr>
  </property>
  <property fmtid="{D5CDD505-2E9C-101B-9397-08002B2CF9AE}" pid="3" name="MediaServiceImageTags">
    <vt:lpwstr/>
  </property>
</Properties>
</file>