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44"/>
  </p:notesMasterIdLst>
  <p:sldIdLst>
    <p:sldId id="261" r:id="rId2"/>
    <p:sldId id="310" r:id="rId3"/>
    <p:sldId id="376" r:id="rId4"/>
    <p:sldId id="301" r:id="rId5"/>
    <p:sldId id="263" r:id="rId6"/>
    <p:sldId id="357" r:id="rId7"/>
    <p:sldId id="351" r:id="rId8"/>
    <p:sldId id="344" r:id="rId9"/>
    <p:sldId id="352" r:id="rId10"/>
    <p:sldId id="303" r:id="rId11"/>
    <p:sldId id="294" r:id="rId12"/>
    <p:sldId id="262" r:id="rId13"/>
    <p:sldId id="366" r:id="rId14"/>
    <p:sldId id="386" r:id="rId15"/>
    <p:sldId id="385" r:id="rId16"/>
    <p:sldId id="369" r:id="rId17"/>
    <p:sldId id="296" r:id="rId18"/>
    <p:sldId id="295" r:id="rId19"/>
    <p:sldId id="267" r:id="rId20"/>
    <p:sldId id="367" r:id="rId21"/>
    <p:sldId id="370" r:id="rId22"/>
    <p:sldId id="371" r:id="rId23"/>
    <p:sldId id="374" r:id="rId24"/>
    <p:sldId id="373" r:id="rId25"/>
    <p:sldId id="375" r:id="rId26"/>
    <p:sldId id="318" r:id="rId27"/>
    <p:sldId id="320" r:id="rId28"/>
    <p:sldId id="321" r:id="rId29"/>
    <p:sldId id="308" r:id="rId30"/>
    <p:sldId id="346" r:id="rId31"/>
    <p:sldId id="347" r:id="rId32"/>
    <p:sldId id="276" r:id="rId33"/>
    <p:sldId id="349" r:id="rId34"/>
    <p:sldId id="360" r:id="rId35"/>
    <p:sldId id="368" r:id="rId36"/>
    <p:sldId id="383" r:id="rId37"/>
    <p:sldId id="377" r:id="rId38"/>
    <p:sldId id="379" r:id="rId39"/>
    <p:sldId id="380" r:id="rId40"/>
    <p:sldId id="381" r:id="rId41"/>
    <p:sldId id="382" r:id="rId42"/>
    <p:sldId id="378"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3827"/>
    <a:srgbClr val="B7DEE8"/>
    <a:srgbClr val="B77AE8"/>
    <a:srgbClr val="16375E"/>
    <a:srgbClr val="6AB398"/>
    <a:srgbClr val="C41F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5" autoAdjust="0"/>
    <p:restoredTop sz="94752" autoAdjust="0"/>
  </p:normalViewPr>
  <p:slideViewPr>
    <p:cSldViewPr snapToGrid="0" showGuides="1">
      <p:cViewPr varScale="1">
        <p:scale>
          <a:sx n="99" d="100"/>
          <a:sy n="99" d="100"/>
        </p:scale>
        <p:origin x="184" y="5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DECBC-03FB-4693-9BD2-BA34292CC16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70302-0E60-4499-95C2-20FA5E9DD9E3}" type="slidenum">
              <a:rPr lang="fr-FR" smtClean="0"/>
              <a:t>‹N°›</a:t>
            </a:fld>
            <a:endParaRPr lang="fr-FR"/>
          </a:p>
        </p:txBody>
      </p:sp>
    </p:spTree>
    <p:extLst>
      <p:ext uri="{BB962C8B-B14F-4D97-AF65-F5344CB8AC3E}">
        <p14:creationId xmlns:p14="http://schemas.microsoft.com/office/powerpoint/2010/main" val="158867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D2EED85-A995-401A-A026-E561C813EDAC}" type="slidenum">
              <a:rPr lang="fr-FR" smtClean="0"/>
              <a:pPr>
                <a:defRPr/>
              </a:pPr>
              <a:t>8</a:t>
            </a:fld>
            <a:endParaRPr lang="fr-FR"/>
          </a:p>
        </p:txBody>
      </p:sp>
    </p:spTree>
    <p:extLst>
      <p:ext uri="{BB962C8B-B14F-4D97-AF65-F5344CB8AC3E}">
        <p14:creationId xmlns:p14="http://schemas.microsoft.com/office/powerpoint/2010/main" val="383165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6199B11-2752-454E-B454-E80FC8F7C45F}" type="slidenum">
              <a:rPr lang="fr-FR" smtClean="0"/>
              <a:t>10</a:t>
            </a:fld>
            <a:endParaRPr lang="fr-FR"/>
          </a:p>
        </p:txBody>
      </p:sp>
    </p:spTree>
    <p:extLst>
      <p:ext uri="{BB962C8B-B14F-4D97-AF65-F5344CB8AC3E}">
        <p14:creationId xmlns:p14="http://schemas.microsoft.com/office/powerpoint/2010/main" val="38824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6199B11-2752-454E-B454-E80FC8F7C45F}" type="slidenum">
              <a:rPr lang="fr-FR" smtClean="0"/>
              <a:t>29</a:t>
            </a:fld>
            <a:endParaRPr lang="fr-FR"/>
          </a:p>
        </p:txBody>
      </p:sp>
    </p:spTree>
    <p:extLst>
      <p:ext uri="{BB962C8B-B14F-4D97-AF65-F5344CB8AC3E}">
        <p14:creationId xmlns:p14="http://schemas.microsoft.com/office/powerpoint/2010/main" val="380933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D2EED85-A995-401A-A026-E561C813EDAC}" type="slidenum">
              <a:rPr lang="fr-FR" smtClean="0"/>
              <a:pPr>
                <a:defRPr/>
              </a:pPr>
              <a:t>30</a:t>
            </a:fld>
            <a:endParaRPr lang="fr-FR"/>
          </a:p>
        </p:txBody>
      </p:sp>
    </p:spTree>
    <p:extLst>
      <p:ext uri="{BB962C8B-B14F-4D97-AF65-F5344CB8AC3E}">
        <p14:creationId xmlns:p14="http://schemas.microsoft.com/office/powerpoint/2010/main" val="85871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D2EED85-A995-401A-A026-E561C813EDAC}" type="slidenum">
              <a:rPr lang="fr-FR" smtClean="0"/>
              <a:pPr>
                <a:defRPr/>
              </a:pPr>
              <a:t>31</a:t>
            </a:fld>
            <a:endParaRPr lang="fr-FR"/>
          </a:p>
        </p:txBody>
      </p:sp>
    </p:spTree>
    <p:extLst>
      <p:ext uri="{BB962C8B-B14F-4D97-AF65-F5344CB8AC3E}">
        <p14:creationId xmlns:p14="http://schemas.microsoft.com/office/powerpoint/2010/main" val="3688678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D2EED85-A995-401A-A026-E561C813EDAC}" type="slidenum">
              <a:rPr lang="fr-FR" smtClean="0"/>
              <a:pPr>
                <a:defRPr/>
              </a:pPr>
              <a:t>32</a:t>
            </a:fld>
            <a:endParaRPr lang="fr-FR"/>
          </a:p>
        </p:txBody>
      </p:sp>
    </p:spTree>
    <p:extLst>
      <p:ext uri="{BB962C8B-B14F-4D97-AF65-F5344CB8AC3E}">
        <p14:creationId xmlns:p14="http://schemas.microsoft.com/office/powerpoint/2010/main" val="1801828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D2EED85-A995-401A-A026-E561C813EDAC}" type="slidenum">
              <a:rPr lang="fr-FR" smtClean="0"/>
              <a:pPr>
                <a:defRPr/>
              </a:pPr>
              <a:t>33</a:t>
            </a:fld>
            <a:endParaRPr lang="fr-FR"/>
          </a:p>
        </p:txBody>
      </p:sp>
    </p:spTree>
    <p:extLst>
      <p:ext uri="{BB962C8B-B14F-4D97-AF65-F5344CB8AC3E}">
        <p14:creationId xmlns:p14="http://schemas.microsoft.com/office/powerpoint/2010/main" val="317147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CA70302-0E60-4499-95C2-20FA5E9DD9E3}" type="slidenum">
              <a:rPr lang="fr-FR" smtClean="0"/>
              <a:t>38</a:t>
            </a:fld>
            <a:endParaRPr lang="fr-FR"/>
          </a:p>
        </p:txBody>
      </p:sp>
    </p:spTree>
    <p:extLst>
      <p:ext uri="{BB962C8B-B14F-4D97-AF65-F5344CB8AC3E}">
        <p14:creationId xmlns:p14="http://schemas.microsoft.com/office/powerpoint/2010/main" val="104543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5" name="Espace réservé du pied de page 4"/>
          <p:cNvSpPr>
            <a:spLocks noGrp="1"/>
          </p:cNvSpPr>
          <p:nvPr>
            <p:ph type="ftr" sz="quarter" idx="11"/>
          </p:nvPr>
        </p:nvSpPr>
        <p:spPr>
          <a:xfrm>
            <a:off x="4079369" y="5363669"/>
            <a:ext cx="4114800" cy="365125"/>
          </a:xfrm>
          <a:prstGeom prst="rect">
            <a:avLst/>
          </a:prstGeom>
        </p:spPr>
        <p:txBody>
          <a:bodyPr/>
          <a:lstStyle/>
          <a:p>
            <a:pPr eaLnBrk="0" fontAlgn="base" hangingPunct="0">
              <a:spcBef>
                <a:spcPct val="0"/>
              </a:spcBef>
              <a:spcAft>
                <a:spcPct val="0"/>
              </a:spcAft>
              <a:defRPr/>
            </a:pPr>
            <a:endParaRPr lang="fr-FR">
              <a:solidFill>
                <a:prstClr val="black"/>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28943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0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6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dirty="0">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a:ln>
            <a:noFill/>
          </a:ln>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D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9387472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D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9647935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1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6E3E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6E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46279308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4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1B345A"/>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1B3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82362971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Diapositive de titre">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22" y="723902"/>
            <a:ext cx="12197047" cy="5410201"/>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2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72395579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7_Diapositive de titre">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 y="697832"/>
            <a:ext cx="12444663" cy="5414210"/>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65951589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8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l="-191"/>
          <a:stretch/>
        </p:blipFill>
        <p:spPr>
          <a:xfrm>
            <a:off x="-201566" y="673768"/>
            <a:ext cx="12570028" cy="5438274"/>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95728066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9_Diapositive de titre">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screen">
            <a:extLst>
              <a:ext uri="{28A0092B-C50C-407E-A947-70E740481C1C}">
                <a14:useLocalDpi xmlns:a14="http://schemas.microsoft.com/office/drawing/2010/main"/>
              </a:ext>
            </a:extLst>
          </a:blip>
          <a:srcRect l="-193"/>
          <a:stretch/>
        </p:blipFill>
        <p:spPr>
          <a:xfrm>
            <a:off x="-76200" y="721895"/>
            <a:ext cx="12268200" cy="5438274"/>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0038196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6_Diapositive de titre">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2" cstate="screen">
            <a:extLst>
              <a:ext uri="{28A0092B-C50C-407E-A947-70E740481C1C}">
                <a14:useLocalDpi xmlns:a14="http://schemas.microsoft.com/office/drawing/2010/main"/>
              </a:ext>
            </a:extLst>
          </a:blip>
          <a:srcRect l="-391"/>
          <a:stretch/>
        </p:blipFill>
        <p:spPr>
          <a:xfrm>
            <a:off x="-71459" y="721897"/>
            <a:ext cx="12362235" cy="5438273"/>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2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1245874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2_Diapositive de titre">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18458"/>
            <a:ext cx="12213772" cy="5421086"/>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2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97932371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9_Diapositive de titre">
    <p:spTree>
      <p:nvGrpSpPr>
        <p:cNvPr id="1" name=""/>
        <p:cNvGrpSpPr/>
        <p:nvPr/>
      </p:nvGrpSpPr>
      <p:grpSpPr>
        <a:xfrm>
          <a:off x="0" y="0"/>
          <a:ext cx="0" cy="0"/>
          <a:chOff x="0" y="0"/>
          <a:chExt cx="0" cy="0"/>
        </a:xfrm>
      </p:grpSpPr>
      <p:sp>
        <p:nvSpPr>
          <p:cNvPr id="5" name="Rectangle 4"/>
          <p:cNvSpPr/>
          <p:nvPr/>
        </p:nvSpPr>
        <p:spPr>
          <a:xfrm>
            <a:off x="4862672" y="6260439"/>
            <a:ext cx="2472128" cy="59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12" name="Rectangle 11"/>
          <p:cNvSpPr/>
          <p:nvPr/>
        </p:nvSpPr>
        <p:spPr>
          <a:xfrm>
            <a:off x="0" y="0"/>
            <a:ext cx="12192000" cy="5584032"/>
          </a:xfrm>
          <a:prstGeom prst="rect">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dirty="0">
              <a:solidFill>
                <a:prstClr val="white"/>
              </a:solidFill>
            </a:endParaRPr>
          </a:p>
        </p:txBody>
      </p:sp>
      <p:sp>
        <p:nvSpPr>
          <p:cNvPr id="9" name="Espace réservé du titre 1"/>
          <p:cNvSpPr>
            <a:spLocks noGrp="1"/>
          </p:cNvSpPr>
          <p:nvPr>
            <p:ph type="title"/>
          </p:nvPr>
        </p:nvSpPr>
        <p:spPr>
          <a:xfrm>
            <a:off x="4228756" y="1935415"/>
            <a:ext cx="7182419" cy="2006572"/>
          </a:xfrm>
          <a:prstGeom prst="rect">
            <a:avLst/>
          </a:prstGeom>
        </p:spPr>
        <p:txBody>
          <a:bodyPr vert="horz" lIns="91440" tIns="45720" rIns="91440" bIns="45720" rtlCol="0" anchor="ctr">
            <a:noAutofit/>
          </a:bodyPr>
          <a:lstStyle>
            <a:lvl1pPr>
              <a:defRPr b="1"/>
            </a:lvl1pPr>
          </a:lstStyle>
          <a:p>
            <a:r>
              <a:rPr lang="fr-FR"/>
              <a:t>Modifiez le style du titre</a:t>
            </a:r>
            <a:endParaRPr lang="fr-FR" dirty="0"/>
          </a:p>
        </p:txBody>
      </p:sp>
      <p:sp>
        <p:nvSpPr>
          <p:cNvPr id="11" name="Sous-titre 2"/>
          <p:cNvSpPr>
            <a:spLocks noGrp="1"/>
          </p:cNvSpPr>
          <p:nvPr>
            <p:ph type="subTitle" idx="1"/>
          </p:nvPr>
        </p:nvSpPr>
        <p:spPr>
          <a:xfrm>
            <a:off x="4228756" y="4031704"/>
            <a:ext cx="7182419" cy="860780"/>
          </a:xfrm>
        </p:spPr>
        <p:txBody>
          <a:bodyPr>
            <a:noAutofit/>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13" name="Ellipse 12"/>
          <p:cNvSpPr/>
          <p:nvPr/>
        </p:nvSpPr>
        <p:spPr>
          <a:xfrm>
            <a:off x="926128" y="1358281"/>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pic>
        <p:nvPicPr>
          <p:cNvPr id="14" name="Image 13"/>
          <p:cNvPicPr>
            <a:picLocks noChangeAspect="1"/>
          </p:cNvPicPr>
          <p:nvPr/>
        </p:nvPicPr>
        <p:blipFill rotWithShape="1">
          <a:blip r:embed="rId2" cstate="screen">
            <a:extLst>
              <a:ext uri="{28A0092B-C50C-407E-A947-70E740481C1C}">
                <a14:useLocalDpi xmlns:a14="http://schemas.microsoft.com/office/drawing/2010/main"/>
              </a:ext>
            </a:extLst>
          </a:blip>
          <a:srcRect t="-4382"/>
          <a:stretch/>
        </p:blipFill>
        <p:spPr>
          <a:xfrm>
            <a:off x="996067" y="2752364"/>
            <a:ext cx="2830351" cy="660620"/>
          </a:xfrm>
          <a:prstGeom prst="rect">
            <a:avLst/>
          </a:prstGeom>
        </p:spPr>
      </p:pic>
      <p:pic>
        <p:nvPicPr>
          <p:cNvPr id="15" name="Imag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34869" y="1815888"/>
            <a:ext cx="840611" cy="746151"/>
          </a:xfrm>
          <a:prstGeom prst="rect">
            <a:avLst/>
          </a:prstGeom>
        </p:spPr>
      </p:pic>
      <p:pic>
        <p:nvPicPr>
          <p:cNvPr id="26" name="Image 25">
            <a:extLst>
              <a:ext uri="{FF2B5EF4-FFF2-40B4-BE49-F238E27FC236}">
                <a16:creationId xmlns:a16="http://schemas.microsoft.com/office/drawing/2014/main" id="{124CDB4C-1716-4D4A-8171-988B9DA3D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01118" y="1145462"/>
            <a:ext cx="1151604" cy="1151604"/>
          </a:xfrm>
          <a:prstGeom prst="rect">
            <a:avLst/>
          </a:prstGeom>
        </p:spPr>
      </p:pic>
      <p:sp>
        <p:nvSpPr>
          <p:cNvPr id="27" name="Rectangle 26">
            <a:extLst>
              <a:ext uri="{FF2B5EF4-FFF2-40B4-BE49-F238E27FC236}">
                <a16:creationId xmlns:a16="http://schemas.microsoft.com/office/drawing/2014/main" id="{F02B6A54-AFC6-4ABF-9B7F-01F88F08AD37}"/>
              </a:ext>
            </a:extLst>
          </p:cNvPr>
          <p:cNvSpPr/>
          <p:nvPr/>
        </p:nvSpPr>
        <p:spPr>
          <a:xfrm>
            <a:off x="4845739" y="6356682"/>
            <a:ext cx="27522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pic>
        <p:nvPicPr>
          <p:cNvPr id="29" name="Image 28">
            <a:extLst>
              <a:ext uri="{FF2B5EF4-FFF2-40B4-BE49-F238E27FC236}">
                <a16:creationId xmlns:a16="http://schemas.microsoft.com/office/drawing/2014/main" id="{DFBE2822-2A60-41A4-A033-C70EEAABF9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17659" y="5858075"/>
            <a:ext cx="1243731" cy="749361"/>
          </a:xfrm>
          <a:prstGeom prst="rect">
            <a:avLst/>
          </a:prstGeom>
        </p:spPr>
      </p:pic>
      <p:pic>
        <p:nvPicPr>
          <p:cNvPr id="33" name="Image 32">
            <a:extLst>
              <a:ext uri="{FF2B5EF4-FFF2-40B4-BE49-F238E27FC236}">
                <a16:creationId xmlns:a16="http://schemas.microsoft.com/office/drawing/2014/main" id="{DC862756-DF4B-402F-A744-5DCA6D6938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9154" y="5942171"/>
            <a:ext cx="1560523" cy="602850"/>
          </a:xfrm>
          <a:prstGeom prst="rect">
            <a:avLst/>
          </a:prstGeom>
        </p:spPr>
      </p:pic>
      <p:pic>
        <p:nvPicPr>
          <p:cNvPr id="37" name="Image 36">
            <a:extLst>
              <a:ext uri="{FF2B5EF4-FFF2-40B4-BE49-F238E27FC236}">
                <a16:creationId xmlns:a16="http://schemas.microsoft.com/office/drawing/2014/main" id="{8B9FAD2A-F2FB-42AF-9AD6-EAAACF8A9D8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97382" y="5796851"/>
            <a:ext cx="858047" cy="840340"/>
          </a:xfrm>
          <a:prstGeom prst="rect">
            <a:avLst/>
          </a:prstGeom>
        </p:spPr>
      </p:pic>
      <p:pic>
        <p:nvPicPr>
          <p:cNvPr id="41" name="Image 40">
            <a:extLst>
              <a:ext uri="{FF2B5EF4-FFF2-40B4-BE49-F238E27FC236}">
                <a16:creationId xmlns:a16="http://schemas.microsoft.com/office/drawing/2014/main" id="{DC781ECE-AF71-48DB-9915-435B726C4E4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60301" y="5915625"/>
            <a:ext cx="1572148" cy="531655"/>
          </a:xfrm>
          <a:prstGeom prst="rect">
            <a:avLst/>
          </a:prstGeom>
        </p:spPr>
      </p:pic>
      <p:pic>
        <p:nvPicPr>
          <p:cNvPr id="22" name="Image 21">
            <a:extLst>
              <a:ext uri="{FF2B5EF4-FFF2-40B4-BE49-F238E27FC236}">
                <a16:creationId xmlns:a16="http://schemas.microsoft.com/office/drawing/2014/main" id="{9716AF3E-4B59-4CA0-9A95-2E54F844BBD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7957" y="5991951"/>
            <a:ext cx="1597371" cy="489195"/>
          </a:xfrm>
          <a:prstGeom prst="rect">
            <a:avLst/>
          </a:prstGeom>
        </p:spPr>
      </p:pic>
      <p:pic>
        <p:nvPicPr>
          <p:cNvPr id="20" name="Image 19">
            <a:extLst>
              <a:ext uri="{FF2B5EF4-FFF2-40B4-BE49-F238E27FC236}">
                <a16:creationId xmlns:a16="http://schemas.microsoft.com/office/drawing/2014/main" id="{01ED7821-3CAB-45B0-AE81-AD6483CACA8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470533" y="5912931"/>
            <a:ext cx="1577059" cy="682923"/>
          </a:xfrm>
          <a:prstGeom prst="rect">
            <a:avLst/>
          </a:prstGeom>
        </p:spPr>
      </p:pic>
      <p:pic>
        <p:nvPicPr>
          <p:cNvPr id="1026" name="Picture 2" descr="RÃ©sultat de recherche d'images pour &quot;logo fondation paris tech&quot;"/>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0173446" y="5741402"/>
            <a:ext cx="1903757" cy="854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7116714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3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45" y="718458"/>
            <a:ext cx="12184355" cy="5421086"/>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2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04990770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4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45" y="718458"/>
            <a:ext cx="12184355" cy="5421086"/>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rm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20416588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7_Diapositive de titre">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screen">
            <a:extLst>
              <a:ext uri="{28A0092B-C50C-407E-A947-70E740481C1C}">
                <a14:useLocalDpi xmlns:a14="http://schemas.microsoft.com/office/drawing/2010/main"/>
              </a:ext>
            </a:extLst>
          </a:blip>
          <a:srcRect l="-104"/>
          <a:stretch/>
        </p:blipFill>
        <p:spPr>
          <a:xfrm>
            <a:off x="-21572" y="695325"/>
            <a:ext cx="12197047" cy="5467350"/>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DCE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D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5388866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8_Diapositive de titre">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99448"/>
            <a:ext cx="12246627" cy="5459104"/>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1A3359"/>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02671778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3100"/>
            <a:ext cx="12357100" cy="5473700"/>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00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90612504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5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3100"/>
            <a:ext cx="12357100" cy="5473700"/>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1A3359"/>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1A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78315150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1_Diapositive de titre">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49" y="647701"/>
            <a:ext cx="12362149" cy="5511800"/>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6E3E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6E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71582152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Titre et contenu">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861946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17365" y="366099"/>
            <a:ext cx="7683792" cy="600075"/>
          </a:xfrm>
          <a:prstGeom prst="rect">
            <a:avLst/>
          </a:prstGeom>
          <a:noFill/>
        </p:spPr>
        <p:txBody>
          <a:bodyPr lIns="0" rIns="360000" anchor="b">
            <a:noAutofit/>
          </a:bodyPr>
          <a:lstStyle>
            <a:lvl1pPr algn="l">
              <a:defRPr sz="2400" b="1" baseline="0">
                <a:solidFill>
                  <a:srgbClr val="40B48C"/>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40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11" name="Espace réservé de la date 2">
            <a:extLst>
              <a:ext uri="{FF2B5EF4-FFF2-40B4-BE49-F238E27FC236}">
                <a16:creationId xmlns:a16="http://schemas.microsoft.com/office/drawing/2014/main" id="{CFFAB30C-503B-4D7F-9DC5-D2501C510F6C}"/>
              </a:ext>
            </a:extLst>
          </p:cNvPr>
          <p:cNvSpPr>
            <a:spLocks noGrp="1"/>
          </p:cNvSpPr>
          <p:nvPr>
            <p:ph type="dt" sz="half" idx="10"/>
          </p:nvPr>
        </p:nvSpPr>
        <p:spPr>
          <a:xfrm>
            <a:off x="0" y="6461860"/>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14" name="Espace réservé du numéro de diapositive 3">
            <a:extLst>
              <a:ext uri="{FF2B5EF4-FFF2-40B4-BE49-F238E27FC236}">
                <a16:creationId xmlns:a16="http://schemas.microsoft.com/office/drawing/2014/main" id="{788D449D-B93A-4C65-8F6F-A208EB8D993F}"/>
              </a:ext>
            </a:extLst>
          </p:cNvPr>
          <p:cNvSpPr>
            <a:spLocks noGrp="1"/>
          </p:cNvSpPr>
          <p:nvPr>
            <p:ph type="sldNum" sz="quarter" idx="12"/>
          </p:nvPr>
        </p:nvSpPr>
        <p:spPr>
          <a:xfrm>
            <a:off x="9468727" y="6497032"/>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9547121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17365" y="366099"/>
            <a:ext cx="7683792" cy="600075"/>
          </a:xfrm>
          <a:prstGeom prst="rect">
            <a:avLst/>
          </a:prstGeom>
        </p:spPr>
        <p:txBody>
          <a:bodyPr lIns="0" rIns="360000" anchor="b">
            <a:noAutofit/>
          </a:bodyPr>
          <a:lstStyle>
            <a:lvl1pPr algn="l">
              <a:defRPr sz="2400" b="1" baseline="0">
                <a:solidFill>
                  <a:srgbClr val="1B345A"/>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1B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14" name="Espace réservé de la date 2">
            <a:extLst>
              <a:ext uri="{FF2B5EF4-FFF2-40B4-BE49-F238E27FC236}">
                <a16:creationId xmlns:a16="http://schemas.microsoft.com/office/drawing/2014/main" id="{2359786E-6EC7-4A13-98D0-6D33559C96F4}"/>
              </a:ext>
            </a:extLst>
          </p:cNvPr>
          <p:cNvSpPr>
            <a:spLocks noGrp="1"/>
          </p:cNvSpPr>
          <p:nvPr>
            <p:ph type="dt" sz="half" idx="10"/>
          </p:nvPr>
        </p:nvSpPr>
        <p:spPr>
          <a:xfrm>
            <a:off x="0" y="6475927"/>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15" name="Espace réservé du numéro de diapositive 3">
            <a:extLst>
              <a:ext uri="{FF2B5EF4-FFF2-40B4-BE49-F238E27FC236}">
                <a16:creationId xmlns:a16="http://schemas.microsoft.com/office/drawing/2014/main" id="{F5C3E972-49DF-477B-95FB-10827014A26E}"/>
              </a:ext>
            </a:extLst>
          </p:cNvPr>
          <p:cNvSpPr>
            <a:spLocks noGrp="1"/>
          </p:cNvSpPr>
          <p:nvPr>
            <p:ph type="sldNum" sz="quarter" idx="12"/>
          </p:nvPr>
        </p:nvSpPr>
        <p:spPr>
          <a:xfrm>
            <a:off x="9426525" y="6497032"/>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9158177" y="49619"/>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Tree>
    <p:extLst>
      <p:ext uri="{BB962C8B-B14F-4D97-AF65-F5344CB8AC3E}">
        <p14:creationId xmlns:p14="http://schemas.microsoft.com/office/powerpoint/2010/main" val="237644386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Titre et contenu">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861946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17705" y="366099"/>
            <a:ext cx="7697969" cy="600075"/>
          </a:xfrm>
          <a:prstGeom prst="rect">
            <a:avLst/>
          </a:prstGeom>
          <a:noFill/>
        </p:spPr>
        <p:txBody>
          <a:bodyPr lIns="0" rIns="360000" anchor="b">
            <a:noAutofit/>
          </a:bodyPr>
          <a:lstStyle>
            <a:lvl1pPr algn="l">
              <a:defRPr sz="2400" b="1" baseline="0">
                <a:solidFill>
                  <a:srgbClr val="FDCE00"/>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7" name="Espace réservé de la date 2">
            <a:extLst>
              <a:ext uri="{FF2B5EF4-FFF2-40B4-BE49-F238E27FC236}">
                <a16:creationId xmlns:a16="http://schemas.microsoft.com/office/drawing/2014/main" id="{976F1B48-3091-4777-9671-87DB32C6B43C}"/>
              </a:ext>
            </a:extLst>
          </p:cNvPr>
          <p:cNvSpPr>
            <a:spLocks noGrp="1"/>
          </p:cNvSpPr>
          <p:nvPr>
            <p:ph type="dt" sz="half" idx="10"/>
          </p:nvPr>
        </p:nvSpPr>
        <p:spPr>
          <a:xfrm>
            <a:off x="0" y="6492877"/>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7A53E273-9E31-433B-ABE2-0D9D2860CC98}"/>
              </a:ext>
            </a:extLst>
          </p:cNvPr>
          <p:cNvSpPr>
            <a:spLocks noGrp="1"/>
          </p:cNvSpPr>
          <p:nvPr>
            <p:ph type="sldNum" sz="quarter" idx="12"/>
          </p:nvPr>
        </p:nvSpPr>
        <p:spPr>
          <a:xfrm>
            <a:off x="9426525" y="6511099"/>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7322671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3"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0B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61358134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Titre et contenu">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861946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09941" y="366099"/>
            <a:ext cx="7570379" cy="600075"/>
          </a:xfrm>
          <a:prstGeom prst="rect">
            <a:avLst/>
          </a:prstGeom>
          <a:noFill/>
        </p:spPr>
        <p:txBody>
          <a:bodyPr lIns="0" rIns="360000" anchor="b">
            <a:noAutofit/>
          </a:bodyPr>
          <a:lstStyle>
            <a:lvl1pPr algn="l">
              <a:defRPr sz="2400" b="1" baseline="0">
                <a:solidFill>
                  <a:srgbClr val="C92C17"/>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C92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7" name="Espace réservé de la date 2">
            <a:extLst>
              <a:ext uri="{FF2B5EF4-FFF2-40B4-BE49-F238E27FC236}">
                <a16:creationId xmlns:a16="http://schemas.microsoft.com/office/drawing/2014/main" id="{ABDD6B0D-6FF4-4AC2-A6BD-5B9DF5E8D94D}"/>
              </a:ext>
            </a:extLst>
          </p:cNvPr>
          <p:cNvSpPr>
            <a:spLocks noGrp="1"/>
          </p:cNvSpPr>
          <p:nvPr>
            <p:ph type="dt" sz="half" idx="10"/>
          </p:nvPr>
        </p:nvSpPr>
        <p:spPr>
          <a:xfrm>
            <a:off x="0" y="6492877"/>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9081C2DC-1E62-45F9-9526-546C7647AC47}"/>
              </a:ext>
            </a:extLst>
          </p:cNvPr>
          <p:cNvSpPr>
            <a:spLocks noGrp="1"/>
          </p:cNvSpPr>
          <p:nvPr>
            <p:ph type="sldNum" sz="quarter" idx="12"/>
          </p:nvPr>
        </p:nvSpPr>
        <p:spPr>
          <a:xfrm>
            <a:off x="9440595" y="6497032"/>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7259180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7_Titre et contenu">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861946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10279" y="366099"/>
            <a:ext cx="7690880" cy="600075"/>
          </a:xfrm>
          <a:prstGeom prst="rect">
            <a:avLst/>
          </a:prstGeom>
          <a:noFill/>
        </p:spPr>
        <p:txBody>
          <a:bodyPr lIns="0" rIns="360000" anchor="b">
            <a:noAutofit/>
          </a:bodyPr>
          <a:lstStyle>
            <a:lvl1pPr algn="l">
              <a:defRPr sz="2400" b="1" baseline="0">
                <a:solidFill>
                  <a:srgbClr val="C6E3ED"/>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C6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7" name="Espace réservé de la date 2">
            <a:extLst>
              <a:ext uri="{FF2B5EF4-FFF2-40B4-BE49-F238E27FC236}">
                <a16:creationId xmlns:a16="http://schemas.microsoft.com/office/drawing/2014/main" id="{6F5A2723-DF1B-4047-8650-DF7562E98608}"/>
              </a:ext>
            </a:extLst>
          </p:cNvPr>
          <p:cNvSpPr>
            <a:spLocks noGrp="1"/>
          </p:cNvSpPr>
          <p:nvPr>
            <p:ph type="dt" sz="half" idx="10"/>
          </p:nvPr>
        </p:nvSpPr>
        <p:spPr>
          <a:xfrm>
            <a:off x="0" y="6490630"/>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C9EA012A-4DA8-4914-A890-C4134828017B}"/>
              </a:ext>
            </a:extLst>
          </p:cNvPr>
          <p:cNvSpPr>
            <a:spLocks noGrp="1"/>
          </p:cNvSpPr>
          <p:nvPr>
            <p:ph type="sldNum" sz="quarter" idx="12"/>
          </p:nvPr>
        </p:nvSpPr>
        <p:spPr>
          <a:xfrm>
            <a:off x="9426525" y="6511098"/>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1419843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0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387368" y="366099"/>
            <a:ext cx="7350641" cy="600075"/>
          </a:xfrm>
          <a:prstGeom prst="rect">
            <a:avLst/>
          </a:prstGeom>
        </p:spPr>
        <p:txBody>
          <a:bodyPr lIns="0" rIns="360000" anchor="b">
            <a:noAutofit/>
          </a:bodyPr>
          <a:lstStyle>
            <a:lvl1pPr algn="l">
              <a:defRPr sz="2400" b="1" baseline="0">
                <a:solidFill>
                  <a:srgbClr val="C00000"/>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F969B8BC-447C-476C-BFF8-28B74808C18B}"/>
              </a:ext>
            </a:extLst>
          </p:cNvPr>
          <p:cNvSpPr>
            <a:spLocks noGrp="1"/>
          </p:cNvSpPr>
          <p:nvPr>
            <p:ph type="dt" sz="half" idx="11"/>
          </p:nvPr>
        </p:nvSpPr>
        <p:spPr>
          <a:xfrm>
            <a:off x="8209" y="6482964"/>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5FA69E16-043C-4DDE-A410-FBB5F4A22CF1}"/>
              </a:ext>
            </a:extLst>
          </p:cNvPr>
          <p:cNvSpPr>
            <a:spLocks noGrp="1"/>
          </p:cNvSpPr>
          <p:nvPr>
            <p:ph type="sldNum" sz="quarter" idx="12"/>
          </p:nvPr>
        </p:nvSpPr>
        <p:spPr>
          <a:xfrm>
            <a:off x="9454664" y="646889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2311411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1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416396" y="366099"/>
            <a:ext cx="7350641" cy="600075"/>
          </a:xfrm>
          <a:prstGeom prst="rect">
            <a:avLst/>
          </a:prstGeom>
        </p:spPr>
        <p:txBody>
          <a:bodyPr lIns="0" rIns="360000" anchor="b">
            <a:noAutofit/>
          </a:bodyPr>
          <a:lstStyle>
            <a:lvl1pPr algn="l">
              <a:defRPr sz="2400" b="1" baseline="0">
                <a:solidFill>
                  <a:srgbClr val="1B345A"/>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1B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8D9E6A8A-DE2A-4F67-BE64-189E3C85DE20}"/>
              </a:ext>
            </a:extLst>
          </p:cNvPr>
          <p:cNvSpPr>
            <a:spLocks noGrp="1"/>
          </p:cNvSpPr>
          <p:nvPr>
            <p:ph type="dt" sz="half" idx="11"/>
          </p:nvPr>
        </p:nvSpPr>
        <p:spPr>
          <a:xfrm>
            <a:off x="0" y="6490630"/>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246A9E58-8A5B-4E1A-81D6-A671E3701B88}"/>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4273235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2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416394" y="366099"/>
            <a:ext cx="7350641" cy="600075"/>
          </a:xfrm>
          <a:prstGeom prst="rect">
            <a:avLst/>
          </a:prstGeom>
        </p:spPr>
        <p:txBody>
          <a:bodyPr lIns="0" rIns="360000" anchor="b">
            <a:noAutofit/>
          </a:bodyPr>
          <a:lstStyle>
            <a:lvl1pPr algn="l">
              <a:defRPr sz="2400" b="1" baseline="0">
                <a:solidFill>
                  <a:srgbClr val="FDCE00"/>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26098DAA-1AAA-4DE3-81AD-0BE324C16CEA}"/>
              </a:ext>
            </a:extLst>
          </p:cNvPr>
          <p:cNvSpPr>
            <a:spLocks noGrp="1"/>
          </p:cNvSpPr>
          <p:nvPr>
            <p:ph type="dt" sz="half" idx="11"/>
          </p:nvPr>
        </p:nvSpPr>
        <p:spPr>
          <a:xfrm>
            <a:off x="0" y="6518765"/>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5EEA89B2-7722-44EA-958C-3D909CC0C4A7}"/>
              </a:ext>
            </a:extLst>
          </p:cNvPr>
          <p:cNvSpPr>
            <a:spLocks noGrp="1"/>
          </p:cNvSpPr>
          <p:nvPr>
            <p:ph type="sldNum" sz="quarter" idx="12"/>
          </p:nvPr>
        </p:nvSpPr>
        <p:spPr>
          <a:xfrm>
            <a:off x="9448800" y="6518764"/>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860594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3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416396" y="366099"/>
            <a:ext cx="7350641" cy="600075"/>
          </a:xfrm>
          <a:prstGeom prst="rect">
            <a:avLst/>
          </a:prstGeom>
        </p:spPr>
        <p:txBody>
          <a:bodyPr lIns="0" rIns="360000" anchor="b">
            <a:noAutofit/>
          </a:bodyPr>
          <a:lstStyle>
            <a:lvl1pPr algn="l">
              <a:defRPr sz="2400" b="1" baseline="0">
                <a:solidFill>
                  <a:srgbClr val="40B48C"/>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40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55589F53-4FAD-4151-874F-A3C54D8A3D7F}"/>
              </a:ext>
            </a:extLst>
          </p:cNvPr>
          <p:cNvSpPr>
            <a:spLocks noGrp="1"/>
          </p:cNvSpPr>
          <p:nvPr>
            <p:ph type="dt" sz="half" idx="11"/>
          </p:nvPr>
        </p:nvSpPr>
        <p:spPr>
          <a:xfrm>
            <a:off x="1" y="6492877"/>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6E1C3BB0-4D3F-43E7-A191-9D02613DD598}"/>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35208324"/>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5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416396" y="366099"/>
            <a:ext cx="7350641" cy="600075"/>
          </a:xfrm>
          <a:prstGeom prst="rect">
            <a:avLst/>
          </a:prstGeom>
        </p:spPr>
        <p:txBody>
          <a:bodyPr lIns="0" rIns="360000" anchor="b">
            <a:noAutofit/>
          </a:bodyPr>
          <a:lstStyle>
            <a:lvl1pPr algn="l">
              <a:defRPr sz="2400" b="1" baseline="0">
                <a:solidFill>
                  <a:srgbClr val="C7E4EE"/>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CA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55589F53-4FAD-4151-874F-A3C54D8A3D7F}"/>
              </a:ext>
            </a:extLst>
          </p:cNvPr>
          <p:cNvSpPr>
            <a:spLocks noGrp="1"/>
          </p:cNvSpPr>
          <p:nvPr>
            <p:ph type="dt" sz="half" idx="11"/>
          </p:nvPr>
        </p:nvSpPr>
        <p:spPr>
          <a:xfrm>
            <a:off x="0" y="6492877"/>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6E1C3BB0-4D3F-43E7-A191-9D02613DD598}"/>
              </a:ext>
            </a:extLst>
          </p:cNvPr>
          <p:cNvSpPr>
            <a:spLocks noGrp="1"/>
          </p:cNvSpPr>
          <p:nvPr>
            <p:ph type="sldNum" sz="quarter" idx="12"/>
          </p:nvPr>
        </p:nvSpPr>
        <p:spPr>
          <a:xfrm>
            <a:off x="9448800" y="6469150"/>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3542942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6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42B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dirty="0">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FFC000"/>
                </a:solidFill>
                <a:latin typeface="+mn-lt"/>
              </a:defRPr>
            </a:lvl1pPr>
          </a:lstStyle>
          <a:p>
            <a:r>
              <a:rPr lang="fr-FR"/>
              <a:t>Modifiez le style du titre</a:t>
            </a:r>
            <a:endParaRPr lang="fr-FR" dirty="0"/>
          </a:p>
        </p:txBody>
      </p:sp>
      <p:sp>
        <p:nvSpPr>
          <p:cNvPr id="7" name="Espace réservé de la date 2">
            <a:extLst>
              <a:ext uri="{FF2B5EF4-FFF2-40B4-BE49-F238E27FC236}">
                <a16:creationId xmlns:a16="http://schemas.microsoft.com/office/drawing/2014/main" id="{29956547-166C-4DCD-9EAD-8B33FD871FB2}"/>
              </a:ext>
            </a:extLst>
          </p:cNvPr>
          <p:cNvSpPr>
            <a:spLocks noGrp="1"/>
          </p:cNvSpPr>
          <p:nvPr>
            <p:ph type="dt" sz="half" idx="10"/>
          </p:nvPr>
        </p:nvSpPr>
        <p:spPr>
          <a:xfrm>
            <a:off x="0" y="6475927"/>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EDCA9583-7F5B-48F6-B9E6-B3BF5B2EBF4B}"/>
              </a:ext>
            </a:extLst>
          </p:cNvPr>
          <p:cNvSpPr>
            <a:spLocks noGrp="1"/>
          </p:cNvSpPr>
          <p:nvPr>
            <p:ph type="sldNum" sz="quarter" idx="12"/>
          </p:nvPr>
        </p:nvSpPr>
        <p:spPr>
          <a:xfrm>
            <a:off x="9448800" y="647592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6852941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7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1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FFC000"/>
                </a:solidFill>
                <a:latin typeface="+mn-lt"/>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ED251A4F-1B14-4C2D-8390-D215B46D7344}"/>
              </a:ext>
            </a:extLst>
          </p:cNvPr>
          <p:cNvSpPr>
            <a:spLocks noGrp="1"/>
          </p:cNvSpPr>
          <p:nvPr>
            <p:ph type="dt" sz="half" idx="10"/>
          </p:nvPr>
        </p:nvSpPr>
        <p:spPr>
          <a:xfrm>
            <a:off x="0" y="6492877"/>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3">
            <a:extLst>
              <a:ext uri="{FF2B5EF4-FFF2-40B4-BE49-F238E27FC236}">
                <a16:creationId xmlns:a16="http://schemas.microsoft.com/office/drawing/2014/main" id="{435B3DDA-ED4A-4692-A426-BCFC2833FA8C}"/>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6607343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8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1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dirty="0">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C6E3ED"/>
                </a:solidFill>
                <a:latin typeface="+mn-lt"/>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C9E0A17E-E869-4263-A49E-555F15E6E554}"/>
              </a:ext>
            </a:extLst>
          </p:cNvPr>
          <p:cNvSpPr>
            <a:spLocks noGrp="1"/>
          </p:cNvSpPr>
          <p:nvPr>
            <p:ph type="dt" sz="half" idx="10"/>
          </p:nvPr>
        </p:nvSpPr>
        <p:spPr>
          <a:xfrm>
            <a:off x="0" y="6492877"/>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3">
            <a:extLst>
              <a:ext uri="{FF2B5EF4-FFF2-40B4-BE49-F238E27FC236}">
                <a16:creationId xmlns:a16="http://schemas.microsoft.com/office/drawing/2014/main" id="{0F231023-05B2-4E57-BA9F-76B9D4E8E272}"/>
              </a:ext>
            </a:extLst>
          </p:cNvPr>
          <p:cNvSpPr>
            <a:spLocks noGrp="1"/>
          </p:cNvSpPr>
          <p:nvPr>
            <p:ph type="sldNum" sz="quarter" idx="12"/>
          </p:nvPr>
        </p:nvSpPr>
        <p:spPr>
          <a:xfrm>
            <a:off x="9448800" y="649287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993460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5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3"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D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889622795"/>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9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C6E3ED"/>
                </a:solidFill>
                <a:latin typeface="+mn-lt"/>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73B34975-7629-4230-BCA0-3A4DB8DE7468}"/>
              </a:ext>
            </a:extLst>
          </p:cNvPr>
          <p:cNvSpPr>
            <a:spLocks noGrp="1"/>
          </p:cNvSpPr>
          <p:nvPr>
            <p:ph type="dt" sz="half" idx="10"/>
          </p:nvPr>
        </p:nvSpPr>
        <p:spPr>
          <a:xfrm>
            <a:off x="0" y="6475927"/>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3">
            <a:extLst>
              <a:ext uri="{FF2B5EF4-FFF2-40B4-BE49-F238E27FC236}">
                <a16:creationId xmlns:a16="http://schemas.microsoft.com/office/drawing/2014/main" id="{98DFDF88-E297-4691-8DA5-3FE172336815}"/>
              </a:ext>
            </a:extLst>
          </p:cNvPr>
          <p:cNvSpPr>
            <a:spLocks noGrp="1"/>
          </p:cNvSpPr>
          <p:nvPr>
            <p:ph type="sldNum" sz="quarter" idx="12"/>
          </p:nvPr>
        </p:nvSpPr>
        <p:spPr>
          <a:xfrm>
            <a:off x="9448800" y="647592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92288907"/>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4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002060"/>
                </a:solidFill>
                <a:latin typeface="+mn-lt"/>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73B34975-7629-4230-BCA0-3A4DB8DE7468}"/>
              </a:ext>
            </a:extLst>
          </p:cNvPr>
          <p:cNvSpPr>
            <a:spLocks noGrp="1"/>
          </p:cNvSpPr>
          <p:nvPr>
            <p:ph type="dt" sz="half" idx="10"/>
          </p:nvPr>
        </p:nvSpPr>
        <p:spPr>
          <a:xfrm>
            <a:off x="0" y="6502841"/>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3">
            <a:extLst>
              <a:ext uri="{FF2B5EF4-FFF2-40B4-BE49-F238E27FC236}">
                <a16:creationId xmlns:a16="http://schemas.microsoft.com/office/drawing/2014/main" id="{98DFDF88-E297-4691-8DA5-3FE172336815}"/>
              </a:ext>
            </a:extLst>
          </p:cNvPr>
          <p:cNvSpPr>
            <a:spLocks noGrp="1"/>
          </p:cNvSpPr>
          <p:nvPr>
            <p:ph type="sldNum" sz="quarter" idx="12"/>
          </p:nvPr>
        </p:nvSpPr>
        <p:spPr>
          <a:xfrm>
            <a:off x="9448800" y="6502841"/>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4763638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0" y="1269243"/>
            <a:ext cx="11705643"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590365" y="366099"/>
            <a:ext cx="11427461" cy="600075"/>
          </a:xfrm>
          <a:prstGeom prst="rect">
            <a:avLst/>
          </a:prstGeom>
        </p:spPr>
        <p:txBody>
          <a:bodyPr rIns="324000" anchor="b">
            <a:noAutofit/>
          </a:bodyPr>
          <a:lstStyle>
            <a:lvl1pPr algn="l">
              <a:defRPr sz="2400" b="1" baseline="0">
                <a:solidFill>
                  <a:srgbClr val="42B990"/>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42B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601EA384-7F79-494B-9BF6-8D03FC9805E2}"/>
              </a:ext>
            </a:extLst>
          </p:cNvPr>
          <p:cNvSpPr>
            <a:spLocks noGrp="1"/>
          </p:cNvSpPr>
          <p:nvPr>
            <p:ph type="dt" sz="half" idx="10"/>
          </p:nvPr>
        </p:nvSpPr>
        <p:spPr>
          <a:xfrm>
            <a:off x="0" y="6475927"/>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D38D2EA9-217A-4D39-8FE7-A32E049F74DB}"/>
              </a:ext>
            </a:extLst>
          </p:cNvPr>
          <p:cNvSpPr>
            <a:spLocks noGrp="1"/>
          </p:cNvSpPr>
          <p:nvPr>
            <p:ph type="sldNum" sz="quarter" idx="12"/>
          </p:nvPr>
        </p:nvSpPr>
        <p:spPr>
          <a:xfrm>
            <a:off x="9448800" y="647592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5584810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0" y="1269243"/>
            <a:ext cx="11705643"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590367" y="366099"/>
            <a:ext cx="11427460" cy="600075"/>
          </a:xfrm>
          <a:prstGeom prst="rect">
            <a:avLst/>
          </a:prstGeom>
        </p:spPr>
        <p:txBody>
          <a:bodyPr rIns="324000" anchor="b">
            <a:noAutofit/>
          </a:bodyPr>
          <a:lstStyle>
            <a:lvl1pPr algn="l">
              <a:defRPr sz="2400" b="1" baseline="0">
                <a:solidFill>
                  <a:srgbClr val="FFC000"/>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BBB6D980-AD0C-4155-A587-7F7703DD9BE8}"/>
              </a:ext>
            </a:extLst>
          </p:cNvPr>
          <p:cNvSpPr>
            <a:spLocks noGrp="1"/>
          </p:cNvSpPr>
          <p:nvPr>
            <p:ph type="dt" sz="half" idx="10"/>
          </p:nvPr>
        </p:nvSpPr>
        <p:spPr>
          <a:xfrm>
            <a:off x="0" y="6475927"/>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AF20DA70-0888-4275-B0F8-8CDC299BAC81}"/>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8639519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1" y="1269243"/>
            <a:ext cx="11585900"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618381" y="430643"/>
            <a:ext cx="11265191" cy="535531"/>
          </a:xfrm>
          <a:prstGeom prst="rect">
            <a:avLst/>
          </a:prstGeom>
        </p:spPr>
        <p:txBody>
          <a:bodyPr rIns="288000" anchor="b">
            <a:noAutofit/>
          </a:bodyPr>
          <a:lstStyle>
            <a:lvl1pPr algn="l">
              <a:defRPr sz="2400" b="1" baseline="0">
                <a:solidFill>
                  <a:srgbClr val="1A3359"/>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1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ECBC4A7D-0AE3-4F28-AC62-A32A05DED56A}"/>
              </a:ext>
            </a:extLst>
          </p:cNvPr>
          <p:cNvSpPr>
            <a:spLocks noGrp="1"/>
          </p:cNvSpPr>
          <p:nvPr>
            <p:ph type="dt" sz="half" idx="10"/>
          </p:nvPr>
        </p:nvSpPr>
        <p:spPr>
          <a:xfrm>
            <a:off x="0" y="6492877"/>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4012E9DF-2ABF-48A9-8960-D42167A45E66}"/>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8546432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1" y="1269243"/>
            <a:ext cx="11585900"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617029" y="366099"/>
            <a:ext cx="11208487" cy="600075"/>
          </a:xfrm>
          <a:prstGeom prst="rect">
            <a:avLst/>
          </a:prstGeom>
        </p:spPr>
        <p:txBody>
          <a:bodyPr rIns="324000" anchor="b">
            <a:noAutofit/>
          </a:bodyPr>
          <a:lstStyle>
            <a:lvl1pPr algn="l">
              <a:defRPr sz="2400" b="1" baseline="0">
                <a:solidFill>
                  <a:srgbClr val="C00000"/>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563542E3-C5AC-44CA-97B3-9A6560D085C9}"/>
              </a:ext>
            </a:extLst>
          </p:cNvPr>
          <p:cNvSpPr>
            <a:spLocks noGrp="1"/>
          </p:cNvSpPr>
          <p:nvPr>
            <p:ph type="dt" sz="half" idx="10"/>
          </p:nvPr>
        </p:nvSpPr>
        <p:spPr>
          <a:xfrm>
            <a:off x="0" y="6455083"/>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A1670F82-ECF9-4875-8DD8-89FCF52F7A23}"/>
              </a:ext>
            </a:extLst>
          </p:cNvPr>
          <p:cNvSpPr>
            <a:spLocks noGrp="1"/>
          </p:cNvSpPr>
          <p:nvPr>
            <p:ph type="sldNum" sz="quarter" idx="12"/>
          </p:nvPr>
        </p:nvSpPr>
        <p:spPr>
          <a:xfrm>
            <a:off x="9448800" y="6483218"/>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37055222"/>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1" y="1269243"/>
            <a:ext cx="11585900"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612643" y="366099"/>
            <a:ext cx="11328984" cy="600075"/>
          </a:xfrm>
          <a:prstGeom prst="rect">
            <a:avLst/>
          </a:prstGeom>
        </p:spPr>
        <p:txBody>
          <a:bodyPr rIns="324000" anchor="b">
            <a:noAutofit/>
          </a:bodyPr>
          <a:lstStyle>
            <a:lvl1pPr algn="l">
              <a:defRPr sz="2400" b="1" baseline="0">
                <a:solidFill>
                  <a:srgbClr val="C00000"/>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97E7DDB2-AF42-450E-AA5B-8BB121227F39}"/>
              </a:ext>
            </a:extLst>
          </p:cNvPr>
          <p:cNvSpPr>
            <a:spLocks noGrp="1"/>
          </p:cNvSpPr>
          <p:nvPr>
            <p:ph type="dt" sz="half" idx="10"/>
          </p:nvPr>
        </p:nvSpPr>
        <p:spPr>
          <a:xfrm>
            <a:off x="0" y="6490630"/>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036583E3-2F2C-480E-85A6-569ECE31AF02}"/>
              </a:ext>
            </a:extLst>
          </p:cNvPr>
          <p:cNvSpPr>
            <a:spLocks noGrp="1"/>
          </p:cNvSpPr>
          <p:nvPr>
            <p:ph type="sldNum" sz="quarter" idx="12"/>
          </p:nvPr>
        </p:nvSpPr>
        <p:spPr>
          <a:xfrm>
            <a:off x="9448800" y="6483218"/>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84496444"/>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_Titre et contenu">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C35083FF-EF45-42F2-A74E-15B41068D3D6}"/>
              </a:ext>
            </a:extLst>
          </p:cNvPr>
          <p:cNvSpPr>
            <a:spLocks noGrp="1"/>
          </p:cNvSpPr>
          <p:nvPr>
            <p:ph type="dt" sz="half" idx="10"/>
          </p:nvPr>
        </p:nvSpPr>
        <p:spPr>
          <a:xfrm>
            <a:off x="0" y="6492877"/>
            <a:ext cx="2743200" cy="365125"/>
          </a:xfrm>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3" name="Espace réservé du numéro de diapositive 3">
            <a:extLst>
              <a:ext uri="{FF2B5EF4-FFF2-40B4-BE49-F238E27FC236}">
                <a16:creationId xmlns:a16="http://schemas.microsoft.com/office/drawing/2014/main" id="{B7E0700F-7BE6-4991-BFB1-38D6A0A9E6B3}"/>
              </a:ext>
            </a:extLst>
          </p:cNvPr>
          <p:cNvSpPr>
            <a:spLocks noGrp="1"/>
          </p:cNvSpPr>
          <p:nvPr>
            <p:ph type="sldNum" sz="quarter" idx="12"/>
          </p:nvPr>
        </p:nvSpPr>
        <p:spPr>
          <a:xfrm>
            <a:off x="9448800" y="649287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2838576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6_Diapositive de titre">
    <p:spTree>
      <p:nvGrpSpPr>
        <p:cNvPr id="1" name=""/>
        <p:cNvGrpSpPr/>
        <p:nvPr/>
      </p:nvGrpSpPr>
      <p:grpSpPr>
        <a:xfrm>
          <a:off x="0" y="0"/>
          <a:ext cx="0" cy="0"/>
          <a:chOff x="0" y="0"/>
          <a:chExt cx="0" cy="0"/>
        </a:xfrm>
      </p:grpSpPr>
      <p:pic>
        <p:nvPicPr>
          <p:cNvPr id="3"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214314"/>
            <a:ext cx="5249333" cy="78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914400" y="2130426"/>
            <a:ext cx="10363200" cy="1470025"/>
          </a:xfrm>
        </p:spPr>
        <p:txBody>
          <a:bodyPr>
            <a:normAutofit/>
          </a:bodyPr>
          <a:lstStyle>
            <a:lvl1pPr>
              <a:defRPr sz="3200">
                <a:solidFill>
                  <a:srgbClr val="C00000"/>
                </a:solidFill>
                <a:latin typeface="Arial" pitchFamily="34" charset="0"/>
                <a:cs typeface="Arial" pitchFamily="34" charset="0"/>
              </a:defRPr>
            </a:lvl1pPr>
          </a:lstStyle>
          <a:p>
            <a:r>
              <a:rPr lang="fr-FR" dirty="0"/>
              <a:t>Cliquez pour modifier le style du titre</a:t>
            </a:r>
          </a:p>
        </p:txBody>
      </p:sp>
      <p:grpSp>
        <p:nvGrpSpPr>
          <p:cNvPr id="9" name="Groupe 9"/>
          <p:cNvGrpSpPr>
            <a:grpSpLocks/>
          </p:cNvGrpSpPr>
          <p:nvPr userDrawn="1"/>
        </p:nvGrpSpPr>
        <p:grpSpPr bwMode="auto">
          <a:xfrm>
            <a:off x="990600" y="5494338"/>
            <a:ext cx="10314517" cy="1363662"/>
            <a:chOff x="132893" y="5318157"/>
            <a:chExt cx="8918119" cy="1531375"/>
          </a:xfrm>
        </p:grpSpPr>
        <p:pic>
          <p:nvPicPr>
            <p:cNvPr id="10" name="Image 6" descr="logoparistechinstitu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893" y="5520132"/>
              <a:ext cx="1655762" cy="450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 19" descr="Logo_PSUD_couleur-sans signatur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64669" y="5412814"/>
              <a:ext cx="1367750" cy="798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Image 12" descr="logo FCS new.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766" y="6276269"/>
              <a:ext cx="2262934" cy="445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Imag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51684" y="5551913"/>
              <a:ext cx="1426539" cy="551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Imag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81931" y="6256040"/>
              <a:ext cx="1371331" cy="465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Image 15"/>
            <p:cNvPicPr>
              <a:picLocks noChangeAspect="1"/>
            </p:cNvPicPr>
            <p:nvPr userDrawn="1"/>
          </p:nvPicPr>
          <p:blipFill>
            <a:blip r:embed="rId8">
              <a:extLst>
                <a:ext uri="{28A0092B-C50C-407E-A947-70E740481C1C}">
                  <a14:useLocalDpi xmlns:a14="http://schemas.microsoft.com/office/drawing/2010/main" val="0"/>
                </a:ext>
              </a:extLst>
            </a:blip>
            <a:srcRect r="78101" b="-8475"/>
            <a:stretch>
              <a:fillRect/>
            </a:stretch>
          </p:blipFill>
          <p:spPr bwMode="auto">
            <a:xfrm>
              <a:off x="6261315" y="5945881"/>
              <a:ext cx="1386539" cy="903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Image 1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275273" y="5318157"/>
              <a:ext cx="1775739" cy="998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833551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7_Diapositive de titre">
    <p:spTree>
      <p:nvGrpSpPr>
        <p:cNvPr id="1" name=""/>
        <p:cNvGrpSpPr/>
        <p:nvPr/>
      </p:nvGrpSpPr>
      <p:grpSpPr>
        <a:xfrm>
          <a:off x="0" y="0"/>
          <a:ext cx="0" cy="0"/>
          <a:chOff x="0" y="0"/>
          <a:chExt cx="0" cy="0"/>
        </a:xfrm>
      </p:grpSpPr>
      <p:pic>
        <p:nvPicPr>
          <p:cNvPr id="3"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214314"/>
            <a:ext cx="5249333" cy="78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914400" y="2130426"/>
            <a:ext cx="10363200" cy="1470025"/>
          </a:xfrm>
        </p:spPr>
        <p:txBody>
          <a:bodyPr>
            <a:normAutofit/>
          </a:bodyPr>
          <a:lstStyle>
            <a:lvl1pPr>
              <a:defRPr sz="3200">
                <a:solidFill>
                  <a:srgbClr val="C00000"/>
                </a:solidFill>
                <a:latin typeface="Arial" pitchFamily="34" charset="0"/>
                <a:cs typeface="Arial" pitchFamily="34" charset="0"/>
              </a:defRPr>
            </a:lvl1pPr>
          </a:lstStyle>
          <a:p>
            <a:r>
              <a:rPr lang="fr-FR" dirty="0"/>
              <a:t>Cliquez pour modifier le style du titre</a:t>
            </a:r>
          </a:p>
        </p:txBody>
      </p:sp>
      <p:grpSp>
        <p:nvGrpSpPr>
          <p:cNvPr id="9" name="Groupe 9"/>
          <p:cNvGrpSpPr>
            <a:grpSpLocks/>
          </p:cNvGrpSpPr>
          <p:nvPr userDrawn="1"/>
        </p:nvGrpSpPr>
        <p:grpSpPr bwMode="auto">
          <a:xfrm>
            <a:off x="990600" y="5494338"/>
            <a:ext cx="10314517" cy="1363662"/>
            <a:chOff x="132893" y="5318157"/>
            <a:chExt cx="8918119" cy="1531375"/>
          </a:xfrm>
        </p:grpSpPr>
        <p:pic>
          <p:nvPicPr>
            <p:cNvPr id="10" name="Image 6" descr="logoparistechinstitu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893" y="5520132"/>
              <a:ext cx="1655762" cy="450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 19" descr="Logo_PSUD_couleur-sans signatur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64669" y="5412814"/>
              <a:ext cx="1367750" cy="798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Image 12" descr="logo FCS new.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766" y="6276269"/>
              <a:ext cx="2262934" cy="445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Imag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51684" y="5551913"/>
              <a:ext cx="1426539" cy="551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Imag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81931" y="6256040"/>
              <a:ext cx="1371331" cy="465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Image 15"/>
            <p:cNvPicPr>
              <a:picLocks noChangeAspect="1"/>
            </p:cNvPicPr>
            <p:nvPr userDrawn="1"/>
          </p:nvPicPr>
          <p:blipFill>
            <a:blip r:embed="rId8">
              <a:extLst>
                <a:ext uri="{28A0092B-C50C-407E-A947-70E740481C1C}">
                  <a14:useLocalDpi xmlns:a14="http://schemas.microsoft.com/office/drawing/2010/main" val="0"/>
                </a:ext>
              </a:extLst>
            </a:blip>
            <a:srcRect r="78101" b="-8475"/>
            <a:stretch>
              <a:fillRect/>
            </a:stretch>
          </p:blipFill>
          <p:spPr bwMode="auto">
            <a:xfrm>
              <a:off x="6261315" y="5945881"/>
              <a:ext cx="1386539" cy="903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Image 1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275273" y="5318157"/>
              <a:ext cx="1775739" cy="998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944213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1B345A"/>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1B3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634135448"/>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8_Diapositive de titre">
    <p:spTree>
      <p:nvGrpSpPr>
        <p:cNvPr id="1" name=""/>
        <p:cNvGrpSpPr/>
        <p:nvPr/>
      </p:nvGrpSpPr>
      <p:grpSpPr>
        <a:xfrm>
          <a:off x="0" y="0"/>
          <a:ext cx="0" cy="0"/>
          <a:chOff x="0" y="0"/>
          <a:chExt cx="0" cy="0"/>
        </a:xfrm>
      </p:grpSpPr>
      <p:pic>
        <p:nvPicPr>
          <p:cNvPr id="3"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214314"/>
            <a:ext cx="5249333" cy="78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914400" y="2130426"/>
            <a:ext cx="10363200" cy="1470025"/>
          </a:xfrm>
        </p:spPr>
        <p:txBody>
          <a:bodyPr>
            <a:normAutofit/>
          </a:bodyPr>
          <a:lstStyle>
            <a:lvl1pPr>
              <a:defRPr sz="3200">
                <a:solidFill>
                  <a:srgbClr val="C00000"/>
                </a:solidFill>
                <a:latin typeface="Arial" pitchFamily="34" charset="0"/>
                <a:cs typeface="Arial" pitchFamily="34" charset="0"/>
              </a:defRPr>
            </a:lvl1pPr>
          </a:lstStyle>
          <a:p>
            <a:r>
              <a:rPr lang="fr-FR" dirty="0"/>
              <a:t>Cliquez pour modifier le style du titre</a:t>
            </a:r>
          </a:p>
        </p:txBody>
      </p:sp>
      <p:grpSp>
        <p:nvGrpSpPr>
          <p:cNvPr id="9" name="Groupe 9"/>
          <p:cNvGrpSpPr>
            <a:grpSpLocks/>
          </p:cNvGrpSpPr>
          <p:nvPr userDrawn="1"/>
        </p:nvGrpSpPr>
        <p:grpSpPr bwMode="auto">
          <a:xfrm>
            <a:off x="990600" y="5494338"/>
            <a:ext cx="10314517" cy="1363662"/>
            <a:chOff x="132893" y="5318157"/>
            <a:chExt cx="8918119" cy="1531375"/>
          </a:xfrm>
        </p:grpSpPr>
        <p:pic>
          <p:nvPicPr>
            <p:cNvPr id="10" name="Image 6" descr="logoparistechinstitu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893" y="5520132"/>
              <a:ext cx="1655762" cy="450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 19" descr="Logo_PSUD_couleur-sans signatur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64669" y="5412814"/>
              <a:ext cx="1367750" cy="798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Image 12" descr="logo FCS new.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766" y="6276269"/>
              <a:ext cx="2262934" cy="445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Imag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51684" y="5551913"/>
              <a:ext cx="1426539" cy="551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Imag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81931" y="6256040"/>
              <a:ext cx="1371331" cy="465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Image 15"/>
            <p:cNvPicPr>
              <a:picLocks noChangeAspect="1"/>
            </p:cNvPicPr>
            <p:nvPr userDrawn="1"/>
          </p:nvPicPr>
          <p:blipFill>
            <a:blip r:embed="rId8">
              <a:extLst>
                <a:ext uri="{28A0092B-C50C-407E-A947-70E740481C1C}">
                  <a14:useLocalDpi xmlns:a14="http://schemas.microsoft.com/office/drawing/2010/main" val="0"/>
                </a:ext>
              </a:extLst>
            </a:blip>
            <a:srcRect r="78101" b="-8475"/>
            <a:stretch>
              <a:fillRect/>
            </a:stretch>
          </p:blipFill>
          <p:spPr bwMode="auto">
            <a:xfrm>
              <a:off x="6261315" y="5945881"/>
              <a:ext cx="1386539" cy="903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Image 1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275273" y="5318157"/>
              <a:ext cx="1775739" cy="998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4970211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9_Diapositive de titre">
    <p:spTree>
      <p:nvGrpSpPr>
        <p:cNvPr id="1" name=""/>
        <p:cNvGrpSpPr/>
        <p:nvPr/>
      </p:nvGrpSpPr>
      <p:grpSpPr>
        <a:xfrm>
          <a:off x="0" y="0"/>
          <a:ext cx="0" cy="0"/>
          <a:chOff x="0" y="0"/>
          <a:chExt cx="0" cy="0"/>
        </a:xfrm>
      </p:grpSpPr>
      <p:pic>
        <p:nvPicPr>
          <p:cNvPr id="3"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214314"/>
            <a:ext cx="5249333" cy="78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914400" y="2130426"/>
            <a:ext cx="10363200" cy="1470025"/>
          </a:xfrm>
        </p:spPr>
        <p:txBody>
          <a:bodyPr>
            <a:normAutofit/>
          </a:bodyPr>
          <a:lstStyle>
            <a:lvl1pPr>
              <a:defRPr sz="3200">
                <a:solidFill>
                  <a:srgbClr val="C00000"/>
                </a:solidFill>
                <a:latin typeface="Arial" pitchFamily="34" charset="0"/>
                <a:cs typeface="Arial" pitchFamily="34" charset="0"/>
              </a:defRPr>
            </a:lvl1pPr>
          </a:lstStyle>
          <a:p>
            <a:r>
              <a:rPr lang="fr-FR" dirty="0"/>
              <a:t>Cliquez pour modifier le style du titre</a:t>
            </a:r>
          </a:p>
        </p:txBody>
      </p:sp>
      <p:grpSp>
        <p:nvGrpSpPr>
          <p:cNvPr id="9" name="Groupe 9"/>
          <p:cNvGrpSpPr>
            <a:grpSpLocks/>
          </p:cNvGrpSpPr>
          <p:nvPr userDrawn="1"/>
        </p:nvGrpSpPr>
        <p:grpSpPr bwMode="auto">
          <a:xfrm>
            <a:off x="990600" y="5494338"/>
            <a:ext cx="10314517" cy="1363662"/>
            <a:chOff x="132893" y="5318157"/>
            <a:chExt cx="8918119" cy="1531375"/>
          </a:xfrm>
        </p:grpSpPr>
        <p:pic>
          <p:nvPicPr>
            <p:cNvPr id="10" name="Image 6" descr="logoparistechinstitu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893" y="5520132"/>
              <a:ext cx="1655762" cy="450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 19" descr="Logo_PSUD_couleur-sans signatur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64669" y="5412814"/>
              <a:ext cx="1367750" cy="798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Image 12" descr="logo FCS new.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766" y="6276269"/>
              <a:ext cx="2262934" cy="445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Imag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51684" y="5551913"/>
              <a:ext cx="1426539" cy="551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Imag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81931" y="6256040"/>
              <a:ext cx="1371331" cy="465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Image 15"/>
            <p:cNvPicPr>
              <a:picLocks noChangeAspect="1"/>
            </p:cNvPicPr>
            <p:nvPr userDrawn="1"/>
          </p:nvPicPr>
          <p:blipFill>
            <a:blip r:embed="rId8">
              <a:extLst>
                <a:ext uri="{28A0092B-C50C-407E-A947-70E740481C1C}">
                  <a14:useLocalDpi xmlns:a14="http://schemas.microsoft.com/office/drawing/2010/main" val="0"/>
                </a:ext>
              </a:extLst>
            </a:blip>
            <a:srcRect r="78101" b="-8475"/>
            <a:stretch>
              <a:fillRect/>
            </a:stretch>
          </p:blipFill>
          <p:spPr bwMode="auto">
            <a:xfrm>
              <a:off x="6261315" y="5945881"/>
              <a:ext cx="1386539" cy="903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Image 1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275273" y="5318157"/>
              <a:ext cx="1775739" cy="998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920605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6600" y="142875"/>
            <a:ext cx="38354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Connecteur droit 5"/>
          <p:cNvCxnSpPr/>
          <p:nvPr userDrawn="1"/>
        </p:nvCxnSpPr>
        <p:spPr>
          <a:xfrm>
            <a:off x="285751" y="857250"/>
            <a:ext cx="11620500" cy="15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sz="half" idx="1"/>
          </p:nvPr>
        </p:nvSpPr>
        <p:spPr>
          <a:xfrm>
            <a:off x="609600" y="1052737"/>
            <a:ext cx="5384800" cy="5073427"/>
          </a:xfrm>
        </p:spPr>
        <p:txBody>
          <a:bodyPr/>
          <a:lstStyle>
            <a:lvl1pPr>
              <a:buClr>
                <a:srgbClr val="C00000"/>
              </a:buClr>
              <a:defRPr sz="2000">
                <a:latin typeface="Arial" pitchFamily="34" charset="0"/>
                <a:cs typeface="Arial" pitchFamily="34" charset="0"/>
              </a:defRPr>
            </a:lvl1pPr>
            <a:lvl2pPr>
              <a:buClr>
                <a:schemeClr val="tx2"/>
              </a:buClr>
              <a:defRPr sz="1800">
                <a:latin typeface="Arial" pitchFamily="34" charset="0"/>
                <a:cs typeface="Arial" pitchFamily="34" charset="0"/>
              </a:defRPr>
            </a:lvl2pPr>
            <a:lvl3pPr>
              <a:buClr>
                <a:srgbClr val="00B050"/>
              </a:buClr>
              <a:defRPr sz="1800">
                <a:latin typeface="Arial" pitchFamily="34" charset="0"/>
                <a:cs typeface="Arial" pitchFamily="34" charset="0"/>
              </a:defRPr>
            </a:lvl3pPr>
            <a:lvl4pPr>
              <a:defRPr sz="1800">
                <a:latin typeface="Arial" pitchFamily="34" charset="0"/>
                <a:cs typeface="Arial" pitchFamily="34" charset="0"/>
              </a:defRPr>
            </a:lvl4pPr>
            <a:lvl5pPr>
              <a:buClr>
                <a:srgbClr val="FFC000"/>
              </a:buCl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052737"/>
            <a:ext cx="5384800" cy="5073427"/>
          </a:xfrm>
        </p:spPr>
        <p:txBody>
          <a:bodyPr/>
          <a:lstStyle>
            <a:lvl1pPr>
              <a:buClr>
                <a:srgbClr val="C00000"/>
              </a:buClr>
              <a:defRPr sz="2000">
                <a:latin typeface="Arial" pitchFamily="34" charset="0"/>
                <a:cs typeface="Arial" pitchFamily="34" charset="0"/>
              </a:defRPr>
            </a:lvl1pPr>
            <a:lvl2pPr>
              <a:buClr>
                <a:schemeClr val="tx2"/>
              </a:buClr>
              <a:defRPr sz="1800">
                <a:latin typeface="Arial" pitchFamily="34" charset="0"/>
                <a:cs typeface="Arial" pitchFamily="34" charset="0"/>
              </a:defRPr>
            </a:lvl2pPr>
            <a:lvl3pPr>
              <a:buClr>
                <a:srgbClr val="00B050"/>
              </a:buClr>
              <a:defRPr sz="1800">
                <a:latin typeface="Arial" pitchFamily="34" charset="0"/>
                <a:cs typeface="Arial" pitchFamily="34" charset="0"/>
              </a:defRPr>
            </a:lvl3pPr>
            <a:lvl4pPr>
              <a:defRPr sz="1800">
                <a:latin typeface="Arial" pitchFamily="34" charset="0"/>
                <a:cs typeface="Arial" pitchFamily="34" charset="0"/>
              </a:defRPr>
            </a:lvl4pPr>
            <a:lvl5pPr>
              <a:buClr>
                <a:srgbClr val="FFC000"/>
              </a:buCl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Titre 1"/>
          <p:cNvSpPr>
            <a:spLocks noGrp="1"/>
          </p:cNvSpPr>
          <p:nvPr>
            <p:ph type="title"/>
          </p:nvPr>
        </p:nvSpPr>
        <p:spPr>
          <a:xfrm>
            <a:off x="172261" y="152282"/>
            <a:ext cx="8400256" cy="562074"/>
          </a:xfrm>
        </p:spPr>
        <p:txBody>
          <a:bodyPr>
            <a:normAutofit/>
          </a:bodyPr>
          <a:lstStyle>
            <a:lvl1pPr algn="l">
              <a:defRPr sz="2400">
                <a:solidFill>
                  <a:srgbClr val="C00000"/>
                </a:solidFill>
                <a:latin typeface="Arial" pitchFamily="34" charset="0"/>
                <a:cs typeface="Arial" pitchFamily="34" charset="0"/>
              </a:defRPr>
            </a:lvl1pPr>
          </a:lstStyle>
          <a:p>
            <a:r>
              <a:rPr lang="fr-FR" dirty="0"/>
              <a:t>Cliquez pour modifier le style du titre</a:t>
            </a:r>
          </a:p>
        </p:txBody>
      </p:sp>
      <p:sp>
        <p:nvSpPr>
          <p:cNvPr id="7" name="Espace réservé de la date 4"/>
          <p:cNvSpPr>
            <a:spLocks noGrp="1"/>
          </p:cNvSpPr>
          <p:nvPr>
            <p:ph type="dt" sz="half" idx="10"/>
          </p:nvPr>
        </p:nvSpPr>
        <p:spPr/>
        <p:txBody>
          <a:bodyPr/>
          <a:lstStyle>
            <a:lvl1pPr>
              <a:defRPr smtClean="0"/>
            </a:lvl1pPr>
          </a:lstStyle>
          <a:p>
            <a:pPr>
              <a:defRPr/>
            </a:pPr>
            <a:fld id="{B1BDD786-7064-4DBE-A32A-333641A27C9F}" type="datetime1">
              <a:rPr lang="fr-FR">
                <a:solidFill>
                  <a:prstClr val="black">
                    <a:tint val="75000"/>
                  </a:prstClr>
                </a:solidFill>
              </a:rPr>
              <a:pPr>
                <a:defRPr/>
              </a:pPr>
              <a:t>14/01/2025</a:t>
            </a:fld>
            <a:endParaRPr lang="fr-FR">
              <a:solidFill>
                <a:prstClr val="black">
                  <a:tint val="75000"/>
                </a:prstClr>
              </a:solidFill>
            </a:endParaRPr>
          </a:p>
        </p:txBody>
      </p:sp>
      <p:sp>
        <p:nvSpPr>
          <p:cNvPr id="8" name="Espace réservé du pied de page 5"/>
          <p:cNvSpPr>
            <a:spLocks noGrp="1"/>
          </p:cNvSpPr>
          <p:nvPr>
            <p:ph type="ftr" sz="quarter" idx="11"/>
          </p:nvPr>
        </p:nvSpPr>
        <p:spPr>
          <a:xfrm>
            <a:off x="4165600" y="6356351"/>
            <a:ext cx="3860800" cy="365125"/>
          </a:xfrm>
          <a:prstGeom prst="rect">
            <a:avLst/>
          </a:prstGeom>
        </p:spPr>
        <p:txBody>
          <a:bodyPr/>
          <a:lstStyle>
            <a:lvl1pPr>
              <a:defRPr smtClean="0"/>
            </a:lvl1pPr>
          </a:lstStyle>
          <a:p>
            <a:pPr eaLnBrk="0" fontAlgn="base" hangingPunct="0">
              <a:spcBef>
                <a:spcPct val="0"/>
              </a:spcBef>
              <a:spcAft>
                <a:spcPct val="0"/>
              </a:spcAft>
              <a:defRPr/>
            </a:pPr>
            <a:endParaRPr lang="fr-FR">
              <a:solidFill>
                <a:prstClr val="black"/>
              </a:solidFill>
              <a:latin typeface="Arial" panose="020B0604020202020204" pitchFamily="34" charset="0"/>
              <a:cs typeface="Arial" panose="020B0604020202020204" pitchFamily="34" charset="0"/>
            </a:endParaRPr>
          </a:p>
        </p:txBody>
      </p:sp>
      <p:sp>
        <p:nvSpPr>
          <p:cNvPr id="9" name="Espace réservé du numéro de diapositive 6"/>
          <p:cNvSpPr>
            <a:spLocks noGrp="1"/>
          </p:cNvSpPr>
          <p:nvPr>
            <p:ph type="sldNum" sz="quarter" idx="12"/>
          </p:nvPr>
        </p:nvSpPr>
        <p:spPr/>
        <p:txBody>
          <a:bodyPr/>
          <a:lstStyle>
            <a:lvl1pPr>
              <a:defRPr sz="1600" b="1"/>
            </a:lvl1pPr>
          </a:lstStyle>
          <a:p>
            <a:pPr>
              <a:defRPr/>
            </a:pPr>
            <a:fld id="{27A819C8-1ABD-4739-8DE7-47BCB09B13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645871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cxnSp>
        <p:nvCxnSpPr>
          <p:cNvPr id="3" name="Connecteur droit 2"/>
          <p:cNvCxnSpPr/>
          <p:nvPr userDrawn="1"/>
        </p:nvCxnSpPr>
        <p:spPr>
          <a:xfrm>
            <a:off x="285751" y="857250"/>
            <a:ext cx="11620500" cy="15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6600" y="142875"/>
            <a:ext cx="38354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re 1"/>
          <p:cNvSpPr>
            <a:spLocks noGrp="1"/>
          </p:cNvSpPr>
          <p:nvPr>
            <p:ph type="title"/>
          </p:nvPr>
        </p:nvSpPr>
        <p:spPr>
          <a:xfrm>
            <a:off x="0" y="0"/>
            <a:ext cx="8304245" cy="836712"/>
          </a:xfrm>
        </p:spPr>
        <p:txBody>
          <a:bodyPr>
            <a:normAutofit/>
          </a:bodyPr>
          <a:lstStyle>
            <a:lvl1pPr algn="l">
              <a:defRPr sz="2400">
                <a:solidFill>
                  <a:srgbClr val="C00000"/>
                </a:solidFill>
                <a:latin typeface="Arial" pitchFamily="34" charset="0"/>
                <a:cs typeface="Arial" pitchFamily="34" charset="0"/>
              </a:defRPr>
            </a:lvl1pPr>
          </a:lstStyle>
          <a:p>
            <a:r>
              <a:rPr lang="fr-FR"/>
              <a:t>Cliquez pour modifier le style du titre</a:t>
            </a:r>
            <a:endParaRPr lang="fr-FR" dirty="0"/>
          </a:p>
        </p:txBody>
      </p:sp>
      <p:sp>
        <p:nvSpPr>
          <p:cNvPr id="5" name="Espace réservé de la date 2"/>
          <p:cNvSpPr>
            <a:spLocks noGrp="1"/>
          </p:cNvSpPr>
          <p:nvPr>
            <p:ph type="dt" sz="half" idx="10"/>
          </p:nvPr>
        </p:nvSpPr>
        <p:spPr/>
        <p:txBody>
          <a:bodyPr/>
          <a:lstStyle>
            <a:lvl1pPr>
              <a:defRPr smtClean="0"/>
            </a:lvl1pPr>
          </a:lstStyle>
          <a:p>
            <a:pPr>
              <a:defRPr/>
            </a:pPr>
            <a:fld id="{49D5A9FA-D5CC-454E-A7F2-918F894460BA}" type="datetime1">
              <a:rPr lang="fr-FR">
                <a:solidFill>
                  <a:prstClr val="black">
                    <a:tint val="75000"/>
                  </a:prstClr>
                </a:solidFill>
              </a:rPr>
              <a:pPr>
                <a:defRPr/>
              </a:pPr>
              <a:t>14/01/2025</a:t>
            </a:fld>
            <a:endParaRPr lang="fr-FR">
              <a:solidFill>
                <a:prstClr val="black">
                  <a:tint val="75000"/>
                </a:prstClr>
              </a:solidFill>
            </a:endParaRPr>
          </a:p>
        </p:txBody>
      </p:sp>
      <p:sp>
        <p:nvSpPr>
          <p:cNvPr id="6" name="Espace réservé du pied de page 3"/>
          <p:cNvSpPr>
            <a:spLocks noGrp="1"/>
          </p:cNvSpPr>
          <p:nvPr>
            <p:ph type="ftr" sz="quarter" idx="11"/>
          </p:nvPr>
        </p:nvSpPr>
        <p:spPr>
          <a:xfrm>
            <a:off x="4165600" y="6356351"/>
            <a:ext cx="3860800" cy="365125"/>
          </a:xfrm>
          <a:prstGeom prst="rect">
            <a:avLst/>
          </a:prstGeom>
        </p:spPr>
        <p:txBody>
          <a:bodyPr/>
          <a:lstStyle>
            <a:lvl1pPr>
              <a:defRPr smtClean="0"/>
            </a:lvl1pPr>
          </a:lstStyle>
          <a:p>
            <a:pPr eaLnBrk="0" fontAlgn="base" hangingPunct="0">
              <a:spcBef>
                <a:spcPct val="0"/>
              </a:spcBef>
              <a:spcAft>
                <a:spcPct val="0"/>
              </a:spcAft>
              <a:defRPr/>
            </a:pPr>
            <a:endParaRPr lang="fr-FR">
              <a:solidFill>
                <a:prstClr val="black"/>
              </a:solidFill>
              <a:latin typeface="Arial" panose="020B0604020202020204" pitchFamily="34" charset="0"/>
              <a:cs typeface="Arial" panose="020B0604020202020204" pitchFamily="34" charset="0"/>
            </a:endParaRPr>
          </a:p>
        </p:txBody>
      </p:sp>
      <p:sp>
        <p:nvSpPr>
          <p:cNvPr id="7" name="Espace réservé du numéro de diapositive 4"/>
          <p:cNvSpPr>
            <a:spLocks noGrp="1"/>
          </p:cNvSpPr>
          <p:nvPr>
            <p:ph type="sldNum" sz="quarter" idx="12"/>
          </p:nvPr>
        </p:nvSpPr>
        <p:spPr/>
        <p:txBody>
          <a:bodyPr/>
          <a:lstStyle>
            <a:lvl1pPr>
              <a:defRPr sz="1600" b="1"/>
            </a:lvl1pPr>
          </a:lstStyle>
          <a:p>
            <a:pPr>
              <a:defRPr/>
            </a:pPr>
            <a:fld id="{CA725E97-05DF-487A-A561-F8428AB1DDB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51276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2F2DF049-3F71-4D2E-A931-CCFD27881EB4}"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1525321127"/>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D3136F0A-6D0E-4E54-82D7-17F39C8BD91D}"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20567020"/>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F47575F4-38A1-4952-9722-6AD5FDBBEA77}"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657221479"/>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FC5281F5-7525-4280-9AA7-9CE1DD6B25A0}"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835525740"/>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6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25C520AC-7BD7-4C13-9BDE-1396E5A26D3D}"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372716148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3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3"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002060"/>
                </a:solidFill>
                <a:latin typeface="+mn-lt"/>
                <a:ea typeface="+mj-ea"/>
                <a:cs typeface="+mj-cs"/>
              </a:defRPr>
            </a:lvl1pPr>
          </a:lstStyle>
          <a:p>
            <a:r>
              <a:rPr lang="fr-FR" dirty="0"/>
              <a:t>VOTRE TITRE</a:t>
            </a:r>
          </a:p>
        </p:txBody>
      </p:sp>
      <p:sp>
        <p:nvSpPr>
          <p:cNvPr id="9" name="Ellipse 8"/>
          <p:cNvSpPr/>
          <p:nvPr/>
        </p:nvSpPr>
        <p:spPr>
          <a:xfrm>
            <a:off x="4352974" y="1693380"/>
            <a:ext cx="3486055" cy="347124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42390352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429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D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662698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2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429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6E3E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6E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3880537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6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14/01/2025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00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934114288"/>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0" y="6492877"/>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fld id="{979B6212-57A6-4F2B-A53F-1EC940248422}" type="datetime1">
              <a:rPr lang="fr-FR" smtClean="0">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14/01/2025</a:t>
            </a:fld>
            <a:endParaRPr lang="fr-FR">
              <a:solidFill>
                <a:prstClr val="black">
                  <a:tint val="75000"/>
                </a:prstClr>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4"/>
          </p:nvPr>
        </p:nvSpPr>
        <p:spPr>
          <a:xfrm>
            <a:off x="9448800" y="6475927"/>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9AD3EA91-C883-4AAF-B0CE-2BE130EAE77A}" type="slidenum">
              <a:rPr lang="fr-FR" smtClean="0">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‹N°›</a:t>
            </a:fld>
            <a:endParaRPr lang="fr-FR">
              <a:solidFill>
                <a:prstClr val="black">
                  <a:tint val="75000"/>
                </a:prstClr>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rotWithShape="1">
          <a:blip r:embed="rId60" cstate="screen">
            <a:extLst>
              <a:ext uri="{28A0092B-C50C-407E-A947-70E740481C1C}">
                <a14:useLocalDpi xmlns:a14="http://schemas.microsoft.com/office/drawing/2010/main"/>
              </a:ext>
            </a:extLst>
          </a:blip>
          <a:srcRect/>
          <a:stretch/>
        </p:blipFill>
        <p:spPr>
          <a:xfrm>
            <a:off x="5081699" y="6383527"/>
            <a:ext cx="2028604" cy="399410"/>
          </a:xfrm>
          <a:prstGeom prst="rect">
            <a:avLst/>
          </a:prstGeom>
        </p:spPr>
      </p:pic>
    </p:spTree>
    <p:extLst>
      <p:ext uri="{BB962C8B-B14F-4D97-AF65-F5344CB8AC3E}">
        <p14:creationId xmlns:p14="http://schemas.microsoft.com/office/powerpoint/2010/main" val="409544171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9" r:id="rId48"/>
    <p:sldLayoutId id="2147483761" r:id="rId49"/>
    <p:sldLayoutId id="2147483762" r:id="rId50"/>
    <p:sldLayoutId id="2147483763" r:id="rId51"/>
    <p:sldLayoutId id="2147483764" r:id="rId52"/>
    <p:sldLayoutId id="2147483765" r:id="rId53"/>
    <p:sldLayoutId id="2147483766" r:id="rId54"/>
    <p:sldLayoutId id="2147483767" r:id="rId55"/>
    <p:sldLayoutId id="2147483768" r:id="rId56"/>
    <p:sldLayoutId id="2147483769" r:id="rId57"/>
    <p:sldLayoutId id="2147483770" r:id="rId5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spreadsheets/d/1mfM0SjEIn88iyN4Ma4303ZT1_QEx9JgFiTQBxG1otUk/edit?usp=sharing" TargetMode="Externa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hyperlink" Target="mailto:scolarite@villebon-charpak.fr" TargetMode="External"/><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2NQvYgarxc-PLPma9--qLck8UI8yqvmFoKbaPuh_zn0/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2284" y="3500853"/>
            <a:ext cx="7182419" cy="2006572"/>
          </a:xfrm>
        </p:spPr>
        <p:txBody>
          <a:bodyPr/>
          <a:lstStyle/>
          <a:p>
            <a:r>
              <a:rPr lang="fr-FR" sz="4000" dirty="0"/>
              <a:t>En route pour le S2!</a:t>
            </a:r>
          </a:p>
        </p:txBody>
      </p:sp>
      <p:sp>
        <p:nvSpPr>
          <p:cNvPr id="5" name="Sous-titre 4"/>
          <p:cNvSpPr>
            <a:spLocks noGrp="1"/>
          </p:cNvSpPr>
          <p:nvPr>
            <p:ph type="subTitle" idx="1"/>
          </p:nvPr>
        </p:nvSpPr>
        <p:spPr>
          <a:xfrm>
            <a:off x="4423495" y="415558"/>
            <a:ext cx="3375202" cy="860780"/>
          </a:xfrm>
        </p:spPr>
        <p:txBody>
          <a:bodyPr/>
          <a:lstStyle/>
          <a:p>
            <a:r>
              <a:rPr lang="fr-FR" sz="2400" dirty="0">
                <a:solidFill>
                  <a:schemeClr val="tx1">
                    <a:lumMod val="65000"/>
                    <a:lumOff val="35000"/>
                  </a:schemeClr>
                </a:solidFill>
              </a:rPr>
              <a:t>BP 13/1/25</a:t>
            </a:r>
          </a:p>
        </p:txBody>
      </p:sp>
      <p:pic>
        <p:nvPicPr>
          <p:cNvPr id="4" name="Image 3"/>
          <p:cNvPicPr>
            <a:picLocks noChangeAspect="1"/>
          </p:cNvPicPr>
          <p:nvPr/>
        </p:nvPicPr>
        <p:blipFill>
          <a:blip r:embed="rId2"/>
          <a:stretch>
            <a:fillRect/>
          </a:stretch>
        </p:blipFill>
        <p:spPr>
          <a:xfrm>
            <a:off x="7934960" y="274320"/>
            <a:ext cx="3860800" cy="3860800"/>
          </a:xfrm>
          <a:prstGeom prst="rect">
            <a:avLst/>
          </a:prstGeom>
        </p:spPr>
      </p:pic>
      <p:sp>
        <p:nvSpPr>
          <p:cNvPr id="3" name="Rectangle 2"/>
          <p:cNvSpPr/>
          <p:nvPr/>
        </p:nvSpPr>
        <p:spPr>
          <a:xfrm>
            <a:off x="0" y="5610796"/>
            <a:ext cx="12192000" cy="124720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5842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957558-E479-4764-86CA-1EDBA1DEF17F}"/>
              </a:ext>
            </a:extLst>
          </p:cNvPr>
          <p:cNvSpPr>
            <a:spLocks noGrp="1"/>
          </p:cNvSpPr>
          <p:nvPr>
            <p:ph type="dt" sz="half" idx="10"/>
          </p:nvPr>
        </p:nvSpPr>
        <p:spPr/>
        <p:txBody>
          <a:bodyPr/>
          <a:lstStyle/>
          <a:p>
            <a:fld id="{DFE92789-CFD3-44B4-BB0F-91CB57475327}" type="datetime1">
              <a:rPr lang="fr-FR" smtClean="0"/>
              <a:t>14/01/2025</a:t>
            </a:fld>
            <a:endParaRPr lang="fr-FR"/>
          </a:p>
        </p:txBody>
      </p:sp>
      <p:sp>
        <p:nvSpPr>
          <p:cNvPr id="3" name="Espace réservé du numéro de diapositive 2">
            <a:extLst>
              <a:ext uri="{FF2B5EF4-FFF2-40B4-BE49-F238E27FC236}">
                <a16:creationId xmlns:a16="http://schemas.microsoft.com/office/drawing/2014/main" id="{C9E229BB-51E3-4867-833E-D6B4FC7A6785}"/>
              </a:ext>
            </a:extLst>
          </p:cNvPr>
          <p:cNvSpPr>
            <a:spLocks noGrp="1"/>
          </p:cNvSpPr>
          <p:nvPr>
            <p:ph type="sldNum" sz="quarter" idx="12"/>
          </p:nvPr>
        </p:nvSpPr>
        <p:spPr/>
        <p:txBody>
          <a:bodyPr/>
          <a:lstStyle/>
          <a:p>
            <a:fld id="{4BB8749C-A780-4951-9FFA-2CD7CAC83ED5}" type="slidenum">
              <a:rPr lang="fr-FR" smtClean="0"/>
              <a:t>10</a:t>
            </a:fld>
            <a:endParaRPr lang="fr-FR"/>
          </a:p>
        </p:txBody>
      </p:sp>
      <p:sp>
        <p:nvSpPr>
          <p:cNvPr id="4" name="Titre 3">
            <a:extLst>
              <a:ext uri="{FF2B5EF4-FFF2-40B4-BE49-F238E27FC236}">
                <a16:creationId xmlns:a16="http://schemas.microsoft.com/office/drawing/2014/main" id="{A440D802-6437-4777-8392-4B939A5F6E6F}"/>
              </a:ext>
            </a:extLst>
          </p:cNvPr>
          <p:cNvSpPr>
            <a:spLocks noGrp="1"/>
          </p:cNvSpPr>
          <p:nvPr>
            <p:ph type="ctrTitle"/>
          </p:nvPr>
        </p:nvSpPr>
        <p:spPr/>
        <p:txBody>
          <a:bodyPr/>
          <a:lstStyle/>
          <a:p>
            <a:r>
              <a:rPr lang="fr-FR" dirty="0">
                <a:solidFill>
                  <a:srgbClr val="002060"/>
                </a:solidFill>
              </a:rPr>
              <a:t>Bilan du S1</a:t>
            </a:r>
          </a:p>
        </p:txBody>
      </p:sp>
    </p:spTree>
    <p:extLst>
      <p:ext uri="{BB962C8B-B14F-4D97-AF65-F5344CB8AC3E}">
        <p14:creationId xmlns:p14="http://schemas.microsoft.com/office/powerpoint/2010/main" val="3877473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p:txBody>
          <a:bodyPr/>
          <a:lstStyle/>
          <a:p>
            <a:pPr algn="ctr"/>
            <a:r>
              <a:rPr lang="fr-FR" altLang="fr-FR" dirty="0">
                <a:solidFill>
                  <a:schemeClr val="bg1"/>
                </a:solidFill>
              </a:rPr>
              <a:t>Semestre 1 (S1)</a:t>
            </a:r>
          </a:p>
        </p:txBody>
      </p:sp>
      <p:sp>
        <p:nvSpPr>
          <p:cNvPr id="4" name="Espace réservé du numéro de diapositive 3"/>
          <p:cNvSpPr>
            <a:spLocks noGrp="1"/>
          </p:cNvSpPr>
          <p:nvPr>
            <p:ph type="sldNum" sz="quarter" idx="12"/>
          </p:nvPr>
        </p:nvSpPr>
        <p:spPr/>
        <p:txBody>
          <a:bodyPr/>
          <a:lstStyle/>
          <a:p>
            <a:pPr>
              <a:defRPr/>
            </a:pPr>
            <a:fld id="{451CD413-4E2A-4804-AE86-436350F28EF1}" type="slidenum">
              <a:rPr lang="fr-FR" smtClean="0"/>
              <a:pPr>
                <a:defRPr/>
              </a:pPr>
              <a:t>11</a:t>
            </a:fld>
            <a:endParaRPr lang="fr-FR"/>
          </a:p>
        </p:txBody>
      </p:sp>
      <p:sp>
        <p:nvSpPr>
          <p:cNvPr id="11" name="Titre 28"/>
          <p:cNvSpPr txBox="1">
            <a:spLocks/>
          </p:cNvSpPr>
          <p:nvPr/>
        </p:nvSpPr>
        <p:spPr bwMode="auto">
          <a:xfrm>
            <a:off x="4724662" y="0"/>
            <a:ext cx="5935527"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dirty="0">
                <a:solidFill>
                  <a:srgbClr val="C00000"/>
                </a:solidFill>
                <a:latin typeface="Calibri" charset="0"/>
                <a:cs typeface="Arial" charset="0"/>
              </a:rPr>
              <a:t>S1: des UE disciplinaires assurant un socle de solides bases scientifiques et méthodologiques</a:t>
            </a:r>
          </a:p>
        </p:txBody>
      </p:sp>
      <p:pic>
        <p:nvPicPr>
          <p:cNvPr id="21" name="Image 20">
            <a:extLst>
              <a:ext uri="{FF2B5EF4-FFF2-40B4-BE49-F238E27FC236}">
                <a16:creationId xmlns:a16="http://schemas.microsoft.com/office/drawing/2014/main" id="{3DA6BD7F-33B3-4881-99A2-209CE065D324}"/>
              </a:ext>
            </a:extLst>
          </p:cNvPr>
          <p:cNvPicPr>
            <a:picLocks noChangeAspect="1"/>
          </p:cNvPicPr>
          <p:nvPr/>
        </p:nvPicPr>
        <p:blipFill rotWithShape="1">
          <a:blip r:embed="rId2">
            <a:extLst>
              <a:ext uri="{28A0092B-C50C-407E-A947-70E740481C1C}">
                <a14:useLocalDpi xmlns:a14="http://schemas.microsoft.com/office/drawing/2010/main" val="0"/>
              </a:ext>
            </a:extLst>
          </a:blip>
          <a:srcRect l="2222" t="2305" r="45538" b="30411"/>
          <a:stretch/>
        </p:blipFill>
        <p:spPr>
          <a:xfrm>
            <a:off x="4473222" y="663223"/>
            <a:ext cx="5510170" cy="5023555"/>
          </a:xfrm>
          <a:prstGeom prst="rect">
            <a:avLst/>
          </a:prstGeom>
        </p:spPr>
      </p:pic>
      <p:sp>
        <p:nvSpPr>
          <p:cNvPr id="2" name="ZoneTexte 1"/>
          <p:cNvSpPr txBox="1"/>
          <p:nvPr/>
        </p:nvSpPr>
        <p:spPr>
          <a:xfrm>
            <a:off x="9764890" y="3541889"/>
            <a:ext cx="2427110" cy="2246769"/>
          </a:xfrm>
          <a:prstGeom prst="rect">
            <a:avLst/>
          </a:prstGeom>
          <a:noFill/>
          <a:ln>
            <a:solidFill>
              <a:srgbClr val="6AB398"/>
            </a:solidFill>
          </a:ln>
        </p:spPr>
        <p:txBody>
          <a:bodyPr wrap="square" rtlCol="0">
            <a:spAutoFit/>
          </a:bodyPr>
          <a:lstStyle/>
          <a:p>
            <a:pPr marL="285750" indent="-285750">
              <a:buFont typeface="Arial"/>
              <a:buChar char="•"/>
            </a:pPr>
            <a:r>
              <a:rPr lang="fr-FR" sz="1600" b="1" dirty="0">
                <a:solidFill>
                  <a:srgbClr val="6AB398"/>
                </a:solidFill>
              </a:rPr>
              <a:t>Projet Charpak</a:t>
            </a:r>
          </a:p>
          <a:p>
            <a:pPr marL="285750" indent="-285750">
              <a:buFont typeface="Arial"/>
              <a:buChar char="•"/>
            </a:pPr>
            <a:r>
              <a:rPr lang="fr-FR" sz="1600" b="1" dirty="0">
                <a:solidFill>
                  <a:srgbClr val="6AB398"/>
                </a:solidFill>
              </a:rPr>
              <a:t>DAMS</a:t>
            </a:r>
          </a:p>
          <a:p>
            <a:r>
              <a:rPr lang="fr-FR" sz="1200" dirty="0">
                <a:solidFill>
                  <a:srgbClr val="6AB398"/>
                </a:solidFill>
              </a:rPr>
              <a:t>(Démarche d’Acquisition de Méthodologie Scientifique : poster, analyse d’articles, résumé, prise de notes/</a:t>
            </a:r>
            <a:r>
              <a:rPr lang="fr-FR" sz="1200" dirty="0" err="1">
                <a:solidFill>
                  <a:srgbClr val="6AB398"/>
                </a:solidFill>
              </a:rPr>
              <a:t>méthodo</a:t>
            </a:r>
            <a:r>
              <a:rPr lang="fr-FR" sz="1200" dirty="0">
                <a:solidFill>
                  <a:srgbClr val="6AB398"/>
                </a:solidFill>
              </a:rPr>
              <a:t> travail, </a:t>
            </a:r>
            <a:r>
              <a:rPr lang="fr-FR" sz="1200" dirty="0" err="1">
                <a:solidFill>
                  <a:srgbClr val="6AB398"/>
                </a:solidFill>
              </a:rPr>
              <a:t>Frantastique</a:t>
            </a:r>
            <a:r>
              <a:rPr lang="fr-FR" sz="1200" dirty="0">
                <a:solidFill>
                  <a:srgbClr val="6AB398"/>
                </a:solidFill>
              </a:rPr>
              <a:t>... )</a:t>
            </a:r>
          </a:p>
          <a:p>
            <a:pPr marL="285750" indent="-285750">
              <a:buFont typeface="Arial"/>
              <a:buChar char="•"/>
            </a:pPr>
            <a:r>
              <a:rPr lang="fr-FR" sz="1600" b="1" dirty="0">
                <a:solidFill>
                  <a:srgbClr val="6AB398"/>
                </a:solidFill>
              </a:rPr>
              <a:t>Anal. d’</a:t>
            </a:r>
            <a:r>
              <a:rPr lang="fr-FR" sz="1600" b="1" dirty="0" err="1">
                <a:solidFill>
                  <a:srgbClr val="6AB398"/>
                </a:solidFill>
              </a:rPr>
              <a:t>exp</a:t>
            </a:r>
            <a:r>
              <a:rPr lang="fr-FR" sz="1600" b="1" dirty="0">
                <a:solidFill>
                  <a:srgbClr val="6AB398"/>
                </a:solidFill>
              </a:rPr>
              <a:t>.  Physique</a:t>
            </a:r>
          </a:p>
          <a:p>
            <a:pPr marL="285750" indent="-285750">
              <a:buFont typeface="Arial"/>
              <a:buChar char="•"/>
            </a:pPr>
            <a:r>
              <a:rPr lang="fr-FR" sz="1600" b="1" dirty="0">
                <a:solidFill>
                  <a:srgbClr val="6AB398"/>
                </a:solidFill>
              </a:rPr>
              <a:t>CR Bio</a:t>
            </a:r>
          </a:p>
          <a:p>
            <a:pPr marL="285750" indent="-285750">
              <a:buFont typeface="Arial"/>
              <a:buChar char="•"/>
            </a:pPr>
            <a:r>
              <a:rPr lang="fr-FR" sz="1600" b="1" dirty="0">
                <a:solidFill>
                  <a:srgbClr val="6AB398"/>
                </a:solidFill>
              </a:rPr>
              <a:t>Anglais</a:t>
            </a:r>
          </a:p>
        </p:txBody>
      </p:sp>
    </p:spTree>
    <p:extLst>
      <p:ext uri="{BB962C8B-B14F-4D97-AF65-F5344CB8AC3E}">
        <p14:creationId xmlns:p14="http://schemas.microsoft.com/office/powerpoint/2010/main" val="331769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342899" y="635000"/>
            <a:ext cx="3918857" cy="5626100"/>
          </a:xfrm>
        </p:spPr>
        <p:txBody>
          <a:bodyPr/>
          <a:lstStyle/>
          <a:p>
            <a:pPr algn="ctr"/>
            <a:r>
              <a:rPr lang="fr-FR" altLang="fr-FR" dirty="0"/>
              <a:t>Bilan du S1</a:t>
            </a:r>
          </a:p>
        </p:txBody>
      </p:sp>
      <p:sp>
        <p:nvSpPr>
          <p:cNvPr id="13316" name="Espace réservé du numéro de diapositive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024E68-3888-442C-BC1B-7F449CEA1E38}" type="slidenum">
              <a:rPr lang="fr-FR" altLang="fr-FR" sz="1600">
                <a:solidFill>
                  <a:srgbClr val="898989"/>
                </a:solidFill>
              </a:rPr>
              <a:pPr>
                <a:spcBef>
                  <a:spcPct val="0"/>
                </a:spcBef>
                <a:buFontTx/>
                <a:buNone/>
              </a:pPr>
              <a:t>12</a:t>
            </a:fld>
            <a:endParaRPr lang="fr-FR" altLang="fr-FR" sz="1600" dirty="0">
              <a:solidFill>
                <a:srgbClr val="898989"/>
              </a:solidFill>
            </a:endParaRPr>
          </a:p>
        </p:txBody>
      </p:sp>
      <p:sp>
        <p:nvSpPr>
          <p:cNvPr id="6" name="Espace réservé du contenu 2"/>
          <p:cNvSpPr>
            <a:spLocks noGrp="1"/>
          </p:cNvSpPr>
          <p:nvPr/>
        </p:nvSpPr>
        <p:spPr bwMode="auto">
          <a:xfrm>
            <a:off x="4606491" y="191757"/>
            <a:ext cx="7171088" cy="10469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00000"/>
              </a:buClr>
              <a:buSzPct val="150000"/>
              <a:buFont typeface="Arial" charset="0"/>
              <a:buChar char="•"/>
              <a:defRPr sz="2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2"/>
              </a:buClr>
              <a:buFont typeface="Wingdings" pitchFamily="2" charset="2"/>
              <a:buChar char="§"/>
              <a:defRPr sz="2000" kern="1200">
                <a:solidFill>
                  <a:schemeClr val="tx2"/>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02C282"/>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FFCC00"/>
              </a:buClr>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kern="1200" dirty="0"/>
              <a:t>Nous vous demanderons bientôt de remplir les questionnaires d’évaluation de chaque UE du bloc SFA1 </a:t>
            </a:r>
          </a:p>
          <a:p>
            <a:pPr marL="0" indent="0">
              <a:buNone/>
            </a:pPr>
            <a:endParaRPr lang="fr-FR" kern="1200" dirty="0"/>
          </a:p>
          <a:p>
            <a:r>
              <a:rPr lang="fr-FR" dirty="0"/>
              <a:t>3, 4, 5/2 Evaluations de seconde chance</a:t>
            </a:r>
          </a:p>
          <a:p>
            <a:pPr marL="0" indent="0">
              <a:buNone/>
            </a:pPr>
            <a:endParaRPr lang="fr-FR" dirty="0"/>
          </a:p>
          <a:p>
            <a:r>
              <a:rPr lang="fr-FR" dirty="0"/>
              <a:t>Jury Semestre 1 (pour SFA1) mi-février (date pas encore fixée)</a:t>
            </a:r>
          </a:p>
          <a:p>
            <a:r>
              <a:rPr lang="fr-FR" kern="1200" dirty="0" err="1"/>
              <a:t>Parcoursup</a:t>
            </a:r>
            <a:r>
              <a:rPr lang="fr-FR" kern="1200" dirty="0"/>
              <a:t>?</a:t>
            </a:r>
          </a:p>
          <a:p>
            <a:endParaRPr lang="fr-FR" kern="1200" dirty="0"/>
          </a:p>
          <a:p>
            <a:endParaRPr lang="fr-FR" kern="1200" dirty="0"/>
          </a:p>
        </p:txBody>
      </p:sp>
      <p:sp>
        <p:nvSpPr>
          <p:cNvPr id="7" name="Espace réservé du contenu 2"/>
          <p:cNvSpPr txBox="1">
            <a:spLocks/>
          </p:cNvSpPr>
          <p:nvPr/>
        </p:nvSpPr>
        <p:spPr bwMode="auto">
          <a:xfrm>
            <a:off x="4740229" y="3664520"/>
            <a:ext cx="8229600" cy="10469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fr-FR" b="1" kern="1200" dirty="0">
                <a:solidFill>
                  <a:srgbClr val="FF0000"/>
                </a:solidFill>
              </a:rPr>
              <a:t>Rappel:</a:t>
            </a:r>
            <a:endParaRPr lang="fr-FR" dirty="0"/>
          </a:p>
          <a:p>
            <a:r>
              <a:rPr lang="fr-FR" b="1" kern="1200" dirty="0"/>
              <a:t>Bloc MCPS encore en cours</a:t>
            </a:r>
            <a:r>
              <a:rPr lang="fr-FR" b="1" dirty="0"/>
              <a:t> (</a:t>
            </a:r>
            <a:r>
              <a:rPr lang="fr-FR" b="1" kern="1200" dirty="0"/>
              <a:t>sur toute l’année); </a:t>
            </a:r>
          </a:p>
          <a:p>
            <a:pPr marL="457200" lvl="1" indent="0">
              <a:buNone/>
            </a:pPr>
            <a:endParaRPr lang="fr-FR" kern="1200" dirty="0"/>
          </a:p>
          <a:p>
            <a:endParaRPr lang="fr-FR" kern="1200" dirty="0"/>
          </a:p>
          <a:p>
            <a:endParaRPr lang="fr-FR" kern="1200" dirty="0"/>
          </a:p>
        </p:txBody>
      </p:sp>
      <p:sp>
        <p:nvSpPr>
          <p:cNvPr id="8" name="Espace réservé du contenu 2"/>
          <p:cNvSpPr txBox="1">
            <a:spLocks/>
          </p:cNvSpPr>
          <p:nvPr/>
        </p:nvSpPr>
        <p:spPr bwMode="auto">
          <a:xfrm>
            <a:off x="4606491" y="4560202"/>
            <a:ext cx="7029116" cy="10469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fr-FR" kern="1200" dirty="0"/>
              <a:t>Sous peu ...</a:t>
            </a:r>
          </a:p>
          <a:p>
            <a:pPr marL="742950" lvl="1" indent="-285750">
              <a:buFont typeface="Arial"/>
              <a:buChar char="•"/>
            </a:pPr>
            <a:r>
              <a:rPr lang="fr-FR" dirty="0"/>
              <a:t>Articles Sciences en Tête (infos à venir)</a:t>
            </a:r>
            <a:endParaRPr lang="fr-FR" kern="1200" dirty="0"/>
          </a:p>
          <a:p>
            <a:pPr marL="742950" lvl="1" indent="-285750">
              <a:buFont typeface="Arial"/>
              <a:buChar char="•"/>
            </a:pPr>
            <a:r>
              <a:rPr lang="fr-FR" kern="1200" dirty="0"/>
              <a:t>APP (présentation générale mercredi</a:t>
            </a:r>
            <a:r>
              <a:rPr lang="fr-FR" dirty="0"/>
              <a:t> 15</a:t>
            </a:r>
            <a:r>
              <a:rPr lang="fr-FR" kern="1200" dirty="0"/>
              <a:t>/1)</a:t>
            </a:r>
          </a:p>
          <a:p>
            <a:pPr marL="742950" lvl="1" indent="-285750">
              <a:buFont typeface="Arial"/>
              <a:buChar char="•"/>
            </a:pPr>
            <a:r>
              <a:rPr lang="fr-FR" kern="1200" dirty="0"/>
              <a:t>Travail de groupe pour la semaine SHS du </a:t>
            </a:r>
            <a:r>
              <a:rPr lang="fr-FR" dirty="0"/>
              <a:t>12 mai</a:t>
            </a:r>
            <a:r>
              <a:rPr lang="fr-FR" kern="1200" dirty="0"/>
              <a:t>, ( 29 mars)</a:t>
            </a:r>
          </a:p>
          <a:p>
            <a:pPr marL="742950" lvl="1" indent="-285750">
              <a:buFont typeface="Arial"/>
              <a:buChar char="•"/>
            </a:pPr>
            <a:r>
              <a:rPr lang="fr-FR" dirty="0"/>
              <a:t>Travail langue française</a:t>
            </a:r>
            <a:endParaRPr lang="fr-FR" kern="1200" dirty="0"/>
          </a:p>
          <a:p>
            <a:endParaRPr lang="fr-FR" kern="1200" dirty="0"/>
          </a:p>
          <a:p>
            <a:endParaRPr lang="fr-FR" kern="1200" dirty="0"/>
          </a:p>
        </p:txBody>
      </p:sp>
    </p:spTree>
    <p:extLst>
      <p:ext uri="{BB962C8B-B14F-4D97-AF65-F5344CB8AC3E}">
        <p14:creationId xmlns:p14="http://schemas.microsoft.com/office/powerpoint/2010/main" val="398716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342899" y="635000"/>
            <a:ext cx="3918857" cy="5626100"/>
          </a:xfrm>
        </p:spPr>
        <p:txBody>
          <a:bodyPr/>
          <a:lstStyle/>
          <a:p>
            <a:pPr algn="ctr"/>
            <a:r>
              <a:rPr lang="fr-FR" altLang="fr-FR" dirty="0"/>
              <a:t>Langue Française</a:t>
            </a:r>
          </a:p>
        </p:txBody>
      </p:sp>
      <p:sp>
        <p:nvSpPr>
          <p:cNvPr id="13316" name="Espace réservé du numéro de diapositive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024E68-3888-442C-BC1B-7F449CEA1E38}" type="slidenum">
              <a:rPr lang="fr-FR" altLang="fr-FR" sz="1600">
                <a:solidFill>
                  <a:srgbClr val="898989"/>
                </a:solidFill>
              </a:rPr>
              <a:pPr>
                <a:spcBef>
                  <a:spcPct val="0"/>
                </a:spcBef>
                <a:buFontTx/>
                <a:buNone/>
              </a:pPr>
              <a:t>13</a:t>
            </a:fld>
            <a:endParaRPr lang="fr-FR" altLang="fr-FR" sz="1600" dirty="0">
              <a:solidFill>
                <a:srgbClr val="898989"/>
              </a:solidFill>
            </a:endParaRPr>
          </a:p>
        </p:txBody>
      </p:sp>
      <p:sp>
        <p:nvSpPr>
          <p:cNvPr id="9" name="Espace réservé du contenu 2"/>
          <p:cNvSpPr>
            <a:spLocks noGrp="1"/>
          </p:cNvSpPr>
          <p:nvPr/>
        </p:nvSpPr>
        <p:spPr bwMode="auto">
          <a:xfrm>
            <a:off x="4681621" y="1668137"/>
            <a:ext cx="7055853" cy="27835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00000"/>
              </a:buClr>
              <a:buSzPct val="150000"/>
              <a:buFont typeface="Arial" charset="0"/>
              <a:buChar char="•"/>
              <a:defRPr sz="2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2"/>
              </a:buClr>
              <a:buFont typeface="Wingdings" pitchFamily="2" charset="2"/>
              <a:buChar char="§"/>
              <a:defRPr sz="2000" kern="1200">
                <a:solidFill>
                  <a:schemeClr val="tx2"/>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02C282"/>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FFCC00"/>
              </a:buClr>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kern="1200" dirty="0"/>
          </a:p>
          <a:p>
            <a:pPr marL="0" indent="0">
              <a:buNone/>
            </a:pPr>
            <a:r>
              <a:rPr lang="fr-FR" kern="1200" dirty="0"/>
              <a:t>Améliorer votre expression écrite : une grande nécessité !!</a:t>
            </a:r>
          </a:p>
          <a:p>
            <a:pPr marL="0" indent="0">
              <a:buNone/>
            </a:pPr>
            <a:endParaRPr lang="fr-FR" kern="1200" dirty="0"/>
          </a:p>
          <a:p>
            <a:pPr marL="0" indent="0">
              <a:buNone/>
            </a:pPr>
            <a:endParaRPr lang="fr-FR" kern="1200" dirty="0"/>
          </a:p>
          <a:p>
            <a:pPr marL="0" indent="0">
              <a:buNone/>
            </a:pPr>
            <a:r>
              <a:rPr lang="fr-FR" kern="1200" dirty="0"/>
              <a:t>Rappel: ce travail donne lieu à une évaluation intégrée dans DAMS</a:t>
            </a:r>
          </a:p>
          <a:p>
            <a:pPr marL="0" indent="0">
              <a:buNone/>
            </a:pPr>
            <a:endParaRPr lang="fr-FR" kern="1200" dirty="0"/>
          </a:p>
          <a:p>
            <a:pPr marL="0" indent="0">
              <a:buNone/>
            </a:pPr>
            <a:endParaRPr lang="fr-FR" b="1" kern="1200" dirty="0">
              <a:solidFill>
                <a:srgbClr val="FF0000"/>
              </a:solidFill>
            </a:endParaRPr>
          </a:p>
          <a:p>
            <a:pPr marL="0" indent="0">
              <a:buNone/>
            </a:pPr>
            <a:endParaRPr lang="fr-FR" b="1" kern="1200" dirty="0">
              <a:solidFill>
                <a:srgbClr val="FF0000"/>
              </a:solidFill>
            </a:endParaRPr>
          </a:p>
        </p:txBody>
      </p:sp>
    </p:spTree>
    <p:extLst>
      <p:ext uri="{BB962C8B-B14F-4D97-AF65-F5344CB8AC3E}">
        <p14:creationId xmlns:p14="http://schemas.microsoft.com/office/powerpoint/2010/main" val="2599765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C8321-5E22-EC7D-A4C3-A002785DCB97}"/>
            </a:ext>
          </a:extLst>
        </p:cNvPr>
        <p:cNvGrpSpPr/>
        <p:nvPr/>
      </p:nvGrpSpPr>
      <p:grpSpPr>
        <a:xfrm>
          <a:off x="0" y="0"/>
          <a:ext cx="0" cy="0"/>
          <a:chOff x="0" y="0"/>
          <a:chExt cx="0" cy="0"/>
        </a:xfrm>
      </p:grpSpPr>
      <p:sp>
        <p:nvSpPr>
          <p:cNvPr id="13316" name="Espace réservé du numéro de diapositive 6">
            <a:extLst>
              <a:ext uri="{FF2B5EF4-FFF2-40B4-BE49-F238E27FC236}">
                <a16:creationId xmlns:a16="http://schemas.microsoft.com/office/drawing/2014/main" id="{78C13D0C-CC44-7641-7CE1-F019C857AED8}"/>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024E68-3888-442C-BC1B-7F449CEA1E38}" type="slidenum">
              <a:rPr lang="fr-FR" altLang="fr-FR" sz="1600">
                <a:solidFill>
                  <a:srgbClr val="898989"/>
                </a:solidFill>
              </a:rPr>
              <a:pPr>
                <a:spcBef>
                  <a:spcPct val="0"/>
                </a:spcBef>
                <a:buFontTx/>
                <a:buNone/>
              </a:pPr>
              <a:t>14</a:t>
            </a:fld>
            <a:endParaRPr lang="fr-FR" altLang="fr-FR" sz="1600" dirty="0">
              <a:solidFill>
                <a:srgbClr val="898989"/>
              </a:solidFill>
            </a:endParaRPr>
          </a:p>
        </p:txBody>
      </p:sp>
      <p:sp>
        <p:nvSpPr>
          <p:cNvPr id="5" name="Titre 1">
            <a:extLst>
              <a:ext uri="{FF2B5EF4-FFF2-40B4-BE49-F238E27FC236}">
                <a16:creationId xmlns:a16="http://schemas.microsoft.com/office/drawing/2014/main" id="{18EA660A-2616-3F94-178B-99A8F5C8BD68}"/>
              </a:ext>
            </a:extLst>
          </p:cNvPr>
          <p:cNvSpPr>
            <a:spLocks noGrp="1"/>
          </p:cNvSpPr>
          <p:nvPr>
            <p:ph type="title"/>
          </p:nvPr>
        </p:nvSpPr>
        <p:spPr/>
        <p:txBody>
          <a:bodyPr/>
          <a:lstStyle/>
          <a:p>
            <a:pPr algn="ctr"/>
            <a:r>
              <a:rPr lang="fr-FR" altLang="fr-FR" dirty="0"/>
              <a:t>Bilan du S1</a:t>
            </a:r>
            <a:br>
              <a:rPr lang="fr-FR" altLang="fr-FR" dirty="0"/>
            </a:br>
            <a:r>
              <a:rPr lang="fr-FR" altLang="fr-FR" dirty="0"/>
              <a:t>Promo2027</a:t>
            </a:r>
          </a:p>
        </p:txBody>
      </p:sp>
      <p:sp>
        <p:nvSpPr>
          <p:cNvPr id="6" name="Espace réservé du contenu 2">
            <a:extLst>
              <a:ext uri="{FF2B5EF4-FFF2-40B4-BE49-F238E27FC236}">
                <a16:creationId xmlns:a16="http://schemas.microsoft.com/office/drawing/2014/main" id="{88DBE170-3E0D-D47F-E017-0862B311B365}"/>
              </a:ext>
            </a:extLst>
          </p:cNvPr>
          <p:cNvSpPr>
            <a:spLocks noGrp="1"/>
          </p:cNvSpPr>
          <p:nvPr>
            <p:ph idx="1"/>
          </p:nvPr>
        </p:nvSpPr>
        <p:spPr>
          <a:xfrm>
            <a:off x="4775986" y="532206"/>
            <a:ext cx="7564122" cy="1261745"/>
          </a:xfrm>
        </p:spPr>
        <p:txBody>
          <a:bodyPr/>
          <a:lstStyle/>
          <a:p>
            <a:endParaRPr lang="fr-FR" sz="2000" b="1" dirty="0"/>
          </a:p>
          <a:p>
            <a:r>
              <a:rPr lang="fr-FR" sz="2000" b="1" dirty="0"/>
              <a:t>Notre point de vue : Bilan général un peu mitigé, pourquoi ?</a:t>
            </a:r>
          </a:p>
          <a:p>
            <a:endParaRPr lang="fr-FR" sz="2000" b="1" dirty="0"/>
          </a:p>
          <a:p>
            <a:endParaRPr lang="fr-FR" sz="1700" dirty="0"/>
          </a:p>
        </p:txBody>
      </p:sp>
      <p:sp>
        <p:nvSpPr>
          <p:cNvPr id="8" name="Espace réservé du contenu 2">
            <a:extLst>
              <a:ext uri="{FF2B5EF4-FFF2-40B4-BE49-F238E27FC236}">
                <a16:creationId xmlns:a16="http://schemas.microsoft.com/office/drawing/2014/main" id="{A4E9E485-9526-7BEF-5793-EAF64E31DA78}"/>
              </a:ext>
            </a:extLst>
          </p:cNvPr>
          <p:cNvSpPr txBox="1">
            <a:spLocks/>
          </p:cNvSpPr>
          <p:nvPr/>
        </p:nvSpPr>
        <p:spPr>
          <a:xfrm>
            <a:off x="4775986" y="5207418"/>
            <a:ext cx="7564122" cy="112046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fr-FR" sz="2000" b="1" dirty="0"/>
          </a:p>
          <a:p>
            <a:r>
              <a:rPr lang="fr-FR" sz="2000" b="1" dirty="0"/>
              <a:t>Résidence</a:t>
            </a:r>
          </a:p>
          <a:p>
            <a:r>
              <a:rPr lang="fr-FR" sz="2000" b="1" dirty="0"/>
              <a:t> </a:t>
            </a:r>
            <a:endParaRPr lang="fr-FR" sz="1700" dirty="0"/>
          </a:p>
          <a:p>
            <a:pPr lvl="1"/>
            <a:endParaRPr lang="fr-FR" sz="2000" dirty="0"/>
          </a:p>
          <a:p>
            <a:pPr lvl="1"/>
            <a:endParaRPr lang="fr-FR" sz="2000" dirty="0"/>
          </a:p>
          <a:p>
            <a:pPr lvl="1"/>
            <a:endParaRPr lang="fr-FR" sz="2000" dirty="0"/>
          </a:p>
          <a:p>
            <a:endParaRPr lang="fr-FR" sz="1600" dirty="0"/>
          </a:p>
          <a:p>
            <a:endParaRPr lang="fr-FR" dirty="0"/>
          </a:p>
        </p:txBody>
      </p:sp>
      <p:sp>
        <p:nvSpPr>
          <p:cNvPr id="10" name="Espace réservé du contenu 2">
            <a:extLst>
              <a:ext uri="{FF2B5EF4-FFF2-40B4-BE49-F238E27FC236}">
                <a16:creationId xmlns:a16="http://schemas.microsoft.com/office/drawing/2014/main" id="{1426205C-6765-608A-AC8C-C066E3EEC915}"/>
              </a:ext>
            </a:extLst>
          </p:cNvPr>
          <p:cNvSpPr txBox="1">
            <a:spLocks/>
          </p:cNvSpPr>
          <p:nvPr/>
        </p:nvSpPr>
        <p:spPr>
          <a:xfrm>
            <a:off x="4775986" y="1791865"/>
            <a:ext cx="7564122" cy="374441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fr-FR" sz="2000" b="1" dirty="0"/>
          </a:p>
          <a:p>
            <a:endParaRPr lang="fr-FR" sz="2000" b="1" dirty="0"/>
          </a:p>
          <a:p>
            <a:r>
              <a:rPr lang="fr-FR" sz="2000" b="1" dirty="0"/>
              <a:t>JAAZ</a:t>
            </a:r>
          </a:p>
          <a:p>
            <a:pPr marL="342900" indent="-342900">
              <a:buFontTx/>
              <a:buChar char="-"/>
            </a:pPr>
            <a:r>
              <a:rPr lang="fr-FR" sz="2000" b="1" dirty="0"/>
              <a:t>A quoi cela correspond-il ? </a:t>
            </a:r>
          </a:p>
          <a:p>
            <a:pPr marL="342900" indent="-342900">
              <a:buFontTx/>
              <a:buChar char="-"/>
            </a:pPr>
            <a:r>
              <a:rPr lang="fr-FR" sz="2000" b="1" dirty="0"/>
              <a:t>Des missions basées sur la confiance</a:t>
            </a:r>
          </a:p>
          <a:p>
            <a:pPr marL="342900" indent="-342900">
              <a:buFontTx/>
              <a:buChar char="-"/>
            </a:pPr>
            <a:r>
              <a:rPr lang="fr-FR" sz="2000" b="1" dirty="0"/>
              <a:t>Les besoins actuels : promotion de l’institut</a:t>
            </a:r>
          </a:p>
          <a:p>
            <a:r>
              <a:rPr lang="fr-FR" b="1" dirty="0">
                <a:hlinkClick r:id="rId2"/>
              </a:rPr>
              <a:t>https://docs.google.com/spreadsheets/d/1mfM0SjEIn88iyN4Ma4303ZT1_QEx9JgFiTQBxG1otUk/edit?usp=sharing</a:t>
            </a:r>
            <a:endParaRPr lang="fr-FR" b="1" dirty="0"/>
          </a:p>
          <a:p>
            <a:r>
              <a:rPr lang="fr-FR" sz="2000" b="1" dirty="0"/>
              <a:t> </a:t>
            </a:r>
            <a:endParaRPr lang="fr-FR" sz="1700" dirty="0"/>
          </a:p>
          <a:p>
            <a:pPr marL="342900" lvl="1" indent="0">
              <a:buNone/>
            </a:pPr>
            <a:endParaRPr lang="fr-FR" sz="2000" dirty="0"/>
          </a:p>
          <a:p>
            <a:endParaRPr lang="fr-FR" sz="1600" dirty="0"/>
          </a:p>
          <a:p>
            <a:endParaRPr lang="fr-FR" dirty="0"/>
          </a:p>
        </p:txBody>
      </p:sp>
    </p:spTree>
    <p:extLst>
      <p:ext uri="{BB962C8B-B14F-4D97-AF65-F5344CB8AC3E}">
        <p14:creationId xmlns:p14="http://schemas.microsoft.com/office/powerpoint/2010/main" val="324587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A51BE-C10A-1790-DD44-AB6CCA484025}"/>
            </a:ext>
          </a:extLst>
        </p:cNvPr>
        <p:cNvGrpSpPr/>
        <p:nvPr/>
      </p:nvGrpSpPr>
      <p:grpSpPr>
        <a:xfrm>
          <a:off x="0" y="0"/>
          <a:ext cx="0" cy="0"/>
          <a:chOff x="0" y="0"/>
          <a:chExt cx="0" cy="0"/>
        </a:xfrm>
      </p:grpSpPr>
      <p:sp>
        <p:nvSpPr>
          <p:cNvPr id="13314" name="Titre 1">
            <a:extLst>
              <a:ext uri="{FF2B5EF4-FFF2-40B4-BE49-F238E27FC236}">
                <a16:creationId xmlns:a16="http://schemas.microsoft.com/office/drawing/2014/main" id="{3082FA69-A686-3207-D923-EACA64A6FAD0}"/>
              </a:ext>
            </a:extLst>
          </p:cNvPr>
          <p:cNvSpPr>
            <a:spLocks noGrp="1"/>
          </p:cNvSpPr>
          <p:nvPr>
            <p:ph type="title"/>
          </p:nvPr>
        </p:nvSpPr>
        <p:spPr>
          <a:xfrm>
            <a:off x="342899" y="635000"/>
            <a:ext cx="3918857" cy="5626100"/>
          </a:xfrm>
        </p:spPr>
        <p:txBody>
          <a:bodyPr/>
          <a:lstStyle/>
          <a:p>
            <a:pPr algn="ctr"/>
            <a:r>
              <a:rPr lang="fr-FR" altLang="fr-FR" dirty="0"/>
              <a:t>Méthodologie de travail,</a:t>
            </a:r>
            <a:br>
              <a:rPr lang="fr-FR" altLang="fr-FR" dirty="0"/>
            </a:br>
            <a:r>
              <a:rPr lang="fr-FR" altLang="fr-FR" dirty="0"/>
              <a:t>Réflexion personnelle</a:t>
            </a:r>
          </a:p>
        </p:txBody>
      </p:sp>
      <p:sp>
        <p:nvSpPr>
          <p:cNvPr id="13316" name="Espace réservé du numéro de diapositive 6">
            <a:extLst>
              <a:ext uri="{FF2B5EF4-FFF2-40B4-BE49-F238E27FC236}">
                <a16:creationId xmlns:a16="http://schemas.microsoft.com/office/drawing/2014/main" id="{2A0C9BFA-1733-901F-8A6F-3589CD31F4A3}"/>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024E68-3888-442C-BC1B-7F449CEA1E38}" type="slidenum">
              <a:rPr lang="fr-FR" altLang="fr-FR" sz="1600">
                <a:solidFill>
                  <a:srgbClr val="898989"/>
                </a:solidFill>
              </a:rPr>
              <a:pPr>
                <a:spcBef>
                  <a:spcPct val="0"/>
                </a:spcBef>
                <a:buFontTx/>
                <a:buNone/>
              </a:pPr>
              <a:t>15</a:t>
            </a:fld>
            <a:endParaRPr lang="fr-FR" altLang="fr-FR" sz="1600" dirty="0">
              <a:solidFill>
                <a:srgbClr val="898989"/>
              </a:solidFill>
            </a:endParaRPr>
          </a:p>
        </p:txBody>
      </p:sp>
      <p:sp>
        <p:nvSpPr>
          <p:cNvPr id="9" name="Espace réservé du contenu 2">
            <a:extLst>
              <a:ext uri="{FF2B5EF4-FFF2-40B4-BE49-F238E27FC236}">
                <a16:creationId xmlns:a16="http://schemas.microsoft.com/office/drawing/2014/main" id="{CBBE8D09-2A5C-A059-C8B6-2457209EADF9}"/>
              </a:ext>
            </a:extLst>
          </p:cNvPr>
          <p:cNvSpPr>
            <a:spLocks noGrp="1"/>
          </p:cNvSpPr>
          <p:nvPr/>
        </p:nvSpPr>
        <p:spPr bwMode="auto">
          <a:xfrm>
            <a:off x="4681621" y="1668137"/>
            <a:ext cx="7055853" cy="27835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00000"/>
              </a:buClr>
              <a:buSzPct val="150000"/>
              <a:buFont typeface="Arial" charset="0"/>
              <a:buChar char="•"/>
              <a:defRPr sz="2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2"/>
              </a:buClr>
              <a:buFont typeface="Wingdings" pitchFamily="2" charset="2"/>
              <a:buChar char="§"/>
              <a:defRPr sz="2000" kern="1200">
                <a:solidFill>
                  <a:schemeClr val="tx2"/>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02C282"/>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FFCC00"/>
              </a:buClr>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kern="1200" dirty="0"/>
          </a:p>
          <a:p>
            <a:pPr marL="0" indent="0">
              <a:buNone/>
            </a:pPr>
            <a:endParaRPr lang="fr-FR" kern="1200" dirty="0"/>
          </a:p>
          <a:p>
            <a:pPr marL="0" indent="0">
              <a:buNone/>
            </a:pPr>
            <a:endParaRPr lang="fr-FR" b="1" kern="1200" dirty="0">
              <a:solidFill>
                <a:srgbClr val="FF0000"/>
              </a:solidFill>
            </a:endParaRPr>
          </a:p>
          <a:p>
            <a:pPr marL="0" indent="0">
              <a:buNone/>
            </a:pPr>
            <a:endParaRPr lang="fr-FR" b="1" kern="1200" dirty="0">
              <a:solidFill>
                <a:srgbClr val="FF0000"/>
              </a:solidFill>
            </a:endParaRPr>
          </a:p>
        </p:txBody>
      </p:sp>
      <p:sp>
        <p:nvSpPr>
          <p:cNvPr id="2" name="ZoneTexte 1">
            <a:extLst>
              <a:ext uri="{FF2B5EF4-FFF2-40B4-BE49-F238E27FC236}">
                <a16:creationId xmlns:a16="http://schemas.microsoft.com/office/drawing/2014/main" id="{2ACCAF8E-9D03-B7CA-053F-6F6C165F8BBF}"/>
              </a:ext>
            </a:extLst>
          </p:cNvPr>
          <p:cNvSpPr txBox="1"/>
          <p:nvPr/>
        </p:nvSpPr>
        <p:spPr>
          <a:xfrm>
            <a:off x="4681621" y="1429555"/>
            <a:ext cx="7549631" cy="2800767"/>
          </a:xfrm>
          <a:prstGeom prst="rect">
            <a:avLst/>
          </a:prstGeom>
          <a:noFill/>
        </p:spPr>
        <p:txBody>
          <a:bodyPr wrap="none" rtlCol="0">
            <a:spAutoFit/>
          </a:bodyPr>
          <a:lstStyle/>
          <a:p>
            <a:r>
              <a:rPr lang="fr-FR" sz="2800" b="1" dirty="0"/>
              <a:t>Un temps de réflexion </a:t>
            </a:r>
          </a:p>
          <a:p>
            <a:r>
              <a:rPr lang="fr-FR" sz="2800" b="1" dirty="0"/>
              <a:t>sur la méthodologie de travail personnel :</a:t>
            </a:r>
          </a:p>
          <a:p>
            <a:endParaRPr lang="fr-FR" sz="2000" b="1" dirty="0"/>
          </a:p>
          <a:p>
            <a:pPr marL="285750" indent="-285750">
              <a:buFontTx/>
              <a:buChar char="-"/>
            </a:pPr>
            <a:r>
              <a:rPr lang="fr-FR" sz="2000" dirty="0"/>
              <a:t>Au cours du semestre</a:t>
            </a:r>
          </a:p>
          <a:p>
            <a:endParaRPr lang="fr-FR" sz="2000" dirty="0"/>
          </a:p>
          <a:p>
            <a:pPr marL="285750" indent="-285750">
              <a:buFontTx/>
              <a:buChar char="-"/>
            </a:pPr>
            <a:r>
              <a:rPr lang="fr-FR" sz="2000" dirty="0"/>
              <a:t>Organisation des révisions pour les examens terminaux du semestre</a:t>
            </a:r>
          </a:p>
          <a:p>
            <a:endParaRPr lang="fr-FR" sz="2000" dirty="0"/>
          </a:p>
          <a:p>
            <a:pPr marL="285750" indent="-285750">
              <a:buFontTx/>
              <a:buChar char="-"/>
            </a:pPr>
            <a:r>
              <a:rPr lang="fr-FR" sz="2000" dirty="0"/>
              <a:t>Des résolutions pour le S2 ?</a:t>
            </a:r>
          </a:p>
        </p:txBody>
      </p:sp>
    </p:spTree>
    <p:extLst>
      <p:ext uri="{BB962C8B-B14F-4D97-AF65-F5344CB8AC3E}">
        <p14:creationId xmlns:p14="http://schemas.microsoft.com/office/powerpoint/2010/main" val="1810385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451CD413-4E2A-4804-AE86-436350F28EF1}" type="slidenum">
              <a:rPr lang="fr-FR" smtClean="0"/>
              <a:pPr>
                <a:defRPr/>
              </a:pPr>
              <a:t>16</a:t>
            </a:fld>
            <a:endParaRPr lang="fr-FR"/>
          </a:p>
        </p:txBody>
      </p:sp>
      <p:sp>
        <p:nvSpPr>
          <p:cNvPr id="5" name="Titre 4"/>
          <p:cNvSpPr>
            <a:spLocks noGrp="1"/>
          </p:cNvSpPr>
          <p:nvPr>
            <p:ph type="ctrTitle"/>
          </p:nvPr>
        </p:nvSpPr>
        <p:spPr/>
        <p:txBody>
          <a:bodyPr/>
          <a:lstStyle/>
          <a:p>
            <a:r>
              <a:rPr lang="fr-FR" sz="4400" dirty="0"/>
              <a:t>S2</a:t>
            </a:r>
          </a:p>
        </p:txBody>
      </p:sp>
    </p:spTree>
    <p:extLst>
      <p:ext uri="{BB962C8B-B14F-4D97-AF65-F5344CB8AC3E}">
        <p14:creationId xmlns:p14="http://schemas.microsoft.com/office/powerpoint/2010/main" val="800995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17</a:t>
            </a:fld>
            <a:endParaRPr lang="fr-FR">
              <a:solidFill>
                <a:prstClr val="black">
                  <a:tint val="75000"/>
                </a:prstClr>
              </a:solidFill>
            </a:endParaRPr>
          </a:p>
        </p:txBody>
      </p:sp>
      <p:sp>
        <p:nvSpPr>
          <p:cNvPr id="5" name="Titre 3"/>
          <p:cNvSpPr>
            <a:spLocks noGrp="1"/>
          </p:cNvSpPr>
          <p:nvPr>
            <p:ph type="title"/>
          </p:nvPr>
        </p:nvSpPr>
        <p:spPr/>
        <p:txBody>
          <a:bodyPr/>
          <a:lstStyle/>
          <a:p>
            <a:r>
              <a:rPr lang="fr-FR" dirty="0"/>
              <a:t>Les objectifs de l’année</a:t>
            </a:r>
            <a:br>
              <a:rPr lang="fr-FR" dirty="0"/>
            </a:br>
            <a:r>
              <a:rPr lang="fr-FR" dirty="0"/>
              <a:t>(non exhaustif!)</a:t>
            </a:r>
          </a:p>
        </p:txBody>
      </p:sp>
      <p:sp>
        <p:nvSpPr>
          <p:cNvPr id="6" name="Espace réservé du contenu 4"/>
          <p:cNvSpPr>
            <a:spLocks noGrp="1"/>
          </p:cNvSpPr>
          <p:nvPr>
            <p:ph idx="1"/>
          </p:nvPr>
        </p:nvSpPr>
        <p:spPr>
          <a:xfrm>
            <a:off x="4615275" y="153736"/>
            <a:ext cx="7737873" cy="5926221"/>
          </a:xfrm>
        </p:spPr>
        <p:txBody>
          <a:bodyPr/>
          <a:lstStyle/>
          <a:p>
            <a:pPr marL="457200" indent="-457200">
              <a:buFont typeface="Wingdings" panose="05000000000000000000" pitchFamily="2" charset="2"/>
              <a:buChar char="q"/>
            </a:pPr>
            <a:r>
              <a:rPr lang="fr-FR" sz="2400" dirty="0"/>
              <a:t>Trouver ou retrouver le plaisir d’apprendre</a:t>
            </a:r>
          </a:p>
          <a:p>
            <a:pPr marL="457200" indent="-457200">
              <a:buFont typeface="Wingdings" panose="05000000000000000000" pitchFamily="2" charset="2"/>
              <a:buChar char="q"/>
            </a:pPr>
            <a:endParaRPr lang="fr-FR" sz="2400" dirty="0"/>
          </a:p>
          <a:p>
            <a:pPr marL="457200" indent="-457200">
              <a:buFont typeface="Wingdings" panose="05000000000000000000" pitchFamily="2" charset="2"/>
              <a:buChar char="q"/>
            </a:pPr>
            <a:r>
              <a:rPr lang="fr-FR" sz="2400" dirty="0"/>
              <a:t>Découvrir d’autres méthodes pédagogiques</a:t>
            </a:r>
          </a:p>
          <a:p>
            <a:pPr marL="457200" indent="-457200">
              <a:buFont typeface="Wingdings" panose="05000000000000000000" pitchFamily="2" charset="2"/>
              <a:buChar char="q"/>
            </a:pPr>
            <a:endParaRPr lang="fr-FR" sz="2400" dirty="0"/>
          </a:p>
          <a:p>
            <a:pPr marL="457200" indent="-457200">
              <a:buFont typeface="Wingdings" panose="05000000000000000000" pitchFamily="2" charset="2"/>
              <a:buChar char="q"/>
            </a:pPr>
            <a:r>
              <a:rPr lang="fr-FR" sz="2400" dirty="0"/>
              <a:t>Renforcer vos points faibles et faire profiter les autres de vos points forts</a:t>
            </a:r>
          </a:p>
          <a:p>
            <a:pPr marL="457200" indent="-457200">
              <a:buFont typeface="Wingdings" panose="05000000000000000000" pitchFamily="2" charset="2"/>
              <a:buChar char="q"/>
            </a:pPr>
            <a:endParaRPr lang="fr-FR" sz="2400" dirty="0"/>
          </a:p>
          <a:p>
            <a:pPr marL="457200" indent="-457200">
              <a:buFont typeface="Wingdings" panose="05000000000000000000" pitchFamily="2" charset="2"/>
              <a:buChar char="q"/>
            </a:pPr>
            <a:r>
              <a:rPr lang="fr-FR" sz="2400" dirty="0"/>
              <a:t>Découvrir et utiliser les avantages de la diversité</a:t>
            </a:r>
          </a:p>
          <a:p>
            <a:pPr marL="457200" indent="-457200">
              <a:buFont typeface="Wingdings" panose="05000000000000000000" pitchFamily="2" charset="2"/>
              <a:buChar char="q"/>
            </a:pPr>
            <a:endParaRPr lang="fr-FR" sz="2400" dirty="0"/>
          </a:p>
          <a:p>
            <a:pPr marL="457200" indent="-457200">
              <a:buFont typeface="Wingdings" panose="05000000000000000000" pitchFamily="2" charset="2"/>
              <a:buChar char="q"/>
            </a:pPr>
            <a:r>
              <a:rPr lang="fr-FR" sz="2400" dirty="0"/>
              <a:t>Apprendre à travailler en groupe</a:t>
            </a:r>
          </a:p>
          <a:p>
            <a:pPr marL="457200" indent="-457200">
              <a:buFont typeface="Wingdings" panose="05000000000000000000" pitchFamily="2" charset="2"/>
              <a:buChar char="q"/>
            </a:pPr>
            <a:endParaRPr lang="fr-FR" sz="2400" dirty="0"/>
          </a:p>
          <a:p>
            <a:pPr marL="457200" indent="-457200">
              <a:buFont typeface="Wingdings" panose="05000000000000000000" pitchFamily="2" charset="2"/>
              <a:buChar char="q"/>
            </a:pPr>
            <a:r>
              <a:rPr lang="fr-FR" sz="2400" dirty="0"/>
              <a:t>Découvrir l’interdisciplinarité</a:t>
            </a:r>
          </a:p>
          <a:p>
            <a:endParaRPr lang="fr-FR" sz="2400" dirty="0"/>
          </a:p>
          <a:p>
            <a:pPr marL="457200" indent="-457200">
              <a:buFont typeface="Wingdings" panose="05000000000000000000" pitchFamily="2" charset="2"/>
              <a:buChar char="q"/>
            </a:pPr>
            <a:r>
              <a:rPr lang="fr-FR" sz="2400" dirty="0"/>
              <a:t>Amorcer une réflexion sur votre Projet Professionnel</a:t>
            </a:r>
          </a:p>
          <a:p>
            <a:endParaRPr lang="fr-FR" sz="2800" b="1" dirty="0"/>
          </a:p>
          <a:p>
            <a:endParaRPr lang="fr-FR" dirty="0"/>
          </a:p>
        </p:txBody>
      </p:sp>
    </p:spTree>
    <p:extLst>
      <p:ext uri="{BB962C8B-B14F-4D97-AF65-F5344CB8AC3E}">
        <p14:creationId xmlns:p14="http://schemas.microsoft.com/office/powerpoint/2010/main" val="273324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p:txBody>
          <a:bodyPr/>
          <a:lstStyle/>
          <a:p>
            <a:pPr algn="ctr"/>
            <a:br>
              <a:rPr lang="fr-FR" altLang="fr-FR" dirty="0">
                <a:solidFill>
                  <a:schemeClr val="bg1"/>
                </a:solidFill>
              </a:rPr>
            </a:br>
            <a:r>
              <a:rPr lang="fr-FR" altLang="fr-FR" dirty="0">
                <a:solidFill>
                  <a:schemeClr val="bg1"/>
                </a:solidFill>
              </a:rPr>
              <a:t>Semestre 2 (S2)</a:t>
            </a:r>
          </a:p>
        </p:txBody>
      </p:sp>
      <p:sp>
        <p:nvSpPr>
          <p:cNvPr id="4" name="Espace réservé du numéro de diapositive 3"/>
          <p:cNvSpPr>
            <a:spLocks noGrp="1"/>
          </p:cNvSpPr>
          <p:nvPr>
            <p:ph type="sldNum" sz="quarter" idx="12"/>
          </p:nvPr>
        </p:nvSpPr>
        <p:spPr/>
        <p:txBody>
          <a:bodyPr/>
          <a:lstStyle/>
          <a:p>
            <a:pPr>
              <a:defRPr/>
            </a:pPr>
            <a:fld id="{451CD413-4E2A-4804-AE86-436350F28EF1}" type="slidenum">
              <a:rPr lang="fr-FR" smtClean="0"/>
              <a:pPr>
                <a:defRPr/>
              </a:pPr>
              <a:t>18</a:t>
            </a:fld>
            <a:endParaRPr lang="fr-FR"/>
          </a:p>
        </p:txBody>
      </p:sp>
      <p:sp>
        <p:nvSpPr>
          <p:cNvPr id="20" name="ZoneTexte 19"/>
          <p:cNvSpPr txBox="1"/>
          <p:nvPr/>
        </p:nvSpPr>
        <p:spPr>
          <a:xfrm>
            <a:off x="5027300" y="5150968"/>
            <a:ext cx="605141" cy="400110"/>
          </a:xfrm>
          <a:prstGeom prst="rect">
            <a:avLst/>
          </a:prstGeom>
          <a:noFill/>
        </p:spPr>
        <p:txBody>
          <a:bodyPr wrap="none" rtlCol="0">
            <a:spAutoFit/>
          </a:bodyPr>
          <a:lstStyle/>
          <a:p>
            <a:pPr algn="ctr"/>
            <a:r>
              <a:rPr lang="fr-FR" sz="1000" b="1" dirty="0">
                <a:solidFill>
                  <a:schemeClr val="bg1"/>
                </a:solidFill>
              </a:rPr>
              <a:t>Pilier</a:t>
            </a:r>
          </a:p>
          <a:p>
            <a:pPr algn="ctr"/>
            <a:r>
              <a:rPr lang="fr-FR" sz="1000" b="1" dirty="0">
                <a:solidFill>
                  <a:schemeClr val="bg1"/>
                </a:solidFill>
              </a:rPr>
              <a:t>Scient.</a:t>
            </a:r>
          </a:p>
        </p:txBody>
      </p:sp>
      <p:sp>
        <p:nvSpPr>
          <p:cNvPr id="21" name="ZoneTexte 20"/>
          <p:cNvSpPr txBox="1"/>
          <p:nvPr/>
        </p:nvSpPr>
        <p:spPr>
          <a:xfrm>
            <a:off x="9347780" y="4358880"/>
            <a:ext cx="605141" cy="400110"/>
          </a:xfrm>
          <a:prstGeom prst="rect">
            <a:avLst/>
          </a:prstGeom>
          <a:noFill/>
        </p:spPr>
        <p:txBody>
          <a:bodyPr wrap="none" rtlCol="0">
            <a:spAutoFit/>
          </a:bodyPr>
          <a:lstStyle/>
          <a:p>
            <a:pPr algn="ctr"/>
            <a:r>
              <a:rPr lang="fr-FR" sz="1000" b="1" dirty="0">
                <a:solidFill>
                  <a:schemeClr val="bg1"/>
                </a:solidFill>
              </a:rPr>
              <a:t>Pilier</a:t>
            </a:r>
          </a:p>
          <a:p>
            <a:pPr algn="ctr"/>
            <a:r>
              <a:rPr lang="fr-FR" sz="1000" b="1" dirty="0">
                <a:solidFill>
                  <a:schemeClr val="bg1"/>
                </a:solidFill>
              </a:rPr>
              <a:t>Scient.</a:t>
            </a:r>
          </a:p>
        </p:txBody>
      </p:sp>
      <p:pic>
        <p:nvPicPr>
          <p:cNvPr id="41" name="Image 19" descr="interdiscipl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5777" y="4961544"/>
            <a:ext cx="2170445" cy="133164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Titre 28"/>
          <p:cNvSpPr txBox="1">
            <a:spLocks/>
          </p:cNvSpPr>
          <p:nvPr/>
        </p:nvSpPr>
        <p:spPr bwMode="auto">
          <a:xfrm>
            <a:off x="4580990" y="183444"/>
            <a:ext cx="6685644"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dirty="0">
                <a:solidFill>
                  <a:srgbClr val="C00000"/>
                </a:solidFill>
                <a:latin typeface="Calibri" charset="0"/>
                <a:cs typeface="Arial" charset="0"/>
              </a:rPr>
              <a:t>S2: des UE interdisciplinaires organisées autour de thèmes transversaux en lien avec des enjeux sociétaux</a:t>
            </a:r>
          </a:p>
        </p:txBody>
      </p:sp>
      <p:pic>
        <p:nvPicPr>
          <p:cNvPr id="50" name="Image 49">
            <a:extLst>
              <a:ext uri="{FF2B5EF4-FFF2-40B4-BE49-F238E27FC236}">
                <a16:creationId xmlns:a16="http://schemas.microsoft.com/office/drawing/2014/main" id="{3DA6BD7F-33B3-4881-99A2-209CE065D324}"/>
              </a:ext>
            </a:extLst>
          </p:cNvPr>
          <p:cNvPicPr>
            <a:picLocks noChangeAspect="1"/>
          </p:cNvPicPr>
          <p:nvPr/>
        </p:nvPicPr>
        <p:blipFill rotWithShape="1">
          <a:blip r:embed="rId3">
            <a:extLst>
              <a:ext uri="{28A0092B-C50C-407E-A947-70E740481C1C}">
                <a14:useLocalDpi xmlns:a14="http://schemas.microsoft.com/office/drawing/2010/main" val="0"/>
              </a:ext>
            </a:extLst>
          </a:blip>
          <a:srcRect l="3095" t="40370" r="47675" b="30618"/>
          <a:stretch/>
        </p:blipFill>
        <p:spPr>
          <a:xfrm>
            <a:off x="4515555" y="3570111"/>
            <a:ext cx="4769555" cy="1989666"/>
          </a:xfrm>
          <a:prstGeom prst="rect">
            <a:avLst/>
          </a:prstGeom>
        </p:spPr>
      </p:pic>
      <p:pic>
        <p:nvPicPr>
          <p:cNvPr id="54" name="Image 53">
            <a:extLst>
              <a:ext uri="{FF2B5EF4-FFF2-40B4-BE49-F238E27FC236}">
                <a16:creationId xmlns:a16="http://schemas.microsoft.com/office/drawing/2014/main" id="{3DA6BD7F-33B3-4881-99A2-209CE065D324}"/>
              </a:ext>
            </a:extLst>
          </p:cNvPr>
          <p:cNvPicPr>
            <a:picLocks noChangeAspect="1"/>
          </p:cNvPicPr>
          <p:nvPr/>
        </p:nvPicPr>
        <p:blipFill rotWithShape="1">
          <a:blip r:embed="rId3">
            <a:extLst>
              <a:ext uri="{28A0092B-C50C-407E-A947-70E740481C1C}">
                <a14:useLocalDpi xmlns:a14="http://schemas.microsoft.com/office/drawing/2010/main" val="0"/>
              </a:ext>
            </a:extLst>
          </a:blip>
          <a:srcRect l="3096" t="69178" r="47530" b="4073"/>
          <a:stretch/>
        </p:blipFill>
        <p:spPr>
          <a:xfrm>
            <a:off x="4515556" y="1269999"/>
            <a:ext cx="4783666" cy="1834445"/>
          </a:xfrm>
          <a:prstGeom prst="rect">
            <a:avLst/>
          </a:prstGeom>
        </p:spPr>
      </p:pic>
      <p:sp>
        <p:nvSpPr>
          <p:cNvPr id="56" name="ZoneTexte 55"/>
          <p:cNvSpPr txBox="1"/>
          <p:nvPr/>
        </p:nvSpPr>
        <p:spPr>
          <a:xfrm>
            <a:off x="9426223" y="3640665"/>
            <a:ext cx="2427110" cy="1815882"/>
          </a:xfrm>
          <a:prstGeom prst="rect">
            <a:avLst/>
          </a:prstGeom>
          <a:noFill/>
          <a:ln>
            <a:solidFill>
              <a:srgbClr val="6AB398"/>
            </a:solidFill>
          </a:ln>
        </p:spPr>
        <p:txBody>
          <a:bodyPr wrap="square" rtlCol="0">
            <a:spAutoFit/>
          </a:bodyPr>
          <a:lstStyle/>
          <a:p>
            <a:pPr marL="285750" indent="-285750">
              <a:buFont typeface="Arial"/>
              <a:buChar char="•"/>
            </a:pPr>
            <a:r>
              <a:rPr lang="fr-FR" sz="1600" b="1" dirty="0">
                <a:solidFill>
                  <a:srgbClr val="6AB398"/>
                </a:solidFill>
              </a:rPr>
              <a:t>APP</a:t>
            </a:r>
          </a:p>
          <a:p>
            <a:pPr marL="285750" indent="-285750">
              <a:buFont typeface="Arial"/>
              <a:buChar char="•"/>
            </a:pPr>
            <a:r>
              <a:rPr lang="fr-FR" sz="1600" b="1" dirty="0">
                <a:solidFill>
                  <a:srgbClr val="6AB398"/>
                </a:solidFill>
              </a:rPr>
              <a:t>TP Bio (enzymologie)</a:t>
            </a:r>
          </a:p>
          <a:p>
            <a:pPr marL="285750" indent="-285750">
              <a:buFont typeface="Arial"/>
              <a:buChar char="•"/>
            </a:pPr>
            <a:r>
              <a:rPr lang="fr-FR" sz="1600" b="1" dirty="0">
                <a:solidFill>
                  <a:srgbClr val="6AB398"/>
                </a:solidFill>
              </a:rPr>
              <a:t>Formation </a:t>
            </a:r>
            <a:r>
              <a:rPr lang="fr-FR" sz="1600" b="1" dirty="0" err="1">
                <a:solidFill>
                  <a:srgbClr val="6AB398"/>
                </a:solidFill>
              </a:rPr>
              <a:t>Arduino</a:t>
            </a:r>
            <a:endParaRPr lang="fr-FR" sz="1600" b="1" dirty="0">
              <a:solidFill>
                <a:srgbClr val="6AB398"/>
              </a:solidFill>
            </a:endParaRPr>
          </a:p>
          <a:p>
            <a:pPr marL="285750" indent="-285750">
              <a:buFont typeface="Arial"/>
              <a:buChar char="•"/>
            </a:pPr>
            <a:r>
              <a:rPr lang="fr-FR" sz="1600" b="1" dirty="0">
                <a:solidFill>
                  <a:srgbClr val="6AB398"/>
                </a:solidFill>
              </a:rPr>
              <a:t>Semaine SHS (Sciences Humaines et Sociales)</a:t>
            </a:r>
          </a:p>
          <a:p>
            <a:pPr marL="285750" indent="-285750">
              <a:buFont typeface="Arial"/>
              <a:buChar char="•"/>
            </a:pPr>
            <a:r>
              <a:rPr lang="fr-FR" sz="1600" b="1" dirty="0">
                <a:solidFill>
                  <a:srgbClr val="6AB398"/>
                </a:solidFill>
              </a:rPr>
              <a:t>Stage (2 semaines)</a:t>
            </a:r>
          </a:p>
          <a:p>
            <a:pPr marL="285750" indent="-285750">
              <a:buFont typeface="Arial"/>
              <a:buChar char="•"/>
            </a:pPr>
            <a:r>
              <a:rPr lang="fr-FR" sz="1600" b="1" dirty="0">
                <a:solidFill>
                  <a:srgbClr val="6AB398"/>
                </a:solidFill>
              </a:rPr>
              <a:t>Anglais</a:t>
            </a:r>
          </a:p>
        </p:txBody>
      </p:sp>
    </p:spTree>
    <p:extLst>
      <p:ext uri="{BB962C8B-B14F-4D97-AF65-F5344CB8AC3E}">
        <p14:creationId xmlns:p14="http://schemas.microsoft.com/office/powerpoint/2010/main" val="344081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solidFill>
                  <a:schemeClr val="bg1"/>
                </a:solidFill>
              </a:rPr>
              <a:t>Aspects pratiques</a:t>
            </a:r>
            <a:br>
              <a:rPr lang="fr-FR" dirty="0">
                <a:solidFill>
                  <a:schemeClr val="bg1"/>
                </a:solidFill>
              </a:rPr>
            </a:br>
            <a:r>
              <a:rPr lang="fr-FR" dirty="0">
                <a:solidFill>
                  <a:schemeClr val="bg1"/>
                </a:solidFill>
              </a:rPr>
              <a:t>Calendrier général</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19</a:t>
            </a:fld>
            <a:endParaRPr lang="fr-FR">
              <a:solidFill>
                <a:prstClr val="black">
                  <a:tint val="75000"/>
                </a:prstClr>
              </a:solidFill>
            </a:endParaRPr>
          </a:p>
        </p:txBody>
      </p:sp>
      <p:sp>
        <p:nvSpPr>
          <p:cNvPr id="6" name="Espace réservé du contenu 5"/>
          <p:cNvSpPr>
            <a:spLocks noGrp="1"/>
          </p:cNvSpPr>
          <p:nvPr>
            <p:ph idx="1"/>
          </p:nvPr>
        </p:nvSpPr>
        <p:spPr>
          <a:xfrm>
            <a:off x="4534473" y="-155221"/>
            <a:ext cx="7432344" cy="5626100"/>
          </a:xfrm>
        </p:spPr>
        <p:txBody>
          <a:bodyPr/>
          <a:lstStyle/>
          <a:p>
            <a:endParaRPr lang="fr-FR" sz="2400" u="sng" dirty="0"/>
          </a:p>
          <a:p>
            <a:endParaRPr lang="fr-FR" sz="2000" dirty="0"/>
          </a:p>
          <a:p>
            <a:r>
              <a:rPr lang="fr-FR" sz="2000" b="1" dirty="0"/>
              <a:t>Période 3 : du 6 janvier au 21 février 2024 inclus</a:t>
            </a:r>
          </a:p>
          <a:p>
            <a:r>
              <a:rPr lang="fr-FR" sz="2000" b="1" dirty="0">
                <a:solidFill>
                  <a:schemeClr val="accent5"/>
                </a:solidFill>
              </a:rPr>
              <a:t>Début des enseignements du S4 : semaine du 13 janvier 2025</a:t>
            </a:r>
          </a:p>
          <a:p>
            <a:r>
              <a:rPr lang="fr-FR" sz="2000" dirty="0"/>
              <a:t>Vacances d’hiver du 22 février au 30 février 2025 inclus</a:t>
            </a:r>
          </a:p>
          <a:p>
            <a:endParaRPr lang="fr-FR" sz="2000" b="1" dirty="0"/>
          </a:p>
          <a:p>
            <a:endParaRPr lang="fr-FR" sz="2000" b="1" dirty="0">
              <a:solidFill>
                <a:schemeClr val="accent5"/>
              </a:solidFill>
            </a:endParaRPr>
          </a:p>
          <a:p>
            <a:r>
              <a:rPr lang="fr-FR" sz="2000" b="1" dirty="0"/>
              <a:t>Période 4 : du 3 mars au 18 avril 2025 inclus</a:t>
            </a:r>
          </a:p>
          <a:p>
            <a:r>
              <a:rPr lang="fr-FR" sz="2000" dirty="0"/>
              <a:t>Vacances de printemps du 19 avril au 27 avril 2025 inclus</a:t>
            </a:r>
          </a:p>
          <a:p>
            <a:endParaRPr lang="fr-FR" sz="2000" dirty="0"/>
          </a:p>
          <a:p>
            <a:r>
              <a:rPr lang="fr-FR" sz="2000" b="1" dirty="0"/>
              <a:t>Période 5 : du 28 avril au 27 juin 2025</a:t>
            </a:r>
          </a:p>
          <a:p>
            <a:r>
              <a:rPr lang="fr-FR" sz="2000" b="1" dirty="0"/>
              <a:t>(rapport APP à rendre début juillet probablement)</a:t>
            </a:r>
          </a:p>
          <a:p>
            <a:endParaRPr lang="fr-FR" sz="2000" b="1" dirty="0"/>
          </a:p>
          <a:p>
            <a:r>
              <a:rPr lang="fr-FR" sz="2000" b="1" dirty="0">
                <a:solidFill>
                  <a:srgbClr val="C00000"/>
                </a:solidFill>
              </a:rPr>
              <a:t>Stage de 2 semaines du lundi 2 juin au Lundi 16 juin 2025 inclus</a:t>
            </a:r>
          </a:p>
        </p:txBody>
      </p:sp>
    </p:spTree>
    <p:extLst>
      <p:ext uri="{BB962C8B-B14F-4D97-AF65-F5344CB8AC3E}">
        <p14:creationId xmlns:p14="http://schemas.microsoft.com/office/powerpoint/2010/main" val="415182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600" dirty="0"/>
              <a:t>La licence Sciences et Technologies</a:t>
            </a:r>
          </a:p>
        </p:txBody>
      </p:sp>
    </p:spTree>
    <p:extLst>
      <p:ext uri="{BB962C8B-B14F-4D97-AF65-F5344CB8AC3E}">
        <p14:creationId xmlns:p14="http://schemas.microsoft.com/office/powerpoint/2010/main" val="1906132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sp>
        <p:nvSpPr>
          <p:cNvPr id="3" name="Titre 2"/>
          <p:cNvSpPr>
            <a:spLocks noGrp="1"/>
          </p:cNvSpPr>
          <p:nvPr>
            <p:ph type="title"/>
          </p:nvPr>
        </p:nvSpPr>
        <p:spPr/>
        <p:txBody>
          <a:bodyPr/>
          <a:lstStyle/>
          <a:p>
            <a:r>
              <a:rPr lang="fr-FR" i="1" dirty="0"/>
              <a:t>« Comment vivre pleinement </a:t>
            </a:r>
            <a:br>
              <a:rPr lang="fr-FR" i="1" dirty="0"/>
            </a:br>
            <a:r>
              <a:rPr lang="fr-FR" i="1" dirty="0"/>
              <a:t>et non subir </a:t>
            </a:r>
            <a:br>
              <a:rPr lang="fr-FR" i="1" dirty="0"/>
            </a:br>
            <a:r>
              <a:rPr lang="fr-FR" i="1" dirty="0"/>
              <a:t>le Semestre 2... »</a:t>
            </a:r>
            <a:br>
              <a:rPr lang="fr-FR" i="1" dirty="0"/>
            </a:br>
            <a:endParaRPr lang="fr-FR" dirty="0"/>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20</a:t>
            </a:fld>
            <a:endParaRPr lang="fr-FR">
              <a:solidFill>
                <a:prstClr val="black">
                  <a:tint val="75000"/>
                </a:prstClr>
              </a:solidFill>
            </a:endParaRPr>
          </a:p>
        </p:txBody>
      </p:sp>
      <p:grpSp>
        <p:nvGrpSpPr>
          <p:cNvPr id="6" name="Grouper 5"/>
          <p:cNvGrpSpPr/>
          <p:nvPr/>
        </p:nvGrpSpPr>
        <p:grpSpPr>
          <a:xfrm>
            <a:off x="6336006" y="1564349"/>
            <a:ext cx="3987800" cy="3937000"/>
            <a:chOff x="139700" y="1257300"/>
            <a:chExt cx="3987800" cy="3937000"/>
          </a:xfrm>
        </p:grpSpPr>
        <p:pic>
          <p:nvPicPr>
            <p:cNvPr id="7" name="Image 6"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1257300"/>
              <a:ext cx="3987800" cy="3937000"/>
            </a:xfrm>
            <a:prstGeom prst="rect">
              <a:avLst/>
            </a:prstGeom>
          </p:spPr>
        </p:pic>
        <p:sp>
          <p:nvSpPr>
            <p:cNvPr id="8" name="ZoneTexte 7"/>
            <p:cNvSpPr txBox="1"/>
            <p:nvPr/>
          </p:nvSpPr>
          <p:spPr>
            <a:xfrm rot="398777">
              <a:off x="2273300" y="2222500"/>
              <a:ext cx="747162" cy="307777"/>
            </a:xfrm>
            <a:prstGeom prst="rect">
              <a:avLst/>
            </a:prstGeom>
            <a:noFill/>
          </p:spPr>
          <p:txBody>
            <a:bodyPr wrap="none" rtlCol="0">
              <a:spAutoFit/>
            </a:bodyPr>
            <a:lstStyle/>
            <a:p>
              <a:r>
                <a:rPr lang="fr-FR" sz="1400" i="1" dirty="0"/>
                <a:t>Redox</a:t>
              </a:r>
            </a:p>
          </p:txBody>
        </p:sp>
        <p:sp>
          <p:nvSpPr>
            <p:cNvPr id="9" name="ZoneTexte 8"/>
            <p:cNvSpPr txBox="1"/>
            <p:nvPr/>
          </p:nvSpPr>
          <p:spPr>
            <a:xfrm rot="20873553">
              <a:off x="2078139" y="1844189"/>
              <a:ext cx="1505778" cy="276999"/>
            </a:xfrm>
            <a:prstGeom prst="rect">
              <a:avLst/>
            </a:prstGeom>
            <a:noFill/>
          </p:spPr>
          <p:txBody>
            <a:bodyPr wrap="none" rtlCol="0">
              <a:spAutoFit/>
            </a:bodyPr>
            <a:lstStyle/>
            <a:p>
              <a:r>
                <a:rPr lang="fr-FR" sz="1200" i="1" dirty="0"/>
                <a:t>Thermodynamique</a:t>
              </a:r>
            </a:p>
          </p:txBody>
        </p:sp>
        <p:sp>
          <p:nvSpPr>
            <p:cNvPr id="10" name="ZoneTexte 9"/>
            <p:cNvSpPr txBox="1"/>
            <p:nvPr/>
          </p:nvSpPr>
          <p:spPr>
            <a:xfrm rot="684357">
              <a:off x="2197100" y="3581400"/>
              <a:ext cx="866999" cy="307777"/>
            </a:xfrm>
            <a:prstGeom prst="rect">
              <a:avLst/>
            </a:prstGeom>
            <a:noFill/>
          </p:spPr>
          <p:txBody>
            <a:bodyPr wrap="none" rtlCol="0">
              <a:spAutoFit/>
            </a:bodyPr>
            <a:lstStyle/>
            <a:p>
              <a:r>
                <a:rPr lang="fr-FR" sz="1400" i="1" dirty="0"/>
                <a:t>Biologie</a:t>
              </a:r>
            </a:p>
          </p:txBody>
        </p:sp>
        <p:sp>
          <p:nvSpPr>
            <p:cNvPr id="11" name="ZoneTexte 10"/>
            <p:cNvSpPr txBox="1"/>
            <p:nvPr/>
          </p:nvSpPr>
          <p:spPr>
            <a:xfrm>
              <a:off x="2413000" y="3200400"/>
              <a:ext cx="857005" cy="307777"/>
            </a:xfrm>
            <a:prstGeom prst="rect">
              <a:avLst/>
            </a:prstGeom>
            <a:noFill/>
          </p:spPr>
          <p:txBody>
            <a:bodyPr wrap="none" rtlCol="0">
              <a:spAutoFit/>
            </a:bodyPr>
            <a:lstStyle/>
            <a:p>
              <a:r>
                <a:rPr lang="fr-FR" sz="1400" i="1" dirty="0"/>
                <a:t>Optique</a:t>
              </a:r>
            </a:p>
          </p:txBody>
        </p:sp>
        <p:sp>
          <p:nvSpPr>
            <p:cNvPr id="12" name="ZoneTexte 11"/>
            <p:cNvSpPr txBox="1"/>
            <p:nvPr/>
          </p:nvSpPr>
          <p:spPr>
            <a:xfrm rot="213422">
              <a:off x="825500" y="2019300"/>
              <a:ext cx="1228398" cy="261610"/>
            </a:xfrm>
            <a:prstGeom prst="rect">
              <a:avLst/>
            </a:prstGeom>
            <a:noFill/>
          </p:spPr>
          <p:txBody>
            <a:bodyPr wrap="none" rtlCol="0">
              <a:spAutoFit/>
            </a:bodyPr>
            <a:lstStyle/>
            <a:p>
              <a:r>
                <a:rPr lang="fr-FR" sz="1100" i="1" dirty="0"/>
                <a:t>Appareil digestif</a:t>
              </a:r>
            </a:p>
          </p:txBody>
        </p:sp>
        <p:sp>
          <p:nvSpPr>
            <p:cNvPr id="13" name="ZoneTexte 12"/>
            <p:cNvSpPr txBox="1"/>
            <p:nvPr/>
          </p:nvSpPr>
          <p:spPr>
            <a:xfrm>
              <a:off x="2247900" y="2768600"/>
              <a:ext cx="1156378" cy="307777"/>
            </a:xfrm>
            <a:prstGeom prst="rect">
              <a:avLst/>
            </a:prstGeom>
            <a:noFill/>
          </p:spPr>
          <p:txBody>
            <a:bodyPr wrap="none" rtlCol="0">
              <a:spAutoFit/>
            </a:bodyPr>
            <a:lstStyle/>
            <a:p>
              <a:r>
                <a:rPr lang="fr-FR" sz="1400" i="1" dirty="0"/>
                <a:t>UE Codage</a:t>
              </a:r>
            </a:p>
          </p:txBody>
        </p:sp>
        <p:sp>
          <p:nvSpPr>
            <p:cNvPr id="14" name="ZoneTexte 13"/>
            <p:cNvSpPr txBox="1"/>
            <p:nvPr/>
          </p:nvSpPr>
          <p:spPr>
            <a:xfrm rot="21290292">
              <a:off x="927100" y="2794000"/>
              <a:ext cx="1032856" cy="230832"/>
            </a:xfrm>
            <a:prstGeom prst="rect">
              <a:avLst/>
            </a:prstGeom>
            <a:noFill/>
          </p:spPr>
          <p:txBody>
            <a:bodyPr wrap="none" rtlCol="0">
              <a:spAutoFit/>
            </a:bodyPr>
            <a:lstStyle/>
            <a:p>
              <a:r>
                <a:rPr lang="fr-FR" sz="900" i="1" dirty="0" err="1"/>
                <a:t>Syst</a:t>
              </a:r>
              <a:r>
                <a:rPr lang="fr-FR" sz="900" i="1" dirty="0"/>
                <a:t> transitoires</a:t>
              </a:r>
            </a:p>
          </p:txBody>
        </p:sp>
        <p:sp>
          <p:nvSpPr>
            <p:cNvPr id="15" name="ZoneTexte 14"/>
            <p:cNvSpPr txBox="1"/>
            <p:nvPr/>
          </p:nvSpPr>
          <p:spPr>
            <a:xfrm>
              <a:off x="1168400" y="2400300"/>
              <a:ext cx="717093" cy="307777"/>
            </a:xfrm>
            <a:prstGeom prst="rect">
              <a:avLst/>
            </a:prstGeom>
            <a:noFill/>
          </p:spPr>
          <p:txBody>
            <a:bodyPr wrap="none" rtlCol="0">
              <a:spAutoFit/>
            </a:bodyPr>
            <a:lstStyle/>
            <a:p>
              <a:r>
                <a:rPr lang="fr-FR" sz="1400" i="1" dirty="0"/>
                <a:t>Maths</a:t>
              </a:r>
            </a:p>
          </p:txBody>
        </p:sp>
        <p:sp>
          <p:nvSpPr>
            <p:cNvPr id="16" name="ZoneTexte 15"/>
            <p:cNvSpPr txBox="1"/>
            <p:nvPr/>
          </p:nvSpPr>
          <p:spPr>
            <a:xfrm>
              <a:off x="787400" y="3365500"/>
              <a:ext cx="727737" cy="246221"/>
            </a:xfrm>
            <a:prstGeom prst="rect">
              <a:avLst/>
            </a:prstGeom>
            <a:noFill/>
          </p:spPr>
          <p:txBody>
            <a:bodyPr wrap="none" rtlCol="0">
              <a:spAutoFit/>
            </a:bodyPr>
            <a:lstStyle/>
            <a:p>
              <a:r>
                <a:rPr lang="fr-FR" sz="1000" i="1" dirty="0" err="1"/>
                <a:t>ReMaths</a:t>
              </a:r>
              <a:endParaRPr lang="fr-FR" sz="1000" i="1" dirty="0"/>
            </a:p>
          </p:txBody>
        </p:sp>
      </p:grpSp>
    </p:spTree>
    <p:extLst>
      <p:ext uri="{BB962C8B-B14F-4D97-AF65-F5344CB8AC3E}">
        <p14:creationId xmlns:p14="http://schemas.microsoft.com/office/powerpoint/2010/main" val="680448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rgbClr val="16375E"/>
                </a:solidFill>
              </a:rPr>
              <a:t>Sciences et Lumière </a:t>
            </a:r>
            <a:br>
              <a:rPr lang="fr-FR" dirty="0">
                <a:solidFill>
                  <a:srgbClr val="16375E"/>
                </a:solidFill>
              </a:rPr>
            </a:br>
            <a:r>
              <a:rPr lang="fr-FR" dirty="0">
                <a:solidFill>
                  <a:srgbClr val="16375E"/>
                </a:solidFill>
              </a:rPr>
              <a:t>58,5h</a:t>
            </a:r>
            <a:br>
              <a:rPr lang="fr-FR" dirty="0">
                <a:solidFill>
                  <a:srgbClr val="16375E"/>
                </a:solidFill>
              </a:rPr>
            </a:br>
            <a:r>
              <a:rPr lang="fr-FR" dirty="0">
                <a:solidFill>
                  <a:srgbClr val="16375E"/>
                </a:solidFill>
              </a:rPr>
              <a:t>5 ECTS</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21</a:t>
            </a:fld>
            <a:endParaRPr lang="fr-FR">
              <a:solidFill>
                <a:prstClr val="black">
                  <a:tint val="75000"/>
                </a:prstClr>
              </a:solidFill>
            </a:endParaRPr>
          </a:p>
        </p:txBody>
      </p:sp>
      <p:sp>
        <p:nvSpPr>
          <p:cNvPr id="7" name="Espace réservé du numéro de diapositive 3"/>
          <p:cNvSpPr txBox="1">
            <a:spLocks/>
          </p:cNvSpPr>
          <p:nvPr/>
        </p:nvSpPr>
        <p:spPr>
          <a:xfrm>
            <a:off x="9735168" y="5421231"/>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E076C66-E79B-4065-8A36-41B99BF0A03C}" type="slidenum">
              <a:rPr lang="fr-FR" smtClean="0"/>
              <a:pPr>
                <a:defRPr/>
              </a:pPr>
              <a:t>21</a:t>
            </a:fld>
            <a:endParaRPr lang="fr-FR" dirty="0"/>
          </a:p>
        </p:txBody>
      </p:sp>
      <p:sp>
        <p:nvSpPr>
          <p:cNvPr id="8" name="Rectangle 7"/>
          <p:cNvSpPr/>
          <p:nvPr/>
        </p:nvSpPr>
        <p:spPr>
          <a:xfrm>
            <a:off x="5975968" y="2265281"/>
            <a:ext cx="2413000" cy="93980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t>UE Lumière</a:t>
            </a:r>
          </a:p>
          <a:p>
            <a:pPr algn="ctr"/>
            <a:r>
              <a:rPr lang="fr-FR" sz="2400" b="1" dirty="0"/>
              <a:t>SFA2.10</a:t>
            </a:r>
          </a:p>
        </p:txBody>
      </p:sp>
      <p:sp>
        <p:nvSpPr>
          <p:cNvPr id="9" name="Ellipse 8"/>
          <p:cNvSpPr/>
          <p:nvPr/>
        </p:nvSpPr>
        <p:spPr>
          <a:xfrm>
            <a:off x="4819263" y="3994529"/>
            <a:ext cx="1638300" cy="6604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Chimie</a:t>
            </a:r>
          </a:p>
          <a:p>
            <a:pPr algn="ctr"/>
            <a:r>
              <a:rPr lang="fr-FR" sz="1200" i="1" dirty="0">
                <a:solidFill>
                  <a:srgbClr val="000000"/>
                </a:solidFill>
              </a:rPr>
              <a:t>Marie Erard</a:t>
            </a:r>
          </a:p>
        </p:txBody>
      </p:sp>
      <p:sp>
        <p:nvSpPr>
          <p:cNvPr id="10" name="Ellipse 9"/>
          <p:cNvSpPr/>
          <p:nvPr/>
        </p:nvSpPr>
        <p:spPr>
          <a:xfrm>
            <a:off x="5823568" y="626981"/>
            <a:ext cx="4165600" cy="1168400"/>
          </a:xfrm>
          <a:prstGeom prst="ellipse">
            <a:avLst/>
          </a:prstGeom>
          <a:solidFill>
            <a:srgbClr val="000090"/>
          </a:solidFill>
          <a:ln>
            <a:solidFill>
              <a:srgbClr val="4E67C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Physique </a:t>
            </a:r>
            <a:r>
              <a:rPr lang="fr-FR" sz="1400" dirty="0"/>
              <a:t>(optique)</a:t>
            </a:r>
          </a:p>
          <a:p>
            <a:pPr algn="ctr"/>
            <a:r>
              <a:rPr lang="fr-FR" sz="1200" i="1" dirty="0"/>
              <a:t>CM-TP-TD </a:t>
            </a:r>
          </a:p>
          <a:p>
            <a:pPr algn="ctr"/>
            <a:r>
              <a:rPr lang="fr-FR" sz="1200" i="1" dirty="0"/>
              <a:t>Karsten </a:t>
            </a:r>
            <a:r>
              <a:rPr lang="fr-FR" sz="1200" i="1" dirty="0" err="1"/>
              <a:t>Plamann</a:t>
            </a:r>
            <a:r>
              <a:rPr lang="fr-FR" sz="1200" i="1" dirty="0"/>
              <a:t> /Bahar </a:t>
            </a:r>
            <a:r>
              <a:rPr lang="fr-FR" sz="1200" i="1" dirty="0" err="1"/>
              <a:t>Asadipour</a:t>
            </a:r>
            <a:endParaRPr lang="fr-FR" sz="1200" i="1" dirty="0"/>
          </a:p>
          <a:p>
            <a:pPr algn="ctr"/>
            <a:endParaRPr lang="fr-FR" sz="1200" i="1" dirty="0"/>
          </a:p>
        </p:txBody>
      </p:sp>
      <p:sp>
        <p:nvSpPr>
          <p:cNvPr id="11" name="Ellipse 10"/>
          <p:cNvSpPr/>
          <p:nvPr/>
        </p:nvSpPr>
        <p:spPr>
          <a:xfrm>
            <a:off x="8655668" y="2074781"/>
            <a:ext cx="3670300" cy="1168400"/>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Ingénierie Physique</a:t>
            </a:r>
          </a:p>
          <a:p>
            <a:pPr algn="ctr"/>
            <a:r>
              <a:rPr lang="fr-FR" dirty="0">
                <a:solidFill>
                  <a:srgbClr val="000000"/>
                </a:solidFill>
              </a:rPr>
              <a:t> </a:t>
            </a:r>
            <a:r>
              <a:rPr lang="fr-FR" sz="1400" dirty="0">
                <a:solidFill>
                  <a:srgbClr val="000000"/>
                </a:solidFill>
              </a:rPr>
              <a:t>(Régimes transitoires)</a:t>
            </a:r>
          </a:p>
          <a:p>
            <a:pPr algn="ctr"/>
            <a:r>
              <a:rPr lang="fr-FR" sz="1200" i="1" dirty="0">
                <a:solidFill>
                  <a:srgbClr val="000000"/>
                </a:solidFill>
              </a:rPr>
              <a:t>CM et TD</a:t>
            </a:r>
          </a:p>
          <a:p>
            <a:pPr algn="ctr"/>
            <a:r>
              <a:rPr lang="fr-FR" sz="1200" i="1" dirty="0">
                <a:solidFill>
                  <a:srgbClr val="000000"/>
                </a:solidFill>
              </a:rPr>
              <a:t>Sylvie Retailleau ?</a:t>
            </a:r>
          </a:p>
        </p:txBody>
      </p:sp>
      <p:sp>
        <p:nvSpPr>
          <p:cNvPr id="12" name="Ellipse 11"/>
          <p:cNvSpPr/>
          <p:nvPr/>
        </p:nvSpPr>
        <p:spPr>
          <a:xfrm>
            <a:off x="8624588" y="3408281"/>
            <a:ext cx="4061092" cy="11684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Ingénierie Physique</a:t>
            </a:r>
          </a:p>
          <a:p>
            <a:pPr algn="ctr"/>
            <a:r>
              <a:rPr lang="fr-FR" dirty="0">
                <a:solidFill>
                  <a:srgbClr val="000000"/>
                </a:solidFill>
              </a:rPr>
              <a:t> </a:t>
            </a:r>
            <a:r>
              <a:rPr lang="fr-FR" sz="1400" dirty="0">
                <a:solidFill>
                  <a:srgbClr val="000000"/>
                </a:solidFill>
              </a:rPr>
              <a:t>(Signaux)</a:t>
            </a:r>
          </a:p>
          <a:p>
            <a:pPr algn="ctr"/>
            <a:r>
              <a:rPr lang="fr-FR" sz="1200" i="1" dirty="0">
                <a:solidFill>
                  <a:srgbClr val="000000"/>
                </a:solidFill>
              </a:rPr>
              <a:t>CM-TD-TP Houda </a:t>
            </a:r>
            <a:r>
              <a:rPr lang="fr-FR" sz="1200" i="1" dirty="0" err="1">
                <a:solidFill>
                  <a:srgbClr val="000000"/>
                </a:solidFill>
              </a:rPr>
              <a:t>Hassini</a:t>
            </a:r>
            <a:endParaRPr lang="fr-FR" sz="1200" i="1" dirty="0">
              <a:solidFill>
                <a:srgbClr val="000000"/>
              </a:solidFill>
            </a:endParaRPr>
          </a:p>
          <a:p>
            <a:pPr algn="ctr"/>
            <a:endParaRPr lang="fr-FR" sz="1200" i="1" dirty="0">
              <a:solidFill>
                <a:srgbClr val="000000"/>
              </a:solidFill>
            </a:endParaRPr>
          </a:p>
        </p:txBody>
      </p:sp>
      <p:sp>
        <p:nvSpPr>
          <p:cNvPr id="13" name="Ellipse 12"/>
          <p:cNvSpPr/>
          <p:nvPr/>
        </p:nvSpPr>
        <p:spPr>
          <a:xfrm>
            <a:off x="7496919" y="4789802"/>
            <a:ext cx="3771900" cy="1168400"/>
          </a:xfrm>
          <a:prstGeom prst="ellipse">
            <a:avLst/>
          </a:prstGeom>
          <a:solidFill>
            <a:srgbClr val="B9CDE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Ingénierie Physique</a:t>
            </a:r>
          </a:p>
          <a:p>
            <a:pPr algn="ctr"/>
            <a:r>
              <a:rPr lang="fr-FR" dirty="0">
                <a:solidFill>
                  <a:srgbClr val="000000"/>
                </a:solidFill>
              </a:rPr>
              <a:t> </a:t>
            </a:r>
            <a:r>
              <a:rPr lang="fr-FR" sz="1400" dirty="0">
                <a:solidFill>
                  <a:srgbClr val="000000"/>
                </a:solidFill>
              </a:rPr>
              <a:t>(Initiation à </a:t>
            </a:r>
            <a:r>
              <a:rPr lang="fr-FR" sz="1400" dirty="0" err="1">
                <a:solidFill>
                  <a:srgbClr val="000000"/>
                </a:solidFill>
              </a:rPr>
              <a:t>Arduino</a:t>
            </a:r>
            <a:r>
              <a:rPr lang="fr-FR" sz="1400" dirty="0">
                <a:solidFill>
                  <a:srgbClr val="000000"/>
                </a:solidFill>
              </a:rPr>
              <a:t>)</a:t>
            </a:r>
          </a:p>
          <a:p>
            <a:pPr algn="ctr"/>
            <a:r>
              <a:rPr lang="fr-FR" sz="1200" i="1" dirty="0">
                <a:solidFill>
                  <a:srgbClr val="000000"/>
                </a:solidFill>
              </a:rPr>
              <a:t>Fabienne Bernard / Fred Bouquet</a:t>
            </a:r>
          </a:p>
          <a:p>
            <a:pPr algn="ctr"/>
            <a:endParaRPr lang="fr-FR" sz="1200" i="1" dirty="0">
              <a:solidFill>
                <a:srgbClr val="000000"/>
              </a:solidFill>
            </a:endParaRPr>
          </a:p>
        </p:txBody>
      </p:sp>
      <p:cxnSp>
        <p:nvCxnSpPr>
          <p:cNvPr id="15" name="Connecteur droit avec flèche 14"/>
          <p:cNvCxnSpPr/>
          <p:nvPr/>
        </p:nvCxnSpPr>
        <p:spPr>
          <a:xfrm flipV="1">
            <a:off x="8376268" y="2443081"/>
            <a:ext cx="5334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a:off x="8211168" y="3154281"/>
            <a:ext cx="482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flipV="1">
            <a:off x="7258668" y="1820781"/>
            <a:ext cx="0" cy="495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p:nvPr/>
        </p:nvCxnSpPr>
        <p:spPr>
          <a:xfrm>
            <a:off x="8020668" y="3154281"/>
            <a:ext cx="508000" cy="165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nvCxnSpPr>
        <p:spPr>
          <a:xfrm flipH="1">
            <a:off x="5875326" y="3223668"/>
            <a:ext cx="296021" cy="6842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1020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4988" y="0"/>
            <a:ext cx="3708400" cy="2756491"/>
          </a:xfrm>
        </p:spPr>
        <p:txBody>
          <a:bodyPr/>
          <a:lstStyle/>
          <a:p>
            <a:r>
              <a:rPr lang="fr-FR" dirty="0"/>
              <a:t>Sciences et Energie</a:t>
            </a:r>
            <a:br>
              <a:rPr lang="fr-FR" dirty="0"/>
            </a:br>
            <a:r>
              <a:rPr lang="fr-FR" dirty="0"/>
              <a:t>82,5</a:t>
            </a:r>
            <a:br>
              <a:rPr lang="fr-FR" dirty="0"/>
            </a:br>
            <a:r>
              <a:rPr lang="fr-FR" dirty="0"/>
              <a:t>6 ECTS</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22</a:t>
            </a:fld>
            <a:endParaRPr lang="fr-FR">
              <a:solidFill>
                <a:prstClr val="black">
                  <a:tint val="75000"/>
                </a:prstClr>
              </a:solidFill>
            </a:endParaRPr>
          </a:p>
        </p:txBody>
      </p:sp>
      <p:sp>
        <p:nvSpPr>
          <p:cNvPr id="6" name="Espace réservé du numéro de diapositive 3"/>
          <p:cNvSpPr txBox="1">
            <a:spLocks/>
          </p:cNvSpPr>
          <p:nvPr/>
        </p:nvSpPr>
        <p:spPr>
          <a:xfrm>
            <a:off x="9902640" y="572828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E076C66-E79B-4065-8A36-41B99BF0A03C}" type="slidenum">
              <a:rPr lang="fr-FR" smtClean="0"/>
              <a:pPr>
                <a:defRPr/>
              </a:pPr>
              <a:t>22</a:t>
            </a:fld>
            <a:endParaRPr lang="fr-FR" dirty="0"/>
          </a:p>
        </p:txBody>
      </p:sp>
      <p:sp>
        <p:nvSpPr>
          <p:cNvPr id="7" name="Ellipse 6"/>
          <p:cNvSpPr/>
          <p:nvPr/>
        </p:nvSpPr>
        <p:spPr>
          <a:xfrm>
            <a:off x="3197040" y="2064335"/>
            <a:ext cx="2806700" cy="15240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Chimie</a:t>
            </a:r>
          </a:p>
          <a:p>
            <a:pPr algn="ctr"/>
            <a:r>
              <a:rPr lang="fr-FR" sz="1400" dirty="0">
                <a:solidFill>
                  <a:srgbClr val="000000"/>
                </a:solidFill>
              </a:rPr>
              <a:t>(Redox </a:t>
            </a:r>
          </a:p>
          <a:p>
            <a:pPr algn="ctr"/>
            <a:r>
              <a:rPr lang="fr-FR" sz="1400" dirty="0">
                <a:solidFill>
                  <a:srgbClr val="000000"/>
                </a:solidFill>
              </a:rPr>
              <a:t>Equilibres acides/Bases)</a:t>
            </a:r>
          </a:p>
          <a:p>
            <a:pPr algn="ctr"/>
            <a:r>
              <a:rPr lang="fr-FR" sz="1200" i="1" dirty="0">
                <a:solidFill>
                  <a:srgbClr val="000000"/>
                </a:solidFill>
              </a:rPr>
              <a:t>CM, TD et TP </a:t>
            </a:r>
          </a:p>
          <a:p>
            <a:pPr algn="ctr"/>
            <a:r>
              <a:rPr lang="fr-FR" sz="1200" i="1" dirty="0">
                <a:solidFill>
                  <a:srgbClr val="000000"/>
                </a:solidFill>
              </a:rPr>
              <a:t>Emilie </a:t>
            </a:r>
            <a:r>
              <a:rPr lang="fr-FR" sz="1200" i="1" dirty="0" err="1">
                <a:solidFill>
                  <a:srgbClr val="000000"/>
                </a:solidFill>
              </a:rPr>
              <a:t>Amzallag</a:t>
            </a:r>
            <a:r>
              <a:rPr lang="fr-FR" sz="1200" i="1" dirty="0">
                <a:solidFill>
                  <a:srgbClr val="000000"/>
                </a:solidFill>
              </a:rPr>
              <a:t>/Romuald </a:t>
            </a:r>
            <a:r>
              <a:rPr lang="fr-FR" sz="1200" i="1" dirty="0" err="1">
                <a:solidFill>
                  <a:srgbClr val="000000"/>
                </a:solidFill>
              </a:rPr>
              <a:t>Drot</a:t>
            </a:r>
            <a:endParaRPr lang="fr-FR" sz="1200" i="1" dirty="0">
              <a:solidFill>
                <a:srgbClr val="000000"/>
              </a:solidFill>
            </a:endParaRPr>
          </a:p>
        </p:txBody>
      </p:sp>
      <p:sp>
        <p:nvSpPr>
          <p:cNvPr id="8" name="Ellipse 7"/>
          <p:cNvSpPr/>
          <p:nvPr/>
        </p:nvSpPr>
        <p:spPr>
          <a:xfrm>
            <a:off x="5289189" y="516400"/>
            <a:ext cx="4080051" cy="1382835"/>
          </a:xfrm>
          <a:prstGeom prst="ellipse">
            <a:avLst/>
          </a:prstGeom>
          <a:solidFill>
            <a:srgbClr val="000090"/>
          </a:solidFill>
          <a:ln>
            <a:solidFill>
              <a:srgbClr val="4E67C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Physique </a:t>
            </a:r>
            <a:r>
              <a:rPr lang="fr-FR" sz="1400" dirty="0"/>
              <a:t>(thermo)</a:t>
            </a:r>
          </a:p>
          <a:p>
            <a:pPr algn="ctr"/>
            <a:r>
              <a:rPr lang="fr-FR" sz="1200" i="1" dirty="0"/>
              <a:t>CM –TD-TP</a:t>
            </a:r>
          </a:p>
          <a:p>
            <a:pPr algn="ctr"/>
            <a:r>
              <a:rPr lang="fr-FR" sz="1200" i="1" dirty="0"/>
              <a:t>Marie-Alix Duval</a:t>
            </a:r>
          </a:p>
          <a:p>
            <a:pPr algn="ctr"/>
            <a:endParaRPr lang="fr-FR" sz="1200" i="1" dirty="0"/>
          </a:p>
        </p:txBody>
      </p:sp>
      <p:sp>
        <p:nvSpPr>
          <p:cNvPr id="9" name="Ellipse 8"/>
          <p:cNvSpPr/>
          <p:nvPr/>
        </p:nvSpPr>
        <p:spPr>
          <a:xfrm>
            <a:off x="9178740" y="2432635"/>
            <a:ext cx="3213100" cy="1168400"/>
          </a:xfrm>
          <a:prstGeom prst="ellipse">
            <a:avLst/>
          </a:prstGeom>
          <a:solidFill>
            <a:srgbClr val="F4870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Biologie</a:t>
            </a:r>
          </a:p>
          <a:p>
            <a:pPr algn="ctr"/>
            <a:r>
              <a:rPr lang="fr-FR" dirty="0">
                <a:solidFill>
                  <a:srgbClr val="000000"/>
                </a:solidFill>
              </a:rPr>
              <a:t> </a:t>
            </a:r>
            <a:r>
              <a:rPr lang="fr-FR" sz="1400" dirty="0">
                <a:solidFill>
                  <a:srgbClr val="000000"/>
                </a:solidFill>
              </a:rPr>
              <a:t>(Métabolisme énergétique)</a:t>
            </a:r>
          </a:p>
          <a:p>
            <a:pPr algn="ctr"/>
            <a:r>
              <a:rPr lang="fr-FR" sz="1200" i="1" dirty="0">
                <a:solidFill>
                  <a:srgbClr val="000000"/>
                </a:solidFill>
              </a:rPr>
              <a:t>X</a:t>
            </a:r>
          </a:p>
          <a:p>
            <a:pPr algn="ctr"/>
            <a:endParaRPr lang="fr-FR" sz="1200" i="1" dirty="0">
              <a:solidFill>
                <a:srgbClr val="000000"/>
              </a:solidFill>
            </a:endParaRPr>
          </a:p>
        </p:txBody>
      </p:sp>
      <p:sp>
        <p:nvSpPr>
          <p:cNvPr id="10" name="Ellipse 9"/>
          <p:cNvSpPr/>
          <p:nvPr/>
        </p:nvSpPr>
        <p:spPr>
          <a:xfrm>
            <a:off x="9356539" y="3728035"/>
            <a:ext cx="2952340" cy="1168400"/>
          </a:xfrm>
          <a:prstGeom prst="ellipse">
            <a:avLst/>
          </a:prstGeom>
          <a:solidFill>
            <a:srgbClr val="E3612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Biologie</a:t>
            </a:r>
          </a:p>
          <a:p>
            <a:pPr algn="ctr"/>
            <a:r>
              <a:rPr lang="fr-FR" dirty="0">
                <a:solidFill>
                  <a:srgbClr val="000000"/>
                </a:solidFill>
              </a:rPr>
              <a:t> </a:t>
            </a:r>
            <a:r>
              <a:rPr lang="fr-FR" sz="1400" dirty="0">
                <a:solidFill>
                  <a:srgbClr val="000000"/>
                </a:solidFill>
              </a:rPr>
              <a:t>(Enzymologie)</a:t>
            </a:r>
          </a:p>
          <a:p>
            <a:pPr algn="ctr"/>
            <a:r>
              <a:rPr lang="fr-FR" sz="1200" i="1" dirty="0">
                <a:solidFill>
                  <a:srgbClr val="000000"/>
                </a:solidFill>
              </a:rPr>
              <a:t>CM et TP Valérie Péris-Delacroix</a:t>
            </a:r>
          </a:p>
          <a:p>
            <a:pPr algn="ctr"/>
            <a:endParaRPr lang="fr-FR" sz="1200" i="1" dirty="0">
              <a:solidFill>
                <a:srgbClr val="000000"/>
              </a:solidFill>
            </a:endParaRPr>
          </a:p>
        </p:txBody>
      </p:sp>
      <p:sp>
        <p:nvSpPr>
          <p:cNvPr id="11" name="Ellipse 10"/>
          <p:cNvSpPr/>
          <p:nvPr/>
        </p:nvSpPr>
        <p:spPr>
          <a:xfrm>
            <a:off x="9686740" y="5074235"/>
            <a:ext cx="2387600" cy="977900"/>
          </a:xfrm>
          <a:prstGeom prst="ellipse">
            <a:avLst/>
          </a:prstGeom>
          <a:solidFill>
            <a:srgbClr val="E5D2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Biologie</a:t>
            </a:r>
          </a:p>
          <a:p>
            <a:pPr algn="ctr"/>
            <a:r>
              <a:rPr lang="fr-FR" dirty="0">
                <a:solidFill>
                  <a:srgbClr val="000000"/>
                </a:solidFill>
              </a:rPr>
              <a:t> </a:t>
            </a:r>
            <a:r>
              <a:rPr lang="fr-FR" sz="1400" dirty="0">
                <a:solidFill>
                  <a:srgbClr val="000000"/>
                </a:solidFill>
              </a:rPr>
              <a:t>(Photosynthèse)</a:t>
            </a:r>
          </a:p>
          <a:p>
            <a:pPr algn="ctr"/>
            <a:r>
              <a:rPr lang="fr-FR" sz="1200" i="1" dirty="0">
                <a:solidFill>
                  <a:srgbClr val="000000"/>
                </a:solidFill>
              </a:rPr>
              <a:t>Loïc </a:t>
            </a:r>
            <a:r>
              <a:rPr lang="fr-FR" sz="1200" i="1" dirty="0" err="1">
                <a:solidFill>
                  <a:srgbClr val="000000"/>
                </a:solidFill>
              </a:rPr>
              <a:t>Rajjou</a:t>
            </a:r>
            <a:endParaRPr lang="fr-FR" sz="1200" i="1" dirty="0">
              <a:solidFill>
                <a:srgbClr val="000000"/>
              </a:solidFill>
            </a:endParaRPr>
          </a:p>
          <a:p>
            <a:pPr algn="ctr"/>
            <a:endParaRPr lang="fr-FR" sz="1200" i="1" dirty="0">
              <a:solidFill>
                <a:srgbClr val="000000"/>
              </a:solidFill>
            </a:endParaRPr>
          </a:p>
        </p:txBody>
      </p:sp>
      <p:cxnSp>
        <p:nvCxnSpPr>
          <p:cNvPr id="13" name="Connecteur droit avec flèche 12"/>
          <p:cNvCxnSpPr/>
          <p:nvPr/>
        </p:nvCxnSpPr>
        <p:spPr>
          <a:xfrm flipV="1">
            <a:off x="8543740" y="2750135"/>
            <a:ext cx="5334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a:endCxn id="10" idx="2"/>
          </p:cNvCxnSpPr>
          <p:nvPr/>
        </p:nvCxnSpPr>
        <p:spPr>
          <a:xfrm>
            <a:off x="8442140" y="3410535"/>
            <a:ext cx="914399" cy="901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a:endCxn id="8" idx="4"/>
          </p:cNvCxnSpPr>
          <p:nvPr/>
        </p:nvCxnSpPr>
        <p:spPr>
          <a:xfrm flipH="1" flipV="1">
            <a:off x="7329215" y="1899235"/>
            <a:ext cx="350926" cy="546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a:off x="8124640" y="3410535"/>
            <a:ext cx="1397000" cy="218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a:stCxn id="29" idx="1"/>
          </p:cNvCxnSpPr>
          <p:nvPr/>
        </p:nvCxnSpPr>
        <p:spPr>
          <a:xfrm flipH="1" flipV="1">
            <a:off x="5749740" y="2826335"/>
            <a:ext cx="596900" cy="6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Ellipse 18"/>
          <p:cNvSpPr/>
          <p:nvPr/>
        </p:nvSpPr>
        <p:spPr>
          <a:xfrm>
            <a:off x="3425640" y="3677235"/>
            <a:ext cx="2489200" cy="1168400"/>
          </a:xfrm>
          <a:prstGeom prst="ellipse">
            <a:avLst/>
          </a:prstGeom>
          <a:solidFill>
            <a:srgbClr val="FCFF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Chimie</a:t>
            </a:r>
          </a:p>
          <a:p>
            <a:pPr algn="ctr"/>
            <a:r>
              <a:rPr lang="fr-FR" sz="1400" dirty="0">
                <a:solidFill>
                  <a:srgbClr val="000000"/>
                </a:solidFill>
              </a:rPr>
              <a:t> (cinétique chimique)</a:t>
            </a:r>
          </a:p>
          <a:p>
            <a:pPr algn="ctr"/>
            <a:r>
              <a:rPr lang="fr-FR" sz="1200" i="1" dirty="0">
                <a:solidFill>
                  <a:srgbClr val="000000"/>
                </a:solidFill>
              </a:rPr>
              <a:t>Cours/TD</a:t>
            </a:r>
          </a:p>
          <a:p>
            <a:pPr algn="ctr"/>
            <a:r>
              <a:rPr lang="fr-FR" sz="1200" i="1" dirty="0">
                <a:solidFill>
                  <a:srgbClr val="000000"/>
                </a:solidFill>
              </a:rPr>
              <a:t>Ahmet </a:t>
            </a:r>
            <a:r>
              <a:rPr lang="fr-FR" sz="1200" i="1" dirty="0" err="1">
                <a:solidFill>
                  <a:srgbClr val="000000"/>
                </a:solidFill>
              </a:rPr>
              <a:t>Ozgümüs</a:t>
            </a:r>
            <a:endParaRPr lang="fr-FR" sz="1200" i="1" dirty="0">
              <a:solidFill>
                <a:srgbClr val="000000"/>
              </a:solidFill>
            </a:endParaRPr>
          </a:p>
        </p:txBody>
      </p:sp>
      <p:cxnSp>
        <p:nvCxnSpPr>
          <p:cNvPr id="20" name="Connecteur droit avec flèche 19"/>
          <p:cNvCxnSpPr/>
          <p:nvPr/>
        </p:nvCxnSpPr>
        <p:spPr>
          <a:xfrm flipH="1">
            <a:off x="5762440" y="3296235"/>
            <a:ext cx="6985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Ellipse 20"/>
          <p:cNvSpPr/>
          <p:nvPr/>
        </p:nvSpPr>
        <p:spPr>
          <a:xfrm>
            <a:off x="9940740" y="1162635"/>
            <a:ext cx="2387600" cy="977900"/>
          </a:xfrm>
          <a:prstGeom prst="ellipse">
            <a:avLst/>
          </a:prstGeom>
          <a:solidFill>
            <a:srgbClr val="E5B55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Biologie</a:t>
            </a:r>
          </a:p>
          <a:p>
            <a:pPr algn="ctr"/>
            <a:r>
              <a:rPr lang="fr-FR" dirty="0">
                <a:solidFill>
                  <a:srgbClr val="000000"/>
                </a:solidFill>
              </a:rPr>
              <a:t> </a:t>
            </a:r>
            <a:r>
              <a:rPr lang="fr-FR" sz="1400" dirty="0">
                <a:solidFill>
                  <a:srgbClr val="000000"/>
                </a:solidFill>
              </a:rPr>
              <a:t>(Physiologie</a:t>
            </a:r>
          </a:p>
          <a:p>
            <a:pPr algn="ctr"/>
            <a:r>
              <a:rPr lang="fr-FR" sz="1400" dirty="0">
                <a:solidFill>
                  <a:srgbClr val="000000"/>
                </a:solidFill>
              </a:rPr>
              <a:t>App. digestif)</a:t>
            </a:r>
          </a:p>
          <a:p>
            <a:pPr algn="ctr"/>
            <a:r>
              <a:rPr lang="fr-FR" sz="1200" i="1" dirty="0">
                <a:solidFill>
                  <a:srgbClr val="000000"/>
                </a:solidFill>
              </a:rPr>
              <a:t>Valérie Péris-Delacroix</a:t>
            </a:r>
          </a:p>
          <a:p>
            <a:pPr algn="ctr"/>
            <a:endParaRPr lang="fr-FR" sz="1200" i="1" dirty="0">
              <a:solidFill>
                <a:srgbClr val="000000"/>
              </a:solidFill>
            </a:endParaRPr>
          </a:p>
        </p:txBody>
      </p:sp>
      <p:sp>
        <p:nvSpPr>
          <p:cNvPr id="22" name="Ellipse 21"/>
          <p:cNvSpPr/>
          <p:nvPr/>
        </p:nvSpPr>
        <p:spPr>
          <a:xfrm>
            <a:off x="9877240" y="286335"/>
            <a:ext cx="2387600" cy="1079500"/>
          </a:xfrm>
          <a:prstGeom prst="ellipse">
            <a:avLst/>
          </a:prstGeom>
          <a:solidFill>
            <a:srgbClr val="E5B55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Biologie</a:t>
            </a:r>
          </a:p>
          <a:p>
            <a:pPr algn="ctr"/>
            <a:r>
              <a:rPr lang="fr-FR" dirty="0">
                <a:solidFill>
                  <a:srgbClr val="000000"/>
                </a:solidFill>
              </a:rPr>
              <a:t> </a:t>
            </a:r>
            <a:r>
              <a:rPr lang="fr-FR" sz="1400" dirty="0">
                <a:solidFill>
                  <a:srgbClr val="000000"/>
                </a:solidFill>
              </a:rPr>
              <a:t>(Physiologie</a:t>
            </a:r>
          </a:p>
          <a:p>
            <a:pPr algn="ctr"/>
            <a:r>
              <a:rPr lang="fr-FR" sz="1400" dirty="0">
                <a:solidFill>
                  <a:srgbClr val="000000"/>
                </a:solidFill>
              </a:rPr>
              <a:t>App. respiratoire)</a:t>
            </a:r>
          </a:p>
          <a:p>
            <a:pPr algn="ctr"/>
            <a:r>
              <a:rPr lang="fr-FR" sz="1200" i="1" dirty="0">
                <a:solidFill>
                  <a:srgbClr val="000000"/>
                </a:solidFill>
              </a:rPr>
              <a:t>Kamel </a:t>
            </a:r>
            <a:r>
              <a:rPr lang="fr-FR" sz="1200" i="1" dirty="0" err="1">
                <a:solidFill>
                  <a:srgbClr val="000000"/>
                </a:solidFill>
              </a:rPr>
              <a:t>Maouche</a:t>
            </a:r>
            <a:endParaRPr lang="fr-FR" sz="1200" i="1" dirty="0">
              <a:solidFill>
                <a:srgbClr val="000000"/>
              </a:solidFill>
            </a:endParaRPr>
          </a:p>
          <a:p>
            <a:pPr algn="ctr"/>
            <a:endParaRPr lang="fr-FR" sz="1200" i="1" dirty="0">
              <a:solidFill>
                <a:srgbClr val="000000"/>
              </a:solidFill>
            </a:endParaRPr>
          </a:p>
        </p:txBody>
      </p:sp>
      <p:cxnSp>
        <p:nvCxnSpPr>
          <p:cNvPr id="23" name="Connecteur droit avec flèche 22"/>
          <p:cNvCxnSpPr/>
          <p:nvPr/>
        </p:nvCxnSpPr>
        <p:spPr>
          <a:xfrm flipV="1">
            <a:off x="8531040" y="1886535"/>
            <a:ext cx="1384300" cy="660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Connecteur droit avec flèche 23"/>
          <p:cNvCxnSpPr/>
          <p:nvPr/>
        </p:nvCxnSpPr>
        <p:spPr>
          <a:xfrm flipV="1">
            <a:off x="8467540" y="1175335"/>
            <a:ext cx="1460500" cy="134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346640" y="2242135"/>
            <a:ext cx="2362200" cy="11811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tx1"/>
                </a:solidFill>
              </a:rPr>
              <a:t>UE Sc. et Energie</a:t>
            </a:r>
          </a:p>
          <a:p>
            <a:pPr algn="ctr"/>
            <a:r>
              <a:rPr lang="fr-FR" sz="2400" b="1" dirty="0">
                <a:solidFill>
                  <a:schemeClr val="tx1"/>
                </a:solidFill>
              </a:rPr>
              <a:t>SFA 2.20</a:t>
            </a:r>
          </a:p>
        </p:txBody>
      </p:sp>
    </p:spTree>
    <p:extLst>
      <p:ext uri="{BB962C8B-B14F-4D97-AF65-F5344CB8AC3E}">
        <p14:creationId xmlns:p14="http://schemas.microsoft.com/office/powerpoint/2010/main" val="140275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rgbClr val="B7DEE8"/>
                </a:solidFill>
              </a:rPr>
              <a:t>Codage et traitement de l’information</a:t>
            </a:r>
            <a:br>
              <a:rPr lang="fr-FR" dirty="0">
                <a:solidFill>
                  <a:srgbClr val="B7DEE8"/>
                </a:solidFill>
              </a:rPr>
            </a:br>
            <a:r>
              <a:rPr lang="fr-FR" dirty="0">
                <a:solidFill>
                  <a:srgbClr val="B7DEE8"/>
                </a:solidFill>
              </a:rPr>
              <a:t>45h</a:t>
            </a:r>
            <a:br>
              <a:rPr lang="fr-FR" dirty="0">
                <a:solidFill>
                  <a:srgbClr val="B7DEE8"/>
                </a:solidFill>
              </a:rPr>
            </a:br>
            <a:r>
              <a:rPr lang="fr-FR" dirty="0">
                <a:solidFill>
                  <a:srgbClr val="B7DEE8"/>
                </a:solidFill>
              </a:rPr>
              <a:t>4 ECTS</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23</a:t>
            </a:fld>
            <a:endParaRPr lang="fr-FR">
              <a:solidFill>
                <a:prstClr val="black">
                  <a:tint val="75000"/>
                </a:prstClr>
              </a:solidFill>
            </a:endParaRPr>
          </a:p>
        </p:txBody>
      </p:sp>
      <p:sp>
        <p:nvSpPr>
          <p:cNvPr id="6" name="Espace réservé du numéro de diapositive 3"/>
          <p:cNvSpPr txBox="1">
            <a:spLocks/>
          </p:cNvSpPr>
          <p:nvPr/>
        </p:nvSpPr>
        <p:spPr>
          <a:xfrm>
            <a:off x="976308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E076C66-E79B-4065-8A36-41B99BF0A03C}" type="slidenum">
              <a:rPr lang="fr-FR" smtClean="0"/>
              <a:pPr>
                <a:defRPr/>
              </a:pPr>
              <a:t>23</a:t>
            </a:fld>
            <a:endParaRPr lang="fr-FR" dirty="0"/>
          </a:p>
        </p:txBody>
      </p:sp>
      <p:sp>
        <p:nvSpPr>
          <p:cNvPr id="7" name="Rectangle 6"/>
          <p:cNvSpPr/>
          <p:nvPr/>
        </p:nvSpPr>
        <p:spPr>
          <a:xfrm>
            <a:off x="6308680" y="3251200"/>
            <a:ext cx="2108200" cy="914400"/>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t>UE Codage</a:t>
            </a:r>
          </a:p>
          <a:p>
            <a:pPr algn="ctr"/>
            <a:r>
              <a:rPr lang="fr-FR" sz="2400" b="1" dirty="0"/>
              <a:t>SFA2.30</a:t>
            </a:r>
          </a:p>
        </p:txBody>
      </p:sp>
      <p:sp>
        <p:nvSpPr>
          <p:cNvPr id="8" name="Ellipse 7"/>
          <p:cNvSpPr/>
          <p:nvPr/>
        </p:nvSpPr>
        <p:spPr>
          <a:xfrm>
            <a:off x="4455842" y="1036902"/>
            <a:ext cx="3043841" cy="1524000"/>
          </a:xfrm>
          <a:prstGeom prst="ellips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Informatique</a:t>
            </a:r>
          </a:p>
          <a:p>
            <a:pPr algn="ctr"/>
            <a:r>
              <a:rPr lang="fr-FR" sz="1200" i="1" dirty="0">
                <a:solidFill>
                  <a:srgbClr val="000000"/>
                </a:solidFill>
              </a:rPr>
              <a:t>Tony Février / Alain </a:t>
            </a:r>
            <a:r>
              <a:rPr lang="fr-FR" sz="1200" i="1" dirty="0" err="1">
                <a:solidFill>
                  <a:srgbClr val="000000"/>
                </a:solidFill>
              </a:rPr>
              <a:t>Virouleau</a:t>
            </a:r>
            <a:endParaRPr lang="fr-FR" sz="1200" i="1" dirty="0">
              <a:solidFill>
                <a:srgbClr val="000000"/>
              </a:solidFill>
            </a:endParaRPr>
          </a:p>
        </p:txBody>
      </p:sp>
      <p:sp>
        <p:nvSpPr>
          <p:cNvPr id="9" name="Ellipse 8"/>
          <p:cNvSpPr/>
          <p:nvPr/>
        </p:nvSpPr>
        <p:spPr>
          <a:xfrm>
            <a:off x="8480380" y="1600200"/>
            <a:ext cx="3771900" cy="181610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Biologie</a:t>
            </a:r>
          </a:p>
          <a:p>
            <a:pPr algn="ctr"/>
            <a:r>
              <a:rPr lang="fr-FR" dirty="0">
                <a:solidFill>
                  <a:srgbClr val="000000"/>
                </a:solidFill>
              </a:rPr>
              <a:t> </a:t>
            </a:r>
            <a:r>
              <a:rPr lang="fr-FR" sz="1400" dirty="0">
                <a:solidFill>
                  <a:srgbClr val="000000"/>
                </a:solidFill>
              </a:rPr>
              <a:t>Génétique moléculaire </a:t>
            </a:r>
          </a:p>
          <a:p>
            <a:pPr algn="ctr"/>
            <a:r>
              <a:rPr lang="fr-FR" sz="1400" i="1" dirty="0">
                <a:solidFill>
                  <a:srgbClr val="000000"/>
                </a:solidFill>
              </a:rPr>
              <a:t>CM-TD</a:t>
            </a:r>
          </a:p>
          <a:p>
            <a:pPr algn="ctr"/>
            <a:r>
              <a:rPr lang="fr-FR" sz="1200" i="1" dirty="0">
                <a:solidFill>
                  <a:srgbClr val="000000"/>
                </a:solidFill>
              </a:rPr>
              <a:t>Sarah Ben </a:t>
            </a:r>
            <a:r>
              <a:rPr lang="fr-FR" sz="1200" i="1" dirty="0" err="1">
                <a:solidFill>
                  <a:srgbClr val="000000"/>
                </a:solidFill>
              </a:rPr>
              <a:t>Sadoun</a:t>
            </a:r>
            <a:endParaRPr lang="fr-FR" sz="1200" i="1" dirty="0">
              <a:solidFill>
                <a:srgbClr val="000000"/>
              </a:solidFill>
            </a:endParaRPr>
          </a:p>
          <a:p>
            <a:pPr algn="ctr"/>
            <a:r>
              <a:rPr lang="fr-FR" sz="1200" i="1" dirty="0">
                <a:solidFill>
                  <a:srgbClr val="000000"/>
                </a:solidFill>
              </a:rPr>
              <a:t>TP</a:t>
            </a:r>
          </a:p>
        </p:txBody>
      </p:sp>
      <p:sp>
        <p:nvSpPr>
          <p:cNvPr id="10" name="Ellipse 9"/>
          <p:cNvSpPr/>
          <p:nvPr/>
        </p:nvSpPr>
        <p:spPr>
          <a:xfrm>
            <a:off x="9356679" y="3810194"/>
            <a:ext cx="2835321" cy="1297978"/>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Biologie</a:t>
            </a:r>
          </a:p>
          <a:p>
            <a:pPr algn="ctr"/>
            <a:r>
              <a:rPr lang="fr-FR" sz="1200" dirty="0">
                <a:solidFill>
                  <a:srgbClr val="000000"/>
                </a:solidFill>
              </a:rPr>
              <a:t>Génétique formelle</a:t>
            </a:r>
          </a:p>
          <a:p>
            <a:pPr algn="ctr"/>
            <a:r>
              <a:rPr lang="fr-FR" sz="1200" i="1" dirty="0">
                <a:solidFill>
                  <a:srgbClr val="000000"/>
                </a:solidFill>
              </a:rPr>
              <a:t>CM-TD-TP Sarah Ben </a:t>
            </a:r>
            <a:r>
              <a:rPr lang="fr-FR" sz="1200" i="1" dirty="0" err="1">
                <a:solidFill>
                  <a:srgbClr val="000000"/>
                </a:solidFill>
              </a:rPr>
              <a:t>Sadoun</a:t>
            </a:r>
            <a:endParaRPr lang="fr-FR" sz="1200" i="1" dirty="0">
              <a:solidFill>
                <a:srgbClr val="000000"/>
              </a:solidFill>
            </a:endParaRPr>
          </a:p>
          <a:p>
            <a:pPr algn="ctr"/>
            <a:endParaRPr lang="fr-FR" sz="1200" i="1" dirty="0">
              <a:solidFill>
                <a:srgbClr val="000000"/>
              </a:solidFill>
            </a:endParaRPr>
          </a:p>
        </p:txBody>
      </p:sp>
      <p:cxnSp>
        <p:nvCxnSpPr>
          <p:cNvPr id="11" name="Connecteur droit avec flèche 10"/>
          <p:cNvCxnSpPr/>
          <p:nvPr/>
        </p:nvCxnSpPr>
        <p:spPr>
          <a:xfrm flipV="1">
            <a:off x="8404180" y="2857500"/>
            <a:ext cx="2667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8442280" y="3784600"/>
            <a:ext cx="927100" cy="520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flipH="1" flipV="1">
            <a:off x="5861371" y="2651783"/>
            <a:ext cx="472709" cy="9042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49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sz="2000" b="1" dirty="0">
                <a:solidFill>
                  <a:srgbClr val="CA3827"/>
                </a:solidFill>
              </a:rPr>
              <a:t>SFA2.40</a:t>
            </a:r>
          </a:p>
          <a:p>
            <a:endParaRPr lang="fr-FR" sz="2000" b="1" dirty="0">
              <a:solidFill>
                <a:srgbClr val="FF0000"/>
              </a:solidFill>
            </a:endParaRPr>
          </a:p>
          <a:p>
            <a:r>
              <a:rPr lang="fr-FR" sz="2000" b="1" dirty="0">
                <a:solidFill>
                  <a:srgbClr val="CA3827"/>
                </a:solidFill>
              </a:rPr>
              <a:t>Toutes les séances sont assurées par Alain </a:t>
            </a:r>
            <a:r>
              <a:rPr lang="fr-FR" sz="2000" b="1" dirty="0" err="1">
                <a:solidFill>
                  <a:srgbClr val="CA3827"/>
                </a:solidFill>
              </a:rPr>
              <a:t>Virouleau</a:t>
            </a:r>
            <a:r>
              <a:rPr lang="fr-FR" sz="2000" b="1" dirty="0">
                <a:solidFill>
                  <a:srgbClr val="CA3827"/>
                </a:solidFill>
              </a:rPr>
              <a:t>. </a:t>
            </a:r>
          </a:p>
          <a:p>
            <a:r>
              <a:rPr lang="fr-FR" sz="2000" b="1" dirty="0">
                <a:solidFill>
                  <a:srgbClr val="CA3827"/>
                </a:solidFill>
              </a:rPr>
              <a:t>Certaines séances faites en binôme avec Quentin De Mourgues.</a:t>
            </a:r>
          </a:p>
          <a:p>
            <a:endParaRPr lang="fr-FR" sz="2000" b="1" dirty="0">
              <a:solidFill>
                <a:srgbClr val="CA3827"/>
              </a:solidFill>
            </a:endParaRPr>
          </a:p>
        </p:txBody>
      </p:sp>
      <p:sp>
        <p:nvSpPr>
          <p:cNvPr id="3" name="Titre 2"/>
          <p:cNvSpPr>
            <a:spLocks noGrp="1"/>
          </p:cNvSpPr>
          <p:nvPr>
            <p:ph type="title"/>
          </p:nvPr>
        </p:nvSpPr>
        <p:spPr/>
        <p:txBody>
          <a:bodyPr/>
          <a:lstStyle/>
          <a:p>
            <a:r>
              <a:rPr lang="fr-FR" dirty="0">
                <a:solidFill>
                  <a:srgbClr val="CA3827"/>
                </a:solidFill>
              </a:rPr>
              <a:t>Maths </a:t>
            </a:r>
            <a:br>
              <a:rPr lang="fr-FR" dirty="0">
                <a:solidFill>
                  <a:srgbClr val="CA3827"/>
                </a:solidFill>
              </a:rPr>
            </a:br>
            <a:r>
              <a:rPr lang="fr-FR" dirty="0">
                <a:solidFill>
                  <a:srgbClr val="CA3827"/>
                </a:solidFill>
              </a:rPr>
              <a:t>à son rythme</a:t>
            </a:r>
            <a:br>
              <a:rPr lang="fr-FR" dirty="0">
                <a:solidFill>
                  <a:srgbClr val="CA3827"/>
                </a:solidFill>
              </a:rPr>
            </a:br>
            <a:r>
              <a:rPr lang="fr-FR" dirty="0">
                <a:solidFill>
                  <a:srgbClr val="CA3827"/>
                </a:solidFill>
              </a:rPr>
              <a:t>57 h</a:t>
            </a:r>
            <a:br>
              <a:rPr lang="fr-FR" dirty="0">
                <a:solidFill>
                  <a:srgbClr val="CA3827"/>
                </a:solidFill>
              </a:rPr>
            </a:br>
            <a:r>
              <a:rPr lang="fr-FR" dirty="0">
                <a:solidFill>
                  <a:srgbClr val="CA3827"/>
                </a:solidFill>
              </a:rPr>
              <a:t>5 ECTS</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24</a:t>
            </a:fld>
            <a:endParaRPr lang="fr-FR">
              <a:solidFill>
                <a:prstClr val="black">
                  <a:tint val="75000"/>
                </a:prstClr>
              </a:solidFill>
            </a:endParaRPr>
          </a:p>
        </p:txBody>
      </p:sp>
    </p:spTree>
    <p:extLst>
      <p:ext uri="{BB962C8B-B14F-4D97-AF65-F5344CB8AC3E}">
        <p14:creationId xmlns:p14="http://schemas.microsoft.com/office/powerpoint/2010/main" val="189996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47361" y="635000"/>
            <a:ext cx="7544639" cy="5626100"/>
          </a:xfrm>
        </p:spPr>
        <p:txBody>
          <a:bodyPr/>
          <a:lstStyle/>
          <a:p>
            <a:r>
              <a:rPr lang="fr-FR" sz="2400" b="1" dirty="0"/>
              <a:t>Bloc MCPS:</a:t>
            </a:r>
          </a:p>
          <a:p>
            <a:endParaRPr lang="fr-FR" dirty="0"/>
          </a:p>
          <a:p>
            <a:pPr marL="285750" indent="-285750">
              <a:buFont typeface="Arial"/>
              <a:buChar char="•"/>
            </a:pPr>
            <a:r>
              <a:rPr lang="fr-FR" b="1" dirty="0"/>
              <a:t>Anglais ():</a:t>
            </a:r>
            <a:endParaRPr lang="fr-FR" dirty="0"/>
          </a:p>
          <a:p>
            <a:r>
              <a:rPr lang="fr-FR" dirty="0"/>
              <a:t>S2: 2 ECTS</a:t>
            </a:r>
          </a:p>
          <a:p>
            <a:endParaRPr lang="fr-FR" dirty="0"/>
          </a:p>
          <a:p>
            <a:pPr marL="285750" indent="-285750">
              <a:buFont typeface="Arial"/>
              <a:buChar char="•"/>
            </a:pPr>
            <a:r>
              <a:rPr lang="fr-FR" b="1" dirty="0"/>
              <a:t>SHS</a:t>
            </a:r>
            <a:r>
              <a:rPr lang="fr-FR" dirty="0"/>
              <a:t> (Colette Voisin, Jean-Pierre </a:t>
            </a:r>
            <a:r>
              <a:rPr lang="fr-FR" dirty="0" err="1"/>
              <a:t>Faugère</a:t>
            </a:r>
            <a:r>
              <a:rPr lang="fr-FR" dirty="0"/>
              <a:t>)</a:t>
            </a:r>
          </a:p>
          <a:p>
            <a:r>
              <a:rPr lang="fr-FR" dirty="0"/>
              <a:t>Equivalent de 2 ECTS </a:t>
            </a:r>
          </a:p>
          <a:p>
            <a:r>
              <a:rPr lang="fr-FR" dirty="0"/>
              <a:t>Semaine du 12 mai</a:t>
            </a:r>
          </a:p>
          <a:p>
            <a:r>
              <a:rPr lang="fr-FR" dirty="0"/>
              <a:t>Introduction en mars</a:t>
            </a:r>
          </a:p>
          <a:p>
            <a:r>
              <a:rPr lang="fr-FR" dirty="0"/>
              <a:t>Travail de groupe régulier attendu entre l’intro et le 12 mai</a:t>
            </a:r>
          </a:p>
          <a:p>
            <a:endParaRPr lang="fr-FR" dirty="0"/>
          </a:p>
          <a:p>
            <a:pPr marL="285750" indent="-285750">
              <a:buFont typeface="Arial"/>
              <a:buChar char="•"/>
            </a:pPr>
            <a:r>
              <a:rPr lang="fr-FR" b="1" dirty="0"/>
              <a:t>APP</a:t>
            </a:r>
            <a:r>
              <a:rPr lang="fr-FR" dirty="0"/>
              <a:t> (Cyril Dauphin – Martine Thomas)</a:t>
            </a:r>
          </a:p>
        </p:txBody>
      </p:sp>
      <p:sp>
        <p:nvSpPr>
          <p:cNvPr id="3" name="Titre 2"/>
          <p:cNvSpPr>
            <a:spLocks noGrp="1"/>
          </p:cNvSpPr>
          <p:nvPr>
            <p:ph type="title"/>
          </p:nvPr>
        </p:nvSpPr>
        <p:spPr/>
        <p:txBody>
          <a:bodyPr/>
          <a:lstStyle/>
          <a:p>
            <a:r>
              <a:rPr lang="fr-FR"/>
              <a:t>Bloc MCPS</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25</a:t>
            </a:fld>
            <a:endParaRPr lang="fr-FR">
              <a:solidFill>
                <a:prstClr val="black">
                  <a:tint val="75000"/>
                </a:prstClr>
              </a:solidFill>
            </a:endParaRPr>
          </a:p>
        </p:txBody>
      </p:sp>
    </p:spTree>
    <p:extLst>
      <p:ext uri="{BB962C8B-B14F-4D97-AF65-F5344CB8AC3E}">
        <p14:creationId xmlns:p14="http://schemas.microsoft.com/office/powerpoint/2010/main" val="1253116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451CD413-4E2A-4804-AE86-436350F28EF1}" type="slidenum">
              <a:rPr lang="fr-FR" smtClean="0"/>
              <a:pPr>
                <a:defRPr/>
              </a:pPr>
              <a:t>26</a:t>
            </a:fld>
            <a:endParaRPr lang="fr-FR"/>
          </a:p>
        </p:txBody>
      </p:sp>
      <p:sp>
        <p:nvSpPr>
          <p:cNvPr id="5" name="Titre 4"/>
          <p:cNvSpPr>
            <a:spLocks noGrp="1"/>
          </p:cNvSpPr>
          <p:nvPr>
            <p:ph type="ctrTitle"/>
          </p:nvPr>
        </p:nvSpPr>
        <p:spPr/>
        <p:txBody>
          <a:bodyPr/>
          <a:lstStyle/>
          <a:p>
            <a:r>
              <a:rPr lang="fr-FR" dirty="0"/>
              <a:t>L’accompagnement et vos responsabilités</a:t>
            </a:r>
          </a:p>
        </p:txBody>
      </p:sp>
    </p:spTree>
    <p:extLst>
      <p:ext uri="{BB962C8B-B14F-4D97-AF65-F5344CB8AC3E}">
        <p14:creationId xmlns:p14="http://schemas.microsoft.com/office/powerpoint/2010/main" val="3566031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solidFill>
                  <a:schemeClr val="bg1"/>
                </a:solidFill>
              </a:rPr>
              <a:t>Accompagnement :</a:t>
            </a:r>
            <a:br>
              <a:rPr lang="fr-FR" dirty="0">
                <a:solidFill>
                  <a:schemeClr val="bg1"/>
                </a:solidFill>
              </a:rPr>
            </a:br>
            <a:r>
              <a:rPr lang="fr-FR" i="1" dirty="0">
                <a:solidFill>
                  <a:schemeClr val="bg1"/>
                </a:solidFill>
              </a:rPr>
              <a:t>Le tutorat et soutien</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27</a:t>
            </a:fld>
            <a:endParaRPr lang="fr-FR">
              <a:solidFill>
                <a:prstClr val="black">
                  <a:tint val="75000"/>
                </a:prstClr>
              </a:solidFill>
            </a:endParaRPr>
          </a:p>
        </p:txBody>
      </p:sp>
      <p:sp>
        <p:nvSpPr>
          <p:cNvPr id="6" name="Espace réservé du contenu 2"/>
          <p:cNvSpPr txBox="1">
            <a:spLocks noGrp="1"/>
          </p:cNvSpPr>
          <p:nvPr>
            <p:ph idx="1"/>
          </p:nvPr>
        </p:nvSpPr>
        <p:spPr bwMode="auto">
          <a:xfrm>
            <a:off x="4542625" y="268367"/>
            <a:ext cx="7544639" cy="562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00000"/>
              </a:buClr>
              <a:buSzPct val="150000"/>
              <a:buFont typeface="Arial"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2"/>
              </a:buClr>
              <a:buFont typeface="Wingdings" pitchFamily="2" charset="2"/>
              <a:buChar char="§"/>
              <a:defRPr sz="2000" kern="1200">
                <a:solidFill>
                  <a:schemeClr val="tx2"/>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02C282"/>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solidFill>
                  <a:srgbClr val="FF0000"/>
                </a:solidFill>
                <a:sym typeface="Wingdings" panose="05000000000000000000" pitchFamily="2" charset="2"/>
              </a:rPr>
              <a:t>Les X (Justin, Mahamadou, </a:t>
            </a:r>
            <a:r>
              <a:rPr lang="fr-FR" sz="2000" dirty="0" err="1">
                <a:solidFill>
                  <a:srgbClr val="FF0000"/>
                </a:solidFill>
                <a:sym typeface="Wingdings" panose="05000000000000000000" pitchFamily="2" charset="2"/>
              </a:rPr>
              <a:t>Tokinirina</a:t>
            </a:r>
            <a:r>
              <a:rPr lang="fr-FR" sz="2000" dirty="0">
                <a:solidFill>
                  <a:srgbClr val="FF0000"/>
                </a:solidFill>
                <a:sym typeface="Wingdings" panose="05000000000000000000" pitchFamily="2" charset="2"/>
              </a:rPr>
              <a:t>):</a:t>
            </a:r>
            <a:r>
              <a:rPr lang="fr-FR" sz="2000" dirty="0">
                <a:sym typeface="Wingdings" panose="05000000000000000000" pitchFamily="2" charset="2"/>
              </a:rPr>
              <a:t> jusque début avril, profitez de leur présence!</a:t>
            </a:r>
          </a:p>
          <a:p>
            <a:pPr marL="0" indent="0">
              <a:buNone/>
            </a:pPr>
            <a:endParaRPr lang="fr-FR" sz="2000" dirty="0">
              <a:sym typeface="Wingdings" panose="05000000000000000000" pitchFamily="2" charset="2"/>
            </a:endParaRPr>
          </a:p>
          <a:p>
            <a:r>
              <a:rPr lang="fr-FR" sz="2000" dirty="0">
                <a:solidFill>
                  <a:srgbClr val="FF0000"/>
                </a:solidFill>
                <a:sym typeface="Wingdings" panose="05000000000000000000" pitchFamily="2" charset="2"/>
              </a:rPr>
              <a:t>Tutorat IOGS: </a:t>
            </a:r>
            <a:r>
              <a:rPr lang="fr-FR" sz="2000" dirty="0">
                <a:sym typeface="Wingdings" panose="05000000000000000000" pitchFamily="2" charset="2"/>
              </a:rPr>
              <a:t>toujours en début d’</a:t>
            </a:r>
            <a:r>
              <a:rPr lang="fr-FR" sz="2000" dirty="0" err="1">
                <a:sym typeface="Wingdings" panose="05000000000000000000" pitchFamily="2" charset="2"/>
              </a:rPr>
              <a:t>aprem</a:t>
            </a:r>
            <a:r>
              <a:rPr lang="fr-FR" sz="2000" dirty="0">
                <a:sym typeface="Wingdings" panose="05000000000000000000" pitchFamily="2" charset="2"/>
              </a:rPr>
              <a:t> en S2</a:t>
            </a:r>
            <a:endParaRPr lang="fr-FR" dirty="0">
              <a:sym typeface="Wingdings" panose="05000000000000000000" pitchFamily="2" charset="2"/>
            </a:endParaRPr>
          </a:p>
          <a:p>
            <a:pPr marL="0" indent="0">
              <a:buNone/>
            </a:pPr>
            <a:r>
              <a:rPr lang="fr-FR" sz="2000" dirty="0">
                <a:sym typeface="Wingdings" panose="05000000000000000000" pitchFamily="2" charset="2"/>
              </a:rPr>
              <a:t>	Rappel: Les séances sont uniquement faites pour </a:t>
            </a:r>
            <a:r>
              <a:rPr lang="fr-FR" sz="2000" b="1" dirty="0">
                <a:sym typeface="Wingdings" panose="05000000000000000000" pitchFamily="2" charset="2"/>
              </a:rPr>
              <a:t>du travail personnel.</a:t>
            </a:r>
          </a:p>
          <a:p>
            <a:pPr marL="0" indent="0">
              <a:buNone/>
            </a:pPr>
            <a:r>
              <a:rPr lang="fr-FR" sz="2000" dirty="0"/>
              <a:t>	</a:t>
            </a:r>
            <a:r>
              <a:rPr lang="fr-FR" sz="1800" i="1" dirty="0"/>
              <a:t>Les heures prévues pour le tutorat doivent permettre un travail 	personnel approfondi, le travail en groupe doit donc se faire en 	dehors de ce créneau.</a:t>
            </a:r>
          </a:p>
          <a:p>
            <a:endParaRPr lang="fr-FR" dirty="0"/>
          </a:p>
          <a:p>
            <a:pPr marL="0" indent="0">
              <a:buNone/>
            </a:pPr>
            <a:r>
              <a:rPr lang="fr-FR" sz="2000" dirty="0"/>
              <a:t>	Les tuteurs vous consacrent leur après-midi (L1 puis L2) donc important de les solliciter au maximum lors des séances.</a:t>
            </a:r>
          </a:p>
          <a:p>
            <a:pPr marL="0" indent="0">
              <a:buNone/>
            </a:pPr>
            <a:endParaRPr lang="fr-FR" sz="2000" dirty="0"/>
          </a:p>
          <a:p>
            <a:r>
              <a:rPr lang="fr-FR" sz="2000" dirty="0"/>
              <a:t>Soutien pour qq étudiants / </a:t>
            </a:r>
          </a:p>
          <a:p>
            <a:pPr marL="0" indent="0">
              <a:buNone/>
            </a:pPr>
            <a:r>
              <a:rPr lang="fr-FR" sz="2000" dirty="0">
                <a:solidFill>
                  <a:srgbClr val="FF0000"/>
                </a:solidFill>
              </a:rPr>
              <a:t>élèves normaliens/agro/Centrale/ENSTA</a:t>
            </a:r>
          </a:p>
          <a:p>
            <a:endParaRPr lang="fr-FR" sz="2000" dirty="0"/>
          </a:p>
          <a:p>
            <a:endParaRPr lang="fr-FR" sz="2000" dirty="0"/>
          </a:p>
          <a:p>
            <a:pPr marL="457200" lvl="1" indent="0">
              <a:buNone/>
            </a:pPr>
            <a:endParaRPr lang="fr-FR" dirty="0">
              <a:solidFill>
                <a:schemeClr val="tx1"/>
              </a:solidFill>
              <a:sym typeface="Wingdings" panose="05000000000000000000" pitchFamily="2" charset="2"/>
            </a:endParaRPr>
          </a:p>
          <a:p>
            <a:pPr marL="457200" lvl="1" indent="0">
              <a:buFont typeface="Wingdings" pitchFamily="2" charset="2"/>
              <a:buNone/>
            </a:pPr>
            <a:r>
              <a:rPr lang="fr-FR" dirty="0">
                <a:sym typeface="Wingdings" panose="05000000000000000000" pitchFamily="2" charset="2"/>
              </a:rPr>
              <a:t>		</a:t>
            </a:r>
            <a:endParaRPr lang="fr-FR" dirty="0">
              <a:solidFill>
                <a:schemeClr val="tx1"/>
              </a:solidFill>
              <a:sym typeface="Wingdings" panose="05000000000000000000" pitchFamily="2" charset="2"/>
            </a:endParaRPr>
          </a:p>
          <a:p>
            <a:pPr marL="457200" lvl="1" indent="0">
              <a:buFont typeface="Wingdings" pitchFamily="2" charset="2"/>
              <a:buNone/>
            </a:pPr>
            <a:endParaRPr lang="fr-FR" dirty="0">
              <a:sym typeface="Wingdings" panose="05000000000000000000" pitchFamily="2" charset="2"/>
            </a:endParaRPr>
          </a:p>
        </p:txBody>
      </p:sp>
    </p:spTree>
    <p:extLst>
      <p:ext uri="{BB962C8B-B14F-4D97-AF65-F5344CB8AC3E}">
        <p14:creationId xmlns:p14="http://schemas.microsoft.com/office/powerpoint/2010/main" val="806410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solidFill>
                  <a:schemeClr val="bg1"/>
                </a:solidFill>
              </a:rPr>
              <a:t>Accompagnement : </a:t>
            </a:r>
            <a:r>
              <a:rPr lang="fr-FR" i="1" dirty="0">
                <a:solidFill>
                  <a:schemeClr val="bg1"/>
                </a:solidFill>
              </a:rPr>
              <a:t>Bilan et Perspectives</a:t>
            </a:r>
            <a:br>
              <a:rPr lang="fr-FR" i="1" dirty="0">
                <a:solidFill>
                  <a:schemeClr val="bg1"/>
                </a:solidFill>
              </a:rPr>
            </a:br>
            <a:r>
              <a:rPr lang="fr-FR" i="1" dirty="0">
                <a:solidFill>
                  <a:schemeClr val="bg1"/>
                </a:solidFill>
              </a:rPr>
              <a:t>Entretiens individuels</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28</a:t>
            </a:fld>
            <a:endParaRPr lang="fr-FR">
              <a:solidFill>
                <a:prstClr val="black">
                  <a:tint val="75000"/>
                </a:prstClr>
              </a:solidFill>
            </a:endParaRPr>
          </a:p>
        </p:txBody>
      </p:sp>
      <p:sp>
        <p:nvSpPr>
          <p:cNvPr id="6" name="Espace réservé du contenu 2"/>
          <p:cNvSpPr>
            <a:spLocks noGrp="1"/>
          </p:cNvSpPr>
          <p:nvPr>
            <p:ph idx="1"/>
          </p:nvPr>
        </p:nvSpPr>
        <p:spPr>
          <a:xfrm>
            <a:off x="4528235" y="918678"/>
            <a:ext cx="7564122" cy="3744416"/>
          </a:xfrm>
        </p:spPr>
        <p:txBody>
          <a:bodyPr/>
          <a:lstStyle/>
          <a:p>
            <a:r>
              <a:rPr lang="fr-FR" sz="2000" b="1" dirty="0"/>
              <a:t>Objectifs</a:t>
            </a:r>
          </a:p>
          <a:p>
            <a:endParaRPr lang="fr-FR" sz="2000" b="1" dirty="0"/>
          </a:p>
          <a:p>
            <a:pPr marL="342900" lvl="1" indent="0">
              <a:buNone/>
            </a:pPr>
            <a:r>
              <a:rPr lang="fr-FR" sz="2000" dirty="0"/>
              <a:t>Suite des Entretiens individuels </a:t>
            </a:r>
          </a:p>
          <a:p>
            <a:pPr lvl="1">
              <a:buFontTx/>
              <a:buChar char="-"/>
            </a:pPr>
            <a:r>
              <a:rPr lang="fr-FR" sz="2000" dirty="0"/>
              <a:t>en janvier si pas encore fait, </a:t>
            </a:r>
          </a:p>
          <a:p>
            <a:pPr lvl="1">
              <a:buFontTx/>
              <a:buChar char="-"/>
            </a:pPr>
            <a:r>
              <a:rPr lang="fr-FR" sz="2000" dirty="0"/>
              <a:t>Un entretien court ciblé dès que notes disponibles et avant sec chance pour ceux qui n’auront pas validé semestre ou plusieurs UE</a:t>
            </a:r>
          </a:p>
          <a:p>
            <a:pPr lvl="1">
              <a:buFontTx/>
              <a:buChar char="-"/>
            </a:pPr>
            <a:r>
              <a:rPr lang="fr-FR" sz="2000" dirty="0"/>
              <a:t>2</a:t>
            </a:r>
            <a:r>
              <a:rPr lang="fr-FR" sz="2000" baseline="30000" dirty="0"/>
              <a:t>ème</a:t>
            </a:r>
            <a:r>
              <a:rPr lang="fr-FR" sz="2000" dirty="0"/>
              <a:t> entretien en mars qui portera </a:t>
            </a:r>
          </a:p>
          <a:p>
            <a:pPr lvl="2"/>
            <a:r>
              <a:rPr lang="fr-FR" sz="1700" dirty="0"/>
              <a:t>Sur les résultats scolaires</a:t>
            </a:r>
          </a:p>
          <a:p>
            <a:pPr lvl="2"/>
            <a:r>
              <a:rPr lang="fr-FR" sz="1700" dirty="0"/>
              <a:t>Sur les méthodes de travail</a:t>
            </a:r>
          </a:p>
          <a:p>
            <a:pPr lvl="2"/>
            <a:r>
              <a:rPr lang="fr-FR" sz="1700" dirty="0"/>
              <a:t>Sur le projet de poursuite d’études / projet professionnel</a:t>
            </a:r>
          </a:p>
          <a:p>
            <a:pPr lvl="1"/>
            <a:endParaRPr lang="fr-FR" sz="2000" dirty="0"/>
          </a:p>
          <a:p>
            <a:pPr lvl="1"/>
            <a:endParaRPr lang="fr-FR" sz="2000" dirty="0"/>
          </a:p>
          <a:p>
            <a:pPr lvl="1"/>
            <a:endParaRPr lang="fr-FR" sz="2000" dirty="0"/>
          </a:p>
          <a:p>
            <a:endParaRPr lang="fr-FR" sz="1600" dirty="0"/>
          </a:p>
          <a:p>
            <a:endParaRPr lang="fr-FR" dirty="0"/>
          </a:p>
        </p:txBody>
      </p:sp>
    </p:spTree>
    <p:extLst>
      <p:ext uri="{BB962C8B-B14F-4D97-AF65-F5344CB8AC3E}">
        <p14:creationId xmlns:p14="http://schemas.microsoft.com/office/powerpoint/2010/main" val="2593060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17027" y="342975"/>
            <a:ext cx="4676868" cy="600075"/>
          </a:xfrm>
        </p:spPr>
        <p:txBody>
          <a:bodyPr/>
          <a:lstStyle/>
          <a:p>
            <a:r>
              <a:rPr lang="fr-FR" dirty="0">
                <a:solidFill>
                  <a:srgbClr val="008080"/>
                </a:solidFill>
              </a:rPr>
              <a:t>LES CLÉS DE LA RÉUSSITE </a:t>
            </a:r>
          </a:p>
        </p:txBody>
      </p:sp>
      <p:sp>
        <p:nvSpPr>
          <p:cNvPr id="4" name="Espace réservé de la date 3"/>
          <p:cNvSpPr>
            <a:spLocks noGrp="1"/>
          </p:cNvSpPr>
          <p:nvPr>
            <p:ph type="dt" sz="half" idx="10"/>
          </p:nvPr>
        </p:nvSpPr>
        <p:spPr/>
        <p:txBody>
          <a:bodyPr/>
          <a:lstStyle/>
          <a:p>
            <a:fld id="{CA48C89A-6710-4700-8ABC-A2F5FF21663C}" type="datetime1">
              <a:rPr lang="fr-FR" smtClean="0"/>
              <a:t>14/01/2025</a:t>
            </a:fld>
            <a:endParaRPr lang="fr-FR"/>
          </a:p>
        </p:txBody>
      </p:sp>
      <p:sp>
        <p:nvSpPr>
          <p:cNvPr id="5" name="Espace réservé du numéro de diapositive 4"/>
          <p:cNvSpPr>
            <a:spLocks noGrp="1"/>
          </p:cNvSpPr>
          <p:nvPr>
            <p:ph type="sldNum" sz="quarter" idx="12"/>
          </p:nvPr>
        </p:nvSpPr>
        <p:spPr/>
        <p:txBody>
          <a:bodyPr/>
          <a:lstStyle/>
          <a:p>
            <a:fld id="{1D90DDDD-1EAF-4F3E-A1CD-630AA68672EF}" type="slidenum">
              <a:rPr lang="fr-FR" smtClean="0"/>
              <a:t>29</a:t>
            </a:fld>
            <a:endParaRPr lang="fr-FR"/>
          </a:p>
        </p:txBody>
      </p:sp>
      <p:sp>
        <p:nvSpPr>
          <p:cNvPr id="6" name="Ellipse 5"/>
          <p:cNvSpPr/>
          <p:nvPr/>
        </p:nvSpPr>
        <p:spPr>
          <a:xfrm>
            <a:off x="1302654" y="1428135"/>
            <a:ext cx="2743200" cy="2743200"/>
          </a:xfrm>
          <a:prstGeom prst="ellipse">
            <a:avLst/>
          </a:prstGeom>
          <a:solidFill>
            <a:srgbClr val="40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4969466" y="1428135"/>
            <a:ext cx="2743200" cy="2743200"/>
          </a:xfrm>
          <a:prstGeom prst="ellipse">
            <a:avLst/>
          </a:prstGeom>
          <a:solidFill>
            <a:srgbClr val="40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8588152" y="1428135"/>
            <a:ext cx="2743200" cy="2743200"/>
          </a:xfrm>
          <a:prstGeom prst="ellipse">
            <a:avLst/>
          </a:prstGeom>
          <a:solidFill>
            <a:srgbClr val="40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07354" y="4391259"/>
            <a:ext cx="3642412" cy="1323439"/>
          </a:xfrm>
          <a:prstGeom prst="rect">
            <a:avLst/>
          </a:prstGeom>
        </p:spPr>
        <p:txBody>
          <a:bodyPr wrap="square">
            <a:spAutoFit/>
          </a:bodyPr>
          <a:lstStyle/>
          <a:p>
            <a:pPr algn="ctr">
              <a:spcBef>
                <a:spcPct val="0"/>
              </a:spcBef>
            </a:pPr>
            <a:r>
              <a:rPr lang="fr-FR" altLang="fr-FR" sz="2000" dirty="0">
                <a:cs typeface="Arial" panose="020B0604020202020204" pitchFamily="34" charset="0"/>
              </a:rPr>
              <a:t>Formation exigeante qui nécessite beaucoup de</a:t>
            </a:r>
          </a:p>
          <a:p>
            <a:pPr algn="ctr">
              <a:spcBef>
                <a:spcPct val="0"/>
              </a:spcBef>
            </a:pPr>
            <a:r>
              <a:rPr lang="fr-FR" altLang="fr-FR" sz="2000" b="1" dirty="0">
                <a:cs typeface="Arial" panose="020B0604020202020204" pitchFamily="34" charset="0"/>
              </a:rPr>
              <a:t>travail en équipe </a:t>
            </a:r>
            <a:r>
              <a:rPr lang="fr-FR" altLang="fr-FR" sz="2000" dirty="0">
                <a:cs typeface="Arial" panose="020B0604020202020204" pitchFamily="34" charset="0"/>
              </a:rPr>
              <a:t>mais</a:t>
            </a:r>
          </a:p>
          <a:p>
            <a:pPr algn="ctr">
              <a:spcBef>
                <a:spcPct val="0"/>
              </a:spcBef>
            </a:pPr>
            <a:r>
              <a:rPr lang="fr-FR" altLang="fr-FR" sz="2000" dirty="0">
                <a:cs typeface="Arial" panose="020B0604020202020204" pitchFamily="34" charset="0"/>
              </a:rPr>
              <a:t>aussi du </a:t>
            </a:r>
            <a:r>
              <a:rPr lang="fr-FR" altLang="fr-FR" sz="2000" b="1" dirty="0">
                <a:cs typeface="Arial" panose="020B0604020202020204" pitchFamily="34" charset="0"/>
              </a:rPr>
              <a:t>travail personnel</a:t>
            </a:r>
          </a:p>
        </p:txBody>
      </p:sp>
      <p:sp>
        <p:nvSpPr>
          <p:cNvPr id="11" name="Rectangle 10"/>
          <p:cNvSpPr/>
          <p:nvPr/>
        </p:nvSpPr>
        <p:spPr>
          <a:xfrm>
            <a:off x="807354" y="3081981"/>
            <a:ext cx="3733800" cy="461665"/>
          </a:xfrm>
          <a:prstGeom prst="rect">
            <a:avLst/>
          </a:prstGeom>
        </p:spPr>
        <p:txBody>
          <a:bodyPr wrap="square">
            <a:spAutoFit/>
          </a:bodyPr>
          <a:lstStyle/>
          <a:p>
            <a:pPr algn="ctr">
              <a:spcBef>
                <a:spcPct val="0"/>
              </a:spcBef>
            </a:pPr>
            <a:r>
              <a:rPr lang="fr-FR" altLang="fr-FR" sz="2400" b="1" dirty="0">
                <a:solidFill>
                  <a:schemeClr val="bg1"/>
                </a:solidFill>
                <a:cs typeface="Arial" panose="020B0604020202020204" pitchFamily="34" charset="0"/>
              </a:rPr>
              <a:t>LA MOTIVATION</a:t>
            </a:r>
          </a:p>
        </p:txBody>
      </p:sp>
      <p:sp>
        <p:nvSpPr>
          <p:cNvPr id="12" name="ZoneTexte 11"/>
          <p:cNvSpPr txBox="1"/>
          <p:nvPr/>
        </p:nvSpPr>
        <p:spPr>
          <a:xfrm>
            <a:off x="5729933" y="1400585"/>
            <a:ext cx="1463935" cy="2092881"/>
          </a:xfrm>
          <a:prstGeom prst="rect">
            <a:avLst/>
          </a:prstGeom>
          <a:noFill/>
        </p:spPr>
        <p:txBody>
          <a:bodyPr wrap="square" rtlCol="0">
            <a:spAutoFit/>
          </a:bodyPr>
          <a:lstStyle/>
          <a:p>
            <a:r>
              <a:rPr lang="fr-FR" sz="13000" dirty="0">
                <a:solidFill>
                  <a:schemeClr val="bg1"/>
                </a:solidFill>
                <a:latin typeface="Pictogogie09" pitchFamily="50" charset="0"/>
              </a:rPr>
              <a:t>X</a:t>
            </a:r>
          </a:p>
        </p:txBody>
      </p:sp>
      <p:sp>
        <p:nvSpPr>
          <p:cNvPr id="13" name="Rectangle 12"/>
          <p:cNvSpPr/>
          <p:nvPr/>
        </p:nvSpPr>
        <p:spPr>
          <a:xfrm>
            <a:off x="5195497" y="3035852"/>
            <a:ext cx="2291137" cy="830997"/>
          </a:xfrm>
          <a:prstGeom prst="rect">
            <a:avLst/>
          </a:prstGeom>
        </p:spPr>
        <p:txBody>
          <a:bodyPr wrap="square">
            <a:spAutoFit/>
          </a:bodyPr>
          <a:lstStyle/>
          <a:p>
            <a:pPr algn="ctr">
              <a:spcBef>
                <a:spcPct val="0"/>
              </a:spcBef>
            </a:pPr>
            <a:r>
              <a:rPr lang="fr-FR" altLang="fr-FR" sz="2400" b="1" dirty="0">
                <a:solidFill>
                  <a:schemeClr val="bg1"/>
                </a:solidFill>
                <a:cs typeface="Arial" panose="020B0604020202020204" pitchFamily="34" charset="0"/>
              </a:rPr>
              <a:t>LA REMISE  EN QUESTION</a:t>
            </a:r>
          </a:p>
        </p:txBody>
      </p:sp>
      <p:sp>
        <p:nvSpPr>
          <p:cNvPr id="14" name="Rectangle 13"/>
          <p:cNvSpPr/>
          <p:nvPr/>
        </p:nvSpPr>
        <p:spPr>
          <a:xfrm>
            <a:off x="4740442" y="4397677"/>
            <a:ext cx="3392905" cy="1323439"/>
          </a:xfrm>
          <a:prstGeom prst="rect">
            <a:avLst/>
          </a:prstGeom>
        </p:spPr>
        <p:txBody>
          <a:bodyPr wrap="square">
            <a:spAutoFit/>
          </a:bodyPr>
          <a:lstStyle/>
          <a:p>
            <a:pPr algn="ctr">
              <a:spcBef>
                <a:spcPct val="0"/>
              </a:spcBef>
            </a:pPr>
            <a:r>
              <a:rPr lang="fr-FR" altLang="fr-FR" sz="2000" dirty="0">
                <a:cs typeface="Arial" panose="020B0604020202020204" pitchFamily="34" charset="0"/>
              </a:rPr>
              <a:t>Oublier certains réflexes</a:t>
            </a:r>
          </a:p>
          <a:p>
            <a:pPr algn="ctr">
              <a:spcBef>
                <a:spcPct val="0"/>
              </a:spcBef>
            </a:pPr>
            <a:r>
              <a:rPr lang="fr-FR" altLang="fr-FR" sz="2000" dirty="0">
                <a:cs typeface="Arial" panose="020B0604020202020204" pitchFamily="34" charset="0"/>
              </a:rPr>
              <a:t>S’</a:t>
            </a:r>
            <a:r>
              <a:rPr lang="fr-FR" altLang="ja-JP" sz="2000" dirty="0">
                <a:cs typeface="Arial" panose="020B0604020202020204" pitchFamily="34" charset="0"/>
              </a:rPr>
              <a:t>adapter à un cadre nouveau</a:t>
            </a:r>
          </a:p>
          <a:p>
            <a:pPr algn="ctr">
              <a:spcBef>
                <a:spcPct val="0"/>
              </a:spcBef>
            </a:pPr>
            <a:r>
              <a:rPr lang="fr-FR" altLang="fr-FR" sz="2000" dirty="0">
                <a:cs typeface="Arial" panose="020B0604020202020204" pitchFamily="34" charset="0"/>
              </a:rPr>
              <a:t>Accepter de </a:t>
            </a:r>
            <a:r>
              <a:rPr lang="fr-FR" altLang="fr-FR" sz="2000" b="1" dirty="0">
                <a:cs typeface="Arial" panose="020B0604020202020204" pitchFamily="34" charset="0"/>
              </a:rPr>
              <a:t>se faire aider</a:t>
            </a:r>
          </a:p>
          <a:p>
            <a:pPr algn="ctr">
              <a:spcBef>
                <a:spcPct val="0"/>
              </a:spcBef>
            </a:pPr>
            <a:r>
              <a:rPr lang="fr-FR" altLang="fr-FR" sz="2000" b="1" dirty="0">
                <a:cs typeface="Arial" panose="020B0604020202020204" pitchFamily="34" charset="0"/>
              </a:rPr>
              <a:t>Partager</a:t>
            </a:r>
          </a:p>
        </p:txBody>
      </p:sp>
      <p:sp>
        <p:nvSpPr>
          <p:cNvPr id="15" name="Rectangle 14"/>
          <p:cNvSpPr/>
          <p:nvPr/>
        </p:nvSpPr>
        <p:spPr>
          <a:xfrm>
            <a:off x="8751817" y="3094610"/>
            <a:ext cx="2415867" cy="830997"/>
          </a:xfrm>
          <a:prstGeom prst="rect">
            <a:avLst/>
          </a:prstGeom>
        </p:spPr>
        <p:txBody>
          <a:bodyPr wrap="square">
            <a:spAutoFit/>
          </a:bodyPr>
          <a:lstStyle/>
          <a:p>
            <a:pPr algn="ctr">
              <a:spcBef>
                <a:spcPct val="0"/>
              </a:spcBef>
            </a:pPr>
            <a:r>
              <a:rPr lang="fr-FR" altLang="fr-FR" sz="2400" b="1" dirty="0">
                <a:solidFill>
                  <a:schemeClr val="bg1"/>
                </a:solidFill>
                <a:cs typeface="Arial" panose="020B0604020202020204" pitchFamily="34" charset="0"/>
              </a:rPr>
              <a:t>LE DEPASSEMENT DE SOI</a:t>
            </a:r>
          </a:p>
        </p:txBody>
      </p:sp>
      <p:sp>
        <p:nvSpPr>
          <p:cNvPr id="17" name="Rectangle 16"/>
          <p:cNvSpPr/>
          <p:nvPr/>
        </p:nvSpPr>
        <p:spPr>
          <a:xfrm>
            <a:off x="8332719" y="4391258"/>
            <a:ext cx="3581399" cy="1323439"/>
          </a:xfrm>
          <a:prstGeom prst="rect">
            <a:avLst/>
          </a:prstGeom>
        </p:spPr>
        <p:txBody>
          <a:bodyPr wrap="square">
            <a:spAutoFit/>
          </a:bodyPr>
          <a:lstStyle/>
          <a:p>
            <a:pPr algn="ctr">
              <a:spcBef>
                <a:spcPct val="0"/>
              </a:spcBef>
            </a:pPr>
            <a:r>
              <a:rPr lang="fr-FR" altLang="fr-FR" sz="2000" b="1" dirty="0">
                <a:cs typeface="Arial" panose="020B0604020202020204" pitchFamily="34" charset="0"/>
              </a:rPr>
              <a:t>Pousser ses limites, </a:t>
            </a:r>
            <a:r>
              <a:rPr lang="fr-FR" altLang="fr-FR" sz="2000" dirty="0">
                <a:cs typeface="Arial" panose="020B0604020202020204" pitchFamily="34" charset="0"/>
              </a:rPr>
              <a:t>se poser des questions, </a:t>
            </a:r>
            <a:r>
              <a:rPr lang="fr-FR" altLang="fr-FR" sz="2000" b="1" dirty="0">
                <a:cs typeface="Arial" panose="020B0604020202020204" pitchFamily="34" charset="0"/>
              </a:rPr>
              <a:t>Innover</a:t>
            </a:r>
            <a:r>
              <a:rPr lang="fr-FR" altLang="fr-FR" sz="2000" dirty="0">
                <a:cs typeface="Arial" panose="020B0604020202020204" pitchFamily="34" charset="0"/>
              </a:rPr>
              <a:t>, creuser les sujets, profiter de l’</a:t>
            </a:r>
            <a:r>
              <a:rPr lang="fr-FR" altLang="ja-JP" sz="2000" dirty="0">
                <a:cs typeface="Arial" panose="020B0604020202020204" pitchFamily="34" charset="0"/>
              </a:rPr>
              <a:t>atout </a:t>
            </a:r>
            <a:r>
              <a:rPr lang="fr-FR" altLang="ja-JP" sz="2000" b="1" dirty="0">
                <a:cs typeface="Arial" panose="020B0604020202020204" pitchFamily="34" charset="0"/>
              </a:rPr>
              <a:t>diversité </a:t>
            </a:r>
            <a:r>
              <a:rPr lang="fr-FR" altLang="ja-JP" sz="2000" dirty="0">
                <a:cs typeface="Arial" panose="020B0604020202020204" pitchFamily="34" charset="0"/>
              </a:rPr>
              <a:t>de l’institut</a:t>
            </a:r>
          </a:p>
        </p:txBody>
      </p:sp>
      <p:pic>
        <p:nvPicPr>
          <p:cNvPr id="2" name="Imag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29643" y="1533492"/>
            <a:ext cx="1860217" cy="1648619"/>
          </a:xfrm>
          <a:prstGeom prst="rect">
            <a:avLst/>
          </a:prstGeom>
        </p:spPr>
      </p:pic>
      <p:pic>
        <p:nvPicPr>
          <p:cNvPr id="18" name="Imag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57752" y="1331314"/>
            <a:ext cx="1633004" cy="1842141"/>
          </a:xfrm>
          <a:prstGeom prst="rect">
            <a:avLst/>
          </a:prstGeom>
        </p:spPr>
      </p:pic>
      <p:sp>
        <p:nvSpPr>
          <p:cNvPr id="19" name="Ellipse 18"/>
          <p:cNvSpPr/>
          <p:nvPr/>
        </p:nvSpPr>
        <p:spPr>
          <a:xfrm>
            <a:off x="225100" y="507631"/>
            <a:ext cx="315729" cy="317009"/>
          </a:xfrm>
          <a:prstGeom prst="ellipse">
            <a:avLst/>
          </a:prstGeom>
          <a:solidFill>
            <a:srgbClr val="42B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7546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t>La licence Sciences et Technologies en 2024-25</a:t>
            </a:r>
            <a:endParaRPr lang="fr-FR" dirty="0"/>
          </a:p>
        </p:txBody>
      </p:sp>
      <p:sp>
        <p:nvSpPr>
          <p:cNvPr id="4" name="Rectangle à coins arrondis 3"/>
          <p:cNvSpPr/>
          <p:nvPr/>
        </p:nvSpPr>
        <p:spPr>
          <a:xfrm>
            <a:off x="5604720" y="5406020"/>
            <a:ext cx="6134846" cy="576000"/>
          </a:xfrm>
          <a:prstGeom prst="round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fr-FR" altLang="fr-FR" sz="1400" b="1" dirty="0">
                <a:solidFill>
                  <a:srgbClr val="000000"/>
                </a:solidFill>
                <a:latin typeface="Calibri" panose="020F0502020204030204" pitchFamily="34" charset="0"/>
                <a:cs typeface="Arial" panose="020B0604020202020204" pitchFamily="34" charset="0"/>
              </a:rPr>
              <a:t>Tronc Commun, UE disciplinaires</a:t>
            </a:r>
          </a:p>
          <a:p>
            <a:pPr eaLnBrk="1" hangingPunct="1">
              <a:defRPr/>
            </a:pPr>
            <a:r>
              <a:rPr lang="fr-FR" altLang="fr-FR" sz="1200" i="1" dirty="0">
                <a:solidFill>
                  <a:srgbClr val="000000"/>
                </a:solidFill>
                <a:latin typeface="Calibri" panose="020F0502020204030204" pitchFamily="34" charset="0"/>
                <a:cs typeface="Arial" panose="020B0604020202020204" pitchFamily="34" charset="0"/>
              </a:rPr>
              <a:t>Mathématiques, Physique, Chimie, Ingénierie, </a:t>
            </a:r>
          </a:p>
          <a:p>
            <a:pPr eaLnBrk="1" hangingPunct="1">
              <a:defRPr/>
            </a:pPr>
            <a:r>
              <a:rPr lang="fr-FR" altLang="fr-FR" sz="1200" i="1" dirty="0">
                <a:solidFill>
                  <a:srgbClr val="000000"/>
                </a:solidFill>
                <a:latin typeface="Calibri" panose="020F0502020204030204" pitchFamily="34" charset="0"/>
                <a:cs typeface="Arial" panose="020B0604020202020204" pitchFamily="34" charset="0"/>
              </a:rPr>
              <a:t>Informatique, Biologie, SHS, Anglais</a:t>
            </a:r>
          </a:p>
        </p:txBody>
      </p:sp>
      <p:sp>
        <p:nvSpPr>
          <p:cNvPr id="5" name="Rectangle à coins arrondis 4"/>
          <p:cNvSpPr/>
          <p:nvPr/>
        </p:nvSpPr>
        <p:spPr>
          <a:xfrm>
            <a:off x="5604720" y="4699582"/>
            <a:ext cx="6134846" cy="576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fr-FR" altLang="fr-FR" sz="1400" b="1" dirty="0">
                <a:solidFill>
                  <a:srgbClr val="000000"/>
                </a:solidFill>
                <a:latin typeface="Calibri" panose="020F0502020204030204" pitchFamily="34" charset="0"/>
                <a:cs typeface="Arial" panose="020B0604020202020204" pitchFamily="34" charset="0"/>
              </a:rPr>
              <a:t>Tronc Commun, UE pluridisciplinaires</a:t>
            </a:r>
          </a:p>
          <a:p>
            <a:pPr eaLnBrk="1" hangingPunct="1">
              <a:defRPr/>
            </a:pPr>
            <a:r>
              <a:rPr lang="fr-FR" altLang="fr-FR" sz="1200" i="1" dirty="0">
                <a:solidFill>
                  <a:srgbClr val="000000"/>
                </a:solidFill>
                <a:latin typeface="Calibri" panose="020F0502020204030204" pitchFamily="34" charset="0"/>
                <a:cs typeface="Arial" panose="020B0604020202020204" pitchFamily="34" charset="0"/>
              </a:rPr>
              <a:t>Mathématiques, Physique, Chimie, Ingénierie, </a:t>
            </a:r>
          </a:p>
          <a:p>
            <a:pPr eaLnBrk="1" hangingPunct="1">
              <a:defRPr/>
            </a:pPr>
            <a:r>
              <a:rPr lang="fr-FR" altLang="fr-FR" sz="1200" i="1" dirty="0">
                <a:solidFill>
                  <a:srgbClr val="000000"/>
                </a:solidFill>
                <a:latin typeface="Calibri" panose="020F0502020204030204" pitchFamily="34" charset="0"/>
                <a:cs typeface="Arial" panose="020B0604020202020204" pitchFamily="34" charset="0"/>
              </a:rPr>
              <a:t>Informatique, Biologie, SHS, Anglais</a:t>
            </a:r>
          </a:p>
        </p:txBody>
      </p:sp>
      <p:sp>
        <p:nvSpPr>
          <p:cNvPr id="6" name="Rectangle à coins arrondis 5"/>
          <p:cNvSpPr/>
          <p:nvPr/>
        </p:nvSpPr>
        <p:spPr>
          <a:xfrm>
            <a:off x="5604720" y="3994733"/>
            <a:ext cx="6134846" cy="576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fr-FR" altLang="fr-FR" sz="1400" b="1" dirty="0">
                <a:latin typeface="Calibri" panose="020F0502020204030204" pitchFamily="34" charset="0"/>
                <a:cs typeface="Arial" panose="020B0604020202020204" pitchFamily="34" charset="0"/>
              </a:rPr>
              <a:t>Tronc Commun, UE pluridisciplinaires</a:t>
            </a:r>
          </a:p>
          <a:p>
            <a:pPr eaLnBrk="1" hangingPunct="1">
              <a:defRPr/>
            </a:pPr>
            <a:r>
              <a:rPr lang="fr-FR" altLang="fr-FR" sz="1200" i="1" dirty="0">
                <a:latin typeface="Calibri" panose="020F0502020204030204" pitchFamily="34" charset="0"/>
                <a:cs typeface="Arial" panose="020B0604020202020204" pitchFamily="34" charset="0"/>
              </a:rPr>
              <a:t>Mathématiques, Physique, Chimie, Ingénierie, </a:t>
            </a:r>
          </a:p>
          <a:p>
            <a:pPr eaLnBrk="1" hangingPunct="1">
              <a:defRPr/>
            </a:pPr>
            <a:r>
              <a:rPr lang="fr-FR" altLang="fr-FR" sz="1200" i="1" dirty="0">
                <a:latin typeface="Calibri" panose="020F0502020204030204" pitchFamily="34" charset="0"/>
                <a:cs typeface="Arial" panose="020B0604020202020204" pitchFamily="34" charset="0"/>
              </a:rPr>
              <a:t>Informatique, Biologie, SHS, Anglais</a:t>
            </a:r>
          </a:p>
        </p:txBody>
      </p:sp>
      <p:sp>
        <p:nvSpPr>
          <p:cNvPr id="7" name="Rectangle à coins arrondis 6"/>
          <p:cNvSpPr/>
          <p:nvPr/>
        </p:nvSpPr>
        <p:spPr>
          <a:xfrm>
            <a:off x="5604719" y="3288295"/>
            <a:ext cx="6134847" cy="576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fr-FR" altLang="fr-FR" sz="1400" b="1" dirty="0">
                <a:latin typeface="Calibri" panose="020F0502020204030204" pitchFamily="34" charset="0"/>
                <a:cs typeface="Arial" panose="020B0604020202020204" pitchFamily="34" charset="0"/>
              </a:rPr>
              <a:t>Tronc Commun + UE à choix</a:t>
            </a:r>
          </a:p>
          <a:p>
            <a:pPr eaLnBrk="1" hangingPunct="1">
              <a:defRPr/>
            </a:pPr>
            <a:r>
              <a:rPr lang="fr-FR" altLang="fr-FR" sz="1200" i="1" dirty="0">
                <a:latin typeface="Calibri" panose="020F0502020204030204" pitchFamily="34" charset="0"/>
                <a:cs typeface="Arial" panose="020B0604020202020204" pitchFamily="34" charset="0"/>
              </a:rPr>
              <a:t>Mathématiques, Physique, Chimie, Ingénierie, </a:t>
            </a:r>
          </a:p>
          <a:p>
            <a:pPr eaLnBrk="1" hangingPunct="1">
              <a:defRPr/>
            </a:pPr>
            <a:r>
              <a:rPr lang="fr-FR" altLang="fr-FR" sz="1200" i="1" dirty="0">
                <a:latin typeface="Calibri" panose="020F0502020204030204" pitchFamily="34" charset="0"/>
                <a:cs typeface="Arial" panose="020B0604020202020204" pitchFamily="34" charset="0"/>
              </a:rPr>
              <a:t>Informatique, Biologie, SHS, Anglais</a:t>
            </a:r>
          </a:p>
        </p:txBody>
      </p:sp>
      <p:sp>
        <p:nvSpPr>
          <p:cNvPr id="8" name="Rectangle à coins arrondis 7"/>
          <p:cNvSpPr/>
          <p:nvPr/>
        </p:nvSpPr>
        <p:spPr>
          <a:xfrm>
            <a:off x="5576518" y="2596518"/>
            <a:ext cx="6161166" cy="576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fr-FR" altLang="fr-FR" sz="1400" b="1" dirty="0">
                <a:latin typeface="Calibri" panose="020F0502020204030204" pitchFamily="34" charset="0"/>
                <a:cs typeface="Arial" panose="020B0604020202020204" pitchFamily="34" charset="0"/>
              </a:rPr>
              <a:t>Tronc commun &amp; UE disciplinaires à choix </a:t>
            </a:r>
            <a:r>
              <a:rPr lang="fr-FR" altLang="fr-FR" sz="1200" b="1" dirty="0">
                <a:latin typeface="Calibri" panose="020F0502020204030204" pitchFamily="34" charset="0"/>
                <a:cs typeface="Arial" panose="020B0604020202020204" pitchFamily="34" charset="0"/>
              </a:rPr>
              <a:t>-&gt; </a:t>
            </a:r>
            <a:r>
              <a:rPr lang="fr-FR" altLang="fr-FR" sz="1200" i="1" dirty="0">
                <a:latin typeface="Calibri" panose="020F0502020204030204" pitchFamily="34" charset="0"/>
                <a:cs typeface="Arial" panose="020B0604020202020204" pitchFamily="34" charset="0"/>
              </a:rPr>
              <a:t>Mathématiques, Physique, Chimie, Informatique, Biologie</a:t>
            </a:r>
          </a:p>
        </p:txBody>
      </p:sp>
      <p:sp>
        <p:nvSpPr>
          <p:cNvPr id="9" name="ZoneTexte 16"/>
          <p:cNvSpPr txBox="1">
            <a:spLocks noChangeArrowheads="1"/>
          </p:cNvSpPr>
          <p:nvPr/>
        </p:nvSpPr>
        <p:spPr bwMode="auto">
          <a:xfrm>
            <a:off x="4437908" y="2092908"/>
            <a:ext cx="1000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fr-FR" altLang="fr-FR" sz="1400" b="1" i="1"/>
              <a:t>Semestre 6</a:t>
            </a:r>
          </a:p>
        </p:txBody>
      </p:sp>
      <p:sp>
        <p:nvSpPr>
          <p:cNvPr id="10" name="ZoneTexte 17"/>
          <p:cNvSpPr txBox="1">
            <a:spLocks noChangeArrowheads="1"/>
          </p:cNvSpPr>
          <p:nvPr/>
        </p:nvSpPr>
        <p:spPr bwMode="auto">
          <a:xfrm>
            <a:off x="4452195" y="2770770"/>
            <a:ext cx="10017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fr-FR" altLang="fr-FR" sz="1400" b="1" i="1"/>
              <a:t>Semestre 5</a:t>
            </a:r>
          </a:p>
        </p:txBody>
      </p:sp>
      <p:sp>
        <p:nvSpPr>
          <p:cNvPr id="11" name="ZoneTexte 18"/>
          <p:cNvSpPr txBox="1">
            <a:spLocks noChangeArrowheads="1"/>
          </p:cNvSpPr>
          <p:nvPr/>
        </p:nvSpPr>
        <p:spPr bwMode="auto">
          <a:xfrm>
            <a:off x="4452195" y="3447045"/>
            <a:ext cx="10017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fr-FR" altLang="fr-FR" sz="1400" b="1" i="1"/>
              <a:t>Semestre 4</a:t>
            </a:r>
          </a:p>
        </p:txBody>
      </p:sp>
      <p:sp>
        <p:nvSpPr>
          <p:cNvPr id="12" name="ZoneTexte 19"/>
          <p:cNvSpPr txBox="1">
            <a:spLocks noChangeArrowheads="1"/>
          </p:cNvSpPr>
          <p:nvPr/>
        </p:nvSpPr>
        <p:spPr bwMode="auto">
          <a:xfrm>
            <a:off x="4452195" y="4123320"/>
            <a:ext cx="10017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fr-FR" altLang="fr-FR" sz="1400" b="1" i="1"/>
              <a:t>Semestre 3</a:t>
            </a:r>
          </a:p>
        </p:txBody>
      </p:sp>
      <p:sp>
        <p:nvSpPr>
          <p:cNvPr id="13" name="ZoneTexte 20"/>
          <p:cNvSpPr txBox="1">
            <a:spLocks noChangeArrowheads="1"/>
          </p:cNvSpPr>
          <p:nvPr/>
        </p:nvSpPr>
        <p:spPr bwMode="auto">
          <a:xfrm>
            <a:off x="4452195" y="4801183"/>
            <a:ext cx="10017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fr-FR" altLang="fr-FR" sz="1400" b="1" i="1"/>
              <a:t>Semestre 2</a:t>
            </a:r>
          </a:p>
        </p:txBody>
      </p:sp>
      <p:sp>
        <p:nvSpPr>
          <p:cNvPr id="14" name="ZoneTexte 21"/>
          <p:cNvSpPr txBox="1">
            <a:spLocks noChangeArrowheads="1"/>
          </p:cNvSpPr>
          <p:nvPr/>
        </p:nvSpPr>
        <p:spPr bwMode="auto">
          <a:xfrm>
            <a:off x="4452195" y="5477458"/>
            <a:ext cx="10017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fr-FR" altLang="fr-FR" sz="1400" b="1" i="1"/>
              <a:t>Semestre 1</a:t>
            </a:r>
          </a:p>
        </p:txBody>
      </p:sp>
      <p:sp>
        <p:nvSpPr>
          <p:cNvPr id="21" name="Rectangle à coins arrondis 20"/>
          <p:cNvSpPr/>
          <p:nvPr/>
        </p:nvSpPr>
        <p:spPr>
          <a:xfrm>
            <a:off x="9205170" y="3389895"/>
            <a:ext cx="1150938" cy="360363"/>
          </a:xfrm>
          <a:prstGeom prst="roundRect">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200" b="1" dirty="0">
                <a:solidFill>
                  <a:schemeClr val="bg1"/>
                </a:solidFill>
              </a:rPr>
              <a:t>Projet individuel</a:t>
            </a:r>
          </a:p>
        </p:txBody>
      </p:sp>
      <p:sp>
        <p:nvSpPr>
          <p:cNvPr id="22" name="Rectangle à coins arrondis 21"/>
          <p:cNvSpPr/>
          <p:nvPr/>
        </p:nvSpPr>
        <p:spPr>
          <a:xfrm>
            <a:off x="9205170" y="4114449"/>
            <a:ext cx="1150938" cy="360362"/>
          </a:xfrm>
          <a:prstGeom prst="roundRect">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200" b="1" dirty="0">
                <a:solidFill>
                  <a:schemeClr val="bg1"/>
                </a:solidFill>
              </a:rPr>
              <a:t>Apprentissage par projets</a:t>
            </a:r>
          </a:p>
        </p:txBody>
      </p:sp>
      <p:sp>
        <p:nvSpPr>
          <p:cNvPr id="23" name="Rectangle à coins arrondis 22"/>
          <p:cNvSpPr/>
          <p:nvPr/>
        </p:nvSpPr>
        <p:spPr>
          <a:xfrm>
            <a:off x="9205170" y="4812108"/>
            <a:ext cx="1150938" cy="358775"/>
          </a:xfrm>
          <a:prstGeom prst="roundRect">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200" b="1" dirty="0">
                <a:solidFill>
                  <a:schemeClr val="bg1"/>
                </a:solidFill>
              </a:rPr>
              <a:t>Apprentissage par projets</a:t>
            </a:r>
          </a:p>
        </p:txBody>
      </p:sp>
      <p:sp>
        <p:nvSpPr>
          <p:cNvPr id="24" name="Rectangle à coins arrondis 23"/>
          <p:cNvSpPr/>
          <p:nvPr/>
        </p:nvSpPr>
        <p:spPr>
          <a:xfrm>
            <a:off x="5604719" y="1171317"/>
            <a:ext cx="6132963" cy="576263"/>
          </a:xfrm>
          <a:prstGeom prst="roundRect">
            <a:avLst/>
          </a:prstGeom>
          <a:solidFill>
            <a:srgbClr val="FBFECE"/>
          </a:solidFill>
          <a:ln>
            <a:solidFill>
              <a:srgbClr val="FBFE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tx1"/>
                </a:solidFill>
              </a:rPr>
              <a:t>Masters &amp; </a:t>
            </a:r>
            <a:r>
              <a:rPr lang="fr-FR" altLang="fr-FR" sz="1600" b="1" dirty="0">
                <a:solidFill>
                  <a:schemeClr val="tx1"/>
                </a:solidFill>
                <a:latin typeface="Calibri" panose="020F0502020204030204" pitchFamily="34" charset="0"/>
                <a:cs typeface="Arial" panose="020B0604020202020204" pitchFamily="34" charset="0"/>
              </a:rPr>
              <a:t>Ecoles d</a:t>
            </a:r>
            <a:r>
              <a:rPr lang="ja-JP" altLang="fr-FR" sz="1600" b="1" dirty="0">
                <a:solidFill>
                  <a:schemeClr val="tx1"/>
                </a:solidFill>
                <a:latin typeface="Calibri" panose="020F0502020204030204" pitchFamily="34" charset="0"/>
                <a:cs typeface="Arial" panose="020B0604020202020204" pitchFamily="34" charset="0"/>
              </a:rPr>
              <a:t>’</a:t>
            </a:r>
            <a:r>
              <a:rPr lang="fr-FR" altLang="ja-JP" sz="1600" b="1" dirty="0">
                <a:solidFill>
                  <a:schemeClr val="tx1"/>
                </a:solidFill>
                <a:latin typeface="Calibri" panose="020F0502020204030204" pitchFamily="34" charset="0"/>
                <a:cs typeface="Arial" panose="020B0604020202020204" pitchFamily="34" charset="0"/>
              </a:rPr>
              <a:t>Ingénieur</a:t>
            </a:r>
            <a:endParaRPr lang="fr-FR" altLang="fr-FR" sz="1600" b="1" dirty="0">
              <a:solidFill>
                <a:schemeClr val="tx1"/>
              </a:solidFill>
              <a:latin typeface="Calibri" panose="020F0502020204030204" pitchFamily="34" charset="0"/>
              <a:cs typeface="Arial" panose="020B0604020202020204" pitchFamily="34" charset="0"/>
            </a:endParaRPr>
          </a:p>
          <a:p>
            <a:pPr algn="ctr" eaLnBrk="1" fontAlgn="auto" hangingPunct="1">
              <a:spcBef>
                <a:spcPts val="0"/>
              </a:spcBef>
              <a:spcAft>
                <a:spcPts val="0"/>
              </a:spcAft>
              <a:defRPr/>
            </a:pPr>
            <a:endParaRPr lang="fr-FR" sz="1600" b="1" dirty="0">
              <a:solidFill>
                <a:schemeClr val="tx1"/>
              </a:solidFill>
            </a:endParaRPr>
          </a:p>
        </p:txBody>
      </p:sp>
      <p:sp>
        <p:nvSpPr>
          <p:cNvPr id="25" name="ZoneTexte 47"/>
          <p:cNvSpPr txBox="1">
            <a:spLocks noChangeArrowheads="1"/>
          </p:cNvSpPr>
          <p:nvPr/>
        </p:nvSpPr>
        <p:spPr bwMode="auto">
          <a:xfrm>
            <a:off x="4452195" y="1300745"/>
            <a:ext cx="9969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fr-FR" altLang="fr-FR" sz="1400" b="1" i="1"/>
              <a:t>Débouchés</a:t>
            </a:r>
          </a:p>
        </p:txBody>
      </p:sp>
      <p:sp>
        <p:nvSpPr>
          <p:cNvPr id="26" name="Rectangle à coins arrondis 25"/>
          <p:cNvSpPr/>
          <p:nvPr/>
        </p:nvSpPr>
        <p:spPr>
          <a:xfrm>
            <a:off x="10516894" y="3347935"/>
            <a:ext cx="1136482" cy="474400"/>
          </a:xfrm>
          <a:prstGeom prst="roundRect">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400" b="1" dirty="0">
                <a:solidFill>
                  <a:schemeClr val="bg1"/>
                </a:solidFill>
              </a:rPr>
              <a:t>Stage</a:t>
            </a:r>
          </a:p>
        </p:txBody>
      </p:sp>
      <p:sp>
        <p:nvSpPr>
          <p:cNvPr id="27" name="Rectangle à coins arrondis 26"/>
          <p:cNvSpPr/>
          <p:nvPr/>
        </p:nvSpPr>
        <p:spPr>
          <a:xfrm>
            <a:off x="10629808" y="4801183"/>
            <a:ext cx="993497" cy="369700"/>
          </a:xfrm>
          <a:prstGeom prst="roundRect">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200" b="1" dirty="0">
                <a:solidFill>
                  <a:schemeClr val="bg1"/>
                </a:solidFill>
              </a:rPr>
              <a:t>Stage</a:t>
            </a:r>
          </a:p>
        </p:txBody>
      </p:sp>
      <p:sp>
        <p:nvSpPr>
          <p:cNvPr id="28" name="ZoneTexte 27"/>
          <p:cNvSpPr txBox="1"/>
          <p:nvPr/>
        </p:nvSpPr>
        <p:spPr>
          <a:xfrm>
            <a:off x="10228737" y="3389895"/>
            <a:ext cx="373670" cy="307777"/>
          </a:xfrm>
          <a:prstGeom prst="rect">
            <a:avLst/>
          </a:prstGeom>
          <a:noFill/>
        </p:spPr>
        <p:txBody>
          <a:bodyPr wrap="none" rtlCol="0">
            <a:spAutoFit/>
          </a:bodyPr>
          <a:lstStyle/>
          <a:p>
            <a:r>
              <a:rPr lang="fr-FR" sz="1400" dirty="0"/>
              <a:t>ou</a:t>
            </a:r>
          </a:p>
        </p:txBody>
      </p:sp>
      <p:sp>
        <p:nvSpPr>
          <p:cNvPr id="29" name="Rectangle à coins arrondis 28"/>
          <p:cNvSpPr/>
          <p:nvPr/>
        </p:nvSpPr>
        <p:spPr>
          <a:xfrm>
            <a:off x="5576517" y="1914170"/>
            <a:ext cx="6161166" cy="576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fr-FR" altLang="fr-FR" sz="1400" b="1" dirty="0">
                <a:latin typeface="Calibri" panose="020F0502020204030204" pitchFamily="34" charset="0"/>
                <a:cs typeface="Arial" panose="020B0604020202020204" pitchFamily="34" charset="0"/>
              </a:rPr>
              <a:t>Tronc commun &amp; UE disciplinaires à choix </a:t>
            </a:r>
            <a:r>
              <a:rPr lang="fr-FR" altLang="fr-FR" sz="1200" b="1" dirty="0">
                <a:latin typeface="Calibri" panose="020F0502020204030204" pitchFamily="34" charset="0"/>
                <a:cs typeface="Arial" panose="020B0604020202020204" pitchFamily="34" charset="0"/>
              </a:rPr>
              <a:t>-&gt; </a:t>
            </a:r>
            <a:r>
              <a:rPr lang="fr-FR" altLang="fr-FR" sz="1200" i="1" dirty="0">
                <a:latin typeface="Calibri" panose="020F0502020204030204" pitchFamily="34" charset="0"/>
                <a:cs typeface="Arial" panose="020B0604020202020204" pitchFamily="34" charset="0"/>
              </a:rPr>
              <a:t>Mathématiques, </a:t>
            </a:r>
          </a:p>
          <a:p>
            <a:pPr>
              <a:defRPr/>
            </a:pPr>
            <a:r>
              <a:rPr lang="fr-FR" altLang="fr-FR" sz="1200" i="1" dirty="0">
                <a:latin typeface="Calibri" panose="020F0502020204030204" pitchFamily="34" charset="0"/>
                <a:cs typeface="Arial" panose="020B0604020202020204" pitchFamily="34" charset="0"/>
              </a:rPr>
              <a:t>Physique, Chimie, Informatique, Biologie</a:t>
            </a:r>
            <a:endParaRPr lang="fr-FR" altLang="fr-FR" sz="1200" b="1" i="1" dirty="0">
              <a:latin typeface="Calibri" panose="020F0502020204030204" pitchFamily="34" charset="0"/>
              <a:cs typeface="Arial" panose="020B0604020202020204" pitchFamily="34" charset="0"/>
            </a:endParaRPr>
          </a:p>
        </p:txBody>
      </p:sp>
      <p:sp>
        <p:nvSpPr>
          <p:cNvPr id="30" name="Rectangle à coins arrondis 29"/>
          <p:cNvSpPr/>
          <p:nvPr/>
        </p:nvSpPr>
        <p:spPr>
          <a:xfrm>
            <a:off x="10047470" y="1966344"/>
            <a:ext cx="1584009" cy="451922"/>
          </a:xfrm>
          <a:prstGeom prst="roundRect">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b="1" dirty="0">
                <a:solidFill>
                  <a:schemeClr val="bg1"/>
                </a:solidFill>
              </a:rPr>
              <a:t>Stage</a:t>
            </a:r>
          </a:p>
        </p:txBody>
      </p:sp>
      <p:sp>
        <p:nvSpPr>
          <p:cNvPr id="33" name="ZoneTexte 32"/>
          <p:cNvSpPr txBox="1"/>
          <p:nvPr/>
        </p:nvSpPr>
        <p:spPr>
          <a:xfrm rot="5400000">
            <a:off x="10376150" y="3003241"/>
            <a:ext cx="3238355" cy="338554"/>
          </a:xfrm>
          <a:prstGeom prst="rect">
            <a:avLst/>
          </a:prstGeom>
          <a:noFill/>
        </p:spPr>
        <p:txBody>
          <a:bodyPr wrap="square" rtlCol="0">
            <a:spAutoFit/>
          </a:bodyPr>
          <a:lstStyle/>
          <a:p>
            <a:r>
              <a:rPr lang="fr-FR" sz="1600" b="1" dirty="0"/>
              <a:t>FLEXIBILISATION DES PARCOURS</a:t>
            </a:r>
          </a:p>
        </p:txBody>
      </p:sp>
      <p:sp>
        <p:nvSpPr>
          <p:cNvPr id="34" name="Rectangle 33"/>
          <p:cNvSpPr/>
          <p:nvPr/>
        </p:nvSpPr>
        <p:spPr>
          <a:xfrm>
            <a:off x="6898361" y="265668"/>
            <a:ext cx="184666" cy="369332"/>
          </a:xfrm>
          <a:prstGeom prst="rect">
            <a:avLst/>
          </a:prstGeom>
        </p:spPr>
        <p:txBody>
          <a:bodyPr wrap="none">
            <a:spAutoFit/>
          </a:bodyPr>
          <a:lstStyle/>
          <a:p>
            <a:endParaRPr lang="fr-FR" b="1" dirty="0">
              <a:solidFill>
                <a:srgbClr val="C00000"/>
              </a:solidFill>
            </a:endParaRPr>
          </a:p>
        </p:txBody>
      </p:sp>
      <p:sp>
        <p:nvSpPr>
          <p:cNvPr id="3" name="Espace réservé de la date 2"/>
          <p:cNvSpPr>
            <a:spLocks noGrp="1"/>
          </p:cNvSpPr>
          <p:nvPr>
            <p:ph type="dt" sz="half" idx="10"/>
          </p:nvPr>
        </p:nvSpPr>
        <p:spPr/>
        <p:txBody>
          <a:bodyPr/>
          <a:lstStyle/>
          <a:p>
            <a:pPr>
              <a:defRPr/>
            </a:pPr>
            <a:fld id="{F06677BC-83E9-8346-BEA6-24FA844316F1}" type="datetime1">
              <a:rPr lang="fr-FR" smtClean="0">
                <a:solidFill>
                  <a:prstClr val="black">
                    <a:tint val="75000"/>
                  </a:prstClr>
                </a:solidFill>
              </a:rPr>
              <a:t>14/01/2025</a:t>
            </a:fld>
            <a:endParaRPr lang="fr-FR" dirty="0">
              <a:solidFill>
                <a:prstClr val="black">
                  <a:tint val="75000"/>
                </a:prstClr>
              </a:solidFill>
            </a:endParaRPr>
          </a:p>
        </p:txBody>
      </p:sp>
      <p:sp>
        <p:nvSpPr>
          <p:cNvPr id="15" name="Espace réservé du numéro de diapositive 14"/>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3</a:t>
            </a:fld>
            <a:endParaRPr lang="fr-FR" dirty="0">
              <a:solidFill>
                <a:prstClr val="black">
                  <a:tint val="75000"/>
                </a:prstClr>
              </a:solidFill>
            </a:endParaRPr>
          </a:p>
        </p:txBody>
      </p:sp>
    </p:spTree>
    <p:extLst>
      <p:ext uri="{BB962C8B-B14F-4D97-AF65-F5344CB8AC3E}">
        <p14:creationId xmlns:p14="http://schemas.microsoft.com/office/powerpoint/2010/main" val="4283859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96561" y="27800"/>
            <a:ext cx="7252539" cy="5626100"/>
          </a:xfrm>
        </p:spPr>
        <p:txBody>
          <a:bodyPr/>
          <a:lstStyle/>
          <a:p>
            <a:r>
              <a:rPr lang="fr-FR" sz="2200" b="1" dirty="0">
                <a:solidFill>
                  <a:schemeClr val="accent5"/>
                </a:solidFill>
              </a:rPr>
              <a:t>2 types d’évaluations</a:t>
            </a:r>
          </a:p>
          <a:p>
            <a:endParaRPr lang="fr-FR" sz="2200" b="1" dirty="0">
              <a:solidFill>
                <a:schemeClr val="accent5"/>
              </a:solidFill>
            </a:endParaRPr>
          </a:p>
          <a:p>
            <a:pPr marL="342900" indent="-342900">
              <a:buFont typeface="Wingdings" panose="05000000000000000000" pitchFamily="2" charset="2"/>
              <a:buChar char="q"/>
            </a:pPr>
            <a:r>
              <a:rPr lang="fr-FR" sz="2000" b="1" dirty="0"/>
              <a:t>Evaluations intermédiaires </a:t>
            </a:r>
          </a:p>
          <a:p>
            <a:r>
              <a:rPr lang="fr-FR" dirty="0"/>
              <a:t>Interros régulières, en cours ou sur des créneaux balisés</a:t>
            </a:r>
          </a:p>
          <a:p>
            <a:pPr lvl="1"/>
            <a:r>
              <a:rPr lang="fr-FR" dirty="0"/>
              <a:t>Des formes variées (</a:t>
            </a:r>
            <a:r>
              <a:rPr lang="fr-FR" dirty="0">
                <a:ea typeface="Calibri" panose="020F0502020204030204" pitchFamily="34" charset="0"/>
                <a:cs typeface="Times New Roman" panose="02020603050405020304" pitchFamily="18" charset="0"/>
              </a:rPr>
              <a:t>en présentiel ou en ligne, </a:t>
            </a:r>
            <a:r>
              <a:rPr lang="fr-FR" dirty="0"/>
              <a:t>devoirs maison ou sur table</a:t>
            </a:r>
            <a:r>
              <a:rPr lang="fr-FR" dirty="0">
                <a:ea typeface="Calibri" panose="020F0502020204030204" pitchFamily="34" charset="0"/>
                <a:cs typeface="Times New Roman" panose="02020603050405020304" pitchFamily="18" charset="0"/>
              </a:rPr>
              <a:t>, épreuves écrites ou orales, rendus de projets, CR de travaux pratiques</a:t>
            </a:r>
            <a:r>
              <a:rPr lang="fr-FR" dirty="0"/>
              <a:t>)</a:t>
            </a:r>
          </a:p>
          <a:p>
            <a:pPr marL="342900" lvl="1" indent="0">
              <a:buNone/>
            </a:pPr>
            <a:r>
              <a:rPr lang="fr-FR" dirty="0">
                <a:solidFill>
                  <a:srgbClr val="C00000"/>
                </a:solidFill>
              </a:rPr>
              <a:t>Attention, une évaluation intermédiaire peut avoir un poids non négligeable dans le calcul de la note finale de l’UE</a:t>
            </a:r>
          </a:p>
          <a:p>
            <a:pPr marL="342900" lvl="1" indent="0">
              <a:buNone/>
            </a:pPr>
            <a:endParaRPr lang="fr-FR" dirty="0"/>
          </a:p>
          <a:p>
            <a:pPr marL="342900" indent="-342900">
              <a:buFont typeface="Wingdings" panose="05000000000000000000" pitchFamily="2" charset="2"/>
              <a:buChar char="q"/>
            </a:pPr>
            <a:r>
              <a:rPr lang="fr-FR" sz="2000" b="1" dirty="0"/>
              <a:t>Evaluations finales </a:t>
            </a:r>
          </a:p>
          <a:p>
            <a:r>
              <a:rPr lang="fr-FR" dirty="0"/>
              <a:t>Des formes variées (</a:t>
            </a:r>
            <a:r>
              <a:rPr lang="fr-FR" dirty="0">
                <a:ea typeface="Calibri" panose="020F0502020204030204" pitchFamily="34" charset="0"/>
                <a:cs typeface="Times New Roman" panose="02020603050405020304" pitchFamily="18" charset="0"/>
              </a:rPr>
              <a:t>en présentiel ou en ligne, épreuves écrites ou orales)</a:t>
            </a:r>
            <a:endParaRPr lang="fr-FR" dirty="0"/>
          </a:p>
          <a:p>
            <a:pPr lvl="1"/>
            <a:r>
              <a:rPr lang="fr-FR" dirty="0"/>
              <a:t>Plus fort coefficient (au max  40% de la note finale de la discipline)</a:t>
            </a:r>
          </a:p>
          <a:p>
            <a:pPr lvl="1"/>
            <a:r>
              <a:rPr lang="fr-FR" dirty="0"/>
              <a:t>Sur des créneaux balisés</a:t>
            </a:r>
          </a:p>
          <a:p>
            <a:pPr lvl="1"/>
            <a:r>
              <a:rPr lang="fr-FR" dirty="0"/>
              <a:t>Ensemble des notions de la discipline vues dans l’UE</a:t>
            </a:r>
          </a:p>
          <a:p>
            <a:pPr marL="342900" lvl="1" indent="0">
              <a:buNone/>
            </a:pPr>
            <a:endParaRPr lang="fr-FR" dirty="0"/>
          </a:p>
          <a:p>
            <a:r>
              <a:rPr lang="fr-FR" i="1" dirty="0"/>
              <a:t>Pour les UE pluridisciplinaires, le coefficient de chaque discipline dépend du nombre d’heures de cours relatif de la discipline.</a:t>
            </a:r>
          </a:p>
          <a:p>
            <a:endParaRPr lang="fr-FR" sz="2400" dirty="0">
              <a:solidFill>
                <a:schemeClr val="accent5"/>
              </a:solidFill>
            </a:endParaRPr>
          </a:p>
          <a:p>
            <a:pPr marL="342900" lvl="1" indent="0">
              <a:buNone/>
            </a:pPr>
            <a:endParaRPr lang="fr-FR" sz="2000" dirty="0"/>
          </a:p>
        </p:txBody>
      </p:sp>
      <p:sp>
        <p:nvSpPr>
          <p:cNvPr id="2" name="Titre 1"/>
          <p:cNvSpPr>
            <a:spLocks noGrp="1"/>
          </p:cNvSpPr>
          <p:nvPr>
            <p:ph type="title"/>
          </p:nvPr>
        </p:nvSpPr>
        <p:spPr/>
        <p:txBody>
          <a:bodyPr/>
          <a:lstStyle/>
          <a:p>
            <a:r>
              <a:rPr lang="fr-FR" dirty="0">
                <a:solidFill>
                  <a:schemeClr val="bg1"/>
                </a:solidFill>
              </a:rPr>
              <a:t>MC2C : l’évaluation continue intégrale</a:t>
            </a:r>
            <a:br>
              <a:rPr lang="fr-FR" dirty="0">
                <a:solidFill>
                  <a:schemeClr val="bg1"/>
                </a:solidFill>
              </a:rPr>
            </a:br>
            <a:br>
              <a:rPr lang="fr-FR" dirty="0">
                <a:solidFill>
                  <a:schemeClr val="bg1"/>
                </a:solidFill>
              </a:rPr>
            </a:br>
            <a:r>
              <a:rPr lang="fr-FR" sz="2800" i="1" dirty="0">
                <a:solidFill>
                  <a:schemeClr val="bg1"/>
                </a:solidFill>
              </a:rPr>
              <a:t>2 types d’évaluations</a:t>
            </a:r>
            <a:br>
              <a:rPr lang="fr-FR" dirty="0">
                <a:solidFill>
                  <a:schemeClr val="bg1"/>
                </a:solidFill>
              </a:rPr>
            </a:br>
            <a:br>
              <a:rPr lang="fr-FR" dirty="0">
                <a:solidFill>
                  <a:schemeClr val="bg1"/>
                </a:solidFill>
              </a:rPr>
            </a:br>
            <a:endParaRPr lang="fr-FR" dirty="0">
              <a:solidFill>
                <a:schemeClr val="bg1"/>
              </a:solidFill>
            </a:endParaRPr>
          </a:p>
        </p:txBody>
      </p:sp>
      <p:sp>
        <p:nvSpPr>
          <p:cNvPr id="5" name="Espace réservé du numéro de diapositive 4"/>
          <p:cNvSpPr>
            <a:spLocks noGrp="1"/>
          </p:cNvSpPr>
          <p:nvPr>
            <p:ph type="sldNum" sz="quarter" idx="12"/>
          </p:nvPr>
        </p:nvSpPr>
        <p:spPr/>
        <p:txBody>
          <a:bodyPr/>
          <a:lstStyle/>
          <a:p>
            <a:pPr>
              <a:defRPr/>
            </a:pPr>
            <a:fld id="{451CD413-4E2A-4804-AE86-436350F28EF1}" type="slidenum">
              <a:rPr lang="fr-FR" smtClean="0"/>
              <a:pPr>
                <a:defRPr/>
              </a:pPr>
              <a:t>30</a:t>
            </a:fld>
            <a:endParaRPr lang="fr-FR" dirty="0"/>
          </a:p>
        </p:txBody>
      </p:sp>
    </p:spTree>
    <p:extLst>
      <p:ext uri="{BB962C8B-B14F-4D97-AF65-F5344CB8AC3E}">
        <p14:creationId xmlns:p14="http://schemas.microsoft.com/office/powerpoint/2010/main" val="4018567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96561" y="394970"/>
            <a:ext cx="7252539" cy="5626100"/>
          </a:xfrm>
        </p:spPr>
        <p:txBody>
          <a:bodyPr/>
          <a:lstStyle/>
          <a:p>
            <a:r>
              <a:rPr lang="fr-FR" sz="2400" dirty="0">
                <a:solidFill>
                  <a:schemeClr val="accent5"/>
                </a:solidFill>
              </a:rPr>
              <a:t>Une seconde chance</a:t>
            </a:r>
          </a:p>
          <a:p>
            <a:endParaRPr lang="fr-FR" sz="2400" dirty="0">
              <a:solidFill>
                <a:schemeClr val="accent5"/>
              </a:solidFill>
            </a:endParaRPr>
          </a:p>
        </p:txBody>
      </p:sp>
      <p:sp>
        <p:nvSpPr>
          <p:cNvPr id="2" name="Titre 1"/>
          <p:cNvSpPr>
            <a:spLocks noGrp="1"/>
          </p:cNvSpPr>
          <p:nvPr>
            <p:ph type="title"/>
          </p:nvPr>
        </p:nvSpPr>
        <p:spPr/>
        <p:txBody>
          <a:bodyPr/>
          <a:lstStyle/>
          <a:p>
            <a:r>
              <a:rPr lang="fr-FR" dirty="0">
                <a:solidFill>
                  <a:schemeClr val="bg1"/>
                </a:solidFill>
              </a:rPr>
              <a:t>MC2C : l’évaluation continue intégrale</a:t>
            </a:r>
            <a:br>
              <a:rPr lang="fr-FR" dirty="0">
                <a:solidFill>
                  <a:schemeClr val="bg1"/>
                </a:solidFill>
              </a:rPr>
            </a:br>
            <a:br>
              <a:rPr lang="fr-FR" dirty="0">
                <a:solidFill>
                  <a:schemeClr val="bg1"/>
                </a:solidFill>
              </a:rPr>
            </a:br>
            <a:r>
              <a:rPr lang="fr-FR" sz="2800" i="1" dirty="0">
                <a:solidFill>
                  <a:schemeClr val="bg1"/>
                </a:solidFill>
              </a:rPr>
              <a:t>la seconde chance</a:t>
            </a:r>
            <a:br>
              <a:rPr lang="fr-FR" sz="2800" i="1" dirty="0">
                <a:solidFill>
                  <a:schemeClr val="bg1"/>
                </a:solidFill>
              </a:rPr>
            </a:br>
            <a:br>
              <a:rPr lang="fr-FR" dirty="0">
                <a:solidFill>
                  <a:schemeClr val="bg1"/>
                </a:solidFill>
              </a:rPr>
            </a:br>
            <a:endParaRPr lang="fr-FR" dirty="0">
              <a:solidFill>
                <a:schemeClr val="bg1"/>
              </a:solidFill>
            </a:endParaRPr>
          </a:p>
        </p:txBody>
      </p:sp>
      <p:sp>
        <p:nvSpPr>
          <p:cNvPr id="5" name="Espace réservé du numéro de diapositive 4"/>
          <p:cNvSpPr>
            <a:spLocks noGrp="1"/>
          </p:cNvSpPr>
          <p:nvPr>
            <p:ph type="sldNum" sz="quarter" idx="12"/>
          </p:nvPr>
        </p:nvSpPr>
        <p:spPr/>
        <p:txBody>
          <a:bodyPr/>
          <a:lstStyle/>
          <a:p>
            <a:pPr>
              <a:defRPr/>
            </a:pPr>
            <a:fld id="{451CD413-4E2A-4804-AE86-436350F28EF1}" type="slidenum">
              <a:rPr lang="fr-FR" smtClean="0"/>
              <a:pPr>
                <a:defRPr/>
              </a:pPr>
              <a:t>31</a:t>
            </a:fld>
            <a:endParaRPr lang="fr-FR" dirty="0"/>
          </a:p>
        </p:txBody>
      </p:sp>
      <p:sp>
        <p:nvSpPr>
          <p:cNvPr id="4" name="Rectangle 3">
            <a:extLst>
              <a:ext uri="{FF2B5EF4-FFF2-40B4-BE49-F238E27FC236}">
                <a16:creationId xmlns:a16="http://schemas.microsoft.com/office/drawing/2014/main" id="{91DEC243-D7C9-4B04-9DE1-D0330858C6AB}"/>
              </a:ext>
            </a:extLst>
          </p:cNvPr>
          <p:cNvSpPr/>
          <p:nvPr/>
        </p:nvSpPr>
        <p:spPr>
          <a:xfrm>
            <a:off x="4854721" y="5270344"/>
            <a:ext cx="6487401" cy="707886"/>
          </a:xfrm>
          <a:prstGeom prst="rect">
            <a:avLst/>
          </a:prstGeom>
        </p:spPr>
        <p:txBody>
          <a:bodyPr wrap="square">
            <a:spAutoFit/>
          </a:bodyPr>
          <a:lstStyle/>
          <a:p>
            <a:pPr marL="342900" lvl="1" indent="0">
              <a:buNone/>
            </a:pPr>
            <a:r>
              <a:rPr lang="fr-FR" sz="2000" i="1" dirty="0">
                <a:solidFill>
                  <a:srgbClr val="C00000"/>
                </a:solidFill>
              </a:rPr>
              <a:t>Les MCC de chaque UE du S2 seront affichées  sur </a:t>
            </a:r>
            <a:r>
              <a:rPr lang="fr-FR" sz="2000" i="1" dirty="0" err="1">
                <a:solidFill>
                  <a:srgbClr val="C00000"/>
                </a:solidFill>
              </a:rPr>
              <a:t>eCampus</a:t>
            </a:r>
            <a:r>
              <a:rPr lang="fr-FR" sz="2000" i="1" dirty="0">
                <a:solidFill>
                  <a:srgbClr val="C00000"/>
                </a:solidFill>
              </a:rPr>
              <a:t> dans quelques semaines</a:t>
            </a:r>
          </a:p>
        </p:txBody>
      </p:sp>
      <p:sp>
        <p:nvSpPr>
          <p:cNvPr id="6" name="Rectangle 5">
            <a:extLst>
              <a:ext uri="{FF2B5EF4-FFF2-40B4-BE49-F238E27FC236}">
                <a16:creationId xmlns:a16="http://schemas.microsoft.com/office/drawing/2014/main" id="{448774C2-BBE1-4080-924F-2DD11ECE6CC4}"/>
              </a:ext>
            </a:extLst>
          </p:cNvPr>
          <p:cNvSpPr/>
          <p:nvPr/>
        </p:nvSpPr>
        <p:spPr>
          <a:xfrm>
            <a:off x="4596561" y="1469082"/>
            <a:ext cx="7383780" cy="2862323"/>
          </a:xfrm>
          <a:prstGeom prst="rect">
            <a:avLst/>
          </a:prstGeom>
          <a:ln>
            <a:solidFill>
              <a:schemeClr val="bg1">
                <a:lumMod val="50000"/>
              </a:schemeClr>
            </a:solidFill>
          </a:ln>
        </p:spPr>
        <p:txBody>
          <a:bodyPr wrap="square">
            <a:spAutoFit/>
          </a:bodyPr>
          <a:lstStyle/>
          <a:p>
            <a:r>
              <a:rPr lang="fr-FR" dirty="0"/>
              <a:t>La seconde chance peut prendre la forme </a:t>
            </a:r>
            <a:r>
              <a:rPr lang="fr-FR" b="1" dirty="0"/>
              <a:t>d’une ou plusieurs évaluations supplémentaires organisées après l'évaluation initiale </a:t>
            </a:r>
            <a:r>
              <a:rPr lang="fr-FR" dirty="0"/>
              <a:t>(généralement dans les 2 semaines)  ou être comprise dans ses modalités de mise en œuvre.</a:t>
            </a:r>
          </a:p>
          <a:p>
            <a:endParaRPr lang="fr-FR" dirty="0"/>
          </a:p>
          <a:p>
            <a:r>
              <a:rPr lang="fr-FR" dirty="0"/>
              <a:t>Si l’établissement est tenu à l’organisation d’évaluations initiales et de seconde chance pour chaque UE, cette obligation ne devient pas un droit pour chaque étudiant. Lorsqu’un étudiant ne peut se présenter aux évaluations initiales et de seconde chance, quelle qu’en soit la raison, l’établissement n’est pas tenu d’organiser des évaluations de remplacement à son seul usage.</a:t>
            </a:r>
          </a:p>
        </p:txBody>
      </p:sp>
    </p:spTree>
    <p:extLst>
      <p:ext uri="{BB962C8B-B14F-4D97-AF65-F5344CB8AC3E}">
        <p14:creationId xmlns:p14="http://schemas.microsoft.com/office/powerpoint/2010/main" val="3493275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26" y="-10543"/>
            <a:ext cx="7878963" cy="5626100"/>
          </a:xfrm>
        </p:spPr>
        <p:txBody>
          <a:bodyPr/>
          <a:lstStyle/>
          <a:p>
            <a:r>
              <a:rPr lang="fr-FR" altLang="fr-FR" sz="2800" b="1" dirty="0"/>
              <a:t>Assiduité, Ponctualité, Respect des délais, Implication : </a:t>
            </a:r>
            <a:r>
              <a:rPr lang="fr-FR" altLang="fr-FR" sz="2200" dirty="0"/>
              <a:t>des savoir-être professionnels incontournables ! </a:t>
            </a:r>
          </a:p>
          <a:p>
            <a:endParaRPr lang="fr-FR" altLang="fr-FR" sz="2800" b="1" dirty="0">
              <a:solidFill>
                <a:srgbClr val="C00000"/>
              </a:solidFill>
            </a:endParaRPr>
          </a:p>
          <a:p>
            <a:r>
              <a:rPr lang="fr-FR" altLang="fr-FR" sz="2400" b="1" i="1" dirty="0">
                <a:solidFill>
                  <a:srgbClr val="C00000"/>
                </a:solidFill>
              </a:rPr>
              <a:t>Votre présence est obligatoire à tous les enseignements</a:t>
            </a:r>
          </a:p>
          <a:p>
            <a:endParaRPr lang="fr-FR" altLang="fr-FR" sz="2800" dirty="0"/>
          </a:p>
          <a:p>
            <a:r>
              <a:rPr lang="fr-FR" altLang="fr-FR" sz="2000" dirty="0"/>
              <a:t>Compte tenu des moyens humains, financiers, matériels et surtout de l’organisation même de la pédagogie nous attendons de vous que vous soyez </a:t>
            </a:r>
            <a:r>
              <a:rPr lang="fr-FR" altLang="fr-FR" sz="2000" b="1" dirty="0"/>
              <a:t>présents à chaque séance d’enseignement</a:t>
            </a:r>
            <a:r>
              <a:rPr lang="fr-FR" altLang="fr-FR" sz="2000" dirty="0"/>
              <a:t>.</a:t>
            </a:r>
          </a:p>
          <a:p>
            <a:endParaRPr lang="fr-FR" altLang="fr-FR" sz="2000" dirty="0"/>
          </a:p>
          <a:p>
            <a:r>
              <a:rPr lang="fr-FR" altLang="fr-FR" sz="2000" dirty="0"/>
              <a:t>Les absences et retards (&lt;10 min, &gt;10 min) sont relevés par l'enseignant à chaque séance et transmis au secrétariat. </a:t>
            </a:r>
          </a:p>
          <a:p>
            <a:r>
              <a:rPr lang="fr-FR" altLang="fr-FR" sz="2000" dirty="0"/>
              <a:t>Attention, les retards récurrents ou de plus de 10 mn sont comptabilisés comme </a:t>
            </a:r>
            <a:r>
              <a:rPr lang="fr-FR" altLang="fr-FR" sz="2000" b="1" dirty="0"/>
              <a:t>absences injustifiées (ABI).</a:t>
            </a:r>
          </a:p>
          <a:p>
            <a:endParaRPr lang="fr-FR" altLang="fr-FR" sz="2000" dirty="0"/>
          </a:p>
          <a:p>
            <a:r>
              <a:rPr lang="fr-FR" altLang="fr-FR" sz="2000" dirty="0"/>
              <a:t>Le CROUS est informé des absences et retards injustifiés (nous sommes tenus de le faire) </a:t>
            </a:r>
          </a:p>
          <a:p>
            <a:r>
              <a:rPr lang="fr-FR" altLang="fr-FR" sz="2000" dirty="0"/>
              <a:t>-&gt; suspension des bourses et remboursement des sommes déjà versées.</a:t>
            </a:r>
            <a:endParaRPr lang="fr-FR" altLang="fr-FR" sz="2000" b="1" dirty="0"/>
          </a:p>
          <a:p>
            <a:endParaRPr lang="fr-FR" altLang="fr-FR" sz="2200" dirty="0"/>
          </a:p>
          <a:p>
            <a:pPr marL="342900" indent="-342900">
              <a:buFont typeface="Wingdings" charset="2"/>
              <a:buChar char="Ø"/>
            </a:pPr>
            <a:endParaRPr lang="fr-FR" altLang="fr-FR" sz="2200" dirty="0"/>
          </a:p>
          <a:p>
            <a:endParaRPr lang="fr-FR" altLang="fr-FR" sz="2200" dirty="0"/>
          </a:p>
          <a:p>
            <a:endParaRPr lang="fr-FR" altLang="fr-FR" sz="2200" dirty="0"/>
          </a:p>
          <a:p>
            <a:endParaRPr lang="fr-FR" sz="1800" dirty="0"/>
          </a:p>
        </p:txBody>
      </p:sp>
      <p:sp>
        <p:nvSpPr>
          <p:cNvPr id="2" name="Titre 1"/>
          <p:cNvSpPr>
            <a:spLocks noGrp="1"/>
          </p:cNvSpPr>
          <p:nvPr>
            <p:ph type="title"/>
          </p:nvPr>
        </p:nvSpPr>
        <p:spPr/>
        <p:txBody>
          <a:bodyPr/>
          <a:lstStyle/>
          <a:p>
            <a:r>
              <a:rPr lang="fr-FR" dirty="0">
                <a:solidFill>
                  <a:schemeClr val="bg1"/>
                </a:solidFill>
              </a:rPr>
              <a:t>Retards, absences</a:t>
            </a:r>
            <a:br>
              <a:rPr lang="fr-FR" dirty="0">
                <a:solidFill>
                  <a:schemeClr val="bg1"/>
                </a:solidFill>
              </a:rPr>
            </a:br>
            <a:br>
              <a:rPr lang="fr-FR" dirty="0">
                <a:solidFill>
                  <a:schemeClr val="bg1"/>
                </a:solidFill>
              </a:rPr>
            </a:br>
            <a:endParaRPr lang="fr-FR" dirty="0">
              <a:solidFill>
                <a:schemeClr val="bg1"/>
              </a:solidFill>
            </a:endParaRPr>
          </a:p>
        </p:txBody>
      </p:sp>
      <p:sp>
        <p:nvSpPr>
          <p:cNvPr id="5" name="Espace réservé du numéro de diapositive 4"/>
          <p:cNvSpPr>
            <a:spLocks noGrp="1"/>
          </p:cNvSpPr>
          <p:nvPr>
            <p:ph type="sldNum" sz="quarter" idx="12"/>
          </p:nvPr>
        </p:nvSpPr>
        <p:spPr/>
        <p:txBody>
          <a:bodyPr/>
          <a:lstStyle/>
          <a:p>
            <a:pPr>
              <a:defRPr/>
            </a:pPr>
            <a:fld id="{451CD413-4E2A-4804-AE86-436350F28EF1}" type="slidenum">
              <a:rPr lang="fr-FR" smtClean="0"/>
              <a:pPr>
                <a:defRPr/>
              </a:pPr>
              <a:t>32</a:t>
            </a:fld>
            <a:endParaRPr lang="fr-FR"/>
          </a:p>
        </p:txBody>
      </p:sp>
      <p:pic>
        <p:nvPicPr>
          <p:cNvPr id="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6395" y="848491"/>
            <a:ext cx="1002271" cy="1511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8532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31596" y="382751"/>
            <a:ext cx="7432344" cy="5626100"/>
          </a:xfrm>
        </p:spPr>
        <p:txBody>
          <a:bodyPr/>
          <a:lstStyle/>
          <a:p>
            <a:endParaRPr lang="fr-FR" altLang="fr-FR" sz="2000" dirty="0"/>
          </a:p>
          <a:p>
            <a:r>
              <a:rPr lang="fr-FR" altLang="fr-FR" sz="2000" dirty="0"/>
              <a:t>Très important quand une évaluation est en jeu.</a:t>
            </a:r>
          </a:p>
          <a:p>
            <a:endParaRPr lang="fr-FR" altLang="fr-FR" sz="2000" dirty="0"/>
          </a:p>
          <a:p>
            <a:r>
              <a:rPr lang="fr-FR" altLang="fr-FR" sz="2200" b="1" dirty="0"/>
              <a:t>ATTENTION: Aucun justificatif n’est accepté au-delà de 5 jours ouvrés suivant le retour en cours</a:t>
            </a:r>
            <a:r>
              <a:rPr lang="fr-FR" altLang="fr-FR" sz="2200" dirty="0"/>
              <a:t>.</a:t>
            </a:r>
          </a:p>
          <a:p>
            <a:r>
              <a:rPr lang="fr-FR" altLang="fr-FR" sz="2200" b="1" dirty="0">
                <a:solidFill>
                  <a:srgbClr val="FF0000"/>
                </a:solidFill>
              </a:rPr>
              <a:t>Les certificats médicaux doivent être datés et signés pour être recevables (date de la consultation). </a:t>
            </a:r>
          </a:p>
          <a:p>
            <a:endParaRPr lang="fr-FR" altLang="fr-FR" sz="2200" b="1" dirty="0">
              <a:solidFill>
                <a:srgbClr val="FF0000"/>
              </a:solidFill>
            </a:endParaRPr>
          </a:p>
          <a:p>
            <a:r>
              <a:rPr lang="fr-FR" altLang="fr-FR" sz="2000" b="1" dirty="0"/>
              <a:t>Importance du respect des délais pour le rendu des travaux.</a:t>
            </a:r>
            <a:endParaRPr lang="fr-FR" altLang="fr-FR" sz="2000" dirty="0"/>
          </a:p>
          <a:p>
            <a:pPr lvl="2">
              <a:tabLst>
                <a:tab pos="1974850" algn="l"/>
              </a:tabLst>
            </a:pPr>
            <a:r>
              <a:rPr lang="fr-FR" altLang="fr-FR" sz="2000" dirty="0"/>
              <a:t>Si un devoir est rendu en retard, la note baisse</a:t>
            </a:r>
          </a:p>
          <a:p>
            <a:pPr lvl="2">
              <a:tabLst>
                <a:tab pos="1974850" algn="l"/>
              </a:tabLst>
            </a:pPr>
            <a:r>
              <a:rPr lang="fr-FR" altLang="fr-FR" sz="2000" dirty="0"/>
              <a:t> Au-delà de 3 jours, l'enseignant met  0 au devoir rendu.</a:t>
            </a:r>
          </a:p>
          <a:p>
            <a:pPr marL="457200" lvl="1" indent="0">
              <a:buNone/>
              <a:tabLst>
                <a:tab pos="1974850" algn="l"/>
              </a:tabLst>
            </a:pPr>
            <a:endParaRPr lang="fr-FR" altLang="fr-FR" sz="1000" dirty="0"/>
          </a:p>
          <a:p>
            <a:pPr marL="457200" lvl="1" indent="0">
              <a:buNone/>
              <a:tabLst>
                <a:tab pos="1974850" algn="l"/>
              </a:tabLst>
            </a:pPr>
            <a:endParaRPr lang="fr-FR" altLang="fr-FR" sz="1000" dirty="0"/>
          </a:p>
          <a:p>
            <a:pPr marL="457200" lvl="1" indent="0">
              <a:buNone/>
              <a:tabLst>
                <a:tab pos="1974850" algn="l"/>
              </a:tabLst>
            </a:pPr>
            <a:r>
              <a:rPr lang="fr-FR" sz="2000" dirty="0"/>
              <a:t>En cas d’absence, un justificatif doit être donné à </a:t>
            </a:r>
            <a:r>
              <a:rPr lang="fr-FR" sz="2000" dirty="0">
                <a:hlinkClick r:id="rId3"/>
              </a:rPr>
              <a:t>scolarite@villebon-charpak.fr</a:t>
            </a:r>
            <a:r>
              <a:rPr lang="fr-FR" sz="2000" dirty="0"/>
              <a:t> </a:t>
            </a:r>
          </a:p>
          <a:p>
            <a:pPr marL="457200" lvl="1" indent="0">
              <a:buNone/>
              <a:tabLst>
                <a:tab pos="1974850" algn="l"/>
              </a:tabLst>
            </a:pPr>
            <a:r>
              <a:rPr lang="fr-FR" sz="2000" dirty="0"/>
              <a:t>au plus tard 5 jours après le retour en cours </a:t>
            </a:r>
          </a:p>
          <a:p>
            <a:pPr marL="457200" lvl="1" indent="0">
              <a:buNone/>
              <a:tabLst>
                <a:tab pos="1974850" algn="l"/>
              </a:tabLst>
            </a:pPr>
            <a:r>
              <a:rPr lang="fr-FR" sz="2000" dirty="0"/>
              <a:t>original à donner à Laure</a:t>
            </a:r>
            <a:endParaRPr lang="fr-FR" altLang="fr-FR" sz="2000" dirty="0"/>
          </a:p>
          <a:p>
            <a:endParaRPr lang="fr-FR" sz="1800" dirty="0"/>
          </a:p>
        </p:txBody>
      </p:sp>
      <p:sp>
        <p:nvSpPr>
          <p:cNvPr id="2" name="Titre 1"/>
          <p:cNvSpPr>
            <a:spLocks noGrp="1"/>
          </p:cNvSpPr>
          <p:nvPr>
            <p:ph type="title"/>
          </p:nvPr>
        </p:nvSpPr>
        <p:spPr/>
        <p:txBody>
          <a:bodyPr/>
          <a:lstStyle/>
          <a:p>
            <a:r>
              <a:rPr lang="fr-FR" dirty="0">
                <a:solidFill>
                  <a:schemeClr val="bg1"/>
                </a:solidFill>
              </a:rPr>
              <a:t>Evaluations</a:t>
            </a:r>
            <a:br>
              <a:rPr lang="fr-FR" dirty="0">
                <a:solidFill>
                  <a:schemeClr val="bg1"/>
                </a:solidFill>
              </a:rPr>
            </a:br>
            <a:r>
              <a:rPr lang="fr-FR" dirty="0">
                <a:solidFill>
                  <a:schemeClr val="bg1"/>
                </a:solidFill>
              </a:rPr>
              <a:t>retards, absences</a:t>
            </a:r>
            <a:br>
              <a:rPr lang="fr-FR" dirty="0">
                <a:solidFill>
                  <a:schemeClr val="bg1"/>
                </a:solidFill>
              </a:rPr>
            </a:br>
            <a:br>
              <a:rPr lang="fr-FR" dirty="0">
                <a:solidFill>
                  <a:schemeClr val="bg1"/>
                </a:solidFill>
              </a:rPr>
            </a:br>
            <a:endParaRPr lang="fr-FR" dirty="0">
              <a:solidFill>
                <a:schemeClr val="bg1"/>
              </a:solidFill>
            </a:endParaRPr>
          </a:p>
        </p:txBody>
      </p:sp>
      <p:sp>
        <p:nvSpPr>
          <p:cNvPr id="5" name="Espace réservé du numéro de diapositive 4"/>
          <p:cNvSpPr>
            <a:spLocks noGrp="1"/>
          </p:cNvSpPr>
          <p:nvPr>
            <p:ph type="sldNum" sz="quarter" idx="12"/>
          </p:nvPr>
        </p:nvSpPr>
        <p:spPr/>
        <p:txBody>
          <a:bodyPr/>
          <a:lstStyle/>
          <a:p>
            <a:pPr>
              <a:defRPr/>
            </a:pPr>
            <a:fld id="{451CD413-4E2A-4804-AE86-436350F28EF1}" type="slidenum">
              <a:rPr lang="fr-FR" smtClean="0"/>
              <a:pPr>
                <a:defRPr/>
              </a:pPr>
              <a:t>33</a:t>
            </a:fld>
            <a:endParaRPr lang="fr-FR"/>
          </a:p>
        </p:txBody>
      </p:sp>
    </p:spTree>
    <p:extLst>
      <p:ext uri="{BB962C8B-B14F-4D97-AF65-F5344CB8AC3E}">
        <p14:creationId xmlns:p14="http://schemas.microsoft.com/office/powerpoint/2010/main" val="3259789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938" y="5283177"/>
            <a:ext cx="1272126" cy="890488"/>
          </a:xfrm>
          <a:prstGeom prst="rect">
            <a:avLst/>
          </a:prstGeom>
        </p:spPr>
      </p:pic>
      <p:sp>
        <p:nvSpPr>
          <p:cNvPr id="3" name="Espace réservé du contenu 2"/>
          <p:cNvSpPr>
            <a:spLocks noGrp="1"/>
          </p:cNvSpPr>
          <p:nvPr>
            <p:ph idx="1"/>
          </p:nvPr>
        </p:nvSpPr>
        <p:spPr>
          <a:xfrm>
            <a:off x="4746138" y="98778"/>
            <a:ext cx="7252539" cy="3586088"/>
          </a:xfrm>
        </p:spPr>
        <p:txBody>
          <a:bodyPr/>
          <a:lstStyle/>
          <a:p>
            <a:r>
              <a:rPr lang="fr-FR" dirty="0"/>
              <a:t>Vous avez une chance énorme d’être dans cette formation, sachez la saisir et en profiter au maximum!</a:t>
            </a:r>
          </a:p>
          <a:p>
            <a:r>
              <a:rPr lang="fr-FR" dirty="0"/>
              <a:t>Soyez actifs!</a:t>
            </a:r>
          </a:p>
          <a:p>
            <a:r>
              <a:rPr lang="fr-FR" dirty="0"/>
              <a:t>Ne perdez pas de temps inutilement, 3 ans cela passe vite!</a:t>
            </a:r>
          </a:p>
          <a:p>
            <a:pPr marL="342900" lvl="1" indent="0">
              <a:buNone/>
            </a:pPr>
            <a:endParaRPr lang="fr-FR" dirty="0"/>
          </a:p>
          <a:p>
            <a:r>
              <a:rPr lang="fr-FR" b="1" dirty="0">
                <a:solidFill>
                  <a:srgbClr val="FF0000"/>
                </a:solidFill>
              </a:rPr>
              <a:t>Points de vigilance</a:t>
            </a:r>
          </a:p>
          <a:p>
            <a:pPr lvl="1"/>
            <a:r>
              <a:rPr lang="fr-FR" dirty="0"/>
              <a:t>Un enseignement innovant mais il y a quand même des séquences d’enseignement traditionnelles </a:t>
            </a:r>
          </a:p>
          <a:p>
            <a:pPr lvl="1"/>
            <a:r>
              <a:rPr lang="fr-FR" dirty="0"/>
              <a:t>Le défi de l’inter/</a:t>
            </a:r>
            <a:r>
              <a:rPr lang="fr-FR" dirty="0" err="1"/>
              <a:t>multi-disciplinarité</a:t>
            </a:r>
            <a:endParaRPr lang="fr-FR" dirty="0"/>
          </a:p>
          <a:p>
            <a:pPr lvl="1"/>
            <a:r>
              <a:rPr lang="fr-FR" dirty="0"/>
              <a:t>S’amuser, oui... mais ne pas oublier la rigueur !</a:t>
            </a:r>
          </a:p>
          <a:p>
            <a:pPr lvl="1"/>
            <a:r>
              <a:rPr lang="fr-FR" dirty="0"/>
              <a:t>Rien ne remplace le travail personnel (individuel)</a:t>
            </a:r>
          </a:p>
          <a:p>
            <a:pPr lvl="1"/>
            <a:r>
              <a:rPr lang="fr-FR" b="1" dirty="0">
                <a:solidFill>
                  <a:srgbClr val="FF0000"/>
                </a:solidFill>
              </a:rPr>
              <a:t>Votre motivation intrinsèque est votre bien le plus précieux!</a:t>
            </a:r>
          </a:p>
          <a:p>
            <a:endParaRPr lang="fr-FR" dirty="0"/>
          </a:p>
          <a:p>
            <a:r>
              <a:rPr lang="fr-FR" dirty="0"/>
              <a:t>N’hésitez pas si vous avez des questions, des doutes, des difficultés à suivre, une baisse de motivation, un problème pour payer votre loyer, etc.</a:t>
            </a:r>
          </a:p>
          <a:p>
            <a:pPr marL="538163" lvl="1" indent="0">
              <a:buClr>
                <a:srgbClr val="0070C0"/>
              </a:buClr>
              <a:buSzPct val="100000"/>
              <a:buFont typeface="Wingdings" panose="05000000000000000000" pitchFamily="2" charset="2"/>
              <a:buChar char="ð"/>
            </a:pPr>
            <a:r>
              <a:rPr lang="fr-FR" dirty="0">
                <a:solidFill>
                  <a:srgbClr val="0070C0"/>
                </a:solidFill>
              </a:rPr>
              <a:t> venez-nous voir pour en discuter</a:t>
            </a:r>
          </a:p>
          <a:p>
            <a:pPr marL="538163" lvl="1" indent="0">
              <a:buClr>
                <a:srgbClr val="0070C0"/>
              </a:buClr>
              <a:buSzPct val="100000"/>
              <a:buNone/>
            </a:pPr>
            <a:endParaRPr lang="fr-FR" dirty="0"/>
          </a:p>
        </p:txBody>
      </p:sp>
      <p:sp>
        <p:nvSpPr>
          <p:cNvPr id="2" name="Titre 1"/>
          <p:cNvSpPr>
            <a:spLocks noGrp="1"/>
          </p:cNvSpPr>
          <p:nvPr>
            <p:ph type="title"/>
          </p:nvPr>
        </p:nvSpPr>
        <p:spPr/>
        <p:txBody>
          <a:bodyPr/>
          <a:lstStyle/>
          <a:p>
            <a:r>
              <a:rPr lang="fr-FR" dirty="0"/>
              <a:t>Et surtout, </a:t>
            </a:r>
          </a:p>
        </p:txBody>
      </p:sp>
      <p:sp>
        <p:nvSpPr>
          <p:cNvPr id="4" name="Espace réservé du numéro de diapositive 3"/>
          <p:cNvSpPr>
            <a:spLocks noGrp="1"/>
          </p:cNvSpPr>
          <p:nvPr>
            <p:ph type="sldNum" sz="quarter" idx="12"/>
          </p:nvPr>
        </p:nvSpPr>
        <p:spPr/>
        <p:txBody>
          <a:bodyPr/>
          <a:lstStyle/>
          <a:p>
            <a:pPr>
              <a:defRPr/>
            </a:pPr>
            <a:fld id="{451CD413-4E2A-4804-AE86-436350F28EF1}" type="slidenum">
              <a:rPr lang="fr-FR" smtClean="0"/>
              <a:pPr>
                <a:defRPr/>
              </a:pPr>
              <a:t>34</a:t>
            </a:fld>
            <a:endParaRPr lang="fr-FR"/>
          </a:p>
        </p:txBody>
      </p:sp>
      <p:sp>
        <p:nvSpPr>
          <p:cNvPr id="5" name="Multiplication 4"/>
          <p:cNvSpPr/>
          <p:nvPr/>
        </p:nvSpPr>
        <p:spPr>
          <a:xfrm>
            <a:off x="10828050" y="4562252"/>
            <a:ext cx="1102857" cy="2295748"/>
          </a:xfrm>
          <a:prstGeom prst="mathMultiply">
            <a:avLst/>
          </a:prstGeom>
          <a:ln w="31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2454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35</a:t>
            </a:fld>
            <a:endParaRPr lang="fr-FR">
              <a:solidFill>
                <a:prstClr val="black">
                  <a:tint val="75000"/>
                </a:prstClr>
              </a:solidFill>
            </a:endParaRPr>
          </a:p>
        </p:txBody>
      </p:sp>
      <p:pic>
        <p:nvPicPr>
          <p:cNvPr id="7" name="Image 6"/>
          <p:cNvPicPr>
            <a:picLocks noChangeAspect="1"/>
          </p:cNvPicPr>
          <p:nvPr/>
        </p:nvPicPr>
        <p:blipFill rotWithShape="1">
          <a:blip r:embed="rId2"/>
          <a:srcRect l="3672"/>
          <a:stretch/>
        </p:blipFill>
        <p:spPr>
          <a:xfrm>
            <a:off x="6982476" y="1768702"/>
            <a:ext cx="4330700" cy="2895393"/>
          </a:xfrm>
          <a:prstGeom prst="rect">
            <a:avLst/>
          </a:prstGeom>
        </p:spPr>
      </p:pic>
      <p:grpSp>
        <p:nvGrpSpPr>
          <p:cNvPr id="9" name="Grouper 8"/>
          <p:cNvGrpSpPr/>
          <p:nvPr/>
        </p:nvGrpSpPr>
        <p:grpSpPr>
          <a:xfrm>
            <a:off x="4533952" y="5448300"/>
            <a:ext cx="12456451" cy="1409700"/>
            <a:chOff x="5562600" y="5029200"/>
            <a:chExt cx="12456451" cy="1409700"/>
          </a:xfrm>
        </p:grpSpPr>
        <p:sp>
          <p:nvSpPr>
            <p:cNvPr id="10" name="Espace réservé du contenu 2"/>
            <p:cNvSpPr txBox="1">
              <a:spLocks/>
            </p:cNvSpPr>
            <p:nvPr/>
          </p:nvSpPr>
          <p:spPr bwMode="auto">
            <a:xfrm>
              <a:off x="9414603" y="5318301"/>
              <a:ext cx="8604448" cy="805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fr-FR" kern="1200" dirty="0">
                  <a:solidFill>
                    <a:srgbClr val="FF0000"/>
                  </a:solidFill>
                </a:rPr>
                <a:t>Encourager les autres </a:t>
              </a:r>
            </a:p>
            <a:p>
              <a:pPr marL="0" indent="0">
                <a:buNone/>
              </a:pPr>
              <a:r>
                <a:rPr lang="fr-FR" kern="1200" dirty="0">
                  <a:solidFill>
                    <a:srgbClr val="FF0000"/>
                  </a:solidFill>
                </a:rPr>
                <a:t>à travailler (avec plaisir!...)</a:t>
              </a:r>
            </a:p>
            <a:p>
              <a:pPr marL="0" indent="0">
                <a:buFont typeface="Arial" charset="0"/>
                <a:buNone/>
              </a:pPr>
              <a:endParaRPr lang="fr-FR" kern="1200" dirty="0">
                <a:solidFill>
                  <a:srgbClr val="FF0000"/>
                </a:solidFill>
              </a:endParaRPr>
            </a:p>
          </p:txBody>
        </p:sp>
        <p:pic>
          <p:nvPicPr>
            <p:cNvPr id="11" name="Image 10"/>
            <p:cNvPicPr>
              <a:picLocks noChangeAspect="1"/>
            </p:cNvPicPr>
            <p:nvPr/>
          </p:nvPicPr>
          <p:blipFill>
            <a:blip r:embed="rId3"/>
            <a:stretch>
              <a:fillRect/>
            </a:stretch>
          </p:blipFill>
          <p:spPr>
            <a:xfrm>
              <a:off x="5562600" y="5029200"/>
              <a:ext cx="2628900" cy="1409700"/>
            </a:xfrm>
            <a:prstGeom prst="rect">
              <a:avLst/>
            </a:prstGeom>
          </p:spPr>
        </p:pic>
      </p:grpSp>
      <p:sp>
        <p:nvSpPr>
          <p:cNvPr id="12" name="Espace réservé du contenu 2"/>
          <p:cNvSpPr txBox="1">
            <a:spLocks/>
          </p:cNvSpPr>
          <p:nvPr/>
        </p:nvSpPr>
        <p:spPr bwMode="auto">
          <a:xfrm>
            <a:off x="4453318" y="2339675"/>
            <a:ext cx="1980014" cy="80578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00000"/>
              </a:buClr>
              <a:buSzPct val="150000"/>
              <a:buFont typeface="Arial" charset="0"/>
              <a:buChar char="•"/>
              <a:defRPr sz="2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2"/>
              </a:buClr>
              <a:buFont typeface="Wingdings" pitchFamily="2" charset="2"/>
              <a:buChar char="§"/>
              <a:defRPr sz="2000" kern="1200">
                <a:solidFill>
                  <a:schemeClr val="tx2"/>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02C282"/>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FFCC00"/>
              </a:buClr>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rgbClr val="FF0000"/>
                </a:solidFill>
              </a:rPr>
              <a:t>Travail </a:t>
            </a:r>
          </a:p>
          <a:p>
            <a:pPr marL="0" indent="0">
              <a:buFont typeface="Arial" charset="0"/>
              <a:buNone/>
            </a:pPr>
            <a:r>
              <a:rPr lang="fr-FR" dirty="0">
                <a:solidFill>
                  <a:srgbClr val="FF0000"/>
                </a:solidFill>
              </a:rPr>
              <a:t>ou plaisir?</a:t>
            </a:r>
          </a:p>
        </p:txBody>
      </p:sp>
      <p:grpSp>
        <p:nvGrpSpPr>
          <p:cNvPr id="2" name="Grouper 1"/>
          <p:cNvGrpSpPr/>
          <p:nvPr/>
        </p:nvGrpSpPr>
        <p:grpSpPr>
          <a:xfrm>
            <a:off x="4468018" y="1619473"/>
            <a:ext cx="7111929" cy="1507277"/>
            <a:chOff x="4468018" y="1619473"/>
            <a:chExt cx="7111929" cy="1507277"/>
          </a:xfrm>
        </p:grpSpPr>
        <p:sp>
          <p:nvSpPr>
            <p:cNvPr id="8" name="ZoneTexte 7"/>
            <p:cNvSpPr txBox="1"/>
            <p:nvPr/>
          </p:nvSpPr>
          <p:spPr>
            <a:xfrm>
              <a:off x="7363547" y="1619473"/>
              <a:ext cx="4216400" cy="1384995"/>
            </a:xfrm>
            <a:prstGeom prst="rect">
              <a:avLst/>
            </a:prstGeom>
            <a:noFill/>
          </p:spPr>
          <p:txBody>
            <a:bodyPr wrap="square" rtlCol="0">
              <a:spAutoFit/>
            </a:bodyPr>
            <a:lstStyle/>
            <a:p>
              <a:r>
                <a:rPr lang="fr-FR" sz="6600" b="1" dirty="0">
                  <a:solidFill>
                    <a:srgbClr val="FF0000"/>
                  </a:solidFill>
                </a:rPr>
                <a:t>X 			   X</a:t>
              </a:r>
              <a:endParaRPr lang="fr-FR" b="1" dirty="0">
                <a:solidFill>
                  <a:srgbClr val="FF0000"/>
                </a:solidFill>
              </a:endParaRPr>
            </a:p>
            <a:p>
              <a:r>
                <a:rPr lang="fr-FR" b="1" dirty="0">
                  <a:solidFill>
                    <a:srgbClr val="FF0000"/>
                  </a:solidFill>
                </a:rPr>
                <a:t>    Et pourquoi pas les deux? </a:t>
              </a:r>
            </a:p>
          </p:txBody>
        </p:sp>
        <p:sp>
          <p:nvSpPr>
            <p:cNvPr id="6" name="Espace réservé du contenu 2"/>
            <p:cNvSpPr txBox="1">
              <a:spLocks/>
            </p:cNvSpPr>
            <p:nvPr/>
          </p:nvSpPr>
          <p:spPr bwMode="auto">
            <a:xfrm>
              <a:off x="4468018" y="2320970"/>
              <a:ext cx="2215963" cy="8057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00000"/>
                </a:buClr>
                <a:buSzPct val="150000"/>
                <a:buFont typeface="Arial" charset="0"/>
                <a:buChar char="•"/>
                <a:defRPr sz="2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2"/>
                </a:buClr>
                <a:buFont typeface="Wingdings" pitchFamily="2" charset="2"/>
                <a:buChar char="§"/>
                <a:defRPr sz="2000" kern="1200">
                  <a:solidFill>
                    <a:schemeClr val="tx2"/>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02C282"/>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FFCC00"/>
                </a:buClr>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rgbClr val="FF0000"/>
                  </a:solidFill>
                </a:rPr>
                <a:t>Travailler </a:t>
              </a:r>
            </a:p>
            <a:p>
              <a:pPr marL="0" indent="0">
                <a:buNone/>
              </a:pPr>
              <a:r>
                <a:rPr lang="fr-FR" dirty="0">
                  <a:solidFill>
                    <a:srgbClr val="FF0000"/>
                  </a:solidFill>
                </a:rPr>
                <a:t>(avec plaisir!)</a:t>
              </a:r>
            </a:p>
            <a:p>
              <a:pPr marL="0" indent="0">
                <a:buFont typeface="Arial" charset="0"/>
                <a:buNone/>
              </a:pPr>
              <a:endParaRPr lang="fr-FR" dirty="0">
                <a:solidFill>
                  <a:srgbClr val="FF0000"/>
                </a:solidFill>
              </a:endParaRPr>
            </a:p>
          </p:txBody>
        </p:sp>
      </p:grpSp>
    </p:spTree>
    <p:extLst>
      <p:ext uri="{BB962C8B-B14F-4D97-AF65-F5344CB8AC3E}">
        <p14:creationId xmlns:p14="http://schemas.microsoft.com/office/powerpoint/2010/main" val="348520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70ED0D8-5468-C9A2-2DE9-2618F4705B63}"/>
              </a:ext>
            </a:extLst>
          </p:cNvPr>
          <p:cNvSpPr>
            <a:spLocks noGrp="1"/>
          </p:cNvSpPr>
          <p:nvPr>
            <p:ph idx="1"/>
          </p:nvPr>
        </p:nvSpPr>
        <p:spPr/>
        <p:txBody>
          <a:bodyPr/>
          <a:lstStyle/>
          <a:p>
            <a:endParaRPr lang="fr-FR"/>
          </a:p>
        </p:txBody>
      </p:sp>
      <p:sp>
        <p:nvSpPr>
          <p:cNvPr id="3" name="Titre 2">
            <a:extLst>
              <a:ext uri="{FF2B5EF4-FFF2-40B4-BE49-F238E27FC236}">
                <a16:creationId xmlns:a16="http://schemas.microsoft.com/office/drawing/2014/main" id="{1E8F5DC5-4EC4-9042-6A1E-CD1C66109B45}"/>
              </a:ext>
            </a:extLst>
          </p:cNvPr>
          <p:cNvSpPr>
            <a:spLocks noGrp="1"/>
          </p:cNvSpPr>
          <p:nvPr>
            <p:ph type="title"/>
          </p:nvPr>
        </p:nvSpPr>
        <p:spPr/>
        <p:txBody>
          <a:bodyPr/>
          <a:lstStyle/>
          <a:p>
            <a:endParaRPr lang="fr-FR"/>
          </a:p>
        </p:txBody>
      </p:sp>
      <p:sp>
        <p:nvSpPr>
          <p:cNvPr id="4" name="Espace réservé du numéro de diapositive 3">
            <a:extLst>
              <a:ext uri="{FF2B5EF4-FFF2-40B4-BE49-F238E27FC236}">
                <a16:creationId xmlns:a16="http://schemas.microsoft.com/office/drawing/2014/main" id="{2C078CAE-D9AD-235E-754B-BCD01A7A5483}"/>
              </a:ext>
            </a:extLst>
          </p:cNvPr>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36</a:t>
            </a:fld>
            <a:endParaRPr lang="fr-FR">
              <a:solidFill>
                <a:prstClr val="black">
                  <a:tint val="75000"/>
                </a:prstClr>
              </a:solidFill>
            </a:endParaRPr>
          </a:p>
        </p:txBody>
      </p:sp>
    </p:spTree>
    <p:extLst>
      <p:ext uri="{BB962C8B-B14F-4D97-AF65-F5344CB8AC3E}">
        <p14:creationId xmlns:p14="http://schemas.microsoft.com/office/powerpoint/2010/main" val="3586478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445236" y="-1"/>
            <a:ext cx="7866643" cy="6673349"/>
          </a:xfrm>
        </p:spPr>
        <p:txBody>
          <a:bodyPr/>
          <a:lstStyle/>
          <a:p>
            <a:r>
              <a:rPr lang="fr-FR" b="1" dirty="0">
                <a:solidFill>
                  <a:srgbClr val="FF0000"/>
                </a:solidFill>
              </a:rPr>
              <a:t>Que faut-il faire? Sous quelle forme?</a:t>
            </a:r>
            <a:endParaRPr lang="fr-FR" dirty="0">
              <a:solidFill>
                <a:srgbClr val="FF0000"/>
              </a:solidFill>
            </a:endParaRPr>
          </a:p>
          <a:p>
            <a:r>
              <a:rPr lang="fr-FR" dirty="0"/>
              <a:t>2 types de rendus vous sont demandés:</a:t>
            </a:r>
          </a:p>
          <a:p>
            <a:r>
              <a:rPr lang="fr-FR" dirty="0"/>
              <a:t> </a:t>
            </a:r>
          </a:p>
          <a:p>
            <a:r>
              <a:rPr lang="fr-FR" dirty="0"/>
              <a:t>1 - </a:t>
            </a:r>
            <a:r>
              <a:rPr lang="fr-FR" b="1" dirty="0"/>
              <a:t>une présentation orale </a:t>
            </a:r>
            <a:r>
              <a:rPr lang="fr-FR" dirty="0"/>
              <a:t>de 10 à 15 min avec un support</a:t>
            </a:r>
          </a:p>
          <a:p>
            <a:r>
              <a:rPr lang="fr-FR" dirty="0"/>
              <a:t>Vous pouvez réaliser ce travail en </a:t>
            </a:r>
            <a:r>
              <a:rPr lang="fr-FR" b="1" dirty="0"/>
              <a:t>français ou en anglais.</a:t>
            </a:r>
            <a:endParaRPr lang="fr-FR" dirty="0"/>
          </a:p>
          <a:p>
            <a:r>
              <a:rPr lang="fr-FR" dirty="0"/>
              <a:t>A la fin de votre présentation, en 1 ou 2 phrases </a:t>
            </a:r>
            <a:r>
              <a:rPr lang="fr-FR" b="1" dirty="0"/>
              <a:t>donner le message principal de cet article et comment vous pouvez vous approprier ces données dans votre vie d’apprenant</a:t>
            </a:r>
            <a:r>
              <a:rPr lang="fr-FR" dirty="0"/>
              <a:t> ou même tout simplement de jeune adulte </a:t>
            </a:r>
          </a:p>
          <a:p>
            <a:r>
              <a:rPr lang="fr-FR" i="1" dirty="0"/>
              <a:t>Ces articles seront présentés à l’aide d’un diaporama devant toute la promotion (et éventuellement des étudiants de L2 et/ou L3 s’ils sont disponibles.</a:t>
            </a:r>
          </a:p>
          <a:p>
            <a:r>
              <a:rPr lang="fr-FR" b="1" dirty="0"/>
              <a:t>La présentation est prévue le 12 février.</a:t>
            </a:r>
            <a:endParaRPr lang="fr-FR" dirty="0"/>
          </a:p>
          <a:p>
            <a:endParaRPr lang="fr-FR" dirty="0"/>
          </a:p>
          <a:p>
            <a:r>
              <a:rPr lang="fr-FR" dirty="0"/>
              <a:t>2 - </a:t>
            </a:r>
            <a:r>
              <a:rPr lang="fr-FR" b="1" dirty="0"/>
              <a:t>un résumé en français </a:t>
            </a:r>
            <a:r>
              <a:rPr lang="fr-FR" dirty="0"/>
              <a:t>(pas en anglais !) de 400 mots maximum permettant de faire comprendre à des étudiants de licence scientifique le contexte, les expériences menées, les principaux résultats obtenus.</a:t>
            </a:r>
          </a:p>
          <a:p>
            <a:r>
              <a:rPr lang="fr-FR" dirty="0"/>
              <a:t>Contiendra une ou plusieurs figures de votre article permettant d’illustrer votre propos (les figures doivent tenir sur 1 page max).</a:t>
            </a:r>
          </a:p>
          <a:p>
            <a:r>
              <a:rPr lang="fr-FR" dirty="0"/>
              <a:t>Ici aussi, en 1 ou 2 phrases </a:t>
            </a:r>
            <a:r>
              <a:rPr lang="fr-FR" b="1" dirty="0"/>
              <a:t>donner le message principal de cet article et comment vous pouvez vous approprier ces données dans votre vie d’apprenant</a:t>
            </a:r>
            <a:r>
              <a:rPr lang="fr-FR" dirty="0"/>
              <a:t>. </a:t>
            </a:r>
          </a:p>
          <a:p>
            <a:r>
              <a:rPr lang="fr-FR" i="1" dirty="0"/>
              <a:t>Une trame sera donnée pour que les présentations soient homogènes.</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37</a:t>
            </a:fld>
            <a:endParaRPr lang="fr-FR">
              <a:solidFill>
                <a:prstClr val="black">
                  <a:tint val="75000"/>
                </a:prstClr>
              </a:solidFill>
            </a:endParaRPr>
          </a:p>
        </p:txBody>
      </p:sp>
      <p:sp>
        <p:nvSpPr>
          <p:cNvPr id="5" name="Titre 2"/>
          <p:cNvSpPr>
            <a:spLocks noGrp="1"/>
          </p:cNvSpPr>
          <p:nvPr>
            <p:ph type="title"/>
          </p:nvPr>
        </p:nvSpPr>
        <p:spPr/>
        <p:txBody>
          <a:bodyPr/>
          <a:lstStyle/>
          <a:p>
            <a:r>
              <a:rPr lang="fr-FR" dirty="0"/>
              <a:t>Analyse </a:t>
            </a:r>
            <a:br>
              <a:rPr lang="fr-FR" dirty="0"/>
            </a:br>
            <a:r>
              <a:rPr lang="fr-FR" dirty="0"/>
              <a:t>d’articles scientifiques</a:t>
            </a:r>
            <a:br>
              <a:rPr lang="fr-FR" dirty="0"/>
            </a:br>
            <a:br>
              <a:rPr lang="fr-FR" dirty="0"/>
            </a:br>
            <a:r>
              <a:rPr lang="fr-FR" dirty="0"/>
              <a:t>Les grandes lignes du travail</a:t>
            </a:r>
          </a:p>
        </p:txBody>
      </p:sp>
    </p:spTree>
    <p:extLst>
      <p:ext uri="{BB962C8B-B14F-4D97-AF65-F5344CB8AC3E}">
        <p14:creationId xmlns:p14="http://schemas.microsoft.com/office/powerpoint/2010/main" val="1530574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445236" y="262399"/>
            <a:ext cx="7746764" cy="6673349"/>
          </a:xfrm>
        </p:spPr>
        <p:txBody>
          <a:bodyPr/>
          <a:lstStyle/>
          <a:p>
            <a:pPr marL="285750" indent="-285750">
              <a:buFontTx/>
              <a:buChar char="-"/>
            </a:pPr>
            <a:r>
              <a:rPr lang="fr-FR" dirty="0"/>
              <a:t>Commencer ce travail dès le 14/1 ; </a:t>
            </a:r>
            <a:r>
              <a:rPr lang="fr-FR" b="1" dirty="0"/>
              <a:t>choix des articles </a:t>
            </a:r>
            <a:r>
              <a:rPr lang="fr-FR" dirty="0"/>
              <a:t>à communiquer via le fichier partagé (lien ci-dessous) avant</a:t>
            </a:r>
            <a:r>
              <a:rPr lang="fr-FR" b="1" dirty="0"/>
              <a:t> mardi 14 soir </a:t>
            </a:r>
            <a:r>
              <a:rPr lang="fr-FR" dirty="0"/>
              <a:t>; prenez le temps d’aller consulter les articles, ne vous fiez pas qu’aux mots-clés!</a:t>
            </a:r>
          </a:p>
          <a:p>
            <a:r>
              <a:rPr lang="fr-FR" dirty="0">
                <a:hlinkClick r:id="rId3"/>
              </a:rPr>
              <a:t>https://docs.google.com/spreadsheets/d/12NQvYgarxc-PLPma9--qLck8UI8yqvmFoKbaPuh_zn0/edit?usp=sharing</a:t>
            </a:r>
            <a:endParaRPr lang="fr-FR" dirty="0"/>
          </a:p>
          <a:p>
            <a:endParaRPr lang="fr-FR" dirty="0"/>
          </a:p>
          <a:p>
            <a:pPr marL="285750" indent="-285750">
              <a:buFontTx/>
              <a:buChar char="-"/>
            </a:pPr>
            <a:r>
              <a:rPr lang="fr-FR" dirty="0"/>
              <a:t>1</a:t>
            </a:r>
            <a:r>
              <a:rPr lang="fr-FR" baseline="30000" dirty="0"/>
              <a:t>er</a:t>
            </a:r>
            <a:r>
              <a:rPr lang="fr-FR" dirty="0"/>
              <a:t> arrivé, 1</a:t>
            </a:r>
            <a:r>
              <a:rPr lang="fr-FR" baseline="30000" dirty="0"/>
              <a:t>er</a:t>
            </a:r>
            <a:r>
              <a:rPr lang="fr-FR" dirty="0"/>
              <a:t> servi, une fois le choix validé (surligné en </a:t>
            </a:r>
            <a:r>
              <a:rPr lang="fr-FR" dirty="0">
                <a:solidFill>
                  <a:srgbClr val="008000"/>
                </a:solidFill>
              </a:rPr>
              <a:t>vert</a:t>
            </a:r>
            <a:r>
              <a:rPr lang="fr-FR" dirty="0"/>
              <a:t>), vous pouvez débuter l’analyse.</a:t>
            </a:r>
          </a:p>
          <a:p>
            <a:endParaRPr lang="fr-FR" dirty="0"/>
          </a:p>
          <a:p>
            <a:pPr marL="285750" indent="-285750">
              <a:buFontTx/>
              <a:buChar char="-"/>
            </a:pPr>
            <a:r>
              <a:rPr lang="fr-FR" b="1" dirty="0">
                <a:solidFill>
                  <a:srgbClr val="FF0000"/>
                </a:solidFill>
              </a:rPr>
              <a:t>Comment faire?</a:t>
            </a:r>
          </a:p>
          <a:p>
            <a:pPr marL="800100" lvl="1" indent="-285750">
              <a:buFontTx/>
              <a:buChar char="-"/>
            </a:pPr>
            <a:r>
              <a:rPr lang="fr-FR" dirty="0"/>
              <a:t>Tous les mb du groupe lisent le résumé et en discutent</a:t>
            </a:r>
          </a:p>
          <a:p>
            <a:pPr marL="800100" lvl="1" indent="-285750">
              <a:buFontTx/>
              <a:buChar char="-"/>
            </a:pPr>
            <a:endParaRPr lang="fr-FR" dirty="0"/>
          </a:p>
          <a:p>
            <a:pPr marL="800100" lvl="1" indent="-285750">
              <a:buFontTx/>
              <a:buChar char="-"/>
            </a:pPr>
            <a:r>
              <a:rPr lang="fr-FR" dirty="0"/>
              <a:t>Tous les mb du groupe lisent l’intro et en discutent</a:t>
            </a:r>
            <a:r>
              <a:rPr lang="fr-FR" i="1" dirty="0"/>
              <a:t>; vous pouvez commencer à faire la partie du diaporama correspondant à l’intro et me la soumettre</a:t>
            </a:r>
          </a:p>
          <a:p>
            <a:pPr marL="800100" lvl="1" indent="-285750">
              <a:buFontTx/>
              <a:buChar char="-"/>
            </a:pPr>
            <a:endParaRPr lang="fr-FR" dirty="0"/>
          </a:p>
          <a:p>
            <a:pPr marL="800100" lvl="1" indent="-285750">
              <a:buFontTx/>
              <a:buChar char="-"/>
            </a:pPr>
            <a:r>
              <a:rPr lang="fr-FR" dirty="0"/>
              <a:t>Puis structurer vos diapos comme vu lors de l’analyse de l’article des souris clonées (</a:t>
            </a:r>
            <a:r>
              <a:rPr lang="fr-FR" dirty="0" err="1"/>
              <a:t>cf</a:t>
            </a:r>
            <a:r>
              <a:rPr lang="fr-FR" dirty="0"/>
              <a:t> consignes sur </a:t>
            </a:r>
            <a:r>
              <a:rPr lang="fr-FR" dirty="0" err="1"/>
              <a:t>ecampus</a:t>
            </a:r>
            <a:r>
              <a:rPr lang="fr-FR" dirty="0"/>
              <a:t>); vous n’êtes pas obligés de présenter tous les résultats ni ttes les figures de l’article</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38</a:t>
            </a:fld>
            <a:endParaRPr lang="fr-FR">
              <a:solidFill>
                <a:prstClr val="black">
                  <a:tint val="75000"/>
                </a:prstClr>
              </a:solidFill>
            </a:endParaRPr>
          </a:p>
        </p:txBody>
      </p:sp>
      <p:sp>
        <p:nvSpPr>
          <p:cNvPr id="5" name="Titre 2"/>
          <p:cNvSpPr>
            <a:spLocks noGrp="1"/>
          </p:cNvSpPr>
          <p:nvPr>
            <p:ph type="title"/>
          </p:nvPr>
        </p:nvSpPr>
        <p:spPr/>
        <p:txBody>
          <a:bodyPr/>
          <a:lstStyle/>
          <a:p>
            <a:r>
              <a:rPr lang="fr-FR" dirty="0"/>
              <a:t>Analyse </a:t>
            </a:r>
            <a:br>
              <a:rPr lang="fr-FR" dirty="0"/>
            </a:br>
            <a:r>
              <a:rPr lang="fr-FR" dirty="0"/>
              <a:t>d’articles scientifiques</a:t>
            </a:r>
            <a:br>
              <a:rPr lang="fr-FR" dirty="0"/>
            </a:br>
            <a:br>
              <a:rPr lang="fr-FR" dirty="0"/>
            </a:br>
            <a:r>
              <a:rPr lang="fr-FR" dirty="0"/>
              <a:t>Les grandes lignes du travail (2)</a:t>
            </a:r>
          </a:p>
        </p:txBody>
      </p:sp>
    </p:spTree>
    <p:extLst>
      <p:ext uri="{BB962C8B-B14F-4D97-AF65-F5344CB8AC3E}">
        <p14:creationId xmlns:p14="http://schemas.microsoft.com/office/powerpoint/2010/main" val="2875490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39</a:t>
            </a:fld>
            <a:endParaRPr lang="fr-FR">
              <a:solidFill>
                <a:prstClr val="black">
                  <a:tint val="75000"/>
                </a:prstClr>
              </a:solidFill>
            </a:endParaRPr>
          </a:p>
        </p:txBody>
      </p:sp>
      <p:sp>
        <p:nvSpPr>
          <p:cNvPr id="5" name="Titre 2"/>
          <p:cNvSpPr>
            <a:spLocks noGrp="1"/>
          </p:cNvSpPr>
          <p:nvPr>
            <p:ph type="title"/>
          </p:nvPr>
        </p:nvSpPr>
        <p:spPr/>
        <p:txBody>
          <a:bodyPr/>
          <a:lstStyle/>
          <a:p>
            <a:r>
              <a:rPr lang="fr-FR" dirty="0"/>
              <a:t>Analyse </a:t>
            </a:r>
            <a:br>
              <a:rPr lang="fr-FR" dirty="0"/>
            </a:br>
            <a:r>
              <a:rPr lang="fr-FR" dirty="0"/>
              <a:t>d’articles scientifiques</a:t>
            </a:r>
            <a:br>
              <a:rPr lang="fr-FR" dirty="0"/>
            </a:br>
            <a:br>
              <a:rPr lang="fr-FR" dirty="0"/>
            </a:br>
            <a:r>
              <a:rPr lang="fr-FR" dirty="0"/>
              <a:t>Les grandes lignes du travail (3)</a:t>
            </a:r>
          </a:p>
        </p:txBody>
      </p:sp>
      <p:sp>
        <p:nvSpPr>
          <p:cNvPr id="3" name="Espace réservé du contenu 2"/>
          <p:cNvSpPr>
            <a:spLocks noGrp="1"/>
          </p:cNvSpPr>
          <p:nvPr>
            <p:ph idx="1"/>
          </p:nvPr>
        </p:nvSpPr>
        <p:spPr>
          <a:xfrm>
            <a:off x="4608482" y="116682"/>
            <a:ext cx="7252539" cy="5626100"/>
          </a:xfrm>
        </p:spPr>
        <p:txBody>
          <a:bodyPr/>
          <a:lstStyle/>
          <a:p>
            <a:r>
              <a:rPr lang="fr-FR" b="1" dirty="0">
                <a:solidFill>
                  <a:srgbClr val="FF0000"/>
                </a:solidFill>
              </a:rPr>
              <a:t>Quelques erreurs à ne pas faire:</a:t>
            </a:r>
            <a:endParaRPr lang="fr-FR" dirty="0">
              <a:solidFill>
                <a:srgbClr val="FF0000"/>
              </a:solidFill>
            </a:endParaRPr>
          </a:p>
          <a:p>
            <a:r>
              <a:rPr lang="fr-FR" b="1" dirty="0"/>
              <a:t> </a:t>
            </a:r>
            <a:endParaRPr lang="fr-FR" dirty="0"/>
          </a:p>
          <a:p>
            <a:pPr lvl="0"/>
            <a:r>
              <a:rPr lang="fr-FR" b="1" dirty="0"/>
              <a:t>- Organisation du travail:</a:t>
            </a:r>
            <a:r>
              <a:rPr lang="fr-FR" dirty="0"/>
              <a:t> ne pas </a:t>
            </a:r>
            <a:r>
              <a:rPr lang="fr-FR" dirty="0" err="1"/>
              <a:t>procrastiner</a:t>
            </a:r>
            <a:r>
              <a:rPr lang="fr-FR" dirty="0"/>
              <a:t>, ce serait catastrophique ! Ce travail est conséquent (en temps d’investissement et en influence sur la note de DAMS / MCPS, voir section évaluation)</a:t>
            </a:r>
          </a:p>
          <a:p>
            <a:pPr lvl="0"/>
            <a:endParaRPr lang="fr-FR" dirty="0"/>
          </a:p>
          <a:p>
            <a:r>
              <a:rPr lang="fr-FR" dirty="0"/>
              <a:t>- </a:t>
            </a:r>
            <a:r>
              <a:rPr lang="fr-FR" b="1" dirty="0"/>
              <a:t>ne commettez pas l’erreur classique </a:t>
            </a:r>
            <a:r>
              <a:rPr lang="fr-FR" dirty="0"/>
              <a:t>d’attribuer à un étudiant les résultats, à un autre la discussion et un 3ème la section matériel et méthodes. Souvenez-vous de la façon dont nous avons procédé en TD. N’hésitez pas à revenir vers moi si vous avez un doute!</a:t>
            </a:r>
          </a:p>
          <a:p>
            <a:endParaRPr lang="fr-FR" dirty="0"/>
          </a:p>
          <a:p>
            <a:r>
              <a:rPr lang="fr-FR" dirty="0"/>
              <a:t>- En général</a:t>
            </a:r>
            <a:r>
              <a:rPr lang="fr-FR" b="1" dirty="0"/>
              <a:t> </a:t>
            </a:r>
            <a:r>
              <a:rPr lang="fr-FR" dirty="0"/>
              <a:t>le diaporama </a:t>
            </a:r>
            <a:r>
              <a:rPr lang="fr-FR" b="1" dirty="0"/>
              <a:t>ne doit pas</a:t>
            </a:r>
            <a:r>
              <a:rPr lang="fr-FR" dirty="0"/>
              <a:t> avoir la même structure que l’article scientifique correspondant.</a:t>
            </a:r>
          </a:p>
          <a:p>
            <a:r>
              <a:rPr lang="fr-FR" dirty="0"/>
              <a:t>  </a:t>
            </a:r>
          </a:p>
          <a:p>
            <a:r>
              <a:rPr lang="fr-FR" dirty="0"/>
              <a:t>- N’oubliez pas l’</a:t>
            </a:r>
            <a:r>
              <a:rPr lang="fr-FR" b="1" dirty="0"/>
              <a:t>esthétique</a:t>
            </a:r>
            <a:r>
              <a:rPr lang="fr-FR" dirty="0"/>
              <a:t>, donnez-nous du plaisir à regarder votre présentation. </a:t>
            </a:r>
            <a:r>
              <a:rPr lang="fr-FR" b="1" dirty="0"/>
              <a:t>Cela ne doit cependant pas être au détriment du fond scientifique!</a:t>
            </a:r>
          </a:p>
          <a:p>
            <a:pPr marL="285750" indent="-285750">
              <a:buFontTx/>
              <a:buChar char="-"/>
            </a:pPr>
            <a:endParaRPr lang="fr-FR" dirty="0"/>
          </a:p>
          <a:p>
            <a:r>
              <a:rPr lang="fr-FR" b="1" dirty="0"/>
              <a:t>- Conseil: </a:t>
            </a:r>
            <a:r>
              <a:rPr lang="fr-FR" dirty="0"/>
              <a:t>ne rédigez le résumé que lorsque l’article aura été bien lu et décortiqué, voire même lorsque votre diaporama aura été réalisé. </a:t>
            </a:r>
          </a:p>
        </p:txBody>
      </p:sp>
    </p:spTree>
    <p:extLst>
      <p:ext uri="{BB962C8B-B14F-4D97-AF65-F5344CB8AC3E}">
        <p14:creationId xmlns:p14="http://schemas.microsoft.com/office/powerpoint/2010/main" val="149951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451CD413-4E2A-4804-AE86-436350F28EF1}" type="slidenum">
              <a:rPr lang="fr-FR" smtClean="0"/>
              <a:pPr>
                <a:defRPr/>
              </a:pPr>
              <a:t>4</a:t>
            </a:fld>
            <a:endParaRPr lang="fr-FR"/>
          </a:p>
        </p:txBody>
      </p:sp>
      <p:sp>
        <p:nvSpPr>
          <p:cNvPr id="5" name="Titre 4"/>
          <p:cNvSpPr>
            <a:spLocks noGrp="1"/>
          </p:cNvSpPr>
          <p:nvPr>
            <p:ph type="ctrTitle"/>
          </p:nvPr>
        </p:nvSpPr>
        <p:spPr/>
        <p:txBody>
          <a:bodyPr/>
          <a:lstStyle/>
          <a:p>
            <a:r>
              <a:rPr lang="fr-FR" sz="3200" dirty="0"/>
              <a:t>Organisation </a:t>
            </a:r>
            <a:br>
              <a:rPr lang="fr-FR" sz="3200" dirty="0"/>
            </a:br>
            <a:r>
              <a:rPr lang="fr-FR" sz="3200" dirty="0"/>
              <a:t>de la L1</a:t>
            </a:r>
          </a:p>
        </p:txBody>
      </p:sp>
    </p:spTree>
    <p:extLst>
      <p:ext uri="{BB962C8B-B14F-4D97-AF65-F5344CB8AC3E}">
        <p14:creationId xmlns:p14="http://schemas.microsoft.com/office/powerpoint/2010/main" val="1704248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40</a:t>
            </a:fld>
            <a:endParaRPr lang="fr-FR">
              <a:solidFill>
                <a:prstClr val="black">
                  <a:tint val="75000"/>
                </a:prstClr>
              </a:solidFill>
            </a:endParaRPr>
          </a:p>
        </p:txBody>
      </p:sp>
      <p:sp>
        <p:nvSpPr>
          <p:cNvPr id="5" name="Titre 2"/>
          <p:cNvSpPr>
            <a:spLocks noGrp="1"/>
          </p:cNvSpPr>
          <p:nvPr>
            <p:ph type="title"/>
          </p:nvPr>
        </p:nvSpPr>
        <p:spPr/>
        <p:txBody>
          <a:bodyPr/>
          <a:lstStyle/>
          <a:p>
            <a:r>
              <a:rPr lang="fr-FR" dirty="0"/>
              <a:t>Analyse </a:t>
            </a:r>
            <a:br>
              <a:rPr lang="fr-FR" dirty="0"/>
            </a:br>
            <a:r>
              <a:rPr lang="fr-FR" dirty="0"/>
              <a:t>d’articles scientifiques</a:t>
            </a:r>
            <a:br>
              <a:rPr lang="fr-FR" dirty="0"/>
            </a:br>
            <a:br>
              <a:rPr lang="fr-FR" dirty="0"/>
            </a:br>
            <a:r>
              <a:rPr lang="fr-FR" dirty="0"/>
              <a:t>L’évaluation</a:t>
            </a:r>
          </a:p>
        </p:txBody>
      </p:sp>
      <p:sp>
        <p:nvSpPr>
          <p:cNvPr id="2" name="Espace réservé du contenu 1"/>
          <p:cNvSpPr>
            <a:spLocks noGrp="1"/>
          </p:cNvSpPr>
          <p:nvPr>
            <p:ph idx="1"/>
          </p:nvPr>
        </p:nvSpPr>
        <p:spPr/>
        <p:txBody>
          <a:bodyPr/>
          <a:lstStyle/>
          <a:p>
            <a:pPr marL="285750" indent="-285750">
              <a:buFontTx/>
              <a:buChar char="-"/>
            </a:pPr>
            <a:r>
              <a:rPr lang="fr-FR" dirty="0"/>
              <a:t>le diaporama (évaluation de groupe)</a:t>
            </a:r>
          </a:p>
          <a:p>
            <a:endParaRPr lang="fr-FR" dirty="0"/>
          </a:p>
          <a:p>
            <a:pPr marL="285750" indent="-285750">
              <a:buFontTx/>
              <a:buChar char="-"/>
            </a:pPr>
            <a:r>
              <a:rPr lang="fr-FR" dirty="0"/>
              <a:t>la présentation orale et les réponses aux questions (et participation à la discussion générale), (évaluation perso)</a:t>
            </a:r>
          </a:p>
          <a:p>
            <a:endParaRPr lang="fr-FR" dirty="0"/>
          </a:p>
          <a:p>
            <a:r>
              <a:rPr lang="fr-FR" dirty="0"/>
              <a:t>- le résumé (évaluation de groupe)</a:t>
            </a:r>
          </a:p>
          <a:p>
            <a:r>
              <a:rPr lang="fr-FR" dirty="0"/>
              <a:t> </a:t>
            </a:r>
          </a:p>
          <a:p>
            <a:r>
              <a:rPr lang="fr-FR" dirty="0"/>
              <a:t>Ces évaluations entreront, comme le reste de DAMS dans le bloc des compétences transversales. La grille fournissant les composantes des compétences qui feront l’objet d’une évaluation est déposée sur </a:t>
            </a:r>
            <a:r>
              <a:rPr lang="fr-FR" dirty="0" err="1"/>
              <a:t>ecampus</a:t>
            </a:r>
            <a:endParaRPr lang="fr-FR" dirty="0"/>
          </a:p>
          <a:p>
            <a:endParaRPr lang="fr-FR" dirty="0"/>
          </a:p>
        </p:txBody>
      </p:sp>
    </p:spTree>
    <p:extLst>
      <p:ext uri="{BB962C8B-B14F-4D97-AF65-F5344CB8AC3E}">
        <p14:creationId xmlns:p14="http://schemas.microsoft.com/office/powerpoint/2010/main" val="1430356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41</a:t>
            </a:fld>
            <a:endParaRPr lang="fr-FR">
              <a:solidFill>
                <a:prstClr val="black">
                  <a:tint val="75000"/>
                </a:prstClr>
              </a:solidFill>
            </a:endParaRPr>
          </a:p>
        </p:txBody>
      </p:sp>
      <p:sp>
        <p:nvSpPr>
          <p:cNvPr id="5" name="Titre 2"/>
          <p:cNvSpPr>
            <a:spLocks noGrp="1"/>
          </p:cNvSpPr>
          <p:nvPr>
            <p:ph type="title"/>
          </p:nvPr>
        </p:nvSpPr>
        <p:spPr/>
        <p:txBody>
          <a:bodyPr/>
          <a:lstStyle/>
          <a:p>
            <a:r>
              <a:rPr lang="fr-FR" dirty="0"/>
              <a:t>Analyse </a:t>
            </a:r>
            <a:br>
              <a:rPr lang="fr-FR" dirty="0"/>
            </a:br>
            <a:r>
              <a:rPr lang="fr-FR" dirty="0"/>
              <a:t>d’articles scientifiques</a:t>
            </a:r>
            <a:br>
              <a:rPr lang="fr-FR" dirty="0"/>
            </a:br>
            <a:br>
              <a:rPr lang="fr-FR" dirty="0"/>
            </a:br>
            <a:r>
              <a:rPr lang="fr-FR" dirty="0"/>
              <a:t>L’évaluation</a:t>
            </a:r>
          </a:p>
        </p:txBody>
      </p:sp>
      <p:graphicFrame>
        <p:nvGraphicFramePr>
          <p:cNvPr id="6" name="Tableau 5"/>
          <p:cNvGraphicFramePr>
            <a:graphicFrameLocks noGrp="1"/>
          </p:cNvGraphicFramePr>
          <p:nvPr>
            <p:extLst>
              <p:ext uri="{D42A27DB-BD31-4B8C-83A1-F6EECF244321}">
                <p14:modId xmlns:p14="http://schemas.microsoft.com/office/powerpoint/2010/main" val="1478705262"/>
              </p:ext>
            </p:extLst>
          </p:nvPr>
        </p:nvGraphicFramePr>
        <p:xfrm>
          <a:off x="4980463" y="0"/>
          <a:ext cx="3708402" cy="14582246"/>
        </p:xfrm>
        <a:graphic>
          <a:graphicData uri="http://schemas.openxmlformats.org/drawingml/2006/table">
            <a:tbl>
              <a:tblPr/>
              <a:tblGrid>
                <a:gridCol w="574475">
                  <a:extLst>
                    <a:ext uri="{9D8B030D-6E8A-4147-A177-3AD203B41FA5}">
                      <a16:colId xmlns:a16="http://schemas.microsoft.com/office/drawing/2014/main" val="20000"/>
                    </a:ext>
                  </a:extLst>
                </a:gridCol>
                <a:gridCol w="602499">
                  <a:extLst>
                    <a:ext uri="{9D8B030D-6E8A-4147-A177-3AD203B41FA5}">
                      <a16:colId xmlns:a16="http://schemas.microsoft.com/office/drawing/2014/main" val="20001"/>
                    </a:ext>
                  </a:extLst>
                </a:gridCol>
                <a:gridCol w="775309">
                  <a:extLst>
                    <a:ext uri="{9D8B030D-6E8A-4147-A177-3AD203B41FA5}">
                      <a16:colId xmlns:a16="http://schemas.microsoft.com/office/drawing/2014/main" val="20002"/>
                    </a:ext>
                  </a:extLst>
                </a:gridCol>
                <a:gridCol w="775309">
                  <a:extLst>
                    <a:ext uri="{9D8B030D-6E8A-4147-A177-3AD203B41FA5}">
                      <a16:colId xmlns:a16="http://schemas.microsoft.com/office/drawing/2014/main" val="20003"/>
                    </a:ext>
                  </a:extLst>
                </a:gridCol>
                <a:gridCol w="504417">
                  <a:extLst>
                    <a:ext uri="{9D8B030D-6E8A-4147-A177-3AD203B41FA5}">
                      <a16:colId xmlns:a16="http://schemas.microsoft.com/office/drawing/2014/main" val="20004"/>
                    </a:ext>
                  </a:extLst>
                </a:gridCol>
                <a:gridCol w="476393">
                  <a:extLst>
                    <a:ext uri="{9D8B030D-6E8A-4147-A177-3AD203B41FA5}">
                      <a16:colId xmlns:a16="http://schemas.microsoft.com/office/drawing/2014/main" val="20005"/>
                    </a:ext>
                  </a:extLst>
                </a:gridCol>
              </a:tblGrid>
              <a:tr h="247843">
                <a:tc gridSpan="4">
                  <a:txBody>
                    <a:bodyPr/>
                    <a:lstStyle/>
                    <a:p>
                      <a:pPr algn="l" fontAlgn="ctr"/>
                      <a:r>
                        <a:rPr lang="fr-FR" sz="800" b="1" i="0" u="none" strike="noStrike">
                          <a:solidFill>
                            <a:srgbClr val="000000"/>
                          </a:solidFill>
                          <a:effectLst/>
                          <a:latin typeface="Calibri"/>
                        </a:rPr>
                        <a:t>Compétence 2: Pratiquer une communication correcte et appropriée au contexte</a:t>
                      </a:r>
                    </a:p>
                  </a:txBody>
                  <a:tcPr marL="3288" marR="3288" marT="3288" marB="0" anchor="ctr">
                    <a:lnL>
                      <a:noFill/>
                    </a:lnL>
                    <a:lnR w="6350" cap="flat" cmpd="sng" algn="ctr">
                      <a:solidFill>
                        <a:srgbClr val="000000"/>
                      </a:solidFill>
                      <a:prstDash val="solid"/>
                      <a:round/>
                      <a:headEnd type="none" w="med" len="med"/>
                      <a:tailEnd type="none" w="med" len="med"/>
                    </a:lnR>
                    <a:lnT>
                      <a:noFill/>
                    </a:lnT>
                    <a:lnB>
                      <a:noFill/>
                    </a:lnB>
                    <a:solidFill>
                      <a:srgbClr val="EEE770"/>
                    </a:solidFill>
                  </a:tcPr>
                </a:tc>
                <a:tc hMerge="1">
                  <a:txBody>
                    <a:bodyPr/>
                    <a:lstStyle/>
                    <a:p>
                      <a:endParaRPr lang="fr-FR"/>
                    </a:p>
                  </a:txBody>
                  <a:tcPr/>
                </a:tc>
                <a:tc hMerge="1">
                  <a:txBody>
                    <a:bodyPr/>
                    <a:lstStyle/>
                    <a:p>
                      <a:endParaRPr lang="fr-FR"/>
                    </a:p>
                  </a:txBody>
                  <a:tcPr/>
                </a:tc>
                <a:tc hMerge="1">
                  <a:txBody>
                    <a:bodyPr/>
                    <a:lstStyle/>
                    <a:p>
                      <a:endParaRPr lang="fr-FR"/>
                    </a:p>
                  </a:txBody>
                  <a:tcPr>
                    <a:lnL w="6350" cap="flat" cmpd="sng" algn="ctr">
                      <a:solidFill>
                        <a:srgbClr val="000000"/>
                      </a:solidFill>
                      <a:prstDash val="solid"/>
                      <a:round/>
                      <a:headEnd type="none" w="med" len="med"/>
                      <a:tailEnd type="none" w="med" len="med"/>
                    </a:lnL>
                  </a:tcPr>
                </a:tc>
                <a:tc>
                  <a:txBody>
                    <a:bodyPr/>
                    <a:lstStyle/>
                    <a:p>
                      <a:pPr algn="ctr" fontAlgn="ctr"/>
                      <a:r>
                        <a:rPr lang="fr-FR" sz="800" b="1" i="0" u="none" strike="noStrike">
                          <a:solidFill>
                            <a:srgbClr val="000000"/>
                          </a:solidFill>
                          <a:effectLst/>
                          <a:latin typeface="Calibri"/>
                        </a:rPr>
                        <a:t>Analyse d'articles</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Calibri"/>
                        </a:rPr>
                        <a:t>résumé</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1870">
                <a:tc>
                  <a:txBody>
                    <a:bodyPr/>
                    <a:lstStyle/>
                    <a:p>
                      <a:pPr algn="l" fontAlgn="ctr"/>
                      <a:r>
                        <a:rPr lang="fr-FR" sz="800" b="0" i="0" u="none" strike="noStrike">
                          <a:solidFill>
                            <a:srgbClr val="000000"/>
                          </a:solidFill>
                          <a:effectLst/>
                          <a:latin typeface="Calibri"/>
                        </a:rPr>
                        <a:t> </a:t>
                      </a:r>
                    </a:p>
                  </a:txBody>
                  <a:tcPr marL="3288" marR="3288" marT="3288" marB="0" anchor="ctr">
                    <a:lnL>
                      <a:noFill/>
                    </a:lnL>
                    <a:lnR>
                      <a:noFill/>
                    </a:lnR>
                    <a:lnT>
                      <a:noFill/>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Calibri"/>
                        </a:rPr>
                        <a:t> </a:t>
                      </a:r>
                    </a:p>
                  </a:txBody>
                  <a:tcPr marL="3288" marR="3288" marT="3288" marB="0" anchor="ctr">
                    <a:lnL>
                      <a:noFill/>
                    </a:lnL>
                    <a:lnR>
                      <a:noFill/>
                    </a:lnR>
                    <a:lnT>
                      <a:noFill/>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Calibri"/>
                        </a:rPr>
                        <a:t> </a:t>
                      </a:r>
                    </a:p>
                  </a:txBody>
                  <a:tcPr marL="3288" marR="3288" marT="328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770"/>
                    </a:solidFill>
                  </a:tcPr>
                </a:tc>
                <a:tc>
                  <a:txBody>
                    <a:bodyPr/>
                    <a:lstStyle/>
                    <a:p>
                      <a:pPr algn="ctr" fontAlgn="ctr"/>
                      <a:r>
                        <a:rPr lang="fr-FR" sz="800" b="1" i="0" u="none" strike="noStrike">
                          <a:solidFill>
                            <a:srgbClr val="000000"/>
                          </a:solidFill>
                          <a:effectLst/>
                          <a:latin typeface="Calibri"/>
                        </a:rPr>
                        <a:t>Niveau 1</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EE770"/>
                    </a:solidFill>
                  </a:tcPr>
                </a:tc>
                <a:tc>
                  <a:txBody>
                    <a:bodyPr/>
                    <a:lstStyle/>
                    <a:p>
                      <a:pPr algn="ctr" fontAlgn="ctr"/>
                      <a:r>
                        <a:rPr lang="fr-FR" sz="800" b="1" i="0" u="none" strike="noStrike">
                          <a:solidFill>
                            <a:srgbClr val="000000"/>
                          </a:solidFill>
                          <a:effectLst/>
                          <a:latin typeface="Calibri"/>
                        </a:rPr>
                        <a:t>quand?</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800" b="0" i="0" u="none" strike="noStrike">
                        <a:solidFill>
                          <a:srgbClr val="000000"/>
                        </a:solidFill>
                        <a:effectLst/>
                        <a:latin typeface="Calibri"/>
                      </a:endParaRPr>
                    </a:p>
                  </a:txBody>
                  <a:tcPr marL="3288" marR="3288" marT="32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8667">
                <a:tc rowSpan="8">
                  <a:txBody>
                    <a:bodyPr/>
                    <a:lstStyle/>
                    <a:p>
                      <a:pPr algn="ctr" fontAlgn="ctr"/>
                      <a:r>
                        <a:rPr lang="fr-FR" sz="800" b="1" i="1" u="none" strike="noStrike">
                          <a:solidFill>
                            <a:srgbClr val="000000"/>
                          </a:solidFill>
                          <a:effectLst/>
                          <a:latin typeface="Calibri"/>
                        </a:rPr>
                        <a:t>Communication écrite</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ctr"/>
                      <a:r>
                        <a:rPr lang="fr-FR" sz="800" b="1" i="1" u="none" strike="noStrike">
                          <a:solidFill>
                            <a:srgbClr val="000000"/>
                          </a:solidFill>
                          <a:effectLst/>
                          <a:latin typeface="Calibri"/>
                        </a:rPr>
                        <a:t>1</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Utiliser un langage écrit clair, précis et fluide</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Calibri"/>
                        </a:rPr>
                        <a:t>Exprime sa pensée en faisant un effort de rigueur et de précision à l'écrit</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a:rPr>
                        <a:t>résumé</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9734">
                <a:tc vMerge="1">
                  <a:txBody>
                    <a:bodyPr/>
                    <a:lstStyle/>
                    <a:p>
                      <a:endParaRPr lang="fr-FR"/>
                    </a:p>
                  </a:txBody>
                  <a:tcPr/>
                </a:tc>
                <a:tc>
                  <a:txBody>
                    <a:bodyPr/>
                    <a:lstStyle/>
                    <a:p>
                      <a:pPr algn="ctr" fontAlgn="ctr"/>
                      <a:r>
                        <a:rPr lang="fr-FR" sz="800" b="1" i="1" u="none" strike="noStrike">
                          <a:solidFill>
                            <a:srgbClr val="000000"/>
                          </a:solidFill>
                          <a:effectLst/>
                          <a:latin typeface="Calibri"/>
                        </a:rPr>
                        <a:t>2</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Communiquer en structurant son discours à l'écrit</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Calibri"/>
                        </a:rPr>
                        <a:t>Propose  un plan  à l'écrit (sommaire).</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438667">
                <a:tc vMerge="1">
                  <a:txBody>
                    <a:bodyPr/>
                    <a:lstStyle/>
                    <a:p>
                      <a:endParaRPr lang="fr-FR"/>
                    </a:p>
                  </a:txBody>
                  <a:tcPr/>
                </a:tc>
                <a:tc>
                  <a:txBody>
                    <a:bodyPr/>
                    <a:lstStyle/>
                    <a:p>
                      <a:pPr algn="ctr" fontAlgn="ctr"/>
                      <a:r>
                        <a:rPr lang="fr-FR" sz="800" b="1" i="1" u="none" strike="noStrike">
                          <a:solidFill>
                            <a:srgbClr val="000000"/>
                          </a:solidFill>
                          <a:effectLst/>
                          <a:latin typeface="Calibri"/>
                        </a:rPr>
                        <a:t>3</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Communiquer en organisant  logiquement ses propos à l’écrit</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Calibri"/>
                        </a:rPr>
                        <a:t>Enchaîne les idées de manière logique dans ses productions écrites</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a:rPr>
                        <a:t>résumé</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8667">
                <a:tc vMerge="1">
                  <a:txBody>
                    <a:bodyPr/>
                    <a:lstStyle/>
                    <a:p>
                      <a:endParaRPr lang="fr-FR"/>
                    </a:p>
                  </a:txBody>
                  <a:tcPr/>
                </a:tc>
                <a:tc>
                  <a:txBody>
                    <a:bodyPr/>
                    <a:lstStyle/>
                    <a:p>
                      <a:pPr algn="ctr" fontAlgn="ctr"/>
                      <a:r>
                        <a:rPr lang="fr-FR" sz="800" b="1" i="1" u="none" strike="noStrike">
                          <a:solidFill>
                            <a:srgbClr val="000000"/>
                          </a:solidFill>
                          <a:effectLst/>
                          <a:latin typeface="Calibri"/>
                        </a:rPr>
                        <a:t>4</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Utiliser un langage écrit conforme aux règles d’orthographe et de syntaxe</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Syntaxe et orthographe correctes (peu de fautes)</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a:rPr>
                        <a:t>résumé</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8667">
                <a:tc vMerge="1">
                  <a:txBody>
                    <a:bodyPr/>
                    <a:lstStyle/>
                    <a:p>
                      <a:endParaRPr lang="fr-FR"/>
                    </a:p>
                  </a:txBody>
                  <a:tcPr/>
                </a:tc>
                <a:tc>
                  <a:txBody>
                    <a:bodyPr/>
                    <a:lstStyle/>
                    <a:p>
                      <a:pPr algn="ctr" fontAlgn="ctr"/>
                      <a:r>
                        <a:rPr lang="fr-FR" sz="800" b="1" i="1" u="none" strike="noStrike">
                          <a:solidFill>
                            <a:srgbClr val="000000"/>
                          </a:solidFill>
                          <a:effectLst/>
                          <a:latin typeface="Calibri"/>
                        </a:rPr>
                        <a:t>5</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Utiliser un langage écrit conforme aux conventions, aux usages lexicaux</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 </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a:rPr>
                        <a:t>résumé</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9734">
                <a:tc vMerge="1">
                  <a:txBody>
                    <a:bodyPr/>
                    <a:lstStyle/>
                    <a:p>
                      <a:endParaRPr lang="fr-FR"/>
                    </a:p>
                  </a:txBody>
                  <a:tcPr/>
                </a:tc>
                <a:tc>
                  <a:txBody>
                    <a:bodyPr/>
                    <a:lstStyle/>
                    <a:p>
                      <a:pPr algn="ctr" fontAlgn="ctr"/>
                      <a:r>
                        <a:rPr lang="fr-FR" sz="800" b="1" i="1" u="none" strike="noStrike">
                          <a:solidFill>
                            <a:srgbClr val="000000"/>
                          </a:solidFill>
                          <a:effectLst/>
                          <a:latin typeface="Calibri"/>
                        </a:rPr>
                        <a:t>6</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Respecter les conventions bibliographiques</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 </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438667">
                <a:tc vMerge="1">
                  <a:txBody>
                    <a:bodyPr/>
                    <a:lstStyle/>
                    <a:p>
                      <a:endParaRPr lang="fr-FR"/>
                    </a:p>
                  </a:txBody>
                  <a:tcPr/>
                </a:tc>
                <a:tc>
                  <a:txBody>
                    <a:bodyPr/>
                    <a:lstStyle/>
                    <a:p>
                      <a:pPr algn="ctr" fontAlgn="ctr"/>
                      <a:r>
                        <a:rPr lang="fr-FR" sz="800" b="1" i="1" u="none" strike="noStrike">
                          <a:solidFill>
                            <a:srgbClr val="000000"/>
                          </a:solidFill>
                          <a:effectLst/>
                          <a:latin typeface="Calibri"/>
                        </a:rPr>
                        <a:t>7</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Utiliser un langage écrit conformes aux conventions scientifiques</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 </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b"/>
                      <a:r>
                        <a:rPr lang="fr-FR" sz="800" b="0" i="0" u="none" strike="noStrike">
                          <a:solidFill>
                            <a:srgbClr val="000000"/>
                          </a:solidFill>
                          <a:effectLst/>
                          <a:latin typeface="Calibri"/>
                        </a:rPr>
                        <a:t>diaporama souris et article NRS</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a:rPr>
                        <a:t>résumé</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47599">
                <a:tc vMerge="1">
                  <a:txBody>
                    <a:bodyPr/>
                    <a:lstStyle/>
                    <a:p>
                      <a:endParaRPr lang="fr-FR"/>
                    </a:p>
                  </a:txBody>
                  <a:tcPr/>
                </a:tc>
                <a:tc>
                  <a:txBody>
                    <a:bodyPr/>
                    <a:lstStyle/>
                    <a:p>
                      <a:pPr algn="ctr" fontAlgn="ctr"/>
                      <a:r>
                        <a:rPr lang="fr-FR" sz="800" b="1" i="1" u="none" strike="noStrike">
                          <a:solidFill>
                            <a:srgbClr val="000000"/>
                          </a:solidFill>
                          <a:effectLst/>
                          <a:latin typeface="Calibri"/>
                        </a:rPr>
                        <a:t>8</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Adapter sa communication écrite  (contenu et forme) aux attentes de  son interlocuteur</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suivre les consignes données à propos de la forme des communications écrites.</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b"/>
                      <a:r>
                        <a:rPr lang="fr-FR" sz="800" b="0" i="0" u="none" strike="noStrike">
                          <a:solidFill>
                            <a:srgbClr val="000000"/>
                          </a:solidFill>
                          <a:effectLst/>
                          <a:latin typeface="Calibri"/>
                        </a:rPr>
                        <a:t>diaporama souris et article NRS</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a:rPr>
                        <a:t>résumé vulgarisation scientif</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56531">
                <a:tc rowSpan="2">
                  <a:txBody>
                    <a:bodyPr/>
                    <a:lstStyle/>
                    <a:p>
                      <a:pPr algn="ctr" fontAlgn="ctr"/>
                      <a:r>
                        <a:rPr lang="fr-FR" sz="800" b="1" i="1" u="none" strike="noStrike">
                          <a:solidFill>
                            <a:srgbClr val="000000"/>
                          </a:solidFill>
                          <a:effectLst/>
                          <a:latin typeface="Calibri"/>
                        </a:rPr>
                        <a:t>Communication orale</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ctr"/>
                      <a:r>
                        <a:rPr lang="fr-FR" sz="800" b="1" i="1" u="none" strike="noStrike">
                          <a:solidFill>
                            <a:srgbClr val="000000"/>
                          </a:solidFill>
                          <a:effectLst/>
                          <a:latin typeface="Calibri"/>
                        </a:rPr>
                        <a:t>9</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Utiliser un langage parlé clair,  précis et fluide</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Exprime sa pensée en faisant un effort de rigueur et de précision à l'oral, respect du temps de parole</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b"/>
                      <a:r>
                        <a:rPr lang="fr-FR" sz="800" b="0" i="0" u="none" strike="noStrike">
                          <a:solidFill>
                            <a:srgbClr val="000000"/>
                          </a:solidFill>
                          <a:effectLst/>
                          <a:latin typeface="Calibri"/>
                        </a:rPr>
                        <a:t>oral article souris et NRS</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547599">
                <a:tc vMerge="1">
                  <a:txBody>
                    <a:bodyPr/>
                    <a:lstStyle/>
                    <a:p>
                      <a:endParaRPr lang="fr-FR"/>
                    </a:p>
                  </a:txBody>
                  <a:tcPr/>
                </a:tc>
                <a:tc>
                  <a:txBody>
                    <a:bodyPr/>
                    <a:lstStyle/>
                    <a:p>
                      <a:pPr algn="ctr" fontAlgn="ctr"/>
                      <a:r>
                        <a:rPr lang="fr-FR" sz="800" b="1" i="1" u="none" strike="noStrike">
                          <a:solidFill>
                            <a:srgbClr val="000000"/>
                          </a:solidFill>
                          <a:effectLst/>
                          <a:latin typeface="Calibri"/>
                        </a:rPr>
                        <a:t>10</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Communiquer en organisant logiquement son propos à l’oral</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Proposer un plan (sommaire) et enchaîner les idées de manière logique à l'oral</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b"/>
                      <a:r>
                        <a:rPr lang="fr-FR" sz="800" b="0" i="0" u="none" strike="noStrike">
                          <a:solidFill>
                            <a:srgbClr val="000000"/>
                          </a:solidFill>
                          <a:effectLst/>
                          <a:latin typeface="Calibri"/>
                        </a:rPr>
                        <a:t>oral article souris et NRS</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1"/>
                  </a:ext>
                </a:extLst>
              </a:tr>
              <a:tr h="547599">
                <a:tc rowSpan="3">
                  <a:txBody>
                    <a:bodyPr/>
                    <a:lstStyle/>
                    <a:p>
                      <a:pPr algn="ctr" fontAlgn="ctr"/>
                      <a:r>
                        <a:rPr lang="fr-FR" sz="800" b="1" i="1" u="none" strike="noStrike">
                          <a:solidFill>
                            <a:srgbClr val="000000"/>
                          </a:solidFill>
                          <a:effectLst/>
                          <a:latin typeface="Calibri"/>
                        </a:rPr>
                        <a:t>Communication </a:t>
                      </a:r>
                      <a:br>
                        <a:rPr lang="fr-FR" sz="800" b="1" i="1" u="none" strike="noStrike">
                          <a:solidFill>
                            <a:srgbClr val="000000"/>
                          </a:solidFill>
                          <a:effectLst/>
                          <a:latin typeface="Calibri"/>
                        </a:rPr>
                      </a:br>
                      <a:r>
                        <a:rPr lang="fr-FR" sz="800" b="1" i="1" u="none" strike="noStrike">
                          <a:solidFill>
                            <a:srgbClr val="000000"/>
                          </a:solidFill>
                          <a:effectLst/>
                          <a:latin typeface="Calibri"/>
                        </a:rPr>
                        <a:t>Inter-personnelle</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ctr"/>
                      <a:r>
                        <a:rPr lang="fr-FR" sz="800" b="1" i="1" u="none" strike="noStrike">
                          <a:solidFill>
                            <a:srgbClr val="000000"/>
                          </a:solidFill>
                          <a:effectLst/>
                          <a:latin typeface="Calibri"/>
                        </a:rPr>
                        <a:t>11</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Adapter son discours  (contenu, durée et forme) aux attentes de son auditoire</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suivre les consignes données à propos de la forme des communications orales.</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b"/>
                      <a:r>
                        <a:rPr lang="fr-FR" sz="800" b="0" i="0" u="none" strike="noStrike">
                          <a:solidFill>
                            <a:srgbClr val="000000"/>
                          </a:solidFill>
                          <a:effectLst/>
                          <a:latin typeface="Calibri"/>
                        </a:rPr>
                        <a:t>oral article souris et NRS</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2"/>
                  </a:ext>
                </a:extLst>
              </a:tr>
              <a:tr h="438667">
                <a:tc vMerge="1">
                  <a:txBody>
                    <a:bodyPr/>
                    <a:lstStyle/>
                    <a:p>
                      <a:endParaRPr lang="fr-FR"/>
                    </a:p>
                  </a:txBody>
                  <a:tcPr/>
                </a:tc>
                <a:tc>
                  <a:txBody>
                    <a:bodyPr/>
                    <a:lstStyle/>
                    <a:p>
                      <a:pPr algn="ctr" fontAlgn="ctr"/>
                      <a:r>
                        <a:rPr lang="fr-FR" sz="800" b="1" i="1" u="none" strike="noStrike">
                          <a:solidFill>
                            <a:srgbClr val="000000"/>
                          </a:solidFill>
                          <a:effectLst/>
                          <a:latin typeface="Calibri"/>
                        </a:rPr>
                        <a:t>12</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Entendre le point de vue de ses collaborateurs</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Ecoute le point de vue de ses interlocuteurs, de ses pairs.</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ctr" fontAlgn="b"/>
                      <a:r>
                        <a:rPr lang="fr-FR" sz="800" b="0" i="0" u="none" strike="noStrike">
                          <a:solidFill>
                            <a:srgbClr val="000000"/>
                          </a:solidFill>
                          <a:effectLst/>
                          <a:latin typeface="Calibri"/>
                        </a:rPr>
                        <a:t>enquête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438667">
                <a:tc vMerge="1">
                  <a:txBody>
                    <a:bodyPr/>
                    <a:lstStyle/>
                    <a:p>
                      <a:endParaRPr lang="fr-FR"/>
                    </a:p>
                  </a:txBody>
                  <a:tcPr/>
                </a:tc>
                <a:tc>
                  <a:txBody>
                    <a:bodyPr/>
                    <a:lstStyle/>
                    <a:p>
                      <a:pPr algn="ctr" fontAlgn="ctr"/>
                      <a:r>
                        <a:rPr lang="fr-FR" sz="800" b="1" i="1" u="none" strike="noStrike">
                          <a:solidFill>
                            <a:srgbClr val="000000"/>
                          </a:solidFill>
                          <a:effectLst/>
                          <a:latin typeface="Calibri"/>
                        </a:rPr>
                        <a:t>13</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Communiquer avec ses collaborateurs</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Arial"/>
                        </a:rPr>
                        <a:t>Propose des idées, les explique et argumente.</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70"/>
                    </a:solidFill>
                  </a:tcPr>
                </a:tc>
                <a:tc>
                  <a:txBody>
                    <a:bodyPr/>
                    <a:lstStyle/>
                    <a:p>
                      <a:pPr algn="l" fontAlgn="ctr"/>
                      <a:r>
                        <a:rPr lang="fr-FR" sz="800" b="0" i="0" u="none" strike="noStrike">
                          <a:solidFill>
                            <a:srgbClr val="000000"/>
                          </a:solidFill>
                          <a:effectLst/>
                          <a:latin typeface="Calibri"/>
                        </a:rPr>
                        <a:t>Compétence travaillée mais diff à évaluer ici</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4"/>
                  </a:ext>
                </a:extLst>
              </a:tr>
              <a:tr h="111870">
                <a:tc>
                  <a:txBody>
                    <a:bodyPr/>
                    <a:lstStyle/>
                    <a:p>
                      <a:pPr algn="ctr" fontAlgn="ctr"/>
                      <a:r>
                        <a:rPr lang="fr-FR" sz="800" b="1" i="1" u="none" strike="noStrike">
                          <a:solidFill>
                            <a:srgbClr val="000000"/>
                          </a:solidFill>
                          <a:effectLst/>
                          <a:latin typeface="Calibri"/>
                        </a:rPr>
                        <a:t> </a:t>
                      </a:r>
                    </a:p>
                  </a:txBody>
                  <a:tcPr marL="3288" marR="3288" marT="32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1" u="none" strike="noStrike">
                          <a:solidFill>
                            <a:srgbClr val="000000"/>
                          </a:solidFill>
                          <a:effectLst/>
                          <a:latin typeface="Calibri"/>
                        </a:rPr>
                        <a:t> </a:t>
                      </a:r>
                    </a:p>
                  </a:txBody>
                  <a:tcPr marL="3288" marR="3288" marT="32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effectLst/>
                          <a:latin typeface="Arial"/>
                        </a:rPr>
                        <a:t> </a:t>
                      </a:r>
                    </a:p>
                  </a:txBody>
                  <a:tcPr marL="3288" marR="3288" marT="32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effectLst/>
                          <a:latin typeface="Arial"/>
                        </a:rPr>
                        <a:t> </a:t>
                      </a:r>
                    </a:p>
                  </a:txBody>
                  <a:tcPr marL="3288" marR="3288" marT="32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800" b="0" i="0" u="none" strike="noStrike">
                        <a:solidFill>
                          <a:srgbClr val="000000"/>
                        </a:solidFill>
                        <a:effectLst/>
                        <a:latin typeface="Calibri"/>
                      </a:endParaRPr>
                    </a:p>
                  </a:txBody>
                  <a:tcPr marL="3288" marR="3288" marT="32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800" b="0" i="0" u="none" strike="noStrike">
                        <a:solidFill>
                          <a:srgbClr val="000000"/>
                        </a:solidFill>
                        <a:effectLst/>
                        <a:latin typeface="Calibri"/>
                      </a:endParaRPr>
                    </a:p>
                  </a:txBody>
                  <a:tcPr marL="3288" marR="3288" marT="328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5"/>
                  </a:ext>
                </a:extLst>
              </a:tr>
              <a:tr h="247843">
                <a:tc gridSpan="4">
                  <a:txBody>
                    <a:bodyPr/>
                    <a:lstStyle/>
                    <a:p>
                      <a:pPr algn="l" fontAlgn="ctr"/>
                      <a:r>
                        <a:rPr lang="fr-FR" sz="800" b="1" i="0" u="none" strike="noStrike">
                          <a:solidFill>
                            <a:srgbClr val="000000"/>
                          </a:solidFill>
                          <a:effectLst/>
                          <a:latin typeface="Calibri"/>
                        </a:rPr>
                        <a:t>Compétence 3: Se former et travailler de manière efficace dans un contexte technique et scientifique</a:t>
                      </a:r>
                    </a:p>
                  </a:txBody>
                  <a:tcPr marL="3288" marR="3288" marT="32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mpd="sng">
                      <a:noFill/>
                      <a:prstDash val="solid"/>
                    </a:lnL>
                    <a:lnT w="6350" cap="flat" cmpd="sng" algn="ctr">
                      <a:solidFill>
                        <a:srgbClr val="000000"/>
                      </a:solidFill>
                      <a:prstDash val="solid"/>
                      <a:round/>
                      <a:headEnd type="none" w="med" len="med"/>
                      <a:tailEnd type="none" w="med" len="med"/>
                    </a:lnT>
                  </a:tcPr>
                </a:tc>
                <a:tc>
                  <a:txBody>
                    <a:bodyPr/>
                    <a:lstStyle/>
                    <a:p>
                      <a:pPr algn="ctr" fontAlgn="b"/>
                      <a:endParaRPr lang="fr-FR" sz="800" b="0" i="0" u="none" strike="noStrike">
                        <a:solidFill>
                          <a:srgbClr val="000000"/>
                        </a:solidFill>
                        <a:effectLst/>
                        <a:latin typeface="Calibri"/>
                      </a:endParaRPr>
                    </a:p>
                  </a:txBody>
                  <a:tcPr marL="3288" marR="3288" marT="32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800" b="0" i="0" u="none" strike="noStrike">
                        <a:solidFill>
                          <a:srgbClr val="000000"/>
                        </a:solidFill>
                        <a:effectLst/>
                        <a:latin typeface="Calibri"/>
                      </a:endParaRPr>
                    </a:p>
                  </a:txBody>
                  <a:tcPr marL="3288" marR="3288" marT="328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20802">
                <a:tc>
                  <a:txBody>
                    <a:bodyPr/>
                    <a:lstStyle/>
                    <a:p>
                      <a:pPr algn="l" fontAlgn="ctr"/>
                      <a:r>
                        <a:rPr lang="fr-FR" sz="800" b="1" i="0" u="none" strike="noStrike">
                          <a:solidFill>
                            <a:srgbClr val="000000"/>
                          </a:solidFill>
                          <a:effectLst/>
                          <a:latin typeface="Calibri"/>
                        </a:rPr>
                        <a:t> </a:t>
                      </a:r>
                    </a:p>
                  </a:txBody>
                  <a:tcPr marL="3288" marR="3288" marT="3288" marB="0" anchor="ctr">
                    <a:lnL>
                      <a:noFill/>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fr-FR" sz="800" b="1" i="0" u="none" strike="noStrike">
                          <a:solidFill>
                            <a:srgbClr val="000000"/>
                          </a:solidFill>
                          <a:effectLst/>
                          <a:latin typeface="Calibri"/>
                        </a:rPr>
                        <a:t> </a:t>
                      </a:r>
                    </a:p>
                  </a:txBody>
                  <a:tcPr marL="3288" marR="3288" marT="3288" marB="0" anchor="ctr">
                    <a:lnL>
                      <a:noFill/>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fr-FR" sz="800" b="1" i="0" u="none" strike="noStrike">
                          <a:solidFill>
                            <a:srgbClr val="000000"/>
                          </a:solidFill>
                          <a:effectLst/>
                          <a:latin typeface="Calibri"/>
                        </a:rPr>
                        <a:t> </a:t>
                      </a:r>
                    </a:p>
                  </a:txBody>
                  <a:tcPr marL="3288" marR="3288" marT="3288" marB="0" anchor="ctr">
                    <a:lnL>
                      <a:noFill/>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fr-FR" sz="800" b="1" i="0" u="none" strike="noStrike">
                          <a:solidFill>
                            <a:srgbClr val="000000"/>
                          </a:solidFill>
                          <a:effectLst/>
                          <a:latin typeface="Calibri"/>
                        </a:rPr>
                        <a:t> </a:t>
                      </a:r>
                    </a:p>
                  </a:txBody>
                  <a:tcPr marL="3288" marR="3288" marT="3288" marB="0" anchor="ctr">
                    <a:lnL>
                      <a:noFill/>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a:solidFill>
                            <a:srgbClr val="000000"/>
                          </a:solidFill>
                          <a:effectLst/>
                          <a:latin typeface="Calibri"/>
                        </a:rPr>
                        <a:t>Articles </a:t>
                      </a:r>
                      <a:br>
                        <a:rPr lang="fr-FR" sz="800" b="1" i="0" u="none" strike="noStrike">
                          <a:solidFill>
                            <a:srgbClr val="000000"/>
                          </a:solidFill>
                          <a:effectLst/>
                          <a:latin typeface="Calibri"/>
                        </a:rPr>
                      </a:br>
                      <a:r>
                        <a:rPr lang="fr-FR" sz="800" b="1" i="0" u="none" strike="noStrike">
                          <a:solidFill>
                            <a:srgbClr val="000000"/>
                          </a:solidFill>
                          <a:effectLst/>
                          <a:latin typeface="Calibri"/>
                        </a:rPr>
                        <a:t>souris et NRS</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Calibri"/>
                        </a:rPr>
                        <a:t>résumé</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11870">
                <a:tc>
                  <a:txBody>
                    <a:bodyPr/>
                    <a:lstStyle/>
                    <a:p>
                      <a:pPr algn="l" fontAlgn="ctr"/>
                      <a:r>
                        <a:rPr lang="fr-FR" sz="800" b="1" i="0" u="none" strike="noStrike">
                          <a:solidFill>
                            <a:srgbClr val="000000"/>
                          </a:solidFill>
                          <a:effectLst/>
                          <a:latin typeface="Arial"/>
                        </a:rPr>
                        <a:t> </a:t>
                      </a:r>
                    </a:p>
                  </a:txBody>
                  <a:tcPr marL="3288" marR="3288" marT="3288" marB="0" anchor="ctr">
                    <a:lnL>
                      <a:noFill/>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800" b="1" i="0" u="none" strike="noStrike">
                          <a:solidFill>
                            <a:srgbClr val="000000"/>
                          </a:solidFill>
                          <a:effectLst/>
                          <a:latin typeface="Arial"/>
                        </a:rPr>
                        <a:t> </a:t>
                      </a:r>
                    </a:p>
                  </a:txBody>
                  <a:tcPr marL="3288" marR="3288" marT="3288" marB="0" anchor="ctr">
                    <a:lnL>
                      <a:noFill/>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800" b="0" i="0" u="none" strike="noStrike">
                          <a:solidFill>
                            <a:srgbClr val="000000"/>
                          </a:solidFill>
                          <a:effectLst/>
                          <a:latin typeface="Calibri"/>
                        </a:rPr>
                        <a:t> </a:t>
                      </a:r>
                    </a:p>
                  </a:txBody>
                  <a:tcPr marL="3288" marR="3288" marT="328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800" b="1" i="0" u="none" strike="noStrike">
                          <a:solidFill>
                            <a:srgbClr val="000000"/>
                          </a:solidFill>
                          <a:effectLst/>
                          <a:latin typeface="Calibri"/>
                        </a:rPr>
                        <a:t>Niveau 1</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0" u="none" strike="noStrike">
                          <a:solidFill>
                            <a:srgbClr val="000000"/>
                          </a:solidFill>
                          <a:effectLst/>
                          <a:latin typeface="Calibri"/>
                        </a:rPr>
                        <a:t>Quand?</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800" b="0" i="0" u="none" strike="noStrike">
                        <a:solidFill>
                          <a:srgbClr val="000000"/>
                        </a:solidFill>
                        <a:effectLst/>
                        <a:latin typeface="Calibri"/>
                      </a:endParaRPr>
                    </a:p>
                  </a:txBody>
                  <a:tcPr marL="3288" marR="3288" marT="32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072650">
                <a:tc>
                  <a:txBody>
                    <a:bodyPr/>
                    <a:lstStyle/>
                    <a:p>
                      <a:pPr algn="ctr" fontAlgn="ctr"/>
                      <a:r>
                        <a:rPr lang="fr-FR" sz="800" b="1" i="1" u="none" strike="noStrike">
                          <a:solidFill>
                            <a:srgbClr val="000000"/>
                          </a:solidFill>
                          <a:effectLst/>
                          <a:latin typeface="Calibri"/>
                        </a:rPr>
                        <a:t>Méthodologie d'apprentissage</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1" u="none" strike="noStrike">
                          <a:solidFill>
                            <a:srgbClr val="000000"/>
                          </a:solidFill>
                          <a:effectLst/>
                          <a:latin typeface="Arial"/>
                        </a:rPr>
                        <a:t>1</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800" b="0" i="0" u="none" strike="noStrike">
                          <a:solidFill>
                            <a:srgbClr val="000000"/>
                          </a:solidFill>
                          <a:effectLst/>
                          <a:latin typeface="Calibri"/>
                        </a:rPr>
                        <a:t>Gérer ses apprentissages</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800" b="0" i="0" u="none" strike="noStrike">
                          <a:solidFill>
                            <a:srgbClr val="000000"/>
                          </a:solidFill>
                          <a:effectLst/>
                          <a:latin typeface="Arial"/>
                        </a:rPr>
                        <a:t>Parvient à autoévaluer l'efficacité de ses méthodes de travail en matière d'apprentissage, de formation</a:t>
                      </a:r>
                      <a:br>
                        <a:rPr lang="fr-FR" sz="800" b="0" i="0" u="none" strike="noStrike">
                          <a:solidFill>
                            <a:srgbClr val="000000"/>
                          </a:solidFill>
                          <a:effectLst/>
                          <a:latin typeface="Arial"/>
                        </a:rPr>
                      </a:br>
                      <a:br>
                        <a:rPr lang="fr-FR" sz="800" b="0" i="0" u="none" strike="noStrike">
                          <a:solidFill>
                            <a:srgbClr val="000000"/>
                          </a:solidFill>
                          <a:effectLst/>
                          <a:latin typeface="Arial"/>
                        </a:rPr>
                      </a:br>
                      <a:r>
                        <a:rPr lang="fr-FR" sz="800" b="0" i="0" u="none" strike="noStrike">
                          <a:solidFill>
                            <a:srgbClr val="000000"/>
                          </a:solidFill>
                          <a:effectLst/>
                          <a:latin typeface="Arial"/>
                        </a:rPr>
                        <a:t>Attention, niveau 2 possible :</a:t>
                      </a:r>
                      <a:br>
                        <a:rPr lang="fr-FR" sz="800" b="0" i="0" u="none" strike="noStrike">
                          <a:solidFill>
                            <a:srgbClr val="000000"/>
                          </a:solidFill>
                          <a:effectLst/>
                          <a:latin typeface="Arial"/>
                        </a:rPr>
                      </a:br>
                      <a:r>
                        <a:rPr lang="fr-FR" sz="800" b="0" i="0" u="none" strike="noStrike">
                          <a:solidFill>
                            <a:srgbClr val="000000"/>
                          </a:solidFill>
                          <a:effectLst/>
                          <a:latin typeface="Arial"/>
                        </a:rPr>
                        <a:t>- Connait les différentes démarches méthodologiques qui permettent la mémorisation, l'apprentissage, la formation</a:t>
                      </a:r>
                      <a:br>
                        <a:rPr lang="fr-FR" sz="800" b="0" i="0" u="none" strike="noStrike">
                          <a:solidFill>
                            <a:srgbClr val="000000"/>
                          </a:solidFill>
                          <a:effectLst/>
                          <a:latin typeface="Arial"/>
                        </a:rPr>
                      </a:br>
                      <a:endParaRPr lang="fr-FR" sz="800" b="0" i="0" u="none" strike="noStrike">
                        <a:solidFill>
                          <a:srgbClr val="000000"/>
                        </a:solidFill>
                        <a:effectLst/>
                        <a:latin typeface="Arial"/>
                      </a:endParaRP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9"/>
                  </a:ext>
                </a:extLst>
              </a:tr>
              <a:tr h="874396">
                <a:tc rowSpan="2">
                  <a:txBody>
                    <a:bodyPr/>
                    <a:lstStyle/>
                    <a:p>
                      <a:pPr algn="ctr" fontAlgn="ctr"/>
                      <a:r>
                        <a:rPr lang="fr-FR" sz="800" b="1" i="1" u="none" strike="noStrike">
                          <a:solidFill>
                            <a:srgbClr val="000000"/>
                          </a:solidFill>
                          <a:effectLst/>
                          <a:latin typeface="Calibri"/>
                        </a:rPr>
                        <a:t>Organisation du travail</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fr-FR" sz="800" b="1" i="1" u="none" strike="noStrike">
                          <a:solidFill>
                            <a:srgbClr val="000000"/>
                          </a:solidFill>
                          <a:effectLst/>
                          <a:latin typeface="Calibri"/>
                        </a:rPr>
                        <a:t>2</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800" b="0" i="0" u="none" strike="noStrike">
                          <a:solidFill>
                            <a:srgbClr val="000000"/>
                          </a:solidFill>
                          <a:effectLst/>
                          <a:latin typeface="Arial"/>
                        </a:rPr>
                        <a:t>Organiser son travail,   seul et en équipe</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800" b="0" i="0" u="none" strike="noStrike">
                          <a:solidFill>
                            <a:srgbClr val="000000"/>
                          </a:solidFill>
                          <a:effectLst/>
                          <a:latin typeface="Arial"/>
                        </a:rPr>
                        <a:t>Anticipe le travail et le temps nécessaires pour respecter les échéances lors de travaux réalisés seuls ou en équipe. Planifie son travail et tient son agenda</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fr-FR" sz="800" b="0" i="0" u="none" strike="noStrike">
                          <a:solidFill>
                            <a:srgbClr val="000000"/>
                          </a:solidFill>
                          <a:effectLst/>
                          <a:latin typeface="Calibri"/>
                        </a:rPr>
                        <a:t>préparaton ppt </a:t>
                      </a:r>
                      <a:br>
                        <a:rPr lang="fr-FR" sz="800" b="0" i="0" u="none" strike="noStrike">
                          <a:solidFill>
                            <a:srgbClr val="000000"/>
                          </a:solidFill>
                          <a:effectLst/>
                          <a:latin typeface="Calibri"/>
                        </a:rPr>
                      </a:br>
                      <a:r>
                        <a:rPr lang="fr-FR" sz="800" b="0" i="0" u="none" strike="noStrike">
                          <a:solidFill>
                            <a:srgbClr val="000000"/>
                          </a:solidFill>
                          <a:effectLst/>
                          <a:latin typeface="Calibri"/>
                        </a:rPr>
                        <a:t>et de l'oral</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a:rPr>
                        <a:t>respect deadline</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656531">
                <a:tc vMerge="1">
                  <a:txBody>
                    <a:bodyPr/>
                    <a:lstStyle/>
                    <a:p>
                      <a:endParaRPr lang="fr-FR"/>
                    </a:p>
                  </a:txBody>
                  <a:tcPr/>
                </a:tc>
                <a:tc>
                  <a:txBody>
                    <a:bodyPr/>
                    <a:lstStyle/>
                    <a:p>
                      <a:pPr algn="ctr" fontAlgn="ctr"/>
                      <a:r>
                        <a:rPr lang="fr-FR" sz="800" b="1" i="1" u="none" strike="noStrike">
                          <a:solidFill>
                            <a:srgbClr val="000000"/>
                          </a:solidFill>
                          <a:effectLst/>
                          <a:latin typeface="Calibri"/>
                        </a:rPr>
                        <a:t>3</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800" b="0" i="0" u="none" strike="noStrike">
                          <a:solidFill>
                            <a:srgbClr val="000000"/>
                          </a:solidFill>
                          <a:effectLst/>
                          <a:latin typeface="Arial"/>
                        </a:rPr>
                        <a:t>Utiliser des outils  facilitant le travail d'équipe</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fr-FR" sz="800" b="0" i="0" u="none" strike="noStrike">
                          <a:solidFill>
                            <a:srgbClr val="000000"/>
                          </a:solidFill>
                          <a:effectLst/>
                          <a:latin typeface="Arial"/>
                        </a:rPr>
                        <a:t>Utilise des outils de travail collaboratif (documents partagés, WhatsApp, Discord, …) lors de travaux en équipe.</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fr-FR" sz="800" b="0" i="0" u="none" strike="noStrike">
                          <a:solidFill>
                            <a:srgbClr val="000000"/>
                          </a:solidFill>
                          <a:effectLst/>
                          <a:latin typeface="Calibri"/>
                        </a:rPr>
                        <a:t>pour lecture et analyse article et préparation du PPT</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effectLst/>
                          <a:latin typeface="Calibri"/>
                        </a:rPr>
                        <a:t>Compétence travaillée mais </a:t>
                      </a:r>
                      <a:r>
                        <a:rPr lang="fr-FR" sz="800" b="0" i="0" u="none" strike="noStrike" dirty="0" err="1">
                          <a:solidFill>
                            <a:srgbClr val="000000"/>
                          </a:solidFill>
                          <a:effectLst/>
                          <a:latin typeface="Calibri"/>
                        </a:rPr>
                        <a:t>diff</a:t>
                      </a:r>
                      <a:r>
                        <a:rPr lang="fr-FR" sz="800" b="0" i="0" u="none" strike="noStrike" dirty="0">
                          <a:solidFill>
                            <a:srgbClr val="000000"/>
                          </a:solidFill>
                          <a:effectLst/>
                          <a:latin typeface="Calibri"/>
                        </a:rPr>
                        <a:t> à évaluer ici</a:t>
                      </a:r>
                    </a:p>
                  </a:txBody>
                  <a:tcPr marL="3288" marR="3288" marT="3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816145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42900" y="635000"/>
            <a:ext cx="3708400" cy="5626100"/>
          </a:xfrm>
        </p:spPr>
        <p:txBody>
          <a:bodyPr anchor="ctr">
            <a:normAutofit/>
          </a:bodyPr>
          <a:lstStyle/>
          <a:p>
            <a:r>
              <a:rPr lang="fr-FR" dirty="0"/>
              <a:t>Analyse </a:t>
            </a:r>
            <a:br>
              <a:rPr lang="fr-FR" dirty="0"/>
            </a:br>
            <a:r>
              <a:rPr lang="fr-FR" dirty="0"/>
              <a:t>d’articles scientifiques</a:t>
            </a:r>
            <a:br>
              <a:rPr lang="fr-FR" dirty="0"/>
            </a:br>
            <a:br>
              <a:rPr lang="fr-FR" dirty="0"/>
            </a:br>
            <a:r>
              <a:rPr lang="fr-FR" dirty="0"/>
              <a:t>les groupes</a:t>
            </a:r>
          </a:p>
        </p:txBody>
      </p:sp>
      <p:sp>
        <p:nvSpPr>
          <p:cNvPr id="4" name="Espace réservé du numéro de diapositive 3"/>
          <p:cNvSpPr>
            <a:spLocks noGrp="1"/>
          </p:cNvSpPr>
          <p:nvPr>
            <p:ph type="sldNum" sz="quarter" idx="12"/>
          </p:nvPr>
        </p:nvSpPr>
        <p:spPr>
          <a:xfrm>
            <a:off x="9448800" y="6502841"/>
            <a:ext cx="2743200" cy="365125"/>
          </a:xfrm>
        </p:spPr>
        <p:txBody>
          <a:bodyPr anchor="ctr">
            <a:normAutofit/>
          </a:bodyPr>
          <a:lstStyle/>
          <a:p>
            <a:pPr>
              <a:spcAft>
                <a:spcPts val="600"/>
              </a:spcAft>
              <a:defRPr/>
            </a:pPr>
            <a:fld id="{9AD3EA91-C883-4AAF-B0CE-2BE130EAE77A}" type="slidenum">
              <a:rPr lang="fr-FR" smtClean="0">
                <a:solidFill>
                  <a:prstClr val="black">
                    <a:tint val="75000"/>
                  </a:prstClr>
                </a:solidFill>
              </a:rPr>
              <a:pPr>
                <a:spcAft>
                  <a:spcPts val="600"/>
                </a:spcAft>
                <a:defRPr/>
              </a:pPr>
              <a:t>42</a:t>
            </a:fld>
            <a:endParaRPr lang="fr-FR">
              <a:solidFill>
                <a:prstClr val="black">
                  <a:tint val="75000"/>
                </a:prstClr>
              </a:solidFill>
            </a:endParaRPr>
          </a:p>
        </p:txBody>
      </p:sp>
      <p:pic>
        <p:nvPicPr>
          <p:cNvPr id="5" name="Image 4" descr="Une image contenant texte, capture d’écran, nombre, Police&#10;&#10;Description générée automatiquement">
            <a:extLst>
              <a:ext uri="{FF2B5EF4-FFF2-40B4-BE49-F238E27FC236}">
                <a16:creationId xmlns:a16="http://schemas.microsoft.com/office/drawing/2014/main" id="{40C38ECF-10D9-1790-01F2-BD8CF9D28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350" y="838200"/>
            <a:ext cx="7363548" cy="4940300"/>
          </a:xfrm>
          <a:prstGeom prst="rect">
            <a:avLst/>
          </a:prstGeom>
        </p:spPr>
      </p:pic>
    </p:spTree>
    <p:extLst>
      <p:ext uri="{BB962C8B-B14F-4D97-AF65-F5344CB8AC3E}">
        <p14:creationId xmlns:p14="http://schemas.microsoft.com/office/powerpoint/2010/main" val="48479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66602" y="1231900"/>
            <a:ext cx="7252539" cy="5626100"/>
          </a:xfrm>
        </p:spPr>
        <p:txBody>
          <a:bodyPr/>
          <a:lstStyle/>
          <a:p>
            <a:pPr lvl="1">
              <a:spcBef>
                <a:spcPct val="0"/>
              </a:spcBef>
              <a:buFont typeface="Wingdings" panose="05000000000000000000" pitchFamily="2" charset="2"/>
              <a:buChar char="q"/>
            </a:pPr>
            <a:r>
              <a:rPr lang="fr-FR" altLang="fr-FR" sz="2200" b="1" dirty="0"/>
              <a:t> 2 semestres assez différents</a:t>
            </a:r>
          </a:p>
          <a:p>
            <a:pPr marL="342900" lvl="1" indent="0">
              <a:spcBef>
                <a:spcPct val="0"/>
              </a:spcBef>
              <a:buNone/>
            </a:pPr>
            <a:r>
              <a:rPr lang="fr-FR" altLang="fr-FR" sz="2200" b="1" dirty="0"/>
              <a:t>		S1 : une séparation des disciplines</a:t>
            </a:r>
          </a:p>
          <a:p>
            <a:pPr marL="342900" lvl="1" indent="0">
              <a:spcBef>
                <a:spcPct val="0"/>
              </a:spcBef>
              <a:buNone/>
            </a:pPr>
            <a:r>
              <a:rPr lang="fr-FR" altLang="fr-FR" sz="2200" b="1" dirty="0"/>
              <a:t>		S2 : des UE interdisciplinaires</a:t>
            </a:r>
          </a:p>
          <a:p>
            <a:pPr lvl="1">
              <a:spcBef>
                <a:spcPct val="0"/>
              </a:spcBef>
              <a:buFont typeface="Wingdings" panose="05000000000000000000" pitchFamily="2" charset="2"/>
              <a:buChar char="q"/>
            </a:pPr>
            <a:endParaRPr lang="fr-FR" altLang="fr-FR" sz="2200" b="1" dirty="0"/>
          </a:p>
          <a:p>
            <a:pPr lvl="1">
              <a:spcBef>
                <a:spcPct val="0"/>
              </a:spcBef>
              <a:buFont typeface="Wingdings" panose="05000000000000000000" pitchFamily="2" charset="2"/>
              <a:buChar char="q"/>
            </a:pPr>
            <a:r>
              <a:rPr lang="fr-FR" altLang="fr-FR" sz="2200" b="1" dirty="0"/>
              <a:t> Des cours, des TD, des TP, projets</a:t>
            </a:r>
          </a:p>
          <a:p>
            <a:pPr lvl="1">
              <a:spcBef>
                <a:spcPct val="0"/>
              </a:spcBef>
              <a:buFont typeface="Wingdings" panose="05000000000000000000" pitchFamily="2" charset="2"/>
              <a:buChar char="q"/>
            </a:pPr>
            <a:endParaRPr lang="fr-FR" altLang="fr-FR" sz="2200" b="1" dirty="0"/>
          </a:p>
          <a:p>
            <a:pPr lvl="1">
              <a:spcBef>
                <a:spcPct val="0"/>
              </a:spcBef>
              <a:buFont typeface="Wingdings" panose="05000000000000000000" pitchFamily="2" charset="2"/>
              <a:buChar char="q"/>
            </a:pPr>
            <a:r>
              <a:rPr lang="fr-FR" altLang="fr-FR" sz="2200" b="1" dirty="0"/>
              <a:t> Du travail en autonomie seul ou en groupe</a:t>
            </a:r>
          </a:p>
          <a:p>
            <a:pPr lvl="1">
              <a:spcBef>
                <a:spcPct val="0"/>
              </a:spcBef>
              <a:buFont typeface="Wingdings" panose="05000000000000000000" pitchFamily="2" charset="2"/>
              <a:buChar char="q"/>
            </a:pPr>
            <a:endParaRPr lang="fr-FR" altLang="fr-FR" sz="2200" b="1" dirty="0"/>
          </a:p>
          <a:p>
            <a:pPr lvl="1">
              <a:spcBef>
                <a:spcPct val="0"/>
              </a:spcBef>
              <a:buFont typeface="Wingdings" panose="05000000000000000000" pitchFamily="2" charset="2"/>
              <a:buChar char="q"/>
            </a:pPr>
            <a:r>
              <a:rPr lang="fr-FR" altLang="fr-FR" sz="2200" b="1" dirty="0"/>
              <a:t> Un accompagnement important (tutorat, soutien, séances bilans et perspectives, parrainage, visites, ateliers, forum,...) </a:t>
            </a:r>
          </a:p>
        </p:txBody>
      </p:sp>
      <p:sp>
        <p:nvSpPr>
          <p:cNvPr id="8" name="Titre 1"/>
          <p:cNvSpPr>
            <a:spLocks noGrp="1"/>
          </p:cNvSpPr>
          <p:nvPr>
            <p:ph type="title"/>
          </p:nvPr>
        </p:nvSpPr>
        <p:spPr/>
        <p:txBody>
          <a:bodyPr/>
          <a:lstStyle/>
          <a:p>
            <a:pPr algn="ctr"/>
            <a:r>
              <a:rPr lang="fr-FR" altLang="fr-FR" dirty="0">
                <a:solidFill>
                  <a:schemeClr val="bg1"/>
                </a:solidFill>
              </a:rPr>
              <a:t>L’organisation </a:t>
            </a:r>
            <a:br>
              <a:rPr lang="fr-FR" altLang="fr-FR" dirty="0">
                <a:solidFill>
                  <a:schemeClr val="bg1"/>
                </a:solidFill>
              </a:rPr>
            </a:br>
            <a:r>
              <a:rPr lang="fr-FR" altLang="fr-FR" dirty="0">
                <a:solidFill>
                  <a:schemeClr val="bg1"/>
                </a:solidFill>
              </a:rPr>
              <a:t>de la L1 </a:t>
            </a:r>
            <a:br>
              <a:rPr lang="fr-FR" altLang="fr-FR" dirty="0">
                <a:solidFill>
                  <a:schemeClr val="bg1"/>
                </a:solidFill>
              </a:rPr>
            </a:br>
            <a:r>
              <a:rPr lang="fr-FR" altLang="fr-FR" dirty="0">
                <a:solidFill>
                  <a:schemeClr val="bg1"/>
                </a:solidFill>
              </a:rPr>
              <a:t>2024-2025</a:t>
            </a:r>
          </a:p>
        </p:txBody>
      </p:sp>
      <p:sp>
        <p:nvSpPr>
          <p:cNvPr id="4" name="Espace réservé du numéro de diapositive 3"/>
          <p:cNvSpPr>
            <a:spLocks noGrp="1"/>
          </p:cNvSpPr>
          <p:nvPr>
            <p:ph type="sldNum" sz="quarter" idx="12"/>
          </p:nvPr>
        </p:nvSpPr>
        <p:spPr/>
        <p:txBody>
          <a:bodyPr/>
          <a:lstStyle/>
          <a:p>
            <a:pPr>
              <a:defRPr/>
            </a:pPr>
            <a:fld id="{451CD413-4E2A-4804-AE86-436350F28EF1}" type="slidenum">
              <a:rPr lang="fr-FR" smtClean="0"/>
              <a:pPr>
                <a:defRPr/>
              </a:pPr>
              <a:t>5</a:t>
            </a:fld>
            <a:endParaRPr lang="fr-FR"/>
          </a:p>
        </p:txBody>
      </p:sp>
    </p:spTree>
    <p:extLst>
      <p:ext uri="{BB962C8B-B14F-4D97-AF65-F5344CB8AC3E}">
        <p14:creationId xmlns:p14="http://schemas.microsoft.com/office/powerpoint/2010/main" val="270986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635000"/>
            <a:ext cx="4457700" cy="5626100"/>
          </a:xfrm>
        </p:spPr>
        <p:txBody>
          <a:bodyPr/>
          <a:lstStyle/>
          <a:p>
            <a:r>
              <a:rPr lang="fr-FR" sz="3200" dirty="0">
                <a:solidFill>
                  <a:schemeClr val="bg1"/>
                </a:solidFill>
              </a:rPr>
              <a:t>La L1 : </a:t>
            </a:r>
            <a:br>
              <a:rPr lang="fr-FR" sz="3200" dirty="0">
                <a:solidFill>
                  <a:schemeClr val="bg1"/>
                </a:solidFill>
              </a:rPr>
            </a:br>
            <a:r>
              <a:rPr lang="fr-FR" sz="3200" dirty="0">
                <a:solidFill>
                  <a:schemeClr val="bg1"/>
                </a:solidFill>
              </a:rPr>
              <a:t>2024-25</a:t>
            </a:r>
            <a:br>
              <a:rPr lang="fr-FR" sz="3200" dirty="0">
                <a:solidFill>
                  <a:schemeClr val="bg1"/>
                </a:solidFill>
              </a:rPr>
            </a:br>
            <a:br>
              <a:rPr lang="fr-FR" sz="3200" dirty="0">
                <a:solidFill>
                  <a:schemeClr val="bg1"/>
                </a:solidFill>
              </a:rPr>
            </a:br>
            <a:r>
              <a:rPr lang="fr-FR" sz="3200" dirty="0">
                <a:solidFill>
                  <a:schemeClr val="bg1"/>
                </a:solidFill>
              </a:rPr>
              <a:t>2 blocs semestriels </a:t>
            </a:r>
            <a:br>
              <a:rPr lang="fr-FR" sz="3200" dirty="0">
                <a:solidFill>
                  <a:schemeClr val="bg1"/>
                </a:solidFill>
              </a:rPr>
            </a:br>
            <a:r>
              <a:rPr lang="fr-FR" sz="3200" dirty="0">
                <a:solidFill>
                  <a:schemeClr val="bg1"/>
                </a:solidFill>
              </a:rPr>
              <a:t>+ 1 bloc annuel</a:t>
            </a:r>
          </a:p>
        </p:txBody>
      </p:sp>
      <p:sp>
        <p:nvSpPr>
          <p:cNvPr id="5" name="Espace réservé du numéro de diapositive 4"/>
          <p:cNvSpPr>
            <a:spLocks noGrp="1"/>
          </p:cNvSpPr>
          <p:nvPr>
            <p:ph type="sldNum" sz="quarter" idx="12"/>
          </p:nvPr>
        </p:nvSpPr>
        <p:spPr/>
        <p:txBody>
          <a:bodyPr/>
          <a:lstStyle/>
          <a:p>
            <a:fld id="{1D90DDDD-1EAF-4F3E-A1CD-630AA68672EF}" type="slidenum">
              <a:rPr lang="fr-FR" smtClean="0"/>
              <a:t>6</a:t>
            </a:fld>
            <a:endParaRPr lang="fr-FR" dirty="0"/>
          </a:p>
        </p:txBody>
      </p:sp>
      <p:sp>
        <p:nvSpPr>
          <p:cNvPr id="13" name="ZoneTexte 12"/>
          <p:cNvSpPr txBox="1"/>
          <p:nvPr/>
        </p:nvSpPr>
        <p:spPr>
          <a:xfrm>
            <a:off x="5418666" y="2483556"/>
            <a:ext cx="6716890" cy="3416320"/>
          </a:xfrm>
          <a:prstGeom prst="rect">
            <a:avLst/>
          </a:prstGeom>
          <a:noFill/>
        </p:spPr>
        <p:txBody>
          <a:bodyPr wrap="square" rtlCol="0">
            <a:spAutoFit/>
          </a:bodyPr>
          <a:lstStyle/>
          <a:p>
            <a:r>
              <a:rPr lang="fr-FR" b="1" dirty="0">
                <a:solidFill>
                  <a:schemeClr val="accent5">
                    <a:lumMod val="75000"/>
                  </a:schemeClr>
                </a:solidFill>
              </a:rPr>
              <a:t>SFA: Sciences Fondamentales et Appliquées</a:t>
            </a:r>
          </a:p>
          <a:p>
            <a:endParaRPr lang="fr-FR" b="1" dirty="0">
              <a:solidFill>
                <a:schemeClr val="accent5">
                  <a:lumMod val="75000"/>
                </a:schemeClr>
              </a:solidFill>
            </a:endParaRPr>
          </a:p>
          <a:p>
            <a:endParaRPr lang="fr-FR" b="1" dirty="0">
              <a:solidFill>
                <a:schemeClr val="accent5">
                  <a:lumMod val="75000"/>
                </a:schemeClr>
              </a:solidFill>
            </a:endParaRPr>
          </a:p>
          <a:p>
            <a:endParaRPr lang="fr-FR" b="1" dirty="0">
              <a:solidFill>
                <a:schemeClr val="accent5">
                  <a:lumMod val="75000"/>
                </a:schemeClr>
              </a:solidFill>
            </a:endParaRPr>
          </a:p>
          <a:p>
            <a:endParaRPr lang="fr-FR" b="1" dirty="0"/>
          </a:p>
          <a:p>
            <a:r>
              <a:rPr lang="fr-FR" b="1" dirty="0">
                <a:solidFill>
                  <a:srgbClr val="008000"/>
                </a:solidFill>
              </a:rPr>
              <a:t>MCPS: Méthodologie, Communication et Projets Scientifiques</a:t>
            </a:r>
          </a:p>
          <a:p>
            <a:endParaRPr lang="fr-FR" dirty="0">
              <a:solidFill>
                <a:srgbClr val="008000"/>
              </a:solidFill>
            </a:endParaRPr>
          </a:p>
          <a:p>
            <a:endParaRPr lang="fr-FR" dirty="0"/>
          </a:p>
          <a:p>
            <a:endParaRPr lang="fr-FR" dirty="0"/>
          </a:p>
          <a:p>
            <a:endParaRPr lang="fr-FR" dirty="0"/>
          </a:p>
          <a:p>
            <a:r>
              <a:rPr lang="fr-FR" i="1" dirty="0"/>
              <a:t>UE: Unité d’Enseignement</a:t>
            </a:r>
          </a:p>
          <a:p>
            <a:endParaRPr lang="fr-FR" dirty="0"/>
          </a:p>
        </p:txBody>
      </p:sp>
      <p:sp>
        <p:nvSpPr>
          <p:cNvPr id="4" name="Rectangle à coins arrondis 3"/>
          <p:cNvSpPr/>
          <p:nvPr/>
        </p:nvSpPr>
        <p:spPr>
          <a:xfrm>
            <a:off x="5390444" y="1693337"/>
            <a:ext cx="2963334" cy="733774"/>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accent5">
                    <a:lumMod val="75000"/>
                  </a:schemeClr>
                </a:solidFill>
              </a:rPr>
              <a:t>Bloc SFA 1</a:t>
            </a:r>
          </a:p>
          <a:p>
            <a:pPr algn="ctr"/>
            <a:r>
              <a:rPr lang="fr-FR" b="1" dirty="0">
                <a:solidFill>
                  <a:schemeClr val="accent5">
                    <a:lumMod val="75000"/>
                  </a:schemeClr>
                </a:solidFill>
              </a:rPr>
              <a:t>6 UE</a:t>
            </a:r>
          </a:p>
        </p:txBody>
      </p:sp>
      <p:sp>
        <p:nvSpPr>
          <p:cNvPr id="14" name="Rectangle à coins arrondis 13"/>
          <p:cNvSpPr/>
          <p:nvPr/>
        </p:nvSpPr>
        <p:spPr>
          <a:xfrm>
            <a:off x="8463844" y="1690515"/>
            <a:ext cx="2963334" cy="736596"/>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Bloc SFA 2</a:t>
            </a:r>
          </a:p>
          <a:p>
            <a:pPr algn="ctr"/>
            <a:r>
              <a:rPr lang="fr-FR" b="1" dirty="0">
                <a:solidFill>
                  <a:schemeClr val="bg1"/>
                </a:solidFill>
              </a:rPr>
              <a:t>4</a:t>
            </a:r>
            <a:r>
              <a:rPr lang="fr-FR" b="1">
                <a:solidFill>
                  <a:schemeClr val="bg1"/>
                </a:solidFill>
              </a:rPr>
              <a:t> </a:t>
            </a:r>
            <a:r>
              <a:rPr lang="fr-FR" b="1" dirty="0">
                <a:solidFill>
                  <a:schemeClr val="bg1"/>
                </a:solidFill>
              </a:rPr>
              <a:t>UE</a:t>
            </a:r>
          </a:p>
        </p:txBody>
      </p:sp>
      <p:sp>
        <p:nvSpPr>
          <p:cNvPr id="15" name="Rectangle à coins arrondis 14"/>
          <p:cNvSpPr/>
          <p:nvPr/>
        </p:nvSpPr>
        <p:spPr>
          <a:xfrm>
            <a:off x="5387620" y="3016951"/>
            <a:ext cx="6014157" cy="778934"/>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rgbClr val="008000"/>
                </a:solidFill>
              </a:rPr>
              <a:t>Bloc MCPS</a:t>
            </a:r>
          </a:p>
          <a:p>
            <a:pPr algn="ctr"/>
            <a:r>
              <a:rPr lang="fr-FR" b="1" dirty="0">
                <a:solidFill>
                  <a:srgbClr val="008000"/>
                </a:solidFill>
              </a:rPr>
              <a:t>4 UE</a:t>
            </a:r>
          </a:p>
        </p:txBody>
      </p:sp>
      <p:sp>
        <p:nvSpPr>
          <p:cNvPr id="16" name="Accolade ouvrante 15"/>
          <p:cNvSpPr/>
          <p:nvPr/>
        </p:nvSpPr>
        <p:spPr>
          <a:xfrm rot="5400000">
            <a:off x="6582832" y="-388051"/>
            <a:ext cx="578556" cy="2906890"/>
          </a:xfrm>
          <a:prstGeom prst="leftBrac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rgbClr val="000000"/>
              </a:solidFill>
            </a:endParaRPr>
          </a:p>
        </p:txBody>
      </p:sp>
      <p:sp>
        <p:nvSpPr>
          <p:cNvPr id="17" name="Accolade ouvrante 16"/>
          <p:cNvSpPr/>
          <p:nvPr/>
        </p:nvSpPr>
        <p:spPr>
          <a:xfrm rot="5400000">
            <a:off x="9656232" y="-404984"/>
            <a:ext cx="578556" cy="2906890"/>
          </a:xfrm>
          <a:prstGeom prst="leftBrac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rgbClr val="000000"/>
              </a:solidFill>
            </a:endParaRPr>
          </a:p>
        </p:txBody>
      </p:sp>
      <p:sp>
        <p:nvSpPr>
          <p:cNvPr id="18" name="ZoneTexte 17"/>
          <p:cNvSpPr txBox="1"/>
          <p:nvPr/>
        </p:nvSpPr>
        <p:spPr>
          <a:xfrm>
            <a:off x="6279444" y="395115"/>
            <a:ext cx="1236937" cy="369332"/>
          </a:xfrm>
          <a:prstGeom prst="rect">
            <a:avLst/>
          </a:prstGeom>
          <a:noFill/>
        </p:spPr>
        <p:txBody>
          <a:bodyPr wrap="none" rtlCol="0">
            <a:spAutoFit/>
          </a:bodyPr>
          <a:lstStyle/>
          <a:p>
            <a:r>
              <a:rPr lang="fr-FR" dirty="0"/>
              <a:t>Semestre 1</a:t>
            </a:r>
          </a:p>
        </p:txBody>
      </p:sp>
      <p:sp>
        <p:nvSpPr>
          <p:cNvPr id="19" name="ZoneTexte 18"/>
          <p:cNvSpPr txBox="1"/>
          <p:nvPr/>
        </p:nvSpPr>
        <p:spPr>
          <a:xfrm>
            <a:off x="9338733" y="392294"/>
            <a:ext cx="1236937" cy="369332"/>
          </a:xfrm>
          <a:prstGeom prst="rect">
            <a:avLst/>
          </a:prstGeom>
          <a:noFill/>
        </p:spPr>
        <p:txBody>
          <a:bodyPr wrap="none" rtlCol="0">
            <a:spAutoFit/>
          </a:bodyPr>
          <a:lstStyle/>
          <a:p>
            <a:r>
              <a:rPr lang="fr-FR" dirty="0"/>
              <a:t>Semestre 2</a:t>
            </a:r>
          </a:p>
        </p:txBody>
      </p:sp>
    </p:spTree>
    <p:extLst>
      <p:ext uri="{BB962C8B-B14F-4D97-AF65-F5344CB8AC3E}">
        <p14:creationId xmlns:p14="http://schemas.microsoft.com/office/powerpoint/2010/main" val="36763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635000"/>
            <a:ext cx="4457700" cy="5626100"/>
          </a:xfrm>
        </p:spPr>
        <p:txBody>
          <a:bodyPr/>
          <a:lstStyle/>
          <a:p>
            <a:r>
              <a:rPr lang="fr-FR" sz="3200" dirty="0">
                <a:solidFill>
                  <a:schemeClr val="bg1"/>
                </a:solidFill>
              </a:rPr>
              <a:t>La L1 : </a:t>
            </a:r>
            <a:br>
              <a:rPr lang="fr-FR" sz="3200" dirty="0">
                <a:solidFill>
                  <a:schemeClr val="bg1"/>
                </a:solidFill>
              </a:rPr>
            </a:br>
            <a:r>
              <a:rPr lang="fr-FR" sz="2800" dirty="0">
                <a:solidFill>
                  <a:schemeClr val="bg1"/>
                </a:solidFill>
              </a:rPr>
              <a:t>2024-25 </a:t>
            </a:r>
            <a:br>
              <a:rPr lang="fr-FR" sz="3200" dirty="0">
                <a:solidFill>
                  <a:schemeClr val="bg1"/>
                </a:solidFill>
              </a:rPr>
            </a:br>
            <a:br>
              <a:rPr lang="fr-FR" sz="3200" dirty="0">
                <a:solidFill>
                  <a:schemeClr val="bg1"/>
                </a:solidFill>
              </a:rPr>
            </a:br>
            <a:r>
              <a:rPr lang="fr-FR" sz="3200" dirty="0">
                <a:solidFill>
                  <a:schemeClr val="bg1"/>
                </a:solidFill>
              </a:rPr>
              <a:t>2 blocs semestriels SFA,</a:t>
            </a:r>
            <a:br>
              <a:rPr lang="fr-FR" sz="3200" dirty="0">
                <a:solidFill>
                  <a:schemeClr val="bg1"/>
                </a:solidFill>
              </a:rPr>
            </a:br>
            <a:r>
              <a:rPr lang="fr-FR" sz="3200" dirty="0">
                <a:solidFill>
                  <a:schemeClr val="bg1"/>
                </a:solidFill>
              </a:rPr>
              <a:t>1 bloc annuel MCPS</a:t>
            </a:r>
          </a:p>
        </p:txBody>
      </p:sp>
      <p:sp>
        <p:nvSpPr>
          <p:cNvPr id="5" name="Espace réservé du numéro de diapositive 4"/>
          <p:cNvSpPr>
            <a:spLocks noGrp="1"/>
          </p:cNvSpPr>
          <p:nvPr>
            <p:ph type="sldNum" sz="quarter" idx="12"/>
          </p:nvPr>
        </p:nvSpPr>
        <p:spPr/>
        <p:txBody>
          <a:bodyPr/>
          <a:lstStyle/>
          <a:p>
            <a:fld id="{1D90DDDD-1EAF-4F3E-A1CD-630AA68672EF}" type="slidenum">
              <a:rPr lang="fr-FR" smtClean="0"/>
              <a:t>7</a:t>
            </a:fld>
            <a:endParaRPr lang="fr-FR"/>
          </a:p>
        </p:txBody>
      </p:sp>
      <p:grpSp>
        <p:nvGrpSpPr>
          <p:cNvPr id="8" name="Groupe 7">
            <a:extLst>
              <a:ext uri="{FF2B5EF4-FFF2-40B4-BE49-F238E27FC236}">
                <a16:creationId xmlns:a16="http://schemas.microsoft.com/office/drawing/2014/main" id="{F7F7E89A-404E-40BA-8942-FC40835E3DA5}"/>
              </a:ext>
            </a:extLst>
          </p:cNvPr>
          <p:cNvGrpSpPr/>
          <p:nvPr/>
        </p:nvGrpSpPr>
        <p:grpSpPr>
          <a:xfrm>
            <a:off x="4977645" y="-16951"/>
            <a:ext cx="5424898" cy="6858000"/>
            <a:chOff x="5216432" y="-16951"/>
            <a:chExt cx="5424898" cy="6858000"/>
          </a:xfrm>
        </p:grpSpPr>
        <p:pic>
          <p:nvPicPr>
            <p:cNvPr id="6" name="Image 5">
              <a:extLst>
                <a:ext uri="{FF2B5EF4-FFF2-40B4-BE49-F238E27FC236}">
                  <a16:creationId xmlns:a16="http://schemas.microsoft.com/office/drawing/2014/main" id="{3DA6BD7F-33B3-4881-99A2-209CE065D324}"/>
                </a:ext>
              </a:extLst>
            </p:cNvPr>
            <p:cNvPicPr>
              <a:picLocks noChangeAspect="1"/>
            </p:cNvPicPr>
            <p:nvPr/>
          </p:nvPicPr>
          <p:blipFill rotWithShape="1">
            <a:blip r:embed="rId2">
              <a:extLst>
                <a:ext uri="{28A0092B-C50C-407E-A947-70E740481C1C}">
                  <a14:useLocalDpi xmlns:a14="http://schemas.microsoft.com/office/drawing/2010/main" val="0"/>
                </a:ext>
              </a:extLst>
            </a:blip>
            <a:srcRect r="45538"/>
            <a:stretch/>
          </p:blipFill>
          <p:spPr>
            <a:xfrm>
              <a:off x="5216432" y="-16951"/>
              <a:ext cx="5276552" cy="6858000"/>
            </a:xfrm>
            <a:prstGeom prst="rect">
              <a:avLst/>
            </a:prstGeom>
          </p:spPr>
        </p:pic>
        <p:sp>
          <p:nvSpPr>
            <p:cNvPr id="7" name="Rectangle 6">
              <a:extLst>
                <a:ext uri="{FF2B5EF4-FFF2-40B4-BE49-F238E27FC236}">
                  <a16:creationId xmlns:a16="http://schemas.microsoft.com/office/drawing/2014/main" id="{D5990EBF-9A16-45F2-B94C-0DBDE8E6E9F2}"/>
                </a:ext>
              </a:extLst>
            </p:cNvPr>
            <p:cNvSpPr/>
            <p:nvPr/>
          </p:nvSpPr>
          <p:spPr>
            <a:xfrm>
              <a:off x="10492984" y="0"/>
              <a:ext cx="148346" cy="6841049"/>
            </a:xfrm>
            <a:prstGeom prst="rect">
              <a:avLst/>
            </a:prstGeom>
            <a:solidFill>
              <a:srgbClr val="FF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ZoneTexte 8">
            <a:extLst>
              <a:ext uri="{FF2B5EF4-FFF2-40B4-BE49-F238E27FC236}">
                <a16:creationId xmlns:a16="http://schemas.microsoft.com/office/drawing/2014/main" id="{2C3EDA32-73AC-4E64-B5F4-CA190E61E5D5}"/>
              </a:ext>
            </a:extLst>
          </p:cNvPr>
          <p:cNvSpPr txBox="1"/>
          <p:nvPr/>
        </p:nvSpPr>
        <p:spPr>
          <a:xfrm>
            <a:off x="10774604" y="3032990"/>
            <a:ext cx="876074" cy="369332"/>
          </a:xfrm>
          <a:prstGeom prst="rect">
            <a:avLst/>
          </a:prstGeom>
          <a:noFill/>
        </p:spPr>
        <p:txBody>
          <a:bodyPr wrap="none" rtlCol="0">
            <a:spAutoFit/>
          </a:bodyPr>
          <a:lstStyle/>
          <a:p>
            <a:r>
              <a:rPr lang="fr-FR" dirty="0">
                <a:solidFill>
                  <a:srgbClr val="C00000"/>
                </a:solidFill>
              </a:rPr>
              <a:t>STAGES</a:t>
            </a:r>
          </a:p>
        </p:txBody>
      </p:sp>
      <p:sp>
        <p:nvSpPr>
          <p:cNvPr id="10" name="ZoneTexte 9">
            <a:extLst>
              <a:ext uri="{FF2B5EF4-FFF2-40B4-BE49-F238E27FC236}">
                <a16:creationId xmlns:a16="http://schemas.microsoft.com/office/drawing/2014/main" id="{A0BE27E9-8F15-4603-A26E-8FB995DD96D8}"/>
              </a:ext>
            </a:extLst>
          </p:cNvPr>
          <p:cNvSpPr txBox="1"/>
          <p:nvPr/>
        </p:nvSpPr>
        <p:spPr>
          <a:xfrm>
            <a:off x="10773870" y="3905483"/>
            <a:ext cx="978153" cy="369332"/>
          </a:xfrm>
          <a:prstGeom prst="rect">
            <a:avLst/>
          </a:prstGeom>
          <a:noFill/>
        </p:spPr>
        <p:txBody>
          <a:bodyPr wrap="none" rtlCol="0">
            <a:spAutoFit/>
          </a:bodyPr>
          <a:lstStyle/>
          <a:p>
            <a:r>
              <a:rPr lang="fr-FR" dirty="0">
                <a:solidFill>
                  <a:srgbClr val="C00000"/>
                </a:solidFill>
              </a:rPr>
              <a:t>PROJETS</a:t>
            </a:r>
          </a:p>
        </p:txBody>
      </p:sp>
      <p:sp>
        <p:nvSpPr>
          <p:cNvPr id="11" name="ZoneTexte 10">
            <a:extLst>
              <a:ext uri="{FF2B5EF4-FFF2-40B4-BE49-F238E27FC236}">
                <a16:creationId xmlns:a16="http://schemas.microsoft.com/office/drawing/2014/main" id="{E21B438E-BC2F-4939-B5D5-C4EA715BBF8F}"/>
              </a:ext>
            </a:extLst>
          </p:cNvPr>
          <p:cNvSpPr txBox="1"/>
          <p:nvPr/>
        </p:nvSpPr>
        <p:spPr>
          <a:xfrm>
            <a:off x="10773870" y="3487535"/>
            <a:ext cx="1409617" cy="369332"/>
          </a:xfrm>
          <a:prstGeom prst="rect">
            <a:avLst/>
          </a:prstGeom>
          <a:noFill/>
        </p:spPr>
        <p:txBody>
          <a:bodyPr wrap="none" rtlCol="0">
            <a:spAutoFit/>
          </a:bodyPr>
          <a:lstStyle/>
          <a:p>
            <a:r>
              <a:rPr lang="fr-FR" dirty="0">
                <a:solidFill>
                  <a:srgbClr val="C00000"/>
                </a:solidFill>
              </a:rPr>
              <a:t>WORKSHOPS</a:t>
            </a:r>
          </a:p>
        </p:txBody>
      </p:sp>
      <p:sp>
        <p:nvSpPr>
          <p:cNvPr id="2" name="Accolade fermante 1">
            <a:extLst>
              <a:ext uri="{FF2B5EF4-FFF2-40B4-BE49-F238E27FC236}">
                <a16:creationId xmlns:a16="http://schemas.microsoft.com/office/drawing/2014/main" id="{7CAC9BB9-AD04-4341-8BA6-56C931486DB7}"/>
              </a:ext>
            </a:extLst>
          </p:cNvPr>
          <p:cNvSpPr/>
          <p:nvPr/>
        </p:nvSpPr>
        <p:spPr>
          <a:xfrm>
            <a:off x="10541000" y="2844800"/>
            <a:ext cx="45719" cy="181610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2" name="Rectangle 11">
            <a:extLst>
              <a:ext uri="{FF2B5EF4-FFF2-40B4-BE49-F238E27FC236}">
                <a16:creationId xmlns:a16="http://schemas.microsoft.com/office/drawing/2014/main" id="{8353939A-AF20-44FF-B0BC-F8541699200B}"/>
              </a:ext>
            </a:extLst>
          </p:cNvPr>
          <p:cNvSpPr/>
          <p:nvPr/>
        </p:nvSpPr>
        <p:spPr>
          <a:xfrm>
            <a:off x="10563859" y="1836257"/>
            <a:ext cx="1558842" cy="923330"/>
          </a:xfrm>
          <a:prstGeom prst="rect">
            <a:avLst/>
          </a:prstGeom>
        </p:spPr>
        <p:txBody>
          <a:bodyPr wrap="square">
            <a:spAutoFit/>
          </a:bodyPr>
          <a:lstStyle/>
          <a:p>
            <a:pPr algn="ctr"/>
            <a:r>
              <a:rPr lang="fr-FR" b="1" dirty="0">
                <a:solidFill>
                  <a:srgbClr val="C00000"/>
                </a:solidFill>
              </a:rPr>
              <a:t>Activités </a:t>
            </a:r>
            <a:r>
              <a:rPr lang="fr-FR" dirty="0"/>
              <a:t>de mise en situation</a:t>
            </a:r>
          </a:p>
        </p:txBody>
      </p:sp>
      <p:sp>
        <p:nvSpPr>
          <p:cNvPr id="13" name="ZoneTexte 12"/>
          <p:cNvSpPr txBox="1"/>
          <p:nvPr/>
        </p:nvSpPr>
        <p:spPr>
          <a:xfrm>
            <a:off x="0" y="5799667"/>
            <a:ext cx="4275666" cy="923330"/>
          </a:xfrm>
          <a:prstGeom prst="rect">
            <a:avLst/>
          </a:prstGeom>
          <a:noFill/>
        </p:spPr>
        <p:txBody>
          <a:bodyPr wrap="square" rtlCol="0">
            <a:spAutoFit/>
          </a:bodyPr>
          <a:lstStyle/>
          <a:p>
            <a:r>
              <a:rPr lang="fr-FR" dirty="0"/>
              <a:t>SFA: Sciences Fondamentales et Appliquées</a:t>
            </a:r>
          </a:p>
          <a:p>
            <a:r>
              <a:rPr lang="fr-FR" dirty="0"/>
              <a:t>MCPS: Méthodologie, Communication et Projets Scientifiques</a:t>
            </a:r>
          </a:p>
        </p:txBody>
      </p:sp>
      <p:sp>
        <p:nvSpPr>
          <p:cNvPr id="4" name="Rectangle 3"/>
          <p:cNvSpPr/>
          <p:nvPr/>
        </p:nvSpPr>
        <p:spPr>
          <a:xfrm>
            <a:off x="5093941" y="2771875"/>
            <a:ext cx="5080285" cy="193894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7626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Le profil attendu des étudiants de l’Institut Villebon-Georges Charpak </a:t>
            </a:r>
          </a:p>
        </p:txBody>
      </p:sp>
      <p:sp>
        <p:nvSpPr>
          <p:cNvPr id="5" name="Espace réservé du numéro de diapositive 4"/>
          <p:cNvSpPr>
            <a:spLocks noGrp="1"/>
          </p:cNvSpPr>
          <p:nvPr>
            <p:ph type="sldNum" sz="quarter" idx="12"/>
          </p:nvPr>
        </p:nvSpPr>
        <p:spPr/>
        <p:txBody>
          <a:bodyPr/>
          <a:lstStyle/>
          <a:p>
            <a:pPr>
              <a:defRPr/>
            </a:pPr>
            <a:fld id="{451CD413-4E2A-4804-AE86-436350F28EF1}" type="slidenum">
              <a:rPr lang="fr-FR" smtClean="0"/>
              <a:pPr>
                <a:defRPr/>
              </a:pPr>
              <a:t>8</a:t>
            </a:fld>
            <a:endParaRPr lang="fr-FR"/>
          </a:p>
        </p:txBody>
      </p:sp>
      <p:pic>
        <p:nvPicPr>
          <p:cNvPr id="19" name="Image 18"/>
          <p:cNvPicPr>
            <a:picLocks noChangeAspect="1"/>
          </p:cNvPicPr>
          <p:nvPr/>
        </p:nvPicPr>
        <p:blipFill>
          <a:blip r:embed="rId3"/>
          <a:stretch>
            <a:fillRect/>
          </a:stretch>
        </p:blipFill>
        <p:spPr>
          <a:xfrm>
            <a:off x="4938368" y="2638778"/>
            <a:ext cx="6726203" cy="3828238"/>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259" y="220000"/>
            <a:ext cx="2539682" cy="2539682"/>
          </a:xfrm>
          <a:prstGeom prst="rect">
            <a:avLst/>
          </a:prstGeom>
        </p:spPr>
      </p:pic>
      <p:sp>
        <p:nvSpPr>
          <p:cNvPr id="6" name="ZoneTexte 5"/>
          <p:cNvSpPr txBox="1"/>
          <p:nvPr/>
        </p:nvSpPr>
        <p:spPr>
          <a:xfrm>
            <a:off x="4635659" y="335544"/>
            <a:ext cx="7556341" cy="1384995"/>
          </a:xfrm>
          <a:prstGeom prst="rect">
            <a:avLst/>
          </a:prstGeom>
          <a:noFill/>
        </p:spPr>
        <p:txBody>
          <a:bodyPr wrap="square" rtlCol="0">
            <a:spAutoFit/>
          </a:bodyPr>
          <a:lstStyle/>
          <a:p>
            <a:pPr marL="342900" indent="-342900">
              <a:buFont typeface="Wingdings" panose="05000000000000000000" pitchFamily="2" charset="2"/>
              <a:buChar char="q"/>
            </a:pPr>
            <a:r>
              <a:rPr lang="fr-FR" sz="2400" b="1" dirty="0"/>
              <a:t>Un profil scientifique généraliste</a:t>
            </a:r>
          </a:p>
          <a:p>
            <a:r>
              <a:rPr lang="fr-FR" sz="2000" dirty="0"/>
              <a:t>Dispose de connaissances de base dans les différentes disciplines scientifiques, pas un spécialiste</a:t>
            </a:r>
          </a:p>
          <a:p>
            <a:endParaRPr lang="fr-FR" sz="2000" dirty="0"/>
          </a:p>
        </p:txBody>
      </p:sp>
      <p:sp>
        <p:nvSpPr>
          <p:cNvPr id="8" name="ZoneTexte 7"/>
          <p:cNvSpPr txBox="1"/>
          <p:nvPr/>
        </p:nvSpPr>
        <p:spPr>
          <a:xfrm>
            <a:off x="4635659" y="1568673"/>
            <a:ext cx="7444046" cy="1138773"/>
          </a:xfrm>
          <a:prstGeom prst="rect">
            <a:avLst/>
          </a:prstGeom>
          <a:noFill/>
        </p:spPr>
        <p:txBody>
          <a:bodyPr wrap="square" rtlCol="0">
            <a:spAutoFit/>
          </a:bodyPr>
          <a:lstStyle/>
          <a:p>
            <a:pPr marL="342900" indent="-342900">
              <a:buFont typeface="Wingdings" panose="05000000000000000000" pitchFamily="2" charset="2"/>
              <a:buChar char="q"/>
            </a:pPr>
            <a:r>
              <a:rPr lang="fr-FR" sz="2400" b="1" dirty="0"/>
              <a:t>Des compétences communicationnelles, </a:t>
            </a:r>
          </a:p>
          <a:p>
            <a:r>
              <a:rPr lang="fr-FR" sz="2400" b="1" dirty="0"/>
              <a:t>organisationnelles et méthodologiques</a:t>
            </a:r>
          </a:p>
          <a:p>
            <a:endParaRPr lang="fr-FR" sz="2000" dirty="0"/>
          </a:p>
        </p:txBody>
      </p:sp>
    </p:spTree>
    <p:extLst>
      <p:ext uri="{BB962C8B-B14F-4D97-AF65-F5344CB8AC3E}">
        <p14:creationId xmlns:p14="http://schemas.microsoft.com/office/powerpoint/2010/main" val="265129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635000"/>
            <a:ext cx="4337294" cy="5626100"/>
          </a:xfrm>
        </p:spPr>
        <p:txBody>
          <a:bodyPr/>
          <a:lstStyle/>
          <a:p>
            <a:r>
              <a:rPr lang="fr-FR" sz="3600" dirty="0">
                <a:solidFill>
                  <a:schemeClr val="bg1"/>
                </a:solidFill>
              </a:rPr>
              <a:t>MCC du bloc « MCPS» :</a:t>
            </a:r>
            <a:br>
              <a:rPr lang="fr-FR" sz="3600" dirty="0">
                <a:solidFill>
                  <a:schemeClr val="bg1"/>
                </a:solidFill>
              </a:rPr>
            </a:br>
            <a:r>
              <a:rPr lang="fr-FR" sz="3600" dirty="0">
                <a:solidFill>
                  <a:schemeClr val="bg1"/>
                </a:solidFill>
              </a:rPr>
              <a:t>une évaluation par compétences</a:t>
            </a:r>
          </a:p>
        </p:txBody>
      </p:sp>
      <p:sp>
        <p:nvSpPr>
          <p:cNvPr id="4" name="Espace réservé de la date 3"/>
          <p:cNvSpPr>
            <a:spLocks noGrp="1"/>
          </p:cNvSpPr>
          <p:nvPr>
            <p:ph type="dt" sz="half" idx="10"/>
          </p:nvPr>
        </p:nvSpPr>
        <p:spPr/>
        <p:txBody>
          <a:bodyPr/>
          <a:lstStyle/>
          <a:p>
            <a:fld id="{CA48C89A-6710-4700-8ABC-A2F5FF21663C}" type="datetime1">
              <a:rPr lang="fr-FR" smtClean="0"/>
              <a:t>14/01/2025</a:t>
            </a:fld>
            <a:endParaRPr lang="fr-FR"/>
          </a:p>
        </p:txBody>
      </p:sp>
      <p:sp>
        <p:nvSpPr>
          <p:cNvPr id="9" name="ZoneTexte 8">
            <a:extLst>
              <a:ext uri="{FF2B5EF4-FFF2-40B4-BE49-F238E27FC236}">
                <a16:creationId xmlns:a16="http://schemas.microsoft.com/office/drawing/2014/main" id="{2D05AE57-2CC7-42C3-AFE9-ADA074FC5066}"/>
              </a:ext>
            </a:extLst>
          </p:cNvPr>
          <p:cNvSpPr txBox="1"/>
          <p:nvPr/>
        </p:nvSpPr>
        <p:spPr>
          <a:xfrm>
            <a:off x="4732021" y="265668"/>
            <a:ext cx="7018019" cy="1015663"/>
          </a:xfrm>
          <a:prstGeom prst="rect">
            <a:avLst/>
          </a:prstGeom>
          <a:noFill/>
        </p:spPr>
        <p:txBody>
          <a:bodyPr wrap="square" rtlCol="0">
            <a:spAutoFit/>
          </a:bodyPr>
          <a:lstStyle/>
          <a:p>
            <a:r>
              <a:rPr lang="fr-FR" sz="2000" b="1" dirty="0"/>
              <a:t>Le référentiel de la formation</a:t>
            </a:r>
          </a:p>
          <a:p>
            <a:r>
              <a:rPr lang="fr-FR" sz="2000" b="1" dirty="0">
                <a:solidFill>
                  <a:schemeClr val="accent5"/>
                </a:solidFill>
              </a:rPr>
              <a:t>3 compétences, 8 domaines, 33 composantes/savoir-faire/items évalués chacun sur 3 niveaux pendant la licence.</a:t>
            </a:r>
          </a:p>
        </p:txBody>
      </p:sp>
      <p:pic>
        <p:nvPicPr>
          <p:cNvPr id="6" name="Image 5">
            <a:extLst>
              <a:ext uri="{FF2B5EF4-FFF2-40B4-BE49-F238E27FC236}">
                <a16:creationId xmlns:a16="http://schemas.microsoft.com/office/drawing/2014/main" id="{91356851-9FF7-491A-9DF1-88E290F838D0}"/>
              </a:ext>
            </a:extLst>
          </p:cNvPr>
          <p:cNvPicPr>
            <a:picLocks noChangeAspect="1"/>
          </p:cNvPicPr>
          <p:nvPr/>
        </p:nvPicPr>
        <p:blipFill>
          <a:blip r:embed="rId2"/>
          <a:stretch>
            <a:fillRect/>
          </a:stretch>
        </p:blipFill>
        <p:spPr>
          <a:xfrm>
            <a:off x="4375395" y="1544513"/>
            <a:ext cx="7797335" cy="4680000"/>
          </a:xfrm>
          <a:prstGeom prst="rect">
            <a:avLst/>
          </a:prstGeom>
        </p:spPr>
      </p:pic>
    </p:spTree>
    <p:extLst>
      <p:ext uri="{BB962C8B-B14F-4D97-AF65-F5344CB8AC3E}">
        <p14:creationId xmlns:p14="http://schemas.microsoft.com/office/powerpoint/2010/main" val="1418971059"/>
      </p:ext>
    </p:extLst>
  </p:cSld>
  <p:clrMapOvr>
    <a:masterClrMapping/>
  </p:clrMapOvr>
</p:sld>
</file>

<file path=ppt/theme/theme1.xml><?xml version="1.0" encoding="utf-8"?>
<a:theme xmlns:a="http://schemas.openxmlformats.org/drawingml/2006/main" name="ThèmeVillebon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Villebon2018" id="{4B7DFC56-37CA-4CE9-B980-10839CC1A20E}" vid="{507E511B-0D2D-4357-87C6-2428FC936D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6273</TotalTime>
  <Words>3323</Words>
  <Application>Microsoft Macintosh PowerPoint</Application>
  <PresentationFormat>Grand écran</PresentationFormat>
  <Paragraphs>600</Paragraphs>
  <Slides>42</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42</vt:i4>
      </vt:variant>
    </vt:vector>
  </HeadingPairs>
  <TitlesOfParts>
    <vt:vector size="48" baseType="lpstr">
      <vt:lpstr>Arial</vt:lpstr>
      <vt:lpstr>Calibri</vt:lpstr>
      <vt:lpstr>Calibri Light</vt:lpstr>
      <vt:lpstr>Pictogogie09</vt:lpstr>
      <vt:lpstr>Wingdings</vt:lpstr>
      <vt:lpstr>ThèmeVillebon2018</vt:lpstr>
      <vt:lpstr>En route pour le S2!</vt:lpstr>
      <vt:lpstr>La licence Sciences et Technologies</vt:lpstr>
      <vt:lpstr>La licence Sciences et Technologies en 2024-25</vt:lpstr>
      <vt:lpstr>Organisation  de la L1</vt:lpstr>
      <vt:lpstr>L’organisation  de la L1  2024-2025</vt:lpstr>
      <vt:lpstr>La L1 :  2024-25  2 blocs semestriels  + 1 bloc annuel</vt:lpstr>
      <vt:lpstr>La L1 :  2024-25   2 blocs semestriels SFA, 1 bloc annuel MCPS</vt:lpstr>
      <vt:lpstr>Le profil attendu des étudiants de l’Institut Villebon-Georges Charpak </vt:lpstr>
      <vt:lpstr>MCC du bloc « MCPS» : une évaluation par compétences</vt:lpstr>
      <vt:lpstr>Bilan du S1</vt:lpstr>
      <vt:lpstr>Semestre 1 (S1)</vt:lpstr>
      <vt:lpstr>Bilan du S1</vt:lpstr>
      <vt:lpstr>Langue Française</vt:lpstr>
      <vt:lpstr>Bilan du S1 Promo2027</vt:lpstr>
      <vt:lpstr>Méthodologie de travail, Réflexion personnelle</vt:lpstr>
      <vt:lpstr>S2</vt:lpstr>
      <vt:lpstr>Les objectifs de l’année (non exhaustif!)</vt:lpstr>
      <vt:lpstr> Semestre 2 (S2)</vt:lpstr>
      <vt:lpstr>Aspects pratiques Calendrier général</vt:lpstr>
      <vt:lpstr>« Comment vivre pleinement  et non subir  le Semestre 2... » </vt:lpstr>
      <vt:lpstr>Sciences et Lumière  58,5h 5 ECTS</vt:lpstr>
      <vt:lpstr>Sciences et Energie 82,5 6 ECTS</vt:lpstr>
      <vt:lpstr>Codage et traitement de l’information 45h 4 ECTS</vt:lpstr>
      <vt:lpstr>Maths  à son rythme 57 h 5 ECTS</vt:lpstr>
      <vt:lpstr>Bloc MCPS</vt:lpstr>
      <vt:lpstr>L’accompagnement et vos responsabilités</vt:lpstr>
      <vt:lpstr>Accompagnement : Le tutorat et soutien</vt:lpstr>
      <vt:lpstr>Accompagnement : Bilan et Perspectives Entretiens individuels</vt:lpstr>
      <vt:lpstr>LES CLÉS DE LA RÉUSSITE </vt:lpstr>
      <vt:lpstr>MC2C : l’évaluation continue intégrale  2 types d’évaluations  </vt:lpstr>
      <vt:lpstr>MC2C : l’évaluation continue intégrale  la seconde chance  </vt:lpstr>
      <vt:lpstr>Retards, absences  </vt:lpstr>
      <vt:lpstr>Evaluations retards, absences  </vt:lpstr>
      <vt:lpstr>Et surtout, </vt:lpstr>
      <vt:lpstr>Présentation PowerPoint</vt:lpstr>
      <vt:lpstr>Présentation PowerPoint</vt:lpstr>
      <vt:lpstr>Analyse  d’articles scientifiques  Les grandes lignes du travail</vt:lpstr>
      <vt:lpstr>Analyse  d’articles scientifiques  Les grandes lignes du travail (2)</vt:lpstr>
      <vt:lpstr>Analyse  d’articles scientifiques  Les grandes lignes du travail (3)</vt:lpstr>
      <vt:lpstr>Analyse  d’articles scientifiques  L’évaluation</vt:lpstr>
      <vt:lpstr>Analyse  d’articles scientifiques  L’évaluation</vt:lpstr>
      <vt:lpstr>Analyse  d’articles scientifiques  les groupes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Franck</dc:creator>
  <cp:lastModifiedBy>Martine Thomas</cp:lastModifiedBy>
  <cp:revision>264</cp:revision>
  <dcterms:created xsi:type="dcterms:W3CDTF">2017-06-17T20:50:38Z</dcterms:created>
  <dcterms:modified xsi:type="dcterms:W3CDTF">2025-01-14T09:00:06Z</dcterms:modified>
</cp:coreProperties>
</file>