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2"/>
  </p:notesMasterIdLst>
  <p:sldIdLst>
    <p:sldId id="261" r:id="rId2"/>
    <p:sldId id="303" r:id="rId3"/>
    <p:sldId id="294" r:id="rId4"/>
    <p:sldId id="262" r:id="rId5"/>
    <p:sldId id="377" r:id="rId6"/>
    <p:sldId id="379" r:id="rId7"/>
    <p:sldId id="380" r:id="rId8"/>
    <p:sldId id="381" r:id="rId9"/>
    <p:sldId id="382" r:id="rId10"/>
    <p:sldId id="37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3827"/>
    <a:srgbClr val="B7DEE8"/>
    <a:srgbClr val="B77AE8"/>
    <a:srgbClr val="16375E"/>
    <a:srgbClr val="6AB398"/>
    <a:srgbClr val="C41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5" autoAdjust="0"/>
    <p:restoredTop sz="94752" autoAdjust="0"/>
  </p:normalViewPr>
  <p:slideViewPr>
    <p:cSldViewPr snapToGrid="0" showGuides="1">
      <p:cViewPr varScale="1">
        <p:scale>
          <a:sx n="99" d="100"/>
          <a:sy n="99" d="100"/>
        </p:scale>
        <p:origin x="184" y="5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DECBC-03FB-4693-9BD2-BA34292CC161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70302-0E60-4499-95C2-20FA5E9DD9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67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99B11-2752-454E-B454-E80FC8F7C45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4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70302-0E60-4499-95C2-20FA5E9DD9E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43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79369" y="5363669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436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000" y="831850"/>
            <a:ext cx="12446000" cy="5194300"/>
          </a:xfrm>
          <a:prstGeom prst="rect">
            <a:avLst/>
          </a:prstGeom>
          <a:solidFill>
            <a:srgbClr val="C6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  <a:ln>
            <a:noFill/>
          </a:ln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FD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472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000" y="831850"/>
            <a:ext cx="12446000" cy="519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FD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935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000" y="831850"/>
            <a:ext cx="12446000" cy="519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C6E3E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C6E3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9308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000" y="831850"/>
            <a:ext cx="12446000" cy="519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1B345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1B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2971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2" y="723902"/>
            <a:ext cx="12197047" cy="5410201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42997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429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5579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697832"/>
            <a:ext cx="12444663" cy="541421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1589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1"/>
          <a:stretch/>
        </p:blipFill>
        <p:spPr>
          <a:xfrm>
            <a:off x="-201566" y="673768"/>
            <a:ext cx="12570028" cy="543827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8066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3"/>
          <a:stretch/>
        </p:blipFill>
        <p:spPr>
          <a:xfrm>
            <a:off x="-76200" y="721895"/>
            <a:ext cx="12268200" cy="543827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196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1"/>
          <a:stretch/>
        </p:blipFill>
        <p:spPr>
          <a:xfrm>
            <a:off x="-71459" y="721897"/>
            <a:ext cx="12362235" cy="5438273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42997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429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8744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18458"/>
            <a:ext cx="12213772" cy="5421086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42997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429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2371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62672" y="6260439"/>
            <a:ext cx="2472128" cy="59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5584032"/>
          </a:xfrm>
          <a:prstGeom prst="rect">
            <a:avLst/>
          </a:prstGeom>
          <a:solidFill>
            <a:srgbClr val="FD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228756" y="1935415"/>
            <a:ext cx="7182419" cy="20065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228756" y="4031704"/>
            <a:ext cx="7182419" cy="860780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926128" y="1358281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82"/>
          <a:stretch/>
        </p:blipFill>
        <p:spPr>
          <a:xfrm>
            <a:off x="996067" y="2752364"/>
            <a:ext cx="2830351" cy="66062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4869" y="1815888"/>
            <a:ext cx="840611" cy="74615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24CDB4C-1716-4D4A-8171-988B9DA3D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8" y="1145462"/>
            <a:ext cx="1151604" cy="115160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02B6A54-AFC6-4ABF-9B7F-01F88F08AD37}"/>
              </a:ext>
            </a:extLst>
          </p:cNvPr>
          <p:cNvSpPr/>
          <p:nvPr/>
        </p:nvSpPr>
        <p:spPr>
          <a:xfrm>
            <a:off x="4845739" y="6356682"/>
            <a:ext cx="27522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DFBE2822-2A60-41A4-A033-C70EEAABF9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7659" y="5858075"/>
            <a:ext cx="1243731" cy="74936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C862756-DF4B-402F-A744-5DCA6D6938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154" y="5942171"/>
            <a:ext cx="1560523" cy="60285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8B9FAD2A-F2FB-42AF-9AD6-EAAACF8A9D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382" y="5796851"/>
            <a:ext cx="858047" cy="84034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DC781ECE-AF71-48DB-9915-435B726C4E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01" y="5915625"/>
            <a:ext cx="1572148" cy="53165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716AF3E-4B59-4CA0-9A95-2E54F844BB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7957" y="5991951"/>
            <a:ext cx="1597371" cy="4891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1ED7821-3CAB-45B0-AE81-AD6483CACA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533" y="5912931"/>
            <a:ext cx="1577059" cy="682923"/>
          </a:xfrm>
          <a:prstGeom prst="rect">
            <a:avLst/>
          </a:prstGeom>
        </p:spPr>
      </p:pic>
      <p:pic>
        <p:nvPicPr>
          <p:cNvPr id="1026" name="Picture 2" descr="RÃ©sultat de recherche d'images pour &quot;logo fondation paris tech&quot;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73446" y="5741402"/>
            <a:ext cx="1903757" cy="8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16714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5" y="718458"/>
            <a:ext cx="12184355" cy="5421086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42997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429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0770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5" y="718458"/>
            <a:ext cx="12184355" cy="5421086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6588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"/>
          <a:stretch/>
        </p:blipFill>
        <p:spPr>
          <a:xfrm>
            <a:off x="-21572" y="695325"/>
            <a:ext cx="12197047" cy="546735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FDCE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FD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8660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99448"/>
            <a:ext cx="12246627" cy="545910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1A335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1778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73100"/>
            <a:ext cx="12357100" cy="54737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2504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73100"/>
            <a:ext cx="12357100" cy="54737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1A335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1A3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5150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49" y="647701"/>
            <a:ext cx="12362149" cy="55118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C6E3E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C6E3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2152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570F2347-54FE-4A2D-89BC-D81C5D3D7B8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619461" y="0"/>
            <a:ext cx="357253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6064" y="1419369"/>
            <a:ext cx="7946067" cy="4708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17365" y="366099"/>
            <a:ext cx="7683792" cy="600075"/>
          </a:xfrm>
          <a:prstGeom prst="rect">
            <a:avLst/>
          </a:prstGeom>
          <a:noFill/>
        </p:spPr>
        <p:txBody>
          <a:bodyPr lIns="0" rIns="360000" anchor="b">
            <a:noAutofit/>
          </a:bodyPr>
          <a:lstStyle>
            <a:lvl1pPr algn="l">
              <a:defRPr sz="2400" b="1" baseline="0">
                <a:solidFill>
                  <a:srgbClr val="40B48C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13" name="Ellipse 12"/>
          <p:cNvSpPr/>
          <p:nvPr/>
        </p:nvSpPr>
        <p:spPr>
          <a:xfrm>
            <a:off x="225101" y="507633"/>
            <a:ext cx="315729" cy="317009"/>
          </a:xfrm>
          <a:prstGeom prst="ellipse">
            <a:avLst/>
          </a:prstGeom>
          <a:solidFill>
            <a:srgbClr val="40B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CFFAB30C-503B-4D7F-9DC5-D2501C510F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1860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788D449D-B93A-4C65-8F6F-A208EB8D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8727" y="6497032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7121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6064" y="1419369"/>
            <a:ext cx="7946067" cy="4708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17365" y="366099"/>
            <a:ext cx="7683792" cy="600075"/>
          </a:xfrm>
          <a:prstGeom prst="rect">
            <a:avLst/>
          </a:prstGeom>
        </p:spPr>
        <p:txBody>
          <a:bodyPr lIns="0" rIns="360000" anchor="b">
            <a:noAutofit/>
          </a:bodyPr>
          <a:lstStyle>
            <a:lvl1pPr algn="l">
              <a:defRPr sz="2400" b="1" baseline="0">
                <a:solidFill>
                  <a:srgbClr val="1B345A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13" name="Ellipse 12"/>
          <p:cNvSpPr/>
          <p:nvPr/>
        </p:nvSpPr>
        <p:spPr>
          <a:xfrm>
            <a:off x="225101" y="507633"/>
            <a:ext cx="315729" cy="317009"/>
          </a:xfrm>
          <a:prstGeom prst="ellipse">
            <a:avLst/>
          </a:prstGeom>
          <a:solidFill>
            <a:srgbClr val="1B3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Espace réservé de la date 2">
            <a:extLst>
              <a:ext uri="{FF2B5EF4-FFF2-40B4-BE49-F238E27FC236}">
                <a16:creationId xmlns:a16="http://schemas.microsoft.com/office/drawing/2014/main" id="{2359786E-6EC7-4A13-98D0-6D33559C9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92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F5C3E972-49DF-477B-95FB-10827014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525" y="6497032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570F2347-54FE-4A2D-89BC-D81C5D3D7B8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158177" y="49619"/>
            <a:ext cx="357253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644386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570F2347-54FE-4A2D-89BC-D81C5D3D7B8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619461" y="0"/>
            <a:ext cx="357253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6064" y="1419369"/>
            <a:ext cx="7946067" cy="4708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17705" y="366099"/>
            <a:ext cx="7697969" cy="600075"/>
          </a:xfrm>
          <a:prstGeom prst="rect">
            <a:avLst/>
          </a:prstGeom>
          <a:noFill/>
        </p:spPr>
        <p:txBody>
          <a:bodyPr lIns="0" rIns="360000" anchor="b">
            <a:noAutofit/>
          </a:bodyPr>
          <a:lstStyle>
            <a:lvl1pPr algn="l">
              <a:defRPr sz="2400" b="1" baseline="0">
                <a:solidFill>
                  <a:srgbClr val="FDCE00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13" name="Ellipse 12"/>
          <p:cNvSpPr/>
          <p:nvPr/>
        </p:nvSpPr>
        <p:spPr>
          <a:xfrm>
            <a:off x="225101" y="507633"/>
            <a:ext cx="315729" cy="317009"/>
          </a:xfrm>
          <a:prstGeom prst="ellipse">
            <a:avLst/>
          </a:prstGeom>
          <a:solidFill>
            <a:srgbClr val="FD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976F1B48-3091-4777-9671-87DB32C6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7A53E273-9E31-433B-ABE2-0D9D2860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525" y="6511099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2671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000" y="831850"/>
            <a:ext cx="12446000" cy="51943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3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42997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40B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81341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570F2347-54FE-4A2D-89BC-D81C5D3D7B8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619461" y="0"/>
            <a:ext cx="357253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6064" y="1419369"/>
            <a:ext cx="7946067" cy="4708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09941" y="366099"/>
            <a:ext cx="7570379" cy="600075"/>
          </a:xfrm>
          <a:prstGeom prst="rect">
            <a:avLst/>
          </a:prstGeom>
          <a:noFill/>
        </p:spPr>
        <p:txBody>
          <a:bodyPr lIns="0" rIns="360000" anchor="b">
            <a:noAutofit/>
          </a:bodyPr>
          <a:lstStyle>
            <a:lvl1pPr algn="l">
              <a:defRPr sz="2400" b="1" baseline="0">
                <a:solidFill>
                  <a:srgbClr val="C92C17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13" name="Ellipse 12"/>
          <p:cNvSpPr/>
          <p:nvPr/>
        </p:nvSpPr>
        <p:spPr>
          <a:xfrm>
            <a:off x="225101" y="507633"/>
            <a:ext cx="315729" cy="317009"/>
          </a:xfrm>
          <a:prstGeom prst="ellipse">
            <a:avLst/>
          </a:prstGeom>
          <a:solidFill>
            <a:srgbClr val="C92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ABDD6B0D-6FF4-4AC2-A6BD-5B9DF5E8D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9081C2DC-1E62-45F9-9526-546C7647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0595" y="6497032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9180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570F2347-54FE-4A2D-89BC-D81C5D3D7B8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619461" y="0"/>
            <a:ext cx="357253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6064" y="1419369"/>
            <a:ext cx="7946067" cy="4708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10279" y="366099"/>
            <a:ext cx="7690880" cy="600075"/>
          </a:xfrm>
          <a:prstGeom prst="rect">
            <a:avLst/>
          </a:prstGeom>
          <a:noFill/>
        </p:spPr>
        <p:txBody>
          <a:bodyPr lIns="0" rIns="360000" anchor="b">
            <a:noAutofit/>
          </a:bodyPr>
          <a:lstStyle>
            <a:lvl1pPr algn="l">
              <a:defRPr sz="2400" b="1" baseline="0">
                <a:solidFill>
                  <a:srgbClr val="C6E3ED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13" name="Ellipse 12"/>
          <p:cNvSpPr/>
          <p:nvPr/>
        </p:nvSpPr>
        <p:spPr>
          <a:xfrm>
            <a:off x="225101" y="507633"/>
            <a:ext cx="315729" cy="317009"/>
          </a:xfrm>
          <a:prstGeom prst="ellipse">
            <a:avLst/>
          </a:prstGeom>
          <a:solidFill>
            <a:srgbClr val="C6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6F5A2723-DF1B-4047-8650-DF7562E986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0630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C9EA012A-4DA8-4914-A890-C4134828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525" y="6511098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98430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2"/>
          <p:cNvSpPr>
            <a:spLocks noGrp="1"/>
          </p:cNvSpPr>
          <p:nvPr>
            <p:ph type="pic" idx="10"/>
          </p:nvPr>
        </p:nvSpPr>
        <p:spPr>
          <a:xfrm>
            <a:off x="1" y="0"/>
            <a:ext cx="357253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7843" y="1269243"/>
            <a:ext cx="7754679" cy="48709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387368" y="366099"/>
            <a:ext cx="7350641" cy="600075"/>
          </a:xfrm>
          <a:prstGeom prst="rect">
            <a:avLst/>
          </a:prstGeom>
        </p:spPr>
        <p:txBody>
          <a:bodyPr lIns="0" rIns="360000" anchor="b">
            <a:noAutofit/>
          </a:bodyPr>
          <a:lstStyle>
            <a:lvl1pPr algn="l">
              <a:defRPr sz="2400" b="1"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13" name="Ellipse 12"/>
          <p:cNvSpPr/>
          <p:nvPr/>
        </p:nvSpPr>
        <p:spPr>
          <a:xfrm>
            <a:off x="4008815" y="507633"/>
            <a:ext cx="315729" cy="31700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F969B8BC-447C-476C-BFF8-28B74808C18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209" y="6482964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5FA69E16-043C-4DDE-A410-FBB5F4A2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4664" y="6468896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14118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2"/>
          <p:cNvSpPr>
            <a:spLocks noGrp="1"/>
          </p:cNvSpPr>
          <p:nvPr>
            <p:ph type="pic" idx="10"/>
          </p:nvPr>
        </p:nvSpPr>
        <p:spPr>
          <a:xfrm>
            <a:off x="1" y="0"/>
            <a:ext cx="357253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7843" y="1269243"/>
            <a:ext cx="7754679" cy="48709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416396" y="366099"/>
            <a:ext cx="7350641" cy="600075"/>
          </a:xfrm>
          <a:prstGeom prst="rect">
            <a:avLst/>
          </a:prstGeom>
        </p:spPr>
        <p:txBody>
          <a:bodyPr lIns="0" rIns="360000" anchor="b">
            <a:noAutofit/>
          </a:bodyPr>
          <a:lstStyle>
            <a:lvl1pPr algn="l">
              <a:defRPr sz="2400" b="1" baseline="0">
                <a:solidFill>
                  <a:srgbClr val="1B345A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13" name="Ellipse 12"/>
          <p:cNvSpPr/>
          <p:nvPr/>
        </p:nvSpPr>
        <p:spPr>
          <a:xfrm>
            <a:off x="4008815" y="507633"/>
            <a:ext cx="315729" cy="317009"/>
          </a:xfrm>
          <a:prstGeom prst="ellipse">
            <a:avLst/>
          </a:prstGeom>
          <a:solidFill>
            <a:srgbClr val="1B3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8D9E6A8A-DE2A-4F67-BE64-189E3C85DE2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6490630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246A9E58-8A5B-4E1A-81D6-A671E370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32353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2"/>
          <p:cNvSpPr>
            <a:spLocks noGrp="1"/>
          </p:cNvSpPr>
          <p:nvPr>
            <p:ph type="pic" idx="10"/>
          </p:nvPr>
        </p:nvSpPr>
        <p:spPr>
          <a:xfrm>
            <a:off x="1" y="0"/>
            <a:ext cx="357253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7843" y="1269243"/>
            <a:ext cx="7754679" cy="48709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416394" y="366099"/>
            <a:ext cx="7350641" cy="600075"/>
          </a:xfrm>
          <a:prstGeom prst="rect">
            <a:avLst/>
          </a:prstGeom>
        </p:spPr>
        <p:txBody>
          <a:bodyPr lIns="0" rIns="360000" anchor="b">
            <a:noAutofit/>
          </a:bodyPr>
          <a:lstStyle>
            <a:lvl1pPr algn="l">
              <a:defRPr sz="2400" b="1" baseline="0">
                <a:solidFill>
                  <a:srgbClr val="FDCE00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13" name="Ellipse 12"/>
          <p:cNvSpPr/>
          <p:nvPr/>
        </p:nvSpPr>
        <p:spPr>
          <a:xfrm>
            <a:off x="4008815" y="507633"/>
            <a:ext cx="315729" cy="317009"/>
          </a:xfrm>
          <a:prstGeom prst="ellipse">
            <a:avLst/>
          </a:prstGeom>
          <a:solidFill>
            <a:srgbClr val="FD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26098DAA-1AAA-4DE3-81AD-0BE324C16CE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6518765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5EEA89B2-7722-44EA-958C-3D909CC0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18764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594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2"/>
          <p:cNvSpPr>
            <a:spLocks noGrp="1"/>
          </p:cNvSpPr>
          <p:nvPr>
            <p:ph type="pic" idx="10"/>
          </p:nvPr>
        </p:nvSpPr>
        <p:spPr>
          <a:xfrm>
            <a:off x="1" y="0"/>
            <a:ext cx="357253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7843" y="1269243"/>
            <a:ext cx="7754679" cy="48709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416396" y="366099"/>
            <a:ext cx="7350641" cy="600075"/>
          </a:xfrm>
          <a:prstGeom prst="rect">
            <a:avLst/>
          </a:prstGeom>
        </p:spPr>
        <p:txBody>
          <a:bodyPr lIns="0" rIns="360000" anchor="b">
            <a:noAutofit/>
          </a:bodyPr>
          <a:lstStyle>
            <a:lvl1pPr algn="l">
              <a:defRPr sz="2400" b="1" baseline="0">
                <a:solidFill>
                  <a:srgbClr val="40B48C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13" name="Ellipse 12"/>
          <p:cNvSpPr/>
          <p:nvPr/>
        </p:nvSpPr>
        <p:spPr>
          <a:xfrm>
            <a:off x="4008815" y="507633"/>
            <a:ext cx="315729" cy="317009"/>
          </a:xfrm>
          <a:prstGeom prst="ellipse">
            <a:avLst/>
          </a:prstGeom>
          <a:solidFill>
            <a:srgbClr val="40B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55589F53-4FAD-4151-874F-A3C54D8A3D7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" y="649287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6E1C3BB0-4D3F-43E7-A191-9D02613DD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08324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2"/>
          <p:cNvSpPr>
            <a:spLocks noGrp="1"/>
          </p:cNvSpPr>
          <p:nvPr>
            <p:ph type="pic" idx="10"/>
          </p:nvPr>
        </p:nvSpPr>
        <p:spPr>
          <a:xfrm>
            <a:off x="1" y="0"/>
            <a:ext cx="357253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7843" y="1269243"/>
            <a:ext cx="7754679" cy="48709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416396" y="366099"/>
            <a:ext cx="7350641" cy="600075"/>
          </a:xfrm>
          <a:prstGeom prst="rect">
            <a:avLst/>
          </a:prstGeom>
        </p:spPr>
        <p:txBody>
          <a:bodyPr lIns="0" rIns="360000" anchor="b">
            <a:noAutofit/>
          </a:bodyPr>
          <a:lstStyle>
            <a:lvl1pPr algn="l">
              <a:defRPr sz="2400" b="1" baseline="0">
                <a:solidFill>
                  <a:srgbClr val="C7E4EE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13" name="Ellipse 12"/>
          <p:cNvSpPr/>
          <p:nvPr/>
        </p:nvSpPr>
        <p:spPr>
          <a:xfrm>
            <a:off x="4008815" y="507633"/>
            <a:ext cx="315729" cy="317009"/>
          </a:xfrm>
          <a:prstGeom prst="ellipse">
            <a:avLst/>
          </a:prstGeom>
          <a:solidFill>
            <a:srgbClr val="CA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55589F53-4FAD-4151-874F-A3C54D8A3D7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649287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6E1C3BB0-4D3F-43E7-A191-9D02613DD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150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29420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457701" cy="6858000"/>
          </a:xfrm>
          <a:prstGeom prst="rect">
            <a:avLst/>
          </a:prstGeom>
          <a:solidFill>
            <a:srgbClr val="42B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7361" y="635000"/>
            <a:ext cx="7252539" cy="5626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42900" y="635000"/>
            <a:ext cx="3708400" cy="56261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300" b="1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29956547-166C-4DCD-9EAD-8B33FD87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92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EDCA9583-7F5B-48F6-B9E6-B3BF5B2E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5926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29410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457701" cy="6858000"/>
          </a:xfrm>
          <a:prstGeom prst="rect">
            <a:avLst/>
          </a:prstGeom>
          <a:solidFill>
            <a:srgbClr val="1A3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7361" y="635000"/>
            <a:ext cx="7252539" cy="5626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42900" y="635000"/>
            <a:ext cx="3708400" cy="56261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300" b="1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ED251A4F-1B14-4C2D-8390-D215B46D7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435B3DDA-ED4A-4692-A426-BCFC2833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73438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457701" cy="6858000"/>
          </a:xfrm>
          <a:prstGeom prst="rect">
            <a:avLst/>
          </a:prstGeom>
          <a:solidFill>
            <a:srgbClr val="1A3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7361" y="635000"/>
            <a:ext cx="7252539" cy="5626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42900" y="635000"/>
            <a:ext cx="3708400" cy="56261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300" b="1" baseline="0">
                <a:solidFill>
                  <a:srgbClr val="C6E3ED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C9E0A17E-E869-4263-A49E-555F15E6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0F231023-05B2-4E57-BA9F-76B9D4E8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6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4600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000" y="831850"/>
            <a:ext cx="12446000" cy="51943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3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FFD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22795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457701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7361" y="635000"/>
            <a:ext cx="7252539" cy="5626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42900" y="635000"/>
            <a:ext cx="3708400" cy="56261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300" b="1" baseline="0">
                <a:solidFill>
                  <a:srgbClr val="C6E3ED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73B34975-7629-4230-BCA0-3A4DB8DE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92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98DFDF88-E297-4691-8DA5-3FE17233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5927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88907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457701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7361" y="635000"/>
            <a:ext cx="7252539" cy="5626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42900" y="635000"/>
            <a:ext cx="3708400" cy="56261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300" b="1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73B34975-7629-4230-BCA0-3A4DB8DE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2841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98DFDF88-E297-4691-8DA5-3FE17233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2841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36381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5100" y="1269243"/>
            <a:ext cx="11705643" cy="48709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590365" y="366099"/>
            <a:ext cx="11427461" cy="600075"/>
          </a:xfrm>
          <a:prstGeom prst="rect">
            <a:avLst/>
          </a:prstGeom>
        </p:spPr>
        <p:txBody>
          <a:bodyPr rIns="324000" anchor="b">
            <a:noAutofit/>
          </a:bodyPr>
          <a:lstStyle>
            <a:lvl1pPr algn="l">
              <a:defRPr sz="2400" b="1" baseline="0">
                <a:solidFill>
                  <a:srgbClr val="42B990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8" name="Ellipse 7"/>
          <p:cNvSpPr/>
          <p:nvPr/>
        </p:nvSpPr>
        <p:spPr>
          <a:xfrm>
            <a:off x="225101" y="507633"/>
            <a:ext cx="315729" cy="317009"/>
          </a:xfrm>
          <a:prstGeom prst="ellipse">
            <a:avLst/>
          </a:prstGeom>
          <a:solidFill>
            <a:srgbClr val="42B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601EA384-7F79-494B-9BF6-8D03FC980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92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D38D2EA9-217A-4D39-8FE7-A32E049F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5926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48105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5100" y="1269243"/>
            <a:ext cx="11705643" cy="48709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590367" y="366099"/>
            <a:ext cx="11427460" cy="600075"/>
          </a:xfrm>
          <a:prstGeom prst="rect">
            <a:avLst/>
          </a:prstGeom>
        </p:spPr>
        <p:txBody>
          <a:bodyPr rIns="324000" anchor="b">
            <a:noAutofit/>
          </a:bodyPr>
          <a:lstStyle>
            <a:lvl1pPr algn="l">
              <a:defRPr sz="2400" b="1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8" name="Ellipse 7"/>
          <p:cNvSpPr/>
          <p:nvPr/>
        </p:nvSpPr>
        <p:spPr>
          <a:xfrm>
            <a:off x="225101" y="507633"/>
            <a:ext cx="315729" cy="3170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BBB6D980-AD0C-4155-A587-7F7703DD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92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AF20DA70-0888-4275-B0F8-8CDC299B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95197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5101" y="1269243"/>
            <a:ext cx="11585900" cy="48709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618381" y="430643"/>
            <a:ext cx="11265191" cy="535531"/>
          </a:xfrm>
          <a:prstGeom prst="rect">
            <a:avLst/>
          </a:prstGeom>
        </p:spPr>
        <p:txBody>
          <a:bodyPr rIns="288000" anchor="b">
            <a:noAutofit/>
          </a:bodyPr>
          <a:lstStyle>
            <a:lvl1pPr algn="l">
              <a:defRPr sz="2400" b="1" baseline="0">
                <a:solidFill>
                  <a:srgbClr val="1A3359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8" name="Ellipse 7"/>
          <p:cNvSpPr/>
          <p:nvPr/>
        </p:nvSpPr>
        <p:spPr>
          <a:xfrm>
            <a:off x="225101" y="507633"/>
            <a:ext cx="315729" cy="317009"/>
          </a:xfrm>
          <a:prstGeom prst="ellipse">
            <a:avLst/>
          </a:prstGeom>
          <a:solidFill>
            <a:srgbClr val="1A3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ECBC4A7D-0AE3-4F28-AC62-A32A05DE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4012E9DF-2ABF-48A9-8960-D42167A4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64326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5101" y="1269243"/>
            <a:ext cx="11585900" cy="48709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617029" y="366099"/>
            <a:ext cx="11208487" cy="600075"/>
          </a:xfrm>
          <a:prstGeom prst="rect">
            <a:avLst/>
          </a:prstGeom>
        </p:spPr>
        <p:txBody>
          <a:bodyPr rIns="324000" anchor="b">
            <a:noAutofit/>
          </a:bodyPr>
          <a:lstStyle>
            <a:lvl1pPr algn="l">
              <a:defRPr sz="2400" b="1"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8" name="Ellipse 7"/>
          <p:cNvSpPr/>
          <p:nvPr/>
        </p:nvSpPr>
        <p:spPr>
          <a:xfrm>
            <a:off x="225101" y="507633"/>
            <a:ext cx="315729" cy="31700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563542E3-C5AC-44CA-97B3-9A6560D0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5083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A1670F82-ECF9-4875-8DD8-89FCF52F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218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55222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5101" y="1269243"/>
            <a:ext cx="11585900" cy="48709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612643" y="366099"/>
            <a:ext cx="11328984" cy="600075"/>
          </a:xfrm>
          <a:prstGeom prst="rect">
            <a:avLst/>
          </a:prstGeom>
        </p:spPr>
        <p:txBody>
          <a:bodyPr rIns="324000" anchor="b">
            <a:noAutofit/>
          </a:bodyPr>
          <a:lstStyle>
            <a:lvl1pPr algn="l">
              <a:defRPr sz="2400" b="1"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8" name="Ellipse 7"/>
          <p:cNvSpPr/>
          <p:nvPr/>
        </p:nvSpPr>
        <p:spPr>
          <a:xfrm>
            <a:off x="225101" y="507633"/>
            <a:ext cx="315729" cy="31700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97E7DDB2-AF42-450E-AA5B-8BB12122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0630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036583E3-2F2C-480E-85A6-569ECE31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218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96444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C35083FF-EF45-42F2-A74E-15B41068D3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B7E0700F-7BE6-4991-BFB1-38D6A0A9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6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85762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 descr="logo_villebon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14314"/>
            <a:ext cx="524933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grpSp>
        <p:nvGrpSpPr>
          <p:cNvPr id="9" name="Groupe 9"/>
          <p:cNvGrpSpPr>
            <a:grpSpLocks/>
          </p:cNvGrpSpPr>
          <p:nvPr userDrawn="1"/>
        </p:nvGrpSpPr>
        <p:grpSpPr bwMode="auto">
          <a:xfrm>
            <a:off x="990600" y="5494338"/>
            <a:ext cx="10314517" cy="1363662"/>
            <a:chOff x="132893" y="5318157"/>
            <a:chExt cx="8918119" cy="1531375"/>
          </a:xfrm>
        </p:grpSpPr>
        <p:pic>
          <p:nvPicPr>
            <p:cNvPr id="10" name="Image 6" descr="logoparistechinstitut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93" y="5520132"/>
              <a:ext cx="1655762" cy="45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19" descr="Logo_PSUD_couleur-sans signature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669" y="5412814"/>
              <a:ext cx="1367750" cy="798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12" descr="logo FCS new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66" y="6276269"/>
              <a:ext cx="2262934" cy="445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684" y="5551913"/>
              <a:ext cx="1426539" cy="55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4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931" y="6256040"/>
              <a:ext cx="1371331" cy="46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15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01" b="-8475"/>
            <a:stretch>
              <a:fillRect/>
            </a:stretch>
          </p:blipFill>
          <p:spPr bwMode="auto">
            <a:xfrm>
              <a:off x="6261315" y="5945881"/>
              <a:ext cx="1386539" cy="9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273" y="5318157"/>
              <a:ext cx="1775739" cy="998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35512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 descr="logo_villebon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14314"/>
            <a:ext cx="524933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grpSp>
        <p:nvGrpSpPr>
          <p:cNvPr id="9" name="Groupe 9"/>
          <p:cNvGrpSpPr>
            <a:grpSpLocks/>
          </p:cNvGrpSpPr>
          <p:nvPr userDrawn="1"/>
        </p:nvGrpSpPr>
        <p:grpSpPr bwMode="auto">
          <a:xfrm>
            <a:off x="990600" y="5494338"/>
            <a:ext cx="10314517" cy="1363662"/>
            <a:chOff x="132893" y="5318157"/>
            <a:chExt cx="8918119" cy="1531375"/>
          </a:xfrm>
        </p:grpSpPr>
        <p:pic>
          <p:nvPicPr>
            <p:cNvPr id="10" name="Image 6" descr="logoparistechinstitut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93" y="5520132"/>
              <a:ext cx="1655762" cy="45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19" descr="Logo_PSUD_couleur-sans signature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669" y="5412814"/>
              <a:ext cx="1367750" cy="798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12" descr="logo FCS new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66" y="6276269"/>
              <a:ext cx="2262934" cy="445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684" y="5551913"/>
              <a:ext cx="1426539" cy="55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4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931" y="6256040"/>
              <a:ext cx="1371331" cy="46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15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01" b="-8475"/>
            <a:stretch>
              <a:fillRect/>
            </a:stretch>
          </p:blipFill>
          <p:spPr bwMode="auto">
            <a:xfrm>
              <a:off x="6261315" y="5945881"/>
              <a:ext cx="1386539" cy="9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273" y="5318157"/>
              <a:ext cx="1775739" cy="998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421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000" y="831850"/>
            <a:ext cx="12446000" cy="5194300"/>
          </a:xfrm>
          <a:prstGeom prst="rect">
            <a:avLst/>
          </a:prstGeom>
          <a:solidFill>
            <a:srgbClr val="FD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1B345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1B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35448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 descr="logo_villebon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14314"/>
            <a:ext cx="524933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grpSp>
        <p:nvGrpSpPr>
          <p:cNvPr id="9" name="Groupe 9"/>
          <p:cNvGrpSpPr>
            <a:grpSpLocks/>
          </p:cNvGrpSpPr>
          <p:nvPr userDrawn="1"/>
        </p:nvGrpSpPr>
        <p:grpSpPr bwMode="auto">
          <a:xfrm>
            <a:off x="990600" y="5494338"/>
            <a:ext cx="10314517" cy="1363662"/>
            <a:chOff x="132893" y="5318157"/>
            <a:chExt cx="8918119" cy="1531375"/>
          </a:xfrm>
        </p:grpSpPr>
        <p:pic>
          <p:nvPicPr>
            <p:cNvPr id="10" name="Image 6" descr="logoparistechinstitut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93" y="5520132"/>
              <a:ext cx="1655762" cy="45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19" descr="Logo_PSUD_couleur-sans signature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669" y="5412814"/>
              <a:ext cx="1367750" cy="798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12" descr="logo FCS new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66" y="6276269"/>
              <a:ext cx="2262934" cy="445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684" y="5551913"/>
              <a:ext cx="1426539" cy="55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4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931" y="6256040"/>
              <a:ext cx="1371331" cy="46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15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01" b="-8475"/>
            <a:stretch>
              <a:fillRect/>
            </a:stretch>
          </p:blipFill>
          <p:spPr bwMode="auto">
            <a:xfrm>
              <a:off x="6261315" y="5945881"/>
              <a:ext cx="1386539" cy="9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273" y="5318157"/>
              <a:ext cx="1775739" cy="998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70211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 descr="logo_villebon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14314"/>
            <a:ext cx="524933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grpSp>
        <p:nvGrpSpPr>
          <p:cNvPr id="9" name="Groupe 9"/>
          <p:cNvGrpSpPr>
            <a:grpSpLocks/>
          </p:cNvGrpSpPr>
          <p:nvPr userDrawn="1"/>
        </p:nvGrpSpPr>
        <p:grpSpPr bwMode="auto">
          <a:xfrm>
            <a:off x="990600" y="5494338"/>
            <a:ext cx="10314517" cy="1363662"/>
            <a:chOff x="132893" y="5318157"/>
            <a:chExt cx="8918119" cy="1531375"/>
          </a:xfrm>
        </p:grpSpPr>
        <p:pic>
          <p:nvPicPr>
            <p:cNvPr id="10" name="Image 6" descr="logoparistechinstitut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93" y="5520132"/>
              <a:ext cx="1655762" cy="45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19" descr="Logo_PSUD_couleur-sans signature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669" y="5412814"/>
              <a:ext cx="1367750" cy="798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12" descr="logo FCS new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66" y="6276269"/>
              <a:ext cx="2262934" cy="445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684" y="5551913"/>
              <a:ext cx="1426539" cy="55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4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931" y="6256040"/>
              <a:ext cx="1371331" cy="46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15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01" b="-8475"/>
            <a:stretch>
              <a:fillRect/>
            </a:stretch>
          </p:blipFill>
          <p:spPr bwMode="auto">
            <a:xfrm>
              <a:off x="6261315" y="5945881"/>
              <a:ext cx="1386539" cy="9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273" y="5318157"/>
              <a:ext cx="1775739" cy="998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06057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" descr="logo_villebon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142875"/>
            <a:ext cx="3835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 userDrawn="1"/>
        </p:nvCxnSpPr>
        <p:spPr>
          <a:xfrm>
            <a:off x="285751" y="857250"/>
            <a:ext cx="11620500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052737"/>
            <a:ext cx="5384800" cy="5073427"/>
          </a:xfrm>
        </p:spPr>
        <p:txBody>
          <a:bodyPr/>
          <a:lstStyle>
            <a:lvl1pPr>
              <a:buClr>
                <a:srgbClr val="C00000"/>
              </a:buClr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B050"/>
              </a:buCl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C000"/>
              </a:buCl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052737"/>
            <a:ext cx="5384800" cy="5073427"/>
          </a:xfrm>
        </p:spPr>
        <p:txBody>
          <a:bodyPr/>
          <a:lstStyle>
            <a:lvl1pPr>
              <a:buClr>
                <a:srgbClr val="C00000"/>
              </a:buClr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B050"/>
              </a:buCl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C000"/>
              </a:buCl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72261" y="152282"/>
            <a:ext cx="8400256" cy="562074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BDD786-7064-4DBE-A32A-333641A27C9F}" type="datetime1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pPr>
              <a:defRPr/>
            </a:pPr>
            <a:fld id="{27A819C8-1ABD-4739-8DE7-47BCB09B13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871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85751" y="857250"/>
            <a:ext cx="11620500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10" descr="logo_villebon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142875"/>
            <a:ext cx="3835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304245" cy="836712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D5A9FA-D5CC-454E-A7F2-918F894460BA}" type="datetime1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pPr>
              <a:defRPr/>
            </a:pPr>
            <a:fld id="{CA725E97-05DF-487A-A561-F8428AB1DDB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76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 userDrawn="1"/>
        </p:nvSpPr>
        <p:spPr bwMode="auto">
          <a:xfrm>
            <a:off x="9834033" y="6599239"/>
            <a:ext cx="1055639" cy="274256"/>
          </a:xfrm>
          <a:prstGeom prst="rect">
            <a:avLst/>
          </a:prstGeom>
          <a:noFill/>
          <a:ln>
            <a:noFill/>
          </a:ln>
        </p:spPr>
        <p:txBody>
          <a:bodyPr wrap="none"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20000"/>
              <a:defRPr/>
            </a:pPr>
            <a:r>
              <a:rPr lang="fr-FR" sz="900" i="1">
                <a:solidFill>
                  <a:prstClr val="black"/>
                </a:solidFill>
                <a:latin typeface="Calibri" panose="020F0502020204030204" pitchFamily="34" charset="0"/>
              </a:rPr>
              <a:t>15 novembre 2012</a:t>
            </a:r>
          </a:p>
        </p:txBody>
      </p:sp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1493500" y="6634164"/>
            <a:ext cx="408517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731" tIns="36731" rIns="36731" bIns="3673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F2DF049-3F71-4D2E-A931-CCFD27881EB4}" type="slidenum">
              <a:rPr lang="fr-FR" sz="800" smtClean="0">
                <a:solidFill>
                  <a:prstClr val="black"/>
                </a:solidFill>
                <a:latin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321127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 userDrawn="1"/>
        </p:nvSpPr>
        <p:spPr bwMode="auto">
          <a:xfrm>
            <a:off x="9834033" y="6599239"/>
            <a:ext cx="1055639" cy="274256"/>
          </a:xfrm>
          <a:prstGeom prst="rect">
            <a:avLst/>
          </a:prstGeom>
          <a:noFill/>
          <a:ln>
            <a:noFill/>
          </a:ln>
        </p:spPr>
        <p:txBody>
          <a:bodyPr wrap="none"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20000"/>
              <a:defRPr/>
            </a:pPr>
            <a:r>
              <a:rPr lang="fr-FR" sz="900" i="1">
                <a:solidFill>
                  <a:prstClr val="black"/>
                </a:solidFill>
                <a:latin typeface="Calibri" panose="020F0502020204030204" pitchFamily="34" charset="0"/>
              </a:rPr>
              <a:t>15 novembre 2012</a:t>
            </a:r>
          </a:p>
        </p:txBody>
      </p:sp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1493500" y="6634164"/>
            <a:ext cx="408517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731" tIns="36731" rIns="36731" bIns="3673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D3136F0A-6D0E-4E54-82D7-17F39C8BD91D}" type="slidenum">
              <a:rPr lang="fr-FR" sz="800" smtClean="0">
                <a:solidFill>
                  <a:prstClr val="black"/>
                </a:solidFill>
                <a:latin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020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 userDrawn="1"/>
        </p:nvSpPr>
        <p:spPr bwMode="auto">
          <a:xfrm>
            <a:off x="9834033" y="6599239"/>
            <a:ext cx="1055639" cy="274256"/>
          </a:xfrm>
          <a:prstGeom prst="rect">
            <a:avLst/>
          </a:prstGeom>
          <a:noFill/>
          <a:ln>
            <a:noFill/>
          </a:ln>
        </p:spPr>
        <p:txBody>
          <a:bodyPr wrap="none"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20000"/>
              <a:defRPr/>
            </a:pPr>
            <a:r>
              <a:rPr lang="fr-FR" sz="900" i="1">
                <a:solidFill>
                  <a:prstClr val="black"/>
                </a:solidFill>
                <a:latin typeface="Calibri" panose="020F0502020204030204" pitchFamily="34" charset="0"/>
              </a:rPr>
              <a:t>15 novembre 2012</a:t>
            </a:r>
          </a:p>
        </p:txBody>
      </p:sp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1493500" y="6634164"/>
            <a:ext cx="408517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731" tIns="36731" rIns="36731" bIns="3673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47575F4-38A1-4952-9722-6AD5FDBBEA77}" type="slidenum">
              <a:rPr lang="fr-FR" sz="800" smtClean="0">
                <a:solidFill>
                  <a:prstClr val="black"/>
                </a:solidFill>
                <a:latin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21479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 userDrawn="1"/>
        </p:nvSpPr>
        <p:spPr bwMode="auto">
          <a:xfrm>
            <a:off x="9834033" y="6599239"/>
            <a:ext cx="1055639" cy="274256"/>
          </a:xfrm>
          <a:prstGeom prst="rect">
            <a:avLst/>
          </a:prstGeom>
          <a:noFill/>
          <a:ln>
            <a:noFill/>
          </a:ln>
        </p:spPr>
        <p:txBody>
          <a:bodyPr wrap="none"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20000"/>
              <a:defRPr/>
            </a:pPr>
            <a:r>
              <a:rPr lang="fr-FR" sz="900" i="1">
                <a:solidFill>
                  <a:prstClr val="black"/>
                </a:solidFill>
                <a:latin typeface="Calibri" panose="020F0502020204030204" pitchFamily="34" charset="0"/>
              </a:rPr>
              <a:t>15 novembre 2012</a:t>
            </a:r>
          </a:p>
        </p:txBody>
      </p:sp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1493500" y="6634164"/>
            <a:ext cx="408517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731" tIns="36731" rIns="36731" bIns="3673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C5281F5-7525-4280-9AA7-9CE1DD6B25A0}" type="slidenum">
              <a:rPr lang="fr-FR" sz="800" smtClean="0">
                <a:solidFill>
                  <a:prstClr val="black"/>
                </a:solidFill>
                <a:latin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25740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 userDrawn="1"/>
        </p:nvSpPr>
        <p:spPr bwMode="auto">
          <a:xfrm>
            <a:off x="9834033" y="6599239"/>
            <a:ext cx="1055639" cy="274256"/>
          </a:xfrm>
          <a:prstGeom prst="rect">
            <a:avLst/>
          </a:prstGeom>
          <a:noFill/>
          <a:ln>
            <a:noFill/>
          </a:ln>
        </p:spPr>
        <p:txBody>
          <a:bodyPr wrap="none"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20000"/>
              <a:defRPr/>
            </a:pPr>
            <a:r>
              <a:rPr lang="fr-FR" sz="900" i="1">
                <a:solidFill>
                  <a:prstClr val="black"/>
                </a:solidFill>
                <a:latin typeface="Calibri" panose="020F0502020204030204" pitchFamily="34" charset="0"/>
              </a:rPr>
              <a:t>15 novembre 2012</a:t>
            </a:r>
          </a:p>
        </p:txBody>
      </p:sp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1493500" y="6634164"/>
            <a:ext cx="408517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731" tIns="36731" rIns="36731" bIns="3673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5C520AC-7BD7-4C13-9BDE-1396E5A26D3D}" type="slidenum">
              <a:rPr lang="fr-FR" sz="800" smtClean="0">
                <a:solidFill>
                  <a:prstClr val="black"/>
                </a:solidFill>
                <a:latin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6148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000" y="831850"/>
            <a:ext cx="12446000" cy="5194300"/>
          </a:xfrm>
          <a:prstGeom prst="rect">
            <a:avLst/>
          </a:prstGeom>
          <a:solidFill>
            <a:srgbClr val="FD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3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4" y="1693380"/>
            <a:ext cx="3486055" cy="347124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352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000" y="831850"/>
            <a:ext cx="12446000" cy="5194300"/>
          </a:xfrm>
          <a:prstGeom prst="rect">
            <a:avLst/>
          </a:prstGeom>
          <a:solidFill>
            <a:srgbClr val="429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FD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98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000" y="831850"/>
            <a:ext cx="12446000" cy="5194300"/>
          </a:xfrm>
          <a:prstGeom prst="rect">
            <a:avLst/>
          </a:prstGeom>
          <a:solidFill>
            <a:srgbClr val="429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C6E3E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C6E3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5374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000" y="831850"/>
            <a:ext cx="12446000" cy="5194300"/>
          </a:xfrm>
          <a:prstGeom prst="rect">
            <a:avLst/>
          </a:prstGeom>
          <a:solidFill>
            <a:srgbClr val="C6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1428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14/01/2025</a:t>
            </a:fld>
            <a:endParaRPr lang="fr-F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48800" y="64759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1699" y="6383527"/>
            <a:ext cx="2028604" cy="3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4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49" r:id="rId39"/>
    <p:sldLayoutId id="2147483750" r:id="rId40"/>
    <p:sldLayoutId id="2147483751" r:id="rId41"/>
    <p:sldLayoutId id="2147483752" r:id="rId42"/>
    <p:sldLayoutId id="2147483753" r:id="rId43"/>
    <p:sldLayoutId id="2147483754" r:id="rId44"/>
    <p:sldLayoutId id="2147483755" r:id="rId45"/>
    <p:sldLayoutId id="2147483756" r:id="rId46"/>
    <p:sldLayoutId id="2147483757" r:id="rId47"/>
    <p:sldLayoutId id="2147483759" r:id="rId48"/>
    <p:sldLayoutId id="2147483761" r:id="rId49"/>
    <p:sldLayoutId id="2147483762" r:id="rId50"/>
    <p:sldLayoutId id="2147483763" r:id="rId51"/>
    <p:sldLayoutId id="2147483764" r:id="rId52"/>
    <p:sldLayoutId id="2147483765" r:id="rId53"/>
    <p:sldLayoutId id="2147483766" r:id="rId54"/>
    <p:sldLayoutId id="2147483767" r:id="rId55"/>
    <p:sldLayoutId id="2147483768" r:id="rId56"/>
    <p:sldLayoutId id="2147483769" r:id="rId57"/>
    <p:sldLayoutId id="2147483770" r:id="rId5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2NQvYgarxc-PLPma9--qLck8UI8yqvmFoKbaPuh_zn0/edit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2284" y="3500853"/>
            <a:ext cx="7182419" cy="2006572"/>
          </a:xfrm>
        </p:spPr>
        <p:txBody>
          <a:bodyPr/>
          <a:lstStyle/>
          <a:p>
            <a:r>
              <a:rPr lang="fr-FR" sz="4000" dirty="0"/>
              <a:t>En route pour le S2!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4423495" y="415558"/>
            <a:ext cx="3375202" cy="860780"/>
          </a:xfrm>
        </p:spPr>
        <p:txBody>
          <a:bodyPr/>
          <a:lstStyle/>
          <a:p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BP 13/1/25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960" y="274320"/>
            <a:ext cx="3860800" cy="386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610796"/>
            <a:ext cx="12192000" cy="12472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42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42900" y="635000"/>
            <a:ext cx="3708400" cy="5626100"/>
          </a:xfrm>
        </p:spPr>
        <p:txBody>
          <a:bodyPr anchor="ctr">
            <a:normAutofit/>
          </a:bodyPr>
          <a:lstStyle/>
          <a:p>
            <a:r>
              <a:rPr lang="fr-FR" dirty="0"/>
              <a:t>Analyse </a:t>
            </a:r>
            <a:br>
              <a:rPr lang="fr-FR" dirty="0"/>
            </a:br>
            <a:r>
              <a:rPr lang="fr-FR" dirty="0"/>
              <a:t>d’articles scientifiques</a:t>
            </a:r>
            <a:br>
              <a:rPr lang="fr-FR" dirty="0"/>
            </a:br>
            <a:br>
              <a:rPr lang="fr-FR" dirty="0"/>
            </a:br>
            <a:r>
              <a:rPr lang="fr-FR" dirty="0"/>
              <a:t>les groupes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502841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40C38ECF-10D9-1790-01F2-BD8CF9D28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838200"/>
            <a:ext cx="7363548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9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3957558-E479-4764-86CA-1EDBA1DE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2789-CFD3-44B4-BB0F-91CB57475327}" type="datetime1">
              <a:rPr lang="fr-FR" smtClean="0"/>
              <a:t>14/01/2025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E229BB-51E3-4867-833E-D6B4FC7A6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749C-A780-4951-9FFA-2CD7CAC83ED5}" type="slidenum">
              <a:rPr lang="fr-FR" smtClean="0"/>
              <a:t>2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440D802-6437-4777-8392-4B939A5F6E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Bilan du S1</a:t>
            </a:r>
          </a:p>
        </p:txBody>
      </p:sp>
    </p:spTree>
    <p:extLst>
      <p:ext uri="{BB962C8B-B14F-4D97-AF65-F5344CB8AC3E}">
        <p14:creationId xmlns:p14="http://schemas.microsoft.com/office/powerpoint/2010/main" val="387747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dirty="0">
                <a:solidFill>
                  <a:schemeClr val="bg1"/>
                </a:solidFill>
              </a:rPr>
              <a:t>Semestre 1 (S1)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CD413-4E2A-4804-AE86-436350F28EF1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11" name="Titre 28"/>
          <p:cNvSpPr txBox="1">
            <a:spLocks/>
          </p:cNvSpPr>
          <p:nvPr/>
        </p:nvSpPr>
        <p:spPr bwMode="auto">
          <a:xfrm>
            <a:off x="4724662" y="0"/>
            <a:ext cx="593552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dirty="0">
                <a:solidFill>
                  <a:srgbClr val="C00000"/>
                </a:solidFill>
                <a:latin typeface="Calibri" charset="0"/>
                <a:cs typeface="Arial" charset="0"/>
              </a:rPr>
              <a:t>S1: des UE disciplinaires assurant un socle de solides bases scientifiques et méthodologiques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DA6BD7F-33B3-4881-99A2-209CE065D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305" r="45538" b="30411"/>
          <a:stretch/>
        </p:blipFill>
        <p:spPr>
          <a:xfrm>
            <a:off x="4473222" y="663223"/>
            <a:ext cx="5510170" cy="50235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764890" y="3541889"/>
            <a:ext cx="2427110" cy="2246769"/>
          </a:xfrm>
          <a:prstGeom prst="rect">
            <a:avLst/>
          </a:prstGeom>
          <a:noFill/>
          <a:ln>
            <a:solidFill>
              <a:srgbClr val="6AB398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600" b="1" dirty="0">
                <a:solidFill>
                  <a:srgbClr val="6AB398"/>
                </a:solidFill>
              </a:rPr>
              <a:t>Projet Charpak</a:t>
            </a:r>
          </a:p>
          <a:p>
            <a:pPr marL="285750" indent="-285750">
              <a:buFont typeface="Arial"/>
              <a:buChar char="•"/>
            </a:pPr>
            <a:r>
              <a:rPr lang="fr-FR" sz="1600" b="1" dirty="0">
                <a:solidFill>
                  <a:srgbClr val="6AB398"/>
                </a:solidFill>
              </a:rPr>
              <a:t>DAMS</a:t>
            </a:r>
          </a:p>
          <a:p>
            <a:r>
              <a:rPr lang="fr-FR" sz="1200" dirty="0">
                <a:solidFill>
                  <a:srgbClr val="6AB398"/>
                </a:solidFill>
              </a:rPr>
              <a:t>(Démarche d’Acquisition de Méthodologie Scientifique : poster, analyse d’articles, résumé, prise de notes/</a:t>
            </a:r>
            <a:r>
              <a:rPr lang="fr-FR" sz="1200" dirty="0" err="1">
                <a:solidFill>
                  <a:srgbClr val="6AB398"/>
                </a:solidFill>
              </a:rPr>
              <a:t>méthodo</a:t>
            </a:r>
            <a:r>
              <a:rPr lang="fr-FR" sz="1200" dirty="0">
                <a:solidFill>
                  <a:srgbClr val="6AB398"/>
                </a:solidFill>
              </a:rPr>
              <a:t> travail, </a:t>
            </a:r>
            <a:r>
              <a:rPr lang="fr-FR" sz="1200" dirty="0" err="1">
                <a:solidFill>
                  <a:srgbClr val="6AB398"/>
                </a:solidFill>
              </a:rPr>
              <a:t>Frantastique</a:t>
            </a:r>
            <a:r>
              <a:rPr lang="fr-FR" sz="1200" dirty="0">
                <a:solidFill>
                  <a:srgbClr val="6AB398"/>
                </a:solidFill>
              </a:rPr>
              <a:t>... )</a:t>
            </a:r>
          </a:p>
          <a:p>
            <a:pPr marL="285750" indent="-285750">
              <a:buFont typeface="Arial"/>
              <a:buChar char="•"/>
            </a:pPr>
            <a:r>
              <a:rPr lang="fr-FR" sz="1600" b="1" dirty="0">
                <a:solidFill>
                  <a:srgbClr val="6AB398"/>
                </a:solidFill>
              </a:rPr>
              <a:t>Anal. d’</a:t>
            </a:r>
            <a:r>
              <a:rPr lang="fr-FR" sz="1600" b="1" dirty="0" err="1">
                <a:solidFill>
                  <a:srgbClr val="6AB398"/>
                </a:solidFill>
              </a:rPr>
              <a:t>exp</a:t>
            </a:r>
            <a:r>
              <a:rPr lang="fr-FR" sz="1600" b="1" dirty="0">
                <a:solidFill>
                  <a:srgbClr val="6AB398"/>
                </a:solidFill>
              </a:rPr>
              <a:t>.  Physique</a:t>
            </a:r>
          </a:p>
          <a:p>
            <a:pPr marL="285750" indent="-285750">
              <a:buFont typeface="Arial"/>
              <a:buChar char="•"/>
            </a:pPr>
            <a:r>
              <a:rPr lang="fr-FR" sz="1600" b="1" dirty="0">
                <a:solidFill>
                  <a:srgbClr val="6AB398"/>
                </a:solidFill>
              </a:rPr>
              <a:t>CR Bio</a:t>
            </a:r>
          </a:p>
          <a:p>
            <a:pPr marL="285750" indent="-285750">
              <a:buFont typeface="Arial"/>
              <a:buChar char="•"/>
            </a:pPr>
            <a:r>
              <a:rPr lang="fr-FR" sz="1600" b="1" dirty="0">
                <a:solidFill>
                  <a:srgbClr val="6AB398"/>
                </a:solidFill>
              </a:rPr>
              <a:t>Anglais</a:t>
            </a:r>
          </a:p>
        </p:txBody>
      </p:sp>
    </p:spTree>
    <p:extLst>
      <p:ext uri="{BB962C8B-B14F-4D97-AF65-F5344CB8AC3E}">
        <p14:creationId xmlns:p14="http://schemas.microsoft.com/office/powerpoint/2010/main" val="331769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342899" y="635000"/>
            <a:ext cx="3918857" cy="5626100"/>
          </a:xfrm>
        </p:spPr>
        <p:txBody>
          <a:bodyPr/>
          <a:lstStyle/>
          <a:p>
            <a:pPr algn="ctr"/>
            <a:r>
              <a:rPr lang="fr-FR" altLang="fr-FR" dirty="0"/>
              <a:t>Bilan du S1</a:t>
            </a:r>
          </a:p>
        </p:txBody>
      </p:sp>
      <p:sp>
        <p:nvSpPr>
          <p:cNvPr id="1331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024E68-3888-442C-BC1B-7F449CEA1E38}" type="slidenum">
              <a:rPr lang="fr-FR" altLang="fr-FR" sz="16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600" dirty="0">
              <a:solidFill>
                <a:srgbClr val="898989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/>
        </p:nvSpPr>
        <p:spPr bwMode="auto">
          <a:xfrm>
            <a:off x="4606491" y="191757"/>
            <a:ext cx="7171088" cy="104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C28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kern="1200" dirty="0"/>
              <a:t>Nous vous demanderons bientôt de remplir les questionnaires d’évaluation de chaque UE du bloc SFA1 </a:t>
            </a:r>
          </a:p>
          <a:p>
            <a:pPr marL="0" indent="0">
              <a:buNone/>
            </a:pPr>
            <a:endParaRPr lang="fr-FR" kern="1200" dirty="0"/>
          </a:p>
          <a:p>
            <a:r>
              <a:rPr lang="fr-FR" dirty="0"/>
              <a:t>3, 4, 5/2 Evaluations de seconde chance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Jury Semestre 1 (pour SFA1) mi-février (date pas encore fixée)</a:t>
            </a:r>
          </a:p>
          <a:p>
            <a:r>
              <a:rPr lang="fr-FR" kern="1200" dirty="0" err="1"/>
              <a:t>Parcoursup</a:t>
            </a:r>
            <a:r>
              <a:rPr lang="fr-FR" kern="1200" dirty="0"/>
              <a:t>?</a:t>
            </a:r>
          </a:p>
          <a:p>
            <a:endParaRPr lang="fr-FR" kern="1200" dirty="0"/>
          </a:p>
          <a:p>
            <a:endParaRPr lang="fr-FR" kern="12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4740229" y="3664520"/>
            <a:ext cx="8229600" cy="104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b="1" kern="1200" dirty="0">
                <a:solidFill>
                  <a:srgbClr val="FF0000"/>
                </a:solidFill>
              </a:rPr>
              <a:t>Rappel:</a:t>
            </a:r>
            <a:endParaRPr lang="fr-FR" dirty="0"/>
          </a:p>
          <a:p>
            <a:r>
              <a:rPr lang="fr-FR" b="1" kern="1200" dirty="0"/>
              <a:t>Bloc MCPS encore en cours</a:t>
            </a:r>
            <a:r>
              <a:rPr lang="fr-FR" b="1" dirty="0"/>
              <a:t> (</a:t>
            </a:r>
            <a:r>
              <a:rPr lang="fr-FR" b="1" kern="1200" dirty="0"/>
              <a:t>sur toute l’année); </a:t>
            </a:r>
          </a:p>
          <a:p>
            <a:pPr marL="457200" lvl="1" indent="0">
              <a:buNone/>
            </a:pPr>
            <a:endParaRPr lang="fr-FR" kern="1200" dirty="0"/>
          </a:p>
          <a:p>
            <a:endParaRPr lang="fr-FR" kern="1200" dirty="0"/>
          </a:p>
          <a:p>
            <a:endParaRPr lang="fr-FR" kern="12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606491" y="4560202"/>
            <a:ext cx="7029116" cy="104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kern="1200" dirty="0"/>
              <a:t>Sous peu ...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Articles Sciences en Tête (infos à venir)</a:t>
            </a:r>
            <a:endParaRPr lang="fr-FR" kern="1200" dirty="0"/>
          </a:p>
          <a:p>
            <a:pPr marL="742950" lvl="1" indent="-285750">
              <a:buFont typeface="Arial"/>
              <a:buChar char="•"/>
            </a:pPr>
            <a:r>
              <a:rPr lang="fr-FR" kern="1200" dirty="0"/>
              <a:t>APP (présentation générale mercredi</a:t>
            </a:r>
            <a:r>
              <a:rPr lang="fr-FR" dirty="0"/>
              <a:t> 15</a:t>
            </a:r>
            <a:r>
              <a:rPr lang="fr-FR" kern="1200" dirty="0"/>
              <a:t>/1)</a:t>
            </a:r>
          </a:p>
          <a:p>
            <a:pPr marL="742950" lvl="1" indent="-285750">
              <a:buFont typeface="Arial"/>
              <a:buChar char="•"/>
            </a:pPr>
            <a:r>
              <a:rPr lang="fr-FR" kern="1200" dirty="0"/>
              <a:t>Travail de groupe pour la semaine SHS du </a:t>
            </a:r>
            <a:r>
              <a:rPr lang="fr-FR" dirty="0"/>
              <a:t>12 mai</a:t>
            </a:r>
            <a:r>
              <a:rPr lang="fr-FR" kern="1200" dirty="0"/>
              <a:t>, ( 29 mars)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Travail langue française</a:t>
            </a:r>
            <a:endParaRPr lang="fr-FR" kern="1200" dirty="0"/>
          </a:p>
          <a:p>
            <a:endParaRPr lang="fr-FR" kern="1200" dirty="0"/>
          </a:p>
          <a:p>
            <a:endParaRPr lang="fr-FR" kern="1200" dirty="0"/>
          </a:p>
        </p:txBody>
      </p:sp>
    </p:spTree>
    <p:extLst>
      <p:ext uri="{BB962C8B-B14F-4D97-AF65-F5344CB8AC3E}">
        <p14:creationId xmlns:p14="http://schemas.microsoft.com/office/powerpoint/2010/main" val="398716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45236" y="-1"/>
            <a:ext cx="7866643" cy="6673349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Que faut-il faire? Sous quelle forme?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2 types de rendus vous sont demandés: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1 - </a:t>
            </a:r>
            <a:r>
              <a:rPr lang="fr-FR" b="1" dirty="0"/>
              <a:t>une présentation orale </a:t>
            </a:r>
            <a:r>
              <a:rPr lang="fr-FR" dirty="0"/>
              <a:t>de 10 à 15 min avec un support</a:t>
            </a:r>
          </a:p>
          <a:p>
            <a:r>
              <a:rPr lang="fr-FR" dirty="0"/>
              <a:t>Vous pouvez réaliser ce travail en </a:t>
            </a:r>
            <a:r>
              <a:rPr lang="fr-FR" b="1" dirty="0"/>
              <a:t>français ou en anglais.</a:t>
            </a:r>
            <a:endParaRPr lang="fr-FR" dirty="0"/>
          </a:p>
          <a:p>
            <a:r>
              <a:rPr lang="fr-FR" dirty="0"/>
              <a:t>A la fin de votre présentation, en 1 ou 2 phrases </a:t>
            </a:r>
            <a:r>
              <a:rPr lang="fr-FR" b="1" dirty="0"/>
              <a:t>donner le message principal de cet article et comment vous pouvez vous approprier ces données dans votre vie d’apprenant</a:t>
            </a:r>
            <a:r>
              <a:rPr lang="fr-FR" dirty="0"/>
              <a:t> ou même tout simplement de jeune adulte </a:t>
            </a:r>
          </a:p>
          <a:p>
            <a:r>
              <a:rPr lang="fr-FR" i="1" dirty="0"/>
              <a:t>Ces articles seront présentés à l’aide d’un diaporama devant toute la promotion (et éventuellement des étudiants de L2 et/ou L3 s’ils sont disponibles.</a:t>
            </a:r>
          </a:p>
          <a:p>
            <a:r>
              <a:rPr lang="fr-FR" b="1" dirty="0"/>
              <a:t>La présentation est prévue le 12 février.</a:t>
            </a:r>
            <a:endParaRPr lang="fr-FR" dirty="0"/>
          </a:p>
          <a:p>
            <a:endParaRPr lang="fr-FR" dirty="0"/>
          </a:p>
          <a:p>
            <a:r>
              <a:rPr lang="fr-FR" dirty="0"/>
              <a:t>2 - </a:t>
            </a:r>
            <a:r>
              <a:rPr lang="fr-FR" b="1" dirty="0"/>
              <a:t>un résumé en français </a:t>
            </a:r>
            <a:r>
              <a:rPr lang="fr-FR" dirty="0"/>
              <a:t>(pas en anglais !) de 400 mots maximum permettant de faire comprendre à des étudiants de licence scientifique le contexte, les expériences menées, les principaux résultats obtenus.</a:t>
            </a:r>
          </a:p>
          <a:p>
            <a:r>
              <a:rPr lang="fr-FR" dirty="0"/>
              <a:t>Contiendra une ou plusieurs figures de votre article permettant d’illustrer votre propos (les figures doivent tenir sur 1 page max).</a:t>
            </a:r>
          </a:p>
          <a:p>
            <a:r>
              <a:rPr lang="fr-FR" dirty="0"/>
              <a:t>Ici aussi, en 1 ou 2 phrases </a:t>
            </a:r>
            <a:r>
              <a:rPr lang="fr-FR" b="1" dirty="0"/>
              <a:t>donner le message principal de cet article et comment vous pouvez vous approprier ces données dans votre vie d’apprenant</a:t>
            </a:r>
            <a:r>
              <a:rPr lang="fr-FR" dirty="0"/>
              <a:t>. </a:t>
            </a:r>
          </a:p>
          <a:p>
            <a:r>
              <a:rPr lang="fr-FR" i="1" dirty="0"/>
              <a:t>Une trame sera donnée pour que les présentations soient homogènes.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</a:t>
            </a:r>
            <a:br>
              <a:rPr lang="fr-FR" dirty="0"/>
            </a:br>
            <a:r>
              <a:rPr lang="fr-FR" dirty="0"/>
              <a:t>d’articles scientifiques</a:t>
            </a:r>
            <a:br>
              <a:rPr lang="fr-FR" dirty="0"/>
            </a:br>
            <a:br>
              <a:rPr lang="fr-FR" dirty="0"/>
            </a:br>
            <a:r>
              <a:rPr lang="fr-FR" dirty="0"/>
              <a:t>Les grandes lignes du travail</a:t>
            </a:r>
          </a:p>
        </p:txBody>
      </p:sp>
    </p:spTree>
    <p:extLst>
      <p:ext uri="{BB962C8B-B14F-4D97-AF65-F5344CB8AC3E}">
        <p14:creationId xmlns:p14="http://schemas.microsoft.com/office/powerpoint/2010/main" val="1530574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45236" y="262399"/>
            <a:ext cx="7746764" cy="6673349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FR" dirty="0"/>
              <a:t>Commencer ce travail dès le 14/1 ; </a:t>
            </a:r>
            <a:r>
              <a:rPr lang="fr-FR" b="1" dirty="0"/>
              <a:t>choix des articles </a:t>
            </a:r>
            <a:r>
              <a:rPr lang="fr-FR" dirty="0"/>
              <a:t>à communiquer via le fichier partagé (lien ci-dessous) avant</a:t>
            </a:r>
            <a:r>
              <a:rPr lang="fr-FR" b="1" dirty="0"/>
              <a:t> mardi 14 soir </a:t>
            </a:r>
            <a:r>
              <a:rPr lang="fr-FR" dirty="0"/>
              <a:t>; prenez le temps d’aller consulter les articles, ne vous fiez pas qu’aux mots-clés!</a:t>
            </a:r>
          </a:p>
          <a:p>
            <a:r>
              <a:rPr lang="fr-FR" dirty="0">
                <a:hlinkClick r:id="rId3"/>
              </a:rPr>
              <a:t>https://docs.google.com/spreadsheets/d/12NQvYgarxc-PLPma9--qLck8UI8yqvmFoKbaPuh_zn0/edit?usp=sharing</a:t>
            </a:r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arrivé, 1</a:t>
            </a:r>
            <a:r>
              <a:rPr lang="fr-FR" baseline="30000" dirty="0"/>
              <a:t>er</a:t>
            </a:r>
            <a:r>
              <a:rPr lang="fr-FR" dirty="0"/>
              <a:t> servi, une fois le choix validé (surligné en </a:t>
            </a:r>
            <a:r>
              <a:rPr lang="fr-FR" dirty="0">
                <a:solidFill>
                  <a:srgbClr val="008000"/>
                </a:solidFill>
              </a:rPr>
              <a:t>vert</a:t>
            </a:r>
            <a:r>
              <a:rPr lang="fr-FR" dirty="0"/>
              <a:t>), vous pouvez débuter l’analyse.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0000"/>
                </a:solidFill>
              </a:rPr>
              <a:t>Comment faire?</a:t>
            </a:r>
          </a:p>
          <a:p>
            <a:pPr marL="800100" lvl="1" indent="-285750">
              <a:buFontTx/>
              <a:buChar char="-"/>
            </a:pPr>
            <a:r>
              <a:rPr lang="fr-FR" dirty="0"/>
              <a:t>Tous les mb du groupe lisent le résumé et en discutent</a:t>
            </a:r>
          </a:p>
          <a:p>
            <a:pPr marL="800100" lvl="1" indent="-285750">
              <a:buFontTx/>
              <a:buChar char="-"/>
            </a:pPr>
            <a:endParaRPr lang="fr-FR" dirty="0"/>
          </a:p>
          <a:p>
            <a:pPr marL="800100" lvl="1" indent="-285750">
              <a:buFontTx/>
              <a:buChar char="-"/>
            </a:pPr>
            <a:r>
              <a:rPr lang="fr-FR" dirty="0"/>
              <a:t>Tous les mb du groupe lisent l’intro et en discutent</a:t>
            </a:r>
            <a:r>
              <a:rPr lang="fr-FR" i="1" dirty="0"/>
              <a:t>; vous pouvez commencer à faire la partie du diaporama correspondant à l’intro et me la soumettre</a:t>
            </a:r>
          </a:p>
          <a:p>
            <a:pPr marL="800100" lvl="1" indent="-285750">
              <a:buFontTx/>
              <a:buChar char="-"/>
            </a:pPr>
            <a:endParaRPr lang="fr-FR" dirty="0"/>
          </a:p>
          <a:p>
            <a:pPr marL="800100" lvl="1" indent="-285750">
              <a:buFontTx/>
              <a:buChar char="-"/>
            </a:pPr>
            <a:r>
              <a:rPr lang="fr-FR" dirty="0"/>
              <a:t>Puis structurer vos diapos comme vu lors de l’analyse de l’article des souris clonées (</a:t>
            </a:r>
            <a:r>
              <a:rPr lang="fr-FR" dirty="0" err="1"/>
              <a:t>cf</a:t>
            </a:r>
            <a:r>
              <a:rPr lang="fr-FR" dirty="0"/>
              <a:t> consignes sur </a:t>
            </a:r>
            <a:r>
              <a:rPr lang="fr-FR" dirty="0" err="1"/>
              <a:t>ecampus</a:t>
            </a:r>
            <a:r>
              <a:rPr lang="fr-FR" dirty="0"/>
              <a:t>); vous n’êtes pas obligés de présenter tous les résultats ni ttes les figures de l’article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</a:t>
            </a:r>
            <a:br>
              <a:rPr lang="fr-FR" dirty="0"/>
            </a:br>
            <a:r>
              <a:rPr lang="fr-FR" dirty="0"/>
              <a:t>d’articles scientifiques</a:t>
            </a:r>
            <a:br>
              <a:rPr lang="fr-FR" dirty="0"/>
            </a:br>
            <a:br>
              <a:rPr lang="fr-FR" dirty="0"/>
            </a:br>
            <a:r>
              <a:rPr lang="fr-FR" dirty="0"/>
              <a:t>Les grandes lignes du travail (2)</a:t>
            </a:r>
          </a:p>
        </p:txBody>
      </p:sp>
    </p:spTree>
    <p:extLst>
      <p:ext uri="{BB962C8B-B14F-4D97-AF65-F5344CB8AC3E}">
        <p14:creationId xmlns:p14="http://schemas.microsoft.com/office/powerpoint/2010/main" val="287549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</a:t>
            </a:r>
            <a:br>
              <a:rPr lang="fr-FR" dirty="0"/>
            </a:br>
            <a:r>
              <a:rPr lang="fr-FR" dirty="0"/>
              <a:t>d’articles scientifiques</a:t>
            </a:r>
            <a:br>
              <a:rPr lang="fr-FR" dirty="0"/>
            </a:br>
            <a:br>
              <a:rPr lang="fr-FR" dirty="0"/>
            </a:br>
            <a:r>
              <a:rPr lang="fr-FR" dirty="0"/>
              <a:t>Les grandes lignes du travail (3)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08482" y="116682"/>
            <a:ext cx="7252539" cy="5626100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Quelques erreurs à ne pas faire: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b="1" dirty="0"/>
              <a:t> </a:t>
            </a:r>
            <a:endParaRPr lang="fr-FR" dirty="0"/>
          </a:p>
          <a:p>
            <a:pPr lvl="0"/>
            <a:r>
              <a:rPr lang="fr-FR" b="1" dirty="0"/>
              <a:t>- Organisation du travail:</a:t>
            </a:r>
            <a:r>
              <a:rPr lang="fr-FR" dirty="0"/>
              <a:t> ne pas </a:t>
            </a:r>
            <a:r>
              <a:rPr lang="fr-FR" dirty="0" err="1"/>
              <a:t>procrastiner</a:t>
            </a:r>
            <a:r>
              <a:rPr lang="fr-FR" dirty="0"/>
              <a:t>, ce serait catastrophique ! Ce travail est conséquent (en temps d’investissement et en influence sur la note de DAMS / MCPS, voir section évaluation)</a:t>
            </a:r>
          </a:p>
          <a:p>
            <a:pPr lvl="0"/>
            <a:endParaRPr lang="fr-FR" dirty="0"/>
          </a:p>
          <a:p>
            <a:r>
              <a:rPr lang="fr-FR" dirty="0"/>
              <a:t>- </a:t>
            </a:r>
            <a:r>
              <a:rPr lang="fr-FR" b="1" dirty="0"/>
              <a:t>ne commettez pas l’erreur classique </a:t>
            </a:r>
            <a:r>
              <a:rPr lang="fr-FR" dirty="0"/>
              <a:t>d’attribuer à un étudiant les résultats, à un autre la discussion et un 3ème la section matériel et méthodes. Souvenez-vous de la façon dont nous avons procédé en TD. N’hésitez pas à revenir vers moi si vous avez un doute!</a:t>
            </a:r>
          </a:p>
          <a:p>
            <a:endParaRPr lang="fr-FR" dirty="0"/>
          </a:p>
          <a:p>
            <a:r>
              <a:rPr lang="fr-FR" dirty="0"/>
              <a:t>- En général</a:t>
            </a:r>
            <a:r>
              <a:rPr lang="fr-FR" b="1" dirty="0"/>
              <a:t> </a:t>
            </a:r>
            <a:r>
              <a:rPr lang="fr-FR" dirty="0"/>
              <a:t>le diaporama </a:t>
            </a:r>
            <a:r>
              <a:rPr lang="fr-FR" b="1" dirty="0"/>
              <a:t>ne doit pas</a:t>
            </a:r>
            <a:r>
              <a:rPr lang="fr-FR" dirty="0"/>
              <a:t> avoir la même structure que l’article scientifique correspondant.</a:t>
            </a:r>
          </a:p>
          <a:p>
            <a:r>
              <a:rPr lang="fr-FR" dirty="0"/>
              <a:t>  </a:t>
            </a:r>
          </a:p>
          <a:p>
            <a:r>
              <a:rPr lang="fr-FR" dirty="0"/>
              <a:t>- N’oubliez pas l’</a:t>
            </a:r>
            <a:r>
              <a:rPr lang="fr-FR" b="1" dirty="0"/>
              <a:t>esthétique</a:t>
            </a:r>
            <a:r>
              <a:rPr lang="fr-FR" dirty="0"/>
              <a:t>, donnez-nous du plaisir à regarder votre présentation. </a:t>
            </a:r>
            <a:r>
              <a:rPr lang="fr-FR" b="1" dirty="0"/>
              <a:t>Cela ne doit cependant pas être au détriment du fond scientifique!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b="1" dirty="0"/>
              <a:t>- Conseil: </a:t>
            </a:r>
            <a:r>
              <a:rPr lang="fr-FR" dirty="0"/>
              <a:t>ne rédigez le résumé que lorsque l’article aura été bien lu et décortiqué, voire même lorsque votre diaporama aura été réalisé. </a:t>
            </a:r>
          </a:p>
        </p:txBody>
      </p:sp>
    </p:spTree>
    <p:extLst>
      <p:ext uri="{BB962C8B-B14F-4D97-AF65-F5344CB8AC3E}">
        <p14:creationId xmlns:p14="http://schemas.microsoft.com/office/powerpoint/2010/main" val="149951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</a:t>
            </a:r>
            <a:br>
              <a:rPr lang="fr-FR" dirty="0"/>
            </a:br>
            <a:r>
              <a:rPr lang="fr-FR" dirty="0"/>
              <a:t>d’articles scientifiques</a:t>
            </a:r>
            <a:br>
              <a:rPr lang="fr-FR" dirty="0"/>
            </a:br>
            <a:br>
              <a:rPr lang="fr-FR" dirty="0"/>
            </a:br>
            <a:r>
              <a:rPr lang="fr-FR" dirty="0"/>
              <a:t>L’évaluation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/>
              <a:t>le diaporama (évaluation de groupe)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la présentation orale et les réponses aux questions (et participation à la discussion générale), (évaluation perso)</a:t>
            </a:r>
          </a:p>
          <a:p>
            <a:endParaRPr lang="fr-FR" dirty="0"/>
          </a:p>
          <a:p>
            <a:r>
              <a:rPr lang="fr-FR" dirty="0"/>
              <a:t>- le résumé (évaluation de groupe)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Ces évaluations entreront, comme le reste de DAMS dans le bloc des compétences transversales. La grille fournissant les composantes des compétences qui feront l’objet d’une évaluation est déposée sur </a:t>
            </a:r>
            <a:r>
              <a:rPr lang="fr-FR" dirty="0" err="1"/>
              <a:t>ecampus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035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</a:t>
            </a:r>
            <a:br>
              <a:rPr lang="fr-FR" dirty="0"/>
            </a:br>
            <a:r>
              <a:rPr lang="fr-FR" dirty="0"/>
              <a:t>d’articles scientifiques</a:t>
            </a:r>
            <a:br>
              <a:rPr lang="fr-FR" dirty="0"/>
            </a:br>
            <a:br>
              <a:rPr lang="fr-FR" dirty="0"/>
            </a:br>
            <a:r>
              <a:rPr lang="fr-FR" dirty="0"/>
              <a:t>L’évaluation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705262"/>
              </p:ext>
            </p:extLst>
          </p:nvPr>
        </p:nvGraphicFramePr>
        <p:xfrm>
          <a:off x="4980463" y="0"/>
          <a:ext cx="3708402" cy="14582246"/>
        </p:xfrm>
        <a:graphic>
          <a:graphicData uri="http://schemas.openxmlformats.org/drawingml/2006/table">
            <a:tbl>
              <a:tblPr/>
              <a:tblGrid>
                <a:gridCol w="57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63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784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Compétence 2: Pratiquer une communication correcte et appropriée au contexte</a:t>
                      </a:r>
                    </a:p>
                  </a:txBody>
                  <a:tcPr marL="3288" marR="3288" marT="32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7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Analyse d'articles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résumé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Niveau 1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quand?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66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Communication écrite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Utiliser un langage écrit clair, précis et fluide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Exprime sa pensée en faisant un effort de rigueur et de précision à l'écrit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résumé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7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Communiquer en structurant son discours à l'écrit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Propose  un plan  à l'écrit (sommaire).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6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Communiquer en organisant  logiquement ses propos à l’écrit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Enchaîne les idées de manière logique dans ses productions écrites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résumé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6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Utiliser un langage écrit conforme aux règles d’orthographe et de syntaxe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Syntaxe et orthographe correctes (peu de fautes)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résumé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6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Utiliser un langage écrit conforme aux conventions, aux usages lexicaux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résumé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7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Respecter les conventions bibliographiques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6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Utiliser un langage écrit conformes aux conventions scientifiques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diaporama souris et article NRS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résumé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75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Adapter sa communication écrite  (contenu et forme) aux attentes de  son interlocuteur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suivre les consignes données à propos de la forme des communications écrites.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diaporama souris et article NRS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résumé vulgarisation scientif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65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Communication orale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Utiliser un langage parlé clair,  précis et fluide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Exprime sa pensée en faisant un effort de rigueur et de précision à l'oral, respect du temps de parole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oral article souris et NRS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75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Communiquer en organisant logiquement son propos à l’oral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Proposer un plan (sommaire) et enchaîner les idées de manière logique à l'oral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oral article souris et NRS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759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Communication </a:t>
                      </a:r>
                      <a:b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Inter-personnelle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Adapter son discours  (contenu, durée et forme) aux attentes de son auditoire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suivre les consignes données à propos de la forme des communications orales.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oral article souris et NRS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86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Entendre le point de vue de ses collaborateurs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Ecoute le point de vue de ses interlocuteurs, de ses pairs.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enquête %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86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Communiquer avec ses collaborateurs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Propose des idées, les explique et argumente.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Compétence travaillée mais diff à évaluer ici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18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288" marR="3288" marT="3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288" marR="3288" marT="3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88" marR="3288" marT="3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88" marR="3288" marT="3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784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Compétence 3: Se former et travailler de manière efficace dans un contexte technique et scientifique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88" marR="3288" marT="3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88" marR="3288" marT="3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8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Articles </a:t>
                      </a:r>
                      <a:b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souris et NRS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résumé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18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288" marR="3288" marT="3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288" marR="3288" marT="3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Niveau 1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Quand?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726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Méthodologie d'apprentissage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Gérer ses apprentissages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Parvient à autoévaluer l'efficacité de ses méthodes de travail en matière d'apprentissage, de formation</a:t>
                      </a:r>
                      <a:b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b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Attention, niveau 2 possible :</a:t>
                      </a:r>
                      <a:b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Connait les différentes démarches méthodologiques qui permettent la mémorisation, l'apprentissage, la formation</a:t>
                      </a:r>
                      <a:b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743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Organisation du travail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Organiser son travail,   seul et en équipe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Anticipe le travail et le temps nécessaires pour respecter les échéances lors de travaux réalisés seuls ou en équipe. Planifie son travail et tient son agenda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préparaton ppt </a:t>
                      </a:r>
                      <a:b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de l'oral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respect deadline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6565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Utiliser des outils  facilitant le travail d'équipe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Utilise des outils de travail collaboratif (documents partagés, WhatsApp, Discord, …) lors de travaux en équipe.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pour lecture et analyse article et préparation du PPT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Compétence travaillée mais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à évaluer ici</a:t>
                      </a:r>
                    </a:p>
                  </a:txBody>
                  <a:tcPr marL="3288" marR="3288" marT="3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1451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Villebon201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Villebon2018" id="{4B7DFC56-37CA-4CE9-B980-10839CC1A20E}" vid="{507E511B-0D2D-4357-87C6-2428FC936D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6276</TotalTime>
  <Words>1349</Words>
  <Application>Microsoft Macintosh PowerPoint</Application>
  <PresentationFormat>Grand écran</PresentationFormat>
  <Paragraphs>195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ThèmeVillebon2018</vt:lpstr>
      <vt:lpstr>En route pour le S2!</vt:lpstr>
      <vt:lpstr>Bilan du S1</vt:lpstr>
      <vt:lpstr>Semestre 1 (S1)</vt:lpstr>
      <vt:lpstr>Bilan du S1</vt:lpstr>
      <vt:lpstr>Analyse  d’articles scientifiques  Les grandes lignes du travail</vt:lpstr>
      <vt:lpstr>Analyse  d’articles scientifiques  Les grandes lignes du travail (2)</vt:lpstr>
      <vt:lpstr>Analyse  d’articles scientifiques  Les grandes lignes du travail (3)</vt:lpstr>
      <vt:lpstr>Analyse  d’articles scientifiques  L’évaluation</vt:lpstr>
      <vt:lpstr>Analyse  d’articles scientifiques  L’évaluation</vt:lpstr>
      <vt:lpstr>Analyse  d’articles scientifiques  les groupes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Franck</dc:creator>
  <cp:lastModifiedBy>Martine Thomas</cp:lastModifiedBy>
  <cp:revision>265</cp:revision>
  <dcterms:created xsi:type="dcterms:W3CDTF">2017-06-17T20:50:38Z</dcterms:created>
  <dcterms:modified xsi:type="dcterms:W3CDTF">2025-01-14T09:03:24Z</dcterms:modified>
</cp:coreProperties>
</file>