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7"/>
  </p:notesMasterIdLst>
  <p:sldIdLst>
    <p:sldId id="256" r:id="rId2"/>
    <p:sldId id="257" r:id="rId3"/>
    <p:sldId id="258" r:id="rId4"/>
    <p:sldId id="260" r:id="rId5"/>
    <p:sldId id="261" r:id="rId6"/>
    <p:sldId id="284" r:id="rId7"/>
    <p:sldId id="279" r:id="rId8"/>
    <p:sldId id="280" r:id="rId9"/>
    <p:sldId id="329" r:id="rId10"/>
    <p:sldId id="347" r:id="rId11"/>
    <p:sldId id="349" r:id="rId12"/>
    <p:sldId id="350" r:id="rId13"/>
    <p:sldId id="348" r:id="rId14"/>
    <p:sldId id="262" r:id="rId15"/>
    <p:sldId id="263" r:id="rId16"/>
    <p:sldId id="282" r:id="rId17"/>
    <p:sldId id="267" r:id="rId18"/>
    <p:sldId id="268" r:id="rId19"/>
    <p:sldId id="335" r:id="rId20"/>
    <p:sldId id="351" r:id="rId21"/>
    <p:sldId id="336" r:id="rId22"/>
    <p:sldId id="337" r:id="rId23"/>
    <p:sldId id="339" r:id="rId24"/>
    <p:sldId id="338" r:id="rId25"/>
    <p:sldId id="340" r:id="rId26"/>
    <p:sldId id="341" r:id="rId27"/>
    <p:sldId id="353" r:id="rId28"/>
    <p:sldId id="342" r:id="rId29"/>
    <p:sldId id="343" r:id="rId30"/>
    <p:sldId id="328" r:id="rId31"/>
    <p:sldId id="293" r:id="rId32"/>
    <p:sldId id="345" r:id="rId33"/>
    <p:sldId id="344" r:id="rId34"/>
    <p:sldId id="352" r:id="rId35"/>
    <p:sldId id="346"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5" autoAdjust="0"/>
    <p:restoredTop sz="77164" autoAdjust="0"/>
  </p:normalViewPr>
  <p:slideViewPr>
    <p:cSldViewPr snapToGrid="0">
      <p:cViewPr>
        <p:scale>
          <a:sx n="70" d="100"/>
          <a:sy n="70" d="100"/>
        </p:scale>
        <p:origin x="627"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D3ADA1-92B6-4923-AC44-4205280F040B}" type="datetimeFigureOut">
              <a:rPr lang="fr-FR" smtClean="0"/>
              <a:t>05/02/2025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53DBCB-5D45-4535-8111-1EA76C930A1A}" type="slidenum">
              <a:rPr lang="fr-FR" smtClean="0"/>
              <a:t>‹N°›</a:t>
            </a:fld>
            <a:endParaRPr lang="fr-FR"/>
          </a:p>
        </p:txBody>
      </p:sp>
    </p:spTree>
    <p:extLst>
      <p:ext uri="{BB962C8B-B14F-4D97-AF65-F5344CB8AC3E}">
        <p14:creationId xmlns:p14="http://schemas.microsoft.com/office/powerpoint/2010/main" val="2091466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453DBCB-5D45-4535-8111-1EA76C930A1A}" type="slidenum">
              <a:rPr lang="fr-FR" smtClean="0"/>
              <a:t>3</a:t>
            </a:fld>
            <a:endParaRPr lang="fr-FR"/>
          </a:p>
        </p:txBody>
      </p:sp>
    </p:spTree>
    <p:extLst>
      <p:ext uri="{BB962C8B-B14F-4D97-AF65-F5344CB8AC3E}">
        <p14:creationId xmlns:p14="http://schemas.microsoft.com/office/powerpoint/2010/main" val="4229884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4676D-8E41-0BFC-5C98-B2760F7B797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6C3CA28-35F8-1FE7-084A-349BE469FA1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2CBFDC0-BC84-FFA6-5266-63F43E9CE80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E0D4044-2EB0-B2E2-F3FA-C0506368B781}"/>
              </a:ext>
            </a:extLst>
          </p:cNvPr>
          <p:cNvSpPr>
            <a:spLocks noGrp="1"/>
          </p:cNvSpPr>
          <p:nvPr>
            <p:ph type="sldNum" sz="quarter" idx="5"/>
          </p:nvPr>
        </p:nvSpPr>
        <p:spPr/>
        <p:txBody>
          <a:bodyPr/>
          <a:lstStyle/>
          <a:p>
            <a:fld id="{D453DBCB-5D45-4535-8111-1EA76C930A1A}" type="slidenum">
              <a:rPr lang="fr-FR" smtClean="0"/>
              <a:t>21</a:t>
            </a:fld>
            <a:endParaRPr lang="fr-FR"/>
          </a:p>
        </p:txBody>
      </p:sp>
    </p:spTree>
    <p:extLst>
      <p:ext uri="{BB962C8B-B14F-4D97-AF65-F5344CB8AC3E}">
        <p14:creationId xmlns:p14="http://schemas.microsoft.com/office/powerpoint/2010/main" val="1679005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5F9DB-1470-FB96-F94B-3484BEAFA44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04A65AF-CB36-CE6C-CBA4-76F0D23A602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E10A8CE-00C8-AA0C-B898-852A9A983CB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F90C0F9-0B5E-2249-FB78-CC92968E53A5}"/>
              </a:ext>
            </a:extLst>
          </p:cNvPr>
          <p:cNvSpPr>
            <a:spLocks noGrp="1"/>
          </p:cNvSpPr>
          <p:nvPr>
            <p:ph type="sldNum" sz="quarter" idx="5"/>
          </p:nvPr>
        </p:nvSpPr>
        <p:spPr/>
        <p:txBody>
          <a:bodyPr/>
          <a:lstStyle/>
          <a:p>
            <a:fld id="{D453DBCB-5D45-4535-8111-1EA76C930A1A}" type="slidenum">
              <a:rPr lang="fr-FR" smtClean="0"/>
              <a:t>22</a:t>
            </a:fld>
            <a:endParaRPr lang="fr-FR"/>
          </a:p>
        </p:txBody>
      </p:sp>
    </p:spTree>
    <p:extLst>
      <p:ext uri="{BB962C8B-B14F-4D97-AF65-F5344CB8AC3E}">
        <p14:creationId xmlns:p14="http://schemas.microsoft.com/office/powerpoint/2010/main" val="1666075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A2D07-EE91-7829-7B52-B40411E0B74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0870860-EBB6-9C4A-05EA-F805136CC6F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E542B4D-D5E1-A5BB-FBD2-D0542D960FF7}"/>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E9D44DA2-F1AB-9956-E83D-9BAA9771A468}"/>
              </a:ext>
            </a:extLst>
          </p:cNvPr>
          <p:cNvSpPr>
            <a:spLocks noGrp="1"/>
          </p:cNvSpPr>
          <p:nvPr>
            <p:ph type="sldNum" sz="quarter" idx="5"/>
          </p:nvPr>
        </p:nvSpPr>
        <p:spPr/>
        <p:txBody>
          <a:bodyPr/>
          <a:lstStyle/>
          <a:p>
            <a:fld id="{D453DBCB-5D45-4535-8111-1EA76C930A1A}" type="slidenum">
              <a:rPr lang="fr-FR" smtClean="0"/>
              <a:t>23</a:t>
            </a:fld>
            <a:endParaRPr lang="fr-FR"/>
          </a:p>
        </p:txBody>
      </p:sp>
    </p:spTree>
    <p:extLst>
      <p:ext uri="{BB962C8B-B14F-4D97-AF65-F5344CB8AC3E}">
        <p14:creationId xmlns:p14="http://schemas.microsoft.com/office/powerpoint/2010/main" val="326789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DADB7-49CC-7755-1525-D71AAE15F03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CC654B3-4F78-C5D0-BF86-CD180AB214B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7676F7A-7892-AEA7-0351-1D2D1B5A595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7AA62B97-E517-E339-F61E-C986F0BEF217}"/>
              </a:ext>
            </a:extLst>
          </p:cNvPr>
          <p:cNvSpPr>
            <a:spLocks noGrp="1"/>
          </p:cNvSpPr>
          <p:nvPr>
            <p:ph type="sldNum" sz="quarter" idx="5"/>
          </p:nvPr>
        </p:nvSpPr>
        <p:spPr/>
        <p:txBody>
          <a:bodyPr/>
          <a:lstStyle/>
          <a:p>
            <a:fld id="{D453DBCB-5D45-4535-8111-1EA76C930A1A}" type="slidenum">
              <a:rPr lang="fr-FR" smtClean="0"/>
              <a:t>24</a:t>
            </a:fld>
            <a:endParaRPr lang="fr-FR"/>
          </a:p>
        </p:txBody>
      </p:sp>
    </p:spTree>
    <p:extLst>
      <p:ext uri="{BB962C8B-B14F-4D97-AF65-F5344CB8AC3E}">
        <p14:creationId xmlns:p14="http://schemas.microsoft.com/office/powerpoint/2010/main" val="3326739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EF620-F560-0451-E551-A291250F821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1A2DF2C-21CA-14E8-295A-071011B1AA4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AE370F2-275B-341B-C9DD-D4FB96CAA88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0BDA2E6-0F73-6211-2C98-C740F6054B13}"/>
              </a:ext>
            </a:extLst>
          </p:cNvPr>
          <p:cNvSpPr>
            <a:spLocks noGrp="1"/>
          </p:cNvSpPr>
          <p:nvPr>
            <p:ph type="sldNum" sz="quarter" idx="5"/>
          </p:nvPr>
        </p:nvSpPr>
        <p:spPr/>
        <p:txBody>
          <a:bodyPr/>
          <a:lstStyle/>
          <a:p>
            <a:fld id="{D453DBCB-5D45-4535-8111-1EA76C930A1A}" type="slidenum">
              <a:rPr lang="fr-FR" smtClean="0"/>
              <a:t>25</a:t>
            </a:fld>
            <a:endParaRPr lang="fr-FR"/>
          </a:p>
        </p:txBody>
      </p:sp>
    </p:spTree>
    <p:extLst>
      <p:ext uri="{BB962C8B-B14F-4D97-AF65-F5344CB8AC3E}">
        <p14:creationId xmlns:p14="http://schemas.microsoft.com/office/powerpoint/2010/main" val="1460815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F6684-F336-7EF4-02BE-546632DEA50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4D9EE07-89C7-6703-3DDE-DE20682674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CE5F602-2C7B-003B-C78E-A9DB00B81ED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3F1C1B5-DA7E-87CD-0695-37BF53FEEEC1}"/>
              </a:ext>
            </a:extLst>
          </p:cNvPr>
          <p:cNvSpPr>
            <a:spLocks noGrp="1"/>
          </p:cNvSpPr>
          <p:nvPr>
            <p:ph type="sldNum" sz="quarter" idx="5"/>
          </p:nvPr>
        </p:nvSpPr>
        <p:spPr/>
        <p:txBody>
          <a:bodyPr/>
          <a:lstStyle/>
          <a:p>
            <a:fld id="{D453DBCB-5D45-4535-8111-1EA76C930A1A}" type="slidenum">
              <a:rPr lang="fr-FR" smtClean="0"/>
              <a:t>26</a:t>
            </a:fld>
            <a:endParaRPr lang="fr-FR"/>
          </a:p>
        </p:txBody>
      </p:sp>
    </p:spTree>
    <p:extLst>
      <p:ext uri="{BB962C8B-B14F-4D97-AF65-F5344CB8AC3E}">
        <p14:creationId xmlns:p14="http://schemas.microsoft.com/office/powerpoint/2010/main" val="3774296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A4652-C5C6-4F87-E853-8FF0A1EAB4C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D87EAB7-B13B-F334-4BD4-4B5AE839A6F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CD6EF8C-AC99-D19F-C323-81FE836A751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CC7B7EB-A887-9609-597E-6024754568A7}"/>
              </a:ext>
            </a:extLst>
          </p:cNvPr>
          <p:cNvSpPr>
            <a:spLocks noGrp="1"/>
          </p:cNvSpPr>
          <p:nvPr>
            <p:ph type="sldNum" sz="quarter" idx="5"/>
          </p:nvPr>
        </p:nvSpPr>
        <p:spPr/>
        <p:txBody>
          <a:bodyPr/>
          <a:lstStyle/>
          <a:p>
            <a:fld id="{D453DBCB-5D45-4535-8111-1EA76C930A1A}" type="slidenum">
              <a:rPr lang="fr-FR" smtClean="0"/>
              <a:t>28</a:t>
            </a:fld>
            <a:endParaRPr lang="fr-FR"/>
          </a:p>
        </p:txBody>
      </p:sp>
    </p:spTree>
    <p:extLst>
      <p:ext uri="{BB962C8B-B14F-4D97-AF65-F5344CB8AC3E}">
        <p14:creationId xmlns:p14="http://schemas.microsoft.com/office/powerpoint/2010/main" val="2862516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A82E1-2C91-3900-5ED4-01C7A350215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3F8457A-3D88-2F65-CAB2-C93D44BF6F1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685BEE5-9D18-0CB1-7CE4-21CC1516108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E21E0CBC-1086-7DFC-ADA1-AA9462BF80F7}"/>
              </a:ext>
            </a:extLst>
          </p:cNvPr>
          <p:cNvSpPr>
            <a:spLocks noGrp="1"/>
          </p:cNvSpPr>
          <p:nvPr>
            <p:ph type="sldNum" sz="quarter" idx="5"/>
          </p:nvPr>
        </p:nvSpPr>
        <p:spPr/>
        <p:txBody>
          <a:bodyPr/>
          <a:lstStyle/>
          <a:p>
            <a:fld id="{D453DBCB-5D45-4535-8111-1EA76C930A1A}" type="slidenum">
              <a:rPr lang="fr-FR" smtClean="0"/>
              <a:t>29</a:t>
            </a:fld>
            <a:endParaRPr lang="fr-FR"/>
          </a:p>
        </p:txBody>
      </p:sp>
    </p:spTree>
    <p:extLst>
      <p:ext uri="{BB962C8B-B14F-4D97-AF65-F5344CB8AC3E}">
        <p14:creationId xmlns:p14="http://schemas.microsoft.com/office/powerpoint/2010/main" val="2794065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453DBCB-5D45-4535-8111-1EA76C930A1A}" type="slidenum">
              <a:rPr lang="fr-FR" smtClean="0"/>
              <a:t>31</a:t>
            </a:fld>
            <a:endParaRPr lang="fr-FR"/>
          </a:p>
        </p:txBody>
      </p:sp>
    </p:spTree>
    <p:extLst>
      <p:ext uri="{BB962C8B-B14F-4D97-AF65-F5344CB8AC3E}">
        <p14:creationId xmlns:p14="http://schemas.microsoft.com/office/powerpoint/2010/main" val="458249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7441A-6820-01B4-8318-98773352949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80EE5F9-9A80-0B67-9256-76D4E0CC15E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FA4A81A-7909-708C-9B4D-6459C5823F2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2B0E6AF-0DAC-04E1-3A21-E1CD236F445C}"/>
              </a:ext>
            </a:extLst>
          </p:cNvPr>
          <p:cNvSpPr>
            <a:spLocks noGrp="1"/>
          </p:cNvSpPr>
          <p:nvPr>
            <p:ph type="sldNum" sz="quarter" idx="5"/>
          </p:nvPr>
        </p:nvSpPr>
        <p:spPr/>
        <p:txBody>
          <a:bodyPr/>
          <a:lstStyle/>
          <a:p>
            <a:fld id="{D453DBCB-5D45-4535-8111-1EA76C930A1A}" type="slidenum">
              <a:rPr lang="fr-FR" smtClean="0"/>
              <a:t>33</a:t>
            </a:fld>
            <a:endParaRPr lang="fr-FR"/>
          </a:p>
        </p:txBody>
      </p:sp>
    </p:spTree>
    <p:extLst>
      <p:ext uri="{BB962C8B-B14F-4D97-AF65-F5344CB8AC3E}">
        <p14:creationId xmlns:p14="http://schemas.microsoft.com/office/powerpoint/2010/main" val="930820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453DBCB-5D45-4535-8111-1EA76C930A1A}" type="slidenum">
              <a:rPr lang="fr-FR" smtClean="0"/>
              <a:t>6</a:t>
            </a:fld>
            <a:endParaRPr lang="fr-FR"/>
          </a:p>
        </p:txBody>
      </p:sp>
    </p:spTree>
    <p:extLst>
      <p:ext uri="{BB962C8B-B14F-4D97-AF65-F5344CB8AC3E}">
        <p14:creationId xmlns:p14="http://schemas.microsoft.com/office/powerpoint/2010/main" val="2358945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4E893-F575-B755-5CEE-5BFA4FCE28D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BAFFAED-E732-CA4E-3593-69BF26846F9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ABCDAF4-D3E7-114E-5916-DE30181C048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D06EFFD-010C-5F63-A0BC-65B4B767D538}"/>
              </a:ext>
            </a:extLst>
          </p:cNvPr>
          <p:cNvSpPr>
            <a:spLocks noGrp="1"/>
          </p:cNvSpPr>
          <p:nvPr>
            <p:ph type="sldNum" sz="quarter" idx="5"/>
          </p:nvPr>
        </p:nvSpPr>
        <p:spPr/>
        <p:txBody>
          <a:bodyPr/>
          <a:lstStyle/>
          <a:p>
            <a:fld id="{D453DBCB-5D45-4535-8111-1EA76C930A1A}" type="slidenum">
              <a:rPr lang="fr-FR" smtClean="0"/>
              <a:t>35</a:t>
            </a:fld>
            <a:endParaRPr lang="fr-FR"/>
          </a:p>
        </p:txBody>
      </p:sp>
    </p:spTree>
    <p:extLst>
      <p:ext uri="{BB962C8B-B14F-4D97-AF65-F5344CB8AC3E}">
        <p14:creationId xmlns:p14="http://schemas.microsoft.com/office/powerpoint/2010/main" val="147442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453DBCB-5D45-4535-8111-1EA76C930A1A}" type="slidenum">
              <a:rPr lang="fr-FR" smtClean="0"/>
              <a:t>9</a:t>
            </a:fld>
            <a:endParaRPr lang="fr-FR"/>
          </a:p>
        </p:txBody>
      </p:sp>
    </p:spTree>
    <p:extLst>
      <p:ext uri="{BB962C8B-B14F-4D97-AF65-F5344CB8AC3E}">
        <p14:creationId xmlns:p14="http://schemas.microsoft.com/office/powerpoint/2010/main" val="2575026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453DBCB-5D45-4535-8111-1EA76C930A1A}" type="slidenum">
              <a:rPr lang="fr-FR" smtClean="0"/>
              <a:t>10</a:t>
            </a:fld>
            <a:endParaRPr lang="fr-FR"/>
          </a:p>
        </p:txBody>
      </p:sp>
    </p:spTree>
    <p:extLst>
      <p:ext uri="{BB962C8B-B14F-4D97-AF65-F5344CB8AC3E}">
        <p14:creationId xmlns:p14="http://schemas.microsoft.com/office/powerpoint/2010/main" val="3660354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016FB-03F6-982B-5237-EEB92876617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C21AC50-C4F0-D8DB-D42C-295F262A7C7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01AC474-C823-3A84-EB2C-434E32C17A1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E5901128-9196-9EB1-436A-BFB08888A3D6}"/>
              </a:ext>
            </a:extLst>
          </p:cNvPr>
          <p:cNvSpPr>
            <a:spLocks noGrp="1"/>
          </p:cNvSpPr>
          <p:nvPr>
            <p:ph type="sldNum" sz="quarter" idx="5"/>
          </p:nvPr>
        </p:nvSpPr>
        <p:spPr/>
        <p:txBody>
          <a:bodyPr/>
          <a:lstStyle/>
          <a:p>
            <a:fld id="{D453DBCB-5D45-4535-8111-1EA76C930A1A}" type="slidenum">
              <a:rPr lang="fr-FR" smtClean="0"/>
              <a:t>11</a:t>
            </a:fld>
            <a:endParaRPr lang="fr-FR"/>
          </a:p>
        </p:txBody>
      </p:sp>
    </p:spTree>
    <p:extLst>
      <p:ext uri="{BB962C8B-B14F-4D97-AF65-F5344CB8AC3E}">
        <p14:creationId xmlns:p14="http://schemas.microsoft.com/office/powerpoint/2010/main" val="2732762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453DBCB-5D45-4535-8111-1EA76C930A1A}" type="slidenum">
              <a:rPr lang="fr-FR" smtClean="0"/>
              <a:t>13</a:t>
            </a:fld>
            <a:endParaRPr lang="fr-FR"/>
          </a:p>
        </p:txBody>
      </p:sp>
    </p:spTree>
    <p:extLst>
      <p:ext uri="{BB962C8B-B14F-4D97-AF65-F5344CB8AC3E}">
        <p14:creationId xmlns:p14="http://schemas.microsoft.com/office/powerpoint/2010/main" val="3044275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453DBCB-5D45-4535-8111-1EA76C930A1A}" type="slidenum">
              <a:rPr lang="fr-FR" smtClean="0"/>
              <a:t>15</a:t>
            </a:fld>
            <a:endParaRPr lang="fr-FR"/>
          </a:p>
        </p:txBody>
      </p:sp>
    </p:spTree>
    <p:extLst>
      <p:ext uri="{BB962C8B-B14F-4D97-AF65-F5344CB8AC3E}">
        <p14:creationId xmlns:p14="http://schemas.microsoft.com/office/powerpoint/2010/main" val="515422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453DBCB-5D45-4535-8111-1EA76C930A1A}" type="slidenum">
              <a:rPr lang="fr-FR" smtClean="0"/>
              <a:t>17</a:t>
            </a:fld>
            <a:endParaRPr lang="fr-FR"/>
          </a:p>
        </p:txBody>
      </p:sp>
    </p:spTree>
    <p:extLst>
      <p:ext uri="{BB962C8B-B14F-4D97-AF65-F5344CB8AC3E}">
        <p14:creationId xmlns:p14="http://schemas.microsoft.com/office/powerpoint/2010/main" val="959604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453DBCB-5D45-4535-8111-1EA76C930A1A}" type="slidenum">
              <a:rPr lang="fr-FR" smtClean="0"/>
              <a:t>20</a:t>
            </a:fld>
            <a:endParaRPr lang="fr-FR"/>
          </a:p>
        </p:txBody>
      </p:sp>
    </p:spTree>
    <p:extLst>
      <p:ext uri="{BB962C8B-B14F-4D97-AF65-F5344CB8AC3E}">
        <p14:creationId xmlns:p14="http://schemas.microsoft.com/office/powerpoint/2010/main" val="39254162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75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fr-FR"/>
              <a:t>Modifiez le style du titre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2/5/2025</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fr-FR"/>
              <a:t>Cliquez sur l'icône pour ajouter une image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fr-FR"/>
              <a:t>Modifiez le style du titre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fr-FR"/>
              <a:t>Modifiez le style du titre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fr-FR"/>
              <a:t>Modifiez le style du titre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fr-FR"/>
              <a:t>Modifiez le style du titre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dirty="0"/>
              <a:t>2/5/2025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fr-FR"/>
              <a:t>Modifiez le style du titre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r-FR"/>
              <a:t>Cliquez sur l'icône pour ajouter une image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r-FR"/>
              <a:t>Cliquez sur l'icône pour ajouter une image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r-FR"/>
              <a:t>Cliquez sur l'icône pour ajouter une image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dirty="0"/>
              <a:t>2/5/2025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fr-FR"/>
              <a:t>Modifiez le style du titre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dirty="0"/>
              <a:t>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fr-FR"/>
              <a:t>Modifiez le style du titre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141410" y="3073397"/>
            <a:ext cx="4878391" cy="271780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172200" y="3073397"/>
            <a:ext cx="4875210" cy="271780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2/5/2025</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fr.vittascience.com/"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makecode.microbit.org/#editor"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7DC00DBD-E0C9-4A03-9A98-3DDE943C9558}"/>
              </a:ext>
            </a:extLst>
          </p:cNvPr>
          <p:cNvSpPr>
            <a:spLocks noGrp="1"/>
          </p:cNvSpPr>
          <p:nvPr>
            <p:ph type="subTitle" idx="1"/>
          </p:nvPr>
        </p:nvSpPr>
        <p:spPr>
          <a:xfrm>
            <a:off x="2141467" y="4231516"/>
            <a:ext cx="8791575" cy="1655762"/>
          </a:xfrm>
        </p:spPr>
        <p:txBody>
          <a:bodyPr>
            <a:normAutofit fontScale="70000" lnSpcReduction="20000"/>
          </a:bodyPr>
          <a:lstStyle/>
          <a:p>
            <a:r>
              <a:rPr lang="fr-FR" dirty="0"/>
              <a:t>                                                                                                 </a:t>
            </a:r>
          </a:p>
          <a:p>
            <a:endParaRPr lang="fr-FR" dirty="0"/>
          </a:p>
          <a:p>
            <a:endParaRPr lang="fr-FR" dirty="0"/>
          </a:p>
          <a:p>
            <a:r>
              <a:rPr lang="fr-FR" dirty="0"/>
              <a:t>                                                                                                         INSPE   2024-2025 – </a:t>
            </a:r>
            <a:r>
              <a:rPr lang="fr-FR" dirty="0" err="1"/>
              <a:t>N.Gallet</a:t>
            </a:r>
            <a:r>
              <a:rPr lang="fr-FR" dirty="0"/>
              <a:t> et E.DUHAMEL</a:t>
            </a:r>
          </a:p>
        </p:txBody>
      </p:sp>
      <p:sp>
        <p:nvSpPr>
          <p:cNvPr id="4" name="Titre 1">
            <a:extLst>
              <a:ext uri="{FF2B5EF4-FFF2-40B4-BE49-F238E27FC236}">
                <a16:creationId xmlns:a16="http://schemas.microsoft.com/office/drawing/2014/main" id="{01A20684-54B2-4043-BC0A-61B1FFDB68AE}"/>
              </a:ext>
            </a:extLst>
          </p:cNvPr>
          <p:cNvSpPr>
            <a:spLocks noGrp="1"/>
          </p:cNvSpPr>
          <p:nvPr>
            <p:ph type="ctrTitle"/>
          </p:nvPr>
        </p:nvSpPr>
        <p:spPr>
          <a:xfrm>
            <a:off x="1876425" y="1122363"/>
            <a:ext cx="8791575" cy="1655762"/>
          </a:xfrm>
        </p:spPr>
        <p:txBody>
          <a:bodyPr/>
          <a:lstStyle/>
          <a:p>
            <a:pPr algn="ctr"/>
            <a:r>
              <a:rPr lang="fr-FR" dirty="0"/>
              <a:t>DOMAINES D’apprentissage en technologie </a:t>
            </a:r>
          </a:p>
        </p:txBody>
      </p:sp>
      <p:sp>
        <p:nvSpPr>
          <p:cNvPr id="2" name="Titre 1">
            <a:extLst>
              <a:ext uri="{FF2B5EF4-FFF2-40B4-BE49-F238E27FC236}">
                <a16:creationId xmlns:a16="http://schemas.microsoft.com/office/drawing/2014/main" id="{C858D273-59A9-8229-15A8-391001034968}"/>
              </a:ext>
            </a:extLst>
          </p:cNvPr>
          <p:cNvSpPr txBox="1">
            <a:spLocks/>
          </p:cNvSpPr>
          <p:nvPr/>
        </p:nvSpPr>
        <p:spPr>
          <a:xfrm>
            <a:off x="1816790" y="3065704"/>
            <a:ext cx="8791575" cy="16557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r>
              <a:rPr lang="fr-FR" dirty="0"/>
              <a:t>EC 261</a:t>
            </a:r>
          </a:p>
          <a:p>
            <a:pPr algn="ctr"/>
            <a:r>
              <a:rPr lang="fr-FR" dirty="0"/>
              <a:t>Cours </a:t>
            </a:r>
            <a:r>
              <a:rPr lang="fr-FR"/>
              <a:t>n°2</a:t>
            </a:r>
            <a:endParaRPr lang="fr-FR" dirty="0"/>
          </a:p>
        </p:txBody>
      </p:sp>
    </p:spTree>
    <p:extLst>
      <p:ext uri="{BB962C8B-B14F-4D97-AF65-F5344CB8AC3E}">
        <p14:creationId xmlns:p14="http://schemas.microsoft.com/office/powerpoint/2010/main" val="2879349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9660BF4-8AC5-0B4F-3EF5-5BFFD7FF188B}"/>
              </a:ext>
            </a:extLst>
          </p:cNvPr>
          <p:cNvSpPr txBox="1"/>
          <p:nvPr/>
        </p:nvSpPr>
        <p:spPr>
          <a:xfrm>
            <a:off x="1209261" y="414275"/>
            <a:ext cx="9773478" cy="923330"/>
          </a:xfrm>
          <a:prstGeom prst="rect">
            <a:avLst/>
          </a:prstGeom>
          <a:noFill/>
        </p:spPr>
        <p:txBody>
          <a:bodyPr wrap="square" rtlCol="0">
            <a:spAutoFit/>
          </a:bodyPr>
          <a:lstStyle/>
          <a:p>
            <a:pPr algn="ctr"/>
            <a:r>
              <a:rPr lang="fr-FR" sz="3600" dirty="0">
                <a:latin typeface="+mj-lt"/>
              </a:rPr>
              <a:t>CIRCUITS ÉLECTRIQUES SIMPLES</a:t>
            </a:r>
            <a:br>
              <a:rPr lang="fr-FR" sz="1800" b="1" i="0" u="none" strike="noStrike" baseline="0" dirty="0">
                <a:solidFill>
                  <a:schemeClr val="bg1"/>
                </a:solidFill>
                <a:latin typeface="Marianne"/>
              </a:rPr>
            </a:br>
            <a:endParaRPr lang="fr-FR" dirty="0"/>
          </a:p>
        </p:txBody>
      </p:sp>
      <p:sp>
        <p:nvSpPr>
          <p:cNvPr id="4" name="ZoneTexte 3">
            <a:extLst>
              <a:ext uri="{FF2B5EF4-FFF2-40B4-BE49-F238E27FC236}">
                <a16:creationId xmlns:a16="http://schemas.microsoft.com/office/drawing/2014/main" id="{F76EE3E0-E3FE-219A-658D-B14782A3F5E7}"/>
              </a:ext>
            </a:extLst>
          </p:cNvPr>
          <p:cNvSpPr txBox="1"/>
          <p:nvPr/>
        </p:nvSpPr>
        <p:spPr>
          <a:xfrm>
            <a:off x="974814" y="1101861"/>
            <a:ext cx="10141226" cy="923330"/>
          </a:xfrm>
          <a:prstGeom prst="rect">
            <a:avLst/>
          </a:prstGeom>
          <a:noFill/>
        </p:spPr>
        <p:txBody>
          <a:bodyPr wrap="square" rtlCol="0">
            <a:spAutoFit/>
          </a:bodyPr>
          <a:lstStyle/>
          <a:p>
            <a:r>
              <a:rPr lang="fr-FR" sz="3600" dirty="0">
                <a:latin typeface="+mj-lt"/>
              </a:rPr>
              <a:t>Rappel des symboles normalisés</a:t>
            </a:r>
            <a:br>
              <a:rPr lang="fr-FR" sz="1800" b="1" i="0" u="none" strike="noStrike" baseline="0" dirty="0">
                <a:solidFill>
                  <a:schemeClr val="bg1"/>
                </a:solidFill>
                <a:latin typeface="Marianne"/>
              </a:rPr>
            </a:br>
            <a:endParaRPr lang="fr-FR" dirty="0"/>
          </a:p>
        </p:txBody>
      </p:sp>
      <p:pic>
        <p:nvPicPr>
          <p:cNvPr id="6" name="Image 5">
            <a:extLst>
              <a:ext uri="{FF2B5EF4-FFF2-40B4-BE49-F238E27FC236}">
                <a16:creationId xmlns:a16="http://schemas.microsoft.com/office/drawing/2014/main" id="{436E4C87-EB13-97DB-E64A-7DB9E91D8834}"/>
              </a:ext>
            </a:extLst>
          </p:cNvPr>
          <p:cNvPicPr>
            <a:picLocks noChangeAspect="1"/>
          </p:cNvPicPr>
          <p:nvPr/>
        </p:nvPicPr>
        <p:blipFill>
          <a:blip r:embed="rId3"/>
          <a:stretch>
            <a:fillRect/>
          </a:stretch>
        </p:blipFill>
        <p:spPr>
          <a:xfrm>
            <a:off x="1777801" y="2276374"/>
            <a:ext cx="857370" cy="543001"/>
          </a:xfrm>
          <a:prstGeom prst="rect">
            <a:avLst/>
          </a:prstGeom>
        </p:spPr>
      </p:pic>
      <p:sp>
        <p:nvSpPr>
          <p:cNvPr id="7" name="ZoneTexte 6">
            <a:extLst>
              <a:ext uri="{FF2B5EF4-FFF2-40B4-BE49-F238E27FC236}">
                <a16:creationId xmlns:a16="http://schemas.microsoft.com/office/drawing/2014/main" id="{F0349351-C96F-FC81-EB71-A7AB54B909E2}"/>
              </a:ext>
            </a:extLst>
          </p:cNvPr>
          <p:cNvSpPr txBox="1"/>
          <p:nvPr/>
        </p:nvSpPr>
        <p:spPr>
          <a:xfrm>
            <a:off x="1777801" y="2908975"/>
            <a:ext cx="1056861" cy="461665"/>
          </a:xfrm>
          <a:prstGeom prst="rect">
            <a:avLst/>
          </a:prstGeom>
          <a:noFill/>
        </p:spPr>
        <p:txBody>
          <a:bodyPr wrap="square" rtlCol="0">
            <a:spAutoFit/>
          </a:bodyPr>
          <a:lstStyle/>
          <a:p>
            <a:r>
              <a:rPr lang="fr-FR" sz="2400" b="1" dirty="0"/>
              <a:t>Pile</a:t>
            </a:r>
          </a:p>
        </p:txBody>
      </p:sp>
      <p:pic>
        <p:nvPicPr>
          <p:cNvPr id="9" name="Image 8">
            <a:extLst>
              <a:ext uri="{FF2B5EF4-FFF2-40B4-BE49-F238E27FC236}">
                <a16:creationId xmlns:a16="http://schemas.microsoft.com/office/drawing/2014/main" id="{09BA2AB7-4A0D-7C50-1481-86E30A0BF728}"/>
              </a:ext>
            </a:extLst>
          </p:cNvPr>
          <p:cNvPicPr>
            <a:picLocks noChangeAspect="1"/>
          </p:cNvPicPr>
          <p:nvPr/>
        </p:nvPicPr>
        <p:blipFill>
          <a:blip r:embed="rId4"/>
          <a:stretch>
            <a:fillRect/>
          </a:stretch>
        </p:blipFill>
        <p:spPr>
          <a:xfrm>
            <a:off x="4785569" y="2291288"/>
            <a:ext cx="876422" cy="604922"/>
          </a:xfrm>
          <a:prstGeom prst="rect">
            <a:avLst/>
          </a:prstGeom>
        </p:spPr>
      </p:pic>
      <p:sp>
        <p:nvSpPr>
          <p:cNvPr id="10" name="ZoneTexte 9">
            <a:extLst>
              <a:ext uri="{FF2B5EF4-FFF2-40B4-BE49-F238E27FC236}">
                <a16:creationId xmlns:a16="http://schemas.microsoft.com/office/drawing/2014/main" id="{509C534A-7522-4A39-9DB2-8265A4C959AA}"/>
              </a:ext>
            </a:extLst>
          </p:cNvPr>
          <p:cNvSpPr txBox="1"/>
          <p:nvPr/>
        </p:nvSpPr>
        <p:spPr>
          <a:xfrm>
            <a:off x="4729238" y="2978641"/>
            <a:ext cx="1056861" cy="461665"/>
          </a:xfrm>
          <a:prstGeom prst="rect">
            <a:avLst/>
          </a:prstGeom>
          <a:noFill/>
        </p:spPr>
        <p:txBody>
          <a:bodyPr wrap="square" rtlCol="0">
            <a:spAutoFit/>
          </a:bodyPr>
          <a:lstStyle/>
          <a:p>
            <a:r>
              <a:rPr lang="fr-FR" sz="2400" b="1" dirty="0"/>
              <a:t>Lampe</a:t>
            </a:r>
          </a:p>
        </p:txBody>
      </p:sp>
      <p:pic>
        <p:nvPicPr>
          <p:cNvPr id="12" name="Image 11">
            <a:extLst>
              <a:ext uri="{FF2B5EF4-FFF2-40B4-BE49-F238E27FC236}">
                <a16:creationId xmlns:a16="http://schemas.microsoft.com/office/drawing/2014/main" id="{90651472-EEA3-F9B5-09F1-936B3E67ADA8}"/>
              </a:ext>
            </a:extLst>
          </p:cNvPr>
          <p:cNvPicPr>
            <a:picLocks noChangeAspect="1"/>
          </p:cNvPicPr>
          <p:nvPr/>
        </p:nvPicPr>
        <p:blipFill>
          <a:blip r:embed="rId5"/>
          <a:stretch>
            <a:fillRect/>
          </a:stretch>
        </p:blipFill>
        <p:spPr>
          <a:xfrm>
            <a:off x="1682023" y="3656777"/>
            <a:ext cx="1048926" cy="564806"/>
          </a:xfrm>
          <a:prstGeom prst="rect">
            <a:avLst/>
          </a:prstGeom>
        </p:spPr>
      </p:pic>
      <p:sp>
        <p:nvSpPr>
          <p:cNvPr id="13" name="ZoneTexte 12">
            <a:extLst>
              <a:ext uri="{FF2B5EF4-FFF2-40B4-BE49-F238E27FC236}">
                <a16:creationId xmlns:a16="http://schemas.microsoft.com/office/drawing/2014/main" id="{254A2367-8202-84F3-CC89-BFFDB42E4A9E}"/>
              </a:ext>
            </a:extLst>
          </p:cNvPr>
          <p:cNvSpPr txBox="1"/>
          <p:nvPr/>
        </p:nvSpPr>
        <p:spPr>
          <a:xfrm>
            <a:off x="1446496" y="4476207"/>
            <a:ext cx="1719469" cy="461665"/>
          </a:xfrm>
          <a:prstGeom prst="rect">
            <a:avLst/>
          </a:prstGeom>
          <a:noFill/>
        </p:spPr>
        <p:txBody>
          <a:bodyPr wrap="square" rtlCol="0">
            <a:spAutoFit/>
          </a:bodyPr>
          <a:lstStyle/>
          <a:p>
            <a:r>
              <a:rPr lang="fr-FR" sz="2400" b="1" dirty="0"/>
              <a:t>Générateur</a:t>
            </a:r>
          </a:p>
        </p:txBody>
      </p:sp>
      <p:pic>
        <p:nvPicPr>
          <p:cNvPr id="15" name="Image 14">
            <a:extLst>
              <a:ext uri="{FF2B5EF4-FFF2-40B4-BE49-F238E27FC236}">
                <a16:creationId xmlns:a16="http://schemas.microsoft.com/office/drawing/2014/main" id="{B41A427A-111E-B602-A84E-6F887C82714B}"/>
              </a:ext>
            </a:extLst>
          </p:cNvPr>
          <p:cNvPicPr>
            <a:picLocks noChangeAspect="1"/>
          </p:cNvPicPr>
          <p:nvPr/>
        </p:nvPicPr>
        <p:blipFill>
          <a:blip r:embed="rId6"/>
          <a:stretch>
            <a:fillRect/>
          </a:stretch>
        </p:blipFill>
        <p:spPr>
          <a:xfrm>
            <a:off x="4747462" y="3711145"/>
            <a:ext cx="952633" cy="566817"/>
          </a:xfrm>
          <a:prstGeom prst="rect">
            <a:avLst/>
          </a:prstGeom>
        </p:spPr>
      </p:pic>
      <p:sp>
        <p:nvSpPr>
          <p:cNvPr id="16" name="ZoneTexte 15">
            <a:extLst>
              <a:ext uri="{FF2B5EF4-FFF2-40B4-BE49-F238E27FC236}">
                <a16:creationId xmlns:a16="http://schemas.microsoft.com/office/drawing/2014/main" id="{76D7C03E-92E5-DB73-5CDC-FFB81EFC5BA0}"/>
              </a:ext>
            </a:extLst>
          </p:cNvPr>
          <p:cNvSpPr txBox="1"/>
          <p:nvPr/>
        </p:nvSpPr>
        <p:spPr>
          <a:xfrm>
            <a:off x="4798548" y="4434180"/>
            <a:ext cx="1056861" cy="461665"/>
          </a:xfrm>
          <a:prstGeom prst="rect">
            <a:avLst/>
          </a:prstGeom>
          <a:noFill/>
        </p:spPr>
        <p:txBody>
          <a:bodyPr wrap="square" rtlCol="0">
            <a:spAutoFit/>
          </a:bodyPr>
          <a:lstStyle/>
          <a:p>
            <a:r>
              <a:rPr lang="fr-FR" sz="2400" b="1" dirty="0"/>
              <a:t>Diode</a:t>
            </a:r>
          </a:p>
        </p:txBody>
      </p:sp>
      <p:pic>
        <p:nvPicPr>
          <p:cNvPr id="18" name="Image 17">
            <a:extLst>
              <a:ext uri="{FF2B5EF4-FFF2-40B4-BE49-F238E27FC236}">
                <a16:creationId xmlns:a16="http://schemas.microsoft.com/office/drawing/2014/main" id="{58F9D8AC-8EAB-817D-4B10-6EFFFE96B64B}"/>
              </a:ext>
            </a:extLst>
          </p:cNvPr>
          <p:cNvPicPr>
            <a:picLocks noChangeAspect="1"/>
          </p:cNvPicPr>
          <p:nvPr/>
        </p:nvPicPr>
        <p:blipFill>
          <a:blip r:embed="rId7"/>
          <a:stretch>
            <a:fillRect/>
          </a:stretch>
        </p:blipFill>
        <p:spPr>
          <a:xfrm>
            <a:off x="8314010" y="2245308"/>
            <a:ext cx="1028844" cy="433448"/>
          </a:xfrm>
          <a:prstGeom prst="rect">
            <a:avLst/>
          </a:prstGeom>
        </p:spPr>
      </p:pic>
      <p:sp>
        <p:nvSpPr>
          <p:cNvPr id="19" name="ZoneTexte 18">
            <a:extLst>
              <a:ext uri="{FF2B5EF4-FFF2-40B4-BE49-F238E27FC236}">
                <a16:creationId xmlns:a16="http://schemas.microsoft.com/office/drawing/2014/main" id="{2B0293CD-0CA5-2A99-6B13-5C081C4EACFE}"/>
              </a:ext>
            </a:extLst>
          </p:cNvPr>
          <p:cNvSpPr txBox="1"/>
          <p:nvPr/>
        </p:nvSpPr>
        <p:spPr>
          <a:xfrm>
            <a:off x="7581903" y="2819375"/>
            <a:ext cx="2973457" cy="461665"/>
          </a:xfrm>
          <a:prstGeom prst="rect">
            <a:avLst/>
          </a:prstGeom>
          <a:noFill/>
        </p:spPr>
        <p:txBody>
          <a:bodyPr wrap="square" rtlCol="0">
            <a:spAutoFit/>
          </a:bodyPr>
          <a:lstStyle/>
          <a:p>
            <a:r>
              <a:rPr lang="fr-FR" sz="2400" b="1" dirty="0"/>
              <a:t>Interrupteur ouvert</a:t>
            </a:r>
          </a:p>
        </p:txBody>
      </p:sp>
      <p:sp>
        <p:nvSpPr>
          <p:cNvPr id="20" name="ZoneTexte 19">
            <a:extLst>
              <a:ext uri="{FF2B5EF4-FFF2-40B4-BE49-F238E27FC236}">
                <a16:creationId xmlns:a16="http://schemas.microsoft.com/office/drawing/2014/main" id="{448A051A-786B-F454-963C-99512B2037D5}"/>
              </a:ext>
            </a:extLst>
          </p:cNvPr>
          <p:cNvSpPr txBox="1"/>
          <p:nvPr/>
        </p:nvSpPr>
        <p:spPr>
          <a:xfrm>
            <a:off x="7672122" y="4035143"/>
            <a:ext cx="2973457" cy="461665"/>
          </a:xfrm>
          <a:prstGeom prst="rect">
            <a:avLst/>
          </a:prstGeom>
          <a:noFill/>
        </p:spPr>
        <p:txBody>
          <a:bodyPr wrap="square" rtlCol="0">
            <a:spAutoFit/>
          </a:bodyPr>
          <a:lstStyle/>
          <a:p>
            <a:r>
              <a:rPr lang="fr-FR" sz="2400" b="1" dirty="0"/>
              <a:t>Interrupteur fermé</a:t>
            </a:r>
          </a:p>
        </p:txBody>
      </p:sp>
      <p:pic>
        <p:nvPicPr>
          <p:cNvPr id="22" name="Image 21">
            <a:extLst>
              <a:ext uri="{FF2B5EF4-FFF2-40B4-BE49-F238E27FC236}">
                <a16:creationId xmlns:a16="http://schemas.microsoft.com/office/drawing/2014/main" id="{A5934A00-4829-335C-48E8-FC19027AE509}"/>
              </a:ext>
            </a:extLst>
          </p:cNvPr>
          <p:cNvPicPr>
            <a:picLocks noChangeAspect="1"/>
          </p:cNvPicPr>
          <p:nvPr/>
        </p:nvPicPr>
        <p:blipFill>
          <a:blip r:embed="rId8"/>
          <a:stretch>
            <a:fillRect/>
          </a:stretch>
        </p:blipFill>
        <p:spPr>
          <a:xfrm>
            <a:off x="8309043" y="3624811"/>
            <a:ext cx="976449" cy="314369"/>
          </a:xfrm>
          <a:prstGeom prst="rect">
            <a:avLst/>
          </a:prstGeom>
        </p:spPr>
      </p:pic>
      <p:sp>
        <p:nvSpPr>
          <p:cNvPr id="23" name="ZoneTexte 22">
            <a:extLst>
              <a:ext uri="{FF2B5EF4-FFF2-40B4-BE49-F238E27FC236}">
                <a16:creationId xmlns:a16="http://schemas.microsoft.com/office/drawing/2014/main" id="{B61B0773-3F30-74B8-224F-16E01675DBAC}"/>
              </a:ext>
            </a:extLst>
          </p:cNvPr>
          <p:cNvSpPr txBox="1"/>
          <p:nvPr/>
        </p:nvSpPr>
        <p:spPr>
          <a:xfrm>
            <a:off x="7798763" y="5569918"/>
            <a:ext cx="2973457" cy="461665"/>
          </a:xfrm>
          <a:prstGeom prst="rect">
            <a:avLst/>
          </a:prstGeom>
          <a:noFill/>
        </p:spPr>
        <p:txBody>
          <a:bodyPr wrap="square" rtlCol="0">
            <a:spAutoFit/>
          </a:bodyPr>
          <a:lstStyle/>
          <a:p>
            <a:r>
              <a:rPr lang="fr-FR" sz="2400" b="1" dirty="0"/>
              <a:t>Fil conducteur</a:t>
            </a:r>
          </a:p>
        </p:txBody>
      </p:sp>
      <p:pic>
        <p:nvPicPr>
          <p:cNvPr id="25" name="Image 24">
            <a:extLst>
              <a:ext uri="{FF2B5EF4-FFF2-40B4-BE49-F238E27FC236}">
                <a16:creationId xmlns:a16="http://schemas.microsoft.com/office/drawing/2014/main" id="{D50115EC-68D8-790C-45EE-A8EC387E74AA}"/>
              </a:ext>
            </a:extLst>
          </p:cNvPr>
          <p:cNvPicPr>
            <a:picLocks noChangeAspect="1"/>
          </p:cNvPicPr>
          <p:nvPr/>
        </p:nvPicPr>
        <p:blipFill>
          <a:blip r:embed="rId9"/>
          <a:stretch>
            <a:fillRect/>
          </a:stretch>
        </p:blipFill>
        <p:spPr>
          <a:xfrm>
            <a:off x="8333063" y="4895845"/>
            <a:ext cx="1009791" cy="481080"/>
          </a:xfrm>
          <a:prstGeom prst="rect">
            <a:avLst/>
          </a:prstGeom>
        </p:spPr>
      </p:pic>
      <p:sp>
        <p:nvSpPr>
          <p:cNvPr id="26" name="ZoneTexte 25">
            <a:extLst>
              <a:ext uri="{FF2B5EF4-FFF2-40B4-BE49-F238E27FC236}">
                <a16:creationId xmlns:a16="http://schemas.microsoft.com/office/drawing/2014/main" id="{AA85EA72-76D3-DA5C-950A-4B9FB4944EE5}"/>
              </a:ext>
            </a:extLst>
          </p:cNvPr>
          <p:cNvSpPr txBox="1"/>
          <p:nvPr/>
        </p:nvSpPr>
        <p:spPr>
          <a:xfrm>
            <a:off x="1641263" y="5939682"/>
            <a:ext cx="1719469" cy="461665"/>
          </a:xfrm>
          <a:prstGeom prst="rect">
            <a:avLst/>
          </a:prstGeom>
          <a:noFill/>
        </p:spPr>
        <p:txBody>
          <a:bodyPr wrap="square" rtlCol="0">
            <a:spAutoFit/>
          </a:bodyPr>
          <a:lstStyle/>
          <a:p>
            <a:r>
              <a:rPr lang="fr-FR" sz="2400" b="1" dirty="0"/>
              <a:t>Moteur</a:t>
            </a:r>
          </a:p>
        </p:txBody>
      </p:sp>
      <p:pic>
        <p:nvPicPr>
          <p:cNvPr id="28" name="Image 27">
            <a:extLst>
              <a:ext uri="{FF2B5EF4-FFF2-40B4-BE49-F238E27FC236}">
                <a16:creationId xmlns:a16="http://schemas.microsoft.com/office/drawing/2014/main" id="{B5FC6375-401B-B25E-B589-0F08CF314D1D}"/>
              </a:ext>
            </a:extLst>
          </p:cNvPr>
          <p:cNvPicPr>
            <a:picLocks noChangeAspect="1"/>
          </p:cNvPicPr>
          <p:nvPr/>
        </p:nvPicPr>
        <p:blipFill>
          <a:blip r:embed="rId10"/>
          <a:stretch>
            <a:fillRect/>
          </a:stretch>
        </p:blipFill>
        <p:spPr>
          <a:xfrm>
            <a:off x="1682023" y="5192496"/>
            <a:ext cx="914528" cy="571580"/>
          </a:xfrm>
          <a:prstGeom prst="rect">
            <a:avLst/>
          </a:prstGeom>
        </p:spPr>
      </p:pic>
    </p:spTree>
    <p:extLst>
      <p:ext uri="{BB962C8B-B14F-4D97-AF65-F5344CB8AC3E}">
        <p14:creationId xmlns:p14="http://schemas.microsoft.com/office/powerpoint/2010/main" val="153285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barn(inVertical)">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barn(inVertical)">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P spid="16" grpId="0"/>
      <p:bldP spid="19" grpId="0"/>
      <p:bldP spid="20" grpId="0"/>
      <p:bldP spid="23"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6FE17-760D-0A52-074E-954BF17BBB49}"/>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D0308F6F-B7FE-0280-C689-94B17BD912A5}"/>
              </a:ext>
            </a:extLst>
          </p:cNvPr>
          <p:cNvSpPr txBox="1"/>
          <p:nvPr/>
        </p:nvSpPr>
        <p:spPr>
          <a:xfrm>
            <a:off x="1209261" y="414275"/>
            <a:ext cx="9773478" cy="923330"/>
          </a:xfrm>
          <a:prstGeom prst="rect">
            <a:avLst/>
          </a:prstGeom>
          <a:noFill/>
        </p:spPr>
        <p:txBody>
          <a:bodyPr wrap="square" rtlCol="0">
            <a:spAutoFit/>
          </a:bodyPr>
          <a:lstStyle/>
          <a:p>
            <a:pPr algn="ctr"/>
            <a:r>
              <a:rPr lang="fr-FR" sz="3600" dirty="0">
                <a:latin typeface="+mj-lt"/>
              </a:rPr>
              <a:t>CIRCUITS ÉLECTRIQUES SIMPLES</a:t>
            </a:r>
            <a:br>
              <a:rPr lang="fr-FR" sz="1800" b="1" i="0" u="none" strike="noStrike" baseline="0" dirty="0">
                <a:solidFill>
                  <a:schemeClr val="bg1"/>
                </a:solidFill>
                <a:latin typeface="Marianne"/>
              </a:rPr>
            </a:br>
            <a:endParaRPr lang="fr-FR" dirty="0"/>
          </a:p>
        </p:txBody>
      </p:sp>
      <p:sp>
        <p:nvSpPr>
          <p:cNvPr id="4" name="ZoneTexte 3">
            <a:extLst>
              <a:ext uri="{FF2B5EF4-FFF2-40B4-BE49-F238E27FC236}">
                <a16:creationId xmlns:a16="http://schemas.microsoft.com/office/drawing/2014/main" id="{29DCEBBD-FF19-3200-12DC-9A4BB8464D3E}"/>
              </a:ext>
            </a:extLst>
          </p:cNvPr>
          <p:cNvSpPr txBox="1"/>
          <p:nvPr/>
        </p:nvSpPr>
        <p:spPr>
          <a:xfrm>
            <a:off x="974814" y="1101861"/>
            <a:ext cx="10141226" cy="1231106"/>
          </a:xfrm>
          <a:prstGeom prst="rect">
            <a:avLst/>
          </a:prstGeom>
          <a:noFill/>
        </p:spPr>
        <p:txBody>
          <a:bodyPr wrap="square" rtlCol="0">
            <a:spAutoFit/>
          </a:bodyPr>
          <a:lstStyle/>
          <a:p>
            <a:r>
              <a:rPr lang="fr-FR" sz="2800" dirty="0">
                <a:latin typeface="+mj-lt"/>
              </a:rPr>
              <a:t>Réaliser le schéma normalisé du circuit en associant les différents dipôles à leur schéma normalisé.</a:t>
            </a:r>
            <a:br>
              <a:rPr lang="fr-FR" sz="1800" b="1" i="0" u="none" strike="noStrike" baseline="0" dirty="0">
                <a:solidFill>
                  <a:schemeClr val="bg1"/>
                </a:solidFill>
                <a:latin typeface="Marianne"/>
              </a:rPr>
            </a:br>
            <a:endParaRPr lang="fr-FR" dirty="0"/>
          </a:p>
        </p:txBody>
      </p:sp>
      <p:pic>
        <p:nvPicPr>
          <p:cNvPr id="6" name="Image 5">
            <a:extLst>
              <a:ext uri="{FF2B5EF4-FFF2-40B4-BE49-F238E27FC236}">
                <a16:creationId xmlns:a16="http://schemas.microsoft.com/office/drawing/2014/main" id="{50F27564-974F-FA28-E1F8-3DAD1D29AD21}"/>
              </a:ext>
            </a:extLst>
          </p:cNvPr>
          <p:cNvPicPr>
            <a:picLocks noChangeAspect="1"/>
          </p:cNvPicPr>
          <p:nvPr/>
        </p:nvPicPr>
        <p:blipFill>
          <a:blip r:embed="rId3"/>
          <a:stretch>
            <a:fillRect/>
          </a:stretch>
        </p:blipFill>
        <p:spPr>
          <a:xfrm>
            <a:off x="824653" y="2215665"/>
            <a:ext cx="857370" cy="543001"/>
          </a:xfrm>
          <a:prstGeom prst="rect">
            <a:avLst/>
          </a:prstGeom>
        </p:spPr>
      </p:pic>
      <p:sp>
        <p:nvSpPr>
          <p:cNvPr id="7" name="ZoneTexte 6">
            <a:extLst>
              <a:ext uri="{FF2B5EF4-FFF2-40B4-BE49-F238E27FC236}">
                <a16:creationId xmlns:a16="http://schemas.microsoft.com/office/drawing/2014/main" id="{FFA4FF36-DBE3-5E84-E5B8-6B8A994BB85B}"/>
              </a:ext>
            </a:extLst>
          </p:cNvPr>
          <p:cNvSpPr txBox="1"/>
          <p:nvPr/>
        </p:nvSpPr>
        <p:spPr>
          <a:xfrm>
            <a:off x="824653" y="2884426"/>
            <a:ext cx="1056861" cy="461665"/>
          </a:xfrm>
          <a:prstGeom prst="rect">
            <a:avLst/>
          </a:prstGeom>
          <a:noFill/>
        </p:spPr>
        <p:txBody>
          <a:bodyPr wrap="square" rtlCol="0">
            <a:spAutoFit/>
          </a:bodyPr>
          <a:lstStyle/>
          <a:p>
            <a:r>
              <a:rPr lang="fr-FR" sz="2400" b="1" dirty="0"/>
              <a:t>Pile</a:t>
            </a:r>
          </a:p>
        </p:txBody>
      </p:sp>
      <p:pic>
        <p:nvPicPr>
          <p:cNvPr id="9" name="Image 8">
            <a:extLst>
              <a:ext uri="{FF2B5EF4-FFF2-40B4-BE49-F238E27FC236}">
                <a16:creationId xmlns:a16="http://schemas.microsoft.com/office/drawing/2014/main" id="{531D37E7-543D-B342-B8CC-167204635CD9}"/>
              </a:ext>
            </a:extLst>
          </p:cNvPr>
          <p:cNvPicPr>
            <a:picLocks noChangeAspect="1"/>
          </p:cNvPicPr>
          <p:nvPr/>
        </p:nvPicPr>
        <p:blipFill>
          <a:blip r:embed="rId4"/>
          <a:stretch>
            <a:fillRect/>
          </a:stretch>
        </p:blipFill>
        <p:spPr>
          <a:xfrm>
            <a:off x="2714722" y="2159571"/>
            <a:ext cx="876422" cy="604922"/>
          </a:xfrm>
          <a:prstGeom prst="rect">
            <a:avLst/>
          </a:prstGeom>
        </p:spPr>
      </p:pic>
      <p:sp>
        <p:nvSpPr>
          <p:cNvPr id="10" name="ZoneTexte 9">
            <a:extLst>
              <a:ext uri="{FF2B5EF4-FFF2-40B4-BE49-F238E27FC236}">
                <a16:creationId xmlns:a16="http://schemas.microsoft.com/office/drawing/2014/main" id="{1BBC1026-F4F1-F6E2-92BB-19068402ECDA}"/>
              </a:ext>
            </a:extLst>
          </p:cNvPr>
          <p:cNvSpPr txBox="1"/>
          <p:nvPr/>
        </p:nvSpPr>
        <p:spPr>
          <a:xfrm>
            <a:off x="2714722" y="2898873"/>
            <a:ext cx="1056861" cy="461665"/>
          </a:xfrm>
          <a:prstGeom prst="rect">
            <a:avLst/>
          </a:prstGeom>
          <a:noFill/>
        </p:spPr>
        <p:txBody>
          <a:bodyPr wrap="square" rtlCol="0">
            <a:spAutoFit/>
          </a:bodyPr>
          <a:lstStyle/>
          <a:p>
            <a:r>
              <a:rPr lang="fr-FR" sz="2400" b="1" dirty="0"/>
              <a:t>Lampe</a:t>
            </a:r>
          </a:p>
        </p:txBody>
      </p:sp>
      <p:pic>
        <p:nvPicPr>
          <p:cNvPr id="12" name="Image 11">
            <a:extLst>
              <a:ext uri="{FF2B5EF4-FFF2-40B4-BE49-F238E27FC236}">
                <a16:creationId xmlns:a16="http://schemas.microsoft.com/office/drawing/2014/main" id="{5B899DFE-75FF-8FCA-CAD5-03F5D84AEA99}"/>
              </a:ext>
            </a:extLst>
          </p:cNvPr>
          <p:cNvPicPr>
            <a:picLocks noChangeAspect="1"/>
          </p:cNvPicPr>
          <p:nvPr/>
        </p:nvPicPr>
        <p:blipFill>
          <a:blip r:embed="rId5"/>
          <a:stretch>
            <a:fillRect/>
          </a:stretch>
        </p:blipFill>
        <p:spPr>
          <a:xfrm>
            <a:off x="684798" y="3374374"/>
            <a:ext cx="1048926" cy="564806"/>
          </a:xfrm>
          <a:prstGeom prst="rect">
            <a:avLst/>
          </a:prstGeom>
        </p:spPr>
      </p:pic>
      <p:sp>
        <p:nvSpPr>
          <p:cNvPr id="13" name="ZoneTexte 12">
            <a:extLst>
              <a:ext uri="{FF2B5EF4-FFF2-40B4-BE49-F238E27FC236}">
                <a16:creationId xmlns:a16="http://schemas.microsoft.com/office/drawing/2014/main" id="{B0632568-2AAC-394D-E9DC-FF91F9D4B487}"/>
              </a:ext>
            </a:extLst>
          </p:cNvPr>
          <p:cNvSpPr txBox="1"/>
          <p:nvPr/>
        </p:nvSpPr>
        <p:spPr>
          <a:xfrm>
            <a:off x="493348" y="4093223"/>
            <a:ext cx="1719469" cy="461665"/>
          </a:xfrm>
          <a:prstGeom prst="rect">
            <a:avLst/>
          </a:prstGeom>
          <a:noFill/>
        </p:spPr>
        <p:txBody>
          <a:bodyPr wrap="square" rtlCol="0">
            <a:spAutoFit/>
          </a:bodyPr>
          <a:lstStyle/>
          <a:p>
            <a:r>
              <a:rPr lang="fr-FR" sz="2400" b="1" dirty="0"/>
              <a:t>Générateur</a:t>
            </a:r>
          </a:p>
        </p:txBody>
      </p:sp>
      <p:pic>
        <p:nvPicPr>
          <p:cNvPr id="15" name="Image 14">
            <a:extLst>
              <a:ext uri="{FF2B5EF4-FFF2-40B4-BE49-F238E27FC236}">
                <a16:creationId xmlns:a16="http://schemas.microsoft.com/office/drawing/2014/main" id="{6D7C2433-C130-A632-7F57-DCADBEDD9AA6}"/>
              </a:ext>
            </a:extLst>
          </p:cNvPr>
          <p:cNvPicPr>
            <a:picLocks noChangeAspect="1"/>
          </p:cNvPicPr>
          <p:nvPr/>
        </p:nvPicPr>
        <p:blipFill>
          <a:blip r:embed="rId6"/>
          <a:stretch>
            <a:fillRect/>
          </a:stretch>
        </p:blipFill>
        <p:spPr>
          <a:xfrm>
            <a:off x="2676616" y="3514146"/>
            <a:ext cx="952633" cy="566817"/>
          </a:xfrm>
          <a:prstGeom prst="rect">
            <a:avLst/>
          </a:prstGeom>
        </p:spPr>
      </p:pic>
      <p:sp>
        <p:nvSpPr>
          <p:cNvPr id="16" name="ZoneTexte 15">
            <a:extLst>
              <a:ext uri="{FF2B5EF4-FFF2-40B4-BE49-F238E27FC236}">
                <a16:creationId xmlns:a16="http://schemas.microsoft.com/office/drawing/2014/main" id="{7D10A12F-2223-42E8-684A-6F8F0D1EAB9B}"/>
              </a:ext>
            </a:extLst>
          </p:cNvPr>
          <p:cNvSpPr txBox="1"/>
          <p:nvPr/>
        </p:nvSpPr>
        <p:spPr>
          <a:xfrm>
            <a:off x="2733818" y="4197290"/>
            <a:ext cx="1056861" cy="461665"/>
          </a:xfrm>
          <a:prstGeom prst="rect">
            <a:avLst/>
          </a:prstGeom>
          <a:noFill/>
        </p:spPr>
        <p:txBody>
          <a:bodyPr wrap="square" rtlCol="0">
            <a:spAutoFit/>
          </a:bodyPr>
          <a:lstStyle/>
          <a:p>
            <a:r>
              <a:rPr lang="fr-FR" sz="2400" b="1" dirty="0"/>
              <a:t>Diode</a:t>
            </a:r>
          </a:p>
        </p:txBody>
      </p:sp>
      <p:pic>
        <p:nvPicPr>
          <p:cNvPr id="18" name="Image 17">
            <a:extLst>
              <a:ext uri="{FF2B5EF4-FFF2-40B4-BE49-F238E27FC236}">
                <a16:creationId xmlns:a16="http://schemas.microsoft.com/office/drawing/2014/main" id="{A4327B85-AAA8-F2B4-F00C-4DEB79D09CA0}"/>
              </a:ext>
            </a:extLst>
          </p:cNvPr>
          <p:cNvPicPr>
            <a:picLocks noChangeAspect="1"/>
          </p:cNvPicPr>
          <p:nvPr/>
        </p:nvPicPr>
        <p:blipFill>
          <a:blip r:embed="rId7"/>
          <a:stretch>
            <a:fillRect/>
          </a:stretch>
        </p:blipFill>
        <p:spPr>
          <a:xfrm>
            <a:off x="4185763" y="2280146"/>
            <a:ext cx="1028844" cy="433448"/>
          </a:xfrm>
          <a:prstGeom prst="rect">
            <a:avLst/>
          </a:prstGeom>
        </p:spPr>
      </p:pic>
      <p:sp>
        <p:nvSpPr>
          <p:cNvPr id="19" name="ZoneTexte 18">
            <a:extLst>
              <a:ext uri="{FF2B5EF4-FFF2-40B4-BE49-F238E27FC236}">
                <a16:creationId xmlns:a16="http://schemas.microsoft.com/office/drawing/2014/main" id="{72E05253-0CB4-E2D3-6699-D584BE5C750A}"/>
              </a:ext>
            </a:extLst>
          </p:cNvPr>
          <p:cNvSpPr txBox="1"/>
          <p:nvPr/>
        </p:nvSpPr>
        <p:spPr>
          <a:xfrm>
            <a:off x="4011709" y="2799334"/>
            <a:ext cx="2973457" cy="461665"/>
          </a:xfrm>
          <a:prstGeom prst="rect">
            <a:avLst/>
          </a:prstGeom>
          <a:noFill/>
        </p:spPr>
        <p:txBody>
          <a:bodyPr wrap="square" rtlCol="0">
            <a:spAutoFit/>
          </a:bodyPr>
          <a:lstStyle/>
          <a:p>
            <a:r>
              <a:rPr lang="fr-FR" sz="2400" b="1" dirty="0"/>
              <a:t>Interrupteur ouvert</a:t>
            </a:r>
          </a:p>
        </p:txBody>
      </p:sp>
      <p:sp>
        <p:nvSpPr>
          <p:cNvPr id="20" name="ZoneTexte 19">
            <a:extLst>
              <a:ext uri="{FF2B5EF4-FFF2-40B4-BE49-F238E27FC236}">
                <a16:creationId xmlns:a16="http://schemas.microsoft.com/office/drawing/2014/main" id="{BE7798DE-AA28-5A86-3000-3B88A9FC8814}"/>
              </a:ext>
            </a:extLst>
          </p:cNvPr>
          <p:cNvSpPr txBox="1"/>
          <p:nvPr/>
        </p:nvSpPr>
        <p:spPr>
          <a:xfrm>
            <a:off x="4059357" y="4197290"/>
            <a:ext cx="2973457" cy="461665"/>
          </a:xfrm>
          <a:prstGeom prst="rect">
            <a:avLst/>
          </a:prstGeom>
          <a:noFill/>
        </p:spPr>
        <p:txBody>
          <a:bodyPr wrap="square" rtlCol="0">
            <a:spAutoFit/>
          </a:bodyPr>
          <a:lstStyle/>
          <a:p>
            <a:r>
              <a:rPr lang="fr-FR" sz="2400" b="1" dirty="0"/>
              <a:t>Interrupteur fermé</a:t>
            </a:r>
          </a:p>
        </p:txBody>
      </p:sp>
      <p:pic>
        <p:nvPicPr>
          <p:cNvPr id="22" name="Image 21">
            <a:extLst>
              <a:ext uri="{FF2B5EF4-FFF2-40B4-BE49-F238E27FC236}">
                <a16:creationId xmlns:a16="http://schemas.microsoft.com/office/drawing/2014/main" id="{465645D4-A065-227E-91EA-A1797F4AADF7}"/>
              </a:ext>
            </a:extLst>
          </p:cNvPr>
          <p:cNvPicPr>
            <a:picLocks noChangeAspect="1"/>
          </p:cNvPicPr>
          <p:nvPr/>
        </p:nvPicPr>
        <p:blipFill>
          <a:blip r:embed="rId8"/>
          <a:stretch>
            <a:fillRect/>
          </a:stretch>
        </p:blipFill>
        <p:spPr>
          <a:xfrm>
            <a:off x="4238158" y="3624811"/>
            <a:ext cx="976449" cy="314369"/>
          </a:xfrm>
          <a:prstGeom prst="rect">
            <a:avLst/>
          </a:prstGeom>
        </p:spPr>
      </p:pic>
      <p:sp>
        <p:nvSpPr>
          <p:cNvPr id="23" name="ZoneTexte 22">
            <a:extLst>
              <a:ext uri="{FF2B5EF4-FFF2-40B4-BE49-F238E27FC236}">
                <a16:creationId xmlns:a16="http://schemas.microsoft.com/office/drawing/2014/main" id="{26CE8176-8C4D-48BB-43C4-BAC9EF4305FB}"/>
              </a:ext>
            </a:extLst>
          </p:cNvPr>
          <p:cNvSpPr txBox="1"/>
          <p:nvPr/>
        </p:nvSpPr>
        <p:spPr>
          <a:xfrm>
            <a:off x="3790679" y="5632777"/>
            <a:ext cx="2973457" cy="461665"/>
          </a:xfrm>
          <a:prstGeom prst="rect">
            <a:avLst/>
          </a:prstGeom>
          <a:noFill/>
        </p:spPr>
        <p:txBody>
          <a:bodyPr wrap="square" rtlCol="0">
            <a:spAutoFit/>
          </a:bodyPr>
          <a:lstStyle/>
          <a:p>
            <a:r>
              <a:rPr lang="fr-FR" sz="2400" b="1" dirty="0"/>
              <a:t>Fil conducteur</a:t>
            </a:r>
          </a:p>
        </p:txBody>
      </p:sp>
      <p:pic>
        <p:nvPicPr>
          <p:cNvPr id="25" name="Image 24">
            <a:extLst>
              <a:ext uri="{FF2B5EF4-FFF2-40B4-BE49-F238E27FC236}">
                <a16:creationId xmlns:a16="http://schemas.microsoft.com/office/drawing/2014/main" id="{8A0CD879-33D4-C28F-A1A3-ACBDCEF6C1DE}"/>
              </a:ext>
            </a:extLst>
          </p:cNvPr>
          <p:cNvPicPr>
            <a:picLocks noChangeAspect="1"/>
          </p:cNvPicPr>
          <p:nvPr/>
        </p:nvPicPr>
        <p:blipFill>
          <a:blip r:embed="rId9"/>
          <a:stretch>
            <a:fillRect/>
          </a:stretch>
        </p:blipFill>
        <p:spPr>
          <a:xfrm>
            <a:off x="4241398" y="4951077"/>
            <a:ext cx="1009791" cy="481080"/>
          </a:xfrm>
          <a:prstGeom prst="rect">
            <a:avLst/>
          </a:prstGeom>
        </p:spPr>
      </p:pic>
      <p:sp>
        <p:nvSpPr>
          <p:cNvPr id="26" name="ZoneTexte 25">
            <a:extLst>
              <a:ext uri="{FF2B5EF4-FFF2-40B4-BE49-F238E27FC236}">
                <a16:creationId xmlns:a16="http://schemas.microsoft.com/office/drawing/2014/main" id="{9997C4BC-8C40-A3ED-AE2A-8EAFE27CEB5C}"/>
              </a:ext>
            </a:extLst>
          </p:cNvPr>
          <p:cNvSpPr txBox="1"/>
          <p:nvPr/>
        </p:nvSpPr>
        <p:spPr>
          <a:xfrm>
            <a:off x="684798" y="5414123"/>
            <a:ext cx="1719469" cy="461665"/>
          </a:xfrm>
          <a:prstGeom prst="rect">
            <a:avLst/>
          </a:prstGeom>
          <a:noFill/>
        </p:spPr>
        <p:txBody>
          <a:bodyPr wrap="square" rtlCol="0">
            <a:spAutoFit/>
          </a:bodyPr>
          <a:lstStyle/>
          <a:p>
            <a:r>
              <a:rPr lang="fr-FR" sz="2400" b="1" dirty="0"/>
              <a:t>Moteur</a:t>
            </a:r>
          </a:p>
        </p:txBody>
      </p:sp>
      <p:pic>
        <p:nvPicPr>
          <p:cNvPr id="28" name="Image 27">
            <a:extLst>
              <a:ext uri="{FF2B5EF4-FFF2-40B4-BE49-F238E27FC236}">
                <a16:creationId xmlns:a16="http://schemas.microsoft.com/office/drawing/2014/main" id="{2D6AAEEC-7051-37D2-9A42-9BBA15D5E615}"/>
              </a:ext>
            </a:extLst>
          </p:cNvPr>
          <p:cNvPicPr>
            <a:picLocks noChangeAspect="1"/>
          </p:cNvPicPr>
          <p:nvPr/>
        </p:nvPicPr>
        <p:blipFill>
          <a:blip r:embed="rId10"/>
          <a:stretch>
            <a:fillRect/>
          </a:stretch>
        </p:blipFill>
        <p:spPr>
          <a:xfrm>
            <a:off x="751997" y="4658955"/>
            <a:ext cx="914528" cy="571580"/>
          </a:xfrm>
          <a:prstGeom prst="rect">
            <a:avLst/>
          </a:prstGeom>
        </p:spPr>
      </p:pic>
      <p:pic>
        <p:nvPicPr>
          <p:cNvPr id="5" name="Image 4">
            <a:extLst>
              <a:ext uri="{FF2B5EF4-FFF2-40B4-BE49-F238E27FC236}">
                <a16:creationId xmlns:a16="http://schemas.microsoft.com/office/drawing/2014/main" id="{284562B0-A057-A53C-20D3-061CD6BFB642}"/>
              </a:ext>
            </a:extLst>
          </p:cNvPr>
          <p:cNvPicPr>
            <a:picLocks noChangeAspect="1"/>
          </p:cNvPicPr>
          <p:nvPr/>
        </p:nvPicPr>
        <p:blipFill>
          <a:blip r:embed="rId11"/>
          <a:stretch>
            <a:fillRect/>
          </a:stretch>
        </p:blipFill>
        <p:spPr>
          <a:xfrm>
            <a:off x="6441048" y="1743857"/>
            <a:ext cx="5348625" cy="3973574"/>
          </a:xfrm>
          <a:prstGeom prst="rect">
            <a:avLst/>
          </a:prstGeom>
        </p:spPr>
      </p:pic>
    </p:spTree>
    <p:extLst>
      <p:ext uri="{BB962C8B-B14F-4D97-AF65-F5344CB8AC3E}">
        <p14:creationId xmlns:p14="http://schemas.microsoft.com/office/powerpoint/2010/main" val="1667147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28EF88C-8213-8C99-7D02-D6AEE0AEDBEF}"/>
              </a:ext>
            </a:extLst>
          </p:cNvPr>
          <p:cNvPicPr>
            <a:picLocks noChangeAspect="1"/>
          </p:cNvPicPr>
          <p:nvPr/>
        </p:nvPicPr>
        <p:blipFill>
          <a:blip r:embed="rId2"/>
          <a:stretch>
            <a:fillRect/>
          </a:stretch>
        </p:blipFill>
        <p:spPr>
          <a:xfrm>
            <a:off x="7598427" y="1078006"/>
            <a:ext cx="2562225" cy="4419600"/>
          </a:xfrm>
          <a:prstGeom prst="rect">
            <a:avLst/>
          </a:prstGeom>
        </p:spPr>
      </p:pic>
      <p:pic>
        <p:nvPicPr>
          <p:cNvPr id="4" name="Image 3">
            <a:extLst>
              <a:ext uri="{FF2B5EF4-FFF2-40B4-BE49-F238E27FC236}">
                <a16:creationId xmlns:a16="http://schemas.microsoft.com/office/drawing/2014/main" id="{8DE563BF-9078-E3CE-4449-121F7B293E2C}"/>
              </a:ext>
            </a:extLst>
          </p:cNvPr>
          <p:cNvPicPr>
            <a:picLocks noChangeAspect="1"/>
          </p:cNvPicPr>
          <p:nvPr/>
        </p:nvPicPr>
        <p:blipFill>
          <a:blip r:embed="rId3"/>
          <a:stretch>
            <a:fillRect/>
          </a:stretch>
        </p:blipFill>
        <p:spPr>
          <a:xfrm>
            <a:off x="1068948" y="1152186"/>
            <a:ext cx="5348625" cy="3973574"/>
          </a:xfrm>
          <a:prstGeom prst="rect">
            <a:avLst/>
          </a:prstGeom>
        </p:spPr>
      </p:pic>
    </p:spTree>
    <p:extLst>
      <p:ext uri="{BB962C8B-B14F-4D97-AF65-F5344CB8AC3E}">
        <p14:creationId xmlns:p14="http://schemas.microsoft.com/office/powerpoint/2010/main" val="4006004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665B215-5584-B6FB-6C13-ECB05D041449}"/>
              </a:ext>
            </a:extLst>
          </p:cNvPr>
          <p:cNvPicPr>
            <a:picLocks noChangeAspect="1"/>
          </p:cNvPicPr>
          <p:nvPr/>
        </p:nvPicPr>
        <p:blipFill>
          <a:blip r:embed="rId3"/>
          <a:stretch>
            <a:fillRect/>
          </a:stretch>
        </p:blipFill>
        <p:spPr>
          <a:xfrm>
            <a:off x="3200400" y="270838"/>
            <a:ext cx="7629754" cy="6083580"/>
          </a:xfrm>
          <a:prstGeom prst="rect">
            <a:avLst/>
          </a:prstGeom>
        </p:spPr>
      </p:pic>
      <p:sp>
        <p:nvSpPr>
          <p:cNvPr id="4" name="ZoneTexte 3">
            <a:extLst>
              <a:ext uri="{FF2B5EF4-FFF2-40B4-BE49-F238E27FC236}">
                <a16:creationId xmlns:a16="http://schemas.microsoft.com/office/drawing/2014/main" id="{D6F5EF75-6AEC-00C4-742C-A9CFB21AFFD3}"/>
              </a:ext>
            </a:extLst>
          </p:cNvPr>
          <p:cNvSpPr txBox="1"/>
          <p:nvPr/>
        </p:nvSpPr>
        <p:spPr>
          <a:xfrm>
            <a:off x="930966" y="2037667"/>
            <a:ext cx="1871869" cy="1477328"/>
          </a:xfrm>
          <a:prstGeom prst="rect">
            <a:avLst/>
          </a:prstGeom>
          <a:noFill/>
        </p:spPr>
        <p:txBody>
          <a:bodyPr wrap="square" rtlCol="0">
            <a:spAutoFit/>
          </a:bodyPr>
          <a:lstStyle/>
          <a:p>
            <a:pPr algn="ctr"/>
            <a:r>
              <a:rPr lang="fr-FR" sz="3600" dirty="0">
                <a:latin typeface="+mj-lt"/>
              </a:rPr>
              <a:t>Sujet 2024</a:t>
            </a:r>
            <a:br>
              <a:rPr lang="fr-FR" sz="1800" b="1" i="0" u="none" strike="noStrike" baseline="0" dirty="0">
                <a:solidFill>
                  <a:schemeClr val="bg1"/>
                </a:solidFill>
                <a:latin typeface="Marianne"/>
              </a:rPr>
            </a:br>
            <a:endParaRPr lang="fr-FR" dirty="0"/>
          </a:p>
        </p:txBody>
      </p:sp>
    </p:spTree>
    <p:extLst>
      <p:ext uri="{BB962C8B-B14F-4D97-AF65-F5344CB8AC3E}">
        <p14:creationId xmlns:p14="http://schemas.microsoft.com/office/powerpoint/2010/main" val="2357509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094BC9-A455-412F-BA43-BAF5DC88C0AD}"/>
              </a:ext>
            </a:extLst>
          </p:cNvPr>
          <p:cNvSpPr/>
          <p:nvPr/>
        </p:nvSpPr>
        <p:spPr>
          <a:xfrm>
            <a:off x="862642" y="376703"/>
            <a:ext cx="10644996" cy="1200329"/>
          </a:xfrm>
          <a:prstGeom prst="rect">
            <a:avLst/>
          </a:prstGeom>
        </p:spPr>
        <p:txBody>
          <a:bodyPr wrap="square">
            <a:spAutoFit/>
          </a:bodyPr>
          <a:lstStyle/>
          <a:p>
            <a:r>
              <a:rPr lang="fr-FR" sz="3600" dirty="0"/>
              <a:t>Programmer un objet technique pour obtenir un comportement attendu. </a:t>
            </a:r>
          </a:p>
        </p:txBody>
      </p:sp>
      <p:sp>
        <p:nvSpPr>
          <p:cNvPr id="3" name="Rectangle 2">
            <a:extLst>
              <a:ext uri="{FF2B5EF4-FFF2-40B4-BE49-F238E27FC236}">
                <a16:creationId xmlns:a16="http://schemas.microsoft.com/office/drawing/2014/main" id="{0DBEE690-3CAC-417F-A443-CF14505E0D90}"/>
              </a:ext>
            </a:extLst>
          </p:cNvPr>
          <p:cNvSpPr/>
          <p:nvPr/>
        </p:nvSpPr>
        <p:spPr>
          <a:xfrm>
            <a:off x="1081933" y="1577032"/>
            <a:ext cx="9609513" cy="5262979"/>
          </a:xfrm>
          <a:prstGeom prst="rect">
            <a:avLst/>
          </a:prstGeom>
        </p:spPr>
        <p:txBody>
          <a:bodyPr wrap="square">
            <a:spAutoFit/>
          </a:bodyPr>
          <a:lstStyle/>
          <a:p>
            <a:r>
              <a:rPr lang="fr-FR" sz="2400" b="1" dirty="0">
                <a:solidFill>
                  <a:srgbClr val="FFC000"/>
                </a:solidFill>
                <a:latin typeface="Calibri" panose="020F0502020204030204" pitchFamily="34" charset="0"/>
              </a:rPr>
              <a:t>Algorithmes de programmation </a:t>
            </a:r>
            <a:endParaRPr lang="fr-FR" sz="2400" dirty="0">
              <a:solidFill>
                <a:srgbClr val="FFC000"/>
              </a:solidFill>
            </a:endParaRPr>
          </a:p>
          <a:p>
            <a:pPr marL="285750" indent="-285750">
              <a:buFont typeface="Arial" panose="020B0604020202020204" pitchFamily="34" charset="0"/>
              <a:buChar char="•"/>
            </a:pPr>
            <a:r>
              <a:rPr lang="fr-FR" sz="2400" dirty="0"/>
              <a:t>Coder un algorithme simple agissant sur le comportement d’un objet technique (déplacement d’un robot, fonctionnement d’un système d’éclairage, etc.). </a:t>
            </a:r>
          </a:p>
          <a:p>
            <a:endParaRPr lang="fr-FR" sz="2400" dirty="0"/>
          </a:p>
          <a:p>
            <a:pPr marL="285750" indent="-285750">
              <a:buFont typeface="Arial" panose="020B0604020202020204" pitchFamily="34" charset="0"/>
              <a:buChar char="•"/>
            </a:pPr>
            <a:r>
              <a:rPr lang="fr-FR" sz="2400" dirty="0"/>
              <a:t>Comprendre un programme simple et le traduire en langage naturel. </a:t>
            </a:r>
          </a:p>
          <a:p>
            <a:r>
              <a:rPr lang="fr-FR" sz="2400" dirty="0"/>
              <a:t>	</a:t>
            </a:r>
          </a:p>
          <a:p>
            <a:pPr marL="285750" indent="-285750">
              <a:buFont typeface="Arial" panose="020B0604020202020204" pitchFamily="34" charset="0"/>
              <a:buChar char="•"/>
            </a:pPr>
            <a:r>
              <a:rPr lang="fr-FR" sz="2400" dirty="0"/>
              <a:t>Critiquer un programme au regard du comportement de l’objet programmé ; par exemple : comparaison de différents programmes permettant à un robot de parcourir un trajet comportant des obstacles en un temps minimum. </a:t>
            </a:r>
          </a:p>
          <a:p>
            <a:r>
              <a:rPr lang="fr-FR" dirty="0"/>
              <a:t>	</a:t>
            </a:r>
          </a:p>
          <a:p>
            <a:endParaRPr lang="fr-FR" dirty="0"/>
          </a:p>
          <a:p>
            <a:r>
              <a:rPr lang="fr-FR" dirty="0"/>
              <a:t>	</a:t>
            </a:r>
          </a:p>
          <a:p>
            <a:r>
              <a:rPr lang="fr-FR" dirty="0">
                <a:solidFill>
                  <a:srgbClr val="000000"/>
                </a:solidFill>
                <a:latin typeface="Calibri" panose="020F0502020204030204" pitchFamily="34" charset="0"/>
              </a:rPr>
              <a:t>	</a:t>
            </a:r>
          </a:p>
        </p:txBody>
      </p:sp>
    </p:spTree>
    <p:extLst>
      <p:ext uri="{BB962C8B-B14F-4D97-AF65-F5344CB8AC3E}">
        <p14:creationId xmlns:p14="http://schemas.microsoft.com/office/powerpoint/2010/main" val="2797221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2CACD8-0C8D-484E-9A02-55AD494B2F05}"/>
              </a:ext>
            </a:extLst>
          </p:cNvPr>
          <p:cNvSpPr>
            <a:spLocks noGrp="1"/>
          </p:cNvSpPr>
          <p:nvPr>
            <p:ph type="title"/>
          </p:nvPr>
        </p:nvSpPr>
        <p:spPr>
          <a:xfrm>
            <a:off x="1214299" y="187823"/>
            <a:ext cx="9905998" cy="633507"/>
          </a:xfrm>
        </p:spPr>
        <p:txBody>
          <a:bodyPr/>
          <a:lstStyle/>
          <a:p>
            <a:r>
              <a:rPr lang="fr-FR" dirty="0"/>
              <a:t>Qu’est ce qu’un algorithme ?</a:t>
            </a:r>
          </a:p>
        </p:txBody>
      </p:sp>
      <p:sp>
        <p:nvSpPr>
          <p:cNvPr id="3" name="Espace réservé du contenu 2">
            <a:extLst>
              <a:ext uri="{FF2B5EF4-FFF2-40B4-BE49-F238E27FC236}">
                <a16:creationId xmlns:a16="http://schemas.microsoft.com/office/drawing/2014/main" id="{99400535-9610-4B6B-A9C0-2BF014FD9928}"/>
              </a:ext>
            </a:extLst>
          </p:cNvPr>
          <p:cNvSpPr>
            <a:spLocks noGrp="1"/>
          </p:cNvSpPr>
          <p:nvPr>
            <p:ph idx="1"/>
          </p:nvPr>
        </p:nvSpPr>
        <p:spPr>
          <a:xfrm>
            <a:off x="1143000" y="821330"/>
            <a:ext cx="9905999" cy="4412567"/>
          </a:xfrm>
        </p:spPr>
        <p:txBody>
          <a:bodyPr/>
          <a:lstStyle/>
          <a:p>
            <a:r>
              <a:rPr lang="fr-FR" dirty="0"/>
              <a:t>Définition: un algorithme est </a:t>
            </a:r>
            <a:r>
              <a:rPr lang="fr-FR" b="1" dirty="0"/>
              <a:t>la description d'une suite d'étapes permettant d'obtenir un résultat à partir d'éléments fournis en entrée</a:t>
            </a:r>
            <a:r>
              <a:rPr lang="fr-FR" dirty="0"/>
              <a:t>.</a:t>
            </a:r>
          </a:p>
          <a:p>
            <a:pPr marL="0" indent="0">
              <a:buNone/>
            </a:pPr>
            <a:r>
              <a:rPr lang="fr-FR" dirty="0"/>
              <a:t>       </a:t>
            </a:r>
          </a:p>
          <a:p>
            <a:endParaRPr lang="fr-FR" dirty="0"/>
          </a:p>
          <a:p>
            <a:endParaRPr lang="fr-FR" dirty="0"/>
          </a:p>
        </p:txBody>
      </p:sp>
      <p:pic>
        <p:nvPicPr>
          <p:cNvPr id="4" name="Qu'est-ce qu'un algorithme">
            <a:hlinkClick r:id="" action="ppaction://media"/>
            <a:extLst>
              <a:ext uri="{FF2B5EF4-FFF2-40B4-BE49-F238E27FC236}">
                <a16:creationId xmlns:a16="http://schemas.microsoft.com/office/drawing/2014/main" id="{21DD1EE6-43A3-556F-0302-69662D5AAF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84782" y="1971261"/>
            <a:ext cx="7129669" cy="4010439"/>
          </a:xfrm>
          <a:prstGeom prst="rect">
            <a:avLst/>
          </a:prstGeom>
        </p:spPr>
      </p:pic>
      <p:sp>
        <p:nvSpPr>
          <p:cNvPr id="5" name="ZoneTexte 4">
            <a:extLst>
              <a:ext uri="{FF2B5EF4-FFF2-40B4-BE49-F238E27FC236}">
                <a16:creationId xmlns:a16="http://schemas.microsoft.com/office/drawing/2014/main" id="{9582FBB4-9311-EEA1-15FE-B520480FC00A}"/>
              </a:ext>
            </a:extLst>
          </p:cNvPr>
          <p:cNvSpPr txBox="1"/>
          <p:nvPr/>
        </p:nvSpPr>
        <p:spPr>
          <a:xfrm>
            <a:off x="3288759" y="6086902"/>
            <a:ext cx="7001653" cy="369332"/>
          </a:xfrm>
          <a:prstGeom prst="rect">
            <a:avLst/>
          </a:prstGeom>
          <a:noFill/>
        </p:spPr>
        <p:txBody>
          <a:bodyPr wrap="square" rtlCol="0">
            <a:spAutoFit/>
          </a:bodyPr>
          <a:lstStyle/>
          <a:p>
            <a:r>
              <a:rPr lang="fr-FR" dirty="0"/>
              <a:t>https://www.youtube.com/watch?v=tbmKIErjnns&amp;t=14s</a:t>
            </a:r>
          </a:p>
        </p:txBody>
      </p:sp>
    </p:spTree>
    <p:extLst>
      <p:ext uri="{BB962C8B-B14F-4D97-AF65-F5344CB8AC3E}">
        <p14:creationId xmlns:p14="http://schemas.microsoft.com/office/powerpoint/2010/main" val="245467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1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E66E19-4FCD-4BD8-A276-21845D3813EA}"/>
              </a:ext>
            </a:extLst>
          </p:cNvPr>
          <p:cNvSpPr>
            <a:spLocks noGrp="1"/>
          </p:cNvSpPr>
          <p:nvPr>
            <p:ph type="title"/>
          </p:nvPr>
        </p:nvSpPr>
        <p:spPr>
          <a:xfrm>
            <a:off x="1143001" y="618518"/>
            <a:ext cx="9905998" cy="899731"/>
          </a:xfrm>
        </p:spPr>
        <p:txBody>
          <a:bodyPr/>
          <a:lstStyle/>
          <a:p>
            <a:r>
              <a:rPr lang="fr-FR" dirty="0"/>
              <a:t>Exemple d’algorithme</a:t>
            </a:r>
          </a:p>
        </p:txBody>
      </p:sp>
      <p:pic>
        <p:nvPicPr>
          <p:cNvPr id="4" name="Espace réservé du contenu 3">
            <a:extLst>
              <a:ext uri="{FF2B5EF4-FFF2-40B4-BE49-F238E27FC236}">
                <a16:creationId xmlns:a16="http://schemas.microsoft.com/office/drawing/2014/main" id="{5975498F-214F-4452-9330-55316CE1BC78}"/>
              </a:ext>
            </a:extLst>
          </p:cNvPr>
          <p:cNvPicPr>
            <a:picLocks noGrp="1" noChangeAspect="1"/>
          </p:cNvPicPr>
          <p:nvPr>
            <p:ph idx="1"/>
          </p:nvPr>
        </p:nvPicPr>
        <p:blipFill>
          <a:blip r:embed="rId2"/>
          <a:stretch>
            <a:fillRect/>
          </a:stretch>
        </p:blipFill>
        <p:spPr>
          <a:xfrm>
            <a:off x="2156603" y="1690778"/>
            <a:ext cx="7448307" cy="4189673"/>
          </a:xfrm>
          <a:prstGeom prst="rect">
            <a:avLst/>
          </a:prstGeom>
        </p:spPr>
      </p:pic>
    </p:spTree>
    <p:extLst>
      <p:ext uri="{BB962C8B-B14F-4D97-AF65-F5344CB8AC3E}">
        <p14:creationId xmlns:p14="http://schemas.microsoft.com/office/powerpoint/2010/main" val="1425083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3CF1AD-2B0E-4EBD-BC52-2A50CC3D6C74}"/>
              </a:ext>
            </a:extLst>
          </p:cNvPr>
          <p:cNvSpPr>
            <a:spLocks noGrp="1"/>
          </p:cNvSpPr>
          <p:nvPr>
            <p:ph type="title"/>
          </p:nvPr>
        </p:nvSpPr>
        <p:spPr>
          <a:xfrm>
            <a:off x="1141413" y="336431"/>
            <a:ext cx="9905998" cy="698740"/>
          </a:xfrm>
        </p:spPr>
        <p:txBody>
          <a:bodyPr/>
          <a:lstStyle/>
          <a:p>
            <a:r>
              <a:rPr lang="fr-FR" dirty="0"/>
              <a:t>Qu’est ce qu’un logigramme</a:t>
            </a:r>
          </a:p>
        </p:txBody>
      </p:sp>
      <p:sp>
        <p:nvSpPr>
          <p:cNvPr id="3" name="Espace réservé du contenu 2">
            <a:extLst>
              <a:ext uri="{FF2B5EF4-FFF2-40B4-BE49-F238E27FC236}">
                <a16:creationId xmlns:a16="http://schemas.microsoft.com/office/drawing/2014/main" id="{E5F57833-E6F9-4977-9617-B2E9FF1634A0}"/>
              </a:ext>
            </a:extLst>
          </p:cNvPr>
          <p:cNvSpPr>
            <a:spLocks noGrp="1"/>
          </p:cNvSpPr>
          <p:nvPr>
            <p:ph idx="1"/>
          </p:nvPr>
        </p:nvSpPr>
        <p:spPr>
          <a:xfrm>
            <a:off x="886782" y="1466491"/>
            <a:ext cx="5207630" cy="5055079"/>
          </a:xfrm>
        </p:spPr>
        <p:txBody>
          <a:bodyPr>
            <a:normAutofit/>
          </a:bodyPr>
          <a:lstStyle/>
          <a:p>
            <a:r>
              <a:rPr lang="fr-FR" dirty="0"/>
              <a:t>Un logigramme est la représentation graphique ou picturale d'un algorithme à l'aide de différents symboles, formes et flèches pour démontrer un processus ou un programme. Avec les algorithmes, nous pouvons facilement comprendre un programme. L'objectif principal d'un logigramme est d'analyser différents processus. Plusieurs graphiques standards sont appliqués dans un logigramme </a:t>
            </a:r>
          </a:p>
        </p:txBody>
      </p:sp>
      <p:pic>
        <p:nvPicPr>
          <p:cNvPr id="9" name="Image 8">
            <a:extLst>
              <a:ext uri="{FF2B5EF4-FFF2-40B4-BE49-F238E27FC236}">
                <a16:creationId xmlns:a16="http://schemas.microsoft.com/office/drawing/2014/main" id="{002B41ED-7D80-4145-8742-F69FE6DCFF92}"/>
              </a:ext>
            </a:extLst>
          </p:cNvPr>
          <p:cNvPicPr>
            <a:picLocks noChangeAspect="1"/>
          </p:cNvPicPr>
          <p:nvPr/>
        </p:nvPicPr>
        <p:blipFill>
          <a:blip r:embed="rId3"/>
          <a:stretch>
            <a:fillRect/>
          </a:stretch>
        </p:blipFill>
        <p:spPr>
          <a:xfrm>
            <a:off x="7867768" y="447802"/>
            <a:ext cx="3179643" cy="6073767"/>
          </a:xfrm>
          <a:prstGeom prst="rect">
            <a:avLst/>
          </a:prstGeom>
        </p:spPr>
      </p:pic>
    </p:spTree>
    <p:extLst>
      <p:ext uri="{BB962C8B-B14F-4D97-AF65-F5344CB8AC3E}">
        <p14:creationId xmlns:p14="http://schemas.microsoft.com/office/powerpoint/2010/main" val="628476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AC70E00-9B2B-49DF-95C6-09D8A8CBD114}"/>
              </a:ext>
            </a:extLst>
          </p:cNvPr>
          <p:cNvPicPr>
            <a:picLocks noChangeAspect="1"/>
          </p:cNvPicPr>
          <p:nvPr/>
        </p:nvPicPr>
        <p:blipFill>
          <a:blip r:embed="rId2"/>
          <a:stretch>
            <a:fillRect/>
          </a:stretch>
        </p:blipFill>
        <p:spPr>
          <a:xfrm>
            <a:off x="332603" y="2094647"/>
            <a:ext cx="7453222" cy="2668705"/>
          </a:xfrm>
          <a:prstGeom prst="rect">
            <a:avLst/>
          </a:prstGeom>
        </p:spPr>
      </p:pic>
      <p:pic>
        <p:nvPicPr>
          <p:cNvPr id="3" name="Image 2">
            <a:extLst>
              <a:ext uri="{FF2B5EF4-FFF2-40B4-BE49-F238E27FC236}">
                <a16:creationId xmlns:a16="http://schemas.microsoft.com/office/drawing/2014/main" id="{6ADBE0F7-BC13-4038-9729-9EA80EA68F2D}"/>
              </a:ext>
            </a:extLst>
          </p:cNvPr>
          <p:cNvPicPr>
            <a:picLocks noChangeAspect="1"/>
          </p:cNvPicPr>
          <p:nvPr/>
        </p:nvPicPr>
        <p:blipFill>
          <a:blip r:embed="rId3"/>
          <a:stretch>
            <a:fillRect/>
          </a:stretch>
        </p:blipFill>
        <p:spPr>
          <a:xfrm>
            <a:off x="8132787" y="939005"/>
            <a:ext cx="3374850" cy="4430851"/>
          </a:xfrm>
          <a:prstGeom prst="rect">
            <a:avLst/>
          </a:prstGeom>
        </p:spPr>
      </p:pic>
      <p:sp>
        <p:nvSpPr>
          <p:cNvPr id="4" name="ZoneTexte 3">
            <a:extLst>
              <a:ext uri="{FF2B5EF4-FFF2-40B4-BE49-F238E27FC236}">
                <a16:creationId xmlns:a16="http://schemas.microsoft.com/office/drawing/2014/main" id="{70C48EE5-BA1B-4F36-AC1E-6B4018BD6628}"/>
              </a:ext>
            </a:extLst>
          </p:cNvPr>
          <p:cNvSpPr txBox="1"/>
          <p:nvPr/>
        </p:nvSpPr>
        <p:spPr>
          <a:xfrm>
            <a:off x="914399" y="603849"/>
            <a:ext cx="6871425" cy="584775"/>
          </a:xfrm>
          <a:prstGeom prst="rect">
            <a:avLst/>
          </a:prstGeom>
          <a:noFill/>
        </p:spPr>
        <p:txBody>
          <a:bodyPr wrap="square" rtlCol="0">
            <a:spAutoFit/>
          </a:bodyPr>
          <a:lstStyle/>
          <a:p>
            <a:r>
              <a:rPr lang="fr-FR" sz="3200" dirty="0"/>
              <a:t>Exemple de construction de logigramme</a:t>
            </a:r>
          </a:p>
        </p:txBody>
      </p:sp>
    </p:spTree>
    <p:extLst>
      <p:ext uri="{BB962C8B-B14F-4D97-AF65-F5344CB8AC3E}">
        <p14:creationId xmlns:p14="http://schemas.microsoft.com/office/powerpoint/2010/main" val="7337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7A3FDA05-9979-DCE3-A7B2-930FAF248B0D}"/>
              </a:ext>
            </a:extLst>
          </p:cNvPr>
          <p:cNvSpPr txBox="1">
            <a:spLocks/>
          </p:cNvSpPr>
          <p:nvPr/>
        </p:nvSpPr>
        <p:spPr>
          <a:xfrm>
            <a:off x="1143001" y="141147"/>
            <a:ext cx="9905998" cy="1478570"/>
          </a:xfrm>
          <a:prstGeom prst="rect">
            <a:avLst/>
          </a:prstGeom>
        </p:spPr>
        <p:txBody>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fr-FR" dirty="0"/>
              <a:t>Programmation d’objets techniques : appropriation de la carte Micro bit</a:t>
            </a:r>
          </a:p>
        </p:txBody>
      </p:sp>
      <p:pic>
        <p:nvPicPr>
          <p:cNvPr id="5" name="Image 4">
            <a:extLst>
              <a:ext uri="{FF2B5EF4-FFF2-40B4-BE49-F238E27FC236}">
                <a16:creationId xmlns:a16="http://schemas.microsoft.com/office/drawing/2014/main" id="{B698B9A5-1BC9-541E-8D68-388F2388945B}"/>
              </a:ext>
            </a:extLst>
          </p:cNvPr>
          <p:cNvPicPr>
            <a:picLocks noChangeAspect="1"/>
          </p:cNvPicPr>
          <p:nvPr/>
        </p:nvPicPr>
        <p:blipFill>
          <a:blip r:embed="rId2"/>
          <a:stretch>
            <a:fillRect/>
          </a:stretch>
        </p:blipFill>
        <p:spPr>
          <a:xfrm>
            <a:off x="3254188" y="1145241"/>
            <a:ext cx="5634317" cy="5634317"/>
          </a:xfrm>
          <a:prstGeom prst="rect">
            <a:avLst/>
          </a:prstGeom>
        </p:spPr>
      </p:pic>
    </p:spTree>
    <p:extLst>
      <p:ext uri="{BB962C8B-B14F-4D97-AF65-F5344CB8AC3E}">
        <p14:creationId xmlns:p14="http://schemas.microsoft.com/office/powerpoint/2010/main" val="902903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A1E6B0-B021-40DA-8800-9474B3C97787}"/>
              </a:ext>
            </a:extLst>
          </p:cNvPr>
          <p:cNvSpPr>
            <a:spLocks noGrp="1"/>
          </p:cNvSpPr>
          <p:nvPr>
            <p:ph type="title"/>
          </p:nvPr>
        </p:nvSpPr>
        <p:spPr/>
        <p:txBody>
          <a:bodyPr/>
          <a:lstStyle/>
          <a:p>
            <a:r>
              <a:rPr lang="fr-FR" dirty="0"/>
              <a:t>Objectifs du MODULE</a:t>
            </a:r>
          </a:p>
        </p:txBody>
      </p:sp>
      <p:sp>
        <p:nvSpPr>
          <p:cNvPr id="3" name="Espace réservé du contenu 2">
            <a:extLst>
              <a:ext uri="{FF2B5EF4-FFF2-40B4-BE49-F238E27FC236}">
                <a16:creationId xmlns:a16="http://schemas.microsoft.com/office/drawing/2014/main" id="{FE448E0F-3496-4DFA-BF5F-C0C63DA7A575}"/>
              </a:ext>
            </a:extLst>
          </p:cNvPr>
          <p:cNvSpPr>
            <a:spLocks noGrp="1"/>
          </p:cNvSpPr>
          <p:nvPr>
            <p:ph idx="1"/>
          </p:nvPr>
        </p:nvSpPr>
        <p:spPr/>
        <p:txBody>
          <a:bodyPr>
            <a:normAutofit/>
          </a:bodyPr>
          <a:lstStyle/>
          <a:p>
            <a:pPr marL="0" indent="0">
              <a:buNone/>
            </a:pPr>
            <a:r>
              <a:rPr lang="fr-FR" sz="3600" dirty="0"/>
              <a:t>Préparer au concours : </a:t>
            </a:r>
          </a:p>
          <a:p>
            <a:r>
              <a:rPr lang="fr-FR" sz="3600" dirty="0"/>
              <a:t>Analyser les épreuves du CRPE et s’y entrainer : </a:t>
            </a:r>
          </a:p>
          <a:p>
            <a:pPr marL="0" indent="0">
              <a:buNone/>
            </a:pPr>
            <a:r>
              <a:rPr lang="fr-FR" sz="3600" dirty="0"/>
              <a:t>	La chaine d’information</a:t>
            </a:r>
          </a:p>
          <a:p>
            <a:pPr marL="0" indent="0">
              <a:buNone/>
            </a:pPr>
            <a:r>
              <a:rPr lang="fr-FR" sz="3600" dirty="0"/>
              <a:t>	Programmation</a:t>
            </a:r>
          </a:p>
        </p:txBody>
      </p:sp>
    </p:spTree>
    <p:extLst>
      <p:ext uri="{BB962C8B-B14F-4D97-AF65-F5344CB8AC3E}">
        <p14:creationId xmlns:p14="http://schemas.microsoft.com/office/powerpoint/2010/main" val="563691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A6ADDCC-99C2-DA7A-A6B4-46929A0920D4}"/>
              </a:ext>
            </a:extLst>
          </p:cNvPr>
          <p:cNvSpPr txBox="1"/>
          <p:nvPr/>
        </p:nvSpPr>
        <p:spPr>
          <a:xfrm>
            <a:off x="1417982" y="616227"/>
            <a:ext cx="10012017" cy="2257798"/>
          </a:xfrm>
          <a:prstGeom prst="rect">
            <a:avLst/>
          </a:prstGeom>
          <a:noFill/>
        </p:spPr>
        <p:txBody>
          <a:bodyPr wrap="square" rtlCol="0">
            <a:spAutoFit/>
          </a:bodyPr>
          <a:lstStyle/>
          <a:p>
            <a:pPr algn="ctr">
              <a:lnSpc>
                <a:spcPct val="107000"/>
              </a:lnSpc>
              <a:spcAft>
                <a:spcPts val="800"/>
              </a:spcAft>
            </a:pPr>
            <a:r>
              <a:rPr lang="fr-FR" sz="4000" b="1" kern="100" dirty="0">
                <a:effectLst/>
                <a:latin typeface="Calibri" panose="020F0502020204030204" pitchFamily="34" charset="0"/>
                <a:ea typeface="Calibri" panose="020F0502020204030204" pitchFamily="34" charset="0"/>
                <a:cs typeface="Times New Roman" panose="02020603050405020304" pitchFamily="18" charset="0"/>
              </a:rPr>
              <a:t>Programmer la carte : prise en main</a:t>
            </a:r>
            <a:endParaRPr lang="fr-FR" sz="40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Wingdings" panose="05000000000000000000" pitchFamily="2" charset="2"/>
              <a:buChar char="Ø"/>
            </a:pPr>
            <a:endParaRPr lang="fr-FR" sz="2800" kern="100" dirty="0">
              <a:effectLst/>
              <a:latin typeface="Calibri" panose="020F0502020204030204" pitchFamily="34" charset="0"/>
              <a:ea typeface="Calibri" panose="020F0502020204030204" pitchFamily="34" charset="0"/>
              <a:cs typeface="Times New Roman" panose="02020603050405020304" pitchFamily="18" charset="0"/>
              <a:sym typeface="Wingdings 2" panose="05020102010507070707" pitchFamily="18" charset="2"/>
            </a:endParaRPr>
          </a:p>
          <a:p>
            <a:pPr>
              <a:lnSpc>
                <a:spcPct val="107000"/>
              </a:lnSpc>
              <a:spcAft>
                <a:spcPts val="800"/>
              </a:spcAft>
            </a:pPr>
            <a:r>
              <a:rPr lang="fr-FR" sz="2800" kern="100" dirty="0">
                <a:latin typeface="Calibri" panose="020F0502020204030204" pitchFamily="34" charset="0"/>
                <a:ea typeface="Calibri" panose="020F0502020204030204" pitchFamily="34" charset="0"/>
                <a:cs typeface="Times New Roman" panose="02020603050405020304" pitchFamily="18" charset="0"/>
                <a:sym typeface="Wingdings 2" panose="05020102010507070707" pitchFamily="18" charset="2"/>
              </a:rPr>
              <a:t>A partir du site : </a:t>
            </a:r>
            <a:r>
              <a:rPr lang="fr-FR" sz="2800" kern="100" dirty="0">
                <a:solidFill>
                  <a:srgbClr val="92D050"/>
                </a:solidFill>
                <a:latin typeface="Calibri" panose="020F0502020204030204" pitchFamily="34" charset="0"/>
                <a:ea typeface="Calibri" panose="020F0502020204030204" pitchFamily="34" charset="0"/>
                <a:cs typeface="Times New Roman" panose="02020603050405020304" pitchFamily="18" charset="0"/>
                <a:sym typeface="Wingdings 2" panose="05020102010507070707" pitchFamily="18" charset="2"/>
                <a:hlinkClick r:id="rId3">
                  <a:extLst>
                    <a:ext uri="{A12FA001-AC4F-418D-AE19-62706E023703}">
                      <ahyp:hlinkClr xmlns:ahyp="http://schemas.microsoft.com/office/drawing/2018/hyperlinkcolor" val="tx"/>
                    </a:ext>
                  </a:extLst>
                </a:hlinkClick>
              </a:rPr>
              <a:t>https://fr.vittascience.com/</a:t>
            </a:r>
            <a:endParaRPr lang="fr-FR" sz="2800" kern="100" dirty="0">
              <a:solidFill>
                <a:srgbClr val="92D050"/>
              </a:solidFill>
              <a:latin typeface="Calibri" panose="020F0502020204030204" pitchFamily="34" charset="0"/>
              <a:ea typeface="Calibri" panose="020F0502020204030204" pitchFamily="34" charset="0"/>
              <a:cs typeface="Times New Roman" panose="02020603050405020304" pitchFamily="18" charset="0"/>
              <a:sym typeface="Wingdings 2" panose="05020102010507070707" pitchFamily="18" charset="2"/>
            </a:endParaRPr>
          </a:p>
          <a:p>
            <a:r>
              <a:rPr lang="fr-FR" dirty="0"/>
              <a:t> </a:t>
            </a:r>
          </a:p>
        </p:txBody>
      </p:sp>
    </p:spTree>
    <p:extLst>
      <p:ext uri="{BB962C8B-B14F-4D97-AF65-F5344CB8AC3E}">
        <p14:creationId xmlns:p14="http://schemas.microsoft.com/office/powerpoint/2010/main" val="1630070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46E20-7298-8C27-FEF9-26383FEAC7AB}"/>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69C1B002-3829-5D03-5A52-5E7343BB52BB}"/>
              </a:ext>
            </a:extLst>
          </p:cNvPr>
          <p:cNvPicPr>
            <a:picLocks noChangeAspect="1"/>
          </p:cNvPicPr>
          <p:nvPr/>
        </p:nvPicPr>
        <p:blipFill>
          <a:blip r:embed="rId3"/>
          <a:stretch>
            <a:fillRect/>
          </a:stretch>
        </p:blipFill>
        <p:spPr>
          <a:xfrm>
            <a:off x="3543300" y="942975"/>
            <a:ext cx="5105400" cy="4972050"/>
          </a:xfrm>
          <a:prstGeom prst="rect">
            <a:avLst/>
          </a:prstGeom>
        </p:spPr>
      </p:pic>
    </p:spTree>
    <p:extLst>
      <p:ext uri="{BB962C8B-B14F-4D97-AF65-F5344CB8AC3E}">
        <p14:creationId xmlns:p14="http://schemas.microsoft.com/office/powerpoint/2010/main" val="2268951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10D57-4E3A-DA1C-E26C-E04FABD50CC9}"/>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0E284E7B-04C0-F58E-CCC4-D1C157C36565}"/>
              </a:ext>
            </a:extLst>
          </p:cNvPr>
          <p:cNvPicPr>
            <a:picLocks noChangeAspect="1"/>
          </p:cNvPicPr>
          <p:nvPr/>
        </p:nvPicPr>
        <p:blipFill>
          <a:blip r:embed="rId3"/>
          <a:stretch>
            <a:fillRect/>
          </a:stretch>
        </p:blipFill>
        <p:spPr>
          <a:xfrm>
            <a:off x="2822340" y="1888435"/>
            <a:ext cx="6057790" cy="4101548"/>
          </a:xfrm>
          <a:prstGeom prst="rect">
            <a:avLst/>
          </a:prstGeom>
        </p:spPr>
      </p:pic>
      <p:sp>
        <p:nvSpPr>
          <p:cNvPr id="3" name="ZoneTexte 2">
            <a:extLst>
              <a:ext uri="{FF2B5EF4-FFF2-40B4-BE49-F238E27FC236}">
                <a16:creationId xmlns:a16="http://schemas.microsoft.com/office/drawing/2014/main" id="{70927FF2-3B69-F46B-AC63-3C9EE779DD53}"/>
              </a:ext>
            </a:extLst>
          </p:cNvPr>
          <p:cNvSpPr txBox="1"/>
          <p:nvPr/>
        </p:nvSpPr>
        <p:spPr>
          <a:xfrm>
            <a:off x="1417983" y="510209"/>
            <a:ext cx="9892747" cy="1077218"/>
          </a:xfrm>
          <a:prstGeom prst="rect">
            <a:avLst/>
          </a:prstGeom>
          <a:noFill/>
        </p:spPr>
        <p:txBody>
          <a:bodyPr wrap="square" rtlCol="0">
            <a:spAutoFit/>
          </a:bodyPr>
          <a:lstStyle/>
          <a:p>
            <a:pPr algn="ctr"/>
            <a:r>
              <a:rPr lang="fr-FR" sz="3200" dirty="0"/>
              <a:t>Utiliser les boutons de la carte avec le bloc « répéter indéfiniment »</a:t>
            </a:r>
          </a:p>
        </p:txBody>
      </p:sp>
    </p:spTree>
    <p:extLst>
      <p:ext uri="{BB962C8B-B14F-4D97-AF65-F5344CB8AC3E}">
        <p14:creationId xmlns:p14="http://schemas.microsoft.com/office/powerpoint/2010/main" val="3700923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6FA15-C866-76B1-9341-99EA42FB4E02}"/>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03C0CDBB-7137-66D4-D54D-4B074BF1368E}"/>
              </a:ext>
            </a:extLst>
          </p:cNvPr>
          <p:cNvSpPr txBox="1"/>
          <p:nvPr/>
        </p:nvSpPr>
        <p:spPr>
          <a:xfrm>
            <a:off x="1417983" y="510209"/>
            <a:ext cx="9892747" cy="584775"/>
          </a:xfrm>
          <a:prstGeom prst="rect">
            <a:avLst/>
          </a:prstGeom>
          <a:noFill/>
        </p:spPr>
        <p:txBody>
          <a:bodyPr wrap="square" rtlCol="0">
            <a:spAutoFit/>
          </a:bodyPr>
          <a:lstStyle/>
          <a:p>
            <a:pPr algn="ctr"/>
            <a:r>
              <a:rPr lang="fr-FR" sz="3200" dirty="0"/>
              <a:t>Créer une boucle itérative</a:t>
            </a:r>
          </a:p>
        </p:txBody>
      </p:sp>
      <p:pic>
        <p:nvPicPr>
          <p:cNvPr id="4" name="Image 3">
            <a:extLst>
              <a:ext uri="{FF2B5EF4-FFF2-40B4-BE49-F238E27FC236}">
                <a16:creationId xmlns:a16="http://schemas.microsoft.com/office/drawing/2014/main" id="{7EDB482B-BE90-2382-5DBF-0AED427A4E77}"/>
              </a:ext>
            </a:extLst>
          </p:cNvPr>
          <p:cNvPicPr>
            <a:picLocks noChangeAspect="1"/>
          </p:cNvPicPr>
          <p:nvPr/>
        </p:nvPicPr>
        <p:blipFill>
          <a:blip r:embed="rId3"/>
          <a:stretch>
            <a:fillRect/>
          </a:stretch>
        </p:blipFill>
        <p:spPr>
          <a:xfrm>
            <a:off x="4598504" y="1278003"/>
            <a:ext cx="3148797" cy="4995222"/>
          </a:xfrm>
          <a:prstGeom prst="rect">
            <a:avLst/>
          </a:prstGeom>
        </p:spPr>
      </p:pic>
    </p:spTree>
    <p:extLst>
      <p:ext uri="{BB962C8B-B14F-4D97-AF65-F5344CB8AC3E}">
        <p14:creationId xmlns:p14="http://schemas.microsoft.com/office/powerpoint/2010/main" val="1312383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3D0A8-7BB6-C4AF-318B-FC9643662270}"/>
            </a:ext>
          </a:extLst>
        </p:cNvPr>
        <p:cNvGrpSpPr/>
        <p:nvPr/>
      </p:nvGrpSpPr>
      <p:grpSpPr>
        <a:xfrm>
          <a:off x="0" y="0"/>
          <a:ext cx="0" cy="0"/>
          <a:chOff x="0" y="0"/>
          <a:chExt cx="0" cy="0"/>
        </a:xfrm>
      </p:grpSpPr>
      <p:sp>
        <p:nvSpPr>
          <p:cNvPr id="12" name="ZoneTexte 11">
            <a:extLst>
              <a:ext uri="{FF2B5EF4-FFF2-40B4-BE49-F238E27FC236}">
                <a16:creationId xmlns:a16="http://schemas.microsoft.com/office/drawing/2014/main" id="{88655E8C-A85D-0E5D-814F-48994EA019E9}"/>
              </a:ext>
            </a:extLst>
          </p:cNvPr>
          <p:cNvSpPr txBox="1"/>
          <p:nvPr/>
        </p:nvSpPr>
        <p:spPr>
          <a:xfrm>
            <a:off x="1417982" y="1563757"/>
            <a:ext cx="10012017" cy="3677610"/>
          </a:xfrm>
          <a:prstGeom prst="rect">
            <a:avLst/>
          </a:prstGeom>
          <a:noFill/>
        </p:spPr>
        <p:txBody>
          <a:bodyPr wrap="square" rtlCol="0">
            <a:spAutoFit/>
          </a:bodyPr>
          <a:lstStyle/>
          <a:p>
            <a:pPr algn="ctr">
              <a:lnSpc>
                <a:spcPct val="107000"/>
              </a:lnSpc>
              <a:spcAft>
                <a:spcPts val="800"/>
              </a:spcAft>
            </a:pPr>
            <a:r>
              <a:rPr lang="fr-FR" sz="3600" b="1" kern="100" dirty="0">
                <a:effectLst/>
                <a:latin typeface="Calibri" panose="020F0502020204030204" pitchFamily="34" charset="0"/>
                <a:ea typeface="Calibri" panose="020F0502020204030204" pitchFamily="34" charset="0"/>
                <a:cs typeface="Times New Roman" panose="02020603050405020304" pitchFamily="18" charset="0"/>
              </a:rPr>
              <a:t>Créer une boucle conditionnelle</a:t>
            </a:r>
            <a:endParaRPr lang="fr-FR" sz="36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Wingdings" panose="05000000000000000000" pitchFamily="2" charset="2"/>
              <a:buChar char="Ø"/>
            </a:pPr>
            <a:r>
              <a:rPr lang="fr-FR" sz="2800" kern="100" dirty="0">
                <a:effectLst/>
                <a:latin typeface="Calibri" panose="020F0502020204030204" pitchFamily="34" charset="0"/>
                <a:ea typeface="Calibri" panose="020F0502020204030204" pitchFamily="34" charset="0"/>
                <a:cs typeface="Times New Roman" panose="02020603050405020304" pitchFamily="18" charset="0"/>
              </a:rPr>
              <a:t>Lorsque le bouton A est pressé, l’icône cœur s’affiche.</a:t>
            </a:r>
          </a:p>
          <a:p>
            <a:pPr marL="457200" indent="-457200">
              <a:lnSpc>
                <a:spcPct val="107000"/>
              </a:lnSpc>
              <a:spcAft>
                <a:spcPts val="800"/>
              </a:spcAft>
              <a:buFont typeface="Wingdings" panose="05000000000000000000" pitchFamily="2" charset="2"/>
              <a:buChar char="Ø"/>
            </a:pPr>
            <a:r>
              <a:rPr lang="fr-FR" sz="2800" kern="100" dirty="0">
                <a:effectLst/>
                <a:latin typeface="Calibri" panose="020F0502020204030204" pitchFamily="34" charset="0"/>
                <a:ea typeface="Calibri" panose="020F0502020204030204" pitchFamily="34" charset="0"/>
                <a:cs typeface="Times New Roman" panose="02020603050405020304" pitchFamily="18" charset="0"/>
              </a:rPr>
              <a:t>Lorsque le bouton B est pressé, un rond avec une croix dedans s’affiche.</a:t>
            </a:r>
          </a:p>
          <a:p>
            <a:pPr marL="457200" indent="-457200">
              <a:lnSpc>
                <a:spcPct val="107000"/>
              </a:lnSpc>
              <a:spcAft>
                <a:spcPts val="800"/>
              </a:spcAft>
              <a:buFont typeface="Wingdings" panose="05000000000000000000" pitchFamily="2" charset="2"/>
              <a:buChar char="Ø"/>
            </a:pPr>
            <a:r>
              <a:rPr lang="fr-FR" sz="2800" kern="100" dirty="0">
                <a:effectLst/>
                <a:latin typeface="Calibri" panose="020F0502020204030204" pitchFamily="34" charset="0"/>
                <a:ea typeface="Calibri" panose="020F0502020204030204" pitchFamily="34" charset="0"/>
                <a:cs typeface="Times New Roman" panose="02020603050405020304" pitchFamily="18" charset="0"/>
              </a:rPr>
              <a:t>Lorsque les boutons A et B sont pressés, le texte « BRAVO ! » cœur s’affiche</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p>
          <a:p>
            <a:endParaRPr lang="fr-FR" dirty="0"/>
          </a:p>
        </p:txBody>
      </p:sp>
    </p:spTree>
    <p:extLst>
      <p:ext uri="{BB962C8B-B14F-4D97-AF65-F5344CB8AC3E}">
        <p14:creationId xmlns:p14="http://schemas.microsoft.com/office/powerpoint/2010/main" val="2277523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08318-A46B-702B-A390-7CA8BA114A04}"/>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BFA01499-A967-A610-3BA7-E3D217F6A78B}"/>
              </a:ext>
            </a:extLst>
          </p:cNvPr>
          <p:cNvSpPr txBox="1"/>
          <p:nvPr/>
        </p:nvSpPr>
        <p:spPr>
          <a:xfrm>
            <a:off x="1417983" y="510209"/>
            <a:ext cx="9892747" cy="584775"/>
          </a:xfrm>
          <a:prstGeom prst="rect">
            <a:avLst/>
          </a:prstGeom>
          <a:noFill/>
        </p:spPr>
        <p:txBody>
          <a:bodyPr wrap="square" rtlCol="0">
            <a:spAutoFit/>
          </a:bodyPr>
          <a:lstStyle/>
          <a:p>
            <a:pPr algn="ctr"/>
            <a:r>
              <a:rPr lang="fr-FR" sz="3200" dirty="0"/>
              <a:t>Créer une boucle conditionnelle</a:t>
            </a:r>
          </a:p>
        </p:txBody>
      </p:sp>
      <p:pic>
        <p:nvPicPr>
          <p:cNvPr id="4" name="Image 3">
            <a:extLst>
              <a:ext uri="{FF2B5EF4-FFF2-40B4-BE49-F238E27FC236}">
                <a16:creationId xmlns:a16="http://schemas.microsoft.com/office/drawing/2014/main" id="{20741C5F-B96F-FAFA-FDCB-A2B8BA95B4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3097" y="1450369"/>
            <a:ext cx="3941848" cy="1373423"/>
          </a:xfrm>
          <a:prstGeom prst="rect">
            <a:avLst/>
          </a:prstGeom>
        </p:spPr>
      </p:pic>
      <p:pic>
        <p:nvPicPr>
          <p:cNvPr id="5" name="Image 4">
            <a:extLst>
              <a:ext uri="{FF2B5EF4-FFF2-40B4-BE49-F238E27FC236}">
                <a16:creationId xmlns:a16="http://schemas.microsoft.com/office/drawing/2014/main" id="{8B2BF9D4-FEA5-DDD5-BE69-03EA600603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521" y="1478723"/>
            <a:ext cx="3764812" cy="1316716"/>
          </a:xfrm>
          <a:prstGeom prst="rect">
            <a:avLst/>
          </a:prstGeom>
        </p:spPr>
      </p:pic>
      <p:pic>
        <p:nvPicPr>
          <p:cNvPr id="6" name="Image 5">
            <a:extLst>
              <a:ext uri="{FF2B5EF4-FFF2-40B4-BE49-F238E27FC236}">
                <a16:creationId xmlns:a16="http://schemas.microsoft.com/office/drawing/2014/main" id="{E77D2E9D-512A-5687-AF9F-566BE7AAE8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3074" y="1516067"/>
            <a:ext cx="3889291" cy="1279372"/>
          </a:xfrm>
          <a:prstGeom prst="rect">
            <a:avLst/>
          </a:prstGeom>
        </p:spPr>
      </p:pic>
      <p:pic>
        <p:nvPicPr>
          <p:cNvPr id="7" name="Image 6">
            <a:extLst>
              <a:ext uri="{FF2B5EF4-FFF2-40B4-BE49-F238E27FC236}">
                <a16:creationId xmlns:a16="http://schemas.microsoft.com/office/drawing/2014/main" id="{68D1A748-4B68-99F3-71A3-FD9D6D0F72B4}"/>
              </a:ext>
            </a:extLst>
          </p:cNvPr>
          <p:cNvPicPr>
            <a:picLocks noChangeAspect="1"/>
          </p:cNvPicPr>
          <p:nvPr/>
        </p:nvPicPr>
        <p:blipFill>
          <a:blip r:embed="rId6"/>
          <a:stretch>
            <a:fillRect/>
          </a:stretch>
        </p:blipFill>
        <p:spPr>
          <a:xfrm>
            <a:off x="451042" y="3037674"/>
            <a:ext cx="3042789" cy="1024888"/>
          </a:xfrm>
          <a:prstGeom prst="rect">
            <a:avLst/>
          </a:prstGeom>
        </p:spPr>
      </p:pic>
      <p:pic>
        <p:nvPicPr>
          <p:cNvPr id="8" name="Image 7">
            <a:extLst>
              <a:ext uri="{FF2B5EF4-FFF2-40B4-BE49-F238E27FC236}">
                <a16:creationId xmlns:a16="http://schemas.microsoft.com/office/drawing/2014/main" id="{1CC561EA-F180-0DEB-A076-647D142521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6181" y="3037674"/>
            <a:ext cx="4003567" cy="996535"/>
          </a:xfrm>
          <a:prstGeom prst="rect">
            <a:avLst/>
          </a:prstGeom>
        </p:spPr>
      </p:pic>
      <p:pic>
        <p:nvPicPr>
          <p:cNvPr id="10" name="Image 9">
            <a:extLst>
              <a:ext uri="{FF2B5EF4-FFF2-40B4-BE49-F238E27FC236}">
                <a16:creationId xmlns:a16="http://schemas.microsoft.com/office/drawing/2014/main" id="{4003774D-E0B2-E0FB-3417-0433BDA48C55}"/>
              </a:ext>
            </a:extLst>
          </p:cNvPr>
          <p:cNvPicPr>
            <a:picLocks noChangeAspect="1"/>
          </p:cNvPicPr>
          <p:nvPr/>
        </p:nvPicPr>
        <p:blipFill>
          <a:blip r:embed="rId8"/>
          <a:stretch>
            <a:fillRect/>
          </a:stretch>
        </p:blipFill>
        <p:spPr>
          <a:xfrm>
            <a:off x="8295860" y="3104322"/>
            <a:ext cx="2239051" cy="3428999"/>
          </a:xfrm>
          <a:prstGeom prst="rect">
            <a:avLst/>
          </a:prstGeom>
        </p:spPr>
      </p:pic>
      <p:pic>
        <p:nvPicPr>
          <p:cNvPr id="11" name="Image 10">
            <a:extLst>
              <a:ext uri="{FF2B5EF4-FFF2-40B4-BE49-F238E27FC236}">
                <a16:creationId xmlns:a16="http://schemas.microsoft.com/office/drawing/2014/main" id="{85AFAEFF-3D6E-A59B-5F98-E340A6960CDC}"/>
              </a:ext>
            </a:extLst>
          </p:cNvPr>
          <p:cNvPicPr>
            <a:picLocks noChangeAspect="1"/>
          </p:cNvPicPr>
          <p:nvPr/>
        </p:nvPicPr>
        <p:blipFill>
          <a:blip r:embed="rId9"/>
          <a:stretch>
            <a:fillRect/>
          </a:stretch>
        </p:blipFill>
        <p:spPr>
          <a:xfrm>
            <a:off x="3796181" y="4338291"/>
            <a:ext cx="2211368" cy="1539047"/>
          </a:xfrm>
          <a:prstGeom prst="rect">
            <a:avLst/>
          </a:prstGeom>
        </p:spPr>
      </p:pic>
    </p:spTree>
    <p:extLst>
      <p:ext uri="{BB962C8B-B14F-4D97-AF65-F5344CB8AC3E}">
        <p14:creationId xmlns:p14="http://schemas.microsoft.com/office/powerpoint/2010/main" val="3677112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C6393-54EF-DB1B-AEEC-ED3B14D50DEA}"/>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57DD06ED-90D6-9EF9-2EAB-79DC443E4044}"/>
              </a:ext>
            </a:extLst>
          </p:cNvPr>
          <p:cNvSpPr txBox="1"/>
          <p:nvPr/>
        </p:nvSpPr>
        <p:spPr>
          <a:xfrm>
            <a:off x="1417983" y="510209"/>
            <a:ext cx="9892747" cy="584775"/>
          </a:xfrm>
          <a:prstGeom prst="rect">
            <a:avLst/>
          </a:prstGeom>
          <a:noFill/>
        </p:spPr>
        <p:txBody>
          <a:bodyPr wrap="square" rtlCol="0">
            <a:spAutoFit/>
          </a:bodyPr>
          <a:lstStyle/>
          <a:p>
            <a:pPr algn="ctr"/>
            <a:r>
              <a:rPr lang="fr-FR" sz="3200" dirty="0"/>
              <a:t>Créer une boucle conditionnelle</a:t>
            </a:r>
          </a:p>
        </p:txBody>
      </p:sp>
      <p:pic>
        <p:nvPicPr>
          <p:cNvPr id="5" name="Image 4">
            <a:extLst>
              <a:ext uri="{FF2B5EF4-FFF2-40B4-BE49-F238E27FC236}">
                <a16:creationId xmlns:a16="http://schemas.microsoft.com/office/drawing/2014/main" id="{A36571A8-89A0-EE84-02E5-1D8281819781}"/>
              </a:ext>
            </a:extLst>
          </p:cNvPr>
          <p:cNvPicPr>
            <a:picLocks noChangeAspect="1"/>
          </p:cNvPicPr>
          <p:nvPr/>
        </p:nvPicPr>
        <p:blipFill>
          <a:blip r:embed="rId3"/>
          <a:stretch>
            <a:fillRect/>
          </a:stretch>
        </p:blipFill>
        <p:spPr>
          <a:xfrm>
            <a:off x="1417983" y="1046922"/>
            <a:ext cx="3071013" cy="5625548"/>
          </a:xfrm>
          <a:prstGeom prst="rect">
            <a:avLst/>
          </a:prstGeom>
        </p:spPr>
      </p:pic>
      <p:sp>
        <p:nvSpPr>
          <p:cNvPr id="6" name="ZoneTexte 5">
            <a:extLst>
              <a:ext uri="{FF2B5EF4-FFF2-40B4-BE49-F238E27FC236}">
                <a16:creationId xmlns:a16="http://schemas.microsoft.com/office/drawing/2014/main" id="{4976985E-7C31-E19C-B2CC-B1AE26D687F8}"/>
              </a:ext>
            </a:extLst>
          </p:cNvPr>
          <p:cNvSpPr txBox="1"/>
          <p:nvPr/>
        </p:nvSpPr>
        <p:spPr>
          <a:xfrm>
            <a:off x="5791200" y="2875722"/>
            <a:ext cx="5035826" cy="1200329"/>
          </a:xfrm>
          <a:prstGeom prst="rect">
            <a:avLst/>
          </a:prstGeom>
          <a:noFill/>
        </p:spPr>
        <p:txBody>
          <a:bodyPr wrap="square" rtlCol="0">
            <a:spAutoFit/>
          </a:bodyPr>
          <a:lstStyle/>
          <a:p>
            <a:r>
              <a:rPr lang="fr-FR" sz="3600" dirty="0"/>
              <a:t>Réaliser le logigramme du programme</a:t>
            </a:r>
          </a:p>
        </p:txBody>
      </p:sp>
    </p:spTree>
    <p:extLst>
      <p:ext uri="{BB962C8B-B14F-4D97-AF65-F5344CB8AC3E}">
        <p14:creationId xmlns:p14="http://schemas.microsoft.com/office/powerpoint/2010/main" val="71864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438AE36-33B6-A287-A178-18C13FA29A72}"/>
              </a:ext>
            </a:extLst>
          </p:cNvPr>
          <p:cNvPicPr>
            <a:picLocks noChangeAspect="1"/>
          </p:cNvPicPr>
          <p:nvPr/>
        </p:nvPicPr>
        <p:blipFill>
          <a:blip r:embed="rId2"/>
          <a:stretch>
            <a:fillRect/>
          </a:stretch>
        </p:blipFill>
        <p:spPr>
          <a:xfrm>
            <a:off x="3486223" y="791571"/>
            <a:ext cx="8187332" cy="5015552"/>
          </a:xfrm>
          <a:prstGeom prst="rect">
            <a:avLst/>
          </a:prstGeom>
        </p:spPr>
      </p:pic>
      <p:pic>
        <p:nvPicPr>
          <p:cNvPr id="4" name="Image 3">
            <a:extLst>
              <a:ext uri="{FF2B5EF4-FFF2-40B4-BE49-F238E27FC236}">
                <a16:creationId xmlns:a16="http://schemas.microsoft.com/office/drawing/2014/main" id="{EFD6A86B-D4AD-8F5A-64C0-45D60196E639}"/>
              </a:ext>
            </a:extLst>
          </p:cNvPr>
          <p:cNvPicPr>
            <a:picLocks noChangeAspect="1"/>
          </p:cNvPicPr>
          <p:nvPr/>
        </p:nvPicPr>
        <p:blipFill>
          <a:blip r:embed="rId3"/>
          <a:stretch>
            <a:fillRect/>
          </a:stretch>
        </p:blipFill>
        <p:spPr>
          <a:xfrm>
            <a:off x="264747" y="486573"/>
            <a:ext cx="3071013" cy="5625548"/>
          </a:xfrm>
          <a:prstGeom prst="rect">
            <a:avLst/>
          </a:prstGeom>
        </p:spPr>
      </p:pic>
    </p:spTree>
    <p:extLst>
      <p:ext uri="{BB962C8B-B14F-4D97-AF65-F5344CB8AC3E}">
        <p14:creationId xmlns:p14="http://schemas.microsoft.com/office/powerpoint/2010/main" val="2634315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F3DB9-51B6-FE9C-B65D-5584EBDB528A}"/>
            </a:ext>
          </a:extLst>
        </p:cNvPr>
        <p:cNvGrpSpPr/>
        <p:nvPr/>
      </p:nvGrpSpPr>
      <p:grpSpPr>
        <a:xfrm>
          <a:off x="0" y="0"/>
          <a:ext cx="0" cy="0"/>
          <a:chOff x="0" y="0"/>
          <a:chExt cx="0" cy="0"/>
        </a:xfrm>
      </p:grpSpPr>
      <p:sp>
        <p:nvSpPr>
          <p:cNvPr id="12" name="ZoneTexte 11">
            <a:extLst>
              <a:ext uri="{FF2B5EF4-FFF2-40B4-BE49-F238E27FC236}">
                <a16:creationId xmlns:a16="http://schemas.microsoft.com/office/drawing/2014/main" id="{81544A34-3DE9-0870-E526-F276CE2CF259}"/>
              </a:ext>
            </a:extLst>
          </p:cNvPr>
          <p:cNvSpPr txBox="1"/>
          <p:nvPr/>
        </p:nvSpPr>
        <p:spPr>
          <a:xfrm>
            <a:off x="1417982" y="616227"/>
            <a:ext cx="10012017" cy="5170903"/>
          </a:xfrm>
          <a:prstGeom prst="rect">
            <a:avLst/>
          </a:prstGeom>
          <a:noFill/>
        </p:spPr>
        <p:txBody>
          <a:bodyPr wrap="square" rtlCol="0">
            <a:spAutoFit/>
          </a:bodyPr>
          <a:lstStyle/>
          <a:p>
            <a:pPr algn="ctr">
              <a:lnSpc>
                <a:spcPct val="107000"/>
              </a:lnSpc>
              <a:spcAft>
                <a:spcPts val="800"/>
              </a:spcAft>
            </a:pPr>
            <a:r>
              <a:rPr lang="fr-FR" sz="4000" b="1" kern="100" dirty="0">
                <a:effectLst/>
                <a:latin typeface="Calibri" panose="020F0502020204030204" pitchFamily="34" charset="0"/>
                <a:ea typeface="Calibri" panose="020F0502020204030204" pitchFamily="34" charset="0"/>
                <a:cs typeface="Times New Roman" panose="02020603050405020304" pitchFamily="18" charset="0"/>
              </a:rPr>
              <a:t>Programmer la carte pour réaliser un baromètre sonore</a:t>
            </a:r>
            <a:endParaRPr lang="fr-FR" sz="40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Wingdings" panose="05000000000000000000" pitchFamily="2" charset="2"/>
              <a:buChar char="Ø"/>
            </a:pPr>
            <a:r>
              <a:rPr lang="fr-FR" sz="2800" kern="100" dirty="0">
                <a:effectLst/>
                <a:latin typeface="Calibri" panose="020F0502020204030204" pitchFamily="34" charset="0"/>
                <a:ea typeface="Calibri" panose="020F0502020204030204" pitchFamily="34" charset="0"/>
                <a:cs typeface="Times New Roman" panose="02020603050405020304" pitchFamily="18" charset="0"/>
              </a:rPr>
              <a:t>Lorsque le son capté par la carte est faible, l’icone </a:t>
            </a:r>
            <a:r>
              <a:rPr lang="fr-FR" sz="2800" kern="100" dirty="0">
                <a:effectLst/>
                <a:latin typeface="Calibri" panose="020F0502020204030204" pitchFamily="34" charset="0"/>
                <a:ea typeface="Calibri" panose="020F0502020204030204" pitchFamily="34" charset="0"/>
                <a:cs typeface="Times New Roman" panose="02020603050405020304" pitchFamily="18" charset="0"/>
                <a:sym typeface="Wingdings 2" panose="05020102010507070707" pitchFamily="18" charset="2"/>
              </a:rPr>
              <a:t> s’affiche.</a:t>
            </a:r>
          </a:p>
          <a:p>
            <a:pPr marL="457200" indent="-457200">
              <a:lnSpc>
                <a:spcPct val="107000"/>
              </a:lnSpc>
              <a:spcAft>
                <a:spcPts val="800"/>
              </a:spcAft>
              <a:buFont typeface="Wingdings" panose="05000000000000000000" pitchFamily="2" charset="2"/>
              <a:buChar char="Ø"/>
            </a:pPr>
            <a:r>
              <a:rPr lang="fr-FR" sz="2800" kern="100" dirty="0">
                <a:latin typeface="Calibri" panose="020F0502020204030204" pitchFamily="34" charset="0"/>
                <a:ea typeface="Calibri" panose="020F0502020204030204" pitchFamily="34" charset="0"/>
                <a:cs typeface="Times New Roman" panose="02020603050405020304" pitchFamily="18" charset="0"/>
                <a:sym typeface="Wingdings 2" panose="05020102010507070707" pitchFamily="18" charset="2"/>
              </a:rPr>
              <a:t>Lorsque le son capté par la carte est trop, l’icone  s’affiche.</a:t>
            </a:r>
          </a:p>
          <a:p>
            <a:pPr marL="457200" indent="-457200">
              <a:lnSpc>
                <a:spcPct val="107000"/>
              </a:lnSpc>
              <a:spcAft>
                <a:spcPts val="800"/>
              </a:spcAft>
              <a:buFont typeface="Wingdings" panose="05000000000000000000" pitchFamily="2" charset="2"/>
              <a:buChar char="Ø"/>
            </a:pPr>
            <a:endParaRPr lang="fr-FR" sz="2800" kern="100" dirty="0">
              <a:effectLst/>
              <a:latin typeface="Calibri" panose="020F0502020204030204" pitchFamily="34" charset="0"/>
              <a:ea typeface="Calibri" panose="020F0502020204030204" pitchFamily="34" charset="0"/>
              <a:cs typeface="Times New Roman" panose="02020603050405020304" pitchFamily="18" charset="0"/>
              <a:sym typeface="Wingdings 2" panose="05020102010507070707" pitchFamily="18" charset="2"/>
            </a:endParaRPr>
          </a:p>
          <a:p>
            <a:pPr>
              <a:lnSpc>
                <a:spcPct val="107000"/>
              </a:lnSpc>
              <a:spcAft>
                <a:spcPts val="800"/>
              </a:spcAft>
            </a:pPr>
            <a:r>
              <a:rPr lang="fr-FR" sz="2800" kern="100" dirty="0">
                <a:latin typeface="Calibri" panose="020F0502020204030204" pitchFamily="34" charset="0"/>
                <a:ea typeface="Calibri" panose="020F0502020204030204" pitchFamily="34" charset="0"/>
                <a:cs typeface="Times New Roman" panose="02020603050405020304" pitchFamily="18" charset="0"/>
                <a:sym typeface="Wingdings 2" panose="05020102010507070707" pitchFamily="18" charset="2"/>
              </a:rPr>
              <a:t>A partir du site : </a:t>
            </a:r>
            <a:r>
              <a:rPr lang="fr-FR" sz="2800" kern="100" dirty="0">
                <a:solidFill>
                  <a:srgbClr val="92D050"/>
                </a:solidFill>
                <a:latin typeface="Calibri" panose="020F0502020204030204" pitchFamily="34" charset="0"/>
                <a:ea typeface="Calibri" panose="020F0502020204030204" pitchFamily="34" charset="0"/>
                <a:cs typeface="Times New Roman" panose="02020603050405020304" pitchFamily="18" charset="0"/>
                <a:sym typeface="Wingdings 2" panose="05020102010507070707" pitchFamily="18" charset="2"/>
                <a:hlinkClick r:id="rId3">
                  <a:extLst>
                    <a:ext uri="{A12FA001-AC4F-418D-AE19-62706E023703}">
                      <ahyp:hlinkClr xmlns:ahyp="http://schemas.microsoft.com/office/drawing/2018/hyperlinkcolor" val="tx"/>
                    </a:ext>
                  </a:extLst>
                </a:hlinkClick>
              </a:rPr>
              <a:t>https://makecode.microbit.org/#editor</a:t>
            </a:r>
            <a:endParaRPr lang="fr-FR" sz="2800" kern="100" dirty="0">
              <a:solidFill>
                <a:srgbClr val="92D050"/>
              </a:solidFill>
              <a:latin typeface="Calibri" panose="020F0502020204030204" pitchFamily="34" charset="0"/>
              <a:ea typeface="Calibri" panose="020F0502020204030204" pitchFamily="34" charset="0"/>
              <a:cs typeface="Times New Roman" panose="02020603050405020304" pitchFamily="18" charset="0"/>
              <a:sym typeface="Wingdings 2" panose="05020102010507070707" pitchFamily="18" charset="2"/>
            </a:endParaRPr>
          </a:p>
          <a:p>
            <a:pPr>
              <a:lnSpc>
                <a:spcPct val="107000"/>
              </a:lnSpc>
              <a:spcAft>
                <a:spcPts val="800"/>
              </a:spcAft>
            </a:pPr>
            <a:endParaRPr lang="fr-FR" sz="2800" kern="100" dirty="0">
              <a:effectLst/>
              <a:latin typeface="Calibri" panose="020F0502020204030204" pitchFamily="34" charset="0"/>
              <a:ea typeface="Calibri" panose="020F0502020204030204" pitchFamily="34" charset="0"/>
              <a:cs typeface="Times New Roman" panose="02020603050405020304" pitchFamily="18" charset="0"/>
              <a:sym typeface="Wingdings 2" panose="05020102010507070707" pitchFamily="18" charset="2"/>
            </a:endParaRPr>
          </a:p>
          <a:p>
            <a:pPr>
              <a:lnSpc>
                <a:spcPct val="107000"/>
              </a:lnSpc>
              <a:spcAft>
                <a:spcPts val="800"/>
              </a:spcAft>
            </a:pPr>
            <a:r>
              <a:rPr lang="fr-FR" sz="2800" kern="100" dirty="0">
                <a:effectLst/>
                <a:latin typeface="Calibri" panose="020F0502020204030204" pitchFamily="34" charset="0"/>
                <a:ea typeface="Calibri" panose="020F0502020204030204" pitchFamily="34" charset="0"/>
                <a:cs typeface="Times New Roman" panose="02020603050405020304" pitchFamily="18" charset="0"/>
                <a:sym typeface="Wingdings 2" panose="05020102010507070707" pitchFamily="18" charset="2"/>
              </a:rPr>
              <a:t>Aide utile: vous aurez besoin de ce bloc :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dirty="0"/>
              <a:t> </a:t>
            </a:r>
          </a:p>
        </p:txBody>
      </p:sp>
      <p:pic>
        <p:nvPicPr>
          <p:cNvPr id="3" name="Image 2">
            <a:extLst>
              <a:ext uri="{FF2B5EF4-FFF2-40B4-BE49-F238E27FC236}">
                <a16:creationId xmlns:a16="http://schemas.microsoft.com/office/drawing/2014/main" id="{C1103643-EA3D-2DE7-B293-1241C9663439}"/>
              </a:ext>
            </a:extLst>
          </p:cNvPr>
          <p:cNvPicPr>
            <a:picLocks noChangeAspect="1"/>
          </p:cNvPicPr>
          <p:nvPr/>
        </p:nvPicPr>
        <p:blipFill>
          <a:blip r:embed="rId4"/>
          <a:stretch>
            <a:fillRect/>
          </a:stretch>
        </p:blipFill>
        <p:spPr>
          <a:xfrm>
            <a:off x="4114386" y="5479773"/>
            <a:ext cx="3181350" cy="762000"/>
          </a:xfrm>
          <a:prstGeom prst="rect">
            <a:avLst/>
          </a:prstGeom>
        </p:spPr>
      </p:pic>
    </p:spTree>
    <p:extLst>
      <p:ext uri="{BB962C8B-B14F-4D97-AF65-F5344CB8AC3E}">
        <p14:creationId xmlns:p14="http://schemas.microsoft.com/office/powerpoint/2010/main" val="4213505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25433-43F4-1A0C-4641-A6C1261BBAB5}"/>
            </a:ext>
          </a:extLst>
        </p:cNvPr>
        <p:cNvGrpSpPr/>
        <p:nvPr/>
      </p:nvGrpSpPr>
      <p:grpSpPr>
        <a:xfrm>
          <a:off x="0" y="0"/>
          <a:ext cx="0" cy="0"/>
          <a:chOff x="0" y="0"/>
          <a:chExt cx="0" cy="0"/>
        </a:xfrm>
      </p:grpSpPr>
      <p:sp>
        <p:nvSpPr>
          <p:cNvPr id="12" name="ZoneTexte 11">
            <a:extLst>
              <a:ext uri="{FF2B5EF4-FFF2-40B4-BE49-F238E27FC236}">
                <a16:creationId xmlns:a16="http://schemas.microsoft.com/office/drawing/2014/main" id="{F1EF039D-FDE6-D3A6-8A39-4EE71E42C1E6}"/>
              </a:ext>
            </a:extLst>
          </p:cNvPr>
          <p:cNvSpPr txBox="1"/>
          <p:nvPr/>
        </p:nvSpPr>
        <p:spPr>
          <a:xfrm>
            <a:off x="1278834" y="563218"/>
            <a:ext cx="10012017" cy="1789208"/>
          </a:xfrm>
          <a:prstGeom prst="rect">
            <a:avLst/>
          </a:prstGeom>
          <a:noFill/>
        </p:spPr>
        <p:txBody>
          <a:bodyPr wrap="square" rtlCol="0">
            <a:spAutoFit/>
          </a:bodyPr>
          <a:lstStyle/>
          <a:p>
            <a:pPr algn="ctr">
              <a:lnSpc>
                <a:spcPct val="107000"/>
              </a:lnSpc>
              <a:spcAft>
                <a:spcPts val="800"/>
              </a:spcAft>
            </a:pPr>
            <a:r>
              <a:rPr lang="fr-FR" sz="4000" b="1" kern="100" dirty="0">
                <a:effectLst/>
                <a:latin typeface="Calibri" panose="020F0502020204030204" pitchFamily="34" charset="0"/>
                <a:ea typeface="Calibri" panose="020F0502020204030204" pitchFamily="34" charset="0"/>
                <a:cs typeface="Times New Roman" panose="02020603050405020304" pitchFamily="18" charset="0"/>
              </a:rPr>
              <a:t>Programmer la carte pour réaliser un baromètre sonore</a:t>
            </a:r>
            <a:endParaRPr lang="fr-FR" sz="40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dirty="0"/>
              <a:t> </a:t>
            </a:r>
          </a:p>
        </p:txBody>
      </p:sp>
      <p:pic>
        <p:nvPicPr>
          <p:cNvPr id="5" name="Image 4">
            <a:extLst>
              <a:ext uri="{FF2B5EF4-FFF2-40B4-BE49-F238E27FC236}">
                <a16:creationId xmlns:a16="http://schemas.microsoft.com/office/drawing/2014/main" id="{2E4766EF-4DCB-AA3E-9EEB-C0FBBF512EC5}"/>
              </a:ext>
            </a:extLst>
          </p:cNvPr>
          <p:cNvPicPr>
            <a:picLocks noChangeAspect="1"/>
          </p:cNvPicPr>
          <p:nvPr/>
        </p:nvPicPr>
        <p:blipFill>
          <a:blip r:embed="rId3"/>
          <a:stretch>
            <a:fillRect/>
          </a:stretch>
        </p:blipFill>
        <p:spPr>
          <a:xfrm>
            <a:off x="3644346" y="2027107"/>
            <a:ext cx="5411857" cy="4638735"/>
          </a:xfrm>
          <a:prstGeom prst="rect">
            <a:avLst/>
          </a:prstGeom>
        </p:spPr>
      </p:pic>
    </p:spTree>
    <p:extLst>
      <p:ext uri="{BB962C8B-B14F-4D97-AF65-F5344CB8AC3E}">
        <p14:creationId xmlns:p14="http://schemas.microsoft.com/office/powerpoint/2010/main" val="3683577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58853E-71C8-4BD4-8EE0-403FD5C8339A}"/>
              </a:ext>
            </a:extLst>
          </p:cNvPr>
          <p:cNvSpPr>
            <a:spLocks noGrp="1"/>
          </p:cNvSpPr>
          <p:nvPr>
            <p:ph type="title"/>
          </p:nvPr>
        </p:nvSpPr>
        <p:spPr/>
        <p:txBody>
          <a:bodyPr/>
          <a:lstStyle/>
          <a:p>
            <a:r>
              <a:rPr lang="fr-FR" dirty="0"/>
              <a:t>Programmation d’objets techniques</a:t>
            </a:r>
          </a:p>
        </p:txBody>
      </p:sp>
      <p:sp>
        <p:nvSpPr>
          <p:cNvPr id="3" name="Espace réservé du contenu 2">
            <a:extLst>
              <a:ext uri="{FF2B5EF4-FFF2-40B4-BE49-F238E27FC236}">
                <a16:creationId xmlns:a16="http://schemas.microsoft.com/office/drawing/2014/main" id="{FB3FE190-ACA7-4483-B17E-C5F7176C4661}"/>
              </a:ext>
            </a:extLst>
          </p:cNvPr>
          <p:cNvSpPr>
            <a:spLocks noGrp="1"/>
          </p:cNvSpPr>
          <p:nvPr>
            <p:ph idx="1"/>
          </p:nvPr>
        </p:nvSpPr>
        <p:spPr>
          <a:xfrm>
            <a:off x="920053" y="1847767"/>
            <a:ext cx="10351893" cy="4069954"/>
          </a:xfrm>
        </p:spPr>
        <p:txBody>
          <a:bodyPr>
            <a:normAutofit/>
          </a:bodyPr>
          <a:lstStyle/>
          <a:p>
            <a:r>
              <a:rPr lang="fr-FR" sz="3000" b="1" dirty="0">
                <a:solidFill>
                  <a:srgbClr val="FFC000"/>
                </a:solidFill>
              </a:rPr>
              <a:t>Attendus de fin de cycle</a:t>
            </a:r>
            <a:endParaRPr lang="fr-FR" dirty="0"/>
          </a:p>
          <a:p>
            <a:r>
              <a:rPr lang="fr-FR" sz="4200" dirty="0"/>
              <a:t>Repérer la chaîne d’information et la chaîne d’action d’un objet programmable. </a:t>
            </a:r>
          </a:p>
          <a:p>
            <a:r>
              <a:rPr lang="fr-FR" sz="4200" dirty="0"/>
              <a:t>Programmer un objet technique pour obtenir un comportement attendu. </a:t>
            </a:r>
          </a:p>
          <a:p>
            <a:pPr marL="0" indent="0">
              <a:buNone/>
            </a:pPr>
            <a:endParaRPr lang="fr-FR" dirty="0"/>
          </a:p>
          <a:p>
            <a:endParaRPr lang="fr-FR" dirty="0"/>
          </a:p>
        </p:txBody>
      </p:sp>
    </p:spTree>
    <p:extLst>
      <p:ext uri="{BB962C8B-B14F-4D97-AF65-F5344CB8AC3E}">
        <p14:creationId xmlns:p14="http://schemas.microsoft.com/office/powerpoint/2010/main" val="1111557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07ACEE0-9E7A-0D1B-1F49-E15293663A3B}"/>
              </a:ext>
            </a:extLst>
          </p:cNvPr>
          <p:cNvSpPr txBox="1"/>
          <p:nvPr/>
        </p:nvSpPr>
        <p:spPr>
          <a:xfrm>
            <a:off x="1305338" y="954156"/>
            <a:ext cx="9402418" cy="707886"/>
          </a:xfrm>
          <a:prstGeom prst="rect">
            <a:avLst/>
          </a:prstGeom>
          <a:noFill/>
        </p:spPr>
        <p:txBody>
          <a:bodyPr wrap="square" rtlCol="0">
            <a:spAutoFit/>
          </a:bodyPr>
          <a:lstStyle/>
          <a:p>
            <a:pPr algn="ctr"/>
            <a:r>
              <a:rPr lang="fr-FR" sz="4000" dirty="0"/>
              <a:t>Un exemple de sujets</a:t>
            </a:r>
          </a:p>
        </p:txBody>
      </p:sp>
    </p:spTree>
    <p:extLst>
      <p:ext uri="{BB962C8B-B14F-4D97-AF65-F5344CB8AC3E}">
        <p14:creationId xmlns:p14="http://schemas.microsoft.com/office/powerpoint/2010/main" val="2619077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9F4607B-B004-426E-B7C5-CF4F813AE107}"/>
              </a:ext>
            </a:extLst>
          </p:cNvPr>
          <p:cNvPicPr>
            <a:picLocks noChangeAspect="1"/>
          </p:cNvPicPr>
          <p:nvPr/>
        </p:nvPicPr>
        <p:blipFill>
          <a:blip r:embed="rId3"/>
          <a:stretch>
            <a:fillRect/>
          </a:stretch>
        </p:blipFill>
        <p:spPr>
          <a:xfrm>
            <a:off x="1260983" y="465447"/>
            <a:ext cx="4242670" cy="5927105"/>
          </a:xfrm>
          <a:prstGeom prst="rect">
            <a:avLst/>
          </a:prstGeom>
        </p:spPr>
      </p:pic>
      <p:pic>
        <p:nvPicPr>
          <p:cNvPr id="5" name="Image 4">
            <a:extLst>
              <a:ext uri="{FF2B5EF4-FFF2-40B4-BE49-F238E27FC236}">
                <a16:creationId xmlns:a16="http://schemas.microsoft.com/office/drawing/2014/main" id="{4C3F9373-EA51-4F2B-ADFD-5050159F1020}"/>
              </a:ext>
            </a:extLst>
          </p:cNvPr>
          <p:cNvPicPr>
            <a:picLocks noChangeAspect="1"/>
          </p:cNvPicPr>
          <p:nvPr/>
        </p:nvPicPr>
        <p:blipFill>
          <a:blip r:embed="rId4"/>
          <a:stretch>
            <a:fillRect/>
          </a:stretch>
        </p:blipFill>
        <p:spPr>
          <a:xfrm>
            <a:off x="6096000" y="465447"/>
            <a:ext cx="4618008" cy="5846444"/>
          </a:xfrm>
          <a:prstGeom prst="rect">
            <a:avLst/>
          </a:prstGeom>
        </p:spPr>
      </p:pic>
    </p:spTree>
    <p:extLst>
      <p:ext uri="{BB962C8B-B14F-4D97-AF65-F5344CB8AC3E}">
        <p14:creationId xmlns:p14="http://schemas.microsoft.com/office/powerpoint/2010/main" val="39133763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EAD7684-58EC-3E61-B59B-8E3016F69284}"/>
              </a:ext>
            </a:extLst>
          </p:cNvPr>
          <p:cNvPicPr>
            <a:picLocks noChangeAspect="1"/>
          </p:cNvPicPr>
          <p:nvPr/>
        </p:nvPicPr>
        <p:blipFill>
          <a:blip r:embed="rId2"/>
          <a:stretch>
            <a:fillRect/>
          </a:stretch>
        </p:blipFill>
        <p:spPr>
          <a:xfrm>
            <a:off x="345612" y="2152854"/>
            <a:ext cx="5029267" cy="3041999"/>
          </a:xfrm>
          <a:prstGeom prst="rect">
            <a:avLst/>
          </a:prstGeom>
        </p:spPr>
      </p:pic>
      <p:pic>
        <p:nvPicPr>
          <p:cNvPr id="3" name="Espace réservé du contenu 4">
            <a:extLst>
              <a:ext uri="{FF2B5EF4-FFF2-40B4-BE49-F238E27FC236}">
                <a16:creationId xmlns:a16="http://schemas.microsoft.com/office/drawing/2014/main" id="{88B78062-16DF-2B4B-170D-F534D551FF1A}"/>
              </a:ext>
            </a:extLst>
          </p:cNvPr>
          <p:cNvPicPr>
            <a:picLocks noChangeAspect="1"/>
          </p:cNvPicPr>
          <p:nvPr/>
        </p:nvPicPr>
        <p:blipFill>
          <a:blip r:embed="rId3"/>
          <a:stretch>
            <a:fillRect/>
          </a:stretch>
        </p:blipFill>
        <p:spPr>
          <a:xfrm>
            <a:off x="5568766" y="2223642"/>
            <a:ext cx="6277622" cy="2900421"/>
          </a:xfrm>
          <a:prstGeom prst="rect">
            <a:avLst/>
          </a:prstGeom>
        </p:spPr>
      </p:pic>
      <p:sp>
        <p:nvSpPr>
          <p:cNvPr id="4" name="Titre 1">
            <a:extLst>
              <a:ext uri="{FF2B5EF4-FFF2-40B4-BE49-F238E27FC236}">
                <a16:creationId xmlns:a16="http://schemas.microsoft.com/office/drawing/2014/main" id="{8FC20C43-25AE-C47D-18CC-43A193B8B10C}"/>
              </a:ext>
            </a:extLst>
          </p:cNvPr>
          <p:cNvSpPr txBox="1">
            <a:spLocks/>
          </p:cNvSpPr>
          <p:nvPr/>
        </p:nvSpPr>
        <p:spPr>
          <a:xfrm>
            <a:off x="1143001" y="530684"/>
            <a:ext cx="9905998" cy="882478"/>
          </a:xfrm>
          <a:prstGeom prst="rect">
            <a:avLst/>
          </a:prstGeom>
        </p:spPr>
        <p:txBody>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fr-FR"/>
              <a:t>Identification des erreurs et correction</a:t>
            </a:r>
            <a:endParaRPr lang="fr-FR" dirty="0"/>
          </a:p>
        </p:txBody>
      </p:sp>
    </p:spTree>
    <p:extLst>
      <p:ext uri="{BB962C8B-B14F-4D97-AF65-F5344CB8AC3E}">
        <p14:creationId xmlns:p14="http://schemas.microsoft.com/office/powerpoint/2010/main" val="7948803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AE271-B196-6AAC-CA41-1E16928BE05B}"/>
            </a:ext>
          </a:extLst>
        </p:cNvPr>
        <p:cNvGrpSpPr/>
        <p:nvPr/>
      </p:nvGrpSpPr>
      <p:grpSpPr>
        <a:xfrm>
          <a:off x="0" y="0"/>
          <a:ext cx="0" cy="0"/>
          <a:chOff x="0" y="0"/>
          <a:chExt cx="0" cy="0"/>
        </a:xfrm>
      </p:grpSpPr>
      <p:sp>
        <p:nvSpPr>
          <p:cNvPr id="12" name="ZoneTexte 11">
            <a:extLst>
              <a:ext uri="{FF2B5EF4-FFF2-40B4-BE49-F238E27FC236}">
                <a16:creationId xmlns:a16="http://schemas.microsoft.com/office/drawing/2014/main" id="{9B680D0E-1D20-9B70-CB76-FC5B4B41B64E}"/>
              </a:ext>
            </a:extLst>
          </p:cNvPr>
          <p:cNvSpPr txBox="1"/>
          <p:nvPr/>
        </p:nvSpPr>
        <p:spPr>
          <a:xfrm>
            <a:off x="1089991" y="583096"/>
            <a:ext cx="10012017" cy="7015254"/>
          </a:xfrm>
          <a:prstGeom prst="rect">
            <a:avLst/>
          </a:prstGeom>
          <a:noFill/>
        </p:spPr>
        <p:txBody>
          <a:bodyPr wrap="square" rtlCol="0">
            <a:spAutoFit/>
          </a:bodyPr>
          <a:lstStyle/>
          <a:p>
            <a:pPr algn="ctr">
              <a:lnSpc>
                <a:spcPct val="107000"/>
              </a:lnSpc>
              <a:spcAft>
                <a:spcPts val="800"/>
              </a:spcAft>
            </a:pPr>
            <a:r>
              <a:rPr lang="fr-FR" sz="4000" b="1" kern="100" dirty="0">
                <a:effectLst/>
                <a:latin typeface="Calibri" panose="020F0502020204030204" pitchFamily="34" charset="0"/>
                <a:ea typeface="Calibri" panose="020F0502020204030204" pitchFamily="34" charset="0"/>
                <a:cs typeface="Times New Roman" panose="02020603050405020304" pitchFamily="18" charset="0"/>
              </a:rPr>
              <a:t>Programmer la carte pour réaliser un programme comportant une erreur qui sera à repérer par vos camarades.</a:t>
            </a:r>
          </a:p>
          <a:p>
            <a:pPr algn="ctr">
              <a:lnSpc>
                <a:spcPct val="107000"/>
              </a:lnSpc>
              <a:spcAft>
                <a:spcPts val="800"/>
              </a:spcAft>
            </a:pPr>
            <a:endParaRPr lang="fr-FR" sz="4000" b="1" kern="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4000" b="1" u="sng" kern="100" dirty="0">
                <a:effectLst/>
                <a:latin typeface="Calibri" panose="020F0502020204030204" pitchFamily="34" charset="0"/>
                <a:ea typeface="Calibri" panose="020F0502020204030204" pitchFamily="34" charset="0"/>
                <a:cs typeface="Times New Roman" panose="02020603050405020304" pitchFamily="18" charset="0"/>
              </a:rPr>
              <a:t>Trois projets en appui </a:t>
            </a:r>
          </a:p>
          <a:p>
            <a:pPr marL="571500" indent="-571500" algn="ctr">
              <a:lnSpc>
                <a:spcPct val="107000"/>
              </a:lnSpc>
              <a:spcAft>
                <a:spcPts val="800"/>
              </a:spcAft>
              <a:buFont typeface="Wingdings" panose="05000000000000000000" pitchFamily="2" charset="2"/>
              <a:buChar char="Ø"/>
            </a:pPr>
            <a:r>
              <a:rPr lang="fr-FR" sz="4000" kern="100" dirty="0">
                <a:latin typeface="Calibri" panose="020F0502020204030204" pitchFamily="34" charset="0"/>
                <a:ea typeface="Calibri" panose="020F0502020204030204" pitchFamily="34" charset="0"/>
                <a:cs typeface="Times New Roman" panose="02020603050405020304" pitchFamily="18" charset="0"/>
              </a:rPr>
              <a:t>boussole, </a:t>
            </a:r>
          </a:p>
          <a:p>
            <a:pPr marL="571500" indent="-571500" algn="ctr">
              <a:lnSpc>
                <a:spcPct val="107000"/>
              </a:lnSpc>
              <a:spcAft>
                <a:spcPts val="800"/>
              </a:spcAft>
              <a:buFont typeface="Wingdings" panose="05000000000000000000" pitchFamily="2" charset="2"/>
              <a:buChar char="Ø"/>
            </a:pPr>
            <a:r>
              <a:rPr lang="fr-FR" sz="4000" kern="100" dirty="0">
                <a:latin typeface="Calibri" panose="020F0502020204030204" pitchFamily="34" charset="0"/>
                <a:ea typeface="Calibri" panose="020F0502020204030204" pitchFamily="34" charset="0"/>
                <a:cs typeface="Times New Roman" panose="02020603050405020304" pitchFamily="18" charset="0"/>
              </a:rPr>
              <a:t>thermomètre</a:t>
            </a:r>
            <a:r>
              <a:rPr lang="fr-FR" sz="4000" kern="100">
                <a:latin typeface="Calibri" panose="020F0502020204030204" pitchFamily="34" charset="0"/>
                <a:ea typeface="Calibri" panose="020F0502020204030204" pitchFamily="34" charset="0"/>
                <a:cs typeface="Times New Roman" panose="02020603050405020304" pitchFamily="18" charset="0"/>
              </a:rPr>
              <a:t>, </a:t>
            </a:r>
            <a:endParaRPr lang="fr-FR" sz="4000" kern="100" dirty="0">
              <a:latin typeface="Calibri" panose="020F0502020204030204" pitchFamily="34" charset="0"/>
              <a:ea typeface="Calibri" panose="020F0502020204030204" pitchFamily="34" charset="0"/>
              <a:cs typeface="Times New Roman" panose="02020603050405020304" pitchFamily="18" charset="0"/>
            </a:endParaRPr>
          </a:p>
          <a:p>
            <a:pPr marL="571500" indent="-571500" algn="ctr">
              <a:lnSpc>
                <a:spcPct val="107000"/>
              </a:lnSpc>
              <a:spcAft>
                <a:spcPts val="800"/>
              </a:spcAft>
              <a:buFont typeface="Wingdings" panose="05000000000000000000" pitchFamily="2" charset="2"/>
              <a:buChar char="Ø"/>
            </a:pPr>
            <a:r>
              <a:rPr lang="fr-FR" sz="4000" kern="100" dirty="0">
                <a:latin typeface="Calibri" panose="020F0502020204030204" pitchFamily="34" charset="0"/>
                <a:ea typeface="Calibri" panose="020F0502020204030204" pitchFamily="34" charset="0"/>
                <a:cs typeface="Times New Roman" panose="02020603050405020304" pitchFamily="18" charset="0"/>
              </a:rPr>
              <a:t>compteur de pas</a:t>
            </a:r>
            <a:r>
              <a:rPr lang="fr-FR" sz="4000" kern="100"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endParaRPr lang="fr-FR" sz="4000" b="1" u="sng" kern="100" dirty="0">
              <a:latin typeface="Calibri" panose="020F0502020204030204" pitchFamily="34" charset="0"/>
              <a:ea typeface="Calibri" panose="020F0502020204030204" pitchFamily="34" charset="0"/>
              <a:cs typeface="Times New Roman" panose="02020603050405020304" pitchFamily="18" charset="0"/>
            </a:endParaRPr>
          </a:p>
          <a:p>
            <a:r>
              <a:rPr lang="fr-FR" dirty="0"/>
              <a:t> </a:t>
            </a:r>
          </a:p>
        </p:txBody>
      </p:sp>
    </p:spTree>
    <p:extLst>
      <p:ext uri="{BB962C8B-B14F-4D97-AF65-F5344CB8AC3E}">
        <p14:creationId xmlns:p14="http://schemas.microsoft.com/office/powerpoint/2010/main" val="36262624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7BEF4E5-5DFE-D67E-1AE4-8E15933B0A3B}"/>
              </a:ext>
            </a:extLst>
          </p:cNvPr>
          <p:cNvSpPr txBox="1"/>
          <p:nvPr/>
        </p:nvSpPr>
        <p:spPr>
          <a:xfrm>
            <a:off x="1411357" y="894522"/>
            <a:ext cx="9236765" cy="4801314"/>
          </a:xfrm>
          <a:prstGeom prst="rect">
            <a:avLst/>
          </a:prstGeom>
          <a:noFill/>
        </p:spPr>
        <p:txBody>
          <a:bodyPr wrap="square" rtlCol="0">
            <a:spAutoFit/>
          </a:bodyPr>
          <a:lstStyle/>
          <a:p>
            <a:r>
              <a:rPr lang="fr-FR" sz="3200" b="1" u="sng" dirty="0"/>
              <a:t>Pour le groupe concepteur :</a:t>
            </a:r>
          </a:p>
          <a:p>
            <a:r>
              <a:rPr lang="fr-FR" sz="3200" dirty="0"/>
              <a:t>- Choisir une erreur</a:t>
            </a:r>
          </a:p>
          <a:p>
            <a:r>
              <a:rPr lang="fr-FR" sz="3200" dirty="0"/>
              <a:t>- Identifier ce qu’il aurait fallu travailler avec les élèves pour éviter cette erreur.</a:t>
            </a:r>
          </a:p>
          <a:p>
            <a:endParaRPr lang="fr-FR" sz="3200" dirty="0"/>
          </a:p>
          <a:p>
            <a:r>
              <a:rPr lang="fr-FR" sz="3200" b="1" u="sng" dirty="0"/>
              <a:t>Pour le groupe récepteur : </a:t>
            </a:r>
          </a:p>
          <a:p>
            <a:r>
              <a:rPr lang="fr-FR" sz="3200" dirty="0"/>
              <a:t>- Identifier l’erreur</a:t>
            </a:r>
          </a:p>
          <a:p>
            <a:r>
              <a:rPr lang="fr-FR" sz="3200" dirty="0"/>
              <a:t>- Identifier les pistes travailler avec les élèves pour résoudre cette erreur.</a:t>
            </a:r>
          </a:p>
          <a:p>
            <a:endParaRPr lang="fr-FR" dirty="0"/>
          </a:p>
        </p:txBody>
      </p:sp>
    </p:spTree>
    <p:extLst>
      <p:ext uri="{BB962C8B-B14F-4D97-AF65-F5344CB8AC3E}">
        <p14:creationId xmlns:p14="http://schemas.microsoft.com/office/powerpoint/2010/main" val="6082791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F52CF-40B4-5C8E-36CB-F57D159192F0}"/>
            </a:ext>
          </a:extLst>
        </p:cNvPr>
        <p:cNvGrpSpPr/>
        <p:nvPr/>
      </p:nvGrpSpPr>
      <p:grpSpPr>
        <a:xfrm>
          <a:off x="0" y="0"/>
          <a:ext cx="0" cy="0"/>
          <a:chOff x="0" y="0"/>
          <a:chExt cx="0" cy="0"/>
        </a:xfrm>
      </p:grpSpPr>
      <p:sp>
        <p:nvSpPr>
          <p:cNvPr id="12" name="ZoneTexte 11">
            <a:extLst>
              <a:ext uri="{FF2B5EF4-FFF2-40B4-BE49-F238E27FC236}">
                <a16:creationId xmlns:a16="http://schemas.microsoft.com/office/drawing/2014/main" id="{63394D56-946E-088B-54C4-EE60575D5205}"/>
              </a:ext>
            </a:extLst>
          </p:cNvPr>
          <p:cNvSpPr txBox="1"/>
          <p:nvPr/>
        </p:nvSpPr>
        <p:spPr>
          <a:xfrm>
            <a:off x="1089991" y="1040296"/>
            <a:ext cx="10012017" cy="5492786"/>
          </a:xfrm>
          <a:prstGeom prst="rect">
            <a:avLst/>
          </a:prstGeom>
          <a:noFill/>
        </p:spPr>
        <p:txBody>
          <a:bodyPr wrap="square" rtlCol="0">
            <a:spAutoFit/>
          </a:bodyPr>
          <a:lstStyle/>
          <a:p>
            <a:pPr algn="ctr">
              <a:lnSpc>
                <a:spcPct val="107000"/>
              </a:lnSpc>
              <a:spcAft>
                <a:spcPts val="800"/>
              </a:spcAft>
            </a:pPr>
            <a:r>
              <a:rPr lang="fr-FR" sz="4000" b="1" u="sng" kern="100" dirty="0">
                <a:effectLst/>
                <a:latin typeface="Calibri" panose="020F0502020204030204" pitchFamily="34" charset="0"/>
                <a:ea typeface="Calibri" panose="020F0502020204030204" pitchFamily="34" charset="0"/>
                <a:cs typeface="Times New Roman" panose="02020603050405020304" pitchFamily="18" charset="0"/>
              </a:rPr>
              <a:t>Des projets pour vous aider à découvrir la programmation</a:t>
            </a:r>
          </a:p>
          <a:p>
            <a:pPr algn="ctr">
              <a:lnSpc>
                <a:spcPct val="107000"/>
              </a:lnSpc>
              <a:spcAft>
                <a:spcPts val="800"/>
              </a:spcAft>
            </a:pPr>
            <a:endParaRPr lang="fr-FR" sz="4000" b="1" kern="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4000" kern="100" dirty="0">
                <a:effectLst/>
                <a:latin typeface="Calibri" panose="020F0502020204030204" pitchFamily="34" charset="0"/>
                <a:ea typeface="Calibri" panose="020F0502020204030204" pitchFamily="34" charset="0"/>
                <a:cs typeface="Times New Roman" panose="02020603050405020304" pitchFamily="18" charset="0"/>
              </a:rPr>
              <a:t>https://microbit.org/fr/projects/make-it-code-it/</a:t>
            </a:r>
          </a:p>
          <a:p>
            <a:pPr algn="ctr">
              <a:lnSpc>
                <a:spcPct val="107000"/>
              </a:lnSpc>
              <a:spcAft>
                <a:spcPts val="800"/>
              </a:spcAft>
            </a:pPr>
            <a:endParaRPr lang="fr-FR" sz="40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fr-FR" sz="4000" b="1" u="sng" kern="100" dirty="0">
              <a:latin typeface="Calibri" panose="020F0502020204030204" pitchFamily="34" charset="0"/>
              <a:ea typeface="Calibri" panose="020F0502020204030204" pitchFamily="34" charset="0"/>
              <a:cs typeface="Times New Roman" panose="02020603050405020304" pitchFamily="18" charset="0"/>
            </a:endParaRPr>
          </a:p>
          <a:p>
            <a:r>
              <a:rPr lang="fr-FR" dirty="0"/>
              <a:t> </a:t>
            </a:r>
          </a:p>
        </p:txBody>
      </p:sp>
    </p:spTree>
    <p:extLst>
      <p:ext uri="{BB962C8B-B14F-4D97-AF65-F5344CB8AC3E}">
        <p14:creationId xmlns:p14="http://schemas.microsoft.com/office/powerpoint/2010/main" val="2228515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25C405-B465-4A79-BDDD-1C2F966ACE81}"/>
              </a:ext>
            </a:extLst>
          </p:cNvPr>
          <p:cNvSpPr>
            <a:spLocks noGrp="1"/>
          </p:cNvSpPr>
          <p:nvPr>
            <p:ph type="title"/>
          </p:nvPr>
        </p:nvSpPr>
        <p:spPr>
          <a:xfrm>
            <a:off x="1141413" y="618518"/>
            <a:ext cx="9905998" cy="971131"/>
          </a:xfrm>
        </p:spPr>
        <p:txBody>
          <a:bodyPr/>
          <a:lstStyle/>
          <a:p>
            <a:r>
              <a:rPr lang="fr-FR" dirty="0"/>
              <a:t>Qu’appelle t-on la chaîne d’information ?</a:t>
            </a:r>
          </a:p>
        </p:txBody>
      </p:sp>
      <p:sp>
        <p:nvSpPr>
          <p:cNvPr id="3" name="Espace réservé du contenu 2">
            <a:extLst>
              <a:ext uri="{FF2B5EF4-FFF2-40B4-BE49-F238E27FC236}">
                <a16:creationId xmlns:a16="http://schemas.microsoft.com/office/drawing/2014/main" id="{6FEE6016-78B1-4882-B586-D5D3CD3FFAFF}"/>
              </a:ext>
            </a:extLst>
          </p:cNvPr>
          <p:cNvSpPr>
            <a:spLocks noGrp="1"/>
          </p:cNvSpPr>
          <p:nvPr>
            <p:ph idx="1"/>
          </p:nvPr>
        </p:nvSpPr>
        <p:spPr>
          <a:xfrm>
            <a:off x="703386" y="1589649"/>
            <a:ext cx="11085340" cy="4649833"/>
          </a:xfrm>
        </p:spPr>
        <p:txBody>
          <a:bodyPr>
            <a:normAutofit/>
          </a:bodyPr>
          <a:lstStyle/>
          <a:p>
            <a:pPr marL="514350" indent="-514350">
              <a:buAutoNum type="arabicParenR"/>
            </a:pPr>
            <a:r>
              <a:rPr lang="fr-FR" sz="2800" b="1" dirty="0">
                <a:solidFill>
                  <a:srgbClr val="FFC000"/>
                </a:solidFill>
              </a:rPr>
              <a:t>Comment définir la notion de chaîne d’information ?</a:t>
            </a:r>
          </a:p>
          <a:p>
            <a:pPr marL="0" indent="0">
              <a:buNone/>
            </a:pPr>
            <a:r>
              <a:rPr lang="fr-FR" sz="2800" dirty="0"/>
              <a:t> Une chaîne d’information : c'est la partie du </a:t>
            </a:r>
            <a:r>
              <a:rPr lang="fr-FR" sz="2800" b="1" dirty="0"/>
              <a:t>système automatisé </a:t>
            </a:r>
            <a:r>
              <a:rPr lang="fr-FR" sz="2800" dirty="0"/>
              <a:t>qui capte l'</a:t>
            </a:r>
            <a:r>
              <a:rPr lang="fr-FR" sz="2800" b="1" dirty="0"/>
              <a:t>information </a:t>
            </a:r>
            <a:r>
              <a:rPr lang="fr-FR" sz="2800" dirty="0"/>
              <a:t>et qui la </a:t>
            </a:r>
            <a:r>
              <a:rPr lang="fr-FR" sz="2800" b="1" dirty="0"/>
              <a:t>traite</a:t>
            </a:r>
            <a:r>
              <a:rPr lang="fr-FR" sz="2800" dirty="0"/>
              <a:t>.</a:t>
            </a:r>
            <a:endParaRPr lang="fr-FR" sz="2800" b="1" dirty="0">
              <a:solidFill>
                <a:srgbClr val="FFC000"/>
              </a:solidFill>
            </a:endParaRPr>
          </a:p>
          <a:p>
            <a:pPr marL="0" indent="0">
              <a:buNone/>
            </a:pPr>
            <a:r>
              <a:rPr lang="fr-FR" sz="2800" b="1" dirty="0">
                <a:solidFill>
                  <a:srgbClr val="FFC000"/>
                </a:solidFill>
              </a:rPr>
              <a:t>2) Quels sont « les éléments » qui composent la chaîne d’information ?</a:t>
            </a:r>
          </a:p>
          <a:p>
            <a:r>
              <a:rPr lang="fr-FR" dirty="0"/>
              <a:t>On peut découper une chaîne en plusieurs </a:t>
            </a:r>
            <a:r>
              <a:rPr lang="fr-FR" b="1" dirty="0"/>
              <a:t>blocs fonctionnels</a:t>
            </a:r>
            <a:r>
              <a:rPr lang="fr-FR" dirty="0"/>
              <a:t>, c’est-à-dire en un ensemble de plusieurs composants assurant ensemble une fonction technique de l’objet. Le nom de chaque bloc fonctionnel reprend généralement le nom de la fonction technique associée, souvent résumé en un verbe d’action.</a:t>
            </a:r>
          </a:p>
        </p:txBody>
      </p:sp>
    </p:spTree>
    <p:extLst>
      <p:ext uri="{BB962C8B-B14F-4D97-AF65-F5344CB8AC3E}">
        <p14:creationId xmlns:p14="http://schemas.microsoft.com/office/powerpoint/2010/main" val="241628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D27F3D9-498D-4659-BFF1-7BDAD5F8653E}"/>
              </a:ext>
            </a:extLst>
          </p:cNvPr>
          <p:cNvPicPr>
            <a:picLocks noChangeAspect="1"/>
          </p:cNvPicPr>
          <p:nvPr/>
        </p:nvPicPr>
        <p:blipFill>
          <a:blip r:embed="rId2"/>
          <a:stretch>
            <a:fillRect/>
          </a:stretch>
        </p:blipFill>
        <p:spPr>
          <a:xfrm>
            <a:off x="928468" y="1859703"/>
            <a:ext cx="10888394" cy="2200245"/>
          </a:xfrm>
          <a:prstGeom prst="rect">
            <a:avLst/>
          </a:prstGeom>
        </p:spPr>
      </p:pic>
      <p:sp>
        <p:nvSpPr>
          <p:cNvPr id="6" name="ZoneTexte 5">
            <a:extLst>
              <a:ext uri="{FF2B5EF4-FFF2-40B4-BE49-F238E27FC236}">
                <a16:creationId xmlns:a16="http://schemas.microsoft.com/office/drawing/2014/main" id="{C724EBB2-0F9F-43C0-BBF1-0BE052C5E838}"/>
              </a:ext>
            </a:extLst>
          </p:cNvPr>
          <p:cNvSpPr txBox="1"/>
          <p:nvPr/>
        </p:nvSpPr>
        <p:spPr>
          <a:xfrm>
            <a:off x="1859394" y="4641686"/>
            <a:ext cx="2628425"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b="1" dirty="0"/>
              <a:t>Acquérir </a:t>
            </a:r>
            <a:r>
              <a:rPr lang="fr-FR" dirty="0"/>
              <a:t>: Fonction qui permet de prélever des informations à l’aide de </a:t>
            </a:r>
            <a:r>
              <a:rPr lang="fr-FR" b="1" dirty="0"/>
              <a:t>capteurs.</a:t>
            </a:r>
            <a:endParaRPr lang="fr-FR" dirty="0"/>
          </a:p>
        </p:txBody>
      </p:sp>
      <p:sp>
        <p:nvSpPr>
          <p:cNvPr id="7" name="Rectangle 6">
            <a:extLst>
              <a:ext uri="{FF2B5EF4-FFF2-40B4-BE49-F238E27FC236}">
                <a16:creationId xmlns:a16="http://schemas.microsoft.com/office/drawing/2014/main" id="{875AA958-7090-413F-A6B2-FEDA46712D65}"/>
              </a:ext>
            </a:extLst>
          </p:cNvPr>
          <p:cNvSpPr/>
          <p:nvPr/>
        </p:nvSpPr>
        <p:spPr>
          <a:xfrm>
            <a:off x="4855028" y="4641685"/>
            <a:ext cx="2481944"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fr-FR" b="1" dirty="0">
                <a:solidFill>
                  <a:srgbClr val="000000"/>
                </a:solidFill>
                <a:latin typeface="TimesNewRomanPS-BoldMT"/>
              </a:rPr>
              <a:t>Traiter </a:t>
            </a:r>
            <a:r>
              <a:rPr lang="fr-FR" dirty="0">
                <a:solidFill>
                  <a:srgbClr val="0000FF"/>
                </a:solidFill>
                <a:latin typeface="TimesNewRomanPSMT"/>
              </a:rPr>
              <a:t>: </a:t>
            </a:r>
            <a:r>
              <a:rPr lang="fr-FR" dirty="0">
                <a:solidFill>
                  <a:srgbClr val="000000"/>
                </a:solidFill>
                <a:latin typeface="TimesNewRomanPSMT"/>
              </a:rPr>
              <a:t>C’est la </a:t>
            </a:r>
            <a:r>
              <a:rPr lang="fr-FR" b="1" dirty="0">
                <a:solidFill>
                  <a:srgbClr val="000000"/>
                </a:solidFill>
                <a:latin typeface="TimesNewRomanPS-BoldMT"/>
              </a:rPr>
              <a:t>partie commande </a:t>
            </a:r>
            <a:r>
              <a:rPr lang="fr-FR" dirty="0">
                <a:solidFill>
                  <a:srgbClr val="000000"/>
                </a:solidFill>
                <a:latin typeface="TimesNewRomanPSMT"/>
              </a:rPr>
              <a:t>composée d’un automate ou d’un microcontrôleur.</a:t>
            </a:r>
            <a:endParaRPr lang="fr-FR" dirty="0"/>
          </a:p>
        </p:txBody>
      </p:sp>
      <p:sp>
        <p:nvSpPr>
          <p:cNvPr id="8" name="Rectangle 7">
            <a:extLst>
              <a:ext uri="{FF2B5EF4-FFF2-40B4-BE49-F238E27FC236}">
                <a16:creationId xmlns:a16="http://schemas.microsoft.com/office/drawing/2014/main" id="{3C416BC1-E54D-40F5-BB64-0176609C29D0}"/>
              </a:ext>
            </a:extLst>
          </p:cNvPr>
          <p:cNvSpPr/>
          <p:nvPr/>
        </p:nvSpPr>
        <p:spPr>
          <a:xfrm>
            <a:off x="7704181" y="4299748"/>
            <a:ext cx="2960915" cy="230832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fr-FR" b="1" dirty="0">
                <a:solidFill>
                  <a:srgbClr val="000000"/>
                </a:solidFill>
                <a:latin typeface="TimesNewRomanPS-BoldMT"/>
              </a:rPr>
              <a:t>Communiquer </a:t>
            </a:r>
            <a:r>
              <a:rPr lang="fr-FR" dirty="0">
                <a:solidFill>
                  <a:srgbClr val="0000FF"/>
                </a:solidFill>
                <a:latin typeface="TimesNewRomanPSMT"/>
              </a:rPr>
              <a:t>: </a:t>
            </a:r>
            <a:r>
              <a:rPr lang="fr-FR" dirty="0">
                <a:solidFill>
                  <a:srgbClr val="000000"/>
                </a:solidFill>
                <a:latin typeface="TimesNewRomanPSMT"/>
              </a:rPr>
              <a:t>Cette fonction assure l’</a:t>
            </a:r>
            <a:r>
              <a:rPr lang="fr-FR" b="1" dirty="0">
                <a:solidFill>
                  <a:srgbClr val="000000"/>
                </a:solidFill>
                <a:latin typeface="TimesNewRomanPS-BoldMT"/>
              </a:rPr>
              <a:t>interface </a:t>
            </a:r>
            <a:r>
              <a:rPr lang="fr-FR" dirty="0">
                <a:solidFill>
                  <a:srgbClr val="000000"/>
                </a:solidFill>
                <a:latin typeface="TimesNewRomanPSMT"/>
              </a:rPr>
              <a:t>l’utilisateur et/ou d’autres systèmes.</a:t>
            </a:r>
          </a:p>
          <a:p>
            <a:r>
              <a:rPr lang="fr-FR" b="1" dirty="0">
                <a:solidFill>
                  <a:srgbClr val="000000"/>
                </a:solidFill>
                <a:latin typeface="TimesNewRomanPS-BoldMT"/>
              </a:rPr>
              <a:t>Transmettre </a:t>
            </a:r>
            <a:r>
              <a:rPr lang="fr-FR" dirty="0">
                <a:solidFill>
                  <a:srgbClr val="0000FF"/>
                </a:solidFill>
                <a:latin typeface="TimesNewRomanPSMT"/>
              </a:rPr>
              <a:t>: </a:t>
            </a:r>
            <a:r>
              <a:rPr lang="fr-FR" dirty="0">
                <a:solidFill>
                  <a:srgbClr val="000000"/>
                </a:solidFill>
                <a:latin typeface="TimesNewRomanPSMT"/>
              </a:rPr>
              <a:t>Cette fonction assure l’</a:t>
            </a:r>
            <a:r>
              <a:rPr lang="fr-FR" b="1" dirty="0">
                <a:solidFill>
                  <a:srgbClr val="000000"/>
                </a:solidFill>
                <a:latin typeface="TimesNewRomanPS-BoldMT"/>
              </a:rPr>
              <a:t>interface </a:t>
            </a:r>
            <a:r>
              <a:rPr lang="fr-FR" dirty="0">
                <a:solidFill>
                  <a:srgbClr val="000000"/>
                </a:solidFill>
                <a:latin typeface="TimesNewRomanPSMT"/>
              </a:rPr>
              <a:t>avec l’environnement de la </a:t>
            </a:r>
            <a:r>
              <a:rPr lang="fr-FR" b="1" dirty="0">
                <a:solidFill>
                  <a:srgbClr val="000000"/>
                </a:solidFill>
                <a:latin typeface="TimesNewRomanPS-BoldMT"/>
              </a:rPr>
              <a:t>partie commande.</a:t>
            </a:r>
            <a:endParaRPr lang="fr-FR" dirty="0"/>
          </a:p>
        </p:txBody>
      </p:sp>
      <p:sp>
        <p:nvSpPr>
          <p:cNvPr id="10" name="Rectangle 9">
            <a:extLst>
              <a:ext uri="{FF2B5EF4-FFF2-40B4-BE49-F238E27FC236}">
                <a16:creationId xmlns:a16="http://schemas.microsoft.com/office/drawing/2014/main" id="{955CC722-FB7C-4E99-9721-BD2DD797390B}"/>
              </a:ext>
            </a:extLst>
          </p:cNvPr>
          <p:cNvSpPr/>
          <p:nvPr/>
        </p:nvSpPr>
        <p:spPr>
          <a:xfrm>
            <a:off x="1259059" y="665797"/>
            <a:ext cx="10227212" cy="954107"/>
          </a:xfrm>
          <a:prstGeom prst="rect">
            <a:avLst/>
          </a:prstGeom>
        </p:spPr>
        <p:txBody>
          <a:bodyPr wrap="square">
            <a:spAutoFit/>
          </a:bodyPr>
          <a:lstStyle/>
          <a:p>
            <a:r>
              <a:rPr lang="fr-FR" sz="2800" dirty="0"/>
              <a:t>Repérer la chaîne d’information et la chaîne d’action d’un objet programmable</a:t>
            </a:r>
            <a:r>
              <a:rPr lang="fr-FR" sz="2400" dirty="0"/>
              <a:t>. </a:t>
            </a:r>
          </a:p>
        </p:txBody>
      </p:sp>
      <p:sp>
        <p:nvSpPr>
          <p:cNvPr id="2" name="Rectangle 1">
            <a:extLst>
              <a:ext uri="{FF2B5EF4-FFF2-40B4-BE49-F238E27FC236}">
                <a16:creationId xmlns:a16="http://schemas.microsoft.com/office/drawing/2014/main" id="{C48EA27A-8C5C-4D0E-91EA-6E55EFFDD8A3}"/>
              </a:ext>
            </a:extLst>
          </p:cNvPr>
          <p:cNvSpPr/>
          <p:nvPr/>
        </p:nvSpPr>
        <p:spPr>
          <a:xfrm>
            <a:off x="892487" y="5961741"/>
            <a:ext cx="6475432" cy="646331"/>
          </a:xfrm>
          <a:prstGeom prst="rect">
            <a:avLst/>
          </a:prstGeom>
        </p:spPr>
        <p:txBody>
          <a:bodyPr wrap="square">
            <a:spAutoFit/>
          </a:bodyPr>
          <a:lstStyle/>
          <a:p>
            <a:r>
              <a:rPr lang="fr-FR" dirty="0"/>
              <a:t>https://tube-sciences-technologies.apps.education.fr/w/2a754793-b866-4adf-b159-b8287fa942ad</a:t>
            </a:r>
          </a:p>
        </p:txBody>
      </p:sp>
    </p:spTree>
    <p:extLst>
      <p:ext uri="{BB962C8B-B14F-4D97-AF65-F5344CB8AC3E}">
        <p14:creationId xmlns:p14="http://schemas.microsoft.com/office/powerpoint/2010/main" val="54881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C10B719-F9B1-4375-B886-712875DCD6E4}"/>
              </a:ext>
            </a:extLst>
          </p:cNvPr>
          <p:cNvPicPr>
            <a:picLocks noChangeAspect="1"/>
          </p:cNvPicPr>
          <p:nvPr/>
        </p:nvPicPr>
        <p:blipFill>
          <a:blip r:embed="rId3"/>
          <a:stretch>
            <a:fillRect/>
          </a:stretch>
        </p:blipFill>
        <p:spPr>
          <a:xfrm>
            <a:off x="2046190" y="438634"/>
            <a:ext cx="8099620" cy="5980732"/>
          </a:xfrm>
          <a:prstGeom prst="rect">
            <a:avLst/>
          </a:prstGeom>
        </p:spPr>
      </p:pic>
    </p:spTree>
    <p:extLst>
      <p:ext uri="{BB962C8B-B14F-4D97-AF65-F5344CB8AC3E}">
        <p14:creationId xmlns:p14="http://schemas.microsoft.com/office/powerpoint/2010/main" val="3531827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999650-F5EC-434A-8977-67C550388E75}"/>
              </a:ext>
            </a:extLst>
          </p:cNvPr>
          <p:cNvSpPr>
            <a:spLocks noGrp="1"/>
          </p:cNvSpPr>
          <p:nvPr>
            <p:ph type="title"/>
          </p:nvPr>
        </p:nvSpPr>
        <p:spPr>
          <a:xfrm>
            <a:off x="986134" y="140421"/>
            <a:ext cx="9745123" cy="1478570"/>
          </a:xfrm>
        </p:spPr>
        <p:txBody>
          <a:bodyPr/>
          <a:lstStyle/>
          <a:p>
            <a:pPr algn="ctr"/>
            <a:r>
              <a:rPr lang="fr-FR" b="1" i="1" dirty="0"/>
              <a:t>Exemple de chaîne d’information : </a:t>
            </a:r>
            <a:br>
              <a:rPr lang="fr-FR" b="1" i="1" dirty="0"/>
            </a:br>
            <a:r>
              <a:rPr lang="fr-FR" dirty="0"/>
              <a:t>la porte de garage</a:t>
            </a:r>
          </a:p>
        </p:txBody>
      </p:sp>
      <p:pic>
        <p:nvPicPr>
          <p:cNvPr id="8" name="Image 7">
            <a:extLst>
              <a:ext uri="{FF2B5EF4-FFF2-40B4-BE49-F238E27FC236}">
                <a16:creationId xmlns:a16="http://schemas.microsoft.com/office/drawing/2014/main" id="{1A4C3B5D-F7D7-45C7-9924-871DFEFEC0CE}"/>
              </a:ext>
            </a:extLst>
          </p:cNvPr>
          <p:cNvPicPr>
            <a:picLocks noChangeAspect="1"/>
          </p:cNvPicPr>
          <p:nvPr/>
        </p:nvPicPr>
        <p:blipFill>
          <a:blip r:embed="rId2"/>
          <a:stretch>
            <a:fillRect/>
          </a:stretch>
        </p:blipFill>
        <p:spPr>
          <a:xfrm>
            <a:off x="4274535" y="1618991"/>
            <a:ext cx="3168320" cy="2623233"/>
          </a:xfrm>
          <a:prstGeom prst="rect">
            <a:avLst/>
          </a:prstGeom>
        </p:spPr>
      </p:pic>
      <p:pic>
        <p:nvPicPr>
          <p:cNvPr id="5" name="Espace réservé du contenu 4">
            <a:extLst>
              <a:ext uri="{FF2B5EF4-FFF2-40B4-BE49-F238E27FC236}">
                <a16:creationId xmlns:a16="http://schemas.microsoft.com/office/drawing/2014/main" id="{3264CC93-1194-4311-9400-EA73494DBC0F}"/>
              </a:ext>
            </a:extLst>
          </p:cNvPr>
          <p:cNvPicPr>
            <a:picLocks noGrp="1" noChangeAspect="1"/>
          </p:cNvPicPr>
          <p:nvPr>
            <p:ph idx="1"/>
          </p:nvPr>
        </p:nvPicPr>
        <p:blipFill>
          <a:blip r:embed="rId3"/>
          <a:stretch>
            <a:fillRect/>
          </a:stretch>
        </p:blipFill>
        <p:spPr>
          <a:xfrm>
            <a:off x="1223439" y="4440635"/>
            <a:ext cx="9745122" cy="1969222"/>
          </a:xfrm>
          <a:prstGeom prst="rect">
            <a:avLst/>
          </a:prstGeom>
        </p:spPr>
      </p:pic>
    </p:spTree>
    <p:extLst>
      <p:ext uri="{BB962C8B-B14F-4D97-AF65-F5344CB8AC3E}">
        <p14:creationId xmlns:p14="http://schemas.microsoft.com/office/powerpoint/2010/main" val="739320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D64086-09F7-4237-9B01-F4668EE10205}"/>
              </a:ext>
            </a:extLst>
          </p:cNvPr>
          <p:cNvSpPr/>
          <p:nvPr/>
        </p:nvSpPr>
        <p:spPr>
          <a:xfrm>
            <a:off x="983409" y="464721"/>
            <a:ext cx="10368951" cy="1938992"/>
          </a:xfrm>
          <a:prstGeom prst="rect">
            <a:avLst/>
          </a:prstGeom>
        </p:spPr>
        <p:txBody>
          <a:bodyPr wrap="square">
            <a:spAutoFit/>
          </a:bodyPr>
          <a:lstStyle/>
          <a:p>
            <a:r>
              <a:rPr lang="fr-FR" sz="2400" dirty="0"/>
              <a:t>L’</a:t>
            </a:r>
            <a:r>
              <a:rPr lang="fr-FR" sz="2400" b="1" dirty="0"/>
              <a:t>opérateur</a:t>
            </a:r>
            <a:r>
              <a:rPr lang="fr-FR" sz="2400" dirty="0"/>
              <a:t> appuie sur le bouton de la télécommande pour ouvrir/fermer la porte du garage (consigne de l’utilisateur).</a:t>
            </a:r>
          </a:p>
          <a:p>
            <a:r>
              <a:rPr lang="fr-FR" sz="2400" dirty="0"/>
              <a:t>La </a:t>
            </a:r>
            <a:r>
              <a:rPr lang="fr-FR" sz="2400" b="1" dirty="0"/>
              <a:t>chaîne d’information</a:t>
            </a:r>
            <a:r>
              <a:rPr lang="fr-FR" sz="2400" dirty="0"/>
              <a:t>, composée d’un boîtier électronique et de capteurs, détecte le signal et ordonne, lorsqu’elle en reçoit l’ordre, la mise en route du moteur afin d’ouvrir la porte (ordre)</a:t>
            </a:r>
          </a:p>
        </p:txBody>
      </p:sp>
      <p:pic>
        <p:nvPicPr>
          <p:cNvPr id="4" name="Image 3">
            <a:extLst>
              <a:ext uri="{FF2B5EF4-FFF2-40B4-BE49-F238E27FC236}">
                <a16:creationId xmlns:a16="http://schemas.microsoft.com/office/drawing/2014/main" id="{A2204B4B-BBE7-4BF6-82F2-43679F049945}"/>
              </a:ext>
            </a:extLst>
          </p:cNvPr>
          <p:cNvPicPr>
            <a:picLocks noChangeAspect="1"/>
          </p:cNvPicPr>
          <p:nvPr/>
        </p:nvPicPr>
        <p:blipFill>
          <a:blip r:embed="rId2"/>
          <a:stretch>
            <a:fillRect/>
          </a:stretch>
        </p:blipFill>
        <p:spPr>
          <a:xfrm>
            <a:off x="1934634" y="2766022"/>
            <a:ext cx="8466503" cy="3866970"/>
          </a:xfrm>
          <a:prstGeom prst="rect">
            <a:avLst/>
          </a:prstGeom>
        </p:spPr>
      </p:pic>
    </p:spTree>
    <p:extLst>
      <p:ext uri="{BB962C8B-B14F-4D97-AF65-F5344CB8AC3E}">
        <p14:creationId xmlns:p14="http://schemas.microsoft.com/office/powerpoint/2010/main" val="1119072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7F4663C-EF85-A045-415F-4110C1AB5381}"/>
              </a:ext>
            </a:extLst>
          </p:cNvPr>
          <p:cNvSpPr txBox="1"/>
          <p:nvPr/>
        </p:nvSpPr>
        <p:spPr>
          <a:xfrm>
            <a:off x="1510748" y="397566"/>
            <a:ext cx="9773478" cy="923330"/>
          </a:xfrm>
          <a:prstGeom prst="rect">
            <a:avLst/>
          </a:prstGeom>
          <a:noFill/>
        </p:spPr>
        <p:txBody>
          <a:bodyPr wrap="square" rtlCol="0">
            <a:spAutoFit/>
          </a:bodyPr>
          <a:lstStyle/>
          <a:p>
            <a:pPr algn="ctr"/>
            <a:r>
              <a:rPr lang="fr-FR" sz="3600" dirty="0">
                <a:latin typeface="+mj-lt"/>
              </a:rPr>
              <a:t>Chaine d’é</a:t>
            </a:r>
            <a:r>
              <a:rPr lang="fr-FR" sz="3600" i="0" u="none" strike="noStrike" baseline="0" dirty="0">
                <a:latin typeface="+mj-lt"/>
              </a:rPr>
              <a:t>nergie et chaine d’information</a:t>
            </a:r>
            <a:br>
              <a:rPr lang="fr-FR" sz="1800" b="1" i="0" u="none" strike="noStrike" baseline="0" dirty="0">
                <a:solidFill>
                  <a:schemeClr val="bg1"/>
                </a:solidFill>
                <a:latin typeface="Marianne"/>
              </a:rPr>
            </a:br>
            <a:endParaRPr lang="fr-FR" dirty="0"/>
          </a:p>
        </p:txBody>
      </p:sp>
      <p:pic>
        <p:nvPicPr>
          <p:cNvPr id="4" name="Image 3">
            <a:extLst>
              <a:ext uri="{FF2B5EF4-FFF2-40B4-BE49-F238E27FC236}">
                <a16:creationId xmlns:a16="http://schemas.microsoft.com/office/drawing/2014/main" id="{4CF8E627-20D8-E84D-F569-56960E296B3B}"/>
              </a:ext>
            </a:extLst>
          </p:cNvPr>
          <p:cNvPicPr>
            <a:picLocks noChangeAspect="1"/>
          </p:cNvPicPr>
          <p:nvPr/>
        </p:nvPicPr>
        <p:blipFill>
          <a:blip r:embed="rId3"/>
          <a:stretch>
            <a:fillRect/>
          </a:stretch>
        </p:blipFill>
        <p:spPr>
          <a:xfrm>
            <a:off x="1378226" y="1152938"/>
            <a:ext cx="9435548" cy="5307496"/>
          </a:xfrm>
          <a:prstGeom prst="rect">
            <a:avLst/>
          </a:prstGeom>
        </p:spPr>
      </p:pic>
    </p:spTree>
    <p:extLst>
      <p:ext uri="{BB962C8B-B14F-4D97-AF65-F5344CB8AC3E}">
        <p14:creationId xmlns:p14="http://schemas.microsoft.com/office/powerpoint/2010/main" val="282435761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8D1E14"/>
      </a:dk2>
      <a:lt2>
        <a:srgbClr val="FF744E"/>
      </a:lt2>
      <a:accent1>
        <a:srgbClr val="E9B758"/>
      </a:accent1>
      <a:accent2>
        <a:srgbClr val="FE8943"/>
      </a:accent2>
      <a:accent3>
        <a:srgbClr val="AEA27C"/>
      </a:accent3>
      <a:accent4>
        <a:srgbClr val="90B46E"/>
      </a:accent4>
      <a:accent5>
        <a:srgbClr val="71AEC1"/>
      </a:accent5>
      <a:accent6>
        <a:srgbClr val="C98DE7"/>
      </a:accent6>
      <a:hlink>
        <a:srgbClr val="FF7A22"/>
      </a:hlink>
      <a:folHlink>
        <a:srgbClr val="FDCD86"/>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2000"/>
                <a:satMod val="150000"/>
                <a:lumMod val="15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971C58-AB76-4A2A-B231-5F8CA03CF491}"/>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Circuit</Template>
  <TotalTime>4157</TotalTime>
  <Words>875</Words>
  <Application>Microsoft Office PowerPoint</Application>
  <PresentationFormat>Grand écran</PresentationFormat>
  <Paragraphs>138</Paragraphs>
  <Slides>35</Slides>
  <Notes>20</Notes>
  <HiddenSlides>0</HiddenSlides>
  <MMClips>1</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35</vt:i4>
      </vt:variant>
    </vt:vector>
  </HeadingPairs>
  <TitlesOfParts>
    <vt:vector size="43" baseType="lpstr">
      <vt:lpstr>Arial</vt:lpstr>
      <vt:lpstr>Calibri</vt:lpstr>
      <vt:lpstr>Marianne</vt:lpstr>
      <vt:lpstr>TimesNewRomanPS-BoldMT</vt:lpstr>
      <vt:lpstr>TimesNewRomanPSMT</vt:lpstr>
      <vt:lpstr>Tw Cen MT</vt:lpstr>
      <vt:lpstr>Wingdings</vt:lpstr>
      <vt:lpstr>Circuit</vt:lpstr>
      <vt:lpstr>DOMAINES D’apprentissage en technologie </vt:lpstr>
      <vt:lpstr>Objectifs du MODULE</vt:lpstr>
      <vt:lpstr>Programmation d’objets techniques</vt:lpstr>
      <vt:lpstr>Qu’appelle t-on la chaîne d’information ?</vt:lpstr>
      <vt:lpstr>Présentation PowerPoint</vt:lpstr>
      <vt:lpstr>Présentation PowerPoint</vt:lpstr>
      <vt:lpstr>Exemple de chaîne d’information :  la porte de garage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Qu’est ce qu’un algorithme ?</vt:lpstr>
      <vt:lpstr>Exemple d’algorithme</vt:lpstr>
      <vt:lpstr>Qu’est ce qu’un logigramme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Nathalie Gallet</dc:creator>
  <cp:lastModifiedBy>Elisabeth</cp:lastModifiedBy>
  <cp:revision>96</cp:revision>
  <dcterms:created xsi:type="dcterms:W3CDTF">2024-01-28T13:10:38Z</dcterms:created>
  <dcterms:modified xsi:type="dcterms:W3CDTF">2025-02-05T22:20:46Z</dcterms:modified>
</cp:coreProperties>
</file>