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58" r:id="rId4"/>
    <p:sldId id="302" r:id="rId5"/>
    <p:sldId id="301" r:id="rId6"/>
    <p:sldId id="303" r:id="rId7"/>
    <p:sldId id="329" r:id="rId8"/>
    <p:sldId id="334" r:id="rId9"/>
    <p:sldId id="335" r:id="rId10"/>
    <p:sldId id="336" r:id="rId11"/>
    <p:sldId id="304" r:id="rId12"/>
    <p:sldId id="330" r:id="rId13"/>
    <p:sldId id="331" r:id="rId14"/>
    <p:sldId id="332" r:id="rId15"/>
    <p:sldId id="333" r:id="rId16"/>
    <p:sldId id="305" r:id="rId17"/>
    <p:sldId id="269" r:id="rId18"/>
    <p:sldId id="306" r:id="rId19"/>
    <p:sldId id="307" r:id="rId20"/>
    <p:sldId id="308" r:id="rId21"/>
    <p:sldId id="309" r:id="rId22"/>
    <p:sldId id="297" r:id="rId23"/>
    <p:sldId id="298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324" r:id="rId33"/>
    <p:sldId id="325" r:id="rId34"/>
    <p:sldId id="326" r:id="rId35"/>
    <p:sldId id="310" r:id="rId36"/>
    <p:sldId id="311" r:id="rId37"/>
    <p:sldId id="327" r:id="rId38"/>
    <p:sldId id="312" r:id="rId39"/>
    <p:sldId id="328" r:id="rId40"/>
    <p:sldId id="337" r:id="rId41"/>
    <p:sldId id="338" r:id="rId42"/>
    <p:sldId id="339" r:id="rId43"/>
    <p:sldId id="340" r:id="rId44"/>
    <p:sldId id="341" r:id="rId4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7164" autoAdjust="0"/>
  </p:normalViewPr>
  <p:slideViewPr>
    <p:cSldViewPr snapToGrid="0">
      <p:cViewPr varScale="1">
        <p:scale>
          <a:sx n="72" d="100"/>
          <a:sy n="72" d="100"/>
        </p:scale>
        <p:origin x="669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3ADA1-92B6-4923-AC44-4205280F040B}" type="datetimeFigureOut">
              <a:rPr lang="fr-FR" smtClean="0"/>
              <a:t>08/01/2025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53DBCB-5D45-4535-8111-1EA76C930A1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914668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360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5668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C611D3-5FBE-8DBA-838B-F5F84DF53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C52055C-D0D7-C2A5-458E-6EB77CCE97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A108D0D-BD42-DD0D-8A1A-2C4335DEF1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2C21C1A-0E67-BA97-D296-F29C1AB95F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2042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B4955D-7EFA-FAE8-8A82-4558A1166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9B2D76-E662-5694-2DA6-3ECD8062C1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4F7575A-5681-6DF3-4644-9718FDE9C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2535F65-CA96-783C-2EAC-ECE5C77CFB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2721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F202A-9857-49DD-F9AD-96CD47FE7E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385FBB5-C653-A975-077D-291B1D9FCF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F89E2A1-61E3-7A1A-5324-1184F8AF19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6E90D6-9D87-F470-033E-015D937B87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6160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014D1B-C647-3AAE-C90B-CF11DD677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A19D59B-E31B-5280-EDA8-A5003EAA7D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0A94125-A8E3-E52B-EE7F-8025D704FA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AF0EABD-E6D1-64C2-AA7E-A53DD771C9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91482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206315-79AD-B717-EFE8-EA39699CD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1D10D92-F620-E0A9-6921-CF35184B0C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6B7F2AE3-8668-42C5-33CE-D7A84B3B3D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AB457BC-62F4-4F14-9C17-A793064E47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95368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98840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39176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719553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7016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66821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30036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4881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29945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354108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https://www.youtube.com/watch?v=rGfY9FJMuEQ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50202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884333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4944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62876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37323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https://lesfondamentaux.reseau-canope.fr/video/sciences-et-technologie/technologie/materiaux-et-objets-techniques/objet-technique-et-evolution-technologique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82729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345144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1833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810313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77040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63046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049003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0546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8933DD-FECC-4C36-978F-0E87F42E41B9}" type="slidenum">
              <a:rPr lang="fr-FR" smtClean="0"/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55397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37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02250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22327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9678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61966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79532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58966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792925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5211838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32647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119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B09CD-00D1-0E2C-587B-82AE00D3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D02DE002-E798-61D6-2BFA-75B0628FAD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A4D9F35-7A04-A01A-7E7B-D6193D8284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85B9B22-1B4E-208E-6CDA-616DF72659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080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ABEC7-E6F0-52AE-806D-EE458DBE58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5A25536-8AEE-2333-522D-661CD02F4C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BCA9C85-F787-4249-2EB5-2255D6A7C8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857EB2A-B6B2-F115-D2C2-EB36C23B13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40DE1E-AB56-46EF-8996-167481A2243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5267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5889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453DBCB-5D45-4535-8111-1EA76C930A1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6511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emf"/><Relationship Id="rId4" Type="http://schemas.openxmlformats.org/officeDocument/2006/relationships/image" Target="../media/image34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7DC00DBD-E0C9-4A03-9A98-3DDE943C95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41467" y="4231516"/>
            <a:ext cx="8791575" cy="1655762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                                                                                                 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                                                                                                         INSPE   2024-2025 – </a:t>
            </a:r>
            <a:r>
              <a:rPr lang="fr-FR" dirty="0" err="1"/>
              <a:t>N.Gallet</a:t>
            </a:r>
            <a:r>
              <a:rPr lang="fr-FR" dirty="0"/>
              <a:t> et E.DUHAMEL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01A20684-54B2-4043-BC0A-61B1FFDB6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76425" y="1122363"/>
            <a:ext cx="8791575" cy="1655762"/>
          </a:xfrm>
        </p:spPr>
        <p:txBody>
          <a:bodyPr/>
          <a:lstStyle/>
          <a:p>
            <a:pPr algn="ctr"/>
            <a:r>
              <a:rPr lang="fr-FR" dirty="0"/>
              <a:t>DOMAINES D’apprentissage en technologie 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C858D273-59A9-8229-15A8-391001034968}"/>
              </a:ext>
            </a:extLst>
          </p:cNvPr>
          <p:cNvSpPr txBox="1">
            <a:spLocks/>
          </p:cNvSpPr>
          <p:nvPr/>
        </p:nvSpPr>
        <p:spPr>
          <a:xfrm>
            <a:off x="1816790" y="3065704"/>
            <a:ext cx="8791575" cy="1655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/>
              <a:t>EC 261</a:t>
            </a:r>
          </a:p>
          <a:p>
            <a:pPr algn="ctr"/>
            <a:r>
              <a:rPr lang="fr-FR" dirty="0"/>
              <a:t>Cours n°1</a:t>
            </a:r>
          </a:p>
        </p:txBody>
      </p:sp>
    </p:spTree>
    <p:extLst>
      <p:ext uri="{BB962C8B-B14F-4D97-AF65-F5344CB8AC3E}">
        <p14:creationId xmlns:p14="http://schemas.microsoft.com/office/powerpoint/2010/main" val="28793490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B6CB9CA-B307-4C5E-8382-E784EDBE2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485663"/>
          </a:xfrm>
        </p:spPr>
        <p:txBody>
          <a:bodyPr>
            <a:normAutofit fontScale="90000"/>
          </a:bodyPr>
          <a:lstStyle/>
          <a:p>
            <a:r>
              <a:rPr lang="fr-FR" dirty="0"/>
              <a:t>Compléter un document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5E43AAED-F423-4CD4-BA5F-5B8DEC56AE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15873" y="1242203"/>
            <a:ext cx="8190769" cy="5162902"/>
          </a:xfrm>
        </p:spPr>
      </p:pic>
    </p:spTree>
    <p:extLst>
      <p:ext uri="{BB962C8B-B14F-4D97-AF65-F5344CB8AC3E}">
        <p14:creationId xmlns:p14="http://schemas.microsoft.com/office/powerpoint/2010/main" val="2655699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61FA0-7885-B1A7-80E0-1539032809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C5E96B-4FCF-1226-244A-E34016E8B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09689" cy="1406225"/>
          </a:xfrm>
        </p:spPr>
        <p:txBody>
          <a:bodyPr>
            <a:normAutofit/>
          </a:bodyPr>
          <a:lstStyle/>
          <a:p>
            <a:r>
              <a:rPr lang="fr-FR" i="0" u="none" strike="noStrike" baseline="0" dirty="0">
                <a:solidFill>
                  <a:srgbClr val="FFFFFF"/>
                </a:solidFill>
              </a:rPr>
              <a:t>Signal et information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7A792A-C41C-20CB-355B-C17A0C7FB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71003"/>
            <a:ext cx="9905999" cy="3920198"/>
          </a:xfrm>
        </p:spPr>
        <p:txBody>
          <a:bodyPr>
            <a:normAutofit fontScale="85000" lnSpcReduction="20000"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pPr marL="0" indent="0">
              <a:buNone/>
            </a:pPr>
            <a:endParaRPr lang="fr-FR" sz="1800" b="0" i="0" u="none" strike="noStrike" baseline="0" dirty="0">
              <a:latin typeface="Marianne"/>
            </a:endParaRPr>
          </a:p>
          <a:p>
            <a:r>
              <a:rPr lang="fr-CA" sz="3200" b="0" i="0" u="none" strike="noStrike" baseline="0" dirty="0">
                <a:latin typeface="+mj-lt"/>
              </a:rPr>
              <a:t>Interpréter la formation d’ombres, en particulier dans le contexte du système Soleil-Terre-Lune. </a:t>
            </a:r>
          </a:p>
          <a:p>
            <a:r>
              <a:rPr lang="fr-CA" sz="3200" b="0" i="0" u="none" strike="noStrike" baseline="0" dirty="0">
                <a:latin typeface="+mj-lt"/>
              </a:rPr>
              <a:t>Mettre en </a:t>
            </a:r>
            <a:r>
              <a:rPr lang="fr-CA" sz="3200" b="0" i="0" u="none" strike="noStrike" baseline="0" dirty="0" err="1">
                <a:latin typeface="+mj-lt"/>
              </a:rPr>
              <a:t>oeuvre</a:t>
            </a:r>
            <a:r>
              <a:rPr lang="fr-CA" sz="3200" b="0" i="0" u="none" strike="noStrike" baseline="0" dirty="0">
                <a:latin typeface="+mj-lt"/>
              </a:rPr>
              <a:t> des circuits électriques à une boucle en respectant des consignes de sécurité. </a:t>
            </a:r>
          </a:p>
          <a:p>
            <a:r>
              <a:rPr lang="fr-CA" sz="3200" b="0" i="0" u="none" strike="noStrike" baseline="0" dirty="0">
                <a:latin typeface="+mj-lt"/>
              </a:rPr>
              <a:t>Identifier des signaux de natures différentes et citer des applications dans lesquelles un signal permet de transmettre une information. </a:t>
            </a:r>
            <a:r>
              <a:rPr lang="fr-FR" sz="3200" b="0" i="0" u="none" strike="noStrike" baseline="0" dirty="0">
                <a:latin typeface="+mj-lt"/>
              </a:rPr>
              <a:t>	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878973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D108-5170-95AC-36F5-E45F3BBF4B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80713F-962F-B173-B1FC-B6E0035A1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19597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400" b="1" i="0" u="none" strike="noStrike" baseline="0" dirty="0"/>
              <a:t>Deuxième thématique abordée au concours :</a:t>
            </a:r>
            <a:br>
              <a:rPr lang="fr-CA" sz="4400" b="1" i="0" u="none" strike="noStrike" baseline="0" dirty="0"/>
            </a:br>
            <a:br>
              <a:rPr lang="fr-CA" sz="4400" b="1" i="0" u="none" strike="noStrike" baseline="0" dirty="0"/>
            </a:br>
            <a:r>
              <a:rPr lang="fr-CA" sz="4400" b="1" i="0" u="none" strike="noStrike" baseline="0" dirty="0"/>
              <a:t>Les objets techniques au </a:t>
            </a:r>
            <a:r>
              <a:rPr lang="fr-CA" sz="4400" b="1" i="0" u="none" strike="noStrike" baseline="0" dirty="0" err="1"/>
              <a:t>coeur</a:t>
            </a:r>
            <a:r>
              <a:rPr lang="fr-CA" sz="4400" b="1" i="0" u="none" strike="noStrike" baseline="0" dirty="0"/>
              <a:t> de la société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8198517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654CC-0AFB-69BA-FCE4-55DDF1E628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FF104F-DB26-372D-F03F-A3B04C65E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300" y="174570"/>
            <a:ext cx="9905998" cy="1478570"/>
          </a:xfrm>
        </p:spPr>
        <p:txBody>
          <a:bodyPr>
            <a:normAutofit/>
          </a:bodyPr>
          <a:lstStyle/>
          <a:p>
            <a:r>
              <a:rPr lang="fr-CA" i="0" u="none" strike="noStrike" baseline="0" dirty="0">
                <a:solidFill>
                  <a:srgbClr val="FFFFFF"/>
                </a:solidFill>
              </a:rPr>
              <a:t>Les objets techniques en réponse aux besoins des individus et de la société 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4729ABD-9B2A-4E9A-A822-2F3C96598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53" y="1436948"/>
            <a:ext cx="10351893" cy="5102999"/>
          </a:xfrm>
        </p:spPr>
        <p:txBody>
          <a:bodyPr>
            <a:normAutofit fontScale="85000" lnSpcReduction="20000"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r>
              <a:rPr lang="fr-CA" sz="3600" i="0" u="none" strike="noStrike" baseline="0" dirty="0">
                <a:latin typeface="+mj-lt"/>
              </a:rPr>
              <a:t>Identifier un besoin exprimé par la société et lui associer des objets techniques permettant d’y répondre. </a:t>
            </a:r>
          </a:p>
          <a:p>
            <a:r>
              <a:rPr lang="fr-CA" sz="3600" i="0" u="none" strike="noStrike" baseline="0" dirty="0">
                <a:latin typeface="+mj-lt"/>
              </a:rPr>
              <a:t>Distinguer un objet technique d’un objet naturel. </a:t>
            </a:r>
          </a:p>
          <a:p>
            <a:r>
              <a:rPr lang="fr-CA" sz="3600" i="0" u="none" strike="noStrike" baseline="0" dirty="0">
                <a:latin typeface="+mj-lt"/>
              </a:rPr>
              <a:t>Repérer les évolutions des objets techniques en fonction de leur contexte d’utilisation. </a:t>
            </a:r>
          </a:p>
          <a:p>
            <a:r>
              <a:rPr lang="fr-CA" sz="3600" i="0" u="none" strike="noStrike" baseline="0" dirty="0">
                <a:latin typeface="+mj-lt"/>
              </a:rPr>
              <a:t>Citer quelques exemples d’objets techniques conçus pour répondre à un besoin spécifique et ayant été détournés de leur usage initial. </a:t>
            </a:r>
            <a:endParaRPr lang="fr-FR" sz="3600" dirty="0">
              <a:latin typeface="+mj-lt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494101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16CA01-ABD6-3883-3BCD-04D717399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3EDCA-C17B-5140-6812-34706537D8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300" y="174570"/>
            <a:ext cx="9905998" cy="1478570"/>
          </a:xfrm>
        </p:spPr>
        <p:txBody>
          <a:bodyPr>
            <a:normAutofit/>
          </a:bodyPr>
          <a:lstStyle/>
          <a:p>
            <a:r>
              <a:rPr lang="fr-CA" i="0" u="none" strike="noStrike" baseline="0" dirty="0">
                <a:solidFill>
                  <a:srgbClr val="FFFFFF"/>
                </a:solidFill>
              </a:rPr>
              <a:t>Description du fonctionnement et de la constitution d’objets techniques 	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7C89C6-D15A-86E2-9008-FE42BE1DC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53" y="1436948"/>
            <a:ext cx="10351893" cy="5102999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Connaissances et compétences attendues en fin de cycle</a:t>
            </a:r>
            <a:endParaRPr lang="fr-FR" sz="1800" b="0" i="0" u="none" strike="noStrike" baseline="0" dirty="0">
              <a:latin typeface="Marianne"/>
            </a:endParaRPr>
          </a:p>
          <a:p>
            <a:r>
              <a:rPr lang="fr-CA" sz="3600" b="0" i="0" u="none" strike="noStrike" baseline="0" dirty="0">
                <a:latin typeface="+mj-lt"/>
              </a:rPr>
              <a:t>Distinguer besoins, fonctions techniques et solutions technologiques. </a:t>
            </a:r>
          </a:p>
          <a:p>
            <a:r>
              <a:rPr lang="fr-CA" sz="3600" b="0" i="0" u="none" strike="noStrike" baseline="0" dirty="0">
                <a:latin typeface="+mj-lt"/>
              </a:rPr>
              <a:t>Décrire un objet technique par un schéma (représentation du fonctionnement de l’objet) et un croquis (ce que l’on observe). </a:t>
            </a:r>
          </a:p>
        </p:txBody>
      </p:sp>
    </p:spTree>
    <p:extLst>
      <p:ext uri="{BB962C8B-B14F-4D97-AF65-F5344CB8AC3E}">
        <p14:creationId xmlns:p14="http://schemas.microsoft.com/office/powerpoint/2010/main" val="10761054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70E271-EDF0-2D8E-D793-BC67BA3AC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31DAAD-9575-9F67-AB45-1AD5FC2BE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4300" y="174570"/>
            <a:ext cx="9905998" cy="1478570"/>
          </a:xfrm>
        </p:spPr>
        <p:txBody>
          <a:bodyPr>
            <a:normAutofit/>
          </a:bodyPr>
          <a:lstStyle/>
          <a:p>
            <a:r>
              <a:rPr lang="fr-CA" i="0" u="none" strike="noStrike" baseline="0" dirty="0">
                <a:solidFill>
                  <a:srgbClr val="FFFFFF"/>
                </a:solidFill>
              </a:rPr>
              <a:t>Démarche de conception et de réalisation d’un objet technique 			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9C1C16A-F4B3-7811-AEF2-F58B5C382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53" y="1436948"/>
            <a:ext cx="10351893" cy="5102999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Connaissances et compétences attendues en fin de cycle</a:t>
            </a:r>
            <a:endParaRPr lang="fr-FR" sz="1800" b="0" i="0" u="none" strike="noStrike" baseline="0" dirty="0">
              <a:latin typeface="Marianne"/>
            </a:endParaRPr>
          </a:p>
          <a:p>
            <a:r>
              <a:rPr lang="fr-CA" sz="3600" b="0" i="0" u="none" strike="noStrike" baseline="0" dirty="0">
                <a:latin typeface="+mj-lt"/>
              </a:rPr>
              <a:t>Décrire et pratiquer la démarche technologique dans le cadre d’un projet. </a:t>
            </a:r>
          </a:p>
          <a:p>
            <a:r>
              <a:rPr lang="fr-CA" sz="3600" b="0" i="0" u="none" strike="noStrike" baseline="0" dirty="0">
                <a:latin typeface="+mj-lt"/>
              </a:rPr>
              <a:t>Participer à un travail collectif. </a:t>
            </a:r>
          </a:p>
          <a:p>
            <a:r>
              <a:rPr lang="fr-CA" sz="3600" b="0" i="0" u="none" strike="noStrike" baseline="0" dirty="0">
                <a:latin typeface="+mj-lt"/>
              </a:rPr>
              <a:t>Identifier les liens entre des choix de conception et leurs effets sur les étapes du cycle de vie d’un objet technique. </a:t>
            </a:r>
          </a:p>
        </p:txBody>
      </p:sp>
    </p:spTree>
    <p:extLst>
      <p:ext uri="{BB962C8B-B14F-4D97-AF65-F5344CB8AC3E}">
        <p14:creationId xmlns:p14="http://schemas.microsoft.com/office/powerpoint/2010/main" val="24074488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58853E-71C8-4BD4-8EE0-403FD5C83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Programmation d’objets techniques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B3FE190-ACA7-4483-B17E-C5F7176C4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0053" y="1847767"/>
            <a:ext cx="10351893" cy="406995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r>
              <a:rPr lang="fr-FR" sz="4200" dirty="0"/>
              <a:t>Repérer la chaîne d’information et la chaîne d’action d’un objet programmable. </a:t>
            </a:r>
          </a:p>
          <a:p>
            <a:r>
              <a:rPr lang="fr-FR" sz="4200" dirty="0"/>
              <a:t>Programmer un objet technique pour obtenir un comportement attendu. 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11557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99C816-296B-4FBD-82CA-50B310683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7946" y="298979"/>
            <a:ext cx="9905998" cy="778961"/>
          </a:xfrm>
        </p:spPr>
        <p:txBody>
          <a:bodyPr/>
          <a:lstStyle/>
          <a:p>
            <a:r>
              <a:rPr lang="fr-FR" dirty="0"/>
              <a:t>Analyse des Epreuves du </a:t>
            </a:r>
            <a:r>
              <a:rPr lang="fr-FR" dirty="0" err="1"/>
              <a:t>crpe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2557EC-DD3D-4632-914C-64A2698925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80" y="1397479"/>
            <a:ext cx="11059064" cy="4238446"/>
          </a:xfrm>
        </p:spPr>
        <p:txBody>
          <a:bodyPr/>
          <a:lstStyle/>
          <a:p>
            <a:pPr marL="0" indent="0">
              <a:buNone/>
            </a:pPr>
            <a:r>
              <a:rPr lang="fr-FR" b="1" dirty="0"/>
              <a:t>Les questions alternent entre la didactique et le pédagogique.</a:t>
            </a:r>
            <a:br>
              <a:rPr lang="fr-FR" b="1" dirty="0"/>
            </a:br>
            <a:r>
              <a:rPr lang="fr-FR" b="1" dirty="0"/>
              <a:t>Au regard des épreuves de 2022 et 2023 sont proposées:</a:t>
            </a:r>
          </a:p>
          <a:p>
            <a:pPr marL="0" indent="0">
              <a:buNone/>
            </a:pPr>
            <a:r>
              <a:rPr lang="fr-FR" b="1" dirty="0"/>
              <a:t> 1- Une partie de questions en lien avec les notions:  de besoin, de fonction d’usage, de fonctions techniques et de solutions techniques.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02A8CB-A1DD-4B59-BCE5-7274AC4C1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99" y="3809622"/>
            <a:ext cx="2153879" cy="214584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0E410033-2A1A-4272-868E-0F522C6FBCAF}"/>
              </a:ext>
            </a:extLst>
          </p:cNvPr>
          <p:cNvSpPr txBox="1"/>
          <p:nvPr/>
        </p:nvSpPr>
        <p:spPr>
          <a:xfrm>
            <a:off x="3927971" y="3647140"/>
            <a:ext cx="72875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/>
              <a:t>1) À quel besoin répond la ruche connectée ? Citer les fonctions d’usage que doit remplir cet objet technique pour répondre au besoin identifié. </a:t>
            </a:r>
          </a:p>
          <a:p>
            <a:endParaRPr lang="fr-FR" dirty="0"/>
          </a:p>
          <a:p>
            <a:r>
              <a:rPr lang="fr-FR" dirty="0"/>
              <a:t>2) D’après les caractéristiques techniques de la ruche connectée (</a:t>
            </a:r>
            <a:r>
              <a:rPr lang="fr-FR" b="1" dirty="0"/>
              <a:t>annexe 3</a:t>
            </a:r>
            <a:r>
              <a:rPr lang="fr-FR" dirty="0"/>
              <a:t>) et en comparant à d'autres choix technologiques de communication sans fils, justifier pourquoi le choix de la communication GSM (« Global System for Mobile Communication ») est adapté à l’usage de la ruche connectée. </a:t>
            </a:r>
          </a:p>
        </p:txBody>
      </p:sp>
    </p:spTree>
    <p:extLst>
      <p:ext uri="{BB962C8B-B14F-4D97-AF65-F5344CB8AC3E}">
        <p14:creationId xmlns:p14="http://schemas.microsoft.com/office/powerpoint/2010/main" val="43045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318C172-B83B-4892-A49E-734AF9A5A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965" y="1245084"/>
            <a:ext cx="2833992" cy="35292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BFB6465-E083-480E-9181-68CFF374ED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4116" y="714195"/>
            <a:ext cx="7353300" cy="4591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B74F60F-6D86-3CD5-A348-873599AAA43E}"/>
              </a:ext>
            </a:extLst>
          </p:cNvPr>
          <p:cNvSpPr txBox="1"/>
          <p:nvPr/>
        </p:nvSpPr>
        <p:spPr>
          <a:xfrm>
            <a:off x="3132263" y="2836786"/>
            <a:ext cx="28241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Attirer les moustiques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5D9042FE-9BC5-3E92-34B3-83010F71160C}"/>
              </a:ext>
            </a:extLst>
          </p:cNvPr>
          <p:cNvSpPr txBox="1"/>
          <p:nvPr/>
        </p:nvSpPr>
        <p:spPr>
          <a:xfrm>
            <a:off x="3548196" y="4106113"/>
            <a:ext cx="28241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Stocker les moustiques morts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1DE8EC1-73B4-8CCE-580E-DC4795FA7F42}"/>
              </a:ext>
            </a:extLst>
          </p:cNvPr>
          <p:cNvSpPr txBox="1"/>
          <p:nvPr/>
        </p:nvSpPr>
        <p:spPr>
          <a:xfrm>
            <a:off x="9613337" y="3298451"/>
            <a:ext cx="305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Résistance électrique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C56BBDC-2E83-83A5-BE3F-A721CFD8CD7A}"/>
              </a:ext>
            </a:extLst>
          </p:cNvPr>
          <p:cNvSpPr txBox="1"/>
          <p:nvPr/>
        </p:nvSpPr>
        <p:spPr>
          <a:xfrm>
            <a:off x="9750257" y="3922427"/>
            <a:ext cx="3053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highlight>
                  <a:srgbClr val="FF0000"/>
                </a:highlight>
              </a:rPr>
              <a:t>Ventilateur</a:t>
            </a:r>
          </a:p>
        </p:txBody>
      </p:sp>
    </p:spTree>
    <p:extLst>
      <p:ext uri="{BB962C8B-B14F-4D97-AF65-F5344CB8AC3E}">
        <p14:creationId xmlns:p14="http://schemas.microsoft.com/office/powerpoint/2010/main" val="1313306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C53-A256-4D61-A5C1-4AF4EDEE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31719" cy="778961"/>
          </a:xfrm>
        </p:spPr>
        <p:txBody>
          <a:bodyPr>
            <a:normAutofit/>
          </a:bodyPr>
          <a:lstStyle/>
          <a:p>
            <a:r>
              <a:rPr lang="fr-FR" sz="2400" dirty="0"/>
              <a:t>2 – </a:t>
            </a:r>
            <a:r>
              <a:rPr lang="fr-FR" sz="2400" dirty="0" err="1"/>
              <a:t>UnE</a:t>
            </a:r>
            <a:r>
              <a:rPr lang="fr-FR" sz="2400" dirty="0"/>
              <a:t> partie concernant la chaîne d’information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1B730030-B33F-4BC2-80C4-D57187DD6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45184" y="1694701"/>
            <a:ext cx="8924174" cy="3468598"/>
          </a:xfrm>
        </p:spPr>
      </p:pic>
    </p:spTree>
    <p:extLst>
      <p:ext uri="{BB962C8B-B14F-4D97-AF65-F5344CB8AC3E}">
        <p14:creationId xmlns:p14="http://schemas.microsoft.com/office/powerpoint/2010/main" val="3083927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7A1E6B0-B021-40DA-8800-9474B3C97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Objectifs du MODULE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448E0F-3496-4DFA-BF5F-C0C63DA7A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dirty="0"/>
              <a:t>Préparer au concours : </a:t>
            </a:r>
          </a:p>
          <a:p>
            <a:r>
              <a:rPr lang="fr-FR" sz="3600" dirty="0"/>
              <a:t>Rappel de ce qu’est la technologie</a:t>
            </a:r>
          </a:p>
          <a:p>
            <a:r>
              <a:rPr lang="fr-FR" sz="3600" dirty="0"/>
              <a:t>Les chapitres concernés par le CRPE</a:t>
            </a:r>
          </a:p>
          <a:p>
            <a:r>
              <a:rPr lang="fr-FR" sz="3600" dirty="0"/>
              <a:t>Analyser les épreuves du CRPE et s’y entrainer</a:t>
            </a:r>
          </a:p>
        </p:txBody>
      </p:sp>
    </p:spTree>
    <p:extLst>
      <p:ext uri="{BB962C8B-B14F-4D97-AF65-F5344CB8AC3E}">
        <p14:creationId xmlns:p14="http://schemas.microsoft.com/office/powerpoint/2010/main" val="56369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C53-A256-4D61-A5C1-4AF4EDEE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31719" cy="778961"/>
          </a:xfrm>
        </p:spPr>
        <p:txBody>
          <a:bodyPr>
            <a:normAutofit/>
          </a:bodyPr>
          <a:lstStyle/>
          <a:p>
            <a:r>
              <a:rPr lang="fr-FR" sz="2400" dirty="0"/>
              <a:t>3 – </a:t>
            </a:r>
            <a:r>
              <a:rPr lang="fr-FR" sz="2400" dirty="0" err="1"/>
              <a:t>UnE</a:t>
            </a:r>
            <a:r>
              <a:rPr lang="fr-FR" sz="2400" dirty="0"/>
              <a:t> partie en lien avec  la programmation dont la programmation par bloc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DE386AD-C658-4DC3-A6EA-90EC574E64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5349" y="2479854"/>
            <a:ext cx="3089449" cy="1898291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03E4F09-80C8-4B54-B05D-284E179E9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342" y="1397479"/>
            <a:ext cx="7195898" cy="4352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1179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174C53-A256-4D61-A5C1-4AF4EDEEA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31719" cy="778961"/>
          </a:xfrm>
        </p:spPr>
        <p:txBody>
          <a:bodyPr>
            <a:normAutofit/>
          </a:bodyPr>
          <a:lstStyle/>
          <a:p>
            <a:r>
              <a:rPr lang="fr-FR" sz="2400" dirty="0"/>
              <a:t>4 – </a:t>
            </a:r>
            <a:r>
              <a:rPr lang="fr-FR" sz="2400" dirty="0" err="1"/>
              <a:t>UnE</a:t>
            </a:r>
            <a:r>
              <a:rPr lang="fr-FR" sz="2400" dirty="0"/>
              <a:t> partie conception de séance et/ou proposition pédagogique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0B22121-33D1-4BC1-9489-3D1AFE2432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18919" y="1552754"/>
            <a:ext cx="8376704" cy="4140679"/>
          </a:xfrm>
        </p:spPr>
      </p:pic>
    </p:spTree>
    <p:extLst>
      <p:ext uri="{BB962C8B-B14F-4D97-AF65-F5344CB8AC3E}">
        <p14:creationId xmlns:p14="http://schemas.microsoft.com/office/powerpoint/2010/main" val="170845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EE4022-065F-41F4-ABD2-FDE29A010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229543"/>
            <a:ext cx="9905998" cy="848143"/>
          </a:xfrm>
        </p:spPr>
        <p:txBody>
          <a:bodyPr/>
          <a:lstStyle/>
          <a:p>
            <a:r>
              <a:rPr lang="fr-FR" dirty="0"/>
              <a:t>Des mots clefs à connaitre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5B344D-4C40-47AB-B648-EAFD4D06D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930730"/>
            <a:ext cx="9905999" cy="5927270"/>
          </a:xfrm>
        </p:spPr>
        <p:txBody>
          <a:bodyPr>
            <a:noAutofit/>
          </a:bodyPr>
          <a:lstStyle/>
          <a:p>
            <a:r>
              <a:rPr lang="fr-FR" b="1" dirty="0"/>
              <a:t>Besoin</a:t>
            </a:r>
          </a:p>
          <a:p>
            <a:pPr marL="0" indent="0">
              <a:buNone/>
            </a:pPr>
            <a:r>
              <a:rPr lang="fr-FR" dirty="0"/>
              <a:t>- cela correspond à la satisfaction que l’utilisateur attend de l’objet ( le cahier des charges comporte les caractéristiques techniques que l’objet doit assurer)</a:t>
            </a:r>
          </a:p>
          <a:p>
            <a:r>
              <a:rPr lang="fr-FR" b="1" dirty="0"/>
              <a:t>Fonction d’usage</a:t>
            </a:r>
          </a:p>
          <a:p>
            <a:pPr marL="0" indent="0">
              <a:buNone/>
            </a:pPr>
            <a:r>
              <a:rPr lang="fr-FR" dirty="0"/>
              <a:t>- répond à la question « à quoi sert l’objet » - C’est le service rendu par l’objet</a:t>
            </a:r>
          </a:p>
          <a:p>
            <a:r>
              <a:rPr lang="fr-FR" b="1" dirty="0"/>
              <a:t>Fonction technique</a:t>
            </a:r>
          </a:p>
          <a:p>
            <a:pPr marL="0" indent="0">
              <a:buNone/>
            </a:pPr>
            <a:r>
              <a:rPr lang="fr-FR" dirty="0"/>
              <a:t>-répond à la question « comment fonctionne l’objet ou une partie de l’objet. C’est le rôle des composants de l’objet</a:t>
            </a:r>
          </a:p>
          <a:p>
            <a:r>
              <a:rPr lang="fr-FR" b="1" dirty="0"/>
              <a:t>Solutions techniques</a:t>
            </a:r>
          </a:p>
          <a:p>
            <a:pPr marL="0" indent="0">
              <a:buNone/>
            </a:pPr>
            <a:r>
              <a:rPr lang="fr-FR" dirty="0"/>
              <a:t>-</a:t>
            </a:r>
            <a:r>
              <a:rPr lang="fr-FR" b="1" dirty="0"/>
              <a:t> </a:t>
            </a:r>
            <a:r>
              <a:rPr lang="fr-FR" dirty="0"/>
              <a:t>Ce sont les éléments qui permettent de répondre à la fonction technique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028554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DD99263-7CB7-4765-A154-EB86E2748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117020"/>
            <a:ext cx="9905998" cy="900793"/>
          </a:xfrm>
        </p:spPr>
        <p:txBody>
          <a:bodyPr>
            <a:normAutofit/>
          </a:bodyPr>
          <a:lstStyle/>
          <a:p>
            <a:r>
              <a:rPr lang="fr-FR" sz="2800" dirty="0"/>
              <a:t>Description du fonctionnement et de la constitution d’objets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26B4C1F-9F01-4105-B443-A83CD114E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017813"/>
            <a:ext cx="9905999" cy="486273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fr-FR" sz="3400" i="1" u="sng" dirty="0"/>
              <a:t>Besoins et fonctions techniques</a:t>
            </a:r>
          </a:p>
          <a:p>
            <a:r>
              <a:rPr lang="fr-FR" sz="3400" dirty="0"/>
              <a:t>Distinguer un besoin et les fonctions techniques réalisées par un objet technique</a:t>
            </a:r>
          </a:p>
          <a:p>
            <a:r>
              <a:rPr lang="fr-FR" sz="3400" dirty="0"/>
              <a:t>Identifier les fonctions assurées par un objet technique</a:t>
            </a:r>
          </a:p>
          <a:p>
            <a:pPr marL="0" indent="0">
              <a:buNone/>
            </a:pPr>
            <a:r>
              <a:rPr lang="fr-FR" sz="3400" i="1" u="sng" dirty="0"/>
              <a:t>Solutions technologiques</a:t>
            </a:r>
          </a:p>
          <a:p>
            <a:r>
              <a:rPr lang="fr-FR" sz="3400" dirty="0"/>
              <a:t>Associer les solutions technologiques aux fonctions techniques</a:t>
            </a:r>
          </a:p>
          <a:p>
            <a:r>
              <a:rPr lang="fr-FR" sz="3400" dirty="0"/>
              <a:t>Identifier les matériaux utilisés</a:t>
            </a:r>
          </a:p>
          <a:p>
            <a:pPr marL="0" indent="0">
              <a:buNone/>
            </a:pPr>
            <a:r>
              <a:rPr lang="fr-FR" sz="3400" i="1" u="sng" dirty="0"/>
              <a:t>Représentation des objets techniques</a:t>
            </a:r>
          </a:p>
          <a:p>
            <a:r>
              <a:rPr lang="fr-FR" sz="3400" dirty="0"/>
              <a:t>Représenter graphiquement à l’aide de croquis à main levée les éléments d’un objet technique</a:t>
            </a:r>
          </a:p>
          <a:p>
            <a:r>
              <a:rPr lang="fr-FR" sz="3400" dirty="0"/>
              <a:t>Identifier les sous-ensembles, constituant un objet technique</a:t>
            </a:r>
          </a:p>
          <a:p>
            <a:r>
              <a:rPr lang="fr-FR" sz="3400" dirty="0"/>
              <a:t>Décrire à l’aide d’un schéma le fonctionnement d’un objet technique</a:t>
            </a:r>
          </a:p>
          <a:p>
            <a:pPr marL="0" indent="0">
              <a:buNone/>
            </a:pP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32500659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70D6F-BD68-49E8-9D12-674DE695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54" y="148066"/>
            <a:ext cx="9905998" cy="1478570"/>
          </a:xfrm>
        </p:spPr>
        <p:txBody>
          <a:bodyPr/>
          <a:lstStyle/>
          <a:p>
            <a:pPr algn="ctr"/>
            <a:r>
              <a:rPr lang="fr-FR" dirty="0"/>
              <a:t>Des ressources pour bien comprendre les concepts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5006F4-8466-4BA7-86A4-F94829089D2E}"/>
              </a:ext>
            </a:extLst>
          </p:cNvPr>
          <p:cNvSpPr txBox="1"/>
          <p:nvPr/>
        </p:nvSpPr>
        <p:spPr>
          <a:xfrm>
            <a:off x="938523" y="1245640"/>
            <a:ext cx="103117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Les fondamentaux fonctions techniques et solutions techniques</a:t>
            </a:r>
          </a:p>
        </p:txBody>
      </p:sp>
      <p:pic>
        <p:nvPicPr>
          <p:cNvPr id="4" name="Fonctions Techniques &amp; Solutions Techniques">
            <a:hlinkClick r:id="" action="ppaction://media"/>
            <a:extLst>
              <a:ext uri="{FF2B5EF4-FFF2-40B4-BE49-F238E27FC236}">
                <a16:creationId xmlns:a16="http://schemas.microsoft.com/office/drawing/2014/main" id="{1344AB45-3A1B-E00F-6E7A-32A5BC8AF2A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6411" y="2445969"/>
            <a:ext cx="6302997" cy="3545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45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4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5755B1-41E4-4B1F-B1AC-61AF0F1DB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1092047"/>
            <a:ext cx="9905998" cy="883711"/>
          </a:xfrm>
        </p:spPr>
        <p:txBody>
          <a:bodyPr>
            <a:normAutofit/>
          </a:bodyPr>
          <a:lstStyle/>
          <a:p>
            <a:r>
              <a:rPr lang="fr-FR" sz="2400" dirty="0"/>
              <a:t>Analyser chaque objet, spécifier sa fonction d’usage et ses fonctions techniques</a:t>
            </a:r>
          </a:p>
        </p:txBody>
      </p:sp>
      <p:pic>
        <p:nvPicPr>
          <p:cNvPr id="8" name="Espace réservé du contenu 7">
            <a:extLst>
              <a:ext uri="{FF2B5EF4-FFF2-40B4-BE49-F238E27FC236}">
                <a16:creationId xmlns:a16="http://schemas.microsoft.com/office/drawing/2014/main" id="{7DBBA2DB-BA2F-41DE-813F-426E77239A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86360" y="2250535"/>
            <a:ext cx="3532695" cy="3988947"/>
          </a:xfr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4B81DB3-EACF-46A7-A5DC-C34DC604D6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61634" y="2307691"/>
            <a:ext cx="3874634" cy="3874634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7B39B2D-B9FD-40C4-AB20-84455339B298}"/>
              </a:ext>
            </a:extLst>
          </p:cNvPr>
          <p:cNvSpPr txBox="1"/>
          <p:nvPr/>
        </p:nvSpPr>
        <p:spPr>
          <a:xfrm>
            <a:off x="3037113" y="279023"/>
            <a:ext cx="4688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Un peu d’entrainement </a:t>
            </a:r>
          </a:p>
        </p:txBody>
      </p:sp>
    </p:spTree>
    <p:extLst>
      <p:ext uri="{BB962C8B-B14F-4D97-AF65-F5344CB8AC3E}">
        <p14:creationId xmlns:p14="http://schemas.microsoft.com/office/powerpoint/2010/main" val="54041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B4CB7B3-8B77-4BD4-B489-60D0A8B1A39C}"/>
              </a:ext>
            </a:extLst>
          </p:cNvPr>
          <p:cNvGraphicFramePr>
            <a:graphicFrameLocks noGrp="1"/>
          </p:cNvGraphicFramePr>
          <p:nvPr/>
        </p:nvGraphicFramePr>
        <p:xfrm>
          <a:off x="1763485" y="1142999"/>
          <a:ext cx="9127669" cy="481692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1917">
                  <a:extLst>
                    <a:ext uri="{9D8B030D-6E8A-4147-A177-3AD203B41FA5}">
                      <a16:colId xmlns:a16="http://schemas.microsoft.com/office/drawing/2014/main" val="192351457"/>
                    </a:ext>
                  </a:extLst>
                </a:gridCol>
                <a:gridCol w="3045952">
                  <a:extLst>
                    <a:ext uri="{9D8B030D-6E8A-4147-A177-3AD203B41FA5}">
                      <a16:colId xmlns:a16="http://schemas.microsoft.com/office/drawing/2014/main" val="3519131873"/>
                    </a:ext>
                  </a:extLst>
                </a:gridCol>
                <a:gridCol w="2006017">
                  <a:extLst>
                    <a:ext uri="{9D8B030D-6E8A-4147-A177-3AD203B41FA5}">
                      <a16:colId xmlns:a16="http://schemas.microsoft.com/office/drawing/2014/main" val="1215468463"/>
                    </a:ext>
                  </a:extLst>
                </a:gridCol>
                <a:gridCol w="1793783">
                  <a:extLst>
                    <a:ext uri="{9D8B030D-6E8A-4147-A177-3AD203B41FA5}">
                      <a16:colId xmlns:a16="http://schemas.microsoft.com/office/drawing/2014/main" val="969749395"/>
                    </a:ext>
                  </a:extLst>
                </a:gridCol>
              </a:tblGrid>
              <a:tr h="60211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Fonction d’usage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Fonctions techniques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Solutions techniques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969407"/>
                  </a:ext>
                </a:extLst>
              </a:tr>
              <a:tr h="602116">
                <a:tc rowSpan="7">
                  <a:txBody>
                    <a:bodyPr/>
                    <a:lstStyle/>
                    <a:p>
                      <a:r>
                        <a:rPr lang="fr-FR" dirty="0"/>
                        <a:t> 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66571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76418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968490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590880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1565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069064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540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46D9A24-DE5F-43C4-8160-F860279EACB1}"/>
              </a:ext>
            </a:extLst>
          </p:cNvPr>
          <p:cNvSpPr txBox="1"/>
          <p:nvPr/>
        </p:nvSpPr>
        <p:spPr>
          <a:xfrm>
            <a:off x="2073729" y="473529"/>
            <a:ext cx="826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Compléter le tableau pour la tondeuse à gazon</a:t>
            </a:r>
          </a:p>
        </p:txBody>
      </p:sp>
    </p:spTree>
    <p:extLst>
      <p:ext uri="{BB962C8B-B14F-4D97-AF65-F5344CB8AC3E}">
        <p14:creationId xmlns:p14="http://schemas.microsoft.com/office/powerpoint/2010/main" val="6506833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AB4CB7B3-8B77-4BD4-B489-60D0A8B1A39C}"/>
              </a:ext>
            </a:extLst>
          </p:cNvPr>
          <p:cNvGraphicFramePr>
            <a:graphicFrameLocks noGrp="1"/>
          </p:cNvGraphicFramePr>
          <p:nvPr/>
        </p:nvGraphicFramePr>
        <p:xfrm>
          <a:off x="1763485" y="1142999"/>
          <a:ext cx="9127669" cy="485489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281917">
                  <a:extLst>
                    <a:ext uri="{9D8B030D-6E8A-4147-A177-3AD203B41FA5}">
                      <a16:colId xmlns:a16="http://schemas.microsoft.com/office/drawing/2014/main" val="192351457"/>
                    </a:ext>
                  </a:extLst>
                </a:gridCol>
                <a:gridCol w="3045952">
                  <a:extLst>
                    <a:ext uri="{9D8B030D-6E8A-4147-A177-3AD203B41FA5}">
                      <a16:colId xmlns:a16="http://schemas.microsoft.com/office/drawing/2014/main" val="3519131873"/>
                    </a:ext>
                  </a:extLst>
                </a:gridCol>
                <a:gridCol w="2006017">
                  <a:extLst>
                    <a:ext uri="{9D8B030D-6E8A-4147-A177-3AD203B41FA5}">
                      <a16:colId xmlns:a16="http://schemas.microsoft.com/office/drawing/2014/main" val="1215468463"/>
                    </a:ext>
                  </a:extLst>
                </a:gridCol>
                <a:gridCol w="1793783">
                  <a:extLst>
                    <a:ext uri="{9D8B030D-6E8A-4147-A177-3AD203B41FA5}">
                      <a16:colId xmlns:a16="http://schemas.microsoft.com/office/drawing/2014/main" val="969749395"/>
                    </a:ext>
                  </a:extLst>
                </a:gridCol>
              </a:tblGrid>
              <a:tr h="602116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Fonction d’usage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Fonctions techniques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Solutions techniques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0969407"/>
                  </a:ext>
                </a:extLst>
              </a:tr>
              <a:tr h="602116">
                <a:tc rowSpan="7">
                  <a:txBody>
                    <a:bodyPr/>
                    <a:lstStyle/>
                    <a:p>
                      <a:r>
                        <a:rPr lang="fr-FR" dirty="0"/>
                        <a:t> </a:t>
                      </a:r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Permettre à une personne de tondre le gazon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rouler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roues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66571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Couper l’herbe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Moteur 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lame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5176418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Propulser la tondeuse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moteur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roues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7968490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Maîtriser la vitesse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Manette de gaz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8590880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Guider la tondeuse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Guide ( poignée)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6081565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Collecter l’herbe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panier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5069064"/>
                  </a:ext>
                </a:extLst>
              </a:tr>
              <a:tr h="602116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Protéger l’utilisateur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Manette coupe circuit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carter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154084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946D9A24-DE5F-43C4-8160-F860279EACB1}"/>
              </a:ext>
            </a:extLst>
          </p:cNvPr>
          <p:cNvSpPr txBox="1"/>
          <p:nvPr/>
        </p:nvSpPr>
        <p:spPr>
          <a:xfrm>
            <a:off x="2073729" y="473529"/>
            <a:ext cx="8262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Compléter le tableau pour la tondeuse à gazon</a:t>
            </a:r>
          </a:p>
        </p:txBody>
      </p:sp>
    </p:spTree>
    <p:extLst>
      <p:ext uri="{BB962C8B-B14F-4D97-AF65-F5344CB8AC3E}">
        <p14:creationId xmlns:p14="http://schemas.microsoft.com/office/powerpoint/2010/main" val="69004055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1B3211-CCF5-4976-83B9-601711CDC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282" y="366157"/>
            <a:ext cx="10548257" cy="998011"/>
          </a:xfrm>
        </p:spPr>
        <p:txBody>
          <a:bodyPr>
            <a:normAutofit fontScale="90000"/>
          </a:bodyPr>
          <a:lstStyle/>
          <a:p>
            <a:br>
              <a:rPr lang="fr-FR" dirty="0"/>
            </a:br>
            <a:r>
              <a:rPr lang="fr-FR" sz="2800" dirty="0"/>
              <a:t>les objets  techniques en  réponse aux besoins des individus et de la société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5CC3A13-7B85-4D94-9343-872DAEBAA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0" y="1495446"/>
            <a:ext cx="10227129" cy="4121834"/>
          </a:xfrm>
        </p:spPr>
        <p:txBody>
          <a:bodyPr>
            <a:no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Connaissances et compétences attendues en fin de cm</a:t>
            </a:r>
          </a:p>
          <a:p>
            <a:pPr marL="0" indent="0">
              <a:buNone/>
            </a:pPr>
            <a:r>
              <a:rPr lang="fr-FR" i="1" u="sng" dirty="0"/>
              <a:t>Besoin exprimé par l’individu, la société</a:t>
            </a:r>
          </a:p>
          <a:p>
            <a:pPr>
              <a:buFontTx/>
              <a:buChar char="-"/>
            </a:pPr>
            <a:r>
              <a:rPr lang="fr-FR" dirty="0"/>
              <a:t>Identifier les besoins et leur évolution ( se déplacer, se chauffer, s’alimenter…)</a:t>
            </a:r>
          </a:p>
          <a:p>
            <a:pPr>
              <a:buFontTx/>
              <a:buChar char="-"/>
            </a:pPr>
            <a:r>
              <a:rPr lang="fr-FR" dirty="0"/>
              <a:t>Identifier le lien entre les besoins et des réponses apportées par les objets techniques</a:t>
            </a:r>
          </a:p>
          <a:p>
            <a:pPr marL="0" indent="0">
              <a:buNone/>
            </a:pPr>
            <a:r>
              <a:rPr lang="fr-FR" i="1" u="sng" dirty="0"/>
              <a:t>Evolution technologique (innovation, invention, principe technique, approche environnementale)</a:t>
            </a:r>
          </a:p>
          <a:p>
            <a:pPr>
              <a:buFontTx/>
              <a:buChar char="-"/>
            </a:pPr>
            <a:r>
              <a:rPr lang="fr-FR" dirty="0"/>
              <a:t>Repérer l’évolution d’un objet dans différents contextes (historiques, culturel, technologique)</a:t>
            </a:r>
          </a:p>
          <a:p>
            <a:pPr>
              <a:buFontTx/>
              <a:buChar char="-"/>
            </a:pPr>
            <a:r>
              <a:rPr lang="fr-FR" dirty="0"/>
              <a:t>Comparer des réponses à des besoins dans différentes contextes</a:t>
            </a:r>
          </a:p>
        </p:txBody>
      </p:sp>
    </p:spTree>
    <p:extLst>
      <p:ext uri="{BB962C8B-B14F-4D97-AF65-F5344CB8AC3E}">
        <p14:creationId xmlns:p14="http://schemas.microsoft.com/office/powerpoint/2010/main" val="391003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770D6F-BD68-49E8-9D12-674DE695C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1048" y="167944"/>
            <a:ext cx="9905998" cy="1478570"/>
          </a:xfrm>
        </p:spPr>
        <p:txBody>
          <a:bodyPr/>
          <a:lstStyle/>
          <a:p>
            <a:pPr algn="ctr"/>
            <a:r>
              <a:rPr lang="fr-FR" dirty="0"/>
              <a:t>Des ressources pour bien comprendre les concepts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45006F4-8466-4BA7-86A4-F94829089D2E}"/>
              </a:ext>
            </a:extLst>
          </p:cNvPr>
          <p:cNvSpPr txBox="1"/>
          <p:nvPr/>
        </p:nvSpPr>
        <p:spPr>
          <a:xfrm>
            <a:off x="1626939" y="1394080"/>
            <a:ext cx="10048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600" dirty="0"/>
              <a:t>Objets techniques et évolutions techniques</a:t>
            </a:r>
          </a:p>
        </p:txBody>
      </p:sp>
      <p:pic>
        <p:nvPicPr>
          <p:cNvPr id="4" name="Objet techniques et évolution techniques">
            <a:hlinkClick r:id="" action="ppaction://media"/>
            <a:extLst>
              <a:ext uri="{FF2B5EF4-FFF2-40B4-BE49-F238E27FC236}">
                <a16:creationId xmlns:a16="http://schemas.microsoft.com/office/drawing/2014/main" id="{C189E5F2-67D1-AC9A-86CC-330AB01481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88973" y="2218083"/>
            <a:ext cx="6729159" cy="3785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932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2782E5-C155-5A4D-2E10-846DE7D66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1659" y="119245"/>
            <a:ext cx="9905998" cy="1478570"/>
          </a:xfrm>
        </p:spPr>
        <p:txBody>
          <a:bodyPr/>
          <a:lstStyle/>
          <a:p>
            <a:r>
              <a:rPr lang="fr-FR" dirty="0"/>
              <a:t>La démarche technologique c’est …..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4C48DD1A-6E98-F66B-E18D-7FA3DEFBD3EC}"/>
              </a:ext>
            </a:extLst>
          </p:cNvPr>
          <p:cNvSpPr txBox="1"/>
          <p:nvPr/>
        </p:nvSpPr>
        <p:spPr>
          <a:xfrm>
            <a:off x="4122964" y="1340876"/>
            <a:ext cx="3074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Présentation du projet</a:t>
            </a:r>
          </a:p>
          <a:p>
            <a:pPr algn="ctr"/>
            <a:r>
              <a:rPr lang="fr-FR" sz="1400" dirty="0"/>
              <a:t>Définition du besoin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240D4236-D457-1C7F-8417-F1EB79484E45}"/>
              </a:ext>
            </a:extLst>
          </p:cNvPr>
          <p:cNvSpPr/>
          <p:nvPr/>
        </p:nvSpPr>
        <p:spPr>
          <a:xfrm>
            <a:off x="3951095" y="1312777"/>
            <a:ext cx="3343259" cy="57007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85EE58EA-248A-EEF9-7992-2DAB8F01A3E3}"/>
              </a:ext>
            </a:extLst>
          </p:cNvPr>
          <p:cNvSpPr txBox="1"/>
          <p:nvPr/>
        </p:nvSpPr>
        <p:spPr>
          <a:xfrm>
            <a:off x="4156037" y="2370882"/>
            <a:ext cx="29083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Observation / Analyse/ Hypothèse</a:t>
            </a:r>
            <a:endParaRPr lang="fr-FR" sz="1400" dirty="0"/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F217FC3C-E7E7-1CA8-A375-BBF6BBE52E3F}"/>
              </a:ext>
            </a:extLst>
          </p:cNvPr>
          <p:cNvSpPr/>
          <p:nvPr/>
        </p:nvSpPr>
        <p:spPr>
          <a:xfrm>
            <a:off x="4143506" y="2195814"/>
            <a:ext cx="2994001" cy="972081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9F3990DF-181D-64F2-A32D-E7DDB2996FD1}"/>
              </a:ext>
            </a:extLst>
          </p:cNvPr>
          <p:cNvSpPr/>
          <p:nvPr/>
        </p:nvSpPr>
        <p:spPr>
          <a:xfrm>
            <a:off x="4156037" y="3502818"/>
            <a:ext cx="2994001" cy="872497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623F6CC-68C2-D3AA-D0ED-A8F23F40D38C}"/>
              </a:ext>
            </a:extLst>
          </p:cNvPr>
          <p:cNvSpPr txBox="1"/>
          <p:nvPr/>
        </p:nvSpPr>
        <p:spPr>
          <a:xfrm>
            <a:off x="4221671" y="3527861"/>
            <a:ext cx="290838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Recherche de solutions</a:t>
            </a:r>
          </a:p>
          <a:p>
            <a:pPr algn="ctr"/>
            <a:r>
              <a:rPr lang="fr-FR" b="1" dirty="0"/>
              <a:t>Recherche de matériaux</a:t>
            </a:r>
          </a:p>
          <a:p>
            <a:pPr algn="ctr"/>
            <a:r>
              <a:rPr lang="fr-FR" sz="1400" dirty="0"/>
              <a:t>Comment ? Quoi ?</a:t>
            </a: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887B801E-0898-5AAD-1D8F-8B36E2CD2A6A}"/>
              </a:ext>
            </a:extLst>
          </p:cNvPr>
          <p:cNvSpPr/>
          <p:nvPr/>
        </p:nvSpPr>
        <p:spPr>
          <a:xfrm>
            <a:off x="4136050" y="4706751"/>
            <a:ext cx="2994001" cy="35760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30A36C9-6A50-0535-4FB7-2E7775F5D070}"/>
              </a:ext>
            </a:extLst>
          </p:cNvPr>
          <p:cNvSpPr txBox="1"/>
          <p:nvPr/>
        </p:nvSpPr>
        <p:spPr>
          <a:xfrm>
            <a:off x="4257111" y="4706751"/>
            <a:ext cx="290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Contrôle et Fabrication</a:t>
            </a:r>
            <a:endParaRPr lang="fr-FR" sz="1400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0F8B7C34-BC46-69B1-840E-B5C1FDCC8907}"/>
              </a:ext>
            </a:extLst>
          </p:cNvPr>
          <p:cNvSpPr/>
          <p:nvPr/>
        </p:nvSpPr>
        <p:spPr>
          <a:xfrm>
            <a:off x="4203824" y="5973881"/>
            <a:ext cx="2994001" cy="502126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B9C6517-7BCF-8873-DC7F-537E63579600}"/>
              </a:ext>
            </a:extLst>
          </p:cNvPr>
          <p:cNvSpPr txBox="1"/>
          <p:nvPr/>
        </p:nvSpPr>
        <p:spPr>
          <a:xfrm>
            <a:off x="4246634" y="6040278"/>
            <a:ext cx="290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Utilisation et Evaluation</a:t>
            </a:r>
            <a:endParaRPr lang="fr-FR" sz="1400" dirty="0"/>
          </a:p>
        </p:txBody>
      </p: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BA081C0-9C32-39D6-B865-0D124698FEA5}"/>
              </a:ext>
            </a:extLst>
          </p:cNvPr>
          <p:cNvCxnSpPr>
            <a:cxnSpLocks/>
            <a:stCxn id="5" idx="2"/>
            <a:endCxn id="7" idx="0"/>
          </p:cNvCxnSpPr>
          <p:nvPr/>
        </p:nvCxnSpPr>
        <p:spPr>
          <a:xfrm>
            <a:off x="5622725" y="1882853"/>
            <a:ext cx="17782" cy="31296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avec flèche 14">
            <a:extLst>
              <a:ext uri="{FF2B5EF4-FFF2-40B4-BE49-F238E27FC236}">
                <a16:creationId xmlns:a16="http://schemas.microsoft.com/office/drawing/2014/main" id="{3A3D022D-6C0A-BCF0-877E-982C013EE939}"/>
              </a:ext>
            </a:extLst>
          </p:cNvPr>
          <p:cNvCxnSpPr/>
          <p:nvPr/>
        </p:nvCxnSpPr>
        <p:spPr>
          <a:xfrm flipH="1">
            <a:off x="5640506" y="3174226"/>
            <a:ext cx="7218" cy="312961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3B9605FC-6097-117F-37E4-678173D94686}"/>
              </a:ext>
            </a:extLst>
          </p:cNvPr>
          <p:cNvCxnSpPr>
            <a:cxnSpLocks/>
            <a:stCxn id="9" idx="2"/>
            <a:endCxn id="10" idx="0"/>
          </p:cNvCxnSpPr>
          <p:nvPr/>
        </p:nvCxnSpPr>
        <p:spPr>
          <a:xfrm flipH="1">
            <a:off x="5633051" y="4389635"/>
            <a:ext cx="42810" cy="31711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0C45B990-36B4-834F-7508-302A3338EA06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5648443" y="5698792"/>
            <a:ext cx="52381" cy="34148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:a16="http://schemas.microsoft.com/office/drawing/2014/main" id="{F3C4790C-E9F2-DFE6-F9BA-6EABA22C160B}"/>
              </a:ext>
            </a:extLst>
          </p:cNvPr>
          <p:cNvSpPr txBox="1"/>
          <p:nvPr/>
        </p:nvSpPr>
        <p:spPr>
          <a:xfrm>
            <a:off x="4122964" y="5300844"/>
            <a:ext cx="2908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/>
              <a:t>Essais</a:t>
            </a:r>
            <a:endParaRPr lang="fr-FR" sz="1400" dirty="0"/>
          </a:p>
        </p:txBody>
      </p:sp>
      <p:sp>
        <p:nvSpPr>
          <p:cNvPr id="19" name="Rectangle : coins arrondis 18">
            <a:extLst>
              <a:ext uri="{FF2B5EF4-FFF2-40B4-BE49-F238E27FC236}">
                <a16:creationId xmlns:a16="http://schemas.microsoft.com/office/drawing/2014/main" id="{64E53F55-1040-5E2F-3E3D-8856109CD3E1}"/>
              </a:ext>
            </a:extLst>
          </p:cNvPr>
          <p:cNvSpPr/>
          <p:nvPr/>
        </p:nvSpPr>
        <p:spPr>
          <a:xfrm>
            <a:off x="4150723" y="5359366"/>
            <a:ext cx="2994001" cy="357603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E67569AD-F41B-0977-6C94-631BCCA7C094}"/>
              </a:ext>
            </a:extLst>
          </p:cNvPr>
          <p:cNvCxnSpPr>
            <a:cxnSpLocks/>
          </p:cNvCxnSpPr>
          <p:nvPr/>
        </p:nvCxnSpPr>
        <p:spPr>
          <a:xfrm flipH="1">
            <a:off x="5597696" y="5043406"/>
            <a:ext cx="42810" cy="317116"/>
          </a:xfrm>
          <a:prstGeom prst="straightConnector1">
            <a:avLst/>
          </a:prstGeom>
          <a:ln w="381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0705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 animBg="1"/>
      <p:bldP spid="9" grpId="0"/>
      <p:bldP spid="10" grpId="0" animBg="1"/>
      <p:bldP spid="11" grpId="0"/>
      <p:bldP spid="12" grpId="0" animBg="1"/>
      <p:bldP spid="13" grpId="0"/>
      <p:bldP spid="18" grpId="0"/>
      <p:bldP spid="1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FCA342-EDFE-4397-85FD-3E263E76E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92615"/>
            <a:ext cx="9905998" cy="774184"/>
          </a:xfrm>
        </p:spPr>
        <p:txBody>
          <a:bodyPr/>
          <a:lstStyle/>
          <a:p>
            <a:r>
              <a:rPr lang="fr-FR" dirty="0"/>
              <a:t>Fonction d’usage et fonctions techniques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72D7F7-F35E-44F0-88F0-21F6C257CB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1" y="1359413"/>
            <a:ext cx="11087100" cy="5498587"/>
          </a:xfrm>
        </p:spPr>
        <p:txBody>
          <a:bodyPr/>
          <a:lstStyle/>
          <a:p>
            <a:pPr marL="0" indent="0">
              <a:buNone/>
            </a:pPr>
            <a:r>
              <a:rPr lang="fr-FR" sz="2800" dirty="0"/>
              <a:t>A quel besoin répond cet objet ? Quel est sa fonction d’usage ?</a:t>
            </a:r>
          </a:p>
          <a:p>
            <a:pPr marL="0" indent="0">
              <a:buNone/>
            </a:pPr>
            <a:r>
              <a:rPr lang="fr-FR" dirty="0">
                <a:solidFill>
                  <a:srgbClr val="00B0F0"/>
                </a:solidFill>
              </a:rPr>
              <a:t>D’aller d’un point A à un point B - se déplacer sur une courte ou moyenne distance</a:t>
            </a:r>
          </a:p>
          <a:p>
            <a:pPr marL="0" indent="0">
              <a:buNone/>
            </a:pPr>
            <a:r>
              <a:rPr lang="fr-FR" sz="2800" dirty="0"/>
              <a:t>Quelles sont les fonctions techniques et solutions techniques de cet objet  ?</a:t>
            </a:r>
          </a:p>
          <a:p>
            <a:pPr marL="0" indent="0">
              <a:buNone/>
            </a:pPr>
            <a:r>
              <a:rPr lang="fr-FR" sz="2800" dirty="0"/>
              <a:t>Les quatre principales fonctions techniques du vélo sont:</a:t>
            </a:r>
          </a:p>
          <a:p>
            <a:pPr marL="0" indent="0">
              <a:buNone/>
            </a:pPr>
            <a:r>
              <a:rPr lang="fr-FR" sz="2800" dirty="0">
                <a:solidFill>
                  <a:srgbClr val="00B0F0"/>
                </a:solidFill>
              </a:rPr>
              <a:t>Porter/maintenir - Se propulser - Se diriger – freiner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775FDB0-4ADB-49B6-BA8D-0E4360A0E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2027" y="4627049"/>
            <a:ext cx="2619375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106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DD41FF-C65F-449B-A4E3-23343DBC1C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851053"/>
          </a:xfrm>
        </p:spPr>
        <p:txBody>
          <a:bodyPr/>
          <a:lstStyle/>
          <a:p>
            <a:r>
              <a:rPr lang="fr-FR" dirty="0"/>
              <a:t>Solutions techniques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E38042A-B16F-430E-92AB-793C5C897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93421" y="1780607"/>
            <a:ext cx="8605158" cy="42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362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241816-CCFF-4D17-93DC-DCAC7DF7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063325"/>
          </a:xfrm>
        </p:spPr>
        <p:txBody>
          <a:bodyPr/>
          <a:lstStyle/>
          <a:p>
            <a:r>
              <a:rPr lang="fr-FR" dirty="0"/>
              <a:t>Propositions d’activités complémentaires 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03338005-90AF-42CB-8CFD-9E78952CC7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03145" y="1681843"/>
            <a:ext cx="5522397" cy="385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67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6C50C0-EB0E-44A5-8156-62EB25B6A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08275"/>
            <a:ext cx="9905998" cy="57723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/>
              <a:t>Repérer l’évolution d’un objet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9C5C06-AB53-438E-B8D7-9549FC2E2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195754"/>
            <a:ext cx="9905999" cy="4595447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23AAECB-AC19-479D-9A61-E9E8358F0C4F}"/>
              </a:ext>
            </a:extLst>
          </p:cNvPr>
          <p:cNvGraphicFramePr>
            <a:graphicFrameLocks noGrp="1"/>
          </p:cNvGraphicFramePr>
          <p:nvPr/>
        </p:nvGraphicFramePr>
        <p:xfrm>
          <a:off x="1779814" y="1195754"/>
          <a:ext cx="8378596" cy="4860618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94649">
                  <a:extLst>
                    <a:ext uri="{9D8B030D-6E8A-4147-A177-3AD203B41FA5}">
                      <a16:colId xmlns:a16="http://schemas.microsoft.com/office/drawing/2014/main" val="101870926"/>
                    </a:ext>
                  </a:extLst>
                </a:gridCol>
                <a:gridCol w="2094649">
                  <a:extLst>
                    <a:ext uri="{9D8B030D-6E8A-4147-A177-3AD203B41FA5}">
                      <a16:colId xmlns:a16="http://schemas.microsoft.com/office/drawing/2014/main" val="1135561900"/>
                    </a:ext>
                  </a:extLst>
                </a:gridCol>
                <a:gridCol w="2094649">
                  <a:extLst>
                    <a:ext uri="{9D8B030D-6E8A-4147-A177-3AD203B41FA5}">
                      <a16:colId xmlns:a16="http://schemas.microsoft.com/office/drawing/2014/main" val="4107236017"/>
                    </a:ext>
                  </a:extLst>
                </a:gridCol>
                <a:gridCol w="2094649">
                  <a:extLst>
                    <a:ext uri="{9D8B030D-6E8A-4147-A177-3AD203B41FA5}">
                      <a16:colId xmlns:a16="http://schemas.microsoft.com/office/drawing/2014/main" val="2872110114"/>
                    </a:ext>
                  </a:extLst>
                </a:gridCol>
              </a:tblGrid>
              <a:tr h="2300298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dirty="0"/>
                        <a:t>  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a) vélocipède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b) Bicyclette avec dérailleur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c) Draisienne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r>
                        <a:rPr lang="fr-FR" dirty="0">
                          <a:solidFill>
                            <a:schemeClr val="bg1"/>
                          </a:solidFill>
                        </a:rPr>
                        <a:t>d)Vélo cargo</a:t>
                      </a: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971853"/>
                  </a:ext>
                </a:extLst>
              </a:tr>
              <a:tr h="2300298"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b="1" dirty="0"/>
                        <a:t>e) Grand Bi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f) Vélo électrique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r>
                        <a:rPr lang="fr-FR" b="1" dirty="0">
                          <a:solidFill>
                            <a:schemeClr val="bg1"/>
                          </a:solidFill>
                        </a:rPr>
                        <a:t>g) VTT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endParaRPr lang="fr-FR" dirty="0"/>
                    </a:p>
                    <a:p>
                      <a:pPr algn="ctr"/>
                      <a:endParaRPr lang="fr-FR" b="0" dirty="0"/>
                    </a:p>
                    <a:p>
                      <a:pPr algn="ctr"/>
                      <a:r>
                        <a:rPr lang="fr-FR" b="1" dirty="0"/>
                        <a:t>h) Bicyclette de sécurité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73790518"/>
                  </a:ext>
                </a:extLst>
              </a:tr>
            </a:tbl>
          </a:graphicData>
        </a:graphic>
      </p:graphicFrame>
      <p:pic>
        <p:nvPicPr>
          <p:cNvPr id="7" name="Image 6">
            <a:extLst>
              <a:ext uri="{FF2B5EF4-FFF2-40B4-BE49-F238E27FC236}">
                <a16:creationId xmlns:a16="http://schemas.microsoft.com/office/drawing/2014/main" id="{4BBC78C3-C1E8-440E-9A9D-86579F2D4D9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706" y="1424240"/>
            <a:ext cx="1567543" cy="165600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9A36CC0-7EF2-4303-89FE-8734F468C973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905" y="1550439"/>
            <a:ext cx="1811020" cy="125920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B825DB6B-EFD0-476D-B0B1-5E66A6FA2597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1631340"/>
            <a:ext cx="1811020" cy="125920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A9751E-42E9-4728-BA40-8D74D73224B8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853" y="3945865"/>
            <a:ext cx="1574800" cy="1354455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BC23F15-51CF-4437-A8A2-754DD8134F9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506" y="3950310"/>
            <a:ext cx="1994535" cy="127635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A8AAF0-FE26-43A6-97F5-676AF7812642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6870" y="3945865"/>
            <a:ext cx="1616710" cy="1285240"/>
          </a:xfrm>
          <a:prstGeom prst="rect">
            <a:avLst/>
          </a:prstGeom>
        </p:spPr>
      </p:pic>
      <p:pic>
        <p:nvPicPr>
          <p:cNvPr id="13" name="Image 12" descr="Black electric bike isolated with clipping path">
            <a:extLst>
              <a:ext uri="{FF2B5EF4-FFF2-40B4-BE49-F238E27FC236}">
                <a16:creationId xmlns:a16="http://schemas.microsoft.com/office/drawing/2014/main" id="{05F64EDB-4184-4CC8-950E-9725B43387ED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83"/>
          <a:stretch/>
        </p:blipFill>
        <p:spPr bwMode="auto">
          <a:xfrm>
            <a:off x="3954482" y="3809237"/>
            <a:ext cx="1947865" cy="140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 descr="Special delivery carrier bicycle for cargo transportation">
            <a:extLst>
              <a:ext uri="{FF2B5EF4-FFF2-40B4-BE49-F238E27FC236}">
                <a16:creationId xmlns:a16="http://schemas.microsoft.com/office/drawing/2014/main" id="{A1477774-0D61-46AD-9C75-D72C0C70274F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5917" y="1439731"/>
            <a:ext cx="1811020" cy="148062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68514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739D7-88EA-FFEE-40D8-C01EB2DA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fr-FR" dirty="0"/>
              <a:t>Fonction technique et solution technique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EE8DEEE1-1C3F-4A6D-F44B-B7829310F2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05702" y="1372419"/>
            <a:ext cx="7837043" cy="4895532"/>
          </a:xfrm>
        </p:spPr>
      </p:pic>
    </p:spTree>
    <p:extLst>
      <p:ext uri="{BB962C8B-B14F-4D97-AF65-F5344CB8AC3E}">
        <p14:creationId xmlns:p14="http://schemas.microsoft.com/office/powerpoint/2010/main" val="3042502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25739D7-88EA-FFEE-40D8-C01EB2DA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0"/>
            <a:ext cx="9905998" cy="1478570"/>
          </a:xfrm>
        </p:spPr>
        <p:txBody>
          <a:bodyPr/>
          <a:lstStyle/>
          <a:p>
            <a:r>
              <a:rPr lang="fr-FR" dirty="0"/>
              <a:t>Fonction technique et solution technique</a:t>
            </a:r>
          </a:p>
        </p:txBody>
      </p:sp>
      <p:pic>
        <p:nvPicPr>
          <p:cNvPr id="13" name="Espace réservé du contenu 12">
            <a:extLst>
              <a:ext uri="{FF2B5EF4-FFF2-40B4-BE49-F238E27FC236}">
                <a16:creationId xmlns:a16="http://schemas.microsoft.com/office/drawing/2014/main" id="{53D08829-2991-970E-F417-F51E67F149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77497" y="1197524"/>
            <a:ext cx="8220768" cy="5095736"/>
          </a:xfrm>
        </p:spPr>
      </p:pic>
    </p:spTree>
    <p:extLst>
      <p:ext uri="{BB962C8B-B14F-4D97-AF65-F5344CB8AC3E}">
        <p14:creationId xmlns:p14="http://schemas.microsoft.com/office/powerpoint/2010/main" val="36801085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FFED3E-2AF2-6120-8906-0D1E3A67D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596" y="149179"/>
            <a:ext cx="3984353" cy="2011394"/>
          </a:xfrm>
        </p:spPr>
        <p:txBody>
          <a:bodyPr>
            <a:normAutofit/>
          </a:bodyPr>
          <a:lstStyle/>
          <a:p>
            <a:r>
              <a:rPr lang="fr-FR" dirty="0"/>
              <a:t>Le choix des matériaux</a:t>
            </a:r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5DFF6204-AA48-0978-80DC-15948BA6CAB5}"/>
              </a:ext>
            </a:extLst>
          </p:cNvPr>
          <p:cNvGraphicFramePr>
            <a:graphicFrameLocks noGrp="1"/>
          </p:cNvGraphicFramePr>
          <p:nvPr/>
        </p:nvGraphicFramePr>
        <p:xfrm>
          <a:off x="2986860" y="3978681"/>
          <a:ext cx="9029814" cy="2606475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009938">
                  <a:extLst>
                    <a:ext uri="{9D8B030D-6E8A-4147-A177-3AD203B41FA5}">
                      <a16:colId xmlns:a16="http://schemas.microsoft.com/office/drawing/2014/main" val="2310435372"/>
                    </a:ext>
                  </a:extLst>
                </a:gridCol>
                <a:gridCol w="3009938">
                  <a:extLst>
                    <a:ext uri="{9D8B030D-6E8A-4147-A177-3AD203B41FA5}">
                      <a16:colId xmlns:a16="http://schemas.microsoft.com/office/drawing/2014/main" val="2796820885"/>
                    </a:ext>
                  </a:extLst>
                </a:gridCol>
                <a:gridCol w="3009938">
                  <a:extLst>
                    <a:ext uri="{9D8B030D-6E8A-4147-A177-3AD203B41FA5}">
                      <a16:colId xmlns:a16="http://schemas.microsoft.com/office/drawing/2014/main" val="1118527266"/>
                    </a:ext>
                  </a:extLst>
                </a:gridCol>
              </a:tblGrid>
              <a:tr h="521295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Pièce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Matériaux utilisés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Propriété et caractéristiques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0287120"/>
                  </a:ext>
                </a:extLst>
              </a:tr>
              <a:tr h="52129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Cadre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Aluminium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Léger et rigide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608701"/>
                  </a:ext>
                </a:extLst>
              </a:tr>
              <a:tr h="52129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Selle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645125"/>
                  </a:ext>
                </a:extLst>
              </a:tr>
              <a:tr h="52129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Phare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52280459"/>
                  </a:ext>
                </a:extLst>
              </a:tr>
              <a:tr h="521295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/>
                        <a:t>Roues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9280966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D40B2DA6-8AC1-793E-788A-01083D9F40EA}"/>
              </a:ext>
            </a:extLst>
          </p:cNvPr>
          <p:cNvSpPr txBox="1"/>
          <p:nvPr/>
        </p:nvSpPr>
        <p:spPr>
          <a:xfrm>
            <a:off x="1019596" y="2592573"/>
            <a:ext cx="356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Compléter le tableau.</a:t>
            </a:r>
          </a:p>
        </p:txBody>
      </p:sp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3C997182-5E50-2B13-B468-B64240697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588183" y="272844"/>
            <a:ext cx="6858124" cy="3541712"/>
          </a:xfr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116FE1-F34E-0D66-5F96-7B2F9704318D}"/>
              </a:ext>
            </a:extLst>
          </p:cNvPr>
          <p:cNvSpPr txBox="1"/>
          <p:nvPr/>
        </p:nvSpPr>
        <p:spPr>
          <a:xfrm>
            <a:off x="6376524" y="412694"/>
            <a:ext cx="19259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Selle en mousse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F1FA000-ED04-F588-0A31-BDC6A0C200E5}"/>
              </a:ext>
            </a:extLst>
          </p:cNvPr>
          <p:cNvSpPr txBox="1"/>
          <p:nvPr/>
        </p:nvSpPr>
        <p:spPr>
          <a:xfrm>
            <a:off x="7831742" y="688658"/>
            <a:ext cx="30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Cadre en aluminium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CD6FE2B-09F1-2A4B-B0EF-8B15EAC16433}"/>
              </a:ext>
            </a:extLst>
          </p:cNvPr>
          <p:cNvSpPr txBox="1"/>
          <p:nvPr/>
        </p:nvSpPr>
        <p:spPr>
          <a:xfrm>
            <a:off x="4674500" y="1263961"/>
            <a:ext cx="30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Phare en plastique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44BB906-FE18-ADC9-2B47-5DC974BEEF93}"/>
              </a:ext>
            </a:extLst>
          </p:cNvPr>
          <p:cNvSpPr txBox="1"/>
          <p:nvPr/>
        </p:nvSpPr>
        <p:spPr>
          <a:xfrm>
            <a:off x="5498539" y="3447092"/>
            <a:ext cx="305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Roues en caoutchouc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189C7CE-BEB1-F289-1DA4-D11854F3C308}"/>
              </a:ext>
            </a:extLst>
          </p:cNvPr>
          <p:cNvSpPr txBox="1"/>
          <p:nvPr/>
        </p:nvSpPr>
        <p:spPr>
          <a:xfrm>
            <a:off x="6934874" y="5051085"/>
            <a:ext cx="550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Mousse                 Léger et confortable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ECACC990-54BF-1100-D128-889B2339743B}"/>
              </a:ext>
            </a:extLst>
          </p:cNvPr>
          <p:cNvSpPr txBox="1"/>
          <p:nvPr/>
        </p:nvSpPr>
        <p:spPr>
          <a:xfrm>
            <a:off x="6829677" y="5512750"/>
            <a:ext cx="550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Plastique                Léger et malléable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EAD7E0-596C-48C2-69E3-9F427CE2091C}"/>
              </a:ext>
            </a:extLst>
          </p:cNvPr>
          <p:cNvSpPr txBox="1"/>
          <p:nvPr/>
        </p:nvSpPr>
        <p:spPr>
          <a:xfrm>
            <a:off x="6671884" y="6051862"/>
            <a:ext cx="5502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</a:rPr>
              <a:t>Caoutchouc            Résistant et malléable</a:t>
            </a:r>
          </a:p>
        </p:txBody>
      </p:sp>
    </p:spTree>
    <p:extLst>
      <p:ext uri="{BB962C8B-B14F-4D97-AF65-F5344CB8AC3E}">
        <p14:creationId xmlns:p14="http://schemas.microsoft.com/office/powerpoint/2010/main" val="2543160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94BED8-3A02-46D5-928B-76B7A360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522" y="830553"/>
            <a:ext cx="10154477" cy="900039"/>
          </a:xfrm>
        </p:spPr>
        <p:txBody>
          <a:bodyPr>
            <a:normAutofit fontScale="90000"/>
          </a:bodyPr>
          <a:lstStyle/>
          <a:p>
            <a:r>
              <a:rPr lang="fr-FR" dirty="0"/>
              <a:t>Dessiner et expliquer le fonctionnement d’un vélo : identifier les erreurs d’élèves et séances que l’on pourrait proposer en remédiation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F45ACAED-79DF-423E-8CA1-FEA2EFBC67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41413" y="2255946"/>
            <a:ext cx="10307270" cy="3690257"/>
          </a:xfrm>
        </p:spPr>
      </p:pic>
    </p:spTree>
    <p:extLst>
      <p:ext uri="{BB962C8B-B14F-4D97-AF65-F5344CB8AC3E}">
        <p14:creationId xmlns:p14="http://schemas.microsoft.com/office/powerpoint/2010/main" val="26089657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994A9E-B806-4AF4-9413-16DAD7E4FD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1091" y="941023"/>
            <a:ext cx="5414581" cy="31840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014CDE5-5244-40EC-8568-DA77B229C4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05" y="998173"/>
            <a:ext cx="4284187" cy="306977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802FD3-8526-40B4-B962-6EAC38934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8151" y="4232728"/>
            <a:ext cx="5424407" cy="1859797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08B6D395-6DFE-2EFB-49F5-10EE35D51AE7}"/>
              </a:ext>
            </a:extLst>
          </p:cNvPr>
          <p:cNvSpPr txBox="1">
            <a:spLocks/>
          </p:cNvSpPr>
          <p:nvPr/>
        </p:nvSpPr>
        <p:spPr>
          <a:xfrm>
            <a:off x="967409" y="315455"/>
            <a:ext cx="10154477" cy="900039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DES PISTES DE Séances</a:t>
            </a:r>
          </a:p>
        </p:txBody>
      </p:sp>
    </p:spTree>
    <p:extLst>
      <p:ext uri="{BB962C8B-B14F-4D97-AF65-F5344CB8AC3E}">
        <p14:creationId xmlns:p14="http://schemas.microsoft.com/office/powerpoint/2010/main" val="1933397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07ACEE0-9E7A-0D1B-1F49-E15293663A3B}"/>
              </a:ext>
            </a:extLst>
          </p:cNvPr>
          <p:cNvSpPr txBox="1"/>
          <p:nvPr/>
        </p:nvSpPr>
        <p:spPr>
          <a:xfrm>
            <a:off x="602974" y="715617"/>
            <a:ext cx="48316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ANALYSE DU SUJET 2024 : IDENTIFICATION DES THÈMES DE QUESTIONNEMENT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4A6B781-4DCB-4CB6-AFFD-050F2FCD6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34" y="196226"/>
            <a:ext cx="4879388" cy="6250957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957303D9-EDE7-46F7-8147-B32945EF24A7}"/>
              </a:ext>
            </a:extLst>
          </p:cNvPr>
          <p:cNvSpPr/>
          <p:nvPr/>
        </p:nvSpPr>
        <p:spPr>
          <a:xfrm rot="1724564">
            <a:off x="3827488" y="5412940"/>
            <a:ext cx="1945744" cy="3879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02121D2-0C06-413E-9971-B2AEE3F3F431}"/>
              </a:ext>
            </a:extLst>
          </p:cNvPr>
          <p:cNvSpPr txBox="1"/>
          <p:nvPr/>
        </p:nvSpPr>
        <p:spPr>
          <a:xfrm>
            <a:off x="1690777" y="4475506"/>
            <a:ext cx="29847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Notion de fonction technique</a:t>
            </a:r>
          </a:p>
        </p:txBody>
      </p:sp>
    </p:spTree>
    <p:extLst>
      <p:ext uri="{BB962C8B-B14F-4D97-AF65-F5344CB8AC3E}">
        <p14:creationId xmlns:p14="http://schemas.microsoft.com/office/powerpoint/2010/main" val="261907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BEB2B-B448-6D8B-86AF-B190B8536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1" y="2619597"/>
            <a:ext cx="9905998" cy="1478570"/>
          </a:xfrm>
        </p:spPr>
        <p:txBody>
          <a:bodyPr>
            <a:normAutofit fontScale="90000"/>
          </a:bodyPr>
          <a:lstStyle/>
          <a:p>
            <a:pPr algn="ctr"/>
            <a:r>
              <a:rPr lang="fr-CA" sz="4400" b="1" i="0" u="none" strike="noStrike" baseline="0" dirty="0"/>
              <a:t>Première thématique abordée au concours : </a:t>
            </a:r>
            <a:br>
              <a:rPr lang="fr-CA" sz="4400" b="1" i="0" u="none" strike="noStrike" baseline="0" dirty="0"/>
            </a:br>
            <a:br>
              <a:rPr lang="fr-CA" sz="4400" b="1" i="0" u="none" strike="noStrike" baseline="0" dirty="0"/>
            </a:br>
            <a:r>
              <a:rPr lang="fr-FR" sz="4400" b="1" i="0" u="none" strike="noStrike" baseline="0" dirty="0">
                <a:latin typeface="Marianne"/>
              </a:rPr>
              <a:t>Matière, mouvement, énergie, information 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1993050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2FD2EE-62F2-4D87-87F5-1C04EEC7E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173858"/>
            <a:ext cx="4101859" cy="1912188"/>
          </a:xfrm>
        </p:spPr>
        <p:txBody>
          <a:bodyPr>
            <a:normAutofit/>
          </a:bodyPr>
          <a:lstStyle/>
          <a:p>
            <a:r>
              <a:rPr lang="fr-FR" dirty="0"/>
              <a:t>Notion de chaine</a:t>
            </a:r>
            <a:br>
              <a:rPr lang="fr-FR" dirty="0"/>
            </a:br>
            <a:r>
              <a:rPr lang="fr-FR" dirty="0"/>
              <a:t> d’information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8FC5E1B3-B657-4DAC-8337-3B39CD7648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475460" y="384097"/>
            <a:ext cx="5273053" cy="6089805"/>
          </a:xfrm>
        </p:spPr>
      </p:pic>
    </p:spTree>
    <p:extLst>
      <p:ext uri="{BB962C8B-B14F-4D97-AF65-F5344CB8AC3E}">
        <p14:creationId xmlns:p14="http://schemas.microsoft.com/office/powerpoint/2010/main" val="20251445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D952FC-B7D7-4187-AE1F-48A62F05E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4620" y="2811965"/>
            <a:ext cx="3502324" cy="1949816"/>
          </a:xfrm>
        </p:spPr>
        <p:txBody>
          <a:bodyPr>
            <a:normAutofit/>
          </a:bodyPr>
          <a:lstStyle/>
          <a:p>
            <a:r>
              <a:rPr lang="fr-FR" dirty="0"/>
              <a:t>Notion de solution technique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6C98547-9E92-421A-ABDF-D08DE2950D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57729" y="398628"/>
            <a:ext cx="7702617" cy="6060743"/>
          </a:xfrm>
        </p:spPr>
      </p:pic>
    </p:spTree>
    <p:extLst>
      <p:ext uri="{BB962C8B-B14F-4D97-AF65-F5344CB8AC3E}">
        <p14:creationId xmlns:p14="http://schemas.microsoft.com/office/powerpoint/2010/main" val="10056212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6807A0-7E70-4259-AAD8-D78C154BF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3585" y="2852984"/>
            <a:ext cx="3965425" cy="768620"/>
          </a:xfrm>
        </p:spPr>
        <p:txBody>
          <a:bodyPr/>
          <a:lstStyle/>
          <a:p>
            <a:r>
              <a:rPr lang="fr-FR" dirty="0"/>
              <a:t>Notion d’énergie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32E1EAAC-C11F-4B82-87BD-AF599A08C1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542991" y="280823"/>
            <a:ext cx="4460047" cy="5912943"/>
          </a:xfrm>
        </p:spPr>
      </p:pic>
    </p:spTree>
    <p:extLst>
      <p:ext uri="{BB962C8B-B14F-4D97-AF65-F5344CB8AC3E}">
        <p14:creationId xmlns:p14="http://schemas.microsoft.com/office/powerpoint/2010/main" val="165093035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BB4C31-FA75-4DF2-B9E8-8A7A036A09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5170" y="1826215"/>
            <a:ext cx="4140679" cy="2655207"/>
          </a:xfrm>
        </p:spPr>
        <p:txBody>
          <a:bodyPr>
            <a:normAutofit/>
          </a:bodyPr>
          <a:lstStyle/>
          <a:p>
            <a:r>
              <a:rPr lang="fr-FR" dirty="0"/>
              <a:t>Démarche d’investigation  et séquence pédagogique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9149B86-CDC8-4CEF-88C8-17E1331579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14204" y="355440"/>
            <a:ext cx="4485736" cy="6147120"/>
          </a:xfrm>
        </p:spPr>
      </p:pic>
    </p:spTree>
    <p:extLst>
      <p:ext uri="{BB962C8B-B14F-4D97-AF65-F5344CB8AC3E}">
        <p14:creationId xmlns:p14="http://schemas.microsoft.com/office/powerpoint/2010/main" val="38803486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1362193-F07C-4DDA-9935-7D9363EBEF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746" y="226513"/>
            <a:ext cx="4620254" cy="6404973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782E7A0-BE24-49AA-9F27-8A97E3DA9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6101" y="1189295"/>
            <a:ext cx="4667091" cy="544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26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0D85A2-5BCC-4AE6-BB80-A575E2F1F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09689" cy="1406225"/>
          </a:xfrm>
        </p:spPr>
        <p:txBody>
          <a:bodyPr>
            <a:normAutofit fontScale="90000"/>
          </a:bodyPr>
          <a:lstStyle/>
          <a:p>
            <a:r>
              <a:rPr lang="fr-FR" sz="4000" dirty="0"/>
              <a:t>États et constitution de la matière à l’échelle macroscopique </a:t>
            </a: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C69B9C-5CC3-4113-A565-F38292709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71003"/>
            <a:ext cx="9905999" cy="3920198"/>
          </a:xfrm>
        </p:spPr>
        <p:txBody>
          <a:bodyPr>
            <a:normAutofit fontScale="92500"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pPr marL="0" indent="0">
              <a:buNone/>
            </a:pPr>
            <a:r>
              <a:rPr lang="fr-FR" sz="3200" i="1" u="sng" dirty="0"/>
              <a:t>Propriétés de la matière </a:t>
            </a:r>
            <a:endParaRPr lang="fr-FR" sz="3200" u="sng" dirty="0"/>
          </a:p>
          <a:p>
            <a:r>
              <a:rPr lang="fr-FR" sz="3200" dirty="0"/>
              <a:t>Distinguer les matériaux fabriqués ou transformés par l’être humain des matériaux directement disponibles dans la nature. 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94345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3ACDB6-AC30-E731-E4E8-675B47DDA9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E82904-941F-E8A2-4B5A-7362357A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09689" cy="1406225"/>
          </a:xfrm>
        </p:spPr>
        <p:txBody>
          <a:bodyPr>
            <a:normAutofit fontScale="90000"/>
          </a:bodyPr>
          <a:lstStyle/>
          <a:p>
            <a:r>
              <a:rPr lang="fr-FR" sz="4000" i="0" u="none" strike="noStrike" baseline="0" dirty="0">
                <a:solidFill>
                  <a:srgbClr val="FFFFFF"/>
                </a:solidFill>
                <a:latin typeface="+mn-lt"/>
              </a:rPr>
              <a:t>Différents types de mouvement </a:t>
            </a:r>
            <a:r>
              <a:rPr lang="fr-FR" sz="1800" b="0" i="0" u="none" strike="noStrike" baseline="0" dirty="0">
                <a:solidFill>
                  <a:srgbClr val="FFFFFF"/>
                </a:solidFill>
                <a:latin typeface="Marianne"/>
              </a:rPr>
              <a:t>	</a:t>
            </a:r>
            <a:br>
              <a:rPr lang="fr-FR" sz="1800" b="0" i="0" u="none" strike="noStrike" baseline="0" dirty="0">
                <a:solidFill>
                  <a:srgbClr val="FFFFFF"/>
                </a:solidFill>
                <a:latin typeface="Marianne"/>
              </a:rPr>
            </a:br>
            <a:r>
              <a:rPr lang="fr-FR" dirty="0"/>
              <a:t>	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B640976-B8A5-E93F-FB7D-97562B3853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71003"/>
            <a:ext cx="9905999" cy="3920198"/>
          </a:xfrm>
        </p:spPr>
        <p:txBody>
          <a:bodyPr>
            <a:normAutofit fontScale="92500" lnSpcReduction="20000"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endParaRPr lang="fr-FR" sz="1800" b="0" i="0" u="none" strike="noStrike" baseline="0" dirty="0">
              <a:latin typeface="Marianne"/>
            </a:endParaRPr>
          </a:p>
          <a:p>
            <a:r>
              <a:rPr lang="fr-CA" sz="3200" b="0" i="0" u="none" strike="noStrike" baseline="0" dirty="0"/>
              <a:t>Décrire un mouvement en précisant le point de vue. </a:t>
            </a:r>
            <a:r>
              <a:rPr lang="fr-CA" sz="3200" dirty="0"/>
              <a:t>(rectiligne, circulaire)</a:t>
            </a:r>
            <a:endParaRPr lang="fr-CA" sz="3200" b="0" i="0" u="none" strike="noStrike" baseline="0" dirty="0"/>
          </a:p>
          <a:p>
            <a:r>
              <a:rPr lang="fr-CA" sz="3200" b="0" i="0" u="none" strike="noStrike" baseline="0" dirty="0"/>
              <a:t>Caractériser un mouvement par des mesures. </a:t>
            </a:r>
          </a:p>
          <a:p>
            <a:pPr marL="0" indent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/>
              </a:rPr>
              <a:t>	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4117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24D27F-9C7F-7954-153E-AEFF732166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8F1AAD-34D5-61B7-33AE-20AB913C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2" y="618518"/>
            <a:ext cx="10309689" cy="1406225"/>
          </a:xfrm>
        </p:spPr>
        <p:txBody>
          <a:bodyPr>
            <a:normAutofit/>
          </a:bodyPr>
          <a:lstStyle/>
          <a:p>
            <a:r>
              <a:rPr lang="fr-CA" sz="4000" i="0" u="none" strike="noStrike" baseline="0" dirty="0">
                <a:solidFill>
                  <a:srgbClr val="FFFFFF"/>
                </a:solidFill>
              </a:rPr>
              <a:t>Ressources en énergie et conversions d’énergie </a:t>
            </a:r>
            <a:r>
              <a:rPr lang="fr-CA" sz="1800" b="0" i="0" u="none" strike="noStrike" baseline="0" dirty="0">
                <a:solidFill>
                  <a:srgbClr val="FFFFFF"/>
                </a:solidFill>
                <a:latin typeface="Marianne"/>
              </a:rPr>
              <a:t>	</a:t>
            </a:r>
            <a:endParaRPr lang="fr-FR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AA4F4C-B79B-CBFB-DEB3-F4D20EE60B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1871003"/>
            <a:ext cx="9905999" cy="3920198"/>
          </a:xfrm>
        </p:spPr>
        <p:txBody>
          <a:bodyPr>
            <a:normAutofit fontScale="85000" lnSpcReduction="20000"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Connaissances et compétences attendues en fin de cycle</a:t>
            </a:r>
          </a:p>
          <a:p>
            <a:endParaRPr lang="fr-FR" sz="1800" b="0" i="0" u="none" strike="noStrike" baseline="0" dirty="0">
              <a:latin typeface="Marianne"/>
            </a:endParaRPr>
          </a:p>
          <a:p>
            <a:endParaRPr lang="fr-FR" sz="1800" b="0" i="0" u="none" strike="noStrike" baseline="0" dirty="0">
              <a:latin typeface="Marianne"/>
            </a:endParaRPr>
          </a:p>
          <a:p>
            <a:r>
              <a:rPr lang="fr-CA" sz="3400" b="0" i="0" u="none" strike="noStrike" baseline="0" dirty="0">
                <a:latin typeface="+mj-lt"/>
              </a:rPr>
              <a:t>Identifier les formes d’énergie mises en jeu dans un dispositif de conversion d’énergie. </a:t>
            </a:r>
          </a:p>
          <a:p>
            <a:pPr marL="0" indent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/>
              </a:rPr>
              <a:t>	</a:t>
            </a:r>
          </a:p>
          <a:p>
            <a:pPr marL="0" indent="0">
              <a:buNone/>
            </a:pPr>
            <a:r>
              <a:rPr lang="fr-FR" sz="1800" b="0" i="0" u="none" strike="noStrike" baseline="0" dirty="0">
                <a:solidFill>
                  <a:srgbClr val="000000"/>
                </a:solidFill>
                <a:latin typeface="Marianne"/>
              </a:rPr>
              <a:t>	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  <a:p>
            <a:pPr marL="0" indent="0">
              <a:buNone/>
            </a:pP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61672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68536C-AF0C-4ED6-A767-951D5B6D9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1413" y="376978"/>
            <a:ext cx="9905998" cy="448281"/>
          </a:xfrm>
        </p:spPr>
        <p:txBody>
          <a:bodyPr>
            <a:normAutofit fontScale="90000"/>
          </a:bodyPr>
          <a:lstStyle/>
          <a:p>
            <a:r>
              <a:rPr lang="fr-FR" dirty="0"/>
              <a:t>Proposition d’activités : les formes d’énergie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A4C590AC-810D-4560-9E6C-59ED66EAB6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9323" y="806184"/>
            <a:ext cx="6095743" cy="3834665"/>
          </a:xfrm>
        </p:spPr>
      </p:pic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62283720-9E11-4C39-910E-5E7B055B8F4D}"/>
              </a:ext>
            </a:extLst>
          </p:cNvPr>
          <p:cNvSpPr/>
          <p:nvPr/>
        </p:nvSpPr>
        <p:spPr>
          <a:xfrm rot="19225640">
            <a:off x="6629240" y="1730465"/>
            <a:ext cx="1472767" cy="354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E014C3-BA38-4724-93CF-746AE7041D61}"/>
              </a:ext>
            </a:extLst>
          </p:cNvPr>
          <p:cNvSpPr txBox="1"/>
          <p:nvPr/>
        </p:nvSpPr>
        <p:spPr>
          <a:xfrm>
            <a:off x="6952891" y="893768"/>
            <a:ext cx="238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S’informer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F6E7786-8DFA-4E82-A4C3-0EF41BB856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27060" y="4709358"/>
            <a:ext cx="5972175" cy="2000250"/>
          </a:xfrm>
          <a:prstGeom prst="rect">
            <a:avLst/>
          </a:prstGeom>
        </p:spPr>
      </p:pic>
      <p:sp>
        <p:nvSpPr>
          <p:cNvPr id="9" name="Flèche : gauche 8">
            <a:extLst>
              <a:ext uri="{FF2B5EF4-FFF2-40B4-BE49-F238E27FC236}">
                <a16:creationId xmlns:a16="http://schemas.microsoft.com/office/drawing/2014/main" id="{81962B85-3E94-4AB8-BCEA-0B049514AAB8}"/>
              </a:ext>
            </a:extLst>
          </p:cNvPr>
          <p:cNvSpPr/>
          <p:nvPr/>
        </p:nvSpPr>
        <p:spPr>
          <a:xfrm rot="12611463">
            <a:off x="7876765" y="3961648"/>
            <a:ext cx="1472767" cy="35456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BCA756-229D-4012-9F35-A775DD570B0F}"/>
              </a:ext>
            </a:extLst>
          </p:cNvPr>
          <p:cNvSpPr txBox="1"/>
          <p:nvPr/>
        </p:nvSpPr>
        <p:spPr>
          <a:xfrm>
            <a:off x="7365623" y="3045794"/>
            <a:ext cx="23808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rgbClr val="FFFF00"/>
                </a:solidFill>
              </a:rPr>
              <a:t>Chercher</a:t>
            </a:r>
          </a:p>
        </p:txBody>
      </p:sp>
    </p:spTree>
    <p:extLst>
      <p:ext uri="{BB962C8B-B14F-4D97-AF65-F5344CB8AC3E}">
        <p14:creationId xmlns:p14="http://schemas.microsoft.com/office/powerpoint/2010/main" val="13495383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CD048E-D22B-4BFF-8012-BF994AFD3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6688" y="273462"/>
            <a:ext cx="9905998" cy="606433"/>
          </a:xfrm>
        </p:spPr>
        <p:txBody>
          <a:bodyPr/>
          <a:lstStyle/>
          <a:p>
            <a:r>
              <a:rPr lang="fr-FR" dirty="0"/>
              <a:t>Les conversions d’énergies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CC86C3EE-7C96-4CEC-8E5D-8811513895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15064" y="1005384"/>
            <a:ext cx="5965429" cy="5490307"/>
          </a:xfrm>
        </p:spPr>
      </p:pic>
      <p:sp>
        <p:nvSpPr>
          <p:cNvPr id="6" name="Flèche : gauche 5">
            <a:extLst>
              <a:ext uri="{FF2B5EF4-FFF2-40B4-BE49-F238E27FC236}">
                <a16:creationId xmlns:a16="http://schemas.microsoft.com/office/drawing/2014/main" id="{DE23562E-4167-4525-9DCB-F0AC9CF4C239}"/>
              </a:ext>
            </a:extLst>
          </p:cNvPr>
          <p:cNvSpPr/>
          <p:nvPr/>
        </p:nvSpPr>
        <p:spPr>
          <a:xfrm rot="20151630">
            <a:off x="8039820" y="3032398"/>
            <a:ext cx="1656271" cy="396815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9898E7F-84F1-4327-8314-1AC82A187ED2}"/>
              </a:ext>
            </a:extLst>
          </p:cNvPr>
          <p:cNvSpPr txBox="1"/>
          <p:nvPr/>
        </p:nvSpPr>
        <p:spPr>
          <a:xfrm>
            <a:off x="8333116" y="1633856"/>
            <a:ext cx="32952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/>
              <a:t>Lire, s’informer pour comprendre</a:t>
            </a:r>
          </a:p>
        </p:txBody>
      </p:sp>
    </p:spTree>
    <p:extLst>
      <p:ext uri="{BB962C8B-B14F-4D97-AF65-F5344CB8AC3E}">
        <p14:creationId xmlns:p14="http://schemas.microsoft.com/office/powerpoint/2010/main" val="302858900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8D1E14"/>
      </a:dk2>
      <a:lt2>
        <a:srgbClr val="FF744E"/>
      </a:lt2>
      <a:accent1>
        <a:srgbClr val="E9B758"/>
      </a:accent1>
      <a:accent2>
        <a:srgbClr val="FE8943"/>
      </a:accent2>
      <a:accent3>
        <a:srgbClr val="AEA27C"/>
      </a:accent3>
      <a:accent4>
        <a:srgbClr val="90B46E"/>
      </a:accent4>
      <a:accent5>
        <a:srgbClr val="71AEC1"/>
      </a:accent5>
      <a:accent6>
        <a:srgbClr val="C98DE7"/>
      </a:accent6>
      <a:hlink>
        <a:srgbClr val="FF7A22"/>
      </a:hlink>
      <a:folHlink>
        <a:srgbClr val="FDCD86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3519</TotalTime>
  <Words>1381</Words>
  <Application>Microsoft Office PowerPoint</Application>
  <PresentationFormat>Grand écran</PresentationFormat>
  <Paragraphs>300</Paragraphs>
  <Slides>44</Slides>
  <Notes>44</Notes>
  <HiddenSlides>0</HiddenSlides>
  <MMClips>2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49" baseType="lpstr">
      <vt:lpstr>Arial</vt:lpstr>
      <vt:lpstr>Calibri</vt:lpstr>
      <vt:lpstr>Marianne</vt:lpstr>
      <vt:lpstr>Tw Cen MT</vt:lpstr>
      <vt:lpstr>Circuit</vt:lpstr>
      <vt:lpstr>DOMAINES D’apprentissage en technologie </vt:lpstr>
      <vt:lpstr>Objectifs du MODULE</vt:lpstr>
      <vt:lpstr>La démarche technologique c’est ….. ?</vt:lpstr>
      <vt:lpstr>Première thématique abordée au concours :   Matière, mouvement, énergie, information </vt:lpstr>
      <vt:lpstr>États et constitution de la matière à l’échelle macroscopique   </vt:lpstr>
      <vt:lpstr>Différents types de mouvement     </vt:lpstr>
      <vt:lpstr>Ressources en énergie et conversions d’énergie  </vt:lpstr>
      <vt:lpstr>Proposition d’activités : les formes d’énergie</vt:lpstr>
      <vt:lpstr>Les conversions d’énergies</vt:lpstr>
      <vt:lpstr>Compléter un document</vt:lpstr>
      <vt:lpstr>Signal et information</vt:lpstr>
      <vt:lpstr>Deuxième thématique abordée au concours :  Les objets techniques au coeur de la société</vt:lpstr>
      <vt:lpstr>Les objets techniques en réponse aux besoins des individus et de la société  </vt:lpstr>
      <vt:lpstr>Description du fonctionnement et de la constitution d’objets techniques   </vt:lpstr>
      <vt:lpstr>Démarche de conception et de réalisation d’un objet technique    </vt:lpstr>
      <vt:lpstr>Programmation d’objets techniques</vt:lpstr>
      <vt:lpstr>Analyse des Epreuves du crpe</vt:lpstr>
      <vt:lpstr>Présentation PowerPoint</vt:lpstr>
      <vt:lpstr>2 – UnE partie concernant la chaîne d’information</vt:lpstr>
      <vt:lpstr>3 – UnE partie en lien avec  la programmation dont la programmation par bloc</vt:lpstr>
      <vt:lpstr>4 – UnE partie conception de séance et/ou proposition pédagogique</vt:lpstr>
      <vt:lpstr>Des mots clefs à connaitre</vt:lpstr>
      <vt:lpstr>Description du fonctionnement et de la constitution d’objets</vt:lpstr>
      <vt:lpstr>Des ressources pour bien comprendre les concepts</vt:lpstr>
      <vt:lpstr>Analyser chaque objet, spécifier sa fonction d’usage et ses fonctions techniques</vt:lpstr>
      <vt:lpstr>Présentation PowerPoint</vt:lpstr>
      <vt:lpstr>Présentation PowerPoint</vt:lpstr>
      <vt:lpstr> les objets  techniques en  réponse aux besoins des individus et de la société</vt:lpstr>
      <vt:lpstr>Des ressources pour bien comprendre les concepts</vt:lpstr>
      <vt:lpstr>Fonction d’usage et fonctions techniques</vt:lpstr>
      <vt:lpstr>Solutions techniques</vt:lpstr>
      <vt:lpstr>Propositions d’activités complémentaires </vt:lpstr>
      <vt:lpstr>Repérer l’évolution d’un objet</vt:lpstr>
      <vt:lpstr>Fonction technique et solution technique</vt:lpstr>
      <vt:lpstr>Fonction technique et solution technique</vt:lpstr>
      <vt:lpstr>Le choix des matériaux</vt:lpstr>
      <vt:lpstr>Dessiner et expliquer le fonctionnement d’un vélo : identifier les erreurs d’élèves et séances que l’on pourrait proposer en remédiation</vt:lpstr>
      <vt:lpstr>Présentation PowerPoint</vt:lpstr>
      <vt:lpstr>Présentation PowerPoint</vt:lpstr>
      <vt:lpstr>Notion de chaine  d’information</vt:lpstr>
      <vt:lpstr>Notion de solution technique</vt:lpstr>
      <vt:lpstr>Notion d’énergie</vt:lpstr>
      <vt:lpstr>Démarche d’investigation  et séquence pédagogique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Nathalie Gallet</dc:creator>
  <cp:lastModifiedBy>Elisabeth</cp:lastModifiedBy>
  <cp:revision>98</cp:revision>
  <dcterms:created xsi:type="dcterms:W3CDTF">2024-01-28T13:10:38Z</dcterms:created>
  <dcterms:modified xsi:type="dcterms:W3CDTF">2025-01-08T20:47:38Z</dcterms:modified>
</cp:coreProperties>
</file>