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795" r:id="rId3"/>
    <p:sldId id="796" r:id="rId4"/>
  </p:sldIdLst>
  <p:sldSz cx="9144000" cy="6858000" type="screen4x3"/>
  <p:notesSz cx="6858000" cy="9144000"/>
  <p:defaultTextStyle>
    <a:defPPr>
      <a:defRPr lang="fr-FR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37"/>
  </p:normalViewPr>
  <p:slideViewPr>
    <p:cSldViewPr>
      <p:cViewPr varScale="1">
        <p:scale>
          <a:sx n="62" d="100"/>
          <a:sy n="62" d="100"/>
        </p:scale>
        <p:origin x="1400" y="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099B4D-1E2D-4FFD-AD29-904911A280EF}" type="datetimeFigureOut">
              <a:rPr lang="fr-FR" smtClean="0"/>
              <a:t>28/11/2024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9406E6-7C5F-4D71-A49C-7677CB0928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0714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re-prun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6300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defRPr/>
            </a:pPr>
            <a:endParaRPr lang="fr-FR" sz="1350">
              <a:solidFill>
                <a:srgbClr val="FFFFFF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 bwMode="auto">
          <a:xfrm>
            <a:off x="272128" y="2165229"/>
            <a:ext cx="8305341" cy="3252160"/>
          </a:xfrm>
        </p:spPr>
        <p:txBody>
          <a:bodyPr anchor="b">
            <a:normAutofit/>
          </a:bodyPr>
          <a:lstStyle>
            <a:lvl1pPr algn="l">
              <a:defRPr sz="5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 bwMode="auto">
          <a:xfrm>
            <a:off x="272128" y="5529528"/>
            <a:ext cx="4787999" cy="746185"/>
          </a:xfrm>
        </p:spPr>
        <p:txBody>
          <a:bodyPr anchor="b"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fr-FR"/>
              <a:t>Modifiez le style des sous-titres du masque</a:t>
            </a:r>
            <a:endParaRPr lang="en-US"/>
          </a:p>
        </p:txBody>
      </p:sp>
      <p:pic>
        <p:nvPicPr>
          <p:cNvPr id="7" name="Image 4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 rot="16199999">
            <a:off x="4459654" y="2173654"/>
            <a:ext cx="224692" cy="9144000"/>
          </a:xfrm>
          <a:prstGeom prst="rect">
            <a:avLst/>
          </a:prstGeom>
        </p:spPr>
      </p:pic>
      <p:pic>
        <p:nvPicPr>
          <p:cNvPr id="8" name="Image 14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241178" y="235036"/>
            <a:ext cx="5711563" cy="126661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re-blanc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 bwMode="auto">
          <a:xfrm>
            <a:off x="272128" y="2165229"/>
            <a:ext cx="8305341" cy="3252160"/>
          </a:xfrm>
        </p:spPr>
        <p:txBody>
          <a:bodyPr anchor="b">
            <a:normAutofit/>
          </a:bodyPr>
          <a:lstStyle>
            <a:lvl1pPr algn="l">
              <a:defRPr sz="5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 bwMode="auto">
          <a:xfrm>
            <a:off x="272128" y="5529528"/>
            <a:ext cx="4787999" cy="746185"/>
          </a:xfrm>
        </p:spPr>
        <p:txBody>
          <a:bodyPr anchor="b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fr-FR"/>
              <a:t>Modifiez le style des sous-titres du masque</a:t>
            </a:r>
            <a:endParaRPr lang="en-US"/>
          </a:p>
        </p:txBody>
      </p:sp>
      <p:pic>
        <p:nvPicPr>
          <p:cNvPr id="6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 rot="16199999">
            <a:off x="4459654" y="2173654"/>
            <a:ext cx="224692" cy="9144000"/>
          </a:xfrm>
          <a:prstGeom prst="rect">
            <a:avLst/>
          </a:prstGeom>
        </p:spPr>
      </p:pic>
      <p:sp>
        <p:nvSpPr>
          <p:cNvPr id="7" name="Rectangle 3"/>
          <p:cNvSpPr/>
          <p:nvPr userDrawn="1"/>
        </p:nvSpPr>
        <p:spPr bwMode="auto">
          <a:xfrm>
            <a:off x="6927574" y="6092687"/>
            <a:ext cx="2146852" cy="5406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8" name="Image 17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190629" y="192745"/>
            <a:ext cx="5922312" cy="132150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Chapitre_tex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 bwMode="auto">
          <a:xfrm>
            <a:off x="272128" y="1360159"/>
            <a:ext cx="8305341" cy="3252160"/>
          </a:xfrm>
        </p:spPr>
        <p:txBody>
          <a:bodyPr anchor="b">
            <a:normAutofit/>
          </a:bodyPr>
          <a:lstStyle>
            <a:lvl1pPr algn="l">
              <a:defRPr sz="40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pic>
        <p:nvPicPr>
          <p:cNvPr id="5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 rot="16199999">
            <a:off x="4459654" y="2173654"/>
            <a:ext cx="224692" cy="9144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Chapitre_imag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 bwMode="auto">
          <a:xfrm>
            <a:off x="5267738" y="1360159"/>
            <a:ext cx="3309731" cy="3252160"/>
          </a:xfrm>
        </p:spPr>
        <p:txBody>
          <a:bodyPr anchor="b">
            <a:normAutofit/>
          </a:bodyPr>
          <a:lstStyle>
            <a:lvl1pPr algn="l">
              <a:defRPr sz="40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pic>
        <p:nvPicPr>
          <p:cNvPr id="5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 rot="16199999">
            <a:off x="4459654" y="2173654"/>
            <a:ext cx="224692" cy="9144000"/>
          </a:xfrm>
          <a:prstGeom prst="rect">
            <a:avLst/>
          </a:prstGeom>
        </p:spPr>
      </p:pic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 bwMode="auto">
          <a:xfrm>
            <a:off x="0" y="0"/>
            <a:ext cx="5059363" cy="663257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Image-plein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 rot="16199999">
            <a:off x="4459654" y="2173654"/>
            <a:ext cx="224692" cy="9144000"/>
          </a:xfrm>
          <a:prstGeom prst="rect">
            <a:avLst/>
          </a:prstGeom>
        </p:spPr>
      </p:pic>
      <p:sp>
        <p:nvSpPr>
          <p:cNvPr id="5" name="Picture Placeholder 5"/>
          <p:cNvSpPr>
            <a:spLocks noGrp="1"/>
          </p:cNvSpPr>
          <p:nvPr>
            <p:ph type="pic" sz="quarter" idx="10"/>
          </p:nvPr>
        </p:nvSpPr>
        <p:spPr bwMode="auto">
          <a:xfrm>
            <a:off x="0" y="0"/>
            <a:ext cx="9144000" cy="6023113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Image+tex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5382883" y="365126"/>
            <a:ext cx="3614467" cy="1325563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5382883" y="1825625"/>
            <a:ext cx="3614468" cy="409809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 bwMode="auto">
          <a:xfrm>
            <a:off x="0" y="0"/>
            <a:ext cx="5059363" cy="663257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 rot="16199999">
            <a:off x="4459654" y="2173654"/>
            <a:ext cx="224692" cy="9144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Contenu+imag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>
          <a:xfrm>
            <a:off x="467544" y="274638"/>
            <a:ext cx="7632848" cy="562074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>
              <a:defRPr lang="fr-FR" sz="3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467545" y="1556793"/>
            <a:ext cx="4104456" cy="4406462"/>
          </a:xfrm>
          <a:prstGeom prst="rect">
            <a:avLst/>
          </a:prstGeom>
          <a:solidFill>
            <a:schemeClr val="accent3"/>
          </a:solidFill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 marL="1143000" indent="-228600">
              <a:buFont typeface="Arial"/>
              <a:buChar char="•"/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 bwMode="auto">
          <a:xfrm>
            <a:off x="4840358" y="1563081"/>
            <a:ext cx="3836098" cy="440039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B098CA-AA0E-084F-A5D0-AD38BBD7E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7204BA0-23F6-5E40-A487-14C94E0ED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96E13CF-DF7A-484F-B948-8627DE143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fr-FR"/>
              <a:t>Titre de la présentation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B030B79-A656-6849-9303-F30CAF9EF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fld id="{A0B0FBA5-3649-4193-81EC-FC1C61F9B5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9036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129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5092108" y="6321449"/>
            <a:ext cx="12792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1577838" y="6306258"/>
            <a:ext cx="29146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algn="l">
              <a:defRPr/>
            </a:pPr>
            <a:r>
              <a:rPr lang="fr-FR"/>
              <a:t>Titre de la présentation</a:t>
            </a:r>
            <a:endParaRPr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628650" y="630625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algn="l">
              <a:defRPr/>
            </a:pPr>
            <a:fld id="{A0B0FBA5-3649-4193-81EC-FC1C61F9B58C}" type="slidenum">
              <a:rPr lang="fr-FR"/>
              <a:t>‹N°›</a:t>
            </a:fld>
            <a:endParaRPr lang="fr-FR"/>
          </a:p>
        </p:txBody>
      </p:sp>
      <p:pic>
        <p:nvPicPr>
          <p:cNvPr id="9" name="Image 6"/>
          <p:cNvPicPr>
            <a:picLocks noChangeAspect="1"/>
          </p:cNvPicPr>
          <p:nvPr userDrawn="1"/>
        </p:nvPicPr>
        <p:blipFill>
          <a:blip r:embed="rId10"/>
          <a:stretch/>
        </p:blipFill>
        <p:spPr bwMode="auto">
          <a:xfrm rot="16199999">
            <a:off x="4459654" y="2173654"/>
            <a:ext cx="224692" cy="9144000"/>
          </a:xfrm>
          <a:prstGeom prst="rect">
            <a:avLst/>
          </a:prstGeom>
        </p:spPr>
      </p:pic>
      <p:pic>
        <p:nvPicPr>
          <p:cNvPr id="10" name="Image 21"/>
          <p:cNvPicPr>
            <a:picLocks noChangeAspect="1"/>
          </p:cNvPicPr>
          <p:nvPr userDrawn="1"/>
        </p:nvPicPr>
        <p:blipFill>
          <a:blip r:embed="rId11"/>
          <a:stretch/>
        </p:blipFill>
        <p:spPr bwMode="auto">
          <a:xfrm>
            <a:off x="6842450" y="6135945"/>
            <a:ext cx="2242468" cy="50038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9" r:id="rId8"/>
  </p:sldLayoutIdLst>
  <p:hf sldNum="0" hdr="0" ftr="0" dt="0"/>
  <p:txStyles>
    <p:titleStyle>
      <a:lvl1pPr algn="l" defTabSz="914400">
        <a:lnSpc>
          <a:spcPct val="90000"/>
        </a:lnSpc>
        <a:spcBef>
          <a:spcPts val="0"/>
        </a:spcBef>
        <a:buNone/>
        <a:defRPr sz="3400" b="1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 bwMode="auto">
          <a:xfrm>
            <a:off x="272128" y="2165229"/>
            <a:ext cx="8305341" cy="111975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dirty="0"/>
              <a:t>LES MOYENS DE LA COMMUNICATION COMMERCIALE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 bwMode="auto">
          <a:xfrm>
            <a:off x="3933724" y="5877272"/>
            <a:ext cx="5210276" cy="74618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1800" dirty="0"/>
              <a:t>BUT S2 2025 – Muriel ROUQUIER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3724" y="3284984"/>
            <a:ext cx="3834738" cy="1954899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657868" y="4053202"/>
            <a:ext cx="29523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Présentation du module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PLAN DU MODULE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124744"/>
            <a:ext cx="5203951" cy="4896544"/>
          </a:xfrm>
          <a:ln>
            <a:solidFill>
              <a:schemeClr val="accent6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fr-FR" sz="3300" b="1" dirty="0"/>
              <a:t>Cours magistraux</a:t>
            </a:r>
          </a:p>
          <a:p>
            <a:endParaRPr lang="fr-FR" dirty="0"/>
          </a:p>
          <a:p>
            <a:pPr marL="457200" lvl="1" indent="0">
              <a:buNone/>
            </a:pP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Introduction : généralités</a:t>
            </a:r>
          </a:p>
          <a:p>
            <a:pPr marL="457200" lvl="1" indent="0">
              <a:buNone/>
            </a:pPr>
            <a:endParaRPr lang="fr-FR" dirty="0"/>
          </a:p>
          <a:p>
            <a:pPr marL="457200" lvl="1" indent="0">
              <a:buNone/>
            </a:pP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PARTIE I : LA COMMUNICATION DIGITALE (Ch1)</a:t>
            </a:r>
          </a:p>
          <a:p>
            <a:pPr marL="457200" lvl="1" indent="0">
              <a:buNone/>
            </a:pPr>
            <a:endParaRPr lang="fr-FR" dirty="0"/>
          </a:p>
          <a:p>
            <a:pPr marL="457200" lvl="1" indent="0">
              <a:buNone/>
            </a:pP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PARTIE II : LE HORS MEDIA</a:t>
            </a:r>
          </a:p>
          <a:p>
            <a:pPr lvl="2"/>
            <a:r>
              <a:rPr lang="fr-FR" dirty="0"/>
              <a:t>Chap. 2 : Le Sponsoring et le mécénat, relations publiques</a:t>
            </a:r>
          </a:p>
          <a:p>
            <a:pPr lvl="2"/>
            <a:r>
              <a:rPr lang="fr-FR" dirty="0"/>
              <a:t>Chap. 3 : Le marketing direct</a:t>
            </a:r>
          </a:p>
          <a:p>
            <a:pPr lvl="2"/>
            <a:r>
              <a:rPr lang="fr-FR" dirty="0"/>
              <a:t>Chap. 4 : La Promotion des ventes</a:t>
            </a:r>
          </a:p>
          <a:p>
            <a:pPr lvl="2"/>
            <a:r>
              <a:rPr lang="fr-FR" dirty="0"/>
              <a:t>Chap. 5 : Les indicateurs de performance</a:t>
            </a:r>
          </a:p>
          <a:p>
            <a:pPr lvl="2"/>
            <a:r>
              <a:rPr lang="fr-FR" dirty="0"/>
              <a:t> Les Relations publiques</a:t>
            </a:r>
          </a:p>
          <a:p>
            <a:pPr lvl="2"/>
            <a:r>
              <a:rPr lang="fr-FR" dirty="0"/>
              <a:t>Chap. 6 : La Promotion des ventes</a:t>
            </a:r>
          </a:p>
          <a:p>
            <a:pPr marL="914400" lvl="2" indent="0">
              <a:buNone/>
            </a:pPr>
            <a:endParaRPr lang="fr-FR" dirty="0"/>
          </a:p>
          <a:p>
            <a:pPr marL="914400" lvl="2" indent="0">
              <a:buNone/>
            </a:pPr>
            <a:r>
              <a:rPr lang="fr-FR" sz="2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PARTIE III. LES MEDIAS CLASSIQUES</a:t>
            </a:r>
          </a:p>
          <a:p>
            <a:pPr marL="457200" lvl="1" indent="0">
              <a:buNone/>
            </a:pPr>
            <a:endParaRPr lang="fr-FR" dirty="0"/>
          </a:p>
          <a:p>
            <a:pPr marL="457200" lvl="1" indent="0">
              <a:buNone/>
            </a:pP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Dernière séance : questions / révisions</a:t>
            </a:r>
          </a:p>
          <a:p>
            <a:pPr marL="457200" lvl="1" indent="0">
              <a:buNone/>
            </a:pPr>
            <a:endParaRPr lang="fr-FR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 bwMode="auto">
          <a:xfrm>
            <a:off x="5508104" y="1124744"/>
            <a:ext cx="3528392" cy="48965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/>
              <a:t>Travaux dirigés</a:t>
            </a:r>
          </a:p>
          <a:p>
            <a:pPr marL="0" indent="0">
              <a:buNone/>
            </a:pPr>
            <a:endParaRPr lang="fr-FR" dirty="0"/>
          </a:p>
          <a:p>
            <a:pPr lvl="1"/>
            <a:r>
              <a:rPr lang="fr-FR" dirty="0"/>
              <a:t>8 TD d’exploration de notions et études de cas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2 séances dédiées aux mises au point sur la SAE communication :</a:t>
            </a:r>
          </a:p>
          <a:p>
            <a:pPr lvl="2"/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Liv 4 : </a:t>
            </a:r>
            <a:r>
              <a:rPr lang="fr-FR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veille concurrentielle (27/01)</a:t>
            </a:r>
          </a:p>
          <a:p>
            <a:pPr lvl="2"/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Liv </a:t>
            </a:r>
            <a:r>
              <a:rPr lang="fr-FR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 5/05 (marketing alternatif)</a:t>
            </a:r>
          </a:p>
          <a:p>
            <a:pPr lvl="2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4150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EVALUATIONS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3"/>
            <a:ext cx="7128792" cy="440646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/>
              <a:t>	</a:t>
            </a:r>
            <a:endParaRPr lang="fr-FR" dirty="0">
              <a:solidFill>
                <a:schemeClr val="tx2"/>
              </a:solidFill>
            </a:endParaRPr>
          </a:p>
          <a:p>
            <a:endParaRPr lang="fr-FR" dirty="0"/>
          </a:p>
          <a:p>
            <a:r>
              <a:rPr lang="fr-FR" b="1" dirty="0"/>
              <a:t>Une note de TD coef. 1 en binômes : </a:t>
            </a:r>
            <a:r>
              <a:rPr lang="fr-FR" dirty="0">
                <a:solidFill>
                  <a:schemeClr val="tx2"/>
                </a:solidFill>
              </a:rPr>
              <a:t> Relevé du travail régulier </a:t>
            </a:r>
          </a:p>
          <a:p>
            <a:endParaRPr lang="fr-FR" b="1" dirty="0"/>
          </a:p>
          <a:p>
            <a:r>
              <a:rPr lang="fr-FR" b="1" dirty="0"/>
              <a:t>Un TD relevé coef 2 en équipes de SAE Com</a:t>
            </a:r>
          </a:p>
          <a:p>
            <a:pPr marL="0" indent="0">
              <a:buNone/>
            </a:pPr>
            <a:r>
              <a:rPr lang="fr-FR" dirty="0"/>
              <a:t>	</a:t>
            </a:r>
          </a:p>
          <a:p>
            <a:r>
              <a:rPr lang="fr-FR" b="1" dirty="0"/>
              <a:t>Une note individuelle de contrôle commun</a:t>
            </a:r>
            <a:r>
              <a:rPr lang="fr-FR" dirty="0"/>
              <a:t> coef. 3 : </a:t>
            </a:r>
            <a:r>
              <a:rPr lang="fr-FR" dirty="0">
                <a:solidFill>
                  <a:schemeClr val="tx2"/>
                </a:solidFill>
              </a:rPr>
              <a:t>QCM</a:t>
            </a:r>
          </a:p>
        </p:txBody>
      </p:sp>
    </p:spTree>
    <p:extLst>
      <p:ext uri="{BB962C8B-B14F-4D97-AF65-F5344CB8AC3E}">
        <p14:creationId xmlns:p14="http://schemas.microsoft.com/office/powerpoint/2010/main" val="1362986610"/>
      </p:ext>
    </p:extLst>
  </p:cSld>
  <p:clrMapOvr>
    <a:masterClrMapping/>
  </p:clrMapOvr>
</p:sld>
</file>

<file path=ppt/theme/theme1.xml><?xml version="1.0" encoding="utf-8"?>
<a:theme xmlns:a="http://schemas.openxmlformats.org/drawingml/2006/main" name="1_UPSACLAY">
  <a:themeElements>
    <a:clrScheme name="UPSACLAY 1">
      <a:dk1>
        <a:srgbClr val="63003C"/>
      </a:dk1>
      <a:lt1>
        <a:srgbClr val="FFFFFF"/>
      </a:lt1>
      <a:dk2>
        <a:srgbClr val="303E48"/>
      </a:dk2>
      <a:lt2>
        <a:srgbClr val="BDC4BC"/>
      </a:lt2>
      <a:accent1>
        <a:srgbClr val="DA5200"/>
      </a:accent1>
      <a:accent2>
        <a:srgbClr val="006996"/>
      </a:accent2>
      <a:accent3>
        <a:srgbClr val="FFFFFF"/>
      </a:accent3>
      <a:accent4>
        <a:srgbClr val="86B700"/>
      </a:accent4>
      <a:accent5>
        <a:srgbClr val="464595"/>
      </a:accent5>
      <a:accent6>
        <a:srgbClr val="80143C"/>
      </a:accent6>
      <a:hlink>
        <a:srgbClr val="63003C"/>
      </a:hlink>
      <a:folHlink>
        <a:srgbClr val="B8ACD7"/>
      </a:folHlink>
    </a:clrScheme>
    <a:fontScheme name="Université Paris-Saclay">
      <a:majorFont>
        <a:latin typeface="Open Sans"/>
        <a:ea typeface="Arial"/>
        <a:cs typeface="Arial Unicode MS"/>
      </a:majorFont>
      <a:minorFont>
        <a:latin typeface="Open Sans"/>
        <a:ea typeface="Arial"/>
        <a:cs typeface="Arial Unicode MS"/>
      </a:minorFont>
    </a:fontScheme>
    <a:fmtScheme name="Thème 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</TotalTime>
  <Words>174</Words>
  <Application>Microsoft Office PowerPoint</Application>
  <DocSecurity>0</DocSecurity>
  <PresentationFormat>Affichage à l'écran (4:3)</PresentationFormat>
  <Paragraphs>36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Open Sans</vt:lpstr>
      <vt:lpstr>1_UPSACLAY</vt:lpstr>
      <vt:lpstr>LES MOYENS DE LA COMMUNICATION COMMERCIALE</vt:lpstr>
      <vt:lpstr>PLAN DU MODULE</vt:lpstr>
      <vt:lpstr>EVALUATIONS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Virginie Paris</dc:creator>
  <cp:keywords/>
  <dc:description/>
  <cp:lastModifiedBy>Muriel Rouquier</cp:lastModifiedBy>
  <cp:revision>79</cp:revision>
  <dcterms:created xsi:type="dcterms:W3CDTF">2020-02-07T10:36:28Z</dcterms:created>
  <dcterms:modified xsi:type="dcterms:W3CDTF">2024-11-28T15:43:52Z</dcterms:modified>
  <cp:category/>
  <dc:identifier/>
  <cp:contentStatus/>
  <dc:language/>
  <cp:version/>
</cp:coreProperties>
</file>