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3003C"/>
        </a:solidFill>
        <a:effectLst/>
        <a:uFillTx/>
        <a:latin typeface="Open Sans"/>
        <a:ea typeface="Open Sans"/>
        <a:cs typeface="Open Sans"/>
        <a:sym typeface="Open Sans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3003C"/>
        </a:solidFill>
        <a:effectLst/>
        <a:uFillTx/>
        <a:latin typeface="Open Sans"/>
        <a:ea typeface="Open Sans"/>
        <a:cs typeface="Open Sans"/>
        <a:sym typeface="Open Sans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3003C"/>
        </a:solidFill>
        <a:effectLst/>
        <a:uFillTx/>
        <a:latin typeface="Open Sans"/>
        <a:ea typeface="Open Sans"/>
        <a:cs typeface="Open Sans"/>
        <a:sym typeface="Open Sans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3003C"/>
        </a:solidFill>
        <a:effectLst/>
        <a:uFillTx/>
        <a:latin typeface="Open Sans"/>
        <a:ea typeface="Open Sans"/>
        <a:cs typeface="Open Sans"/>
        <a:sym typeface="Open Sans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3003C"/>
        </a:solidFill>
        <a:effectLst/>
        <a:uFillTx/>
        <a:latin typeface="Open Sans"/>
        <a:ea typeface="Open Sans"/>
        <a:cs typeface="Open Sans"/>
        <a:sym typeface="Open Sans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3003C"/>
        </a:solidFill>
        <a:effectLst/>
        <a:uFillTx/>
        <a:latin typeface="Open Sans"/>
        <a:ea typeface="Open Sans"/>
        <a:cs typeface="Open Sans"/>
        <a:sym typeface="Open Sans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3003C"/>
        </a:solidFill>
        <a:effectLst/>
        <a:uFillTx/>
        <a:latin typeface="Open Sans"/>
        <a:ea typeface="Open Sans"/>
        <a:cs typeface="Open Sans"/>
        <a:sym typeface="Open Sans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3003C"/>
        </a:solidFill>
        <a:effectLst/>
        <a:uFillTx/>
        <a:latin typeface="Open Sans"/>
        <a:ea typeface="Open Sans"/>
        <a:cs typeface="Open Sans"/>
        <a:sym typeface="Open Sans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3003C"/>
        </a:solidFill>
        <a:effectLst/>
        <a:uFillTx/>
        <a:latin typeface="Open Sans"/>
        <a:ea typeface="Open Sans"/>
        <a:cs typeface="Open Sans"/>
        <a:sym typeface="Open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F1CFCA"/>
          </a:solidFill>
        </a:fill>
      </a:tcStyle>
    </a:wholeTbl>
    <a:band2H>
      <a:tcTxStyle b="def" i="def"/>
      <a:tcStyle>
        <a:tcBdr/>
        <a:fill>
          <a:solidFill>
            <a:srgbClr val="F8E9E6"/>
          </a:solidFill>
        </a:fill>
      </a:tcStyle>
    </a:band2H>
    <a:firstCol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7CACD"/>
          </a:solidFill>
        </a:fill>
      </a:tcStyle>
    </a:wholeTbl>
    <a:band2H>
      <a:tcTxStyle b="def" i="def"/>
      <a:tcStyle>
        <a:tcBdr/>
        <a:fill>
          <a:solidFill>
            <a:srgbClr val="ECE7E7"/>
          </a:solidFill>
        </a:fill>
      </a:tcStyle>
    </a:band2H>
    <a:firstCol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6E7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63003C"/>
              </a:solidFill>
              <a:prstDash val="solid"/>
              <a:round/>
            </a:ln>
          </a:top>
          <a:bottom>
            <a:ln w="254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63003C"/>
              </a:solidFill>
              <a:prstDash val="solid"/>
              <a:round/>
            </a:ln>
          </a:top>
          <a:bottom>
            <a:ln w="254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2CACD"/>
          </a:solidFill>
        </a:fill>
      </a:tcStyle>
    </a:wholeTbl>
    <a:band2H>
      <a:tcTxStyle b="def" i="def"/>
      <a:tcStyle>
        <a:tcBdr/>
        <a:fill>
          <a:solidFill>
            <a:srgbClr val="EAE6E7"/>
          </a:solidFill>
        </a:fill>
      </a:tcStyle>
    </a:band2H>
    <a:firstCol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63003C"/>
          </a:solidFill>
        </a:fill>
      </a:tcStyle>
    </a:firstCol>
    <a:lastRow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63003C"/>
          </a:solidFill>
        </a:fill>
      </a:tcStyle>
    </a:lastRow>
    <a:firstRow>
      <a:tcTxStyle b="on" i="off">
        <a:font>
          <a:latin typeface="Open Sans"/>
          <a:ea typeface="Open Sans"/>
          <a:cs typeface="Open San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63003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solidFill>
                <a:srgbClr val="63003C"/>
              </a:solidFill>
              <a:prstDash val="solid"/>
              <a:round/>
            </a:ln>
          </a:left>
          <a:right>
            <a:ln w="12700" cap="flat">
              <a:solidFill>
                <a:srgbClr val="63003C"/>
              </a:solidFill>
              <a:prstDash val="solid"/>
              <a:round/>
            </a:ln>
          </a:right>
          <a:top>
            <a:ln w="12700" cap="flat">
              <a:solidFill>
                <a:srgbClr val="63003C"/>
              </a:solidFill>
              <a:prstDash val="solid"/>
              <a:round/>
            </a:ln>
          </a:top>
          <a:bottom>
            <a:ln w="127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solidFill>
                <a:srgbClr val="63003C"/>
              </a:solidFill>
              <a:prstDash val="solid"/>
              <a:round/>
            </a:ln>
          </a:insideH>
          <a:insideV>
            <a:ln w="12700" cap="flat">
              <a:solidFill>
                <a:srgbClr val="63003C"/>
              </a:solidFill>
              <a:prstDash val="solid"/>
              <a:round/>
            </a:ln>
          </a:insideV>
        </a:tcBdr>
        <a:fill>
          <a:solidFill>
            <a:srgbClr val="63003C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solidFill>
                <a:srgbClr val="63003C"/>
              </a:solidFill>
              <a:prstDash val="solid"/>
              <a:round/>
            </a:ln>
          </a:left>
          <a:right>
            <a:ln w="12700" cap="flat">
              <a:solidFill>
                <a:srgbClr val="63003C"/>
              </a:solidFill>
              <a:prstDash val="solid"/>
              <a:round/>
            </a:ln>
          </a:right>
          <a:top>
            <a:ln w="12700" cap="flat">
              <a:solidFill>
                <a:srgbClr val="63003C"/>
              </a:solidFill>
              <a:prstDash val="solid"/>
              <a:round/>
            </a:ln>
          </a:top>
          <a:bottom>
            <a:ln w="127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solidFill>
                <a:srgbClr val="63003C"/>
              </a:solidFill>
              <a:prstDash val="solid"/>
              <a:round/>
            </a:ln>
          </a:insideH>
          <a:insideV>
            <a:ln w="12700" cap="flat">
              <a:solidFill>
                <a:srgbClr val="63003C"/>
              </a:solidFill>
              <a:prstDash val="solid"/>
              <a:round/>
            </a:ln>
          </a:insideV>
        </a:tcBdr>
        <a:fill>
          <a:solidFill>
            <a:srgbClr val="63003C">
              <a:alpha val="20000"/>
            </a:srgbClr>
          </a:solidFill>
        </a:fill>
      </a:tcStyle>
    </a:firstCol>
    <a:lastRow>
      <a:tcTxStyle b="on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solidFill>
                <a:srgbClr val="63003C"/>
              </a:solidFill>
              <a:prstDash val="solid"/>
              <a:round/>
            </a:ln>
          </a:left>
          <a:right>
            <a:ln w="12700" cap="flat">
              <a:solidFill>
                <a:srgbClr val="63003C"/>
              </a:solidFill>
              <a:prstDash val="solid"/>
              <a:round/>
            </a:ln>
          </a:right>
          <a:top>
            <a:ln w="50800" cap="flat">
              <a:solidFill>
                <a:srgbClr val="63003C"/>
              </a:solidFill>
              <a:prstDash val="solid"/>
              <a:round/>
            </a:ln>
          </a:top>
          <a:bottom>
            <a:ln w="127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solidFill>
                <a:srgbClr val="63003C"/>
              </a:solidFill>
              <a:prstDash val="solid"/>
              <a:round/>
            </a:ln>
          </a:insideH>
          <a:insideV>
            <a:ln w="12700" cap="flat">
              <a:solidFill>
                <a:srgbClr val="63003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Open Sans"/>
          <a:ea typeface="Open Sans"/>
          <a:cs typeface="Open Sans"/>
        </a:font>
        <a:srgbClr val="63003C"/>
      </a:tcTxStyle>
      <a:tcStyle>
        <a:tcBdr>
          <a:left>
            <a:ln w="12700" cap="flat">
              <a:solidFill>
                <a:srgbClr val="63003C"/>
              </a:solidFill>
              <a:prstDash val="solid"/>
              <a:round/>
            </a:ln>
          </a:left>
          <a:right>
            <a:ln w="12700" cap="flat">
              <a:solidFill>
                <a:srgbClr val="63003C"/>
              </a:solidFill>
              <a:prstDash val="solid"/>
              <a:round/>
            </a:ln>
          </a:right>
          <a:top>
            <a:ln w="12700" cap="flat">
              <a:solidFill>
                <a:srgbClr val="63003C"/>
              </a:solidFill>
              <a:prstDash val="solid"/>
              <a:round/>
            </a:ln>
          </a:top>
          <a:bottom>
            <a:ln w="254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solidFill>
                <a:srgbClr val="63003C"/>
              </a:solidFill>
              <a:prstDash val="solid"/>
              <a:round/>
            </a:ln>
          </a:insideH>
          <a:insideV>
            <a:ln w="12700" cap="flat">
              <a:solidFill>
                <a:srgbClr val="63003C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6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3003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chemeClr val="accent3">
                    <a:lumOff val="44000"/>
                  </a:schemeClr>
                </a:solidFill>
              </a:defRPr>
            </a:pPr>
          </a:p>
        </p:txBody>
      </p:sp>
      <p:sp>
        <p:nvSpPr>
          <p:cNvPr id="12" name="Texte du titre"/>
          <p:cNvSpPr txBox="1"/>
          <p:nvPr>
            <p:ph type="title"/>
          </p:nvPr>
        </p:nvSpPr>
        <p:spPr>
          <a:xfrm>
            <a:off x="272128" y="2165229"/>
            <a:ext cx="4787999" cy="3252161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13" name="Texte niveau 1…"/>
          <p:cNvSpPr txBox="1"/>
          <p:nvPr>
            <p:ph type="body" sz="quarter" idx="1"/>
          </p:nvPr>
        </p:nvSpPr>
        <p:spPr>
          <a:xfrm>
            <a:off x="272128" y="5529527"/>
            <a:ext cx="4787999" cy="74618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000">
                <a:solidFill>
                  <a:schemeClr val="accent3">
                    <a:lumOff val="44000"/>
                  </a:schemeClr>
                </a:solidFill>
              </a:defRPr>
            </a:lvl1pPr>
            <a:lvl2pPr marL="0" indent="457200">
              <a:buSzTx/>
              <a:buFontTx/>
              <a:buNone/>
              <a:defRPr sz="2000">
                <a:solidFill>
                  <a:schemeClr val="accent3">
                    <a:lumOff val="44000"/>
                  </a:schemeClr>
                </a:solidFill>
              </a:defRPr>
            </a:lvl2pPr>
            <a:lvl3pPr marL="0" indent="914400">
              <a:buSzTx/>
              <a:buFontTx/>
              <a:buNone/>
              <a:defRPr sz="2000">
                <a:solidFill>
                  <a:schemeClr val="accent3">
                    <a:lumOff val="44000"/>
                  </a:schemeClr>
                </a:solidFill>
              </a:defRPr>
            </a:lvl3pPr>
            <a:lvl4pPr marL="0" indent="1371600">
              <a:buSzTx/>
              <a:buFontTx/>
              <a:buNone/>
              <a:defRPr sz="2000">
                <a:solidFill>
                  <a:schemeClr val="accent3">
                    <a:lumOff val="44000"/>
                  </a:schemeClr>
                </a:solidFill>
              </a:defRPr>
            </a:lvl4pPr>
            <a:lvl5pPr marL="0" indent="1828800">
              <a:buSzTx/>
              <a:buFontTx/>
              <a:buNone/>
              <a:defRPr sz="2000">
                <a:solidFill>
                  <a:schemeClr val="accent3">
                    <a:lumOff val="44000"/>
                  </a:schemeClr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pic>
        <p:nvPicPr>
          <p:cNvPr id="14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2126" y="188639"/>
            <a:ext cx="4788001" cy="16196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70159" y="4412315"/>
            <a:ext cx="2088001" cy="2454312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"/>
          <p:cNvSpPr/>
          <p:nvPr/>
        </p:nvSpPr>
        <p:spPr>
          <a:xfrm>
            <a:off x="-1" y="0"/>
            <a:ext cx="5305246" cy="6858000"/>
          </a:xfrm>
          <a:prstGeom prst="rect">
            <a:avLst/>
          </a:prstGeom>
          <a:solidFill>
            <a:srgbClr val="63003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chemeClr val="accent3">
                    <a:lumOff val="44000"/>
                  </a:schemeClr>
                </a:solidFill>
              </a:defRPr>
            </a:pPr>
          </a:p>
        </p:txBody>
      </p:sp>
      <p:sp>
        <p:nvSpPr>
          <p:cNvPr id="24" name="Texte du titre"/>
          <p:cNvSpPr txBox="1"/>
          <p:nvPr>
            <p:ph type="title"/>
          </p:nvPr>
        </p:nvSpPr>
        <p:spPr>
          <a:xfrm>
            <a:off x="5382883" y="365125"/>
            <a:ext cx="3614468" cy="1325564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pPr/>
            <a:r>
              <a:t>Texte du titre</a:t>
            </a:r>
          </a:p>
        </p:txBody>
      </p:sp>
      <p:sp>
        <p:nvSpPr>
          <p:cNvPr id="25" name="Texte niveau 1…"/>
          <p:cNvSpPr txBox="1"/>
          <p:nvPr>
            <p:ph type="body" sz="half" idx="1"/>
          </p:nvPr>
        </p:nvSpPr>
        <p:spPr>
          <a:xfrm>
            <a:off x="5382883" y="1825625"/>
            <a:ext cx="3614469" cy="43513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731519" indent="-274319">
              <a:defRPr sz="2400"/>
            </a:lvl2pPr>
            <a:lvl3pPr marL="1219200" indent="-304800">
              <a:defRPr sz="2400"/>
            </a:lvl3pPr>
            <a:lvl4pPr marL="1714500" indent="-342900">
              <a:defRPr sz="2400"/>
            </a:lvl4pPr>
            <a:lvl5pPr marL="2171700" indent="-342900">
              <a:defRPr sz="24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pic>
        <p:nvPicPr>
          <p:cNvPr id="26" name="image3.png" descr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21499" y="6202841"/>
            <a:ext cx="1440001" cy="48712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e du titre"/>
          <p:cNvSpPr txBox="1"/>
          <p:nvPr>
            <p:ph type="title"/>
          </p:nvPr>
        </p:nvSpPr>
        <p:spPr>
          <a:xfrm>
            <a:off x="5382883" y="365125"/>
            <a:ext cx="3631722" cy="5837716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Texte du titre</a:t>
            </a:r>
          </a:p>
        </p:txBody>
      </p:sp>
      <p:sp>
        <p:nvSpPr>
          <p:cNvPr id="35" name="Rectangle"/>
          <p:cNvSpPr/>
          <p:nvPr/>
        </p:nvSpPr>
        <p:spPr>
          <a:xfrm>
            <a:off x="0" y="0"/>
            <a:ext cx="5305246" cy="6858000"/>
          </a:xfrm>
          <a:prstGeom prst="rect">
            <a:avLst/>
          </a:prstGeom>
          <a:solidFill>
            <a:srgbClr val="63003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chemeClr val="accent3">
                    <a:lumOff val="44000"/>
                  </a:schemeClr>
                </a:solidFill>
              </a:defRPr>
            </a:pPr>
          </a:p>
        </p:txBody>
      </p:sp>
      <p:pic>
        <p:nvPicPr>
          <p:cNvPr id="36" name="image3.png" descr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21499" y="6202841"/>
            <a:ext cx="1440001" cy="48712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iapo contenu numé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rgbClr val="63004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</a:p>
        </p:txBody>
      </p:sp>
      <p:pic>
        <p:nvPicPr>
          <p:cNvPr id="52" name="image4.png" descr="image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75734" y="188760"/>
            <a:ext cx="918807" cy="1080000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Texte du titre"/>
          <p:cNvSpPr txBox="1"/>
          <p:nvPr>
            <p:ph type="title"/>
          </p:nvPr>
        </p:nvSpPr>
        <p:spPr>
          <a:xfrm>
            <a:off x="467543" y="274638"/>
            <a:ext cx="7632850" cy="56207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54" name="Texte niveau 1…"/>
          <p:cNvSpPr txBox="1"/>
          <p:nvPr>
            <p:ph type="body" idx="1"/>
          </p:nvPr>
        </p:nvSpPr>
        <p:spPr>
          <a:xfrm>
            <a:off x="467543" y="1556791"/>
            <a:ext cx="7632850" cy="4641126"/>
          </a:xfrm>
          <a:prstGeom prst="rect">
            <a:avLst/>
          </a:prstGeom>
        </p:spPr>
        <p:txBody>
          <a:bodyPr/>
          <a:lstStyle>
            <a:lvl1pPr marL="504000" indent="-504000">
              <a:spcBef>
                <a:spcPts val="1400"/>
              </a:spcBef>
              <a:buClr>
                <a:srgbClr val="63003C"/>
              </a:buClr>
              <a:buSzPct val="150000"/>
              <a:buFontTx/>
              <a:buAutoNum type="arabicPeriod" startAt="1"/>
            </a:lvl1pPr>
            <a:lvl2pPr marL="542100">
              <a:spcBef>
                <a:spcPts val="1400"/>
              </a:spcBef>
              <a:buClr>
                <a:srgbClr val="63003C"/>
              </a:buClr>
              <a:buFontTx/>
            </a:lvl2pPr>
            <a:lvl3pPr marL="595440" indent="-320040">
              <a:spcBef>
                <a:spcPts val="1400"/>
              </a:spcBef>
              <a:buClr>
                <a:srgbClr val="63003C"/>
              </a:buClr>
              <a:buFontTx/>
            </a:lvl3pPr>
            <a:lvl4pPr marL="811000">
              <a:spcBef>
                <a:spcPts val="1400"/>
              </a:spcBef>
              <a:buClr>
                <a:srgbClr val="63003C"/>
              </a:buClr>
              <a:buFontTx/>
            </a:lvl4pPr>
            <a:lvl5pPr marL="684000" indent="0">
              <a:spcBef>
                <a:spcPts val="1400"/>
              </a:spcBef>
              <a:buClr>
                <a:srgbClr val="63003C"/>
              </a:buClr>
              <a:buFontTx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pic>
        <p:nvPicPr>
          <p:cNvPr id="55" name="image5.png" descr="image5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75516" y="6243046"/>
            <a:ext cx="1260001" cy="55774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image4.png" descr="image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75734" y="1700808"/>
            <a:ext cx="918807" cy="1080000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Numéro de diapositive"/>
          <p:cNvSpPr txBox="1"/>
          <p:nvPr>
            <p:ph type="sldNum" sz="quarter" idx="2"/>
          </p:nvPr>
        </p:nvSpPr>
        <p:spPr>
          <a:xfrm>
            <a:off x="1302261" y="6416992"/>
            <a:ext cx="245404" cy="2438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63003C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e du titre"/>
          <p:cNvSpPr txBox="1"/>
          <p:nvPr>
            <p:ph type="title"/>
          </p:nvPr>
        </p:nvSpPr>
        <p:spPr>
          <a:xfrm>
            <a:off x="457200" y="0"/>
            <a:ext cx="7067129" cy="1196752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5" name="Texte niveau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6" name="Numéro de diapositive"/>
          <p:cNvSpPr txBox="1"/>
          <p:nvPr>
            <p:ph type="sldNum" sz="quarter" idx="2"/>
          </p:nvPr>
        </p:nvSpPr>
        <p:spPr>
          <a:xfrm>
            <a:off x="8413144" y="6404292"/>
            <a:ext cx="273657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age1.jpg" descr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199998">
            <a:off x="4459654" y="2173653"/>
            <a:ext cx="224693" cy="9144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96403" y="6152820"/>
            <a:ext cx="2144145" cy="478446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Texte du titre"/>
          <p:cNvSpPr txBox="1"/>
          <p:nvPr>
            <p:ph type="title"/>
          </p:nvPr>
        </p:nvSpPr>
        <p:spPr>
          <a:xfrm>
            <a:off x="467543" y="274638"/>
            <a:ext cx="7632850" cy="562074"/>
          </a:xfrm>
          <a:prstGeom prst="rect">
            <a:avLst/>
          </a:prstGeom>
        </p:spPr>
        <p:txBody>
          <a:bodyPr/>
          <a:lstStyle>
            <a:lvl1pPr>
              <a:defRPr b="1" sz="3400">
                <a:solidFill>
                  <a:srgbClr val="303E48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76" name="Texte niveau 1…"/>
          <p:cNvSpPr txBox="1"/>
          <p:nvPr>
            <p:ph type="body" idx="1"/>
          </p:nvPr>
        </p:nvSpPr>
        <p:spPr>
          <a:xfrm>
            <a:off x="467543" y="1556792"/>
            <a:ext cx="7632850" cy="4366931"/>
          </a:xfrm>
          <a:prstGeom prst="rect">
            <a:avLst/>
          </a:prstGeom>
          <a:solidFill>
            <a:schemeClr val="accent3">
              <a:lumOff val="44000"/>
            </a:schemeClr>
          </a:solidFill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7" name="Numéro de diapositive"/>
          <p:cNvSpPr txBox="1"/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63003C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9D888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cirrus.universite-paris-saclay.fr/s/XfefEFAk2sqcxEf" TargetMode="External"/><Relationship Id="rId3" Type="http://schemas.openxmlformats.org/officeDocument/2006/relationships/hyperlink" Target="https://ecampus.paris-saclay.fr/course/view.php?id=120079" TargetMode="External"/><Relationship Id="rId4" Type="http://schemas.openxmlformats.org/officeDocument/2006/relationships/hyperlink" Target="mailto:xxx.xxx@universite-paris-saclay" TargetMode="Externa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Numéro de diapositive"/>
          <p:cNvSpPr txBox="1"/>
          <p:nvPr>
            <p:ph type="sldNum" sz="quarter" idx="4294967295"/>
          </p:nvPr>
        </p:nvSpPr>
        <p:spPr>
          <a:xfrm>
            <a:off x="8955102" y="6404292"/>
            <a:ext cx="188898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7" name="MODULE…"/>
          <p:cNvSpPr txBox="1"/>
          <p:nvPr/>
        </p:nvSpPr>
        <p:spPr>
          <a:xfrm>
            <a:off x="527937" y="2773680"/>
            <a:ext cx="8088125" cy="171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800">
                <a:solidFill>
                  <a:schemeClr val="accent3">
                    <a:lumOff val="44000"/>
                  </a:schemeClr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MODULE </a:t>
            </a:r>
          </a:p>
          <a:p>
            <a:pPr algn="ctr">
              <a:defRPr sz="2800">
                <a:solidFill>
                  <a:schemeClr val="accent3">
                    <a:lumOff val="44000"/>
                  </a:schemeClr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</a:p>
          <a:p>
            <a:pPr>
              <a:defRPr sz="2800">
                <a:solidFill>
                  <a:schemeClr val="accent3">
                    <a:lumOff val="44000"/>
                  </a:schemeClr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« AGIR CONTRE VIOLENCES SEXISTES ET SEXUELLES »</a:t>
            </a:r>
          </a:p>
          <a:p>
            <a:pPr algn="ctr">
              <a:defRPr sz="2800">
                <a:solidFill>
                  <a:schemeClr val="accent3">
                    <a:lumOff val="44000"/>
                  </a:schemeClr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VSS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ESENTATION 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PRESENTATION : </a:t>
            </a:r>
          </a:p>
        </p:txBody>
      </p:sp>
      <p:sp>
        <p:nvSpPr>
          <p:cNvPr id="90" name="IL S’AGIT D’UN MODULE de FORMATION INTERACTIF QUE CHACUN ET CHACUNE D’ENTRE VOUS DOIT VALID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1" sz="1333" u="sng">
                <a:solidFill>
                  <a:srgbClr val="0068DA"/>
                </a:solidFill>
                <a:uFill>
                  <a:solidFill>
                    <a:srgbClr val="0068DA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t>IL S’AGIT D’UN MODULE de FORMATION INTERACTIF QUE CHACUN ET CHACUNE D’ENTRE VOUS DOIT VALIDER</a:t>
            </a:r>
            <a:endParaRPr u="none">
              <a:solidFill>
                <a:srgbClr val="000000"/>
              </a:solidFill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0" indent="22860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Ce module de formation permet de valider un quizz VOUS DONNANT UN</a:t>
            </a:r>
            <a:r>
              <a:rPr b="1"/>
              <a:t> CERTIFICAT DE SUIVI DE FORMATION. </a:t>
            </a:r>
          </a:p>
          <a:p>
            <a:pPr lvl="1" marL="0" indent="22860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0" indent="22860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Il se compose de chapitres interactifs comprenant de l’information et des tests en lien avec des situations concrètes, et doit se faire dans l’ordre des chapitres ( intro, chapitre 1, chapitre 2 …) </a:t>
            </a:r>
          </a:p>
          <a:p>
            <a:pPr lvl="1" marL="0" indent="22860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0" indent="22860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Il dure environ 1h30, VOUS DEVEZ LE PASSER AUTANT DE FOIS QU’IL FAUT POUR LE VALIDER et pouvoir présenter le certificat.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1"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VOUS DEVEZ RÉALISER CE MODULE AVANT LES JOURNÉES D’INTEGRATION, JEUDI 14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1"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1" sz="1333">
                <a:solidFill>
                  <a:srgbClr val="D12723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1" sz="1333">
                <a:solidFill>
                  <a:srgbClr val="D1272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CEUX qui ne l’auront pas fait seront convoqué 2H en plus de leur EDT pour le réaliser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ILM DE PRÉSENTATION 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FILM DE PRÉSENTATION : </a:t>
            </a:r>
          </a:p>
        </p:txBody>
      </p:sp>
      <p:sp>
        <p:nvSpPr>
          <p:cNvPr id="93" name="voici le film de présentation qui vous permet de montrer l'engagement de l'Université et le module de formation à visualiser, avec quizz et certificat de suivi 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voici le film de présentation qui vous permet de montrer l'engagement de l'Université et le module de formation à visualiser, avec quizz et certificat de suivi :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 u="sng">
                <a:solidFill>
                  <a:srgbClr val="0068DA"/>
                </a:solidFill>
                <a:uFill>
                  <a:solidFill>
                    <a:srgbClr val="0068DA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63003C"/>
                </a:solidFill>
                <a:uFill>
                  <a:solidFill>
                    <a:srgbClr val="63003C"/>
                  </a:solidFill>
                </a:uFill>
                <a:hlinkClick r:id="rId2" invalidUrl="" action="" tgtFrame="" tooltip="" history="1" highlightClick="0" endSnd="0"/>
              </a:rPr>
              <a:t>https://cirrus.universite-paris-saclay.fr/s/XfefEFAk2sqcxEf</a:t>
            </a:r>
            <a:endParaRPr u="none">
              <a:solidFill>
                <a:srgbClr val="000000"/>
              </a:solidFill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 u="sng">
                <a:solidFill>
                  <a:srgbClr val="0068DA"/>
                </a:solidFill>
                <a:uFill>
                  <a:solidFill>
                    <a:srgbClr val="0068DA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endParaRPr u="none">
              <a:solidFill>
                <a:srgbClr val="000000"/>
              </a:solidFill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 u="sng">
                <a:solidFill>
                  <a:srgbClr val="0068DA"/>
                </a:solidFill>
                <a:uFill>
                  <a:solidFill>
                    <a:srgbClr val="0068DA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endParaRPr u="none">
              <a:solidFill>
                <a:srgbClr val="000000"/>
              </a:solidFill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 u="sng">
                <a:solidFill>
                  <a:srgbClr val="0068DA"/>
                </a:solidFill>
                <a:uFill>
                  <a:solidFill>
                    <a:srgbClr val="0068DA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endParaRPr u="none">
              <a:solidFill>
                <a:srgbClr val="000000"/>
              </a:solidFill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1"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b="0"/>
              <a:t>voici le lien eCampus pour suivre le </a:t>
            </a:r>
            <a:r>
              <a:t>module de formation e-learning "Agir contre les violences sexistes et sexuelles" </a:t>
            </a:r>
            <a:r>
              <a:rPr b="0"/>
              <a:t>(version française) :</a:t>
            </a:r>
            <a:endParaRPr b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1"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b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1"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b="0"/>
              <a:t> </a:t>
            </a:r>
            <a:r>
              <a:rPr b="0" u="sng">
                <a:solidFill>
                  <a:srgbClr val="0068DA"/>
                </a:solidFill>
                <a:uFill>
                  <a:solidFill>
                    <a:srgbClr val="0068DA"/>
                  </a:solidFill>
                </a:uFill>
                <a:hlinkClick r:id="rId3" invalidUrl="" action="" tgtFrame="" tooltip="" history="1" highlightClick="0" endSnd="0"/>
              </a:rPr>
              <a:t>https://ecampus.paris-saclay.fr/course/view.php?id=120079</a:t>
            </a:r>
            <a:endParaRPr b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333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A ce stade, le module est disponible en auto-inscription, par toute personne ayant accès à eCampus (avec une adresse mail </a:t>
            </a:r>
            <a:r>
              <a:rPr u="sng">
                <a:solidFill>
                  <a:srgbClr val="0068DA"/>
                </a:solidFill>
                <a:uFill>
                  <a:solidFill>
                    <a:srgbClr val="0068DA"/>
                  </a:solidFill>
                </a:uFill>
                <a:hlinkClick r:id="rId4" invalidUrl="" action="" tgtFrame="" tooltip="" history="1" highlightClick="0" endSnd="0"/>
              </a:rPr>
              <a:t>xxx.xxx@universite-paris-saclay</a:t>
            </a:r>
            <a:r>
              <a:t>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QR COD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850391">
              <a:defRPr sz="3162"/>
            </a:lvl1pPr>
          </a:lstStyle>
          <a:p>
            <a:pPr/>
            <a:r>
              <a:t>QR CODE </a:t>
            </a:r>
          </a:p>
        </p:txBody>
      </p:sp>
      <p:pic>
        <p:nvPicPr>
          <p:cNvPr id="96" name="QR code pour visionner le module VSS.pdf" descr="QR code pour visionner le module VSS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2095666" y="-134459"/>
            <a:ext cx="4851068" cy="6858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Thème Office">
  <a:themeElements>
    <a:clrScheme name="1_Thème Office">
      <a:dk1>
        <a:srgbClr val="63003C"/>
      </a:dk1>
      <a:lt1>
        <a:srgbClr val="FFFFFF"/>
      </a:lt1>
      <a:dk2>
        <a:srgbClr val="A7A7A7"/>
      </a:dk2>
      <a:lt2>
        <a:srgbClr val="535353"/>
      </a:lt2>
      <a:accent1>
        <a:srgbClr val="DA5200"/>
      </a:accent1>
      <a:accent2>
        <a:srgbClr val="006996"/>
      </a:accent2>
      <a:accent3>
        <a:srgbClr val="8F8F8F"/>
      </a:accent3>
      <a:accent4>
        <a:srgbClr val="86B700"/>
      </a:accent4>
      <a:accent5>
        <a:srgbClr val="464595"/>
      </a:accent5>
      <a:accent6>
        <a:srgbClr val="80143C"/>
      </a:accent6>
      <a:hlink>
        <a:srgbClr val="0000FF"/>
      </a:hlink>
      <a:folHlink>
        <a:srgbClr val="FF00FF"/>
      </a:folHlink>
    </a:clrScheme>
    <a:fontScheme name="1_Thèm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3003C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3003C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Thème Office">
  <a:themeElements>
    <a:clrScheme name="1_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A5200"/>
      </a:accent1>
      <a:accent2>
        <a:srgbClr val="006996"/>
      </a:accent2>
      <a:accent3>
        <a:srgbClr val="8F8F8F"/>
      </a:accent3>
      <a:accent4>
        <a:srgbClr val="86B700"/>
      </a:accent4>
      <a:accent5>
        <a:srgbClr val="464595"/>
      </a:accent5>
      <a:accent6>
        <a:srgbClr val="80143C"/>
      </a:accent6>
      <a:hlink>
        <a:srgbClr val="0000FF"/>
      </a:hlink>
      <a:folHlink>
        <a:srgbClr val="FF00FF"/>
      </a:folHlink>
    </a:clrScheme>
    <a:fontScheme name="1_Thèm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3003C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3003C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